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theme/themeOverride1.xml" ContentType="application/vnd.openxmlformats-officedocument.themeOverride+xml"/>
  <Override PartName="/ppt/notesSlides/notesSlide1.xml" ContentType="application/vnd.openxmlformats-officedocument.presentationml.notesSlide+xml"/>
  <Override PartName="/ppt/charts/chart2.xml" ContentType="application/vnd.openxmlformats-officedocument.drawingml.chart+xml"/>
  <Override PartName="/ppt/charts/style2.xml" ContentType="application/vnd.ms-office.chartstyle+xml"/>
  <Override PartName="/ppt/charts/colors2.xml" ContentType="application/vnd.ms-office.chartcolorstyle+xml"/>
  <Override PartName="/ppt/theme/themeOverride2.xml" ContentType="application/vnd.openxmlformats-officedocument.themeOverride+xml"/>
  <Override PartName="/ppt/notesSlides/notesSlide2.xml" ContentType="application/vnd.openxmlformats-officedocument.presentationml.notesSlide+xml"/>
  <Override PartName="/ppt/charts/chart3.xml" ContentType="application/vnd.openxmlformats-officedocument.drawingml.chart+xml"/>
  <Override PartName="/ppt/charts/style3.xml" ContentType="application/vnd.ms-office.chartstyle+xml"/>
  <Override PartName="/ppt/charts/colors3.xml" ContentType="application/vnd.ms-office.chartcolorstyle+xml"/>
  <Override PartName="/ppt/theme/themeOverride3.xml" ContentType="application/vnd.openxmlformats-officedocument.themeOverride+xml"/>
  <Override PartName="/ppt/charts/chart4.xml" ContentType="application/vnd.openxmlformats-officedocument.drawingml.chart+xml"/>
  <Override PartName="/ppt/charts/style4.xml" ContentType="application/vnd.ms-office.chartstyle+xml"/>
  <Override PartName="/ppt/charts/colors4.xml" ContentType="application/vnd.ms-office.chartcolorstyle+xml"/>
  <Override PartName="/ppt/theme/themeOverride4.xml" ContentType="application/vnd.openxmlformats-officedocument.themeOverride+xml"/>
  <Override PartName="/ppt/charts/chart5.xml" ContentType="application/vnd.openxmlformats-officedocument.drawingml.chart+xml"/>
  <Override PartName="/ppt/charts/style5.xml" ContentType="application/vnd.ms-office.chartstyle+xml"/>
  <Override PartName="/ppt/charts/colors5.xml" ContentType="application/vnd.ms-office.chartcolorstyle+xml"/>
  <Override PartName="/ppt/theme/themeOverride5.xml" ContentType="application/vnd.openxmlformats-officedocument.themeOverride+xml"/>
  <Override PartName="/ppt/notesSlides/notesSlide3.xml" ContentType="application/vnd.openxmlformats-officedocument.presentationml.notesSlide+xml"/>
  <Override PartName="/ppt/charts/chart6.xml" ContentType="application/vnd.openxmlformats-officedocument.drawingml.chart+xml"/>
  <Override PartName="/ppt/charts/style6.xml" ContentType="application/vnd.ms-office.chartstyle+xml"/>
  <Override PartName="/ppt/charts/colors6.xml" ContentType="application/vnd.ms-office.chartcolorstyle+xml"/>
  <Override PartName="/ppt/theme/themeOverride6.xml" ContentType="application/vnd.openxmlformats-officedocument.themeOverride+xml"/>
  <Override PartName="/ppt/charts/chart7.xml" ContentType="application/vnd.openxmlformats-officedocument.drawingml.chart+xml"/>
  <Override PartName="/ppt/charts/style7.xml" ContentType="application/vnd.ms-office.chartstyle+xml"/>
  <Override PartName="/ppt/charts/colors7.xml" ContentType="application/vnd.ms-office.chartcolorstyle+xml"/>
  <Override PartName="/ppt/theme/themeOverride7.xml" ContentType="application/vnd.openxmlformats-officedocument.themeOverride+xml"/>
  <Override PartName="/ppt/charts/chart8.xml" ContentType="application/vnd.openxmlformats-officedocument.drawingml.chart+xml"/>
  <Override PartName="/ppt/charts/style8.xml" ContentType="application/vnd.ms-office.chartstyle+xml"/>
  <Override PartName="/ppt/charts/colors8.xml" ContentType="application/vnd.ms-office.chartcolorstyle+xml"/>
  <Override PartName="/ppt/theme/themeOverride8.xml" ContentType="application/vnd.openxmlformats-officedocument.themeOverride+xml"/>
  <Override PartName="/ppt/charts/chart9.xml" ContentType="application/vnd.openxmlformats-officedocument.drawingml.chart+xml"/>
  <Override PartName="/ppt/charts/style9.xml" ContentType="application/vnd.ms-office.chartstyle+xml"/>
  <Override PartName="/ppt/charts/colors9.xml" ContentType="application/vnd.ms-office.chartcolorstyle+xml"/>
  <Override PartName="/ppt/theme/themeOverride9.xml" ContentType="application/vnd.openxmlformats-officedocument.themeOverride+xml"/>
  <Override PartName="/ppt/notesSlides/notesSlide4.xml" ContentType="application/vnd.openxmlformats-officedocument.presentationml.notesSlide+xml"/>
  <Override PartName="/ppt/charts/chart10.xml" ContentType="application/vnd.openxmlformats-officedocument.drawingml.chart+xml"/>
  <Override PartName="/ppt/charts/style10.xml" ContentType="application/vnd.ms-office.chartstyle+xml"/>
  <Override PartName="/ppt/charts/colors10.xml" ContentType="application/vnd.ms-office.chartcolorstyle+xml"/>
  <Override PartName="/ppt/theme/themeOverride10.xml" ContentType="application/vnd.openxmlformats-officedocument.themeOverride+xml"/>
  <Override PartName="/ppt/notesSlides/notesSlide5.xml" ContentType="application/vnd.openxmlformats-officedocument.presentationml.notesSlide+xml"/>
  <Override PartName="/ppt/charts/chart11.xml" ContentType="application/vnd.openxmlformats-officedocument.drawingml.chart+xml"/>
  <Override PartName="/ppt/charts/style11.xml" ContentType="application/vnd.ms-office.chartstyle+xml"/>
  <Override PartName="/ppt/charts/colors11.xml" ContentType="application/vnd.ms-office.chartcolorstyle+xml"/>
  <Override PartName="/ppt/theme/themeOverride11.xml" ContentType="application/vnd.openxmlformats-officedocument.themeOverride+xml"/>
  <Override PartName="/ppt/charts/chart12.xml" ContentType="application/vnd.openxmlformats-officedocument.drawingml.chart+xml"/>
  <Override PartName="/ppt/charts/style12.xml" ContentType="application/vnd.ms-office.chartstyle+xml"/>
  <Override PartName="/ppt/charts/colors12.xml" ContentType="application/vnd.ms-office.chartcolorstyle+xml"/>
  <Override PartName="/ppt/theme/themeOverride12.xml" ContentType="application/vnd.openxmlformats-officedocument.themeOverride+xml"/>
  <Override PartName="/ppt/notesSlides/notesSlide6.xml" ContentType="application/vnd.openxmlformats-officedocument.presentationml.notesSlide+xml"/>
  <Override PartName="/ppt/charts/chart13.xml" ContentType="application/vnd.openxmlformats-officedocument.drawingml.chart+xml"/>
  <Override PartName="/ppt/charts/style13.xml" ContentType="application/vnd.ms-office.chartstyle+xml"/>
  <Override PartName="/ppt/charts/colors13.xml" ContentType="application/vnd.ms-office.chartcolorstyle+xml"/>
  <Override PartName="/ppt/theme/themeOverride13.xml" ContentType="application/vnd.openxmlformats-officedocument.themeOverride+xml"/>
  <Override PartName="/ppt/charts/chart14.xml" ContentType="application/vnd.openxmlformats-officedocument.drawingml.chart+xml"/>
  <Override PartName="/ppt/charts/style14.xml" ContentType="application/vnd.ms-office.chartstyle+xml"/>
  <Override PartName="/ppt/charts/colors14.xml" ContentType="application/vnd.ms-office.chartcolorstyle+xml"/>
  <Override PartName="/ppt/theme/themeOverride14.xml" ContentType="application/vnd.openxmlformats-officedocument.themeOverride+xml"/>
  <Override PartName="/ppt/charts/chart15.xml" ContentType="application/vnd.openxmlformats-officedocument.drawingml.chart+xml"/>
  <Override PartName="/ppt/charts/style15.xml" ContentType="application/vnd.ms-office.chartstyle+xml"/>
  <Override PartName="/ppt/charts/colors15.xml" ContentType="application/vnd.ms-office.chartcolorstyle+xml"/>
  <Override PartName="/ppt/theme/themeOverride15.xml" ContentType="application/vnd.openxmlformats-officedocument.themeOverride+xml"/>
  <Override PartName="/ppt/charts/chart16.xml" ContentType="application/vnd.openxmlformats-officedocument.drawingml.chart+xml"/>
  <Override PartName="/ppt/charts/style16.xml" ContentType="application/vnd.ms-office.chartstyle+xml"/>
  <Override PartName="/ppt/charts/colors16.xml" ContentType="application/vnd.ms-office.chartcolorstyle+xml"/>
  <Override PartName="/ppt/theme/themeOverride16.xml" ContentType="application/vnd.openxmlformats-officedocument.themeOverr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  <p:sldMasterId id="2147483682" r:id="rId2"/>
  </p:sldMasterIdLst>
  <p:notesMasterIdLst>
    <p:notesMasterId r:id="rId26"/>
  </p:notesMasterIdLst>
  <p:sldIdLst>
    <p:sldId id="256" r:id="rId3"/>
    <p:sldId id="385" r:id="rId4"/>
    <p:sldId id="386" r:id="rId5"/>
    <p:sldId id="374" r:id="rId6"/>
    <p:sldId id="390" r:id="rId7"/>
    <p:sldId id="375" r:id="rId8"/>
    <p:sldId id="379" r:id="rId9"/>
    <p:sldId id="389" r:id="rId10"/>
    <p:sldId id="287" r:id="rId11"/>
    <p:sldId id="364" r:id="rId12"/>
    <p:sldId id="345" r:id="rId13"/>
    <p:sldId id="365" r:id="rId14"/>
    <p:sldId id="366" r:id="rId15"/>
    <p:sldId id="270" r:id="rId16"/>
    <p:sldId id="286" r:id="rId17"/>
    <p:sldId id="357" r:id="rId18"/>
    <p:sldId id="371" r:id="rId19"/>
    <p:sldId id="372" r:id="rId20"/>
    <p:sldId id="367" r:id="rId21"/>
    <p:sldId id="354" r:id="rId22"/>
    <p:sldId id="391" r:id="rId23"/>
    <p:sldId id="392" r:id="rId24"/>
    <p:sldId id="260" r:id="rId25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Nyitrai Tamás" initials="NT" lastIdx="1" clrIdx="0">
    <p:extLst>
      <p:ext uri="{19B8F6BF-5375-455C-9EA6-DF929625EA0E}">
        <p15:presenceInfo xmlns:p15="http://schemas.microsoft.com/office/powerpoint/2012/main" userId="S::nyitrait@mnb.hu::f23169b93cb16101" providerId="AD"/>
      </p:ext>
    </p:extLst>
  </p:cmAuthor>
  <p:cmAuthor id="2" name="Fekete Ádám" initials="FÁ" lastIdx="3" clrIdx="1">
    <p:extLst>
      <p:ext uri="{19B8F6BF-5375-455C-9EA6-DF929625EA0E}">
        <p15:presenceInfo xmlns:p15="http://schemas.microsoft.com/office/powerpoint/2012/main" userId="S::feketea@mnb.hu::799a269cf97a9106" providerId="AD"/>
      </p:ext>
    </p:extLst>
  </p:cmAuthor>
  <p:cmAuthor id="3" name="Törzsök Veronika" initials="TV" lastIdx="2" clrIdx="2">
    <p:extLst>
      <p:ext uri="{19B8F6BF-5375-455C-9EA6-DF929625EA0E}">
        <p15:presenceInfo xmlns:p15="http://schemas.microsoft.com/office/powerpoint/2012/main" userId="Törzsök Veronika" providerId="None"/>
      </p:ext>
    </p:extLst>
  </p:cmAuthor>
  <p:cmAuthor id="4" name="Fekete Ádám" initials="FÁ [2]" lastIdx="1" clrIdx="3">
    <p:extLst>
      <p:ext uri="{19B8F6BF-5375-455C-9EA6-DF929625EA0E}">
        <p15:presenceInfo xmlns:p15="http://schemas.microsoft.com/office/powerpoint/2012/main" userId="S::feketea@mnb.hu::dd374126-fbba-4c49-83bf-967a88b91ddc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4EE4F8"/>
    <a:srgbClr val="B87F00"/>
    <a:srgbClr val="00FFFF"/>
    <a:srgbClr val="C7E1B5"/>
    <a:srgbClr val="91EEFB"/>
    <a:srgbClr val="99CCFF"/>
    <a:srgbClr val="CC9900"/>
    <a:srgbClr val="FF9900"/>
    <a:srgbClr val="66FFFF"/>
    <a:srgbClr val="00CC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Közepesen sötét stílus 2 – 1. jelölőszín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3529" autoAdjust="0"/>
    <p:restoredTop sz="92886" autoAdjust="0"/>
  </p:normalViewPr>
  <p:slideViewPr>
    <p:cSldViewPr snapToGrid="0">
      <p:cViewPr varScale="1">
        <p:scale>
          <a:sx n="102" d="100"/>
          <a:sy n="102" d="100"/>
        </p:scale>
        <p:origin x="2004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notesMaster" Target="notesMasters/notesMaster1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2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presProps" Target="presProps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tableStyles" Target="tableStyle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commentAuthors" Target="commentAuthors.xml"/><Relationship Id="rId30" Type="http://schemas.openxmlformats.org/officeDocument/2006/relationships/theme" Target="theme/theme1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1.xml"/><Relationship Id="rId2" Type="http://schemas.microsoft.com/office/2011/relationships/chartColorStyle" Target="colors1.xml"/><Relationship Id="rId1" Type="http://schemas.microsoft.com/office/2011/relationships/chartStyle" Target="style1.xml"/><Relationship Id="rId4" Type="http://schemas.openxmlformats.org/officeDocument/2006/relationships/oleObject" Target="file:///\\Fsrv01\mnb\FISCAL\Versenyk&#233;pess&#233;g\V&#225;llalati%20felm&#233;r&#233;sek\Felm&#233;r&#233;sek\Konjunkt&#250;rafelm&#233;r&#233;s\2021.%20december\input\2021.%20december_&#225;br&#225;k.xlsx" TargetMode="External"/></Relationships>
</file>

<file path=ppt/charts/_rels/chart2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2.xml"/><Relationship Id="rId2" Type="http://schemas.microsoft.com/office/2011/relationships/chartColorStyle" Target="colors2.xml"/><Relationship Id="rId1" Type="http://schemas.microsoft.com/office/2011/relationships/chartStyle" Target="style2.xml"/><Relationship Id="rId4" Type="http://schemas.openxmlformats.org/officeDocument/2006/relationships/oleObject" Target="file:///\\Fsrv01\mnb\FISCAL\Versenyk&#233;pess&#233;g\V&#225;llalati%20felm&#233;r&#233;sek\Felm&#233;r&#233;sek\Konjunkt&#250;rafelm&#233;r&#233;s\2021.%20december\input\2021.%20december_&#225;br&#225;k.xlsx" TargetMode="External"/></Relationships>
</file>

<file path=ppt/charts/_rels/chart3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3.xml"/><Relationship Id="rId2" Type="http://schemas.microsoft.com/office/2011/relationships/chartColorStyle" Target="colors3.xml"/><Relationship Id="rId1" Type="http://schemas.microsoft.com/office/2011/relationships/chartStyle" Target="style3.xml"/><Relationship Id="rId4" Type="http://schemas.openxmlformats.org/officeDocument/2006/relationships/oleObject" Target="file:///\\Fsrv01\mnb\FISCAL\Versenyk&#233;pess&#233;g\V&#225;llalati%20felm&#233;r&#233;sek\Felm&#233;r&#233;sek\Konjunkt&#250;rafelm&#233;r&#233;s\2021.%20december\input\2021.%20december_&#225;br&#225;k.xlsx" TargetMode="External"/></Relationships>
</file>

<file path=ppt/charts/_rels/chart4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4.xml"/><Relationship Id="rId2" Type="http://schemas.microsoft.com/office/2011/relationships/chartColorStyle" Target="colors4.xml"/><Relationship Id="rId1" Type="http://schemas.microsoft.com/office/2011/relationships/chartStyle" Target="style4.xml"/><Relationship Id="rId4" Type="http://schemas.openxmlformats.org/officeDocument/2006/relationships/oleObject" Target="file:///\\Fsrv01\mnb\FISCAL\Versenyk&#233;pess&#233;g\V&#225;llalati%20felm&#233;r&#233;sek\Felm&#233;r&#233;sek\Konjunkt&#250;rafelm&#233;r&#233;s\2021.%20december\input\2021.%20december_&#225;br&#225;k.xlsx" TargetMode="External"/></Relationships>
</file>

<file path=ppt/charts/_rels/chart5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5.xml"/><Relationship Id="rId2" Type="http://schemas.microsoft.com/office/2011/relationships/chartColorStyle" Target="colors5.xml"/><Relationship Id="rId1" Type="http://schemas.microsoft.com/office/2011/relationships/chartStyle" Target="style5.xml"/><Relationship Id="rId4" Type="http://schemas.openxmlformats.org/officeDocument/2006/relationships/oleObject" Target="file:///\\Fsrv01\mnb\FISCAL\Versenyk&#233;pess&#233;g\V&#225;llalati%20felm&#233;r&#233;sek\Felm&#233;r&#233;sek\Konjunkt&#250;rafelm&#233;r&#233;s\2021.%20december\input\2021.%20december_&#225;br&#225;k.xlsx" TargetMode="External"/></Relationships>
</file>

<file path=ppt/charts/_rels/chart6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6.xml"/><Relationship Id="rId2" Type="http://schemas.microsoft.com/office/2011/relationships/chartColorStyle" Target="colors6.xml"/><Relationship Id="rId1" Type="http://schemas.microsoft.com/office/2011/relationships/chartStyle" Target="style6.xml"/><Relationship Id="rId4" Type="http://schemas.openxmlformats.org/officeDocument/2006/relationships/oleObject" Target="file:///\\Fsrv01\mnb\FISCAL\Versenyk&#233;pess&#233;g\V&#225;llalati%20felm&#233;r&#233;sek\Felm&#233;r&#233;sek\Konjunkt&#250;rafelm&#233;r&#233;s\2021.%20december\input\2021.%20december_&#225;br&#225;k.xlsx" TargetMode="External"/></Relationships>
</file>

<file path=ppt/charts/_rels/chart7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7.xml"/><Relationship Id="rId2" Type="http://schemas.microsoft.com/office/2011/relationships/chartColorStyle" Target="colors7.xml"/><Relationship Id="rId1" Type="http://schemas.microsoft.com/office/2011/relationships/chartStyle" Target="style7.xml"/><Relationship Id="rId4" Type="http://schemas.openxmlformats.org/officeDocument/2006/relationships/oleObject" Target="file:///\\Fsrv01\mnb\FISCAL\Versenyk&#233;pess&#233;g\V&#225;llalati%20felm&#233;r&#233;sek\Felm&#233;r&#233;sek\Konjunkt&#250;rafelm&#233;r&#233;s\2021.%20december\input\2021.%20december_&#225;br&#225;k.xlsx" TargetMode="External"/></Relationships>
</file>

<file path=ppt/charts/_rels/chart8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8.xml"/><Relationship Id="rId2" Type="http://schemas.microsoft.com/office/2011/relationships/chartColorStyle" Target="colors8.xml"/><Relationship Id="rId1" Type="http://schemas.microsoft.com/office/2011/relationships/chartStyle" Target="style8.xml"/><Relationship Id="rId4" Type="http://schemas.openxmlformats.org/officeDocument/2006/relationships/oleObject" Target="file:///\\Fsrv01\mnb\FISCAL\Versenyk&#233;pess&#233;g\V&#225;llalati%20felm&#233;r&#233;sek\Felm&#233;r&#233;sek\Konjunkt&#250;rafelm&#233;r&#233;s\2021.%20december\input\2021.%20december_&#225;br&#225;k.xlsx" TargetMode="External"/></Relationships>
</file>

<file path=ppt/charts/_rels/chart9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9.xml"/><Relationship Id="rId2" Type="http://schemas.microsoft.com/office/2011/relationships/chartColorStyle" Target="colors9.xml"/><Relationship Id="rId1" Type="http://schemas.microsoft.com/office/2011/relationships/chartStyle" Target="style9.xml"/><Relationship Id="rId4" Type="http://schemas.openxmlformats.org/officeDocument/2006/relationships/oleObject" Target="file:///\\Fsrv01\mnb\FISCAL\Versenyk&#233;pess&#233;g\V&#225;llalati%20felm&#233;r&#233;sek\Felm&#233;r&#233;sek\Konjunkt&#250;rafelm&#233;r&#233;s\2021.%20december\input\2021.%20december_&#225;br&#225;k.xlsx" TargetMode="External"/></Relationships>
</file>

<file path=ppt/charts/_rels/chart10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10.xml"/><Relationship Id="rId2" Type="http://schemas.microsoft.com/office/2011/relationships/chartColorStyle" Target="colors10.xml"/><Relationship Id="rId1" Type="http://schemas.microsoft.com/office/2011/relationships/chartStyle" Target="style10.xml"/><Relationship Id="rId4" Type="http://schemas.openxmlformats.org/officeDocument/2006/relationships/oleObject" Target="file:///\\Fsrv01\mnb\FISCAL\Versenyk&#233;pess&#233;g\V&#225;llalati%20felm&#233;r&#233;sek\Felm&#233;r&#233;sek\Konjunkt&#250;rafelm&#233;r&#233;s\2021.%20december\input\2021.%20december_&#225;br&#225;k.xlsx" TargetMode="External"/></Relationships>
</file>

<file path=ppt/charts/_rels/chart11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11.xml"/><Relationship Id="rId2" Type="http://schemas.microsoft.com/office/2011/relationships/chartColorStyle" Target="colors11.xml"/><Relationship Id="rId1" Type="http://schemas.microsoft.com/office/2011/relationships/chartStyle" Target="style11.xml"/><Relationship Id="rId4" Type="http://schemas.openxmlformats.org/officeDocument/2006/relationships/oleObject" Target="file:///\\Fsrv01\mnb\FISCAL\Versenyk&#233;pess&#233;g\V&#225;llalati%20felm&#233;r&#233;sek\Felm&#233;r&#233;sek\Konjunkt&#250;rafelm&#233;r&#233;s\2021.%20december\input\2021.%20december_&#225;br&#225;k.xlsx" TargetMode="External"/></Relationships>
</file>

<file path=ppt/charts/_rels/chart12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12.xml"/><Relationship Id="rId2" Type="http://schemas.microsoft.com/office/2011/relationships/chartColorStyle" Target="colors12.xml"/><Relationship Id="rId1" Type="http://schemas.microsoft.com/office/2011/relationships/chartStyle" Target="style12.xml"/><Relationship Id="rId4" Type="http://schemas.openxmlformats.org/officeDocument/2006/relationships/oleObject" Target="file:///\\Fsrv01\mnb\FISCAL\Versenyk&#233;pess&#233;g\V&#225;llalati%20felm&#233;r&#233;sek\Felm&#233;r&#233;sek\Konjunkt&#250;rafelm&#233;r&#233;s\2021.%20december\input\2021.%20december_&#225;br&#225;k.xlsx" TargetMode="External"/></Relationships>
</file>

<file path=ppt/charts/_rels/chart13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13.xml"/><Relationship Id="rId2" Type="http://schemas.microsoft.com/office/2011/relationships/chartColorStyle" Target="colors13.xml"/><Relationship Id="rId1" Type="http://schemas.microsoft.com/office/2011/relationships/chartStyle" Target="style13.xml"/><Relationship Id="rId4" Type="http://schemas.openxmlformats.org/officeDocument/2006/relationships/oleObject" Target="file:///\\Fsrv01\mnb\FISCAL\Versenyk&#233;pess&#233;g\V&#225;llalati%20felm&#233;r&#233;sek\Felm&#233;r&#233;sek\Konjunkt&#250;rafelm&#233;r&#233;s\2021.%20december\input\2021.%20december_&#225;br&#225;k.xlsx" TargetMode="External"/></Relationships>
</file>

<file path=ppt/charts/_rels/chart14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14.xml"/><Relationship Id="rId2" Type="http://schemas.microsoft.com/office/2011/relationships/chartColorStyle" Target="colors14.xml"/><Relationship Id="rId1" Type="http://schemas.microsoft.com/office/2011/relationships/chartStyle" Target="style14.xml"/><Relationship Id="rId4" Type="http://schemas.openxmlformats.org/officeDocument/2006/relationships/oleObject" Target="file:///\\Fsrv01\mnb\FISCAL\Versenyk&#233;pess&#233;g\V&#225;llalati%20felm&#233;r&#233;sek\Felm&#233;r&#233;sek\Konjunkt&#250;rafelm&#233;r&#233;s\2021.%20december\input\2021.%20december_&#225;br&#225;k.xlsx" TargetMode="External"/></Relationships>
</file>

<file path=ppt/charts/_rels/chart15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15.xml"/><Relationship Id="rId2" Type="http://schemas.microsoft.com/office/2011/relationships/chartColorStyle" Target="colors15.xml"/><Relationship Id="rId1" Type="http://schemas.microsoft.com/office/2011/relationships/chartStyle" Target="style15.xml"/><Relationship Id="rId4" Type="http://schemas.openxmlformats.org/officeDocument/2006/relationships/oleObject" Target="file:///\\Fsrv01\mnb\FISCAL\Versenyk&#233;pess&#233;g\V&#225;llalati%20felm&#233;r&#233;sek\Felm&#233;r&#233;sek\Konjunkt&#250;rafelm&#233;r&#233;s\2021.%20december\input\2021.%20december_&#225;br&#225;k.xlsx" TargetMode="External"/></Relationships>
</file>

<file path=ppt/charts/_rels/chart16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16.xml"/><Relationship Id="rId2" Type="http://schemas.microsoft.com/office/2011/relationships/chartColorStyle" Target="colors16.xml"/><Relationship Id="rId1" Type="http://schemas.microsoft.com/office/2011/relationships/chartStyle" Target="style16.xml"/><Relationship Id="rId4" Type="http://schemas.openxmlformats.org/officeDocument/2006/relationships/oleObject" Target="file:///\\Fsrv01\mnb\FISCAL\Versenyk&#233;pess&#233;g\V&#225;llalati%20felm&#233;r&#233;sek\Felm&#233;r&#233;sek\Konjunkt&#250;rafelm&#233;r&#233;s\2021.%20december\input\2021.%20december_&#225;br&#225;k.xlsx" TargetMode="Externa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hu-H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0.11750928354386474"/>
          <c:y val="7.9583826412257114E-2"/>
          <c:w val="0.86301272018324648"/>
          <c:h val="0.63525547565755636"/>
        </c:manualLayout>
      </c:layout>
      <c:lineChart>
        <c:grouping val="standard"/>
        <c:varyColors val="0"/>
        <c:ser>
          <c:idx val="0"/>
          <c:order val="0"/>
          <c:tx>
            <c:strRef>
              <c:f>Indexek!$A$5</c:f>
              <c:strCache>
                <c:ptCount val="1"/>
                <c:pt idx="0">
                  <c:v>Jelenlegi helyzet</c:v>
                </c:pt>
              </c:strCache>
            </c:strRef>
          </c:tx>
          <c:spPr>
            <a:ln w="25400" cap="rnd">
              <a:solidFill>
                <a:srgbClr val="00B0F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F0"/>
              </a:solidFill>
              <a:ln w="9525">
                <a:noFill/>
              </a:ln>
              <a:effectLst/>
            </c:spPr>
          </c:marker>
          <c:dPt>
            <c:idx val="2"/>
            <c:marker>
              <c:symbol val="circle"/>
              <c:size val="10"/>
              <c:spPr>
                <a:solidFill>
                  <a:srgbClr val="00B0F0"/>
                </a:solidFill>
                <a:ln w="9525">
                  <a:noFill/>
                </a:ln>
                <a:effectLst/>
              </c:spPr>
            </c:marker>
            <c:bubble3D val="0"/>
            <c:spPr>
              <a:ln w="25400" cap="rnd">
                <a:solidFill>
                  <a:srgbClr val="00B0F0"/>
                </a:solidFill>
                <a:round/>
              </a:ln>
              <a:effectLst/>
            </c:spPr>
            <c:extLst>
              <c:ext xmlns:c16="http://schemas.microsoft.com/office/drawing/2014/chart" uri="{C3380CC4-5D6E-409C-BE32-E72D297353CC}">
                <c16:uniqueId val="{00000001-6A04-4671-B592-D9F6287147A0}"/>
              </c:ext>
            </c:extLst>
          </c:dPt>
          <c:dLbls>
            <c:dLbl>
              <c:idx val="2"/>
              <c:layout>
                <c:manualLayout>
                  <c:x val="-4.9334981988330952E-2"/>
                  <c:y val="-5.850515954024401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1-6A04-4671-B592-D9F6287147A0}"/>
                </c:ext>
              </c:extLst>
            </c:dLbl>
            <c:dLbl>
              <c:idx val="3"/>
              <c:layout>
                <c:manualLayout>
                  <c:x val="-6.3247836468965729E-2"/>
                  <c:y val="-7.1774668277954201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D-6A04-4671-B592-D9F6287147A0}"/>
                </c:ext>
              </c:extLst>
            </c:dLbl>
            <c:dLbl>
              <c:idx val="4"/>
              <c:layout>
                <c:manualLayout>
                  <c:x val="-6.6030407365092691E-2"/>
                  <c:y val="-5.0543454297617738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E-6A04-4671-B592-D9F6287147A0}"/>
                </c:ext>
              </c:extLst>
            </c:dLbl>
            <c:dLbl>
              <c:idx val="7"/>
              <c:layout>
                <c:manualLayout>
                  <c:x val="-5.2747136937215555E-2"/>
                  <c:y val="-4.7889552550075681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0-6A04-4671-B592-D9F6287147A0}"/>
                </c:ext>
              </c:extLst>
            </c:dLbl>
            <c:dLbl>
              <c:idx val="11"/>
              <c:layout>
                <c:manualLayout>
                  <c:x val="-4.1418567788849857E-2"/>
                  <c:y val="-3.1966142064823323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4-6A04-4671-B592-D9F6287147A0}"/>
                </c:ext>
              </c:extLst>
            </c:dLbl>
            <c:dLbl>
              <c:idx val="12"/>
              <c:layout>
                <c:manualLayout>
                  <c:x val="-1.4141814054371217E-2"/>
                  <c:y val="-3.7273945559907491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5-6A04-4671-B592-D9F6287147A0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dLblPos val="t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Indexek!$B$4:$N$4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Indexek!$B$5:$N$5</c:f>
              <c:numCache>
                <c:formatCode>General\ "pont"</c:formatCode>
                <c:ptCount val="13"/>
                <c:pt idx="0">
                  <c:v>-32</c:v>
                </c:pt>
                <c:pt idx="1">
                  <c:v>-29</c:v>
                </c:pt>
                <c:pt idx="2">
                  <c:v>-28</c:v>
                </c:pt>
                <c:pt idx="3">
                  <c:v>-21</c:v>
                </c:pt>
                <c:pt idx="4">
                  <c:v>-12</c:v>
                </c:pt>
                <c:pt idx="5">
                  <c:v>-2</c:v>
                </c:pt>
                <c:pt idx="6">
                  <c:v>-1</c:v>
                </c:pt>
                <c:pt idx="7">
                  <c:v>-7</c:v>
                </c:pt>
                <c:pt idx="8">
                  <c:v>1</c:v>
                </c:pt>
                <c:pt idx="9">
                  <c:v>3</c:v>
                </c:pt>
                <c:pt idx="10">
                  <c:v>-1</c:v>
                </c:pt>
                <c:pt idx="11">
                  <c:v>4</c:v>
                </c:pt>
                <c:pt idx="12">
                  <c:v>7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2-6A04-4671-B592-D9F6287147A0}"/>
            </c:ext>
          </c:extLst>
        </c:ser>
        <c:ser>
          <c:idx val="1"/>
          <c:order val="1"/>
          <c:tx>
            <c:strRef>
              <c:f>Indexek!$A$6</c:f>
              <c:strCache>
                <c:ptCount val="1"/>
                <c:pt idx="0">
                  <c:v>Várakozások</c:v>
                </c:pt>
              </c:strCache>
            </c:strRef>
          </c:tx>
          <c:spPr>
            <a:ln w="25400" cap="rnd">
              <a:solidFill>
                <a:srgbClr val="00206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2060"/>
              </a:solidFill>
              <a:ln w="9525">
                <a:noFill/>
              </a:ln>
              <a:effectLst/>
            </c:spPr>
          </c:marker>
          <c:dPt>
            <c:idx val="2"/>
            <c:marker>
              <c:symbol val="circle"/>
              <c:size val="10"/>
              <c:spPr>
                <a:solidFill>
                  <a:srgbClr val="002060"/>
                </a:solidFill>
                <a:ln w="9525">
                  <a:noFill/>
                </a:ln>
                <a:effectLst/>
              </c:spPr>
            </c:marker>
            <c:bubble3D val="0"/>
            <c:spPr>
              <a:ln w="25400" cap="rnd">
                <a:solidFill>
                  <a:srgbClr val="002060"/>
                </a:solidFill>
                <a:round/>
              </a:ln>
              <a:effectLst/>
            </c:spPr>
            <c:extLst>
              <c:ext xmlns:c16="http://schemas.microsoft.com/office/drawing/2014/chart" uri="{C3380CC4-5D6E-409C-BE32-E72D297353CC}">
                <c16:uniqueId val="{00000004-6A04-4671-B592-D9F6287147A0}"/>
              </c:ext>
            </c:extLst>
          </c:dPt>
          <c:dLbls>
            <c:dLbl>
              <c:idx val="0"/>
              <c:layout>
                <c:manualLayout>
                  <c:x val="-5.1157565925294121E-2"/>
                  <c:y val="-6.1159061287785969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B-6A04-4671-B592-D9F6287147A0}"/>
                </c:ext>
              </c:extLst>
            </c:dLbl>
            <c:dLbl>
              <c:idx val="1"/>
              <c:layout>
                <c:manualLayout>
                  <c:x val="-6.8614692697361784E-2"/>
                  <c:y val="-5.0543454297617738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7-6A04-4671-B592-D9F6287147A0}"/>
                </c:ext>
              </c:extLst>
            </c:dLbl>
            <c:dLbl>
              <c:idx val="2"/>
              <c:layout>
                <c:manualLayout>
                  <c:x val="-5.8875694560917437E-2"/>
                  <c:y val="-4.2581749054991576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4-6A04-4671-B592-D9F6287147A0}"/>
                </c:ext>
              </c:extLst>
            </c:dLbl>
            <c:dLbl>
              <c:idx val="3"/>
              <c:layout>
                <c:manualLayout>
                  <c:x val="-5.1919267320600038E-2"/>
                  <c:y val="-6.9120766530412145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8-6A04-4671-B592-D9F6287147A0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dLblPos val="t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Indexek!$B$4:$N$4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Indexek!$B$6:$N$6</c:f>
              <c:numCache>
                <c:formatCode>General\ "pont"</c:formatCode>
                <c:ptCount val="13"/>
                <c:pt idx="0">
                  <c:v>4</c:v>
                </c:pt>
                <c:pt idx="1">
                  <c:v>17</c:v>
                </c:pt>
                <c:pt idx="2">
                  <c:v>21</c:v>
                </c:pt>
                <c:pt idx="3">
                  <c:v>18</c:v>
                </c:pt>
                <c:pt idx="4">
                  <c:v>27</c:v>
                </c:pt>
                <c:pt idx="5">
                  <c:v>22</c:v>
                </c:pt>
                <c:pt idx="6">
                  <c:v>26</c:v>
                </c:pt>
                <c:pt idx="7">
                  <c:v>20</c:v>
                </c:pt>
                <c:pt idx="8">
                  <c:v>16</c:v>
                </c:pt>
                <c:pt idx="9">
                  <c:v>21</c:v>
                </c:pt>
                <c:pt idx="10">
                  <c:v>18</c:v>
                </c:pt>
                <c:pt idx="11">
                  <c:v>17</c:v>
                </c:pt>
                <c:pt idx="12">
                  <c:v>22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5-6A04-4671-B592-D9F6287147A0}"/>
            </c:ext>
          </c:extLst>
        </c:ser>
        <c:ser>
          <c:idx val="2"/>
          <c:order val="2"/>
          <c:tx>
            <c:strRef>
              <c:f>Indexek!$A$7</c:f>
              <c:strCache>
                <c:ptCount val="1"/>
                <c:pt idx="0">
                  <c:v>MNB konjunktúra index</c:v>
                </c:pt>
              </c:strCache>
            </c:strRef>
          </c:tx>
          <c:spPr>
            <a:ln w="25400" cap="rnd">
              <a:solidFill>
                <a:srgbClr val="FF00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FF0000"/>
              </a:solidFill>
              <a:ln w="9525">
                <a:noFill/>
              </a:ln>
              <a:effectLst/>
            </c:spPr>
          </c:marker>
          <c:dPt>
            <c:idx val="2"/>
            <c:marker>
              <c:symbol val="circle"/>
              <c:size val="10"/>
              <c:spPr>
                <a:solidFill>
                  <a:srgbClr val="FF0000"/>
                </a:solidFill>
                <a:ln w="9525">
                  <a:noFill/>
                </a:ln>
                <a:effectLst/>
              </c:spPr>
            </c:marker>
            <c:bubble3D val="0"/>
            <c:spPr>
              <a:ln w="25400" cap="rnd">
                <a:solidFill>
                  <a:srgbClr val="FF0000"/>
                </a:solidFill>
                <a:round/>
              </a:ln>
              <a:effectLst/>
            </c:spPr>
            <c:extLst>
              <c:ext xmlns:c16="http://schemas.microsoft.com/office/drawing/2014/chart" uri="{C3380CC4-5D6E-409C-BE32-E72D297353CC}">
                <c16:uniqueId val="{00000007-6A04-4671-B592-D9F6287147A0}"/>
              </c:ext>
            </c:extLst>
          </c:dPt>
          <c:dLbls>
            <c:dLbl>
              <c:idx val="0"/>
              <c:layout>
                <c:manualLayout>
                  <c:x val="-5.6291409228648358E-2"/>
                  <c:y val="-5.8505159540243913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A-6A04-4671-B592-D9F6287147A0}"/>
                </c:ext>
              </c:extLst>
            </c:dLbl>
            <c:dLbl>
              <c:idx val="1"/>
              <c:layout>
                <c:manualLayout>
                  <c:x val="-4.4399424248834606E-2"/>
                  <c:y val="-3.7273945559907443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C-6A04-4671-B592-D9F6287147A0}"/>
                </c:ext>
              </c:extLst>
            </c:dLbl>
            <c:dLbl>
              <c:idx val="3"/>
              <c:layout>
                <c:manualLayout>
                  <c:x val="-5.6920993281405936E-2"/>
                  <c:y val="-6.1159061287785969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F-6A04-4671-B592-D9F6287147A0}"/>
                </c:ext>
              </c:extLst>
            </c:dLbl>
            <c:dLbl>
              <c:idx val="8"/>
              <c:layout>
                <c:manualLayout>
                  <c:x val="-4.1418567788849857E-2"/>
                  <c:y val="-3.7273945559907443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1-6A04-4671-B592-D9F6287147A0}"/>
                </c:ext>
              </c:extLst>
            </c:dLbl>
            <c:dLbl>
              <c:idx val="9"/>
              <c:layout>
                <c:manualLayout>
                  <c:x val="-4.6354125528346127E-2"/>
                  <c:y val="-3.9927847307449527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2-6A04-4671-B592-D9F6287147A0}"/>
                </c:ext>
              </c:extLst>
            </c:dLbl>
            <c:dLbl>
              <c:idx val="11"/>
              <c:layout>
                <c:manualLayout>
                  <c:x val="-4.6354125528346231E-2"/>
                  <c:y val="-3.4620043812365407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3-6A04-4671-B592-D9F6287147A0}"/>
                </c:ext>
              </c:extLst>
            </c:dLbl>
            <c:dLbl>
              <c:idx val="12"/>
              <c:layout>
                <c:manualLayout>
                  <c:x val="-9.2062563148748462E-3"/>
                  <c:y val="-3.4620043812365386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6-6A04-4671-B592-D9F6287147A0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dLblPos val="t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Indexek!$B$4:$N$4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Indexek!$B$7:$N$7</c:f>
              <c:numCache>
                <c:formatCode>General\ "pont"</c:formatCode>
                <c:ptCount val="13"/>
                <c:pt idx="0">
                  <c:v>-14</c:v>
                </c:pt>
                <c:pt idx="1">
                  <c:v>-6</c:v>
                </c:pt>
                <c:pt idx="2">
                  <c:v>-4</c:v>
                </c:pt>
                <c:pt idx="3">
                  <c:v>-2</c:v>
                </c:pt>
                <c:pt idx="4">
                  <c:v>8</c:v>
                </c:pt>
                <c:pt idx="5">
                  <c:v>10</c:v>
                </c:pt>
                <c:pt idx="6">
                  <c:v>13</c:v>
                </c:pt>
                <c:pt idx="7">
                  <c:v>6</c:v>
                </c:pt>
                <c:pt idx="8">
                  <c:v>9</c:v>
                </c:pt>
                <c:pt idx="9">
                  <c:v>12</c:v>
                </c:pt>
                <c:pt idx="10">
                  <c:v>9</c:v>
                </c:pt>
                <c:pt idx="11">
                  <c:v>10</c:v>
                </c:pt>
                <c:pt idx="12">
                  <c:v>14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8-6A04-4671-B592-D9F6287147A0}"/>
            </c:ext>
          </c:extLst>
        </c:ser>
        <c:dLbls>
          <c:showLegendKey val="0"/>
          <c:showVal val="1"/>
          <c:showCatName val="0"/>
          <c:showSerName val="0"/>
          <c:showPercent val="0"/>
          <c:showBubbleSize val="0"/>
        </c:dLbls>
        <c:marker val="1"/>
        <c:smooth val="0"/>
        <c:axId val="1896932095"/>
        <c:axId val="1896914207"/>
      </c:lineChart>
      <c:catAx>
        <c:axId val="1896932095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low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1896914207"/>
        <c:crosses val="autoZero"/>
        <c:auto val="1"/>
        <c:lblAlgn val="ctr"/>
        <c:lblOffset val="0"/>
        <c:noMultiLvlLbl val="0"/>
      </c:catAx>
      <c:valAx>
        <c:axId val="1896914207"/>
        <c:scaling>
          <c:orientation val="minMax"/>
          <c:max val="30"/>
          <c:min val="-40"/>
        </c:scaling>
        <c:delete val="0"/>
        <c:axPos val="l"/>
        <c:numFmt formatCode="General\ &quot;pont&quot;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1896932095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hu-HU"/>
        </a:p>
      </c:txPr>
    </c:legend>
    <c:plotVisOnly val="1"/>
    <c:dispBlanksAs val="gap"/>
    <c:showDLblsOverMax val="0"/>
  </c:chart>
  <c:spPr>
    <a:noFill/>
    <a:ln w="9525" cap="flat" cmpd="sng" algn="ctr">
      <a:noFill/>
      <a:round/>
    </a:ln>
    <a:effectLst/>
  </c:spPr>
  <c:txPr>
    <a:bodyPr/>
    <a:lstStyle/>
    <a:p>
      <a:pPr>
        <a:defRPr sz="1800"/>
      </a:pPr>
      <a:endParaRPr lang="hu-HU"/>
    </a:p>
  </c:txPr>
  <c:externalData r:id="rId4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hu-H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0.11629308228797114"/>
          <c:y val="8.6393756483357356E-2"/>
          <c:w val="0.84068110236220472"/>
          <c:h val="0.62505600547214069"/>
        </c:manualLayout>
      </c:layout>
      <c:lineChart>
        <c:grouping val="standard"/>
        <c:varyColors val="0"/>
        <c:ser>
          <c:idx val="0"/>
          <c:order val="0"/>
          <c:tx>
            <c:strRef>
              <c:f>Indexek!$B$52</c:f>
              <c:strCache>
                <c:ptCount val="1"/>
                <c:pt idx="0">
                  <c:v>Mikro</c:v>
                </c:pt>
              </c:strCache>
            </c:strRef>
          </c:tx>
          <c:spPr>
            <a:ln w="25400" cap="rnd">
              <a:solidFill>
                <a:srgbClr val="92ECF6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92ECF6"/>
              </a:solidFill>
              <a:ln w="9525">
                <a:noFill/>
              </a:ln>
              <a:effectLst/>
            </c:spPr>
          </c:marker>
          <c:dLbls>
            <c:dLbl>
              <c:idx val="0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0-4F8A-47F5-84C1-C0C68434E353}"/>
                </c:ext>
              </c:extLst>
            </c:dLbl>
            <c:dLbl>
              <c:idx val="1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1-4F8A-47F5-84C1-C0C68434E353}"/>
                </c:ext>
              </c:extLst>
            </c:dLbl>
            <c:dLbl>
              <c:idx val="2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2-4F8A-47F5-84C1-C0C68434E353}"/>
                </c:ext>
              </c:extLst>
            </c:dLbl>
            <c:dLbl>
              <c:idx val="3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3-4F8A-47F5-84C1-C0C68434E353}"/>
                </c:ext>
              </c:extLst>
            </c:dLbl>
            <c:dLbl>
              <c:idx val="4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4-4F8A-47F5-84C1-C0C68434E353}"/>
                </c:ext>
              </c:extLst>
            </c:dLbl>
            <c:dLbl>
              <c:idx val="5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5-4F8A-47F5-84C1-C0C68434E353}"/>
                </c:ext>
              </c:extLst>
            </c:dLbl>
            <c:dLbl>
              <c:idx val="6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6-4F8A-47F5-84C1-C0C68434E353}"/>
                </c:ext>
              </c:extLst>
            </c:dLbl>
            <c:dLbl>
              <c:idx val="7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7-4F8A-47F5-84C1-C0C68434E353}"/>
                </c:ext>
              </c:extLst>
            </c:dLbl>
            <c:dLbl>
              <c:idx val="8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8-4F8A-47F5-84C1-C0C68434E353}"/>
                </c:ext>
              </c:extLst>
            </c:dLbl>
            <c:dLbl>
              <c:idx val="9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9-4F8A-47F5-84C1-C0C68434E353}"/>
                </c:ext>
              </c:extLst>
            </c:dLbl>
            <c:dLbl>
              <c:idx val="10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A-4F8A-47F5-84C1-C0C68434E353}"/>
                </c:ext>
              </c:extLst>
            </c:dLbl>
            <c:dLbl>
              <c:idx val="11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B-4F8A-47F5-84C1-C0C68434E353}"/>
                </c:ext>
              </c:extLst>
            </c:dLbl>
            <c:dLbl>
              <c:idx val="12"/>
              <c:layout>
                <c:manualLayout>
                  <c:x val="-4.8129921259842522E-4"/>
                  <c:y val="2.6063766865231985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44-4F8A-47F5-84C1-C0C68434E353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rgbClr val="92ECF6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dLblPos val="b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Indexek!$A$53:$A$65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Indexek!$B$53:$B$65</c:f>
              <c:numCache>
                <c:formatCode>General\ "pont"</c:formatCode>
                <c:ptCount val="13"/>
                <c:pt idx="0">
                  <c:v>-37</c:v>
                </c:pt>
                <c:pt idx="1">
                  <c:v>-43</c:v>
                </c:pt>
                <c:pt idx="2">
                  <c:v>-40</c:v>
                </c:pt>
                <c:pt idx="3">
                  <c:v>-42</c:v>
                </c:pt>
                <c:pt idx="4">
                  <c:v>-32</c:v>
                </c:pt>
                <c:pt idx="5">
                  <c:v>-23</c:v>
                </c:pt>
                <c:pt idx="6">
                  <c:v>-22</c:v>
                </c:pt>
                <c:pt idx="7">
                  <c:v>-23</c:v>
                </c:pt>
                <c:pt idx="8">
                  <c:v>-17</c:v>
                </c:pt>
                <c:pt idx="9">
                  <c:v>-15</c:v>
                </c:pt>
                <c:pt idx="10">
                  <c:v>-15</c:v>
                </c:pt>
                <c:pt idx="11">
                  <c:v>-17</c:v>
                </c:pt>
                <c:pt idx="12">
                  <c:v>-8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C-4F8A-47F5-84C1-C0C68434E353}"/>
            </c:ext>
          </c:extLst>
        </c:ser>
        <c:ser>
          <c:idx val="1"/>
          <c:order val="1"/>
          <c:tx>
            <c:strRef>
              <c:f>Indexek!$C$52</c:f>
              <c:strCache>
                <c:ptCount val="1"/>
                <c:pt idx="0">
                  <c:v>Kis</c:v>
                </c:pt>
              </c:strCache>
            </c:strRef>
          </c:tx>
          <c:spPr>
            <a:ln w="25400" cap="rnd">
              <a:solidFill>
                <a:srgbClr val="00B0F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F0"/>
              </a:solidFill>
              <a:ln w="9525">
                <a:noFill/>
              </a:ln>
              <a:effectLst/>
            </c:spPr>
          </c:marker>
          <c:dPt>
            <c:idx val="4"/>
            <c:marker>
              <c:symbol val="circle"/>
              <c:size val="10"/>
              <c:spPr>
                <a:solidFill>
                  <a:srgbClr val="00B0F0"/>
                </a:solidFill>
                <a:ln w="9525">
                  <a:noFill/>
                </a:ln>
                <a:effectLst/>
              </c:spPr>
            </c:marker>
            <c:bubble3D val="0"/>
            <c:spPr>
              <a:ln w="25400" cap="rnd">
                <a:solidFill>
                  <a:srgbClr val="00B0F0"/>
                </a:solidFill>
                <a:round/>
              </a:ln>
              <a:effectLst/>
            </c:spPr>
            <c:extLst>
              <c:ext xmlns:c16="http://schemas.microsoft.com/office/drawing/2014/chart" uri="{C3380CC4-5D6E-409C-BE32-E72D297353CC}">
                <c16:uniqueId val="{0000000E-4F8A-47F5-84C1-C0C68434E353}"/>
              </c:ext>
            </c:extLst>
          </c:dPt>
          <c:dLbls>
            <c:dLbl>
              <c:idx val="0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F-4F8A-47F5-84C1-C0C68434E353}"/>
                </c:ext>
              </c:extLst>
            </c:dLbl>
            <c:dLbl>
              <c:idx val="1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0-4F8A-47F5-84C1-C0C68434E353}"/>
                </c:ext>
              </c:extLst>
            </c:dLbl>
            <c:dLbl>
              <c:idx val="2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1-4F8A-47F5-84C1-C0C68434E353}"/>
                </c:ext>
              </c:extLst>
            </c:dLbl>
            <c:dLbl>
              <c:idx val="3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2-4F8A-47F5-84C1-C0C68434E353}"/>
                </c:ext>
              </c:extLst>
            </c:dLbl>
            <c:dLbl>
              <c:idx val="4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E-4F8A-47F5-84C1-C0C68434E353}"/>
                </c:ext>
              </c:extLst>
            </c:dLbl>
            <c:dLbl>
              <c:idx val="5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3-4F8A-47F5-84C1-C0C68434E353}"/>
                </c:ext>
              </c:extLst>
            </c:dLbl>
            <c:dLbl>
              <c:idx val="6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4-4F8A-47F5-84C1-C0C68434E353}"/>
                </c:ext>
              </c:extLst>
            </c:dLbl>
            <c:dLbl>
              <c:idx val="7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5-4F8A-47F5-84C1-C0C68434E353}"/>
                </c:ext>
              </c:extLst>
            </c:dLbl>
            <c:dLbl>
              <c:idx val="8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6-4F8A-47F5-84C1-C0C68434E353}"/>
                </c:ext>
              </c:extLst>
            </c:dLbl>
            <c:dLbl>
              <c:idx val="9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7-4F8A-47F5-84C1-C0C68434E353}"/>
                </c:ext>
              </c:extLst>
            </c:dLbl>
            <c:dLbl>
              <c:idx val="10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8-4F8A-47F5-84C1-C0C68434E353}"/>
                </c:ext>
              </c:extLst>
            </c:dLbl>
            <c:dLbl>
              <c:idx val="11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9-4F8A-47F5-84C1-C0C68434E353}"/>
                </c:ext>
              </c:extLst>
            </c:dLbl>
            <c:dLbl>
              <c:idx val="12"/>
              <c:layout>
                <c:manualLayout>
                  <c:x val="-4.8129921259842522E-4"/>
                  <c:y val="-1.1665891324156972E-4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45-4F8A-47F5-84C1-C0C68434E353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rgbClr val="00B0F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dLblPos val="t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Indexek!$A$53:$A$65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Indexek!$C$53:$C$65</c:f>
              <c:numCache>
                <c:formatCode>General\ "pont"</c:formatCode>
                <c:ptCount val="13"/>
                <c:pt idx="0">
                  <c:v>-30</c:v>
                </c:pt>
                <c:pt idx="1">
                  <c:v>-35</c:v>
                </c:pt>
                <c:pt idx="2">
                  <c:v>-34</c:v>
                </c:pt>
                <c:pt idx="3">
                  <c:v>-29</c:v>
                </c:pt>
                <c:pt idx="4">
                  <c:v>-16</c:v>
                </c:pt>
                <c:pt idx="5">
                  <c:v>-13</c:v>
                </c:pt>
                <c:pt idx="6">
                  <c:v>-9</c:v>
                </c:pt>
                <c:pt idx="7">
                  <c:v>-7</c:v>
                </c:pt>
                <c:pt idx="8">
                  <c:v>-2</c:v>
                </c:pt>
                <c:pt idx="9">
                  <c:v>-4</c:v>
                </c:pt>
                <c:pt idx="10">
                  <c:v>-3</c:v>
                </c:pt>
                <c:pt idx="11">
                  <c:v>-2</c:v>
                </c:pt>
                <c:pt idx="12">
                  <c:v>-3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1A-4F8A-47F5-84C1-C0C68434E353}"/>
            </c:ext>
          </c:extLst>
        </c:ser>
        <c:ser>
          <c:idx val="2"/>
          <c:order val="2"/>
          <c:tx>
            <c:strRef>
              <c:f>Indexek!$D$52</c:f>
              <c:strCache>
                <c:ptCount val="1"/>
                <c:pt idx="0">
                  <c:v>Közép</c:v>
                </c:pt>
              </c:strCache>
            </c:strRef>
          </c:tx>
          <c:spPr>
            <a:ln w="25400" cap="rnd">
              <a:solidFill>
                <a:srgbClr val="0070C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70C0"/>
              </a:solidFill>
              <a:ln w="9525">
                <a:noFill/>
              </a:ln>
              <a:effectLst/>
            </c:spPr>
          </c:marker>
          <c:dLbls>
            <c:dLbl>
              <c:idx val="0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B-4F8A-47F5-84C1-C0C68434E353}"/>
                </c:ext>
              </c:extLst>
            </c:dLbl>
            <c:dLbl>
              <c:idx val="1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C-4F8A-47F5-84C1-C0C68434E353}"/>
                </c:ext>
              </c:extLst>
            </c:dLbl>
            <c:dLbl>
              <c:idx val="2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D-4F8A-47F5-84C1-C0C68434E353}"/>
                </c:ext>
              </c:extLst>
            </c:dLbl>
            <c:dLbl>
              <c:idx val="3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E-4F8A-47F5-84C1-C0C68434E353}"/>
                </c:ext>
              </c:extLst>
            </c:dLbl>
            <c:dLbl>
              <c:idx val="4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F-4F8A-47F5-84C1-C0C68434E353}"/>
                </c:ext>
              </c:extLst>
            </c:dLbl>
            <c:dLbl>
              <c:idx val="5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20-4F8A-47F5-84C1-C0C68434E353}"/>
                </c:ext>
              </c:extLst>
            </c:dLbl>
            <c:dLbl>
              <c:idx val="6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21-4F8A-47F5-84C1-C0C68434E353}"/>
                </c:ext>
              </c:extLst>
            </c:dLbl>
            <c:dLbl>
              <c:idx val="7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22-4F8A-47F5-84C1-C0C68434E353}"/>
                </c:ext>
              </c:extLst>
            </c:dLbl>
            <c:dLbl>
              <c:idx val="8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23-4F8A-47F5-84C1-C0C68434E353}"/>
                </c:ext>
              </c:extLst>
            </c:dLbl>
            <c:dLbl>
              <c:idx val="9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24-4F8A-47F5-84C1-C0C68434E353}"/>
                </c:ext>
              </c:extLst>
            </c:dLbl>
            <c:dLbl>
              <c:idx val="10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25-4F8A-47F5-84C1-C0C68434E353}"/>
                </c:ext>
              </c:extLst>
            </c:dLbl>
            <c:dLbl>
              <c:idx val="11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26-4F8A-47F5-84C1-C0C68434E353}"/>
                </c:ext>
              </c:extLst>
            </c:dLbl>
            <c:dLbl>
              <c:idx val="12"/>
              <c:layout>
                <c:manualLayout>
                  <c:x val="-4.0854111986003789E-3"/>
                  <c:y val="-2.6063562558904067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46-4F8A-47F5-84C1-C0C68434E353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rgbClr val="0070C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dLblPos val="t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Indexek!$A$53:$A$65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Indexek!$D$53:$D$65</c:f>
              <c:numCache>
                <c:formatCode>General\ "pont"</c:formatCode>
                <c:ptCount val="13"/>
                <c:pt idx="0">
                  <c:v>-29</c:v>
                </c:pt>
                <c:pt idx="1">
                  <c:v>-32</c:v>
                </c:pt>
                <c:pt idx="2">
                  <c:v>-21</c:v>
                </c:pt>
                <c:pt idx="3">
                  <c:v>-10</c:v>
                </c:pt>
                <c:pt idx="4">
                  <c:v>-6</c:v>
                </c:pt>
                <c:pt idx="5">
                  <c:v>15</c:v>
                </c:pt>
                <c:pt idx="6">
                  <c:v>5</c:v>
                </c:pt>
                <c:pt idx="7">
                  <c:v>10</c:v>
                </c:pt>
                <c:pt idx="8">
                  <c:v>14</c:v>
                </c:pt>
                <c:pt idx="9">
                  <c:v>7</c:v>
                </c:pt>
                <c:pt idx="10">
                  <c:v>12</c:v>
                </c:pt>
                <c:pt idx="11">
                  <c:v>12</c:v>
                </c:pt>
                <c:pt idx="12">
                  <c:v>13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27-4F8A-47F5-84C1-C0C68434E353}"/>
            </c:ext>
          </c:extLst>
        </c:ser>
        <c:ser>
          <c:idx val="3"/>
          <c:order val="3"/>
          <c:tx>
            <c:strRef>
              <c:f>Indexek!$E$52</c:f>
              <c:strCache>
                <c:ptCount val="1"/>
                <c:pt idx="0">
                  <c:v>Nagy</c:v>
                </c:pt>
              </c:strCache>
            </c:strRef>
          </c:tx>
          <c:spPr>
            <a:ln w="25400" cap="rnd">
              <a:solidFill>
                <a:srgbClr val="00206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2060"/>
              </a:solidFill>
              <a:ln w="9525">
                <a:noFill/>
              </a:ln>
              <a:effectLst/>
            </c:spPr>
          </c:marker>
          <c:dLbls>
            <c:dLbl>
              <c:idx val="0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28-4F8A-47F5-84C1-C0C68434E353}"/>
                </c:ext>
              </c:extLst>
            </c:dLbl>
            <c:dLbl>
              <c:idx val="1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29-4F8A-47F5-84C1-C0C68434E353}"/>
                </c:ext>
              </c:extLst>
            </c:dLbl>
            <c:dLbl>
              <c:idx val="2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2A-4F8A-47F5-84C1-C0C68434E353}"/>
                </c:ext>
              </c:extLst>
            </c:dLbl>
            <c:dLbl>
              <c:idx val="3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2B-4F8A-47F5-84C1-C0C68434E353}"/>
                </c:ext>
              </c:extLst>
            </c:dLbl>
            <c:dLbl>
              <c:idx val="4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2C-4F8A-47F5-84C1-C0C68434E353}"/>
                </c:ext>
              </c:extLst>
            </c:dLbl>
            <c:dLbl>
              <c:idx val="5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2D-4F8A-47F5-84C1-C0C68434E353}"/>
                </c:ext>
              </c:extLst>
            </c:dLbl>
            <c:dLbl>
              <c:idx val="6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2E-4F8A-47F5-84C1-C0C68434E353}"/>
                </c:ext>
              </c:extLst>
            </c:dLbl>
            <c:dLbl>
              <c:idx val="7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2F-4F8A-47F5-84C1-C0C68434E353}"/>
                </c:ext>
              </c:extLst>
            </c:dLbl>
            <c:dLbl>
              <c:idx val="8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30-4F8A-47F5-84C1-C0C68434E353}"/>
                </c:ext>
              </c:extLst>
            </c:dLbl>
            <c:dLbl>
              <c:idx val="9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31-4F8A-47F5-84C1-C0C68434E353}"/>
                </c:ext>
              </c:extLst>
            </c:dLbl>
            <c:dLbl>
              <c:idx val="10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32-4F8A-47F5-84C1-C0C68434E353}"/>
                </c:ext>
              </c:extLst>
            </c:dLbl>
            <c:dLbl>
              <c:idx val="11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33-4F8A-47F5-84C1-C0C68434E353}"/>
                </c:ext>
              </c:extLst>
            </c:dLbl>
            <c:dLbl>
              <c:idx val="12"/>
              <c:layout>
                <c:manualLayout>
                  <c:x val="-4.0854111986003789E-3"/>
                  <c:y val="-3.6442324017169084E-2"/>
                </c:manualLayout>
              </c:layout>
              <c:dLblPos val="r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47-4F8A-47F5-84C1-C0C68434E353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rgbClr val="00206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dLblPos val="t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Indexek!$A$53:$A$65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Indexek!$E$53:$E$65</c:f>
              <c:numCache>
                <c:formatCode>General\ "pont"</c:formatCode>
                <c:ptCount val="13"/>
                <c:pt idx="0">
                  <c:v>-28</c:v>
                </c:pt>
                <c:pt idx="1">
                  <c:v>-7</c:v>
                </c:pt>
                <c:pt idx="2">
                  <c:v>-7</c:v>
                </c:pt>
                <c:pt idx="3">
                  <c:v>9</c:v>
                </c:pt>
                <c:pt idx="4">
                  <c:v>16</c:v>
                </c:pt>
                <c:pt idx="5">
                  <c:v>26</c:v>
                </c:pt>
                <c:pt idx="6">
                  <c:v>33</c:v>
                </c:pt>
                <c:pt idx="7">
                  <c:v>10</c:v>
                </c:pt>
                <c:pt idx="8">
                  <c:v>32</c:v>
                </c:pt>
                <c:pt idx="9">
                  <c:v>30</c:v>
                </c:pt>
                <c:pt idx="10">
                  <c:v>19</c:v>
                </c:pt>
                <c:pt idx="11">
                  <c:v>35</c:v>
                </c:pt>
                <c:pt idx="12">
                  <c:v>28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34-4F8A-47F5-84C1-C0C68434E353}"/>
            </c:ext>
          </c:extLst>
        </c:ser>
        <c:ser>
          <c:idx val="4"/>
          <c:order val="4"/>
          <c:tx>
            <c:strRef>
              <c:f>Indexek!$F$52</c:f>
              <c:strCache>
                <c:ptCount val="1"/>
                <c:pt idx="0">
                  <c:v>Jelenlegi helyzet indexe</c:v>
                </c:pt>
              </c:strCache>
            </c:strRef>
          </c:tx>
          <c:spPr>
            <a:ln w="25400" cap="rnd">
              <a:solidFill>
                <a:srgbClr val="FF00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FF0000"/>
              </a:solidFill>
              <a:ln w="9525">
                <a:solidFill>
                  <a:srgbClr val="FF0000"/>
                </a:solidFill>
              </a:ln>
              <a:effectLst/>
            </c:spPr>
          </c:marker>
          <c:dLbls>
            <c:dLbl>
              <c:idx val="0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35-4F8A-47F5-84C1-C0C68434E353}"/>
                </c:ext>
              </c:extLst>
            </c:dLbl>
            <c:dLbl>
              <c:idx val="1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36-4F8A-47F5-84C1-C0C68434E353}"/>
                </c:ext>
              </c:extLst>
            </c:dLbl>
            <c:dLbl>
              <c:idx val="2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37-4F8A-47F5-84C1-C0C68434E353}"/>
                </c:ext>
              </c:extLst>
            </c:dLbl>
            <c:dLbl>
              <c:idx val="3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38-4F8A-47F5-84C1-C0C68434E353}"/>
                </c:ext>
              </c:extLst>
            </c:dLbl>
            <c:dLbl>
              <c:idx val="4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39-4F8A-47F5-84C1-C0C68434E353}"/>
                </c:ext>
              </c:extLst>
            </c:dLbl>
            <c:dLbl>
              <c:idx val="5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3A-4F8A-47F5-84C1-C0C68434E353}"/>
                </c:ext>
              </c:extLst>
            </c:dLbl>
            <c:dLbl>
              <c:idx val="6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3B-4F8A-47F5-84C1-C0C68434E353}"/>
                </c:ext>
              </c:extLst>
            </c:dLbl>
            <c:dLbl>
              <c:idx val="7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3C-4F8A-47F5-84C1-C0C68434E353}"/>
                </c:ext>
              </c:extLst>
            </c:dLbl>
            <c:dLbl>
              <c:idx val="8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3D-4F8A-47F5-84C1-C0C68434E353}"/>
                </c:ext>
              </c:extLst>
            </c:dLbl>
            <c:dLbl>
              <c:idx val="9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3E-4F8A-47F5-84C1-C0C68434E353}"/>
                </c:ext>
              </c:extLst>
            </c:dLbl>
            <c:dLbl>
              <c:idx val="10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3F-4F8A-47F5-84C1-C0C68434E353}"/>
                </c:ext>
              </c:extLst>
            </c:dLbl>
            <c:dLbl>
              <c:idx val="11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40-4F8A-47F5-84C1-C0C68434E353}"/>
                </c:ext>
              </c:extLst>
            </c:dLbl>
            <c:dLbl>
              <c:idx val="12"/>
              <c:layout>
                <c:manualLayout>
                  <c:x val="0"/>
                  <c:y val="2.5946903645662545E-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43-4F8A-47F5-84C1-C0C68434E353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rgbClr val="FF00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Indexek!$A$53:$A$65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Indexek!$F$53:$F$65</c:f>
              <c:numCache>
                <c:formatCode>General\ "pont"</c:formatCode>
                <c:ptCount val="13"/>
                <c:pt idx="0">
                  <c:v>-32</c:v>
                </c:pt>
                <c:pt idx="1">
                  <c:v>-29</c:v>
                </c:pt>
                <c:pt idx="2">
                  <c:v>-28</c:v>
                </c:pt>
                <c:pt idx="3">
                  <c:v>-21</c:v>
                </c:pt>
                <c:pt idx="4">
                  <c:v>-12</c:v>
                </c:pt>
                <c:pt idx="5">
                  <c:v>-2</c:v>
                </c:pt>
                <c:pt idx="6">
                  <c:v>-1</c:v>
                </c:pt>
                <c:pt idx="7">
                  <c:v>-7</c:v>
                </c:pt>
                <c:pt idx="8">
                  <c:v>1</c:v>
                </c:pt>
                <c:pt idx="9">
                  <c:v>3</c:v>
                </c:pt>
                <c:pt idx="10">
                  <c:v>-1</c:v>
                </c:pt>
                <c:pt idx="11">
                  <c:v>4</c:v>
                </c:pt>
                <c:pt idx="12">
                  <c:v>7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41-4F8A-47F5-84C1-C0C68434E353}"/>
            </c:ext>
          </c:extLst>
        </c:ser>
        <c:dLbls>
          <c:showLegendKey val="0"/>
          <c:showVal val="1"/>
          <c:showCatName val="0"/>
          <c:showSerName val="0"/>
          <c:showPercent val="0"/>
          <c:showBubbleSize val="0"/>
        </c:dLbls>
        <c:marker val="1"/>
        <c:smooth val="0"/>
        <c:axId val="966746464"/>
        <c:axId val="966751056"/>
      </c:lineChart>
      <c:catAx>
        <c:axId val="966746464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low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966751056"/>
        <c:crosses val="autoZero"/>
        <c:auto val="1"/>
        <c:lblAlgn val="ctr"/>
        <c:lblOffset val="0"/>
        <c:noMultiLvlLbl val="0"/>
      </c:catAx>
      <c:valAx>
        <c:axId val="966751056"/>
        <c:scaling>
          <c:orientation val="minMax"/>
          <c:max val="40"/>
        </c:scaling>
        <c:delete val="0"/>
        <c:axPos val="l"/>
        <c:numFmt formatCode="General\ &quot;pont&quot;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966746464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hu-HU"/>
        </a:p>
      </c:txPr>
    </c:legend>
    <c:plotVisOnly val="1"/>
    <c:dispBlanksAs val="gap"/>
    <c:showDLblsOverMax val="0"/>
  </c:chart>
  <c:spPr>
    <a:noFill/>
    <a:ln w="9525" cap="flat" cmpd="sng" algn="ctr">
      <a:noFill/>
      <a:round/>
    </a:ln>
    <a:effectLst/>
  </c:spPr>
  <c:txPr>
    <a:bodyPr/>
    <a:lstStyle/>
    <a:p>
      <a:pPr>
        <a:defRPr sz="1800"/>
      </a:pPr>
      <a:endParaRPr lang="hu-HU"/>
    </a:p>
  </c:txPr>
  <c:externalData r:id="rId4">
    <c:autoUpdate val="0"/>
  </c:externalData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hu-H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0.12147353455818023"/>
          <c:y val="3.9707374673727022E-2"/>
          <c:w val="0.77574868766404204"/>
          <c:h val="0.42559255200957946"/>
        </c:manualLayout>
      </c:layout>
      <c:lineChart>
        <c:grouping val="standard"/>
        <c:varyColors val="0"/>
        <c:ser>
          <c:idx val="0"/>
          <c:order val="0"/>
          <c:tx>
            <c:strRef>
              <c:f>Indexek!$A$26</c:f>
              <c:strCache>
                <c:ptCount val="1"/>
                <c:pt idx="0">
                  <c:v>Árbevétel jelenlegi szintje</c:v>
                </c:pt>
              </c:strCache>
            </c:strRef>
          </c:tx>
          <c:spPr>
            <a:ln w="25400" cap="rnd">
              <a:solidFill>
                <a:srgbClr val="00206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2060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0"/>
                  <c:y val="-2.4836543277285534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E-ACC1-47CF-B88A-B0F94C4066D6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206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Indexek!$B$25:$N$25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Indexek!$B$26:$N$26</c:f>
              <c:numCache>
                <c:formatCode>General\ "pont"</c:formatCode>
                <c:ptCount val="13"/>
                <c:pt idx="0">
                  <c:v>-33</c:v>
                </c:pt>
                <c:pt idx="1">
                  <c:v>-33</c:v>
                </c:pt>
                <c:pt idx="2">
                  <c:v>-33</c:v>
                </c:pt>
                <c:pt idx="3">
                  <c:v>-25</c:v>
                </c:pt>
                <c:pt idx="4">
                  <c:v>-14</c:v>
                </c:pt>
                <c:pt idx="5">
                  <c:v>1</c:v>
                </c:pt>
                <c:pt idx="6">
                  <c:v>-1</c:v>
                </c:pt>
                <c:pt idx="7">
                  <c:v>-8</c:v>
                </c:pt>
                <c:pt idx="8">
                  <c:v>8</c:v>
                </c:pt>
                <c:pt idx="9">
                  <c:v>8</c:v>
                </c:pt>
                <c:pt idx="10">
                  <c:v>6</c:v>
                </c:pt>
                <c:pt idx="11">
                  <c:v>11</c:v>
                </c:pt>
                <c:pt idx="12">
                  <c:v>22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ACC1-47CF-B88A-B0F94C4066D6}"/>
            </c:ext>
          </c:extLst>
        </c:ser>
        <c:ser>
          <c:idx val="1"/>
          <c:order val="1"/>
          <c:tx>
            <c:strRef>
              <c:f>Indexek!$A$27</c:f>
              <c:strCache>
                <c:ptCount val="1"/>
                <c:pt idx="0">
                  <c:v>Beszállítói rendelésállomány</c:v>
                </c:pt>
              </c:strCache>
            </c:strRef>
          </c:tx>
          <c:spPr>
            <a:ln w="25400" cap="rnd">
              <a:solidFill>
                <a:srgbClr val="0070C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70C0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0"/>
                  <c:y val="-9.9346173109142143E-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D-ACC1-47CF-B88A-B0F94C4066D6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70C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Indexek!$B$25:$N$25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Indexek!$B$27:$N$27</c:f>
              <c:numCache>
                <c:formatCode>General\ "pont"</c:formatCode>
                <c:ptCount val="13"/>
                <c:pt idx="0">
                  <c:v>-28</c:v>
                </c:pt>
                <c:pt idx="1">
                  <c:v>-24</c:v>
                </c:pt>
                <c:pt idx="2">
                  <c:v>-21</c:v>
                </c:pt>
                <c:pt idx="3">
                  <c:v>-12</c:v>
                </c:pt>
                <c:pt idx="4">
                  <c:v>-3</c:v>
                </c:pt>
                <c:pt idx="5">
                  <c:v>4</c:v>
                </c:pt>
                <c:pt idx="6">
                  <c:v>8</c:v>
                </c:pt>
                <c:pt idx="7">
                  <c:v>5</c:v>
                </c:pt>
                <c:pt idx="8">
                  <c:v>10</c:v>
                </c:pt>
                <c:pt idx="9">
                  <c:v>13</c:v>
                </c:pt>
                <c:pt idx="10">
                  <c:v>9</c:v>
                </c:pt>
                <c:pt idx="11">
                  <c:v>13</c:v>
                </c:pt>
                <c:pt idx="12">
                  <c:v>19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ACC1-47CF-B88A-B0F94C4066D6}"/>
            </c:ext>
          </c:extLst>
        </c:ser>
        <c:ser>
          <c:idx val="2"/>
          <c:order val="2"/>
          <c:tx>
            <c:strRef>
              <c:f>Indexek!$A$28</c:f>
              <c:strCache>
                <c:ptCount val="1"/>
                <c:pt idx="0">
                  <c:v>Vevői rendelésállomány</c:v>
                </c:pt>
              </c:strCache>
            </c:strRef>
          </c:tx>
          <c:spPr>
            <a:ln w="25400" cap="rnd">
              <a:solidFill>
                <a:srgbClr val="00B0F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F0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0"/>
                  <c:y val="1.7385580294099874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C-ACC1-47CF-B88A-B0F94C4066D6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B0F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Indexek!$B$25:$N$25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Indexek!$B$28:$N$28</c:f>
              <c:numCache>
                <c:formatCode>General\ "pont"</c:formatCode>
                <c:ptCount val="13"/>
                <c:pt idx="0">
                  <c:v>-30</c:v>
                </c:pt>
                <c:pt idx="1">
                  <c:v>-22</c:v>
                </c:pt>
                <c:pt idx="2">
                  <c:v>-27</c:v>
                </c:pt>
                <c:pt idx="3">
                  <c:v>-14</c:v>
                </c:pt>
                <c:pt idx="4">
                  <c:v>-7</c:v>
                </c:pt>
                <c:pt idx="5">
                  <c:v>7</c:v>
                </c:pt>
                <c:pt idx="6">
                  <c:v>5</c:v>
                </c:pt>
                <c:pt idx="7">
                  <c:v>1</c:v>
                </c:pt>
                <c:pt idx="8">
                  <c:v>12</c:v>
                </c:pt>
                <c:pt idx="9">
                  <c:v>12</c:v>
                </c:pt>
                <c:pt idx="10">
                  <c:v>11</c:v>
                </c:pt>
                <c:pt idx="11">
                  <c:v>18</c:v>
                </c:pt>
                <c:pt idx="12">
                  <c:v>17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2-ACC1-47CF-B88A-B0F94C4066D6}"/>
            </c:ext>
          </c:extLst>
        </c:ser>
        <c:ser>
          <c:idx val="3"/>
          <c:order val="3"/>
          <c:tx>
            <c:strRef>
              <c:f>Indexek!$A$29</c:f>
              <c:strCache>
                <c:ptCount val="1"/>
                <c:pt idx="0">
                  <c:v>Jelenlegi helyzet indexe</c:v>
                </c:pt>
              </c:strCache>
            </c:strRef>
          </c:tx>
          <c:spPr>
            <a:ln w="25400" cap="rnd">
              <a:solidFill>
                <a:srgbClr val="FF0000"/>
              </a:solidFill>
              <a:prstDash val="solid"/>
              <a:round/>
            </a:ln>
            <a:effectLst/>
          </c:spPr>
          <c:marker>
            <c:symbol val="circle"/>
            <c:size val="10"/>
            <c:spPr>
              <a:solidFill>
                <a:srgbClr val="FF000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B-ACC1-47CF-B88A-B0F94C4066D6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FF00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Indexek!$B$25:$N$25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Indexek!$B$29:$N$29</c:f>
              <c:numCache>
                <c:formatCode>General\ "pont"</c:formatCode>
                <c:ptCount val="13"/>
                <c:pt idx="0">
                  <c:v>-32</c:v>
                </c:pt>
                <c:pt idx="1">
                  <c:v>-29</c:v>
                </c:pt>
                <c:pt idx="2">
                  <c:v>-28</c:v>
                </c:pt>
                <c:pt idx="3">
                  <c:v>-21</c:v>
                </c:pt>
                <c:pt idx="4">
                  <c:v>-12</c:v>
                </c:pt>
                <c:pt idx="5">
                  <c:v>-2</c:v>
                </c:pt>
                <c:pt idx="6">
                  <c:v>-1</c:v>
                </c:pt>
                <c:pt idx="7">
                  <c:v>-7</c:v>
                </c:pt>
                <c:pt idx="8">
                  <c:v>1</c:v>
                </c:pt>
                <c:pt idx="9">
                  <c:v>3</c:v>
                </c:pt>
                <c:pt idx="10">
                  <c:v>-1</c:v>
                </c:pt>
                <c:pt idx="11">
                  <c:v>4</c:v>
                </c:pt>
                <c:pt idx="12">
                  <c:v>7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3-ACC1-47CF-B88A-B0F94C4066D6}"/>
            </c:ext>
          </c:extLst>
        </c:ser>
        <c:ser>
          <c:idx val="4"/>
          <c:order val="4"/>
          <c:tx>
            <c:strRef>
              <c:f>Indexek!$A$30</c:f>
              <c:strCache>
                <c:ptCount val="1"/>
                <c:pt idx="0">
                  <c:v>Eddig megvalósított beruházások*</c:v>
                </c:pt>
              </c:strCache>
            </c:strRef>
          </c:tx>
          <c:spPr>
            <a:ln w="25400" cap="rnd">
              <a:solidFill>
                <a:srgbClr val="4EE4F8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4EE4F8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A-ACC1-47CF-B88A-B0F94C4066D6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4EE4F8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Indexek!$B$25:$N$25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Indexek!$B$30:$N$30</c:f>
              <c:numCache>
                <c:formatCode>General</c:formatCode>
                <c:ptCount val="13"/>
                <c:pt idx="2" formatCode="General\ &quot;pont&quot;">
                  <c:v>-26</c:v>
                </c:pt>
                <c:pt idx="3" formatCode="General\ &quot;pont&quot;">
                  <c:v>-19</c:v>
                </c:pt>
                <c:pt idx="4" formatCode="General\ &quot;pont&quot;">
                  <c:v>-17</c:v>
                </c:pt>
                <c:pt idx="5" formatCode="General\ &quot;pont&quot;">
                  <c:v>-15</c:v>
                </c:pt>
                <c:pt idx="6" formatCode="General\ &quot;pont&quot;">
                  <c:v>-9</c:v>
                </c:pt>
                <c:pt idx="7" formatCode="General\ &quot;pont&quot;">
                  <c:v>-13</c:v>
                </c:pt>
                <c:pt idx="8" formatCode="General\ &quot;pont&quot;">
                  <c:v>-1</c:v>
                </c:pt>
                <c:pt idx="9" formatCode="General\ &quot;pont&quot;">
                  <c:v>-6</c:v>
                </c:pt>
                <c:pt idx="10" formatCode="General\ &quot;pont&quot;">
                  <c:v>-6</c:v>
                </c:pt>
                <c:pt idx="11" formatCode="General\ &quot;pont&quot;">
                  <c:v>3</c:v>
                </c:pt>
                <c:pt idx="12" formatCode="General\ &quot;pont&quot;">
                  <c:v>-3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4-ACC1-47CF-B88A-B0F94C4066D6}"/>
            </c:ext>
          </c:extLst>
        </c:ser>
        <c:ser>
          <c:idx val="5"/>
          <c:order val="5"/>
          <c:tx>
            <c:strRef>
              <c:f>Indexek!$A$31</c:f>
              <c:strCache>
                <c:ptCount val="1"/>
                <c:pt idx="0">
                  <c:v>Kapacitás jelenlegi szintje</c:v>
                </c:pt>
              </c:strCache>
            </c:strRef>
          </c:tx>
          <c:spPr>
            <a:ln w="25400" cap="rnd">
              <a:solidFill>
                <a:srgbClr val="B87F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B87F00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-2.7777777777779813E-3"/>
                  <c:y val="2.7320197605014088E-2"/>
                </c:manualLayout>
              </c:layout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1400" b="1" i="0" u="none" strike="noStrike" kern="1200" baseline="0">
                      <a:solidFill>
                        <a:srgbClr val="B87F00"/>
                      </a:solidFill>
                      <a:latin typeface="+mn-lt"/>
                      <a:ea typeface="+mn-ea"/>
                      <a:cs typeface="+mn-cs"/>
                    </a:defRPr>
                  </a:pPr>
                  <a:endParaRPr lang="hu-HU"/>
                </a:p>
              </c:txPr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9-ACC1-47CF-B88A-B0F94C4066D6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B05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Indexek!$B$25:$N$25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Indexek!$B$31:$N$31</c:f>
              <c:numCache>
                <c:formatCode>General\ "pont"</c:formatCode>
                <c:ptCount val="13"/>
                <c:pt idx="0">
                  <c:v>-46</c:v>
                </c:pt>
                <c:pt idx="1">
                  <c:v>-43</c:v>
                </c:pt>
                <c:pt idx="2">
                  <c:v>-44</c:v>
                </c:pt>
                <c:pt idx="3">
                  <c:v>-34</c:v>
                </c:pt>
                <c:pt idx="4">
                  <c:v>-25</c:v>
                </c:pt>
                <c:pt idx="5">
                  <c:v>-13</c:v>
                </c:pt>
                <c:pt idx="6">
                  <c:v>-11</c:v>
                </c:pt>
                <c:pt idx="7">
                  <c:v>-20</c:v>
                </c:pt>
                <c:pt idx="8">
                  <c:v>-11</c:v>
                </c:pt>
                <c:pt idx="9">
                  <c:v>-10</c:v>
                </c:pt>
                <c:pt idx="10">
                  <c:v>-12</c:v>
                </c:pt>
                <c:pt idx="11">
                  <c:v>-6</c:v>
                </c:pt>
                <c:pt idx="12">
                  <c:v>-5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5-ACC1-47CF-B88A-B0F94C4066D6}"/>
            </c:ext>
          </c:extLst>
        </c:ser>
        <c:ser>
          <c:idx val="6"/>
          <c:order val="6"/>
          <c:tx>
            <c:strRef>
              <c:f>Indexek!$A$32</c:f>
              <c:strCache>
                <c:ptCount val="1"/>
                <c:pt idx="0">
                  <c:v>Üzleti környezet jelenleg</c:v>
                </c:pt>
              </c:strCache>
            </c:strRef>
          </c:tx>
          <c:spPr>
            <a:ln w="25400" cap="rnd">
              <a:solidFill>
                <a:srgbClr val="00B05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50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-6.9444444444445464E-3"/>
                  <c:y val="3.4771160588199748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8-ACC1-47CF-B88A-B0F94C4066D6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B05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Indexek!$B$25:$N$25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Indexek!$B$32:$N$32</c:f>
              <c:numCache>
                <c:formatCode>General\ "pont"</c:formatCode>
                <c:ptCount val="13"/>
                <c:pt idx="0">
                  <c:v>-24</c:v>
                </c:pt>
                <c:pt idx="1">
                  <c:v>-20</c:v>
                </c:pt>
                <c:pt idx="2">
                  <c:v>-13</c:v>
                </c:pt>
                <c:pt idx="3">
                  <c:v>-22</c:v>
                </c:pt>
                <c:pt idx="4">
                  <c:v>-4</c:v>
                </c:pt>
                <c:pt idx="5">
                  <c:v>3</c:v>
                </c:pt>
                <c:pt idx="6">
                  <c:v>3</c:v>
                </c:pt>
                <c:pt idx="7">
                  <c:v>-8</c:v>
                </c:pt>
                <c:pt idx="8">
                  <c:v>-10</c:v>
                </c:pt>
                <c:pt idx="9">
                  <c:v>-1</c:v>
                </c:pt>
                <c:pt idx="10">
                  <c:v>-10</c:v>
                </c:pt>
                <c:pt idx="11">
                  <c:v>-15</c:v>
                </c:pt>
                <c:pt idx="12">
                  <c:v>-10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6-ACC1-47CF-B88A-B0F94C4066D6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1032448032"/>
        <c:axId val="1032442456"/>
      </c:lineChart>
      <c:catAx>
        <c:axId val="103244803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low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1032442456"/>
        <c:crosses val="autoZero"/>
        <c:auto val="1"/>
        <c:lblAlgn val="ctr"/>
        <c:lblOffset val="100"/>
        <c:noMultiLvlLbl val="0"/>
      </c:catAx>
      <c:valAx>
        <c:axId val="1032442456"/>
        <c:scaling>
          <c:orientation val="minMax"/>
          <c:max val="30"/>
          <c:min val="-50"/>
        </c:scaling>
        <c:delete val="0"/>
        <c:axPos val="l"/>
        <c:numFmt formatCode="General\ &quot;pont&quot;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1032448032"/>
        <c:crosses val="autoZero"/>
        <c:crossBetween val="between"/>
        <c:majorUnit val="10"/>
      </c:valAx>
      <c:spPr>
        <a:noFill/>
        <a:ln>
          <a:noFill/>
        </a:ln>
        <a:effectLst/>
      </c:spPr>
    </c:plotArea>
    <c:legend>
      <c:legendPos val="b"/>
      <c:layout>
        <c:manualLayout>
          <c:xMode val="edge"/>
          <c:yMode val="edge"/>
          <c:x val="1.3882327209098853E-3"/>
          <c:y val="0.71308629642746857"/>
          <c:w val="0.99722353455818002"/>
          <c:h val="0.27201177760616008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hu-HU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 sz="1800"/>
      </a:pPr>
      <a:endParaRPr lang="hu-HU"/>
    </a:p>
  </c:txPr>
  <c:externalData r:id="rId4">
    <c:autoUpdate val="0"/>
  </c:externalData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hu-H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0.11869574379967807"/>
          <c:y val="3.9018792883179415E-2"/>
          <c:w val="0.77970410734975515"/>
          <c:h val="0.44238722194634866"/>
        </c:manualLayout>
      </c:layout>
      <c:lineChart>
        <c:grouping val="standard"/>
        <c:varyColors val="0"/>
        <c:ser>
          <c:idx val="0"/>
          <c:order val="0"/>
          <c:tx>
            <c:strRef>
              <c:f>Indexek!$A$39</c:f>
              <c:strCache>
                <c:ptCount val="1"/>
                <c:pt idx="0">
                  <c:v>Bérszint 3 hónap múlva</c:v>
                </c:pt>
              </c:strCache>
            </c:strRef>
          </c:tx>
          <c:spPr>
            <a:ln w="25400" cap="rnd">
              <a:solidFill>
                <a:srgbClr val="00206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206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8-DDB1-475F-836A-2FF6236810A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206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Indexek!$B$38:$N$38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Indexek!$B$39:$N$39</c:f>
              <c:numCache>
                <c:formatCode>General\ "pont"</c:formatCode>
                <c:ptCount val="13"/>
                <c:pt idx="0">
                  <c:v>17</c:v>
                </c:pt>
                <c:pt idx="1">
                  <c:v>21</c:v>
                </c:pt>
                <c:pt idx="2">
                  <c:v>17</c:v>
                </c:pt>
                <c:pt idx="3">
                  <c:v>11</c:v>
                </c:pt>
                <c:pt idx="4">
                  <c:v>16</c:v>
                </c:pt>
                <c:pt idx="5">
                  <c:v>13</c:v>
                </c:pt>
                <c:pt idx="6">
                  <c:v>21</c:v>
                </c:pt>
                <c:pt idx="7">
                  <c:v>23</c:v>
                </c:pt>
                <c:pt idx="8">
                  <c:v>15</c:v>
                </c:pt>
                <c:pt idx="9">
                  <c:v>27</c:v>
                </c:pt>
                <c:pt idx="10">
                  <c:v>38</c:v>
                </c:pt>
                <c:pt idx="11">
                  <c:v>54</c:v>
                </c:pt>
                <c:pt idx="12">
                  <c:v>56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DDB1-475F-836A-2FF6236810A5}"/>
            </c:ext>
          </c:extLst>
        </c:ser>
        <c:ser>
          <c:idx val="1"/>
          <c:order val="1"/>
          <c:tx>
            <c:strRef>
              <c:f>Indexek!$A$40</c:f>
              <c:strCache>
                <c:ptCount val="1"/>
                <c:pt idx="0">
                  <c:v>Beruházás 3 hónap múlva</c:v>
                </c:pt>
              </c:strCache>
            </c:strRef>
          </c:tx>
          <c:spPr>
            <a:ln w="25400" cap="rnd">
              <a:solidFill>
                <a:srgbClr val="0070C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70C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9-DDB1-475F-836A-2FF6236810A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70C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Indexek!$B$38:$N$38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Indexek!$B$40:$N$40</c:f>
              <c:numCache>
                <c:formatCode>General\ "pont"</c:formatCode>
                <c:ptCount val="13"/>
                <c:pt idx="0">
                  <c:v>13</c:v>
                </c:pt>
                <c:pt idx="1">
                  <c:v>31</c:v>
                </c:pt>
                <c:pt idx="2">
                  <c:v>33</c:v>
                </c:pt>
                <c:pt idx="3">
                  <c:v>31</c:v>
                </c:pt>
                <c:pt idx="4">
                  <c:v>38</c:v>
                </c:pt>
                <c:pt idx="5">
                  <c:v>38</c:v>
                </c:pt>
                <c:pt idx="6">
                  <c:v>36</c:v>
                </c:pt>
                <c:pt idx="7">
                  <c:v>32</c:v>
                </c:pt>
                <c:pt idx="8">
                  <c:v>32</c:v>
                </c:pt>
                <c:pt idx="9">
                  <c:v>33</c:v>
                </c:pt>
                <c:pt idx="10">
                  <c:v>33</c:v>
                </c:pt>
                <c:pt idx="11">
                  <c:v>35</c:v>
                </c:pt>
                <c:pt idx="12">
                  <c:v>35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DDB1-475F-836A-2FF6236810A5}"/>
            </c:ext>
          </c:extLst>
        </c:ser>
        <c:ser>
          <c:idx val="2"/>
          <c:order val="2"/>
          <c:tx>
            <c:strRef>
              <c:f>Indexek!$A$41</c:f>
              <c:strCache>
                <c:ptCount val="1"/>
                <c:pt idx="0">
                  <c:v>Várakozások indexe</c:v>
                </c:pt>
              </c:strCache>
            </c:strRef>
          </c:tx>
          <c:spPr>
            <a:ln w="25400" cap="rnd">
              <a:solidFill>
                <a:srgbClr val="FF00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FF0000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0"/>
                  <c:y val="-1.4643505586055386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A-DDB1-475F-836A-2FF6236810A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FF00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Indexek!$B$38:$N$38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Indexek!$B$41:$N$41</c:f>
              <c:numCache>
                <c:formatCode>General\ "pont"</c:formatCode>
                <c:ptCount val="13"/>
                <c:pt idx="0">
                  <c:v>4</c:v>
                </c:pt>
                <c:pt idx="1">
                  <c:v>17</c:v>
                </c:pt>
                <c:pt idx="2">
                  <c:v>21</c:v>
                </c:pt>
                <c:pt idx="3">
                  <c:v>18</c:v>
                </c:pt>
                <c:pt idx="4">
                  <c:v>27</c:v>
                </c:pt>
                <c:pt idx="5">
                  <c:v>22</c:v>
                </c:pt>
                <c:pt idx="6">
                  <c:v>26</c:v>
                </c:pt>
                <c:pt idx="7">
                  <c:v>20</c:v>
                </c:pt>
                <c:pt idx="8">
                  <c:v>16</c:v>
                </c:pt>
                <c:pt idx="9">
                  <c:v>21</c:v>
                </c:pt>
                <c:pt idx="10">
                  <c:v>18</c:v>
                </c:pt>
                <c:pt idx="11">
                  <c:v>17</c:v>
                </c:pt>
                <c:pt idx="12">
                  <c:v>22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2-DDB1-475F-836A-2FF6236810A5}"/>
            </c:ext>
          </c:extLst>
        </c:ser>
        <c:ser>
          <c:idx val="3"/>
          <c:order val="3"/>
          <c:tx>
            <c:strRef>
              <c:f>Indexek!$A$42</c:f>
              <c:strCache>
                <c:ptCount val="1"/>
                <c:pt idx="0">
                  <c:v>Foglalkoztatás 3 hónap múlva</c:v>
                </c:pt>
              </c:strCache>
            </c:strRef>
          </c:tx>
          <c:spPr>
            <a:ln w="25400" cap="rnd">
              <a:solidFill>
                <a:srgbClr val="00B0F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F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B-DDB1-475F-836A-2FF6236810A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B0F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Indexek!$B$38:$N$38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Indexek!$B$42:$N$42</c:f>
              <c:numCache>
                <c:formatCode>General\ "pont"</c:formatCode>
                <c:ptCount val="13"/>
                <c:pt idx="0">
                  <c:v>2</c:v>
                </c:pt>
                <c:pt idx="1">
                  <c:v>8</c:v>
                </c:pt>
                <c:pt idx="2">
                  <c:v>9</c:v>
                </c:pt>
                <c:pt idx="3">
                  <c:v>9</c:v>
                </c:pt>
                <c:pt idx="4">
                  <c:v>17</c:v>
                </c:pt>
                <c:pt idx="5">
                  <c:v>14</c:v>
                </c:pt>
                <c:pt idx="6">
                  <c:v>21</c:v>
                </c:pt>
                <c:pt idx="7">
                  <c:v>19</c:v>
                </c:pt>
                <c:pt idx="8">
                  <c:v>12</c:v>
                </c:pt>
                <c:pt idx="9">
                  <c:v>16</c:v>
                </c:pt>
                <c:pt idx="10">
                  <c:v>12</c:v>
                </c:pt>
                <c:pt idx="11">
                  <c:v>15</c:v>
                </c:pt>
                <c:pt idx="12">
                  <c:v>17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3-DDB1-475F-836A-2FF6236810A5}"/>
            </c:ext>
          </c:extLst>
        </c:ser>
        <c:ser>
          <c:idx val="4"/>
          <c:order val="4"/>
          <c:tx>
            <c:strRef>
              <c:f>Indexek!$A$43</c:f>
              <c:strCache>
                <c:ptCount val="1"/>
                <c:pt idx="0">
                  <c:v>Árbevétel 3 hónap múlva</c:v>
                </c:pt>
              </c:strCache>
            </c:strRef>
          </c:tx>
          <c:spPr>
            <a:ln w="25400" cap="rnd">
              <a:solidFill>
                <a:srgbClr val="4EE4F8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4EE4F8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0"/>
                  <c:y val="9.7623370573702122E-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C-DDB1-475F-836A-2FF6236810A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4EE4F8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Indexek!$B$38:$N$38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Indexek!$B$43:$N$43</c:f>
              <c:numCache>
                <c:formatCode>General\ "pont"</c:formatCode>
                <c:ptCount val="13"/>
                <c:pt idx="0">
                  <c:v>0</c:v>
                </c:pt>
                <c:pt idx="1">
                  <c:v>19</c:v>
                </c:pt>
                <c:pt idx="2">
                  <c:v>24</c:v>
                </c:pt>
                <c:pt idx="3">
                  <c:v>24</c:v>
                </c:pt>
                <c:pt idx="4">
                  <c:v>32</c:v>
                </c:pt>
                <c:pt idx="5">
                  <c:v>25</c:v>
                </c:pt>
                <c:pt idx="6">
                  <c:v>30</c:v>
                </c:pt>
                <c:pt idx="7">
                  <c:v>23</c:v>
                </c:pt>
                <c:pt idx="8">
                  <c:v>19</c:v>
                </c:pt>
                <c:pt idx="9">
                  <c:v>26</c:v>
                </c:pt>
                <c:pt idx="10">
                  <c:v>20</c:v>
                </c:pt>
                <c:pt idx="11">
                  <c:v>7</c:v>
                </c:pt>
                <c:pt idx="12">
                  <c:v>13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4-DDB1-475F-836A-2FF6236810A5}"/>
            </c:ext>
          </c:extLst>
        </c:ser>
        <c:ser>
          <c:idx val="5"/>
          <c:order val="5"/>
          <c:tx>
            <c:strRef>
              <c:f>Indexek!$A$44</c:f>
              <c:strCache>
                <c:ptCount val="1"/>
                <c:pt idx="0">
                  <c:v>Kapacitás-kihasználtság 3 hónap múlva</c:v>
                </c:pt>
              </c:strCache>
            </c:strRef>
          </c:tx>
          <c:spPr>
            <a:ln w="25400" cap="rnd">
              <a:solidFill>
                <a:srgbClr val="B87F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B87F00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0"/>
                  <c:y val="2.6846426907768207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D-DDB1-475F-836A-2FF6236810A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B87F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Indexek!$B$38:$N$38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Indexek!$B$44:$N$44</c:f>
              <c:numCache>
                <c:formatCode>General\ "pont"</c:formatCode>
                <c:ptCount val="13"/>
                <c:pt idx="0">
                  <c:v>0</c:v>
                </c:pt>
                <c:pt idx="1">
                  <c:v>17</c:v>
                </c:pt>
                <c:pt idx="2">
                  <c:v>23</c:v>
                </c:pt>
                <c:pt idx="3">
                  <c:v>20</c:v>
                </c:pt>
                <c:pt idx="4">
                  <c:v>30</c:v>
                </c:pt>
                <c:pt idx="5">
                  <c:v>23</c:v>
                </c:pt>
                <c:pt idx="6">
                  <c:v>28</c:v>
                </c:pt>
                <c:pt idx="7">
                  <c:v>18</c:v>
                </c:pt>
                <c:pt idx="8">
                  <c:v>15</c:v>
                </c:pt>
                <c:pt idx="9">
                  <c:v>16</c:v>
                </c:pt>
                <c:pt idx="10">
                  <c:v>12</c:v>
                </c:pt>
                <c:pt idx="11">
                  <c:v>1</c:v>
                </c:pt>
                <c:pt idx="12">
                  <c:v>10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5-DDB1-475F-836A-2FF6236810A5}"/>
            </c:ext>
          </c:extLst>
        </c:ser>
        <c:ser>
          <c:idx val="6"/>
          <c:order val="6"/>
          <c:tx>
            <c:strRef>
              <c:f>Indexek!$A$45</c:f>
              <c:strCache>
                <c:ptCount val="1"/>
                <c:pt idx="0">
                  <c:v>Üzleti környezet 3 hónap múlva</c:v>
                </c:pt>
              </c:strCache>
            </c:strRef>
          </c:tx>
          <c:spPr>
            <a:ln w="25400" cap="rnd">
              <a:solidFill>
                <a:srgbClr val="00B05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5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E-DDB1-475F-836A-2FF6236810A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B05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Indexek!$B$38:$N$38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Indexek!$B$45:$N$45</c:f>
              <c:numCache>
                <c:formatCode>General\ "pont"</c:formatCode>
                <c:ptCount val="13"/>
                <c:pt idx="0">
                  <c:v>-10</c:v>
                </c:pt>
                <c:pt idx="1">
                  <c:v>7</c:v>
                </c:pt>
                <c:pt idx="2">
                  <c:v>17</c:v>
                </c:pt>
                <c:pt idx="3">
                  <c:v>12</c:v>
                </c:pt>
                <c:pt idx="4">
                  <c:v>25</c:v>
                </c:pt>
                <c:pt idx="5">
                  <c:v>18</c:v>
                </c:pt>
                <c:pt idx="6">
                  <c:v>20</c:v>
                </c:pt>
                <c:pt idx="7">
                  <c:v>5</c:v>
                </c:pt>
                <c:pt idx="8">
                  <c:v>2</c:v>
                </c:pt>
                <c:pt idx="9">
                  <c:v>6</c:v>
                </c:pt>
                <c:pt idx="10">
                  <c:v>-6</c:v>
                </c:pt>
                <c:pt idx="11">
                  <c:v>-11</c:v>
                </c:pt>
                <c:pt idx="12">
                  <c:v>-2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6-DDB1-475F-836A-2FF6236810A5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1033163264"/>
        <c:axId val="1033163920"/>
      </c:lineChart>
      <c:catAx>
        <c:axId val="1033163264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low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1033163920"/>
        <c:crosses val="autoZero"/>
        <c:auto val="1"/>
        <c:lblAlgn val="ctr"/>
        <c:lblOffset val="100"/>
        <c:noMultiLvlLbl val="0"/>
      </c:catAx>
      <c:valAx>
        <c:axId val="1033163920"/>
        <c:scaling>
          <c:orientation val="minMax"/>
        </c:scaling>
        <c:delete val="0"/>
        <c:axPos val="l"/>
        <c:numFmt formatCode="General\ &quot;pont&quot;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1033163264"/>
        <c:crosses val="autoZero"/>
        <c:crossBetween val="between"/>
        <c:majorUnit val="10"/>
      </c:valAx>
      <c:spPr>
        <a:noFill/>
        <a:ln>
          <a:noFill/>
        </a:ln>
        <a:effectLst/>
      </c:spPr>
    </c:plotArea>
    <c:legend>
      <c:legendPos val="b"/>
      <c:layout>
        <c:manualLayout>
          <c:xMode val="edge"/>
          <c:yMode val="edge"/>
          <c:x val="3.5827861348659098E-3"/>
          <c:y val="0.71806178406325383"/>
          <c:w val="0.99641721386513404"/>
          <c:h val="0.2672947103506908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hu-HU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 sz="1800"/>
      </a:pPr>
      <a:endParaRPr lang="hu-HU"/>
    </a:p>
  </c:txPr>
  <c:externalData r:id="rId4">
    <c:autoUpdate val="0"/>
  </c:externalData>
</c:chartSpace>
</file>

<file path=ppt/charts/chart5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hu-H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0.11451708118325139"/>
          <c:y val="8.0080560912586141E-2"/>
          <c:w val="0.82753952979283174"/>
          <c:h val="0.62724916841601697"/>
        </c:manualLayout>
      </c:layout>
      <c:lineChart>
        <c:grouping val="standard"/>
        <c:varyColors val="0"/>
        <c:ser>
          <c:idx val="0"/>
          <c:order val="0"/>
          <c:tx>
            <c:strRef>
              <c:f>Indexek!$B$68</c:f>
              <c:strCache>
                <c:ptCount val="1"/>
                <c:pt idx="0">
                  <c:v>Mikro</c:v>
                </c:pt>
              </c:strCache>
            </c:strRef>
          </c:tx>
          <c:spPr>
            <a:ln w="25400" cap="rnd">
              <a:solidFill>
                <a:srgbClr val="92ECF6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92ECF6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6-5FE6-4B40-942F-22EA7B779FED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4EE4F8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Indexek!$A$69:$A$81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Indexek!$B$69:$B$81</c:f>
              <c:numCache>
                <c:formatCode>General\ "pont"</c:formatCode>
                <c:ptCount val="13"/>
                <c:pt idx="0">
                  <c:v>-10</c:v>
                </c:pt>
                <c:pt idx="1">
                  <c:v>5</c:v>
                </c:pt>
                <c:pt idx="2">
                  <c:v>8</c:v>
                </c:pt>
                <c:pt idx="3">
                  <c:v>3</c:v>
                </c:pt>
                <c:pt idx="4">
                  <c:v>15</c:v>
                </c:pt>
                <c:pt idx="5">
                  <c:v>13</c:v>
                </c:pt>
                <c:pt idx="6">
                  <c:v>11</c:v>
                </c:pt>
                <c:pt idx="7">
                  <c:v>6</c:v>
                </c:pt>
                <c:pt idx="8">
                  <c:v>3</c:v>
                </c:pt>
                <c:pt idx="9">
                  <c:v>6</c:v>
                </c:pt>
                <c:pt idx="10">
                  <c:v>6</c:v>
                </c:pt>
                <c:pt idx="11">
                  <c:v>-1</c:v>
                </c:pt>
                <c:pt idx="12">
                  <c:v>7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5FE6-4B40-942F-22EA7B779FED}"/>
            </c:ext>
          </c:extLst>
        </c:ser>
        <c:ser>
          <c:idx val="1"/>
          <c:order val="1"/>
          <c:tx>
            <c:strRef>
              <c:f>Indexek!$C$68</c:f>
              <c:strCache>
                <c:ptCount val="1"/>
                <c:pt idx="0">
                  <c:v>Kis</c:v>
                </c:pt>
              </c:strCache>
            </c:strRef>
          </c:tx>
          <c:spPr>
            <a:ln w="25400" cap="rnd">
              <a:solidFill>
                <a:srgbClr val="00B0F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F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8-5FE6-4B40-942F-22EA7B779FED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B0F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Indexek!$A$69:$A$81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Indexek!$C$69:$C$81</c:f>
              <c:numCache>
                <c:formatCode>General\ "pont"</c:formatCode>
                <c:ptCount val="13"/>
                <c:pt idx="0">
                  <c:v>1</c:v>
                </c:pt>
                <c:pt idx="1">
                  <c:v>16</c:v>
                </c:pt>
                <c:pt idx="2">
                  <c:v>25</c:v>
                </c:pt>
                <c:pt idx="3">
                  <c:v>16</c:v>
                </c:pt>
                <c:pt idx="4">
                  <c:v>30</c:v>
                </c:pt>
                <c:pt idx="5">
                  <c:v>26</c:v>
                </c:pt>
                <c:pt idx="6">
                  <c:v>21</c:v>
                </c:pt>
                <c:pt idx="7">
                  <c:v>19</c:v>
                </c:pt>
                <c:pt idx="8">
                  <c:v>20</c:v>
                </c:pt>
                <c:pt idx="9">
                  <c:v>19</c:v>
                </c:pt>
                <c:pt idx="10">
                  <c:v>19</c:v>
                </c:pt>
                <c:pt idx="11">
                  <c:v>14</c:v>
                </c:pt>
                <c:pt idx="12">
                  <c:v>18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5FE6-4B40-942F-22EA7B779FED}"/>
            </c:ext>
          </c:extLst>
        </c:ser>
        <c:ser>
          <c:idx val="2"/>
          <c:order val="2"/>
          <c:tx>
            <c:strRef>
              <c:f>Indexek!$D$68</c:f>
              <c:strCache>
                <c:ptCount val="1"/>
                <c:pt idx="0">
                  <c:v>Közép</c:v>
                </c:pt>
              </c:strCache>
            </c:strRef>
          </c:tx>
          <c:spPr>
            <a:ln w="25400" cap="rnd">
              <a:solidFill>
                <a:srgbClr val="0070C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70C0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0"/>
                  <c:y val="2.3660476509162642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7-5FE6-4B40-942F-22EA7B779FED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70C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Indexek!$A$69:$A$81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Indexek!$D$69:$D$81</c:f>
              <c:numCache>
                <c:formatCode>General\ "pont"</c:formatCode>
                <c:ptCount val="13"/>
                <c:pt idx="0">
                  <c:v>10</c:v>
                </c:pt>
                <c:pt idx="1">
                  <c:v>27</c:v>
                </c:pt>
                <c:pt idx="2">
                  <c:v>30</c:v>
                </c:pt>
                <c:pt idx="3">
                  <c:v>31</c:v>
                </c:pt>
                <c:pt idx="4">
                  <c:v>37</c:v>
                </c:pt>
                <c:pt idx="5">
                  <c:v>37</c:v>
                </c:pt>
                <c:pt idx="6">
                  <c:v>33</c:v>
                </c:pt>
                <c:pt idx="7">
                  <c:v>28</c:v>
                </c:pt>
                <c:pt idx="8">
                  <c:v>29</c:v>
                </c:pt>
                <c:pt idx="9">
                  <c:v>23</c:v>
                </c:pt>
                <c:pt idx="10">
                  <c:v>25</c:v>
                </c:pt>
                <c:pt idx="11">
                  <c:v>19</c:v>
                </c:pt>
                <c:pt idx="12">
                  <c:v>17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2-5FE6-4B40-942F-22EA7B779FED}"/>
            </c:ext>
          </c:extLst>
        </c:ser>
        <c:ser>
          <c:idx val="3"/>
          <c:order val="3"/>
          <c:tx>
            <c:strRef>
              <c:f>Indexek!$E$68</c:f>
              <c:strCache>
                <c:ptCount val="1"/>
                <c:pt idx="0">
                  <c:v>Nagy</c:v>
                </c:pt>
              </c:strCache>
            </c:strRef>
          </c:tx>
          <c:spPr>
            <a:ln w="25400" cap="rnd">
              <a:solidFill>
                <a:srgbClr val="00206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206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A-5FE6-4B40-942F-22EA7B779FED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206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Indexek!$A$69:$A$81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Indexek!$E$69:$E$81</c:f>
              <c:numCache>
                <c:formatCode>General\ "pont"</c:formatCode>
                <c:ptCount val="13"/>
                <c:pt idx="0">
                  <c:v>19</c:v>
                </c:pt>
                <c:pt idx="1">
                  <c:v>31</c:v>
                </c:pt>
                <c:pt idx="2">
                  <c:v>37</c:v>
                </c:pt>
                <c:pt idx="3">
                  <c:v>38</c:v>
                </c:pt>
                <c:pt idx="4">
                  <c:v>39</c:v>
                </c:pt>
                <c:pt idx="5">
                  <c:v>27</c:v>
                </c:pt>
                <c:pt idx="6">
                  <c:v>49</c:v>
                </c:pt>
                <c:pt idx="7">
                  <c:v>38</c:v>
                </c:pt>
                <c:pt idx="8">
                  <c:v>32</c:v>
                </c:pt>
                <c:pt idx="9">
                  <c:v>42</c:v>
                </c:pt>
                <c:pt idx="10">
                  <c:v>34</c:v>
                </c:pt>
                <c:pt idx="11">
                  <c:v>40</c:v>
                </c:pt>
                <c:pt idx="12">
                  <c:v>43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3-5FE6-4B40-942F-22EA7B779FED}"/>
            </c:ext>
          </c:extLst>
        </c:ser>
        <c:ser>
          <c:idx val="4"/>
          <c:order val="4"/>
          <c:tx>
            <c:strRef>
              <c:f>Indexek!$F$68</c:f>
              <c:strCache>
                <c:ptCount val="1"/>
                <c:pt idx="0">
                  <c:v>Várakozások indexe</c:v>
                </c:pt>
              </c:strCache>
            </c:strRef>
          </c:tx>
          <c:spPr>
            <a:ln w="25400" cap="rnd">
              <a:solidFill>
                <a:srgbClr val="FF00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FF000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9-5FE6-4B40-942F-22EA7B779FED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FF00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Indexek!$A$69:$A$81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Indexek!$F$69:$F$81</c:f>
              <c:numCache>
                <c:formatCode>General\ "pont"</c:formatCode>
                <c:ptCount val="13"/>
                <c:pt idx="0">
                  <c:v>4</c:v>
                </c:pt>
                <c:pt idx="1">
                  <c:v>17</c:v>
                </c:pt>
                <c:pt idx="2">
                  <c:v>21</c:v>
                </c:pt>
                <c:pt idx="3">
                  <c:v>18</c:v>
                </c:pt>
                <c:pt idx="4">
                  <c:v>27</c:v>
                </c:pt>
                <c:pt idx="5">
                  <c:v>22</c:v>
                </c:pt>
                <c:pt idx="6">
                  <c:v>26</c:v>
                </c:pt>
                <c:pt idx="7">
                  <c:v>20</c:v>
                </c:pt>
                <c:pt idx="8">
                  <c:v>16</c:v>
                </c:pt>
                <c:pt idx="9">
                  <c:v>21</c:v>
                </c:pt>
                <c:pt idx="10">
                  <c:v>18</c:v>
                </c:pt>
                <c:pt idx="11">
                  <c:v>17</c:v>
                </c:pt>
                <c:pt idx="12">
                  <c:v>22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4-5FE6-4B40-942F-22EA7B779FED}"/>
            </c:ext>
          </c:extLst>
        </c:ser>
        <c:dLbls>
          <c:showLegendKey val="0"/>
          <c:showVal val="1"/>
          <c:showCatName val="0"/>
          <c:showSerName val="0"/>
          <c:showPercent val="0"/>
          <c:showBubbleSize val="0"/>
        </c:dLbls>
        <c:marker val="1"/>
        <c:smooth val="0"/>
        <c:axId val="1005343440"/>
        <c:axId val="1005346064"/>
      </c:lineChart>
      <c:catAx>
        <c:axId val="1005343440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low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1005346064"/>
        <c:crosses val="autoZero"/>
        <c:auto val="1"/>
        <c:lblAlgn val="ctr"/>
        <c:lblOffset val="0"/>
        <c:noMultiLvlLbl val="0"/>
      </c:catAx>
      <c:valAx>
        <c:axId val="1005346064"/>
        <c:scaling>
          <c:orientation val="minMax"/>
          <c:max val="50"/>
          <c:min val="-10"/>
        </c:scaling>
        <c:delete val="0"/>
        <c:axPos val="l"/>
        <c:numFmt formatCode="General\ &quot;pont&quot;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20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1005343440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layout>
        <c:manualLayout>
          <c:xMode val="edge"/>
          <c:yMode val="edge"/>
          <c:x val="1.0451913603454769E-2"/>
          <c:y val="0.90490910381856904"/>
          <c:w val="0.98954808639654523"/>
          <c:h val="7.9317245175322473E-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20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hu-HU"/>
        </a:p>
      </c:txPr>
    </c:legend>
    <c:plotVisOnly val="1"/>
    <c:dispBlanksAs val="gap"/>
    <c:showDLblsOverMax val="0"/>
  </c:chart>
  <c:spPr>
    <a:noFill/>
    <a:ln w="9525" cap="flat" cmpd="sng" algn="ctr">
      <a:noFill/>
      <a:round/>
    </a:ln>
    <a:effectLst/>
  </c:spPr>
  <c:txPr>
    <a:bodyPr/>
    <a:lstStyle/>
    <a:p>
      <a:pPr>
        <a:defRPr sz="2000"/>
      </a:pPr>
      <a:endParaRPr lang="hu-HU"/>
    </a:p>
  </c:txPr>
  <c:externalData r:id="rId4">
    <c:autoUpdate val="0"/>
  </c:externalData>
</c:chartSpace>
</file>

<file path=ppt/charts/chart6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hu-H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8.8112423447069113E-2"/>
          <c:y val="3.8878838174909489E-2"/>
          <c:w val="0.87994313210848629"/>
          <c:h val="0.67240929656150694"/>
        </c:manualLayout>
      </c:layout>
      <c:lineChart>
        <c:grouping val="standard"/>
        <c:varyColors val="0"/>
        <c:ser>
          <c:idx val="0"/>
          <c:order val="0"/>
          <c:tx>
            <c:strRef>
              <c:f>'Új verzió'!$B$55</c:f>
              <c:strCache>
                <c:ptCount val="1"/>
                <c:pt idx="0">
                  <c:v>Mikro</c:v>
                </c:pt>
              </c:strCache>
            </c:strRef>
          </c:tx>
          <c:spPr>
            <a:ln w="25400" cap="rnd">
              <a:solidFill>
                <a:srgbClr val="92ECF6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92ECF6"/>
              </a:solidFill>
              <a:ln w="9525">
                <a:noFill/>
              </a:ln>
              <a:effectLst/>
            </c:spPr>
          </c:marker>
          <c:dPt>
            <c:idx val="0"/>
            <c:marker>
              <c:symbol val="circle"/>
              <c:size val="10"/>
              <c:spPr>
                <a:solidFill>
                  <a:srgbClr val="92ECF6"/>
                </a:solidFill>
                <a:ln w="9525">
                  <a:noFill/>
                </a:ln>
                <a:effectLst/>
              </c:spPr>
            </c:marker>
            <c:bubble3D val="0"/>
            <c:spPr>
              <a:ln w="25400" cap="rnd">
                <a:solidFill>
                  <a:srgbClr val="92ECF6"/>
                </a:solidFill>
                <a:round/>
              </a:ln>
              <a:effectLst/>
            </c:spPr>
            <c:extLst>
              <c:ext xmlns:c16="http://schemas.microsoft.com/office/drawing/2014/chart" uri="{C3380CC4-5D6E-409C-BE32-E72D297353CC}">
                <c16:uniqueId val="{00000001-3F27-41BA-93E8-39A281239AF9}"/>
              </c:ext>
            </c:extLst>
          </c:dPt>
          <c:dPt>
            <c:idx val="4"/>
            <c:marker>
              <c:symbol val="circle"/>
              <c:size val="10"/>
              <c:spPr>
                <a:solidFill>
                  <a:srgbClr val="92ECF6"/>
                </a:solidFill>
                <a:ln w="9525">
                  <a:noFill/>
                </a:ln>
                <a:effectLst/>
              </c:spPr>
            </c:marker>
            <c:bubble3D val="0"/>
            <c:spPr>
              <a:ln w="25400" cap="rnd">
                <a:solidFill>
                  <a:srgbClr val="92ECF6"/>
                </a:solidFill>
                <a:round/>
              </a:ln>
              <a:effectLst/>
            </c:spPr>
            <c:extLst>
              <c:ext xmlns:c16="http://schemas.microsoft.com/office/drawing/2014/chart" uri="{C3380CC4-5D6E-409C-BE32-E72D297353CC}">
                <c16:uniqueId val="{00000003-3F27-41BA-93E8-39A281239AF9}"/>
              </c:ext>
            </c:extLst>
          </c:dPt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4-3F27-41BA-93E8-39A281239AF9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4EE4F8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verzió'!$A$56:$A$68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verzió'!$B$56:$B$68</c:f>
              <c:numCache>
                <c:formatCode>0%</c:formatCode>
                <c:ptCount val="13"/>
                <c:pt idx="0">
                  <c:v>0.77494545454545438</c:v>
                </c:pt>
                <c:pt idx="1">
                  <c:v>0.67519035532994942</c:v>
                </c:pt>
                <c:pt idx="2">
                  <c:v>0.71971608832807565</c:v>
                </c:pt>
                <c:pt idx="3">
                  <c:v>0.7</c:v>
                </c:pt>
                <c:pt idx="4">
                  <c:v>0.75</c:v>
                </c:pt>
                <c:pt idx="5">
                  <c:v>0.84</c:v>
                </c:pt>
                <c:pt idx="6">
                  <c:v>0.85</c:v>
                </c:pt>
                <c:pt idx="7">
                  <c:v>0.83</c:v>
                </c:pt>
                <c:pt idx="8">
                  <c:v>0.87</c:v>
                </c:pt>
                <c:pt idx="9">
                  <c:v>0.88</c:v>
                </c:pt>
                <c:pt idx="10">
                  <c:v>0.87</c:v>
                </c:pt>
                <c:pt idx="11">
                  <c:v>0.86</c:v>
                </c:pt>
                <c:pt idx="12">
                  <c:v>0.9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4-3F27-41BA-93E8-39A281239AF9}"/>
            </c:ext>
          </c:extLst>
        </c:ser>
        <c:ser>
          <c:idx val="1"/>
          <c:order val="1"/>
          <c:tx>
            <c:strRef>
              <c:f>'Új verzió'!$C$55</c:f>
              <c:strCache>
                <c:ptCount val="1"/>
                <c:pt idx="0">
                  <c:v>Kis</c:v>
                </c:pt>
              </c:strCache>
            </c:strRef>
          </c:tx>
          <c:spPr>
            <a:ln w="25400" cap="rnd">
              <a:solidFill>
                <a:srgbClr val="00B0F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F0"/>
              </a:solidFill>
              <a:ln w="9525">
                <a:noFill/>
              </a:ln>
              <a:effectLst/>
            </c:spPr>
          </c:marker>
          <c:dPt>
            <c:idx val="0"/>
            <c:marker>
              <c:symbol val="circle"/>
              <c:size val="10"/>
              <c:spPr>
                <a:solidFill>
                  <a:srgbClr val="00B0F0"/>
                </a:solidFill>
                <a:ln w="9525">
                  <a:noFill/>
                </a:ln>
                <a:effectLst/>
              </c:spPr>
            </c:marker>
            <c:bubble3D val="0"/>
            <c:spPr>
              <a:ln w="25400" cap="rnd">
                <a:solidFill>
                  <a:srgbClr val="00B0F0"/>
                </a:solidFill>
                <a:round/>
              </a:ln>
              <a:effectLst/>
            </c:spPr>
            <c:extLst>
              <c:ext xmlns:c16="http://schemas.microsoft.com/office/drawing/2014/chart" uri="{C3380CC4-5D6E-409C-BE32-E72D297353CC}">
                <c16:uniqueId val="{00000006-3F27-41BA-93E8-39A281239AF9}"/>
              </c:ext>
            </c:extLst>
          </c:dPt>
          <c:dLbls>
            <c:dLbl>
              <c:idx val="12"/>
              <c:layout>
                <c:manualLayout>
                  <c:x val="0"/>
                  <c:y val="2.4318302452280553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3-3F27-41BA-93E8-39A281239AF9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B0F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verzió'!$A$56:$A$68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verzió'!$C$56:$C$68</c:f>
              <c:numCache>
                <c:formatCode>0%</c:formatCode>
                <c:ptCount val="13"/>
                <c:pt idx="0">
                  <c:v>0.85590062111801246</c:v>
                </c:pt>
                <c:pt idx="1">
                  <c:v>0.77149837133550492</c:v>
                </c:pt>
                <c:pt idx="2">
                  <c:v>0.83971553610503291</c:v>
                </c:pt>
                <c:pt idx="3">
                  <c:v>0.87</c:v>
                </c:pt>
                <c:pt idx="4">
                  <c:v>0.9</c:v>
                </c:pt>
                <c:pt idx="5">
                  <c:v>0.91</c:v>
                </c:pt>
                <c:pt idx="6">
                  <c:v>0.96</c:v>
                </c:pt>
                <c:pt idx="7">
                  <c:v>0.95</c:v>
                </c:pt>
                <c:pt idx="8">
                  <c:v>0.98</c:v>
                </c:pt>
                <c:pt idx="9">
                  <c:v>0.95</c:v>
                </c:pt>
                <c:pt idx="10">
                  <c:v>0.98</c:v>
                </c:pt>
                <c:pt idx="11">
                  <c:v>0.96</c:v>
                </c:pt>
                <c:pt idx="12">
                  <c:v>0.97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7-3F27-41BA-93E8-39A281239AF9}"/>
            </c:ext>
          </c:extLst>
        </c:ser>
        <c:ser>
          <c:idx val="2"/>
          <c:order val="2"/>
          <c:tx>
            <c:strRef>
              <c:f>'Új verzió'!$D$55</c:f>
              <c:strCache>
                <c:ptCount val="1"/>
                <c:pt idx="0">
                  <c:v>Közép</c:v>
                </c:pt>
              </c:strCache>
            </c:strRef>
          </c:tx>
          <c:spPr>
            <a:ln w="25400" cap="rnd">
              <a:solidFill>
                <a:srgbClr val="0070C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70C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0-3F27-41BA-93E8-39A281239AF9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70C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verzió'!$A$56:$A$68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verzió'!$D$56:$D$68</c:f>
              <c:numCache>
                <c:formatCode>0%</c:formatCode>
                <c:ptCount val="13"/>
                <c:pt idx="0">
                  <c:v>0.8844537815126049</c:v>
                </c:pt>
                <c:pt idx="1">
                  <c:v>0.80644171779141105</c:v>
                </c:pt>
                <c:pt idx="2">
                  <c:v>0.89417808219178063</c:v>
                </c:pt>
                <c:pt idx="3">
                  <c:v>0.92</c:v>
                </c:pt>
                <c:pt idx="4">
                  <c:v>0.94</c:v>
                </c:pt>
                <c:pt idx="5">
                  <c:v>1.02</c:v>
                </c:pt>
                <c:pt idx="6">
                  <c:v>0.99</c:v>
                </c:pt>
                <c:pt idx="7">
                  <c:v>1</c:v>
                </c:pt>
                <c:pt idx="8">
                  <c:v>1.01</c:v>
                </c:pt>
                <c:pt idx="9">
                  <c:v>0.98</c:v>
                </c:pt>
                <c:pt idx="10">
                  <c:v>1.01</c:v>
                </c:pt>
                <c:pt idx="11">
                  <c:v>1.01</c:v>
                </c:pt>
                <c:pt idx="12">
                  <c:v>1.04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8-3F27-41BA-93E8-39A281239AF9}"/>
            </c:ext>
          </c:extLst>
        </c:ser>
        <c:ser>
          <c:idx val="3"/>
          <c:order val="3"/>
          <c:tx>
            <c:strRef>
              <c:f>'Új verzió'!$E$55</c:f>
              <c:strCache>
                <c:ptCount val="1"/>
                <c:pt idx="0">
                  <c:v>Nagy</c:v>
                </c:pt>
              </c:strCache>
            </c:strRef>
          </c:tx>
          <c:spPr>
            <a:ln w="25400" cap="rnd">
              <a:solidFill>
                <a:srgbClr val="00206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206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F-3F27-41BA-93E8-39A281239AF9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206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verzió'!$A$56:$A$68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verzió'!$E$56:$E$68</c:f>
              <c:numCache>
                <c:formatCode>0%</c:formatCode>
                <c:ptCount val="13"/>
                <c:pt idx="0">
                  <c:v>0.91455696202531644</c:v>
                </c:pt>
                <c:pt idx="1">
                  <c:v>0.96574074074074079</c:v>
                </c:pt>
                <c:pt idx="2">
                  <c:v>0.96964285714285703</c:v>
                </c:pt>
                <c:pt idx="3">
                  <c:v>0.97</c:v>
                </c:pt>
                <c:pt idx="4">
                  <c:v>1.08</c:v>
                </c:pt>
                <c:pt idx="5">
                  <c:v>1.17</c:v>
                </c:pt>
                <c:pt idx="6">
                  <c:v>1.1299999999999999</c:v>
                </c:pt>
                <c:pt idx="7">
                  <c:v>1.02</c:v>
                </c:pt>
                <c:pt idx="8">
                  <c:v>1.06</c:v>
                </c:pt>
                <c:pt idx="9">
                  <c:v>1.06</c:v>
                </c:pt>
                <c:pt idx="10">
                  <c:v>1.07</c:v>
                </c:pt>
                <c:pt idx="11">
                  <c:v>1.1100000000000001</c:v>
                </c:pt>
                <c:pt idx="12">
                  <c:v>1.07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9-3F27-41BA-93E8-39A281239AF9}"/>
            </c:ext>
          </c:extLst>
        </c:ser>
        <c:ser>
          <c:idx val="4"/>
          <c:order val="4"/>
          <c:tx>
            <c:strRef>
              <c:f>'Új verzió'!$F$55</c:f>
              <c:strCache>
                <c:ptCount val="1"/>
                <c:pt idx="0">
                  <c:v>A válaszadók súlyozott átlaga</c:v>
                </c:pt>
              </c:strCache>
            </c:strRef>
          </c:tx>
          <c:spPr>
            <a:ln w="25400" cap="rnd">
              <a:solidFill>
                <a:srgbClr val="FF00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FF0000"/>
              </a:solidFill>
              <a:ln w="9525">
                <a:noFill/>
              </a:ln>
              <a:effectLst/>
            </c:spPr>
          </c:marker>
          <c:dPt>
            <c:idx val="0"/>
            <c:marker>
              <c:symbol val="circle"/>
              <c:size val="10"/>
              <c:spPr>
                <a:solidFill>
                  <a:srgbClr val="FF0000"/>
                </a:solidFill>
                <a:ln w="9525">
                  <a:noFill/>
                </a:ln>
                <a:effectLst/>
              </c:spPr>
            </c:marker>
            <c:bubble3D val="0"/>
            <c:spPr>
              <a:ln w="25400" cap="rnd">
                <a:solidFill>
                  <a:srgbClr val="FF0000"/>
                </a:solidFill>
                <a:round/>
              </a:ln>
              <a:effectLst/>
            </c:spPr>
            <c:extLst>
              <c:ext xmlns:c16="http://schemas.microsoft.com/office/drawing/2014/chart" uri="{C3380CC4-5D6E-409C-BE32-E72D297353CC}">
                <c16:uniqueId val="{0000000B-3F27-41BA-93E8-39A281239AF9}"/>
              </c:ext>
            </c:extLst>
          </c:dPt>
          <c:dLbls>
            <c:dLbl>
              <c:idx val="12"/>
              <c:layout>
                <c:manualLayout>
                  <c:x val="0"/>
                  <c:y val="7.2954907356841793E-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2-3F27-41BA-93E8-39A281239AF9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FF00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verzió'!$A$56:$A$68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verzió'!$F$56:$F$68</c:f>
              <c:numCache>
                <c:formatCode>0%</c:formatCode>
                <c:ptCount val="13"/>
                <c:pt idx="0">
                  <c:v>0.84343437799511489</c:v>
                </c:pt>
                <c:pt idx="1">
                  <c:v>0.80854755775995901</c:v>
                </c:pt>
                <c:pt idx="2">
                  <c:v>0.83041966094741682</c:v>
                </c:pt>
                <c:pt idx="3">
                  <c:v>0.83</c:v>
                </c:pt>
                <c:pt idx="4">
                  <c:v>0.91</c:v>
                </c:pt>
                <c:pt idx="5">
                  <c:v>0.97</c:v>
                </c:pt>
                <c:pt idx="6">
                  <c:v>0.96</c:v>
                </c:pt>
                <c:pt idx="7">
                  <c:v>0.92</c:v>
                </c:pt>
                <c:pt idx="8">
                  <c:v>0.95</c:v>
                </c:pt>
                <c:pt idx="9">
                  <c:v>0.96</c:v>
                </c:pt>
                <c:pt idx="10">
                  <c:v>0.96</c:v>
                </c:pt>
                <c:pt idx="11">
                  <c:v>0.97</c:v>
                </c:pt>
                <c:pt idx="12">
                  <c:v>0.98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C-3F27-41BA-93E8-39A281239AF9}"/>
            </c:ext>
          </c:extLst>
        </c:ser>
        <c:ser>
          <c:idx val="5"/>
          <c:order val="5"/>
          <c:tx>
            <c:strRef>
              <c:f>'Új verzió'!$G$55</c:f>
              <c:strCache>
                <c:ptCount val="1"/>
                <c:pt idx="0">
                  <c:v>NHP</c:v>
                </c:pt>
              </c:strCache>
            </c:strRef>
          </c:tx>
          <c:spPr>
            <a:ln w="25400" cap="rnd">
              <a:solidFill>
                <a:srgbClr val="9966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99660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1-3F27-41BA-93E8-39A281239AF9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B87F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verzió'!$A$56:$A$68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verzió'!$G$56:$G$68</c:f>
              <c:numCache>
                <c:formatCode>0%</c:formatCode>
                <c:ptCount val="13"/>
                <c:pt idx="0">
                  <c:v>0.86814951621568315</c:v>
                </c:pt>
                <c:pt idx="1">
                  <c:v>0.85268811860402027</c:v>
                </c:pt>
                <c:pt idx="2">
                  <c:v>0.86543635699614718</c:v>
                </c:pt>
                <c:pt idx="3">
                  <c:v>0.89</c:v>
                </c:pt>
                <c:pt idx="4">
                  <c:v>0.92</c:v>
                </c:pt>
                <c:pt idx="5">
                  <c:v>1.04</c:v>
                </c:pt>
                <c:pt idx="6">
                  <c:v>1.02</c:v>
                </c:pt>
                <c:pt idx="7">
                  <c:v>0.97</c:v>
                </c:pt>
                <c:pt idx="8">
                  <c:v>0.99</c:v>
                </c:pt>
                <c:pt idx="9">
                  <c:v>0.94</c:v>
                </c:pt>
                <c:pt idx="10">
                  <c:v>1.02</c:v>
                </c:pt>
                <c:pt idx="11">
                  <c:v>1.01</c:v>
                </c:pt>
                <c:pt idx="12">
                  <c:v>1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D-3F27-41BA-93E8-39A281239AF9}"/>
            </c:ext>
          </c:extLst>
        </c:ser>
        <c:dLbls>
          <c:showLegendKey val="0"/>
          <c:showVal val="1"/>
          <c:showCatName val="0"/>
          <c:showSerName val="0"/>
          <c:showPercent val="0"/>
          <c:showBubbleSize val="0"/>
        </c:dLbls>
        <c:marker val="1"/>
        <c:smooth val="0"/>
        <c:axId val="908155487"/>
        <c:axId val="908155071"/>
      </c:lineChart>
      <c:catAx>
        <c:axId val="908155487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908155071"/>
        <c:crosses val="autoZero"/>
        <c:auto val="1"/>
        <c:lblAlgn val="ctr"/>
        <c:lblOffset val="100"/>
        <c:noMultiLvlLbl val="0"/>
      </c:catAx>
      <c:valAx>
        <c:axId val="908155071"/>
        <c:scaling>
          <c:orientation val="minMax"/>
          <c:max val="1.2"/>
          <c:min val="0.60000000000000009"/>
        </c:scaling>
        <c:delete val="0"/>
        <c:axPos val="l"/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908155487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hu-HU"/>
        </a:p>
      </c:txPr>
    </c:legend>
    <c:plotVisOnly val="1"/>
    <c:dispBlanksAs val="gap"/>
    <c:showDLblsOverMax val="0"/>
  </c:chart>
  <c:spPr>
    <a:noFill/>
    <a:ln w="9525" cap="flat" cmpd="sng" algn="ctr">
      <a:noFill/>
      <a:round/>
    </a:ln>
    <a:effectLst/>
  </c:spPr>
  <c:txPr>
    <a:bodyPr/>
    <a:lstStyle/>
    <a:p>
      <a:pPr>
        <a:defRPr sz="1800"/>
      </a:pPr>
      <a:endParaRPr lang="hu-HU"/>
    </a:p>
  </c:txPr>
  <c:externalData r:id="rId4">
    <c:autoUpdate val="0"/>
  </c:externalData>
</c:chartSpace>
</file>

<file path=ppt/charts/chart7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hu-H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8.5178343116732044E-2"/>
          <c:y val="3.9658862024404613E-2"/>
          <c:w val="0.87810717410323702"/>
          <c:h val="0.58828310663619177"/>
        </c:manualLayout>
      </c:layout>
      <c:lineChart>
        <c:grouping val="standard"/>
        <c:varyColors val="0"/>
        <c:ser>
          <c:idx val="0"/>
          <c:order val="0"/>
          <c:tx>
            <c:strRef>
              <c:f>'Új verzió'!$L$70</c:f>
              <c:strCache>
                <c:ptCount val="1"/>
                <c:pt idx="0">
                  <c:v>Ipar és építőipar</c:v>
                </c:pt>
              </c:strCache>
            </c:strRef>
          </c:tx>
          <c:spPr>
            <a:ln w="25400" cap="rnd">
              <a:solidFill>
                <a:srgbClr val="00206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206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5-87B7-4083-907C-0CFA482B76E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206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verzió'!$K$71:$K$83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verzió'!$L$71:$L$83</c:f>
              <c:numCache>
                <c:formatCode>0%</c:formatCode>
                <c:ptCount val="13"/>
                <c:pt idx="0">
                  <c:v>0.84560700188391502</c:v>
                </c:pt>
                <c:pt idx="1">
                  <c:v>0.88553002654280011</c:v>
                </c:pt>
                <c:pt idx="2">
                  <c:v>0.83220832855340143</c:v>
                </c:pt>
                <c:pt idx="3">
                  <c:v>0.9</c:v>
                </c:pt>
                <c:pt idx="4">
                  <c:v>0.92246042647828363</c:v>
                </c:pt>
                <c:pt idx="5">
                  <c:v>0.95</c:v>
                </c:pt>
                <c:pt idx="6">
                  <c:v>0.97</c:v>
                </c:pt>
                <c:pt idx="7">
                  <c:v>0.92</c:v>
                </c:pt>
                <c:pt idx="8">
                  <c:v>0.97</c:v>
                </c:pt>
                <c:pt idx="9">
                  <c:v>0.95</c:v>
                </c:pt>
                <c:pt idx="10">
                  <c:v>0.94</c:v>
                </c:pt>
                <c:pt idx="11">
                  <c:v>0.98</c:v>
                </c:pt>
                <c:pt idx="12">
                  <c:v>1.01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87B7-4083-907C-0CFA482B76E5}"/>
            </c:ext>
          </c:extLst>
        </c:ser>
        <c:ser>
          <c:idx val="1"/>
          <c:order val="1"/>
          <c:tx>
            <c:strRef>
              <c:f>'Új verzió'!$M$70</c:f>
              <c:strCache>
                <c:ptCount val="1"/>
                <c:pt idx="0">
                  <c:v>Mezőgazdaság</c:v>
                </c:pt>
              </c:strCache>
            </c:strRef>
          </c:tx>
          <c:spPr>
            <a:ln w="25400" cap="rnd">
              <a:solidFill>
                <a:srgbClr val="00B0F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F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7-87B7-4083-907C-0CFA482B76E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70C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verzió'!$K$71:$K$83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verzió'!$M$71:$M$83</c:f>
              <c:numCache>
                <c:formatCode>0%</c:formatCode>
                <c:ptCount val="13"/>
                <c:pt idx="0">
                  <c:v>0.93884615384615366</c:v>
                </c:pt>
                <c:pt idx="1">
                  <c:v>0.89935897435897427</c:v>
                </c:pt>
                <c:pt idx="2">
                  <c:v>0.88945312499999996</c:v>
                </c:pt>
                <c:pt idx="3">
                  <c:v>0.89</c:v>
                </c:pt>
                <c:pt idx="4">
                  <c:v>0.91683673469387761</c:v>
                </c:pt>
                <c:pt idx="5">
                  <c:v>0.93</c:v>
                </c:pt>
                <c:pt idx="6">
                  <c:v>0.94</c:v>
                </c:pt>
                <c:pt idx="7">
                  <c:v>0.89</c:v>
                </c:pt>
                <c:pt idx="8">
                  <c:v>0.91</c:v>
                </c:pt>
                <c:pt idx="9">
                  <c:v>0.89</c:v>
                </c:pt>
                <c:pt idx="10">
                  <c:v>0.93</c:v>
                </c:pt>
                <c:pt idx="11">
                  <c:v>0.92</c:v>
                </c:pt>
                <c:pt idx="12">
                  <c:v>0.95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87B7-4083-907C-0CFA482B76E5}"/>
            </c:ext>
          </c:extLst>
        </c:ser>
        <c:ser>
          <c:idx val="2"/>
          <c:order val="2"/>
          <c:tx>
            <c:strRef>
              <c:f>'Új verzió'!$N$70</c:f>
              <c:strCache>
                <c:ptCount val="1"/>
                <c:pt idx="0">
                  <c:v>Szolgáltatás és kereskedelem</c:v>
                </c:pt>
              </c:strCache>
            </c:strRef>
          </c:tx>
          <c:spPr>
            <a:ln w="25400" cap="rnd">
              <a:solidFill>
                <a:srgbClr val="92ECF6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92ECF6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8-87B7-4083-907C-0CFA482B76E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4EE4F8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verzió'!$K$71:$K$83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verzió'!$N$71:$N$83</c:f>
              <c:numCache>
                <c:formatCode>0%</c:formatCode>
                <c:ptCount val="13"/>
                <c:pt idx="0">
                  <c:v>0.71738633469602497</c:v>
                </c:pt>
                <c:pt idx="1">
                  <c:v>0.62368835148907342</c:v>
                </c:pt>
                <c:pt idx="2">
                  <c:v>0.66004791501863025</c:v>
                </c:pt>
                <c:pt idx="3">
                  <c:v>0.64500000000000002</c:v>
                </c:pt>
                <c:pt idx="4">
                  <c:v>0.70576481468686314</c:v>
                </c:pt>
                <c:pt idx="5">
                  <c:v>0.78500000000000003</c:v>
                </c:pt>
                <c:pt idx="6">
                  <c:v>0.80249999999999999</c:v>
                </c:pt>
                <c:pt idx="7">
                  <c:v>0.82750000000000001</c:v>
                </c:pt>
                <c:pt idx="8">
                  <c:v>0.84</c:v>
                </c:pt>
                <c:pt idx="9">
                  <c:v>0.88</c:v>
                </c:pt>
                <c:pt idx="10">
                  <c:v>0.87</c:v>
                </c:pt>
                <c:pt idx="11">
                  <c:v>0.86</c:v>
                </c:pt>
                <c:pt idx="12">
                  <c:v>0.88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2-87B7-4083-907C-0CFA482B76E5}"/>
            </c:ext>
          </c:extLst>
        </c:ser>
        <c:ser>
          <c:idx val="3"/>
          <c:order val="3"/>
          <c:tx>
            <c:strRef>
              <c:f>'Új verzió'!$O$70</c:f>
              <c:strCache>
                <c:ptCount val="1"/>
                <c:pt idx="0">
                  <c:v>A válaszadók súlyozott átlaga</c:v>
                </c:pt>
              </c:strCache>
            </c:strRef>
          </c:tx>
          <c:spPr>
            <a:ln w="25400" cap="rnd">
              <a:solidFill>
                <a:srgbClr val="FF00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FF000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6-87B7-4083-907C-0CFA482B76E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FF00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verzió'!$K$71:$K$83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verzió'!$O$71:$O$83</c:f>
              <c:numCache>
                <c:formatCode>0%</c:formatCode>
                <c:ptCount val="13"/>
                <c:pt idx="0">
                  <c:v>0.84343437799511489</c:v>
                </c:pt>
                <c:pt idx="1">
                  <c:v>0.80854755775995901</c:v>
                </c:pt>
                <c:pt idx="2">
                  <c:v>0.83041966094741682</c:v>
                </c:pt>
                <c:pt idx="3">
                  <c:v>0.83</c:v>
                </c:pt>
                <c:pt idx="4">
                  <c:v>0.90557834309474194</c:v>
                </c:pt>
                <c:pt idx="5">
                  <c:v>0.97</c:v>
                </c:pt>
                <c:pt idx="6">
                  <c:v>0.96</c:v>
                </c:pt>
                <c:pt idx="7">
                  <c:v>0.92</c:v>
                </c:pt>
                <c:pt idx="8">
                  <c:v>0.95</c:v>
                </c:pt>
                <c:pt idx="9">
                  <c:v>0.96</c:v>
                </c:pt>
                <c:pt idx="10">
                  <c:v>0.96</c:v>
                </c:pt>
                <c:pt idx="11">
                  <c:v>0.97</c:v>
                </c:pt>
                <c:pt idx="12">
                  <c:v>0.98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3-87B7-4083-907C-0CFA482B76E5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968149640"/>
        <c:axId val="968151608"/>
      </c:lineChart>
      <c:catAx>
        <c:axId val="968149640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968151608"/>
        <c:crosses val="autoZero"/>
        <c:auto val="1"/>
        <c:lblAlgn val="ctr"/>
        <c:lblOffset val="100"/>
        <c:noMultiLvlLbl val="0"/>
      </c:catAx>
      <c:valAx>
        <c:axId val="968151608"/>
        <c:scaling>
          <c:orientation val="minMax"/>
          <c:min val="0.60000000000000009"/>
        </c:scaling>
        <c:delete val="0"/>
        <c:axPos val="l"/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968149640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layout>
        <c:manualLayout>
          <c:xMode val="edge"/>
          <c:yMode val="edge"/>
          <c:x val="0"/>
          <c:y val="0.84470527537727336"/>
          <c:w val="0.9984449914211514"/>
          <c:h val="0.13976794183936136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hu-HU"/>
        </a:p>
      </c:txPr>
    </c:legend>
    <c:plotVisOnly val="1"/>
    <c:dispBlanksAs val="gap"/>
    <c:showDLblsOverMax val="0"/>
  </c:chart>
  <c:spPr>
    <a:noFill/>
    <a:ln w="9525" cap="flat" cmpd="sng" algn="ctr">
      <a:noFill/>
      <a:round/>
    </a:ln>
    <a:effectLst/>
  </c:spPr>
  <c:txPr>
    <a:bodyPr/>
    <a:lstStyle/>
    <a:p>
      <a:pPr>
        <a:defRPr sz="1800"/>
      </a:pPr>
      <a:endParaRPr lang="hu-HU"/>
    </a:p>
  </c:txPr>
  <c:externalData r:id="rId4">
    <c:autoUpdate val="0"/>
  </c:externalData>
</c:chartSpace>
</file>

<file path=ppt/charts/chart8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hu-H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0.10740343226922575"/>
          <c:y val="4.9586681997172907E-2"/>
          <c:w val="0.77615179352580943"/>
          <c:h val="0.66514233815675694"/>
        </c:manualLayout>
      </c:layout>
      <c:lineChart>
        <c:grouping val="standard"/>
        <c:varyColors val="0"/>
        <c:ser>
          <c:idx val="0"/>
          <c:order val="0"/>
          <c:tx>
            <c:strRef>
              <c:f>'Új verzió'!$B$95</c:f>
              <c:strCache>
                <c:ptCount val="1"/>
                <c:pt idx="0">
                  <c:v>Mikro</c:v>
                </c:pt>
              </c:strCache>
            </c:strRef>
          </c:tx>
          <c:spPr>
            <a:ln w="25400" cap="rnd">
              <a:solidFill>
                <a:srgbClr val="92ECF6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92ECF6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9-50B3-41CE-9790-4202F570DDEE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4EE4F8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verzió'!$A$96:$A$108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verzió'!$B$96:$B$108</c:f>
              <c:numCache>
                <c:formatCode>General\ "pont"</c:formatCode>
                <c:ptCount val="13"/>
                <c:pt idx="0">
                  <c:v>-13</c:v>
                </c:pt>
                <c:pt idx="1">
                  <c:v>14</c:v>
                </c:pt>
                <c:pt idx="2">
                  <c:v>16</c:v>
                </c:pt>
                <c:pt idx="3">
                  <c:v>10</c:v>
                </c:pt>
                <c:pt idx="4">
                  <c:v>21</c:v>
                </c:pt>
                <c:pt idx="5">
                  <c:v>19</c:v>
                </c:pt>
                <c:pt idx="6">
                  <c:v>15</c:v>
                </c:pt>
                <c:pt idx="7">
                  <c:v>11</c:v>
                </c:pt>
                <c:pt idx="8">
                  <c:v>4</c:v>
                </c:pt>
                <c:pt idx="9">
                  <c:v>7</c:v>
                </c:pt>
                <c:pt idx="10">
                  <c:v>5</c:v>
                </c:pt>
                <c:pt idx="11">
                  <c:v>-7</c:v>
                </c:pt>
                <c:pt idx="12">
                  <c:v>1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50B3-41CE-9790-4202F570DDEE}"/>
            </c:ext>
          </c:extLst>
        </c:ser>
        <c:ser>
          <c:idx val="1"/>
          <c:order val="1"/>
          <c:tx>
            <c:strRef>
              <c:f>'Új verzió'!$C$95</c:f>
              <c:strCache>
                <c:ptCount val="1"/>
                <c:pt idx="0">
                  <c:v>Kis</c:v>
                </c:pt>
              </c:strCache>
            </c:strRef>
          </c:tx>
          <c:spPr>
            <a:ln w="25400" cap="rnd">
              <a:solidFill>
                <a:srgbClr val="00B0F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F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8-50B3-41CE-9790-4202F570DDEE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B0F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verzió'!$A$96:$A$108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verzió'!$C$96:$C$108</c:f>
              <c:numCache>
                <c:formatCode>General\ "pont"</c:formatCode>
                <c:ptCount val="13"/>
                <c:pt idx="0">
                  <c:v>-5</c:v>
                </c:pt>
                <c:pt idx="1">
                  <c:v>20</c:v>
                </c:pt>
                <c:pt idx="2">
                  <c:v>30</c:v>
                </c:pt>
                <c:pt idx="3">
                  <c:v>14</c:v>
                </c:pt>
                <c:pt idx="4">
                  <c:v>33</c:v>
                </c:pt>
                <c:pt idx="5">
                  <c:v>29</c:v>
                </c:pt>
                <c:pt idx="6">
                  <c:v>21</c:v>
                </c:pt>
                <c:pt idx="7">
                  <c:v>19</c:v>
                </c:pt>
                <c:pt idx="8">
                  <c:v>16</c:v>
                </c:pt>
                <c:pt idx="9">
                  <c:v>10</c:v>
                </c:pt>
                <c:pt idx="10">
                  <c:v>9</c:v>
                </c:pt>
                <c:pt idx="11">
                  <c:v>-1</c:v>
                </c:pt>
                <c:pt idx="12">
                  <c:v>5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50B3-41CE-9790-4202F570DDEE}"/>
            </c:ext>
          </c:extLst>
        </c:ser>
        <c:ser>
          <c:idx val="2"/>
          <c:order val="2"/>
          <c:tx>
            <c:strRef>
              <c:f>'Új verzió'!$D$95</c:f>
              <c:strCache>
                <c:ptCount val="1"/>
                <c:pt idx="0">
                  <c:v>Közép</c:v>
                </c:pt>
              </c:strCache>
            </c:strRef>
          </c:tx>
          <c:spPr>
            <a:ln w="25400" cap="rnd">
              <a:solidFill>
                <a:srgbClr val="0070C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70C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A-50B3-41CE-9790-4202F570DDEE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70C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verzió'!$A$96:$A$108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verzió'!$D$96:$D$108</c:f>
              <c:numCache>
                <c:formatCode>General\ "pont"</c:formatCode>
                <c:ptCount val="13"/>
                <c:pt idx="0">
                  <c:v>6</c:v>
                </c:pt>
                <c:pt idx="1">
                  <c:v>22</c:v>
                </c:pt>
                <c:pt idx="2">
                  <c:v>33</c:v>
                </c:pt>
                <c:pt idx="3">
                  <c:v>31</c:v>
                </c:pt>
                <c:pt idx="4">
                  <c:v>37</c:v>
                </c:pt>
                <c:pt idx="5">
                  <c:v>31</c:v>
                </c:pt>
                <c:pt idx="6">
                  <c:v>27</c:v>
                </c:pt>
                <c:pt idx="7">
                  <c:v>23</c:v>
                </c:pt>
                <c:pt idx="8">
                  <c:v>23</c:v>
                </c:pt>
                <c:pt idx="9">
                  <c:v>20</c:v>
                </c:pt>
                <c:pt idx="10">
                  <c:v>14</c:v>
                </c:pt>
                <c:pt idx="11">
                  <c:v>-6</c:v>
                </c:pt>
                <c:pt idx="12">
                  <c:v>-7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2-50B3-41CE-9790-4202F570DDEE}"/>
            </c:ext>
          </c:extLst>
        </c:ser>
        <c:ser>
          <c:idx val="3"/>
          <c:order val="3"/>
          <c:tx>
            <c:strRef>
              <c:f>'Új verzió'!$E$95</c:f>
              <c:strCache>
                <c:ptCount val="1"/>
                <c:pt idx="0">
                  <c:v>Nagy</c:v>
                </c:pt>
              </c:strCache>
            </c:strRef>
          </c:tx>
          <c:spPr>
            <a:ln w="25400" cap="rnd">
              <a:solidFill>
                <a:srgbClr val="00206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206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6-50B3-41CE-9790-4202F570DDEE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206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verzió'!$A$96:$A$108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verzió'!$E$96:$E$108</c:f>
              <c:numCache>
                <c:formatCode>General\ "pont"</c:formatCode>
                <c:ptCount val="13"/>
                <c:pt idx="0">
                  <c:v>13</c:v>
                </c:pt>
                <c:pt idx="1">
                  <c:v>16</c:v>
                </c:pt>
                <c:pt idx="2">
                  <c:v>33</c:v>
                </c:pt>
                <c:pt idx="3">
                  <c:v>36</c:v>
                </c:pt>
                <c:pt idx="4">
                  <c:v>41</c:v>
                </c:pt>
                <c:pt idx="5">
                  <c:v>26</c:v>
                </c:pt>
                <c:pt idx="6">
                  <c:v>50</c:v>
                </c:pt>
                <c:pt idx="7">
                  <c:v>25</c:v>
                </c:pt>
                <c:pt idx="8">
                  <c:v>30</c:v>
                </c:pt>
                <c:pt idx="9">
                  <c:v>31</c:v>
                </c:pt>
                <c:pt idx="10">
                  <c:v>24</c:v>
                </c:pt>
                <c:pt idx="11">
                  <c:v>12</c:v>
                </c:pt>
                <c:pt idx="12">
                  <c:v>30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3-50B3-41CE-9790-4202F570DDEE}"/>
            </c:ext>
          </c:extLst>
        </c:ser>
        <c:ser>
          <c:idx val="4"/>
          <c:order val="4"/>
          <c:tx>
            <c:strRef>
              <c:f>'Új verzió'!$F$95</c:f>
              <c:strCache>
                <c:ptCount val="1"/>
                <c:pt idx="0">
                  <c:v>A válaszadók súlyozott átlaga</c:v>
                </c:pt>
              </c:strCache>
            </c:strRef>
          </c:tx>
          <c:spPr>
            <a:ln w="25400" cap="rnd">
              <a:solidFill>
                <a:srgbClr val="FF00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FF000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7-50B3-41CE-9790-4202F570DDEE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FF00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verzió'!$A$96:$A$108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verzió'!$F$96:$F$108</c:f>
              <c:numCache>
                <c:formatCode>General\ "pont"</c:formatCode>
                <c:ptCount val="13"/>
                <c:pt idx="0">
                  <c:v>0</c:v>
                </c:pt>
                <c:pt idx="1">
                  <c:v>17</c:v>
                </c:pt>
                <c:pt idx="2">
                  <c:v>23</c:v>
                </c:pt>
                <c:pt idx="3">
                  <c:v>20</c:v>
                </c:pt>
                <c:pt idx="4">
                  <c:v>30</c:v>
                </c:pt>
                <c:pt idx="5">
                  <c:v>23</c:v>
                </c:pt>
                <c:pt idx="6">
                  <c:v>28</c:v>
                </c:pt>
                <c:pt idx="7">
                  <c:v>18</c:v>
                </c:pt>
                <c:pt idx="8">
                  <c:v>15</c:v>
                </c:pt>
                <c:pt idx="9">
                  <c:v>16</c:v>
                </c:pt>
                <c:pt idx="10">
                  <c:v>12</c:v>
                </c:pt>
                <c:pt idx="11">
                  <c:v>1</c:v>
                </c:pt>
                <c:pt idx="12">
                  <c:v>10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4-50B3-41CE-9790-4202F570DDEE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737789727"/>
        <c:axId val="737790559"/>
      </c:lineChart>
      <c:catAx>
        <c:axId val="737789727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low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737790559"/>
        <c:crosses val="autoZero"/>
        <c:auto val="1"/>
        <c:lblAlgn val="ctr"/>
        <c:lblOffset val="50"/>
        <c:noMultiLvlLbl val="0"/>
      </c:catAx>
      <c:valAx>
        <c:axId val="737790559"/>
        <c:scaling>
          <c:orientation val="minMax"/>
        </c:scaling>
        <c:delete val="0"/>
        <c:axPos val="l"/>
        <c:numFmt formatCode="0\ &quot;pont&quot;" sourceLinked="0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737789727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hu-HU"/>
        </a:p>
      </c:txPr>
    </c:legend>
    <c:plotVisOnly val="1"/>
    <c:dispBlanksAs val="gap"/>
    <c:showDLblsOverMax val="0"/>
  </c:chart>
  <c:spPr>
    <a:noFill/>
    <a:ln w="9525" cap="flat" cmpd="sng" algn="ctr">
      <a:noFill/>
      <a:round/>
    </a:ln>
    <a:effectLst/>
  </c:spPr>
  <c:txPr>
    <a:bodyPr/>
    <a:lstStyle/>
    <a:p>
      <a:pPr>
        <a:defRPr sz="1800"/>
      </a:pPr>
      <a:endParaRPr lang="hu-HU"/>
    </a:p>
  </c:txPr>
  <c:externalData r:id="rId4">
    <c:autoUpdate val="0"/>
  </c:externalData>
</c:chartSpace>
</file>

<file path=ppt/charts/chart9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hu-H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8.8112423447069113E-2"/>
          <c:y val="3.9306897974283765E-2"/>
          <c:w val="0.87577646544181975"/>
          <c:h val="0.66880249097333844"/>
        </c:manualLayout>
      </c:layout>
      <c:lineChart>
        <c:grouping val="standard"/>
        <c:varyColors val="0"/>
        <c:ser>
          <c:idx val="0"/>
          <c:order val="0"/>
          <c:tx>
            <c:strRef>
              <c:f>'Új verzió'!$B$121</c:f>
              <c:strCache>
                <c:ptCount val="1"/>
                <c:pt idx="0">
                  <c:v>Mikro</c:v>
                </c:pt>
              </c:strCache>
            </c:strRef>
          </c:tx>
          <c:spPr>
            <a:ln w="25400" cap="rnd">
              <a:solidFill>
                <a:srgbClr val="92ECF6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92ECF6"/>
              </a:solidFill>
              <a:ln w="9525">
                <a:noFill/>
              </a:ln>
              <a:effectLst/>
            </c:spPr>
          </c:marker>
          <c:dPt>
            <c:idx val="0"/>
            <c:marker>
              <c:symbol val="circle"/>
              <c:size val="10"/>
              <c:spPr>
                <a:solidFill>
                  <a:srgbClr val="92ECF6"/>
                </a:solidFill>
                <a:ln w="9525">
                  <a:noFill/>
                </a:ln>
                <a:effectLst/>
              </c:spPr>
            </c:marker>
            <c:bubble3D val="0"/>
            <c:spPr>
              <a:ln w="25400" cap="rnd">
                <a:solidFill>
                  <a:srgbClr val="92ECF6"/>
                </a:solidFill>
                <a:round/>
              </a:ln>
              <a:effectLst/>
            </c:spPr>
            <c:extLst>
              <c:ext xmlns:c16="http://schemas.microsoft.com/office/drawing/2014/chart" uri="{C3380CC4-5D6E-409C-BE32-E72D297353CC}">
                <c16:uniqueId val="{00000001-8C1A-4040-9EED-5C6CBA64DAD3}"/>
              </c:ext>
            </c:extLst>
          </c:dPt>
          <c:dPt>
            <c:idx val="1"/>
            <c:marker>
              <c:symbol val="circle"/>
              <c:size val="10"/>
              <c:spPr>
                <a:solidFill>
                  <a:srgbClr val="92ECF6"/>
                </a:solidFill>
                <a:ln w="9525">
                  <a:noFill/>
                </a:ln>
                <a:effectLst/>
              </c:spPr>
            </c:marker>
            <c:bubble3D val="0"/>
            <c:spPr>
              <a:ln w="25400" cap="rnd">
                <a:solidFill>
                  <a:srgbClr val="92ECF6"/>
                </a:solidFill>
                <a:round/>
              </a:ln>
              <a:effectLst/>
            </c:spPr>
            <c:extLst>
              <c:ext xmlns:c16="http://schemas.microsoft.com/office/drawing/2014/chart" uri="{C3380CC4-5D6E-409C-BE32-E72D297353CC}">
                <c16:uniqueId val="{00000003-8C1A-4040-9EED-5C6CBA64DAD3}"/>
              </c:ext>
            </c:extLst>
          </c:dPt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C-8C1A-4040-9EED-5C6CBA64DAD3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4EE4F8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verzió'!$A$122:$A$134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verzió'!$B$122:$B$134</c:f>
              <c:numCache>
                <c:formatCode>0%</c:formatCode>
                <c:ptCount val="13"/>
                <c:pt idx="0">
                  <c:v>0.80434782608695665</c:v>
                </c:pt>
                <c:pt idx="1">
                  <c:v>0.68759640102827768</c:v>
                </c:pt>
                <c:pt idx="2">
                  <c:v>0.720089571337172</c:v>
                </c:pt>
                <c:pt idx="3">
                  <c:v>0.7</c:v>
                </c:pt>
                <c:pt idx="4">
                  <c:v>0.76</c:v>
                </c:pt>
                <c:pt idx="5">
                  <c:v>0.85</c:v>
                </c:pt>
                <c:pt idx="6">
                  <c:v>0.85</c:v>
                </c:pt>
                <c:pt idx="7">
                  <c:v>0.84</c:v>
                </c:pt>
                <c:pt idx="8">
                  <c:v>0.89</c:v>
                </c:pt>
                <c:pt idx="9">
                  <c:v>0.92</c:v>
                </c:pt>
                <c:pt idx="10">
                  <c:v>0.91</c:v>
                </c:pt>
                <c:pt idx="11">
                  <c:v>0.9</c:v>
                </c:pt>
                <c:pt idx="12">
                  <c:v>0.96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4-8C1A-4040-9EED-5C6CBA64DAD3}"/>
            </c:ext>
          </c:extLst>
        </c:ser>
        <c:ser>
          <c:idx val="1"/>
          <c:order val="1"/>
          <c:tx>
            <c:strRef>
              <c:f>'Új verzió'!$C$121</c:f>
              <c:strCache>
                <c:ptCount val="1"/>
                <c:pt idx="0">
                  <c:v>Kis</c:v>
                </c:pt>
              </c:strCache>
            </c:strRef>
          </c:tx>
          <c:spPr>
            <a:ln w="25400" cap="rnd">
              <a:solidFill>
                <a:srgbClr val="00B0F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F0"/>
              </a:solidFill>
              <a:ln w="9525">
                <a:noFill/>
              </a:ln>
              <a:effectLst/>
            </c:spPr>
          </c:marker>
          <c:dPt>
            <c:idx val="0"/>
            <c:marker>
              <c:symbol val="circle"/>
              <c:size val="10"/>
              <c:spPr>
                <a:solidFill>
                  <a:srgbClr val="00B0F0"/>
                </a:solidFill>
                <a:ln w="9525">
                  <a:noFill/>
                </a:ln>
                <a:effectLst/>
              </c:spPr>
            </c:marker>
            <c:bubble3D val="0"/>
            <c:spPr>
              <a:ln w="25400" cap="rnd">
                <a:solidFill>
                  <a:srgbClr val="00B0F0"/>
                </a:solidFill>
                <a:round/>
              </a:ln>
              <a:effectLst/>
            </c:spPr>
            <c:extLst>
              <c:ext xmlns:c16="http://schemas.microsoft.com/office/drawing/2014/chart" uri="{C3380CC4-5D6E-409C-BE32-E72D297353CC}">
                <c16:uniqueId val="{00000006-8C1A-4040-9EED-5C6CBA64DAD3}"/>
              </c:ext>
            </c:extLst>
          </c:dPt>
          <c:dPt>
            <c:idx val="1"/>
            <c:marker>
              <c:symbol val="circle"/>
              <c:size val="10"/>
              <c:spPr>
                <a:solidFill>
                  <a:srgbClr val="00B0F0"/>
                </a:solidFill>
                <a:ln w="9525">
                  <a:noFill/>
                </a:ln>
                <a:effectLst/>
              </c:spPr>
            </c:marker>
            <c:bubble3D val="0"/>
            <c:spPr>
              <a:ln w="25400" cap="rnd">
                <a:solidFill>
                  <a:srgbClr val="00B0F0"/>
                </a:solidFill>
                <a:round/>
              </a:ln>
              <a:effectLst/>
            </c:spPr>
            <c:extLst>
              <c:ext xmlns:c16="http://schemas.microsoft.com/office/drawing/2014/chart" uri="{C3380CC4-5D6E-409C-BE32-E72D297353CC}">
                <c16:uniqueId val="{00000008-8C1A-4040-9EED-5C6CBA64DAD3}"/>
              </c:ext>
            </c:extLst>
          </c:dPt>
          <c:dLbls>
            <c:dLbl>
              <c:idx val="12"/>
              <c:layout>
                <c:manualLayout>
                  <c:x val="0"/>
                  <c:y val="9.8344197334213814E-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B-8C1A-4040-9EED-5C6CBA64DAD3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B0F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verzió'!$A$122:$A$134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verzió'!$C$122:$C$134</c:f>
              <c:numCache>
                <c:formatCode>0%</c:formatCode>
                <c:ptCount val="13"/>
                <c:pt idx="0">
                  <c:v>0.8998971193415638</c:v>
                </c:pt>
                <c:pt idx="1">
                  <c:v>0.78538961038961042</c:v>
                </c:pt>
                <c:pt idx="2">
                  <c:v>0.85943820224719092</c:v>
                </c:pt>
                <c:pt idx="3">
                  <c:v>0.89</c:v>
                </c:pt>
                <c:pt idx="4">
                  <c:v>0.93</c:v>
                </c:pt>
                <c:pt idx="5">
                  <c:v>0.95</c:v>
                </c:pt>
                <c:pt idx="6">
                  <c:v>0.98</c:v>
                </c:pt>
                <c:pt idx="7">
                  <c:v>1</c:v>
                </c:pt>
                <c:pt idx="8">
                  <c:v>1</c:v>
                </c:pt>
                <c:pt idx="9">
                  <c:v>1</c:v>
                </c:pt>
                <c:pt idx="10">
                  <c:v>1.02</c:v>
                </c:pt>
                <c:pt idx="11">
                  <c:v>1.02</c:v>
                </c:pt>
                <c:pt idx="12">
                  <c:v>1.04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9-8C1A-4040-9EED-5C6CBA64DAD3}"/>
            </c:ext>
          </c:extLst>
        </c:ser>
        <c:ser>
          <c:idx val="2"/>
          <c:order val="2"/>
          <c:tx>
            <c:strRef>
              <c:f>'Új verzió'!$D$121</c:f>
              <c:strCache>
                <c:ptCount val="1"/>
                <c:pt idx="0">
                  <c:v>Közép</c:v>
                </c:pt>
              </c:strCache>
            </c:strRef>
          </c:tx>
          <c:spPr>
            <a:ln w="25400" cap="rnd">
              <a:solidFill>
                <a:srgbClr val="0070C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70C0"/>
              </a:solidFill>
              <a:ln w="9525">
                <a:noFill/>
              </a:ln>
              <a:effectLst/>
            </c:spPr>
          </c:marker>
          <c:dPt>
            <c:idx val="0"/>
            <c:marker>
              <c:symbol val="circle"/>
              <c:size val="10"/>
              <c:spPr>
                <a:solidFill>
                  <a:srgbClr val="0070C0"/>
                </a:solidFill>
                <a:ln w="9525">
                  <a:noFill/>
                </a:ln>
                <a:effectLst/>
              </c:spPr>
            </c:marker>
            <c:bubble3D val="0"/>
            <c:extLst>
              <c:ext xmlns:c16="http://schemas.microsoft.com/office/drawing/2014/chart" uri="{C3380CC4-5D6E-409C-BE32-E72D297353CC}">
                <c16:uniqueId val="{0000000A-8C1A-4040-9EED-5C6CBA64DAD3}"/>
              </c:ext>
            </c:extLst>
          </c:dPt>
          <c:dPt>
            <c:idx val="1"/>
            <c:marker>
              <c:symbol val="circle"/>
              <c:size val="10"/>
              <c:spPr>
                <a:solidFill>
                  <a:srgbClr val="0070C0"/>
                </a:solidFill>
                <a:ln w="9525">
                  <a:noFill/>
                </a:ln>
                <a:effectLst/>
              </c:spPr>
            </c:marker>
            <c:bubble3D val="0"/>
            <c:extLst>
              <c:ext xmlns:c16="http://schemas.microsoft.com/office/drawing/2014/chart" uri="{C3380CC4-5D6E-409C-BE32-E72D297353CC}">
                <c16:uniqueId val="{0000000B-8C1A-4040-9EED-5C6CBA64DAD3}"/>
              </c:ext>
            </c:extLst>
          </c:dPt>
          <c:dPt>
            <c:idx val="2"/>
            <c:marker>
              <c:symbol val="circle"/>
              <c:size val="10"/>
              <c:spPr>
                <a:solidFill>
                  <a:srgbClr val="0070C0"/>
                </a:solidFill>
                <a:ln w="9525">
                  <a:noFill/>
                </a:ln>
                <a:effectLst/>
              </c:spPr>
            </c:marker>
            <c:bubble3D val="0"/>
            <c:extLst>
              <c:ext xmlns:c16="http://schemas.microsoft.com/office/drawing/2014/chart" uri="{C3380CC4-5D6E-409C-BE32-E72D297353CC}">
                <c16:uniqueId val="{0000000C-8C1A-4040-9EED-5C6CBA64DAD3}"/>
              </c:ext>
            </c:extLst>
          </c:dPt>
          <c:dPt>
            <c:idx val="3"/>
            <c:marker>
              <c:symbol val="circle"/>
              <c:size val="10"/>
              <c:spPr>
                <a:solidFill>
                  <a:srgbClr val="0070C0"/>
                </a:solidFill>
                <a:ln w="9525">
                  <a:noFill/>
                </a:ln>
                <a:effectLst/>
              </c:spPr>
            </c:marker>
            <c:bubble3D val="0"/>
            <c:extLst>
              <c:ext xmlns:c16="http://schemas.microsoft.com/office/drawing/2014/chart" uri="{C3380CC4-5D6E-409C-BE32-E72D297353CC}">
                <c16:uniqueId val="{0000000D-8C1A-4040-9EED-5C6CBA64DAD3}"/>
              </c:ext>
            </c:extLst>
          </c:dPt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8-8C1A-4040-9EED-5C6CBA64DAD3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70C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verzió'!$A$122:$A$134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verzió'!$D$122:$D$134</c:f>
              <c:numCache>
                <c:formatCode>0%</c:formatCode>
                <c:ptCount val="13"/>
                <c:pt idx="0">
                  <c:v>0.91769547325102885</c:v>
                </c:pt>
                <c:pt idx="1">
                  <c:v>0.83881987577639738</c:v>
                </c:pt>
                <c:pt idx="2">
                  <c:v>0.92202797202797204</c:v>
                </c:pt>
                <c:pt idx="3">
                  <c:v>0.95</c:v>
                </c:pt>
                <c:pt idx="4">
                  <c:v>0.96</c:v>
                </c:pt>
                <c:pt idx="5">
                  <c:v>1.06</c:v>
                </c:pt>
                <c:pt idx="6">
                  <c:v>1.04</c:v>
                </c:pt>
                <c:pt idx="7">
                  <c:v>1.06</c:v>
                </c:pt>
                <c:pt idx="8">
                  <c:v>1.07</c:v>
                </c:pt>
                <c:pt idx="9">
                  <c:v>1.04</c:v>
                </c:pt>
                <c:pt idx="10">
                  <c:v>1.1000000000000001</c:v>
                </c:pt>
                <c:pt idx="11">
                  <c:v>1.0900000000000001</c:v>
                </c:pt>
                <c:pt idx="12">
                  <c:v>1.1299999999999999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E-8C1A-4040-9EED-5C6CBA64DAD3}"/>
            </c:ext>
          </c:extLst>
        </c:ser>
        <c:ser>
          <c:idx val="3"/>
          <c:order val="3"/>
          <c:tx>
            <c:strRef>
              <c:f>'Új verzió'!$E$121</c:f>
              <c:strCache>
                <c:ptCount val="1"/>
                <c:pt idx="0">
                  <c:v>Nagy</c:v>
                </c:pt>
              </c:strCache>
            </c:strRef>
          </c:tx>
          <c:spPr>
            <a:ln w="25400" cap="rnd">
              <a:solidFill>
                <a:srgbClr val="00206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206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7-8C1A-4040-9EED-5C6CBA64DAD3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206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verzió'!$A$122:$A$134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verzió'!$E$122:$E$134</c:f>
              <c:numCache>
                <c:formatCode>0%</c:formatCode>
                <c:ptCount val="13"/>
                <c:pt idx="0">
                  <c:v>0.94506172839506164</c:v>
                </c:pt>
                <c:pt idx="1">
                  <c:v>0.97924528301886782</c:v>
                </c:pt>
                <c:pt idx="2">
                  <c:v>0.99259259259259269</c:v>
                </c:pt>
                <c:pt idx="3">
                  <c:v>1.05</c:v>
                </c:pt>
                <c:pt idx="4">
                  <c:v>1.1000000000000001</c:v>
                </c:pt>
                <c:pt idx="5">
                  <c:v>1.2</c:v>
                </c:pt>
                <c:pt idx="6">
                  <c:v>1.18</c:v>
                </c:pt>
                <c:pt idx="7">
                  <c:v>1.04</c:v>
                </c:pt>
                <c:pt idx="8">
                  <c:v>1.1200000000000001</c:v>
                </c:pt>
                <c:pt idx="9">
                  <c:v>1.1200000000000001</c:v>
                </c:pt>
                <c:pt idx="10">
                  <c:v>1.1200000000000001</c:v>
                </c:pt>
                <c:pt idx="11">
                  <c:v>1.18</c:v>
                </c:pt>
                <c:pt idx="12">
                  <c:v>1.19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F-8C1A-4040-9EED-5C6CBA64DAD3}"/>
            </c:ext>
          </c:extLst>
        </c:ser>
        <c:ser>
          <c:idx val="4"/>
          <c:order val="4"/>
          <c:tx>
            <c:strRef>
              <c:f>'Új verzió'!$F$121</c:f>
              <c:strCache>
                <c:ptCount val="1"/>
                <c:pt idx="0">
                  <c:v>A válaszadók súlyozott átlaga</c:v>
                </c:pt>
              </c:strCache>
            </c:strRef>
          </c:tx>
          <c:spPr>
            <a:ln w="25400" cap="rnd">
              <a:solidFill>
                <a:srgbClr val="FF00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FF0000"/>
              </a:solidFill>
              <a:ln w="9525">
                <a:noFill/>
              </a:ln>
              <a:effectLst/>
            </c:spPr>
          </c:marker>
          <c:dPt>
            <c:idx val="0"/>
            <c:marker>
              <c:symbol val="circle"/>
              <c:size val="10"/>
              <c:spPr>
                <a:solidFill>
                  <a:srgbClr val="FF0000"/>
                </a:solidFill>
                <a:ln w="9525">
                  <a:noFill/>
                </a:ln>
                <a:effectLst/>
              </c:spPr>
            </c:marker>
            <c:bubble3D val="0"/>
            <c:spPr>
              <a:ln w="25400" cap="rnd">
                <a:solidFill>
                  <a:srgbClr val="FF0000"/>
                </a:solidFill>
                <a:round/>
              </a:ln>
              <a:effectLst/>
            </c:spPr>
            <c:extLst>
              <c:ext xmlns:c16="http://schemas.microsoft.com/office/drawing/2014/chart" uri="{C3380CC4-5D6E-409C-BE32-E72D297353CC}">
                <c16:uniqueId val="{00000011-8C1A-4040-9EED-5C6CBA64DAD3}"/>
              </c:ext>
            </c:extLst>
          </c:dPt>
          <c:dPt>
            <c:idx val="1"/>
            <c:marker>
              <c:symbol val="circle"/>
              <c:size val="10"/>
              <c:spPr>
                <a:solidFill>
                  <a:srgbClr val="FF0000"/>
                </a:solidFill>
                <a:ln w="9525">
                  <a:noFill/>
                </a:ln>
                <a:effectLst/>
              </c:spPr>
            </c:marker>
            <c:bubble3D val="0"/>
            <c:spPr>
              <a:ln w="25400" cap="rnd">
                <a:solidFill>
                  <a:srgbClr val="FF0000"/>
                </a:solidFill>
                <a:round/>
              </a:ln>
              <a:effectLst/>
            </c:spPr>
            <c:extLst>
              <c:ext xmlns:c16="http://schemas.microsoft.com/office/drawing/2014/chart" uri="{C3380CC4-5D6E-409C-BE32-E72D297353CC}">
                <c16:uniqueId val="{00000013-8C1A-4040-9EED-5C6CBA64DAD3}"/>
              </c:ext>
            </c:extLst>
          </c:dPt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A-8C1A-4040-9EED-5C6CBA64DAD3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FF00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verzió'!$A$122:$A$134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verzió'!$F$122:$F$134</c:f>
              <c:numCache>
                <c:formatCode>0%</c:formatCode>
                <c:ptCount val="13"/>
                <c:pt idx="0">
                  <c:v>0.87866303797191447</c:v>
                </c:pt>
                <c:pt idx="1">
                  <c:v>0.82528986696929318</c:v>
                </c:pt>
                <c:pt idx="2">
                  <c:v>0.84784356045465104</c:v>
                </c:pt>
                <c:pt idx="3">
                  <c:v>0.86</c:v>
                </c:pt>
                <c:pt idx="4">
                  <c:v>0.92</c:v>
                </c:pt>
                <c:pt idx="5">
                  <c:v>1</c:v>
                </c:pt>
                <c:pt idx="6">
                  <c:v>0.99</c:v>
                </c:pt>
                <c:pt idx="7">
                  <c:v>0.95</c:v>
                </c:pt>
                <c:pt idx="8">
                  <c:v>0.99</c:v>
                </c:pt>
                <c:pt idx="9">
                  <c:v>1.01</c:v>
                </c:pt>
                <c:pt idx="10">
                  <c:v>1.01</c:v>
                </c:pt>
                <c:pt idx="11">
                  <c:v>1.02</c:v>
                </c:pt>
                <c:pt idx="12">
                  <c:v>1.06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14-8C1A-4040-9EED-5C6CBA64DAD3}"/>
            </c:ext>
          </c:extLst>
        </c:ser>
        <c:ser>
          <c:idx val="5"/>
          <c:order val="5"/>
          <c:tx>
            <c:strRef>
              <c:f>'Új verzió'!$G$121</c:f>
              <c:strCache>
                <c:ptCount val="1"/>
                <c:pt idx="0">
                  <c:v>NHP</c:v>
                </c:pt>
              </c:strCache>
            </c:strRef>
          </c:tx>
          <c:spPr>
            <a:ln w="25400" cap="rnd">
              <a:solidFill>
                <a:srgbClr val="CC99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CC9900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0"/>
                  <c:y val="2.2127444400198159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9-8C1A-4040-9EED-5C6CBA64DAD3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B87F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verzió'!$A$122:$A$134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verzió'!$G$122:$G$134</c:f>
              <c:numCache>
                <c:formatCode>0%</c:formatCode>
                <c:ptCount val="13"/>
                <c:pt idx="0">
                  <c:v>0.89399282140441083</c:v>
                </c:pt>
                <c:pt idx="1">
                  <c:v>0.87679469631730655</c:v>
                </c:pt>
                <c:pt idx="2">
                  <c:v>0.90674701309063788</c:v>
                </c:pt>
                <c:pt idx="3">
                  <c:v>0.92</c:v>
                </c:pt>
                <c:pt idx="4">
                  <c:v>0.94</c:v>
                </c:pt>
                <c:pt idx="5">
                  <c:v>1.06</c:v>
                </c:pt>
                <c:pt idx="6">
                  <c:v>1.05</c:v>
                </c:pt>
                <c:pt idx="7">
                  <c:v>1</c:v>
                </c:pt>
                <c:pt idx="8">
                  <c:v>1.05</c:v>
                </c:pt>
                <c:pt idx="9">
                  <c:v>1</c:v>
                </c:pt>
                <c:pt idx="10">
                  <c:v>1.05</c:v>
                </c:pt>
                <c:pt idx="11">
                  <c:v>1.1000000000000001</c:v>
                </c:pt>
                <c:pt idx="12">
                  <c:v>1.1200000000000001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15-8C1A-4040-9EED-5C6CBA64DAD3}"/>
            </c:ext>
          </c:extLst>
        </c:ser>
        <c:dLbls>
          <c:showLegendKey val="0"/>
          <c:showVal val="1"/>
          <c:showCatName val="0"/>
          <c:showSerName val="0"/>
          <c:showPercent val="0"/>
          <c:showBubbleSize val="0"/>
        </c:dLbls>
        <c:marker val="1"/>
        <c:smooth val="0"/>
        <c:axId val="739390335"/>
        <c:axId val="739396159"/>
      </c:lineChart>
      <c:catAx>
        <c:axId val="739390335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739396159"/>
        <c:crosses val="autoZero"/>
        <c:auto val="1"/>
        <c:lblAlgn val="ctr"/>
        <c:lblOffset val="100"/>
        <c:noMultiLvlLbl val="0"/>
      </c:catAx>
      <c:valAx>
        <c:axId val="739396159"/>
        <c:scaling>
          <c:orientation val="minMax"/>
          <c:max val="1.2"/>
          <c:min val="0.60000000000000009"/>
        </c:scaling>
        <c:delete val="0"/>
        <c:axPos val="l"/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739390335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hu-HU"/>
        </a:p>
      </c:txPr>
    </c:legend>
    <c:plotVisOnly val="1"/>
    <c:dispBlanksAs val="gap"/>
    <c:showDLblsOverMax val="0"/>
  </c:chart>
  <c:spPr>
    <a:noFill/>
    <a:ln w="9525" cap="flat" cmpd="sng" algn="ctr">
      <a:noFill/>
      <a:round/>
    </a:ln>
    <a:effectLst/>
  </c:spPr>
  <c:txPr>
    <a:bodyPr/>
    <a:lstStyle/>
    <a:p>
      <a:pPr>
        <a:defRPr sz="1800"/>
      </a:pPr>
      <a:endParaRPr lang="hu-HU"/>
    </a:p>
  </c:txPr>
  <c:externalData r:id="rId4">
    <c:autoUpdate val="0"/>
  </c:externalData>
</c:chartSpace>
</file>

<file path=ppt/charts/chart10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hu-H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7.5438765905376848E-2"/>
          <c:y val="3.9618992983195572E-2"/>
          <c:w val="0.9106723436868267"/>
          <c:h val="0.53232822878372787"/>
        </c:manualLayout>
      </c:layout>
      <c:lineChart>
        <c:grouping val="standard"/>
        <c:varyColors val="0"/>
        <c:ser>
          <c:idx val="0"/>
          <c:order val="0"/>
          <c:tx>
            <c:strRef>
              <c:f>'Új verzió'!$A$177</c:f>
              <c:strCache>
                <c:ptCount val="1"/>
                <c:pt idx="0">
                  <c:v>Munkaerőhiány</c:v>
                </c:pt>
              </c:strCache>
            </c:strRef>
          </c:tx>
          <c:spPr>
            <a:ln w="25400" cap="rnd">
              <a:solidFill>
                <a:srgbClr val="00206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206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9-F78E-4200-819F-BC2C3376B8CE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206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verzió'!$B$176:$N$176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verzió'!$B$177:$N$177</c:f>
              <c:numCache>
                <c:formatCode>0%</c:formatCode>
                <c:ptCount val="13"/>
                <c:pt idx="0">
                  <c:v>0.21093413689195006</c:v>
                </c:pt>
                <c:pt idx="1">
                  <c:v>0.169986</c:v>
                </c:pt>
                <c:pt idx="2">
                  <c:v>0.19</c:v>
                </c:pt>
                <c:pt idx="3">
                  <c:v>0.1988</c:v>
                </c:pt>
                <c:pt idx="4">
                  <c:v>0.26</c:v>
                </c:pt>
                <c:pt idx="5">
                  <c:v>0.27</c:v>
                </c:pt>
                <c:pt idx="6">
                  <c:v>0.28999999999999998</c:v>
                </c:pt>
                <c:pt idx="7">
                  <c:v>0.3</c:v>
                </c:pt>
                <c:pt idx="8">
                  <c:v>0.33</c:v>
                </c:pt>
                <c:pt idx="9">
                  <c:v>0.37</c:v>
                </c:pt>
                <c:pt idx="10">
                  <c:v>0.37</c:v>
                </c:pt>
                <c:pt idx="11">
                  <c:v>0.36</c:v>
                </c:pt>
                <c:pt idx="12">
                  <c:v>0.4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F78E-4200-819F-BC2C3376B8CE}"/>
            </c:ext>
          </c:extLst>
        </c:ser>
        <c:ser>
          <c:idx val="1"/>
          <c:order val="1"/>
          <c:tx>
            <c:strRef>
              <c:f>'Új verzió'!$A$178</c:f>
              <c:strCache>
                <c:ptCount val="1"/>
                <c:pt idx="0">
                  <c:v>Vevők hiánya</c:v>
                </c:pt>
              </c:strCache>
            </c:strRef>
          </c:tx>
          <c:spPr>
            <a:ln w="25400" cap="rnd">
              <a:solidFill>
                <a:srgbClr val="0070C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70C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A-F78E-4200-819F-BC2C3376B8CE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70C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verzió'!$B$176:$N$176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verzió'!$B$178:$N$178</c:f>
              <c:numCache>
                <c:formatCode>0%</c:formatCode>
                <c:ptCount val="13"/>
                <c:pt idx="0">
                  <c:v>0.5501506672406371</c:v>
                </c:pt>
                <c:pt idx="1">
                  <c:v>0.53129444999999997</c:v>
                </c:pt>
                <c:pt idx="2">
                  <c:v>0.5</c:v>
                </c:pt>
                <c:pt idx="3">
                  <c:v>0.47159000000000001</c:v>
                </c:pt>
                <c:pt idx="4">
                  <c:v>0.44</c:v>
                </c:pt>
                <c:pt idx="5">
                  <c:v>0.4</c:v>
                </c:pt>
                <c:pt idx="6">
                  <c:v>0.41</c:v>
                </c:pt>
                <c:pt idx="7">
                  <c:v>0.37</c:v>
                </c:pt>
                <c:pt idx="8">
                  <c:v>0.34</c:v>
                </c:pt>
                <c:pt idx="9">
                  <c:v>0.33</c:v>
                </c:pt>
                <c:pt idx="10">
                  <c:v>0.33</c:v>
                </c:pt>
                <c:pt idx="11">
                  <c:v>0.36</c:v>
                </c:pt>
                <c:pt idx="12">
                  <c:v>0.35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F78E-4200-819F-BC2C3376B8CE}"/>
            </c:ext>
          </c:extLst>
        </c:ser>
        <c:ser>
          <c:idx val="2"/>
          <c:order val="2"/>
          <c:tx>
            <c:strRef>
              <c:f>'Új verzió'!$A$179</c:f>
              <c:strCache>
                <c:ptCount val="1"/>
                <c:pt idx="0">
                  <c:v>Beszállítói problémák</c:v>
                </c:pt>
              </c:strCache>
            </c:strRef>
          </c:tx>
          <c:spPr>
            <a:ln w="25400" cap="rnd">
              <a:solidFill>
                <a:srgbClr val="00B0F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F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B-F78E-4200-819F-BC2C3376B8CE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B0F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verzió'!$B$176:$N$176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verzió'!$B$179:$N$179</c:f>
              <c:numCache>
                <c:formatCode>0%</c:formatCode>
                <c:ptCount val="13"/>
                <c:pt idx="0">
                  <c:v>0.10546706844597503</c:v>
                </c:pt>
                <c:pt idx="1">
                  <c:v>0.105263</c:v>
                </c:pt>
                <c:pt idx="2">
                  <c:v>0.1</c:v>
                </c:pt>
                <c:pt idx="3">
                  <c:v>0.18665000000000001</c:v>
                </c:pt>
                <c:pt idx="4">
                  <c:v>0.18</c:v>
                </c:pt>
                <c:pt idx="5">
                  <c:v>0.2</c:v>
                </c:pt>
                <c:pt idx="6">
                  <c:v>0.21</c:v>
                </c:pt>
                <c:pt idx="7">
                  <c:v>0.25</c:v>
                </c:pt>
                <c:pt idx="8">
                  <c:v>0.18</c:v>
                </c:pt>
                <c:pt idx="9">
                  <c:v>0.26</c:v>
                </c:pt>
                <c:pt idx="10">
                  <c:v>0.26</c:v>
                </c:pt>
                <c:pt idx="11">
                  <c:v>0.28000000000000003</c:v>
                </c:pt>
                <c:pt idx="12">
                  <c:v>0.27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2-F78E-4200-819F-BC2C3376B8CE}"/>
            </c:ext>
          </c:extLst>
        </c:ser>
        <c:ser>
          <c:idx val="3"/>
          <c:order val="3"/>
          <c:tx>
            <c:strRef>
              <c:f>'Új verzió'!$A$180</c:f>
              <c:strCache>
                <c:ptCount val="1"/>
                <c:pt idx="0">
                  <c:v>Finanszírozási problémák</c:v>
                </c:pt>
              </c:strCache>
            </c:strRef>
          </c:tx>
          <c:spPr>
            <a:ln w="25400" cap="rnd">
              <a:solidFill>
                <a:srgbClr val="4EE4F8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4EE4F8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C-F78E-4200-819F-BC2C3376B8CE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4EE4F8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verzió'!$B$176:$N$176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verzió'!$B$180:$N$180</c:f>
              <c:numCache>
                <c:formatCode>0%</c:formatCode>
                <c:ptCount val="13"/>
                <c:pt idx="0">
                  <c:v>0.22858372793801118</c:v>
                </c:pt>
                <c:pt idx="1">
                  <c:v>0.18776699999999999</c:v>
                </c:pt>
                <c:pt idx="2">
                  <c:v>0.24</c:v>
                </c:pt>
                <c:pt idx="3">
                  <c:v>0.21729999999999999</c:v>
                </c:pt>
                <c:pt idx="4">
                  <c:v>0.23</c:v>
                </c:pt>
                <c:pt idx="5">
                  <c:v>0.22</c:v>
                </c:pt>
                <c:pt idx="6">
                  <c:v>0.22</c:v>
                </c:pt>
                <c:pt idx="7">
                  <c:v>0.23</c:v>
                </c:pt>
                <c:pt idx="8">
                  <c:v>0.22</c:v>
                </c:pt>
                <c:pt idx="9">
                  <c:v>0.2</c:v>
                </c:pt>
                <c:pt idx="10">
                  <c:v>0.22</c:v>
                </c:pt>
                <c:pt idx="11">
                  <c:v>0.2</c:v>
                </c:pt>
                <c:pt idx="12">
                  <c:v>0.18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3-F78E-4200-819F-BC2C3376B8CE}"/>
            </c:ext>
          </c:extLst>
        </c:ser>
        <c:ser>
          <c:idx val="4"/>
          <c:order val="4"/>
          <c:tx>
            <c:strRef>
              <c:f>'Új verzió'!$A$181</c:f>
              <c:strCache>
                <c:ptCount val="1"/>
                <c:pt idx="0">
                  <c:v>Adminisztratív akadályok</c:v>
                </c:pt>
              </c:strCache>
            </c:strRef>
          </c:tx>
          <c:spPr>
            <a:ln w="25400" cap="rnd">
              <a:solidFill>
                <a:srgbClr val="B87F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B87F0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D-F78E-4200-819F-BC2C3376B8CE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B87F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verzió'!$B$176:$N$176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verzió'!$B$181:$N$181</c:f>
              <c:numCache>
                <c:formatCode>0%</c:formatCode>
                <c:ptCount val="13"/>
                <c:pt idx="0">
                  <c:v>0.10589754627636677</c:v>
                </c:pt>
                <c:pt idx="1">
                  <c:v>0.11593199999999999</c:v>
                </c:pt>
                <c:pt idx="2">
                  <c:v>0.09</c:v>
                </c:pt>
                <c:pt idx="3">
                  <c:v>0.15915000000000001</c:v>
                </c:pt>
                <c:pt idx="4">
                  <c:v>0.16</c:v>
                </c:pt>
                <c:pt idx="5">
                  <c:v>0.14000000000000001</c:v>
                </c:pt>
                <c:pt idx="6">
                  <c:v>0.13</c:v>
                </c:pt>
                <c:pt idx="7">
                  <c:v>0.13</c:v>
                </c:pt>
                <c:pt idx="8">
                  <c:v>0.13</c:v>
                </c:pt>
                <c:pt idx="9">
                  <c:v>0.12</c:v>
                </c:pt>
                <c:pt idx="10">
                  <c:v>0.12</c:v>
                </c:pt>
                <c:pt idx="11">
                  <c:v>0.12</c:v>
                </c:pt>
                <c:pt idx="12">
                  <c:v>0.15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4-F78E-4200-819F-BC2C3376B8CE}"/>
            </c:ext>
          </c:extLst>
        </c:ser>
        <c:ser>
          <c:idx val="5"/>
          <c:order val="5"/>
          <c:tx>
            <c:strRef>
              <c:f>'Új verzió'!$A$182</c:f>
              <c:strCache>
                <c:ptCount val="1"/>
                <c:pt idx="0">
                  <c:v>Nincs akadálya</c:v>
                </c:pt>
              </c:strCache>
            </c:strRef>
          </c:tx>
          <c:spPr>
            <a:ln w="25400" cap="rnd">
              <a:solidFill>
                <a:srgbClr val="00B05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50"/>
              </a:solidFill>
              <a:ln w="9525">
                <a:noFill/>
              </a:ln>
              <a:effectLst/>
            </c:spPr>
          </c:marker>
          <c:cat>
            <c:strRef>
              <c:f>'Új verzió'!$B$176:$N$176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verzió'!$B$182:$N$182</c:f>
              <c:numCache>
                <c:formatCode>0%</c:formatCode>
                <c:ptCount val="13"/>
                <c:pt idx="0">
                  <c:v>0.15238915195867414</c:v>
                </c:pt>
                <c:pt idx="1">
                  <c:v>0.12945000000000001</c:v>
                </c:pt>
                <c:pt idx="2">
                  <c:v>0.15</c:v>
                </c:pt>
                <c:pt idx="3">
                  <c:v>0.10459</c:v>
                </c:pt>
                <c:pt idx="4">
                  <c:v>0.1</c:v>
                </c:pt>
                <c:pt idx="5">
                  <c:v>0.12</c:v>
                </c:pt>
                <c:pt idx="6">
                  <c:v>0.13</c:v>
                </c:pt>
                <c:pt idx="7">
                  <c:v>0.12</c:v>
                </c:pt>
                <c:pt idx="8">
                  <c:v>0.13</c:v>
                </c:pt>
                <c:pt idx="9">
                  <c:v>0.12</c:v>
                </c:pt>
                <c:pt idx="10">
                  <c:v>0.13</c:v>
                </c:pt>
                <c:pt idx="11">
                  <c:v>0.12</c:v>
                </c:pt>
                <c:pt idx="12">
                  <c:v>0.12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5-F78E-4200-819F-BC2C3376B8CE}"/>
            </c:ext>
          </c:extLst>
        </c:ser>
        <c:ser>
          <c:idx val="6"/>
          <c:order val="6"/>
          <c:tx>
            <c:strRef>
              <c:f>'Új verzió'!$A$183</c:f>
              <c:strCache>
                <c:ptCount val="1"/>
                <c:pt idx="0">
                  <c:v>Egyéb*</c:v>
                </c:pt>
              </c:strCache>
            </c:strRef>
          </c:tx>
          <c:spPr>
            <a:ln w="25400" cap="rnd">
              <a:solidFill>
                <a:srgbClr val="FFC0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F6A800">
                  <a:lumMod val="60000"/>
                  <a:lumOff val="40000"/>
                </a:srgbClr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E-F78E-4200-819F-BC2C3376B8CE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B05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verzió'!$B$176:$N$176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verzió'!$B$183:$N$183</c:f>
              <c:numCache>
                <c:formatCode>0%</c:formatCode>
                <c:ptCount val="13"/>
                <c:pt idx="1">
                  <c:v>0.16927500000000001</c:v>
                </c:pt>
                <c:pt idx="2">
                  <c:v>0.15</c:v>
                </c:pt>
                <c:pt idx="3">
                  <c:v>0.16320000000000001</c:v>
                </c:pt>
                <c:pt idx="4">
                  <c:v>0.12</c:v>
                </c:pt>
                <c:pt idx="5">
                  <c:v>0.1</c:v>
                </c:pt>
                <c:pt idx="6">
                  <c:v>0.09</c:v>
                </c:pt>
                <c:pt idx="7">
                  <c:v>0.09</c:v>
                </c:pt>
                <c:pt idx="8">
                  <c:v>0.09</c:v>
                </c:pt>
                <c:pt idx="9">
                  <c:v>0.1</c:v>
                </c:pt>
                <c:pt idx="10">
                  <c:v>0.1</c:v>
                </c:pt>
                <c:pt idx="11">
                  <c:v>0.09</c:v>
                </c:pt>
                <c:pt idx="12">
                  <c:v>0.12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6-F78E-4200-819F-BC2C3376B8CE}"/>
            </c:ext>
          </c:extLst>
        </c:ser>
        <c:ser>
          <c:idx val="7"/>
          <c:order val="7"/>
          <c:tx>
            <c:strRef>
              <c:f>'Új verzió'!$A$184</c:f>
              <c:strCache>
                <c:ptCount val="1"/>
                <c:pt idx="0">
                  <c:v>Nem tudja/nem válaszol</c:v>
                </c:pt>
              </c:strCache>
            </c:strRef>
          </c:tx>
          <c:spPr>
            <a:ln w="25400" cap="rnd">
              <a:solidFill>
                <a:sysClr val="window" lastClr="FFFFFF">
                  <a:lumMod val="75000"/>
                </a:sysClr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ysClr val="window" lastClr="FFFFFF">
                  <a:lumMod val="75000"/>
                </a:sysClr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F-F78E-4200-819F-BC2C3376B8CE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chemeClr val="bg1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verzió'!$B$176:$N$176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verzió'!$B$184:$N$184</c:f>
              <c:numCache>
                <c:formatCode>0%</c:formatCode>
                <c:ptCount val="13"/>
                <c:pt idx="0">
                  <c:v>6.4141196728368488E-2</c:v>
                </c:pt>
                <c:pt idx="1">
                  <c:v>3.8406999999999997E-2</c:v>
                </c:pt>
                <c:pt idx="2">
                  <c:v>0.05</c:v>
                </c:pt>
                <c:pt idx="3">
                  <c:v>5.4100000000000002E-2</c:v>
                </c:pt>
                <c:pt idx="4">
                  <c:v>0.05</c:v>
                </c:pt>
                <c:pt idx="5">
                  <c:v>0.06</c:v>
                </c:pt>
                <c:pt idx="6">
                  <c:v>0.05</c:v>
                </c:pt>
                <c:pt idx="7">
                  <c:v>7.0000000000000007E-2</c:v>
                </c:pt>
                <c:pt idx="8">
                  <c:v>7.0000000000000007E-2</c:v>
                </c:pt>
                <c:pt idx="9">
                  <c:v>0.06</c:v>
                </c:pt>
                <c:pt idx="10">
                  <c:v>0.06</c:v>
                </c:pt>
                <c:pt idx="11">
                  <c:v>0.06</c:v>
                </c:pt>
                <c:pt idx="12">
                  <c:v>0.05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7-F78E-4200-819F-BC2C3376B8CE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995188072"/>
        <c:axId val="995187744"/>
      </c:lineChart>
      <c:catAx>
        <c:axId val="99518807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995187744"/>
        <c:crosses val="autoZero"/>
        <c:auto val="1"/>
        <c:lblAlgn val="ctr"/>
        <c:lblOffset val="100"/>
        <c:noMultiLvlLbl val="0"/>
      </c:catAx>
      <c:valAx>
        <c:axId val="995187744"/>
        <c:scaling>
          <c:orientation val="minMax"/>
        </c:scaling>
        <c:delete val="0"/>
        <c:axPos val="l"/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995188072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layout>
        <c:manualLayout>
          <c:xMode val="edge"/>
          <c:yMode val="edge"/>
          <c:x val="2.2845584300698211E-4"/>
          <c:y val="0.78250579530287778"/>
          <c:w val="0.99954308831398608"/>
          <c:h val="0.20262544781885874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hu-HU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 sz="1800"/>
      </a:pPr>
      <a:endParaRPr lang="hu-HU"/>
    </a:p>
  </c:txPr>
  <c:externalData r:id="rId4">
    <c:autoUpdate val="0"/>
  </c:externalData>
</c:chartSpace>
</file>

<file path=ppt/charts/chart1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hu-H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8.0268603828429846E-2"/>
          <c:y val="5.745725180578843E-2"/>
          <c:w val="0.77574871218846109"/>
          <c:h val="0.61906708547657652"/>
        </c:manualLayout>
      </c:layout>
      <c:lineChart>
        <c:grouping val="standard"/>
        <c:varyColors val="0"/>
        <c:ser>
          <c:idx val="0"/>
          <c:order val="0"/>
          <c:tx>
            <c:strRef>
              <c:f>'Új verzió'!$B$195</c:f>
              <c:strCache>
                <c:ptCount val="1"/>
                <c:pt idx="0">
                  <c:v>Mikro</c:v>
                </c:pt>
              </c:strCache>
            </c:strRef>
          </c:tx>
          <c:spPr>
            <a:ln w="25400" cap="rnd">
              <a:solidFill>
                <a:srgbClr val="92ECF6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92ECF6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8-D298-4572-813F-8EE0F2CF94C7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4EE4F8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verzió'!$A$196:$A$208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verzió'!$B$196:$B$208</c:f>
              <c:numCache>
                <c:formatCode>General\ "pont"</c:formatCode>
                <c:ptCount val="13"/>
                <c:pt idx="0">
                  <c:v>-33</c:v>
                </c:pt>
                <c:pt idx="1">
                  <c:v>-32</c:v>
                </c:pt>
                <c:pt idx="2">
                  <c:v>-22</c:v>
                </c:pt>
                <c:pt idx="3">
                  <c:v>-35</c:v>
                </c:pt>
                <c:pt idx="4">
                  <c:v>-13</c:v>
                </c:pt>
                <c:pt idx="5">
                  <c:v>-2</c:v>
                </c:pt>
                <c:pt idx="6">
                  <c:v>-7</c:v>
                </c:pt>
                <c:pt idx="7">
                  <c:v>-12</c:v>
                </c:pt>
                <c:pt idx="8">
                  <c:v>-10</c:v>
                </c:pt>
                <c:pt idx="9">
                  <c:v>-5</c:v>
                </c:pt>
                <c:pt idx="10">
                  <c:v>-13</c:v>
                </c:pt>
                <c:pt idx="11">
                  <c:v>-23</c:v>
                </c:pt>
                <c:pt idx="12">
                  <c:v>-14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D298-4572-813F-8EE0F2CF94C7}"/>
            </c:ext>
          </c:extLst>
        </c:ser>
        <c:ser>
          <c:idx val="1"/>
          <c:order val="1"/>
          <c:tx>
            <c:strRef>
              <c:f>'Új verzió'!$C$195</c:f>
              <c:strCache>
                <c:ptCount val="1"/>
                <c:pt idx="0">
                  <c:v>Kis</c:v>
                </c:pt>
              </c:strCache>
            </c:strRef>
          </c:tx>
          <c:spPr>
            <a:ln w="25400" cap="rnd">
              <a:solidFill>
                <a:srgbClr val="00B0F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F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9-D298-4572-813F-8EE0F2CF94C7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B0F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verzió'!$A$196:$A$208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verzió'!$C$196:$C$208</c:f>
              <c:numCache>
                <c:formatCode>General\ "pont"</c:formatCode>
                <c:ptCount val="13"/>
                <c:pt idx="0">
                  <c:v>-28</c:v>
                </c:pt>
                <c:pt idx="1">
                  <c:v>-25</c:v>
                </c:pt>
                <c:pt idx="2">
                  <c:v>-14</c:v>
                </c:pt>
                <c:pt idx="3">
                  <c:v>-26</c:v>
                </c:pt>
                <c:pt idx="4">
                  <c:v>-3</c:v>
                </c:pt>
                <c:pt idx="5">
                  <c:v>-1</c:v>
                </c:pt>
                <c:pt idx="6">
                  <c:v>1</c:v>
                </c:pt>
                <c:pt idx="7">
                  <c:v>-3</c:v>
                </c:pt>
                <c:pt idx="8">
                  <c:v>-4</c:v>
                </c:pt>
                <c:pt idx="9">
                  <c:v>-3</c:v>
                </c:pt>
                <c:pt idx="10">
                  <c:v>-8</c:v>
                </c:pt>
                <c:pt idx="11">
                  <c:v>-14</c:v>
                </c:pt>
                <c:pt idx="12">
                  <c:v>-17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D298-4572-813F-8EE0F2CF94C7}"/>
            </c:ext>
          </c:extLst>
        </c:ser>
        <c:ser>
          <c:idx val="2"/>
          <c:order val="2"/>
          <c:tx>
            <c:strRef>
              <c:f>'Új verzió'!$D$195</c:f>
              <c:strCache>
                <c:ptCount val="1"/>
                <c:pt idx="0">
                  <c:v>Közép</c:v>
                </c:pt>
              </c:strCache>
            </c:strRef>
          </c:tx>
          <c:spPr>
            <a:ln w="25400" cap="rnd">
              <a:solidFill>
                <a:srgbClr val="0070C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70C0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-1.0185066412563586E-16"/>
                  <c:y val="3.356143999921931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A-D298-4572-813F-8EE0F2CF94C7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70C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verzió'!$A$196:$A$208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verzió'!$D$196:$D$208</c:f>
              <c:numCache>
                <c:formatCode>General\ "pont"</c:formatCode>
                <c:ptCount val="13"/>
                <c:pt idx="0">
                  <c:v>-22</c:v>
                </c:pt>
                <c:pt idx="1">
                  <c:v>-24</c:v>
                </c:pt>
                <c:pt idx="2">
                  <c:v>-3</c:v>
                </c:pt>
                <c:pt idx="3">
                  <c:v>-12</c:v>
                </c:pt>
                <c:pt idx="4">
                  <c:v>-2</c:v>
                </c:pt>
                <c:pt idx="5">
                  <c:v>17</c:v>
                </c:pt>
                <c:pt idx="6">
                  <c:v>12</c:v>
                </c:pt>
                <c:pt idx="7">
                  <c:v>6</c:v>
                </c:pt>
                <c:pt idx="8">
                  <c:v>-4</c:v>
                </c:pt>
                <c:pt idx="9">
                  <c:v>1</c:v>
                </c:pt>
                <c:pt idx="10">
                  <c:v>-2</c:v>
                </c:pt>
                <c:pt idx="11">
                  <c:v>-13</c:v>
                </c:pt>
                <c:pt idx="12">
                  <c:v>-18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2-D298-4572-813F-8EE0F2CF94C7}"/>
            </c:ext>
          </c:extLst>
        </c:ser>
        <c:ser>
          <c:idx val="3"/>
          <c:order val="3"/>
          <c:tx>
            <c:strRef>
              <c:f>'Új verzió'!$E$195</c:f>
              <c:strCache>
                <c:ptCount val="1"/>
                <c:pt idx="0">
                  <c:v>Nagy</c:v>
                </c:pt>
              </c:strCache>
            </c:strRef>
          </c:tx>
          <c:spPr>
            <a:ln w="25400" cap="rnd">
              <a:solidFill>
                <a:srgbClr val="00206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2060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-9.7222211589873906E-3"/>
                  <c:y val="-2.0653193845673479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6-D298-4572-813F-8EE0F2CF94C7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206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verzió'!$A$196:$A$208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verzió'!$E$196:$E$208</c:f>
              <c:numCache>
                <c:formatCode>General\ "pont"</c:formatCode>
                <c:ptCount val="13"/>
                <c:pt idx="0">
                  <c:v>-12</c:v>
                </c:pt>
                <c:pt idx="1">
                  <c:v>-4</c:v>
                </c:pt>
                <c:pt idx="2">
                  <c:v>-2</c:v>
                </c:pt>
                <c:pt idx="3">
                  <c:v>-5</c:v>
                </c:pt>
                <c:pt idx="4">
                  <c:v>9</c:v>
                </c:pt>
                <c:pt idx="5">
                  <c:v>8</c:v>
                </c:pt>
                <c:pt idx="6">
                  <c:v>16</c:v>
                </c:pt>
                <c:pt idx="7">
                  <c:v>-11</c:v>
                </c:pt>
                <c:pt idx="8">
                  <c:v>-12</c:v>
                </c:pt>
                <c:pt idx="9">
                  <c:v>6</c:v>
                </c:pt>
                <c:pt idx="10">
                  <c:v>-7</c:v>
                </c:pt>
                <c:pt idx="11">
                  <c:v>-7</c:v>
                </c:pt>
                <c:pt idx="12">
                  <c:v>0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3-D298-4572-813F-8EE0F2CF94C7}"/>
            </c:ext>
          </c:extLst>
        </c:ser>
        <c:ser>
          <c:idx val="4"/>
          <c:order val="4"/>
          <c:tx>
            <c:strRef>
              <c:f>'Új verzió'!$F$195</c:f>
              <c:strCache>
                <c:ptCount val="1"/>
                <c:pt idx="0">
                  <c:v>A válaszadók súlyozott átlaga</c:v>
                </c:pt>
              </c:strCache>
            </c:strRef>
          </c:tx>
          <c:spPr>
            <a:ln w="25400" cap="rnd">
              <a:solidFill>
                <a:srgbClr val="FF00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FF000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7-D298-4572-813F-8EE0F2CF94C7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FF00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verzió'!$A$196:$A$208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verzió'!$F$196:$F$208</c:f>
              <c:numCache>
                <c:formatCode>General\ "pont"</c:formatCode>
                <c:ptCount val="13"/>
                <c:pt idx="0">
                  <c:v>-24</c:v>
                </c:pt>
                <c:pt idx="1">
                  <c:v>-20</c:v>
                </c:pt>
                <c:pt idx="2">
                  <c:v>-13</c:v>
                </c:pt>
                <c:pt idx="3">
                  <c:v>-22</c:v>
                </c:pt>
                <c:pt idx="4">
                  <c:v>-4</c:v>
                </c:pt>
                <c:pt idx="5">
                  <c:v>3</c:v>
                </c:pt>
                <c:pt idx="6">
                  <c:v>3</c:v>
                </c:pt>
                <c:pt idx="7">
                  <c:v>-8</c:v>
                </c:pt>
                <c:pt idx="8">
                  <c:v>-10</c:v>
                </c:pt>
                <c:pt idx="9">
                  <c:v>-1</c:v>
                </c:pt>
                <c:pt idx="10">
                  <c:v>-10</c:v>
                </c:pt>
                <c:pt idx="11">
                  <c:v>-15</c:v>
                </c:pt>
                <c:pt idx="12">
                  <c:v>-10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4-D298-4572-813F-8EE0F2CF94C7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733722927"/>
        <c:axId val="733722511"/>
      </c:lineChart>
      <c:catAx>
        <c:axId val="733722927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low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733722511"/>
        <c:crosses val="autoZero"/>
        <c:auto val="1"/>
        <c:lblAlgn val="ctr"/>
        <c:lblOffset val="50"/>
        <c:noMultiLvlLbl val="0"/>
      </c:catAx>
      <c:valAx>
        <c:axId val="733722511"/>
        <c:scaling>
          <c:orientation val="minMax"/>
          <c:max val="20"/>
          <c:min val="-40"/>
        </c:scaling>
        <c:delete val="0"/>
        <c:axPos val="l"/>
        <c:numFmt formatCode="0\ &quot;pont&quot;" sourceLinked="0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733722927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hu-HU"/>
        </a:p>
      </c:txPr>
    </c:legend>
    <c:plotVisOnly val="1"/>
    <c:dispBlanksAs val="gap"/>
    <c:showDLblsOverMax val="0"/>
  </c:chart>
  <c:spPr>
    <a:noFill/>
    <a:ln w="9525" cap="flat" cmpd="sng" algn="ctr">
      <a:noFill/>
      <a:round/>
    </a:ln>
    <a:effectLst/>
  </c:spPr>
  <c:txPr>
    <a:bodyPr/>
    <a:lstStyle/>
    <a:p>
      <a:pPr>
        <a:defRPr sz="1800"/>
      </a:pPr>
      <a:endParaRPr lang="hu-HU"/>
    </a:p>
  </c:txPr>
  <c:externalData r:id="rId4">
    <c:autoUpdate val="0"/>
  </c:externalData>
</c:chartSpace>
</file>

<file path=ppt/charts/chart1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hu-H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8.255822816668465E-2"/>
          <c:y val="3.991880228454589E-2"/>
          <c:w val="0.78843022776650651"/>
          <c:h val="0.65207694987505105"/>
        </c:manualLayout>
      </c:layout>
      <c:lineChart>
        <c:grouping val="standard"/>
        <c:varyColors val="0"/>
        <c:ser>
          <c:idx val="0"/>
          <c:order val="0"/>
          <c:tx>
            <c:strRef>
              <c:f>'Új verzió'!$B$211</c:f>
              <c:strCache>
                <c:ptCount val="1"/>
                <c:pt idx="0">
                  <c:v>Mikro</c:v>
                </c:pt>
              </c:strCache>
            </c:strRef>
          </c:tx>
          <c:spPr>
            <a:ln w="25400" cap="rnd">
              <a:solidFill>
                <a:srgbClr val="92ECF6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92ECF6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8-1A7B-427B-A2AF-CF6681E03F5C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4EE4F8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verzió'!$A$212:$A$224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verzió'!$B$212:$B$224</c:f>
              <c:numCache>
                <c:formatCode>General\ "pont"</c:formatCode>
                <c:ptCount val="13"/>
                <c:pt idx="0">
                  <c:v>-18</c:v>
                </c:pt>
                <c:pt idx="1">
                  <c:v>1</c:v>
                </c:pt>
                <c:pt idx="2">
                  <c:v>11</c:v>
                </c:pt>
                <c:pt idx="3">
                  <c:v>3</c:v>
                </c:pt>
                <c:pt idx="4">
                  <c:v>20</c:v>
                </c:pt>
                <c:pt idx="5">
                  <c:v>19</c:v>
                </c:pt>
                <c:pt idx="6">
                  <c:v>13</c:v>
                </c:pt>
                <c:pt idx="7">
                  <c:v>3</c:v>
                </c:pt>
                <c:pt idx="8">
                  <c:v>-1</c:v>
                </c:pt>
                <c:pt idx="9">
                  <c:v>3</c:v>
                </c:pt>
                <c:pt idx="10">
                  <c:v>-3</c:v>
                </c:pt>
                <c:pt idx="11">
                  <c:v>-14</c:v>
                </c:pt>
                <c:pt idx="12">
                  <c:v>-7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1A7B-427B-A2AF-CF6681E03F5C}"/>
            </c:ext>
          </c:extLst>
        </c:ser>
        <c:ser>
          <c:idx val="1"/>
          <c:order val="1"/>
          <c:tx>
            <c:strRef>
              <c:f>'Új verzió'!$C$211</c:f>
              <c:strCache>
                <c:ptCount val="1"/>
                <c:pt idx="0">
                  <c:v>Kis</c:v>
                </c:pt>
              </c:strCache>
            </c:strRef>
          </c:tx>
          <c:spPr>
            <a:ln w="25400" cap="rnd">
              <a:solidFill>
                <a:srgbClr val="00B0F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F0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-1.0206910135507377E-16"/>
                  <c:y val="2.4883976012630871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9-1A7B-427B-A2AF-CF6681E03F5C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B0F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verzió'!$A$212:$A$224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verzió'!$C$212:$C$224</c:f>
              <c:numCache>
                <c:formatCode>General\ "pont"</c:formatCode>
                <c:ptCount val="13"/>
                <c:pt idx="0">
                  <c:v>-15</c:v>
                </c:pt>
                <c:pt idx="1">
                  <c:v>9</c:v>
                </c:pt>
                <c:pt idx="2">
                  <c:v>20</c:v>
                </c:pt>
                <c:pt idx="3">
                  <c:v>8</c:v>
                </c:pt>
                <c:pt idx="4">
                  <c:v>28</c:v>
                </c:pt>
                <c:pt idx="5">
                  <c:v>26</c:v>
                </c:pt>
                <c:pt idx="6">
                  <c:v>12</c:v>
                </c:pt>
                <c:pt idx="7">
                  <c:v>6</c:v>
                </c:pt>
                <c:pt idx="8">
                  <c:v>11</c:v>
                </c:pt>
                <c:pt idx="9">
                  <c:v>0</c:v>
                </c:pt>
                <c:pt idx="10">
                  <c:v>2</c:v>
                </c:pt>
                <c:pt idx="11">
                  <c:v>-12</c:v>
                </c:pt>
                <c:pt idx="12">
                  <c:v>-8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1A7B-427B-A2AF-CF6681E03F5C}"/>
            </c:ext>
          </c:extLst>
        </c:ser>
        <c:ser>
          <c:idx val="2"/>
          <c:order val="2"/>
          <c:tx>
            <c:strRef>
              <c:f>'Új verzió'!$D$211</c:f>
              <c:strCache>
                <c:ptCount val="1"/>
                <c:pt idx="0">
                  <c:v>Közép</c:v>
                </c:pt>
              </c:strCache>
            </c:strRef>
          </c:tx>
          <c:spPr>
            <a:ln w="25400" cap="rnd">
              <a:solidFill>
                <a:srgbClr val="0070C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70C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A-1A7B-427B-A2AF-CF6681E03F5C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70C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verzió'!$A$212:$A$224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verzió'!$D$212:$D$224</c:f>
              <c:numCache>
                <c:formatCode>General\ "pont"</c:formatCode>
                <c:ptCount val="13"/>
                <c:pt idx="0">
                  <c:v>-11</c:v>
                </c:pt>
                <c:pt idx="1">
                  <c:v>17</c:v>
                </c:pt>
                <c:pt idx="2">
                  <c:v>16</c:v>
                </c:pt>
                <c:pt idx="3">
                  <c:v>17</c:v>
                </c:pt>
                <c:pt idx="4">
                  <c:v>33</c:v>
                </c:pt>
                <c:pt idx="5">
                  <c:v>30</c:v>
                </c:pt>
                <c:pt idx="6">
                  <c:v>14</c:v>
                </c:pt>
                <c:pt idx="7">
                  <c:v>5</c:v>
                </c:pt>
                <c:pt idx="8">
                  <c:v>6</c:v>
                </c:pt>
                <c:pt idx="9">
                  <c:v>4</c:v>
                </c:pt>
                <c:pt idx="10">
                  <c:v>-8</c:v>
                </c:pt>
                <c:pt idx="11">
                  <c:v>-25</c:v>
                </c:pt>
                <c:pt idx="12">
                  <c:v>-18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2-1A7B-427B-A2AF-CF6681E03F5C}"/>
            </c:ext>
          </c:extLst>
        </c:ser>
        <c:ser>
          <c:idx val="3"/>
          <c:order val="3"/>
          <c:tx>
            <c:strRef>
              <c:f>'Új verzió'!$E$211</c:f>
              <c:strCache>
                <c:ptCount val="1"/>
                <c:pt idx="0">
                  <c:v>Nagy</c:v>
                </c:pt>
              </c:strCache>
            </c:strRef>
          </c:tx>
          <c:spPr>
            <a:ln w="25400" cap="rnd">
              <a:solidFill>
                <a:srgbClr val="00206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206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6-1A7B-427B-A2AF-CF6681E03F5C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206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verzió'!$A$212:$A$224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verzió'!$E$212:$E$224</c:f>
              <c:numCache>
                <c:formatCode>General\ "pont"</c:formatCode>
                <c:ptCount val="13"/>
                <c:pt idx="0">
                  <c:v>4</c:v>
                </c:pt>
                <c:pt idx="1">
                  <c:v>12</c:v>
                </c:pt>
                <c:pt idx="2">
                  <c:v>31</c:v>
                </c:pt>
                <c:pt idx="3">
                  <c:v>29</c:v>
                </c:pt>
                <c:pt idx="4">
                  <c:v>30</c:v>
                </c:pt>
                <c:pt idx="5">
                  <c:v>10</c:v>
                </c:pt>
                <c:pt idx="6">
                  <c:v>37</c:v>
                </c:pt>
                <c:pt idx="7">
                  <c:v>6</c:v>
                </c:pt>
                <c:pt idx="8">
                  <c:v>2</c:v>
                </c:pt>
                <c:pt idx="9">
                  <c:v>16</c:v>
                </c:pt>
                <c:pt idx="10">
                  <c:v>-12</c:v>
                </c:pt>
                <c:pt idx="11">
                  <c:v>-5</c:v>
                </c:pt>
                <c:pt idx="12">
                  <c:v>12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3-1A7B-427B-A2AF-CF6681E03F5C}"/>
            </c:ext>
          </c:extLst>
        </c:ser>
        <c:ser>
          <c:idx val="4"/>
          <c:order val="4"/>
          <c:tx>
            <c:strRef>
              <c:f>'Új verzió'!$F$211</c:f>
              <c:strCache>
                <c:ptCount val="1"/>
                <c:pt idx="0">
                  <c:v>A válaszadók súlyozott átlaga</c:v>
                </c:pt>
              </c:strCache>
            </c:strRef>
          </c:tx>
          <c:spPr>
            <a:ln w="25400" cap="rnd">
              <a:solidFill>
                <a:srgbClr val="FF00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FF000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7-1A7B-427B-A2AF-CF6681E03F5C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FF00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verzió'!$A$212:$A$224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verzió'!$F$212:$F$224</c:f>
              <c:numCache>
                <c:formatCode>General\ "pont"</c:formatCode>
                <c:ptCount val="13"/>
                <c:pt idx="0">
                  <c:v>-10</c:v>
                </c:pt>
                <c:pt idx="1">
                  <c:v>7</c:v>
                </c:pt>
                <c:pt idx="2">
                  <c:v>17</c:v>
                </c:pt>
                <c:pt idx="3">
                  <c:v>12</c:v>
                </c:pt>
                <c:pt idx="4">
                  <c:v>25</c:v>
                </c:pt>
                <c:pt idx="5">
                  <c:v>18</c:v>
                </c:pt>
                <c:pt idx="6">
                  <c:v>20</c:v>
                </c:pt>
                <c:pt idx="7">
                  <c:v>5</c:v>
                </c:pt>
                <c:pt idx="8">
                  <c:v>2</c:v>
                </c:pt>
                <c:pt idx="9">
                  <c:v>6</c:v>
                </c:pt>
                <c:pt idx="10">
                  <c:v>-6</c:v>
                </c:pt>
                <c:pt idx="11">
                  <c:v>-11</c:v>
                </c:pt>
                <c:pt idx="12">
                  <c:v>-2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4-1A7B-427B-A2AF-CF6681E03F5C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672906207"/>
        <c:axId val="672905791"/>
      </c:lineChart>
      <c:catAx>
        <c:axId val="672906207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low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672905791"/>
        <c:crosses val="autoZero"/>
        <c:auto val="1"/>
        <c:lblAlgn val="ctr"/>
        <c:lblOffset val="50"/>
        <c:noMultiLvlLbl val="0"/>
      </c:catAx>
      <c:valAx>
        <c:axId val="672905791"/>
        <c:scaling>
          <c:orientation val="minMax"/>
          <c:max val="40.799999999999997"/>
          <c:min val="-30"/>
        </c:scaling>
        <c:delete val="0"/>
        <c:axPos val="l"/>
        <c:numFmt formatCode="0\ &quot;pont&quot;" sourceLinked="0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672906207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hu-HU"/>
        </a:p>
      </c:txPr>
    </c:legend>
    <c:plotVisOnly val="1"/>
    <c:dispBlanksAs val="gap"/>
    <c:showDLblsOverMax val="0"/>
  </c:chart>
  <c:spPr>
    <a:noFill/>
    <a:ln w="9525" cap="flat" cmpd="sng" algn="ctr">
      <a:noFill/>
      <a:round/>
    </a:ln>
    <a:effectLst/>
  </c:spPr>
  <c:txPr>
    <a:bodyPr/>
    <a:lstStyle/>
    <a:p>
      <a:pPr>
        <a:defRPr sz="1800"/>
      </a:pPr>
      <a:endParaRPr lang="hu-HU"/>
    </a:p>
  </c:txPr>
  <c:externalData r:id="rId4">
    <c:autoUpdate val="0"/>
  </c:externalData>
</c:chartSpace>
</file>

<file path=ppt/charts/chart13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hu-H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0.10654871922027727"/>
          <c:y val="4.6448696221898497E-2"/>
          <c:w val="0.80281922572178477"/>
          <c:h val="0.64364522237504929"/>
        </c:manualLayout>
      </c:layout>
      <c:lineChart>
        <c:grouping val="standard"/>
        <c:varyColors val="0"/>
        <c:ser>
          <c:idx val="0"/>
          <c:order val="0"/>
          <c:tx>
            <c:strRef>
              <c:f>'Új verzió'!$L$236</c:f>
              <c:strCache>
                <c:ptCount val="1"/>
                <c:pt idx="0">
                  <c:v>Ipar és építőipar</c:v>
                </c:pt>
              </c:strCache>
            </c:strRef>
          </c:tx>
          <c:spPr>
            <a:ln w="25400" cap="rnd">
              <a:solidFill>
                <a:srgbClr val="00206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206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9-0CBF-4E3E-80D1-0F5D2754C10E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206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verzió'!$K$237:$K$249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verzió'!$L$237:$L$249</c:f>
              <c:numCache>
                <c:formatCode>General\ "pont"</c:formatCode>
                <c:ptCount val="13"/>
                <c:pt idx="0">
                  <c:v>13.5</c:v>
                </c:pt>
                <c:pt idx="1">
                  <c:v>33</c:v>
                </c:pt>
                <c:pt idx="2">
                  <c:v>30</c:v>
                </c:pt>
                <c:pt idx="3">
                  <c:v>30</c:v>
                </c:pt>
                <c:pt idx="4">
                  <c:v>33.495000000000005</c:v>
                </c:pt>
                <c:pt idx="5">
                  <c:v>39</c:v>
                </c:pt>
                <c:pt idx="6">
                  <c:v>28</c:v>
                </c:pt>
                <c:pt idx="7">
                  <c:v>29</c:v>
                </c:pt>
                <c:pt idx="8">
                  <c:v>24</c:v>
                </c:pt>
                <c:pt idx="9">
                  <c:v>25</c:v>
                </c:pt>
                <c:pt idx="10">
                  <c:v>27</c:v>
                </c:pt>
                <c:pt idx="11">
                  <c:v>33</c:v>
                </c:pt>
                <c:pt idx="12">
                  <c:v>32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0CBF-4E3E-80D1-0F5D2754C10E}"/>
            </c:ext>
          </c:extLst>
        </c:ser>
        <c:ser>
          <c:idx val="1"/>
          <c:order val="1"/>
          <c:tx>
            <c:strRef>
              <c:f>'Új verzió'!$M$236</c:f>
              <c:strCache>
                <c:ptCount val="1"/>
                <c:pt idx="0">
                  <c:v>Mezőgazdaság</c:v>
                </c:pt>
              </c:strCache>
            </c:strRef>
          </c:tx>
          <c:spPr>
            <a:ln w="25400" cap="rnd">
              <a:solidFill>
                <a:srgbClr val="00B0F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F0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-2.9166666666666567E-2"/>
                  <c:y val="4.1713495330078516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B-0CBF-4E3E-80D1-0F5D2754C10E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B0F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verzió'!$K$237:$K$249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verzió'!$M$237:$M$249</c:f>
              <c:numCache>
                <c:formatCode>General\ "pont"</c:formatCode>
                <c:ptCount val="13"/>
                <c:pt idx="0">
                  <c:v>15</c:v>
                </c:pt>
                <c:pt idx="1">
                  <c:v>38</c:v>
                </c:pt>
                <c:pt idx="2">
                  <c:v>32</c:v>
                </c:pt>
                <c:pt idx="3">
                  <c:v>30</c:v>
                </c:pt>
                <c:pt idx="4">
                  <c:v>42.86</c:v>
                </c:pt>
                <c:pt idx="5">
                  <c:v>29</c:v>
                </c:pt>
                <c:pt idx="6">
                  <c:v>36</c:v>
                </c:pt>
                <c:pt idx="7">
                  <c:v>32</c:v>
                </c:pt>
                <c:pt idx="8">
                  <c:v>17</c:v>
                </c:pt>
                <c:pt idx="9">
                  <c:v>36</c:v>
                </c:pt>
                <c:pt idx="10">
                  <c:v>32</c:v>
                </c:pt>
                <c:pt idx="11">
                  <c:v>22</c:v>
                </c:pt>
                <c:pt idx="12">
                  <c:v>15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2-0CBF-4E3E-80D1-0F5D2754C10E}"/>
            </c:ext>
          </c:extLst>
        </c:ser>
        <c:ser>
          <c:idx val="2"/>
          <c:order val="2"/>
          <c:tx>
            <c:strRef>
              <c:f>'Új verzió'!$N$236</c:f>
              <c:strCache>
                <c:ptCount val="1"/>
                <c:pt idx="0">
                  <c:v>Szolgáltatás és kereskedelem</c:v>
                </c:pt>
              </c:strCache>
            </c:strRef>
          </c:tx>
          <c:spPr>
            <a:ln w="25400" cap="rnd">
              <a:solidFill>
                <a:srgbClr val="92ECF6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92ECF6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-4.0277777777777878E-2"/>
                  <c:y val="-4.9074700388327716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A-0CBF-4E3E-80D1-0F5D2754C10E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4EE4F8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verzió'!$K$237:$K$249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verzió'!$N$237:$N$249</c:f>
              <c:numCache>
                <c:formatCode>General\ "pont"</c:formatCode>
                <c:ptCount val="13"/>
                <c:pt idx="0">
                  <c:v>-11.25</c:v>
                </c:pt>
                <c:pt idx="1">
                  <c:v>1.75</c:v>
                </c:pt>
                <c:pt idx="2">
                  <c:v>3.75</c:v>
                </c:pt>
                <c:pt idx="3">
                  <c:v>-0.75</c:v>
                </c:pt>
                <c:pt idx="4">
                  <c:v>20.594999999999999</c:v>
                </c:pt>
                <c:pt idx="5">
                  <c:v>19</c:v>
                </c:pt>
                <c:pt idx="6">
                  <c:v>6</c:v>
                </c:pt>
                <c:pt idx="7">
                  <c:v>-3</c:v>
                </c:pt>
                <c:pt idx="8">
                  <c:v>10</c:v>
                </c:pt>
                <c:pt idx="9">
                  <c:v>2</c:v>
                </c:pt>
                <c:pt idx="10">
                  <c:v>7</c:v>
                </c:pt>
                <c:pt idx="11">
                  <c:v>5</c:v>
                </c:pt>
                <c:pt idx="12">
                  <c:v>16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4-0CBF-4E3E-80D1-0F5D2754C10E}"/>
            </c:ext>
          </c:extLst>
        </c:ser>
        <c:ser>
          <c:idx val="3"/>
          <c:order val="3"/>
          <c:tx>
            <c:strRef>
              <c:f>'Új verzió'!$O$236</c:f>
              <c:strCache>
                <c:ptCount val="1"/>
                <c:pt idx="0">
                  <c:v>A válaszadók súlyozott átlaga</c:v>
                </c:pt>
              </c:strCache>
            </c:strRef>
          </c:tx>
          <c:spPr>
            <a:ln w="25400" cap="rnd">
              <a:solidFill>
                <a:srgbClr val="FF00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FF000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8-0CBF-4E3E-80D1-0F5D2754C10E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FF00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verzió'!$K$237:$K$249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verzió'!$O$237:$O$249</c:f>
              <c:numCache>
                <c:formatCode>General\ "pont"</c:formatCode>
                <c:ptCount val="13"/>
                <c:pt idx="0">
                  <c:v>13</c:v>
                </c:pt>
                <c:pt idx="1">
                  <c:v>31</c:v>
                </c:pt>
                <c:pt idx="2">
                  <c:v>33</c:v>
                </c:pt>
                <c:pt idx="3">
                  <c:v>31</c:v>
                </c:pt>
                <c:pt idx="4">
                  <c:v>38</c:v>
                </c:pt>
                <c:pt idx="5">
                  <c:v>38</c:v>
                </c:pt>
                <c:pt idx="6">
                  <c:v>36</c:v>
                </c:pt>
                <c:pt idx="7">
                  <c:v>32</c:v>
                </c:pt>
                <c:pt idx="8">
                  <c:v>32</c:v>
                </c:pt>
                <c:pt idx="9">
                  <c:v>33</c:v>
                </c:pt>
                <c:pt idx="10">
                  <c:v>33</c:v>
                </c:pt>
                <c:pt idx="11">
                  <c:v>35</c:v>
                </c:pt>
                <c:pt idx="12">
                  <c:v>35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6-0CBF-4E3E-80D1-0F5D2754C10E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979036448"/>
        <c:axId val="979037104"/>
      </c:lineChart>
      <c:catAx>
        <c:axId val="979036448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low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979037104"/>
        <c:crosses val="autoZero"/>
        <c:auto val="1"/>
        <c:lblAlgn val="ctr"/>
        <c:lblOffset val="100"/>
        <c:noMultiLvlLbl val="0"/>
      </c:catAx>
      <c:valAx>
        <c:axId val="979037104"/>
        <c:scaling>
          <c:orientation val="minMax"/>
        </c:scaling>
        <c:delete val="0"/>
        <c:axPos val="l"/>
        <c:numFmt formatCode="0\ &quot;pont&quot;" sourceLinked="0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979036448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hu-HU"/>
        </a:p>
      </c:txPr>
    </c:legend>
    <c:plotVisOnly val="1"/>
    <c:dispBlanksAs val="gap"/>
    <c:showDLblsOverMax val="0"/>
  </c:chart>
  <c:spPr>
    <a:noFill/>
    <a:ln w="9525" cap="flat" cmpd="sng" algn="ctr">
      <a:noFill/>
      <a:round/>
    </a:ln>
    <a:effectLst/>
  </c:spPr>
  <c:txPr>
    <a:bodyPr/>
    <a:lstStyle/>
    <a:p>
      <a:pPr>
        <a:defRPr sz="1800"/>
      </a:pPr>
      <a:endParaRPr lang="hu-HU"/>
    </a:p>
  </c:txPr>
  <c:externalData r:id="rId4">
    <c:autoUpdate val="0"/>
  </c:externalData>
</c:chartSpace>
</file>

<file path=ppt/charts/chart14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hu-H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0.11869576976112968"/>
          <c:y val="3.9316975481424349E-2"/>
          <c:w val="0.78824866450663433"/>
          <c:h val="0.77097684116845044"/>
        </c:manualLayout>
      </c:layout>
      <c:lineChart>
        <c:grouping val="standard"/>
        <c:varyColors val="0"/>
        <c:ser>
          <c:idx val="0"/>
          <c:order val="0"/>
          <c:tx>
            <c:strRef>
              <c:f>'Új verzió'!$B$260</c:f>
              <c:strCache>
                <c:ptCount val="1"/>
                <c:pt idx="0">
                  <c:v>Mikro</c:v>
                </c:pt>
              </c:strCache>
            </c:strRef>
          </c:tx>
          <c:spPr>
            <a:ln w="25400" cap="rnd">
              <a:solidFill>
                <a:srgbClr val="92ECF6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92ECF6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A-37EF-4D3C-979A-FB78D1D484C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4EE4F8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verzió'!$A$261:$A$273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verzió'!$B$261:$B$273</c:f>
              <c:numCache>
                <c:formatCode>General\ "pont"</c:formatCode>
                <c:ptCount val="13"/>
                <c:pt idx="0">
                  <c:v>-3</c:v>
                </c:pt>
                <c:pt idx="1">
                  <c:v>2</c:v>
                </c:pt>
                <c:pt idx="2">
                  <c:v>3</c:v>
                </c:pt>
                <c:pt idx="3">
                  <c:v>1</c:v>
                </c:pt>
                <c:pt idx="4">
                  <c:v>11</c:v>
                </c:pt>
                <c:pt idx="5">
                  <c:v>6</c:v>
                </c:pt>
                <c:pt idx="6">
                  <c:v>8</c:v>
                </c:pt>
                <c:pt idx="7">
                  <c:v>4</c:v>
                </c:pt>
                <c:pt idx="8">
                  <c:v>1</c:v>
                </c:pt>
                <c:pt idx="9">
                  <c:v>4</c:v>
                </c:pt>
                <c:pt idx="10">
                  <c:v>4</c:v>
                </c:pt>
                <c:pt idx="11">
                  <c:v>1</c:v>
                </c:pt>
                <c:pt idx="12">
                  <c:v>5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37EF-4D3C-979A-FB78D1D484C5}"/>
            </c:ext>
          </c:extLst>
        </c:ser>
        <c:ser>
          <c:idx val="1"/>
          <c:order val="1"/>
          <c:tx>
            <c:strRef>
              <c:f>'Új verzió'!$C$260</c:f>
              <c:strCache>
                <c:ptCount val="1"/>
                <c:pt idx="0">
                  <c:v>Kis</c:v>
                </c:pt>
              </c:strCache>
            </c:strRef>
          </c:tx>
          <c:spPr>
            <a:ln w="25400" cap="rnd">
              <a:solidFill>
                <a:srgbClr val="00B0F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F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9-37EF-4D3C-979A-FB78D1D484C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B0F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verzió'!$A$261:$A$273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verzió'!$C$261:$C$273</c:f>
              <c:numCache>
                <c:formatCode>General\ "pont"</c:formatCode>
                <c:ptCount val="13"/>
                <c:pt idx="0">
                  <c:v>1</c:v>
                </c:pt>
                <c:pt idx="1">
                  <c:v>8</c:v>
                </c:pt>
                <c:pt idx="2">
                  <c:v>11</c:v>
                </c:pt>
                <c:pt idx="3">
                  <c:v>6</c:v>
                </c:pt>
                <c:pt idx="4">
                  <c:v>21</c:v>
                </c:pt>
                <c:pt idx="5">
                  <c:v>17</c:v>
                </c:pt>
                <c:pt idx="6">
                  <c:v>12</c:v>
                </c:pt>
                <c:pt idx="7">
                  <c:v>16</c:v>
                </c:pt>
                <c:pt idx="8">
                  <c:v>12</c:v>
                </c:pt>
                <c:pt idx="9">
                  <c:v>19</c:v>
                </c:pt>
                <c:pt idx="10">
                  <c:v>10</c:v>
                </c:pt>
                <c:pt idx="11">
                  <c:v>13</c:v>
                </c:pt>
                <c:pt idx="12">
                  <c:v>14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37EF-4D3C-979A-FB78D1D484C5}"/>
            </c:ext>
          </c:extLst>
        </c:ser>
        <c:ser>
          <c:idx val="2"/>
          <c:order val="2"/>
          <c:tx>
            <c:strRef>
              <c:f>'Új verzió'!$D$260</c:f>
              <c:strCache>
                <c:ptCount val="1"/>
                <c:pt idx="0">
                  <c:v>Közép</c:v>
                </c:pt>
              </c:strCache>
            </c:strRef>
          </c:tx>
          <c:spPr>
            <a:ln w="25400" cap="rnd">
              <a:solidFill>
                <a:srgbClr val="0070C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70C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7-37EF-4D3C-979A-FB78D1D484C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70C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verzió'!$A$261:$A$273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verzió'!$D$261:$D$273</c:f>
              <c:numCache>
                <c:formatCode>General\ "pont"</c:formatCode>
                <c:ptCount val="13"/>
                <c:pt idx="0">
                  <c:v>4</c:v>
                </c:pt>
                <c:pt idx="1">
                  <c:v>15</c:v>
                </c:pt>
                <c:pt idx="2">
                  <c:v>19</c:v>
                </c:pt>
                <c:pt idx="3">
                  <c:v>22</c:v>
                </c:pt>
                <c:pt idx="4">
                  <c:v>25</c:v>
                </c:pt>
                <c:pt idx="5">
                  <c:v>31</c:v>
                </c:pt>
                <c:pt idx="6">
                  <c:v>26</c:v>
                </c:pt>
                <c:pt idx="7">
                  <c:v>22</c:v>
                </c:pt>
                <c:pt idx="8">
                  <c:v>26</c:v>
                </c:pt>
                <c:pt idx="9">
                  <c:v>19</c:v>
                </c:pt>
                <c:pt idx="10">
                  <c:v>16</c:v>
                </c:pt>
                <c:pt idx="11">
                  <c:v>10</c:v>
                </c:pt>
                <c:pt idx="12">
                  <c:v>23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2-37EF-4D3C-979A-FB78D1D484C5}"/>
            </c:ext>
          </c:extLst>
        </c:ser>
        <c:ser>
          <c:idx val="3"/>
          <c:order val="3"/>
          <c:tx>
            <c:strRef>
              <c:f>'Új verzió'!$E$260</c:f>
              <c:strCache>
                <c:ptCount val="1"/>
                <c:pt idx="0">
                  <c:v>Nagy</c:v>
                </c:pt>
              </c:strCache>
            </c:strRef>
          </c:tx>
          <c:spPr>
            <a:ln w="25400" cap="rnd">
              <a:solidFill>
                <a:srgbClr val="00206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206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6-37EF-4D3C-979A-FB78D1D484C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206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verzió'!$A$261:$A$273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verzió'!$E$261:$E$273</c:f>
              <c:numCache>
                <c:formatCode>General\ "pont"</c:formatCode>
                <c:ptCount val="13"/>
                <c:pt idx="0">
                  <c:v>6</c:v>
                </c:pt>
                <c:pt idx="1">
                  <c:v>14</c:v>
                </c:pt>
                <c:pt idx="2">
                  <c:v>14</c:v>
                </c:pt>
                <c:pt idx="3">
                  <c:v>19</c:v>
                </c:pt>
                <c:pt idx="4">
                  <c:v>23</c:v>
                </c:pt>
                <c:pt idx="5">
                  <c:v>18</c:v>
                </c:pt>
                <c:pt idx="6">
                  <c:v>45</c:v>
                </c:pt>
                <c:pt idx="7">
                  <c:v>39</c:v>
                </c:pt>
                <c:pt idx="8">
                  <c:v>24</c:v>
                </c:pt>
                <c:pt idx="9">
                  <c:v>31</c:v>
                </c:pt>
                <c:pt idx="10">
                  <c:v>24</c:v>
                </c:pt>
                <c:pt idx="11">
                  <c:v>39</c:v>
                </c:pt>
                <c:pt idx="12">
                  <c:v>33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3-37EF-4D3C-979A-FB78D1D484C5}"/>
            </c:ext>
          </c:extLst>
        </c:ser>
        <c:ser>
          <c:idx val="4"/>
          <c:order val="4"/>
          <c:tx>
            <c:strRef>
              <c:f>'Új verzió'!$F$260</c:f>
              <c:strCache>
                <c:ptCount val="1"/>
                <c:pt idx="0">
                  <c:v>A válaszadók súlyozott átlaga</c:v>
                </c:pt>
              </c:strCache>
            </c:strRef>
          </c:tx>
          <c:spPr>
            <a:ln w="25400" cap="rnd">
              <a:solidFill>
                <a:srgbClr val="FF00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FF000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8-37EF-4D3C-979A-FB78D1D484C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FF00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'Új verzió'!$A$261:$A$273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verzió'!$F$261:$F$273</c:f>
              <c:numCache>
                <c:formatCode>General\ "pont"</c:formatCode>
                <c:ptCount val="13"/>
                <c:pt idx="0">
                  <c:v>2</c:v>
                </c:pt>
                <c:pt idx="1">
                  <c:v>8</c:v>
                </c:pt>
                <c:pt idx="2">
                  <c:v>9</c:v>
                </c:pt>
                <c:pt idx="3">
                  <c:v>9</c:v>
                </c:pt>
                <c:pt idx="4">
                  <c:v>17</c:v>
                </c:pt>
                <c:pt idx="5">
                  <c:v>14</c:v>
                </c:pt>
                <c:pt idx="6">
                  <c:v>21</c:v>
                </c:pt>
                <c:pt idx="7">
                  <c:v>19</c:v>
                </c:pt>
                <c:pt idx="8">
                  <c:v>12</c:v>
                </c:pt>
                <c:pt idx="9">
                  <c:v>16</c:v>
                </c:pt>
                <c:pt idx="10">
                  <c:v>12</c:v>
                </c:pt>
                <c:pt idx="11">
                  <c:v>15</c:v>
                </c:pt>
                <c:pt idx="12">
                  <c:v>17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4-37EF-4D3C-979A-FB78D1D484C5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923912688"/>
        <c:axId val="923914656"/>
      </c:lineChart>
      <c:catAx>
        <c:axId val="923912688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923914656"/>
        <c:crosses val="autoZero"/>
        <c:auto val="1"/>
        <c:lblAlgn val="ctr"/>
        <c:lblOffset val="100"/>
        <c:noMultiLvlLbl val="0"/>
      </c:catAx>
      <c:valAx>
        <c:axId val="923914656"/>
        <c:scaling>
          <c:orientation val="minMax"/>
          <c:max val="50"/>
          <c:min val="-10"/>
        </c:scaling>
        <c:delete val="0"/>
        <c:axPos val="l"/>
        <c:numFmt formatCode="General\ &quot;pont&quot;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923912688"/>
        <c:crosses val="autoZero"/>
        <c:crossBetween val="between"/>
        <c:majorUnit val="10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hu-HU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 sz="1800"/>
      </a:pPr>
      <a:endParaRPr lang="hu-HU"/>
    </a:p>
  </c:txPr>
  <c:externalData r:id="rId4">
    <c:autoUpdate val="0"/>
  </c:externalData>
</c:chartSpace>
</file>

<file path=ppt/charts/chart15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hu-H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0.11899986755303799"/>
          <c:y val="3.9331133817402469E-2"/>
          <c:w val="0.79466839578660775"/>
          <c:h val="0.60400732379917044"/>
        </c:manualLayout>
      </c:layout>
      <c:lineChart>
        <c:grouping val="standard"/>
        <c:varyColors val="0"/>
        <c:ser>
          <c:idx val="0"/>
          <c:order val="0"/>
          <c:tx>
            <c:strRef>
              <c:f>'Új verzió'!$L$275</c:f>
              <c:strCache>
                <c:ptCount val="1"/>
                <c:pt idx="0">
                  <c:v>Ipar és építőipar</c:v>
                </c:pt>
              </c:strCache>
            </c:strRef>
          </c:tx>
          <c:spPr>
            <a:ln w="25400" cap="rnd">
              <a:solidFill>
                <a:srgbClr val="00206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206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6-4055-4735-9074-D2121CB4E1B7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206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verzió'!$K$276:$K$288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verzió'!$L$276:$L$288</c:f>
              <c:numCache>
                <c:formatCode>General\ "pont"</c:formatCode>
                <c:ptCount val="13"/>
                <c:pt idx="0">
                  <c:v>3</c:v>
                </c:pt>
                <c:pt idx="1">
                  <c:v>15.5</c:v>
                </c:pt>
                <c:pt idx="2">
                  <c:v>13.5</c:v>
                </c:pt>
                <c:pt idx="3">
                  <c:v>15</c:v>
                </c:pt>
                <c:pt idx="4">
                  <c:v>19.22</c:v>
                </c:pt>
                <c:pt idx="5">
                  <c:v>17</c:v>
                </c:pt>
                <c:pt idx="6">
                  <c:v>19</c:v>
                </c:pt>
                <c:pt idx="7">
                  <c:v>19.5</c:v>
                </c:pt>
                <c:pt idx="8">
                  <c:v>16</c:v>
                </c:pt>
                <c:pt idx="9">
                  <c:v>13</c:v>
                </c:pt>
                <c:pt idx="10">
                  <c:v>10</c:v>
                </c:pt>
                <c:pt idx="11">
                  <c:v>11</c:v>
                </c:pt>
                <c:pt idx="12">
                  <c:v>14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4055-4735-9074-D2121CB4E1B7}"/>
            </c:ext>
          </c:extLst>
        </c:ser>
        <c:ser>
          <c:idx val="1"/>
          <c:order val="1"/>
          <c:tx>
            <c:strRef>
              <c:f>'Új verzió'!$M$275</c:f>
              <c:strCache>
                <c:ptCount val="1"/>
                <c:pt idx="0">
                  <c:v>Mezőgazdaság</c:v>
                </c:pt>
              </c:strCache>
            </c:strRef>
          </c:tx>
          <c:spPr>
            <a:ln w="25400" cap="rnd">
              <a:solidFill>
                <a:srgbClr val="00B0F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F0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-2.5064052578812623E-2"/>
                  <c:y val="-3.1981571176526648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8-4055-4735-9074-D2121CB4E1B7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B0F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verzió'!$K$276:$K$288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verzió'!$M$276:$M$288</c:f>
              <c:numCache>
                <c:formatCode>General\ "pont"</c:formatCode>
                <c:ptCount val="13"/>
                <c:pt idx="0">
                  <c:v>-1</c:v>
                </c:pt>
                <c:pt idx="1">
                  <c:v>8</c:v>
                </c:pt>
                <c:pt idx="2">
                  <c:v>2</c:v>
                </c:pt>
                <c:pt idx="3">
                  <c:v>5</c:v>
                </c:pt>
                <c:pt idx="4">
                  <c:v>7.62</c:v>
                </c:pt>
                <c:pt idx="5">
                  <c:v>13</c:v>
                </c:pt>
                <c:pt idx="6">
                  <c:v>7</c:v>
                </c:pt>
                <c:pt idx="7">
                  <c:v>1</c:v>
                </c:pt>
                <c:pt idx="8">
                  <c:v>0</c:v>
                </c:pt>
                <c:pt idx="9">
                  <c:v>-1</c:v>
                </c:pt>
                <c:pt idx="10">
                  <c:v>-2</c:v>
                </c:pt>
                <c:pt idx="11">
                  <c:v>-4</c:v>
                </c:pt>
                <c:pt idx="12">
                  <c:v>-6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4055-4735-9074-D2121CB4E1B7}"/>
            </c:ext>
          </c:extLst>
        </c:ser>
        <c:ser>
          <c:idx val="2"/>
          <c:order val="2"/>
          <c:tx>
            <c:strRef>
              <c:f>'Új verzió'!$N$275</c:f>
              <c:strCache>
                <c:ptCount val="1"/>
                <c:pt idx="0">
                  <c:v>Szolgáltatás és kereskedelem</c:v>
                </c:pt>
              </c:strCache>
            </c:strRef>
          </c:tx>
          <c:spPr>
            <a:ln w="25400" cap="rnd">
              <a:solidFill>
                <a:srgbClr val="92ECF6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92ECF6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-4.1773420964688552E-3"/>
                  <c:y val="-9.8404834389313224E-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7-4055-4735-9074-D2121CB4E1B7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4EE4F8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verzió'!$K$276:$K$288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verzió'!$N$276:$N$288</c:f>
              <c:numCache>
                <c:formatCode>General\ "pont"</c:formatCode>
                <c:ptCount val="13"/>
                <c:pt idx="0">
                  <c:v>-5</c:v>
                </c:pt>
                <c:pt idx="1">
                  <c:v>1.5</c:v>
                </c:pt>
                <c:pt idx="2">
                  <c:v>5.5</c:v>
                </c:pt>
                <c:pt idx="3">
                  <c:v>4.75</c:v>
                </c:pt>
                <c:pt idx="4">
                  <c:v>20.237499999999997</c:v>
                </c:pt>
                <c:pt idx="5">
                  <c:v>12.25</c:v>
                </c:pt>
                <c:pt idx="6">
                  <c:v>6</c:v>
                </c:pt>
                <c:pt idx="7">
                  <c:v>4</c:v>
                </c:pt>
                <c:pt idx="8">
                  <c:v>0</c:v>
                </c:pt>
                <c:pt idx="9">
                  <c:v>4</c:v>
                </c:pt>
                <c:pt idx="10">
                  <c:v>5</c:v>
                </c:pt>
                <c:pt idx="11">
                  <c:v>2</c:v>
                </c:pt>
                <c:pt idx="12">
                  <c:v>10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2-4055-4735-9074-D2121CB4E1B7}"/>
            </c:ext>
          </c:extLst>
        </c:ser>
        <c:ser>
          <c:idx val="3"/>
          <c:order val="3"/>
          <c:tx>
            <c:strRef>
              <c:f>'Új verzió'!$O$275</c:f>
              <c:strCache>
                <c:ptCount val="1"/>
                <c:pt idx="0">
                  <c:v>A válaszadók súlyozott átlaga</c:v>
                </c:pt>
              </c:strCache>
            </c:strRef>
          </c:tx>
          <c:spPr>
            <a:ln w="25400" cap="rnd">
              <a:solidFill>
                <a:srgbClr val="FF00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FF000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5-4055-4735-9074-D2121CB4E1B7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FF00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verzió'!$K$276:$K$288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verzió'!$O$276:$O$288</c:f>
              <c:numCache>
                <c:formatCode>General\ "pont"</c:formatCode>
                <c:ptCount val="13"/>
                <c:pt idx="0">
                  <c:v>2</c:v>
                </c:pt>
                <c:pt idx="1">
                  <c:v>8</c:v>
                </c:pt>
                <c:pt idx="2">
                  <c:v>9</c:v>
                </c:pt>
                <c:pt idx="3">
                  <c:v>9</c:v>
                </c:pt>
                <c:pt idx="4">
                  <c:v>17</c:v>
                </c:pt>
                <c:pt idx="5">
                  <c:v>14</c:v>
                </c:pt>
                <c:pt idx="6">
                  <c:v>21</c:v>
                </c:pt>
                <c:pt idx="7">
                  <c:v>19</c:v>
                </c:pt>
                <c:pt idx="8">
                  <c:v>12</c:v>
                </c:pt>
                <c:pt idx="9">
                  <c:v>16</c:v>
                </c:pt>
                <c:pt idx="10">
                  <c:v>12</c:v>
                </c:pt>
                <c:pt idx="11">
                  <c:v>15</c:v>
                </c:pt>
                <c:pt idx="12">
                  <c:v>17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3-4055-4735-9074-D2121CB4E1B7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1009507856"/>
        <c:axId val="1009500312"/>
      </c:lineChart>
      <c:catAx>
        <c:axId val="1009507856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low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1009500312"/>
        <c:crosses val="autoZero"/>
        <c:auto val="1"/>
        <c:lblAlgn val="ctr"/>
        <c:lblOffset val="100"/>
        <c:noMultiLvlLbl val="0"/>
      </c:catAx>
      <c:valAx>
        <c:axId val="1009500312"/>
        <c:scaling>
          <c:orientation val="minMax"/>
          <c:max val="30"/>
        </c:scaling>
        <c:delete val="0"/>
        <c:axPos val="l"/>
        <c:numFmt formatCode="0\ &quot;pont&quot;" sourceLinked="0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1009507856"/>
        <c:crosses val="autoZero"/>
        <c:crossBetween val="between"/>
        <c:majorUnit val="10"/>
      </c:valAx>
      <c:spPr>
        <a:noFill/>
        <a:ln>
          <a:noFill/>
        </a:ln>
        <a:effectLst/>
      </c:spPr>
    </c:plotArea>
    <c:legend>
      <c:legendPos val="b"/>
      <c:layout>
        <c:manualLayout>
          <c:xMode val="edge"/>
          <c:yMode val="edge"/>
          <c:x val="9.2455215822763118E-3"/>
          <c:y val="0.85236717865591394"/>
          <c:w val="0.99075447841772368"/>
          <c:h val="0.13287209618568915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hu-HU"/>
        </a:p>
      </c:txPr>
    </c:legend>
    <c:plotVisOnly val="1"/>
    <c:dispBlanksAs val="gap"/>
    <c:showDLblsOverMax val="0"/>
  </c:chart>
  <c:spPr>
    <a:noFill/>
    <a:ln w="9525" cap="flat" cmpd="sng" algn="ctr">
      <a:noFill/>
      <a:round/>
    </a:ln>
    <a:effectLst/>
  </c:spPr>
  <c:txPr>
    <a:bodyPr/>
    <a:lstStyle/>
    <a:p>
      <a:pPr>
        <a:defRPr sz="1800"/>
      </a:pPr>
      <a:endParaRPr lang="hu-HU"/>
    </a:p>
  </c:txPr>
  <c:externalData r:id="rId4">
    <c:autoUpdate val="0"/>
  </c:externalData>
</c:chartSpace>
</file>

<file path=ppt/charts/chart16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hu-H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0.11755807086614173"/>
          <c:y val="5.0867968939372239E-2"/>
          <c:w val="0.82966415135608063"/>
          <c:h val="0.72654814110943378"/>
        </c:manualLayout>
      </c:layout>
      <c:lineChart>
        <c:grouping val="standard"/>
        <c:varyColors val="0"/>
        <c:ser>
          <c:idx val="0"/>
          <c:order val="0"/>
          <c:tx>
            <c:strRef>
              <c:f>'Új verzió'!$B$338</c:f>
              <c:strCache>
                <c:ptCount val="1"/>
                <c:pt idx="0">
                  <c:v>Mikro</c:v>
                </c:pt>
              </c:strCache>
            </c:strRef>
          </c:tx>
          <c:spPr>
            <a:ln w="28575" cap="rnd">
              <a:solidFill>
                <a:srgbClr val="92ECF6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92ECF6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0"/>
                  <c:y val="2.3049847766141045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A-C7D6-4DD7-ADF6-7AAA40F788B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4EE4F8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verzió'!$A$358:$A$370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verzió'!$B$358:$B$370</c:f>
              <c:numCache>
                <c:formatCode>General\ "pont"</c:formatCode>
                <c:ptCount val="13"/>
                <c:pt idx="0">
                  <c:v>16</c:v>
                </c:pt>
                <c:pt idx="1">
                  <c:v>20</c:v>
                </c:pt>
                <c:pt idx="2">
                  <c:v>25</c:v>
                </c:pt>
                <c:pt idx="3">
                  <c:v>23</c:v>
                </c:pt>
                <c:pt idx="4">
                  <c:v>29</c:v>
                </c:pt>
                <c:pt idx="5">
                  <c:v>31</c:v>
                </c:pt>
                <c:pt idx="6">
                  <c:v>28</c:v>
                </c:pt>
                <c:pt idx="7">
                  <c:v>29</c:v>
                </c:pt>
                <c:pt idx="8">
                  <c:v>31</c:v>
                </c:pt>
                <c:pt idx="9">
                  <c:v>31</c:v>
                </c:pt>
                <c:pt idx="10">
                  <c:v>42</c:v>
                </c:pt>
                <c:pt idx="11">
                  <c:v>34</c:v>
                </c:pt>
                <c:pt idx="12">
                  <c:v>44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C7D6-4DD7-ADF6-7AAA40F788B5}"/>
            </c:ext>
          </c:extLst>
        </c:ser>
        <c:ser>
          <c:idx val="1"/>
          <c:order val="1"/>
          <c:tx>
            <c:strRef>
              <c:f>'Új verzió'!$C$338</c:f>
              <c:strCache>
                <c:ptCount val="1"/>
                <c:pt idx="0">
                  <c:v>Kis</c:v>
                </c:pt>
              </c:strCache>
            </c:strRef>
          </c:tx>
          <c:spPr>
            <a:ln w="28575" cap="rnd">
              <a:solidFill>
                <a:srgbClr val="00B0F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B0F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6-C7D6-4DD7-ADF6-7AAA40F788B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B0F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verzió'!$A$358:$A$370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verzió'!$C$358:$C$370</c:f>
              <c:numCache>
                <c:formatCode>General\ "pont"</c:formatCode>
                <c:ptCount val="13"/>
                <c:pt idx="0">
                  <c:v>31</c:v>
                </c:pt>
                <c:pt idx="1">
                  <c:v>38</c:v>
                </c:pt>
                <c:pt idx="2">
                  <c:v>38</c:v>
                </c:pt>
                <c:pt idx="3">
                  <c:v>39</c:v>
                </c:pt>
                <c:pt idx="4">
                  <c:v>37</c:v>
                </c:pt>
                <c:pt idx="5">
                  <c:v>41</c:v>
                </c:pt>
                <c:pt idx="6">
                  <c:v>43</c:v>
                </c:pt>
                <c:pt idx="7">
                  <c:v>50</c:v>
                </c:pt>
                <c:pt idx="8">
                  <c:v>46</c:v>
                </c:pt>
                <c:pt idx="9">
                  <c:v>38</c:v>
                </c:pt>
                <c:pt idx="10">
                  <c:v>56</c:v>
                </c:pt>
                <c:pt idx="11">
                  <c:v>42</c:v>
                </c:pt>
                <c:pt idx="12">
                  <c:v>68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C7D6-4DD7-ADF6-7AAA40F788B5}"/>
            </c:ext>
          </c:extLst>
        </c:ser>
        <c:ser>
          <c:idx val="2"/>
          <c:order val="2"/>
          <c:tx>
            <c:strRef>
              <c:f>'Új verzió'!$D$338</c:f>
              <c:strCache>
                <c:ptCount val="1"/>
                <c:pt idx="0">
                  <c:v>Közép</c:v>
                </c:pt>
              </c:strCache>
            </c:strRef>
          </c:tx>
          <c:spPr>
            <a:ln w="28575" cap="rnd">
              <a:solidFill>
                <a:srgbClr val="0070C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70C0"/>
              </a:solidFill>
              <a:ln w="9525">
                <a:noFill/>
              </a:ln>
              <a:effectLst/>
            </c:spPr>
          </c:marker>
          <c:dLbls>
            <c:dLbl>
              <c:idx val="12"/>
              <c:layout>
                <c:manualLayout>
                  <c:x val="0"/>
                  <c:y val="2.8172036158616819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7-C7D6-4DD7-ADF6-7AAA40F788B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70C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verzió'!$A$358:$A$370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verzió'!$D$358:$D$370</c:f>
              <c:numCache>
                <c:formatCode>General\ "pont"</c:formatCode>
                <c:ptCount val="13"/>
                <c:pt idx="0">
                  <c:v>20</c:v>
                </c:pt>
                <c:pt idx="1">
                  <c:v>30</c:v>
                </c:pt>
                <c:pt idx="2">
                  <c:v>32</c:v>
                </c:pt>
                <c:pt idx="3">
                  <c:v>38</c:v>
                </c:pt>
                <c:pt idx="4">
                  <c:v>31</c:v>
                </c:pt>
                <c:pt idx="5">
                  <c:v>34</c:v>
                </c:pt>
                <c:pt idx="6">
                  <c:v>37</c:v>
                </c:pt>
                <c:pt idx="7">
                  <c:v>38</c:v>
                </c:pt>
                <c:pt idx="8">
                  <c:v>34</c:v>
                </c:pt>
                <c:pt idx="9">
                  <c:v>35</c:v>
                </c:pt>
                <c:pt idx="10">
                  <c:v>53</c:v>
                </c:pt>
                <c:pt idx="11">
                  <c:v>37</c:v>
                </c:pt>
                <c:pt idx="12">
                  <c:v>67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2-C7D6-4DD7-ADF6-7AAA40F788B5}"/>
            </c:ext>
          </c:extLst>
        </c:ser>
        <c:ser>
          <c:idx val="3"/>
          <c:order val="3"/>
          <c:tx>
            <c:strRef>
              <c:f>'Új verzió'!$E$338</c:f>
              <c:strCache>
                <c:ptCount val="1"/>
                <c:pt idx="0">
                  <c:v>Nagy</c:v>
                </c:pt>
              </c:strCache>
            </c:strRef>
          </c:tx>
          <c:spPr>
            <a:ln w="28575" cap="rnd">
              <a:solidFill>
                <a:srgbClr val="00206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00206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9-C7D6-4DD7-ADF6-7AAA40F788B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00206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verzió'!$A$358:$A$370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verzió'!$E$358:$E$370</c:f>
              <c:numCache>
                <c:formatCode>General\ "pont"</c:formatCode>
                <c:ptCount val="13"/>
                <c:pt idx="0">
                  <c:v>14</c:v>
                </c:pt>
                <c:pt idx="1">
                  <c:v>21</c:v>
                </c:pt>
                <c:pt idx="2">
                  <c:v>19</c:v>
                </c:pt>
                <c:pt idx="3">
                  <c:v>34</c:v>
                </c:pt>
                <c:pt idx="4">
                  <c:v>36</c:v>
                </c:pt>
                <c:pt idx="5">
                  <c:v>18</c:v>
                </c:pt>
                <c:pt idx="6">
                  <c:v>45</c:v>
                </c:pt>
                <c:pt idx="7">
                  <c:v>36</c:v>
                </c:pt>
                <c:pt idx="8">
                  <c:v>34</c:v>
                </c:pt>
                <c:pt idx="9">
                  <c:v>35</c:v>
                </c:pt>
                <c:pt idx="10">
                  <c:v>41</c:v>
                </c:pt>
                <c:pt idx="11">
                  <c:v>49</c:v>
                </c:pt>
                <c:pt idx="12">
                  <c:v>45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3-C7D6-4DD7-ADF6-7AAA40F788B5}"/>
            </c:ext>
          </c:extLst>
        </c:ser>
        <c:ser>
          <c:idx val="4"/>
          <c:order val="4"/>
          <c:tx>
            <c:strRef>
              <c:f>'Új verzió'!$F$338</c:f>
              <c:strCache>
                <c:ptCount val="1"/>
                <c:pt idx="0">
                  <c:v>A válaszadók súlyozott átlaga</c:v>
                </c:pt>
              </c:strCache>
            </c:strRef>
          </c:tx>
          <c:spPr>
            <a:ln w="28575" cap="rnd">
              <a:solidFill>
                <a:srgbClr val="FF0000"/>
              </a:solidFill>
              <a:round/>
            </a:ln>
            <a:effectLst/>
          </c:spPr>
          <c:marker>
            <c:symbol val="circle"/>
            <c:size val="10"/>
            <c:spPr>
              <a:solidFill>
                <a:srgbClr val="FF0000"/>
              </a:solidFill>
              <a:ln w="9525">
                <a:noFill/>
              </a:ln>
              <a:effectLst/>
            </c:spPr>
          </c:marker>
          <c:dLbls>
            <c:dLbl>
              <c:idx val="12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8-C7D6-4DD7-ADF6-7AAA40F788B5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FF0000"/>
                    </a:solidFill>
                    <a:latin typeface="+mn-lt"/>
                    <a:ea typeface="+mn-ea"/>
                    <a:cs typeface="+mn-cs"/>
                  </a:defRPr>
                </a:pPr>
                <a:endParaRPr lang="hu-H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cat>
            <c:strRef>
              <c:f>'Új verzió'!$A$358:$A$370</c:f>
              <c:strCache>
                <c:ptCount val="13"/>
                <c:pt idx="0">
                  <c:v>December</c:v>
                </c:pt>
                <c:pt idx="1">
                  <c:v>Január</c:v>
                </c:pt>
                <c:pt idx="2">
                  <c:v>Február</c:v>
                </c:pt>
                <c:pt idx="3">
                  <c:v>Március</c:v>
                </c:pt>
                <c:pt idx="4">
                  <c:v>Április</c:v>
                </c:pt>
                <c:pt idx="5">
                  <c:v>Május</c:v>
                </c:pt>
                <c:pt idx="6">
                  <c:v>Június</c:v>
                </c:pt>
                <c:pt idx="7">
                  <c:v>Július</c:v>
                </c:pt>
                <c:pt idx="8">
                  <c:v>Augusztus</c:v>
                </c:pt>
                <c:pt idx="9">
                  <c:v>Szeptember</c:v>
                </c:pt>
                <c:pt idx="10">
                  <c:v>Október</c:v>
                </c:pt>
                <c:pt idx="11">
                  <c:v>November</c:v>
                </c:pt>
                <c:pt idx="12">
                  <c:v>December</c:v>
                </c:pt>
              </c:strCache>
            </c:strRef>
          </c:cat>
          <c:val>
            <c:numRef>
              <c:f>'Új verzió'!$F$358:$F$370</c:f>
              <c:numCache>
                <c:formatCode>General\ "pont"</c:formatCode>
                <c:ptCount val="13"/>
                <c:pt idx="0">
                  <c:v>17</c:v>
                </c:pt>
                <c:pt idx="1">
                  <c:v>24</c:v>
                </c:pt>
                <c:pt idx="2">
                  <c:v>24</c:v>
                </c:pt>
                <c:pt idx="3">
                  <c:v>29</c:v>
                </c:pt>
                <c:pt idx="4">
                  <c:v>30</c:v>
                </c:pt>
                <c:pt idx="5">
                  <c:v>27</c:v>
                </c:pt>
                <c:pt idx="6">
                  <c:v>35</c:v>
                </c:pt>
                <c:pt idx="7">
                  <c:v>34</c:v>
                </c:pt>
                <c:pt idx="8">
                  <c:v>33</c:v>
                </c:pt>
                <c:pt idx="9">
                  <c:v>33</c:v>
                </c:pt>
                <c:pt idx="10">
                  <c:v>43</c:v>
                </c:pt>
                <c:pt idx="11">
                  <c:v>40</c:v>
                </c:pt>
                <c:pt idx="12">
                  <c:v>50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4-C7D6-4DD7-ADF6-7AAA40F788B5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1057372528"/>
        <c:axId val="1057374496"/>
      </c:lineChart>
      <c:catAx>
        <c:axId val="1057372528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1057374496"/>
        <c:crosses val="autoZero"/>
        <c:auto val="1"/>
        <c:lblAlgn val="ctr"/>
        <c:lblOffset val="100"/>
        <c:noMultiLvlLbl val="0"/>
      </c:catAx>
      <c:valAx>
        <c:axId val="1057374496"/>
        <c:scaling>
          <c:orientation val="minMax"/>
          <c:max val="70"/>
          <c:min val="-10"/>
        </c:scaling>
        <c:delete val="0"/>
        <c:axPos val="l"/>
        <c:numFmt formatCode="General\ &quot;pont&quot;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hu-HU"/>
          </a:p>
        </c:txPr>
        <c:crossAx val="1057372528"/>
        <c:crosses val="autoZero"/>
        <c:crossBetween val="between"/>
        <c:majorUnit val="10"/>
      </c:valAx>
      <c:spPr>
        <a:noFill/>
        <a:ln>
          <a:noFill/>
        </a:ln>
        <a:effectLst/>
      </c:spPr>
    </c:plotArea>
    <c:legend>
      <c:legendPos val="b"/>
      <c:layout>
        <c:manualLayout>
          <c:xMode val="edge"/>
          <c:yMode val="edge"/>
          <c:x val="0"/>
          <c:y val="0.90829871150746"/>
          <c:w val="1"/>
          <c:h val="7.4167876296327082E-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hu-HU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hu-HU"/>
    </a:p>
  </c:txPr>
  <c:externalData r:id="rId4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3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4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5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6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7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8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9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0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2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3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4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5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6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2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3.xml><?xml version="1.0" encoding="utf-8"?>
<cs:chartStyle xmlns:cs="http://schemas.microsoft.com/office/drawing/2012/chartStyle" xmlns:a="http://schemas.openxmlformats.org/drawingml/2006/main" id="227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solidFill>
        <a:schemeClr val="phClr"/>
      </a:solidFill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4.xml><?xml version="1.0" encoding="utf-8"?>
<cs:chartStyle xmlns:cs="http://schemas.microsoft.com/office/drawing/2012/chartStyle" xmlns:a="http://schemas.openxmlformats.org/drawingml/2006/main" id="227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solidFill>
        <a:schemeClr val="phClr"/>
      </a:solidFill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5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6.xml><?xml version="1.0" encoding="utf-8"?>
<cs:chartStyle xmlns:cs="http://schemas.microsoft.com/office/drawing/2012/chartStyle" xmlns:a="http://schemas.openxmlformats.org/drawingml/2006/main" id="21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7.xml><?xml version="1.0" encoding="utf-8"?>
<cs:chartStyle xmlns:cs="http://schemas.microsoft.com/office/drawing/2012/chartStyle" xmlns:a="http://schemas.openxmlformats.org/drawingml/2006/main" id="227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solidFill>
        <a:schemeClr val="phClr"/>
      </a:solidFill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8.xml><?xml version="1.0" encoding="utf-8"?>
<cs:chartStyle xmlns:cs="http://schemas.microsoft.com/office/drawing/2012/chartStyle" xmlns:a="http://schemas.openxmlformats.org/drawingml/2006/main" id="227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solidFill>
        <a:schemeClr val="phClr"/>
      </a:solidFill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9.xml><?xml version="1.0" encoding="utf-8"?>
<cs:chartStyle xmlns:cs="http://schemas.microsoft.com/office/drawing/2012/chartStyle" xmlns:a="http://schemas.openxmlformats.org/drawingml/2006/main" id="21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0.xml><?xml version="1.0" encoding="utf-8"?>
<cs:chartStyle xmlns:cs="http://schemas.microsoft.com/office/drawing/2012/chartStyle" xmlns:a="http://schemas.openxmlformats.org/drawingml/2006/main" id="227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solidFill>
        <a:schemeClr val="phClr"/>
      </a:solidFill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1.xml><?xml version="1.0" encoding="utf-8"?>
<cs:chartStyle xmlns:cs="http://schemas.microsoft.com/office/drawing/2012/chartStyle" xmlns:a="http://schemas.openxmlformats.org/drawingml/2006/main" id="227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solidFill>
        <a:schemeClr val="phClr"/>
      </a:solidFill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2.xml><?xml version="1.0" encoding="utf-8"?>
<cs:chartStyle xmlns:cs="http://schemas.microsoft.com/office/drawing/2012/chartStyle" xmlns:a="http://schemas.openxmlformats.org/drawingml/2006/main" id="227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solidFill>
        <a:schemeClr val="phClr"/>
      </a:solidFill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3.xml><?xml version="1.0" encoding="utf-8"?>
<cs:chartStyle xmlns:cs="http://schemas.microsoft.com/office/drawing/2012/chartStyle" xmlns:a="http://schemas.openxmlformats.org/drawingml/2006/main" id="33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4.xml><?xml version="1.0" encoding="utf-8"?>
<cs:chartStyle xmlns:cs="http://schemas.microsoft.com/office/drawing/2012/chartStyle" xmlns:a="http://schemas.openxmlformats.org/drawingml/2006/main" id="227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solidFill>
        <a:schemeClr val="phClr"/>
      </a:solidFill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5.xml><?xml version="1.0" encoding="utf-8"?>
<cs:chartStyle xmlns:cs="http://schemas.microsoft.com/office/drawing/2012/chartStyle" xmlns:a="http://schemas.openxmlformats.org/drawingml/2006/main" id="33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6.xml><?xml version="1.0" encoding="utf-8"?>
<cs:chartStyle xmlns:cs="http://schemas.microsoft.com/office/drawing/2012/chartStyle" xmlns:a="http://schemas.openxmlformats.org/drawingml/2006/main" id="227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solidFill>
        <a:schemeClr val="phClr"/>
      </a:solidFill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1">
  <dgm:title val=""/>
  <dgm:desc val=""/>
  <dgm:catLst>
    <dgm:cat type="accent1" pri="11100"/>
  </dgm:catLst>
  <dgm:styleLbl name="node0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lign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ln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vennNode1">
    <dgm:fillClrLst meth="repeat">
      <a:schemeClr val="lt1">
        <a:alpha val="50000"/>
      </a:schemeClr>
    </dgm:fillClrLst>
    <dgm:linClrLst meth="repeat">
      <a:schemeClr val="accent1">
        <a:shade val="80000"/>
      </a:schemeClr>
    </dgm:linClrLst>
    <dgm:effectClrLst/>
    <dgm:txLinClrLst/>
    <dgm:txFillClrLst/>
    <dgm:txEffectClrLst/>
  </dgm:styleLbl>
  <dgm:styleLbl name="node2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3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4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2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3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4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accent1">
        <a:alpha val="4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1">
  <dgm:title val=""/>
  <dgm:desc val=""/>
  <dgm:catLst>
    <dgm:cat type="accent1" pri="11100"/>
  </dgm:catLst>
  <dgm:styleLbl name="node0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lign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ln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vennNode1">
    <dgm:fillClrLst meth="repeat">
      <a:schemeClr val="lt1">
        <a:alpha val="50000"/>
      </a:schemeClr>
    </dgm:fillClrLst>
    <dgm:linClrLst meth="repeat">
      <a:schemeClr val="accent1">
        <a:shade val="80000"/>
      </a:schemeClr>
    </dgm:linClrLst>
    <dgm:effectClrLst/>
    <dgm:txLinClrLst/>
    <dgm:txFillClrLst/>
    <dgm:txEffectClrLst/>
  </dgm:styleLbl>
  <dgm:styleLbl name="node2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3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4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2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3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4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accent1">
        <a:alpha val="4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68E21B0D-CBAC-4EA7-97F3-94026FF8C51F}" type="doc">
      <dgm:prSet loTypeId="urn:microsoft.com/office/officeart/2008/layout/VerticalCurvedList" loCatId="list" qsTypeId="urn:microsoft.com/office/officeart/2005/8/quickstyle/simple1" qsCatId="simple" csTypeId="urn:microsoft.com/office/officeart/2005/8/colors/accent1_1" csCatId="accent1" phldr="1"/>
      <dgm:spPr/>
      <dgm:t>
        <a:bodyPr/>
        <a:lstStyle/>
        <a:p>
          <a:endParaRPr lang="hu-HU"/>
        </a:p>
      </dgm:t>
    </dgm:pt>
    <dgm:pt modelId="{088EF8E0-31C4-40E3-91E8-F540107D7DDD}">
      <dgm:prSet phldrT="[Text]" custT="1"/>
      <dgm:spPr>
        <a:solidFill>
          <a:prstClr val="white">
            <a:hueOff val="0"/>
            <a:satOff val="0"/>
            <a:lumOff val="0"/>
            <a:alphaOff val="0"/>
          </a:prstClr>
        </a:solidFill>
        <a:ln w="12700" cap="flat" cmpd="sng" algn="ctr">
          <a:solidFill>
            <a:prstClr val="white"/>
          </a:solidFill>
          <a:prstDash val="solid"/>
          <a:miter lim="800000"/>
        </a:ln>
        <a:effectLst/>
      </dgm:spPr>
      <dgm:t>
        <a:bodyPr spcFirstLastPara="0" vert="horz" wrap="square" lIns="522785" tIns="45720" rIns="45720" bIns="45720" numCol="1" spcCol="1270" anchor="ctr" anchorCtr="0"/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kern="1200" dirty="0">
              <a:solidFill>
                <a:schemeClr val="tx2"/>
              </a:solidFill>
            </a:rPr>
            <a:t>Az MNB vállalati konjunktúra indexe a jelenlegi helyzet és a várakozások megítélésének együttes figyelembevételével kerül kiszámításra, </a:t>
          </a:r>
          <a:r>
            <a:rPr lang="hu-HU" sz="1800" kern="1200" dirty="0">
              <a:solidFill>
                <a:schemeClr val="tx2"/>
              </a:solidFill>
            </a:rPr>
            <a:t>amely egy mutatóba sűrítve vizsgálja a hazai vállalati konjunktúra alakulását. </a:t>
          </a:r>
          <a:endParaRPr lang="hu-HU" sz="1800" b="1" kern="1200" dirty="0">
            <a:solidFill>
              <a:schemeClr val="tx2"/>
            </a:solidFill>
            <a:latin typeface="Calibri"/>
            <a:ea typeface="+mn-ea"/>
            <a:cs typeface="+mn-cs"/>
          </a:endParaRPr>
        </a:p>
      </dgm:t>
    </dgm:pt>
    <dgm:pt modelId="{9ED2E3AF-79BB-4825-86A6-D11ED004BE0E}" type="parTrans" cxnId="{A3BCE237-F187-40DA-A225-25A992EB0D45}">
      <dgm:prSet/>
      <dgm:spPr/>
      <dgm:t>
        <a:bodyPr/>
        <a:lstStyle/>
        <a:p>
          <a:endParaRPr lang="hu-HU" sz="1800">
            <a:solidFill>
              <a:schemeClr val="tx2"/>
            </a:solidFill>
          </a:endParaRPr>
        </a:p>
      </dgm:t>
    </dgm:pt>
    <dgm:pt modelId="{E750E527-F2FC-47A4-80FF-3EF70621A0B7}" type="sibTrans" cxnId="{A3BCE237-F187-40DA-A225-25A992EB0D45}">
      <dgm:prSet/>
      <dgm:spPr/>
      <dgm:t>
        <a:bodyPr/>
        <a:lstStyle/>
        <a:p>
          <a:endParaRPr lang="hu-HU" sz="1800">
            <a:solidFill>
              <a:schemeClr val="tx2"/>
            </a:solidFill>
          </a:endParaRPr>
        </a:p>
      </dgm:t>
    </dgm:pt>
    <dgm:pt modelId="{7B412FF0-ADD8-4AE4-B6D6-DB1BD0A87CCF}">
      <dgm:prSet custT="1"/>
      <dgm:spPr>
        <a:ln>
          <a:noFill/>
        </a:ln>
      </dgm:spPr>
      <dgm:t>
        <a:bodyPr spcFirstLastPara="0" vert="horz" wrap="square" lIns="458284" tIns="50800" rIns="50800" bIns="50800" numCol="1" spcCol="1270" anchor="ctr" anchorCtr="0"/>
        <a:lstStyle/>
        <a:p>
          <a:pPr marL="0" lvl="0" indent="0" algn="l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Ezúton is szeretnénk megköszönni a felmérésben közreműködőknek, hogy együttműködésükkel segítik az MNB munkáját!</a:t>
          </a:r>
          <a:r>
            <a:rPr lang="hu-HU" sz="1800" b="0" kern="1200" dirty="0">
              <a:solidFill>
                <a:srgbClr val="0C2148"/>
              </a:solidFill>
              <a:latin typeface="+mn-lt"/>
              <a:ea typeface="+mn-ea"/>
              <a:cs typeface="+mn-cs"/>
            </a:rPr>
            <a:t> </a:t>
          </a:r>
          <a:endParaRPr lang="hu-HU" sz="1800" b="0" kern="1200" dirty="0">
            <a:solidFill>
              <a:srgbClr val="0C2148"/>
            </a:solidFill>
            <a:latin typeface="Calibri"/>
            <a:ea typeface="+mn-ea"/>
            <a:cs typeface="+mn-cs"/>
          </a:endParaRPr>
        </a:p>
      </dgm:t>
    </dgm:pt>
    <dgm:pt modelId="{1FC453A1-9F35-40E9-A0FE-D78D294FCC1F}" type="parTrans" cxnId="{4300E806-91F2-4DF1-9D12-DD4F01A1E082}">
      <dgm:prSet/>
      <dgm:spPr/>
      <dgm:t>
        <a:bodyPr/>
        <a:lstStyle/>
        <a:p>
          <a:endParaRPr lang="hu-HU" sz="1800">
            <a:solidFill>
              <a:schemeClr val="tx2"/>
            </a:solidFill>
          </a:endParaRPr>
        </a:p>
      </dgm:t>
    </dgm:pt>
    <dgm:pt modelId="{29B28632-9886-45A9-8954-FD4F3920E3B1}" type="sibTrans" cxnId="{4300E806-91F2-4DF1-9D12-DD4F01A1E082}">
      <dgm:prSet/>
      <dgm:spPr/>
      <dgm:t>
        <a:bodyPr/>
        <a:lstStyle/>
        <a:p>
          <a:endParaRPr lang="hu-HU" sz="1800">
            <a:solidFill>
              <a:schemeClr val="tx2"/>
            </a:solidFill>
          </a:endParaRPr>
        </a:p>
      </dgm:t>
    </dgm:pt>
    <dgm:pt modelId="{8B201FFD-8EBF-456B-8E79-3B81B9E9CDAF}">
      <dgm:prSet custT="1"/>
      <dgm:spPr>
        <a:solidFill>
          <a:prstClr val="white">
            <a:hueOff val="0"/>
            <a:satOff val="0"/>
            <a:lumOff val="0"/>
            <a:alphaOff val="0"/>
          </a:prstClr>
        </a:solidFill>
        <a:ln w="12700" cap="flat" cmpd="sng" algn="ctr">
          <a:noFill/>
          <a:prstDash val="solid"/>
          <a:miter lim="800000"/>
        </a:ln>
        <a:effectLst/>
      </dgm:spPr>
      <dgm:t>
        <a:bodyPr spcFirstLastPara="0" vert="horz" wrap="square" lIns="458284" tIns="50800" rIns="50800" bIns="50800" numCol="1" spcCol="1270" anchor="ctr" anchorCtr="0"/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A jegybank alapfeladatainak ellátásához kiemelten fontosnak tartja a hazai vállalati szektor aktuális gazdasági helyzetének és jövőbeli várakozásainak nyomon követését. </a:t>
          </a:r>
        </a:p>
      </dgm:t>
    </dgm:pt>
    <dgm:pt modelId="{5A072F9E-FA53-4458-BC4D-FB3EFE7F5A03}" type="parTrans" cxnId="{333B4E6E-BBFB-4311-BDD0-E83528C08F40}">
      <dgm:prSet/>
      <dgm:spPr/>
      <dgm:t>
        <a:bodyPr/>
        <a:lstStyle/>
        <a:p>
          <a:endParaRPr lang="hu-HU"/>
        </a:p>
      </dgm:t>
    </dgm:pt>
    <dgm:pt modelId="{17BFB10E-DFB4-4CD5-8B0A-CCD1B29C9CF2}" type="sibTrans" cxnId="{333B4E6E-BBFB-4311-BDD0-E83528C08F40}">
      <dgm:prSet/>
      <dgm:spPr/>
      <dgm:t>
        <a:bodyPr/>
        <a:lstStyle/>
        <a:p>
          <a:endParaRPr lang="hu-HU"/>
        </a:p>
      </dgm:t>
    </dgm:pt>
    <dgm:pt modelId="{4EAFE022-DBAD-48C9-A709-5459A8DE7E87}">
      <dgm:prSet custT="1"/>
      <dgm:spPr>
        <a:ln>
          <a:noFill/>
        </a:ln>
      </dgm:spPr>
      <dgm:t>
        <a:bodyPr/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Ennek érdekében az MNB 2020 decemberétől havi gyakorisággal végez vállalati konjunktúrafelmérést, </a:t>
          </a:r>
          <a:r>
            <a:rPr lang="hu-HU" sz="1800" b="0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amelynek segítségével az aggregált statisztikai adatoknál részletesebb és közvetlenebb visszajelzés kapható a gazdasági szereplők helyzetéről és kilátásairól. </a:t>
          </a:r>
        </a:p>
      </dgm:t>
    </dgm:pt>
    <dgm:pt modelId="{0074FD97-21E1-4CEE-8E1F-87B36A22BF45}" type="parTrans" cxnId="{01362C16-F508-4F60-8A5D-39D652381AFD}">
      <dgm:prSet/>
      <dgm:spPr/>
      <dgm:t>
        <a:bodyPr/>
        <a:lstStyle/>
        <a:p>
          <a:endParaRPr lang="hu-HU"/>
        </a:p>
      </dgm:t>
    </dgm:pt>
    <dgm:pt modelId="{0F2EC4A6-9002-4B1F-A6A1-7ACEC2FF007A}" type="sibTrans" cxnId="{01362C16-F508-4F60-8A5D-39D652381AFD}">
      <dgm:prSet/>
      <dgm:spPr/>
      <dgm:t>
        <a:bodyPr/>
        <a:lstStyle/>
        <a:p>
          <a:endParaRPr lang="hu-HU"/>
        </a:p>
      </dgm:t>
    </dgm:pt>
    <dgm:pt modelId="{47DDC116-1DE5-4D2B-AE32-154C35F48BA0}">
      <dgm:prSet custT="1"/>
      <dgm:spPr>
        <a:ln>
          <a:solidFill>
            <a:schemeClr val="bg1"/>
          </a:solidFill>
        </a:ln>
      </dgm:spPr>
      <dgm:t>
        <a:bodyPr/>
        <a:lstStyle/>
        <a:p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A felmérésben résztvevő vállalatok száma 600 és 2600 között alakult az eddigi felmérések során. </a:t>
          </a:r>
          <a:r>
            <a:rPr lang="hu-HU" sz="1800" b="0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A rendelkezésre álló idősorok rövidsége korlátozza az eredmények robusztusságát.</a:t>
          </a:r>
        </a:p>
      </dgm:t>
    </dgm:pt>
    <dgm:pt modelId="{5535AA26-7B83-4BAF-B17D-42B4543CC2D4}" type="sibTrans" cxnId="{F72DB7E8-7D82-4578-855C-84F98F66C997}">
      <dgm:prSet/>
      <dgm:spPr/>
      <dgm:t>
        <a:bodyPr/>
        <a:lstStyle/>
        <a:p>
          <a:endParaRPr lang="hu-HU"/>
        </a:p>
      </dgm:t>
    </dgm:pt>
    <dgm:pt modelId="{D488044B-8747-4A9D-A196-72DE1F493DDF}" type="parTrans" cxnId="{F72DB7E8-7D82-4578-855C-84F98F66C997}">
      <dgm:prSet/>
      <dgm:spPr/>
      <dgm:t>
        <a:bodyPr/>
        <a:lstStyle/>
        <a:p>
          <a:endParaRPr lang="hu-HU"/>
        </a:p>
      </dgm:t>
    </dgm:pt>
    <dgm:pt modelId="{43AF2C7F-9D4D-4A49-8B13-6A831E89864E}" type="pres">
      <dgm:prSet presAssocID="{68E21B0D-CBAC-4EA7-97F3-94026FF8C51F}" presName="Name0" presStyleCnt="0">
        <dgm:presLayoutVars>
          <dgm:chMax val="7"/>
          <dgm:chPref val="7"/>
          <dgm:dir/>
        </dgm:presLayoutVars>
      </dgm:prSet>
      <dgm:spPr/>
    </dgm:pt>
    <dgm:pt modelId="{A55778FD-1C20-4749-B692-0C762B0462F2}" type="pres">
      <dgm:prSet presAssocID="{68E21B0D-CBAC-4EA7-97F3-94026FF8C51F}" presName="Name1" presStyleCnt="0"/>
      <dgm:spPr/>
    </dgm:pt>
    <dgm:pt modelId="{856534C4-DC8B-4E2A-AF30-1D1792EC9544}" type="pres">
      <dgm:prSet presAssocID="{68E21B0D-CBAC-4EA7-97F3-94026FF8C51F}" presName="cycle" presStyleCnt="0"/>
      <dgm:spPr/>
    </dgm:pt>
    <dgm:pt modelId="{1B64F6A8-1B16-4DC6-A510-2EB268F3947C}" type="pres">
      <dgm:prSet presAssocID="{68E21B0D-CBAC-4EA7-97F3-94026FF8C51F}" presName="srcNode" presStyleLbl="node1" presStyleIdx="0" presStyleCnt="5"/>
      <dgm:spPr/>
    </dgm:pt>
    <dgm:pt modelId="{505EA83E-D553-40FD-9833-4CCEE38D3EC5}" type="pres">
      <dgm:prSet presAssocID="{68E21B0D-CBAC-4EA7-97F3-94026FF8C51F}" presName="conn" presStyleLbl="parChTrans1D2" presStyleIdx="0" presStyleCnt="1"/>
      <dgm:spPr/>
    </dgm:pt>
    <dgm:pt modelId="{297420CF-4700-40BE-A0C5-61932E931679}" type="pres">
      <dgm:prSet presAssocID="{68E21B0D-CBAC-4EA7-97F3-94026FF8C51F}" presName="extraNode" presStyleLbl="node1" presStyleIdx="0" presStyleCnt="5"/>
      <dgm:spPr/>
    </dgm:pt>
    <dgm:pt modelId="{0DAADFA9-AE67-4DDD-8B74-47EC6C91FA3A}" type="pres">
      <dgm:prSet presAssocID="{68E21B0D-CBAC-4EA7-97F3-94026FF8C51F}" presName="dstNode" presStyleLbl="node1" presStyleIdx="0" presStyleCnt="5"/>
      <dgm:spPr/>
    </dgm:pt>
    <dgm:pt modelId="{68C3EA52-DE74-46CA-9FF6-609FCF20AB74}" type="pres">
      <dgm:prSet presAssocID="{8B201FFD-8EBF-456B-8E79-3B81B9E9CDAF}" presName="text_1" presStyleLbl="node1" presStyleIdx="0" presStyleCnt="5">
        <dgm:presLayoutVars>
          <dgm:bulletEnabled val="1"/>
        </dgm:presLayoutVars>
      </dgm:prSet>
      <dgm:spPr/>
    </dgm:pt>
    <dgm:pt modelId="{9BFD6AFF-7B36-4785-B927-099250E13710}" type="pres">
      <dgm:prSet presAssocID="{8B201FFD-8EBF-456B-8E79-3B81B9E9CDAF}" presName="accent_1" presStyleCnt="0"/>
      <dgm:spPr/>
    </dgm:pt>
    <dgm:pt modelId="{82C24F11-80B1-4F65-AD1A-8531954803D6}" type="pres">
      <dgm:prSet presAssocID="{8B201FFD-8EBF-456B-8E79-3B81B9E9CDAF}" presName="accentRepeatNode" presStyleLbl="solidFgAcc1" presStyleIdx="0" presStyleCnt="5"/>
      <dgm:spPr/>
    </dgm:pt>
    <dgm:pt modelId="{02949546-BBFD-4974-8755-895F0735153C}" type="pres">
      <dgm:prSet presAssocID="{4EAFE022-DBAD-48C9-A709-5459A8DE7E87}" presName="text_2" presStyleLbl="node1" presStyleIdx="1" presStyleCnt="5">
        <dgm:presLayoutVars>
          <dgm:bulletEnabled val="1"/>
        </dgm:presLayoutVars>
      </dgm:prSet>
      <dgm:spPr/>
    </dgm:pt>
    <dgm:pt modelId="{345CDCDA-F0E7-4F74-A7B1-A4038D7B734B}" type="pres">
      <dgm:prSet presAssocID="{4EAFE022-DBAD-48C9-A709-5459A8DE7E87}" presName="accent_2" presStyleCnt="0"/>
      <dgm:spPr/>
    </dgm:pt>
    <dgm:pt modelId="{A348C023-4EB0-4E9E-B66B-7FA62BBCF1C9}" type="pres">
      <dgm:prSet presAssocID="{4EAFE022-DBAD-48C9-A709-5459A8DE7E87}" presName="accentRepeatNode" presStyleLbl="solidFgAcc1" presStyleIdx="1" presStyleCnt="5"/>
      <dgm:spPr/>
    </dgm:pt>
    <dgm:pt modelId="{6FBBC7D8-B187-415D-954C-562D8E567D0C}" type="pres">
      <dgm:prSet presAssocID="{088EF8E0-31C4-40E3-91E8-F540107D7DDD}" presName="text_3" presStyleLbl="node1" presStyleIdx="2" presStyleCnt="5">
        <dgm:presLayoutVars>
          <dgm:bulletEnabled val="1"/>
        </dgm:presLayoutVars>
      </dgm:prSet>
      <dgm:spPr>
        <a:xfrm>
          <a:off x="1112537" y="2304352"/>
          <a:ext cx="7633574" cy="658627"/>
        </a:xfrm>
        <a:prstGeom prst="rect">
          <a:avLst/>
        </a:prstGeom>
      </dgm:spPr>
    </dgm:pt>
    <dgm:pt modelId="{B54B306D-4C7D-44D8-ABBF-8421173AE38A}" type="pres">
      <dgm:prSet presAssocID="{088EF8E0-31C4-40E3-91E8-F540107D7DDD}" presName="accent_3" presStyleCnt="0"/>
      <dgm:spPr/>
    </dgm:pt>
    <dgm:pt modelId="{1402A038-4796-4682-A5B0-D46385A09C24}" type="pres">
      <dgm:prSet presAssocID="{088EF8E0-31C4-40E3-91E8-F540107D7DDD}" presName="accentRepeatNode" presStyleLbl="solidFgAcc1" presStyleIdx="2" presStyleCnt="5"/>
      <dgm:spPr>
        <a:xfrm>
          <a:off x="578556" y="1285196"/>
          <a:ext cx="857163" cy="857163"/>
        </a:xfrm>
        <a:prstGeom prst="ellipse">
          <a:avLst/>
        </a:prstGeom>
      </dgm:spPr>
    </dgm:pt>
    <dgm:pt modelId="{D1A00C27-D551-4E18-9975-14657574FAE3}" type="pres">
      <dgm:prSet presAssocID="{47DDC116-1DE5-4D2B-AE32-154C35F48BA0}" presName="text_4" presStyleLbl="node1" presStyleIdx="3" presStyleCnt="5">
        <dgm:presLayoutVars>
          <dgm:bulletEnabled val="1"/>
        </dgm:presLayoutVars>
      </dgm:prSet>
      <dgm:spPr/>
    </dgm:pt>
    <dgm:pt modelId="{3937E788-FD7B-4BA9-8F7B-AF66B0F98B9A}" type="pres">
      <dgm:prSet presAssocID="{47DDC116-1DE5-4D2B-AE32-154C35F48BA0}" presName="accent_4" presStyleCnt="0"/>
      <dgm:spPr/>
    </dgm:pt>
    <dgm:pt modelId="{D9B72EBC-C7D4-4E75-84AF-26BCF62C8721}" type="pres">
      <dgm:prSet presAssocID="{47DDC116-1DE5-4D2B-AE32-154C35F48BA0}" presName="accentRepeatNode" presStyleLbl="solidFgAcc1" presStyleIdx="3" presStyleCnt="5"/>
      <dgm:spPr/>
    </dgm:pt>
    <dgm:pt modelId="{25B9A6EB-1F84-435A-A38F-0662589AE380}" type="pres">
      <dgm:prSet presAssocID="{7B412FF0-ADD8-4AE4-B6D6-DB1BD0A87CCF}" presName="text_5" presStyleLbl="node1" presStyleIdx="4" presStyleCnt="5">
        <dgm:presLayoutVars>
          <dgm:bulletEnabled val="1"/>
        </dgm:presLayoutVars>
      </dgm:prSet>
      <dgm:spPr/>
    </dgm:pt>
    <dgm:pt modelId="{00CA73B2-0A6F-4F2E-8DF2-3CA90FA5EF44}" type="pres">
      <dgm:prSet presAssocID="{7B412FF0-ADD8-4AE4-B6D6-DB1BD0A87CCF}" presName="accent_5" presStyleCnt="0"/>
      <dgm:spPr/>
    </dgm:pt>
    <dgm:pt modelId="{9F0847F9-3AE9-40D2-92B5-128DB8C3A512}" type="pres">
      <dgm:prSet presAssocID="{7B412FF0-ADD8-4AE4-B6D6-DB1BD0A87CCF}" presName="accentRepeatNode" presStyleLbl="solidFgAcc1" presStyleIdx="4" presStyleCnt="5"/>
      <dgm:spPr>
        <a:xfrm>
          <a:off x="553603" y="3679825"/>
          <a:ext cx="721706" cy="721706"/>
        </a:xfrm>
        <a:prstGeom prst="ellipse">
          <a:avLst/>
        </a:prstGeom>
      </dgm:spPr>
    </dgm:pt>
  </dgm:ptLst>
  <dgm:cxnLst>
    <dgm:cxn modelId="{4300E806-91F2-4DF1-9D12-DD4F01A1E082}" srcId="{68E21B0D-CBAC-4EA7-97F3-94026FF8C51F}" destId="{7B412FF0-ADD8-4AE4-B6D6-DB1BD0A87CCF}" srcOrd="4" destOrd="0" parTransId="{1FC453A1-9F35-40E9-A0FE-D78D294FCC1F}" sibTransId="{29B28632-9886-45A9-8954-FD4F3920E3B1}"/>
    <dgm:cxn modelId="{E48FBC12-5021-4DFC-B140-D5C7B4194959}" type="presOf" srcId="{7B412FF0-ADD8-4AE4-B6D6-DB1BD0A87CCF}" destId="{25B9A6EB-1F84-435A-A38F-0662589AE380}" srcOrd="0" destOrd="0" presId="urn:microsoft.com/office/officeart/2008/layout/VerticalCurvedList"/>
    <dgm:cxn modelId="{01362C16-F508-4F60-8A5D-39D652381AFD}" srcId="{68E21B0D-CBAC-4EA7-97F3-94026FF8C51F}" destId="{4EAFE022-DBAD-48C9-A709-5459A8DE7E87}" srcOrd="1" destOrd="0" parTransId="{0074FD97-21E1-4CEE-8E1F-87B36A22BF45}" sibTransId="{0F2EC4A6-9002-4B1F-A6A1-7ACEC2FF007A}"/>
    <dgm:cxn modelId="{A3BCE237-F187-40DA-A225-25A992EB0D45}" srcId="{68E21B0D-CBAC-4EA7-97F3-94026FF8C51F}" destId="{088EF8E0-31C4-40E3-91E8-F540107D7DDD}" srcOrd="2" destOrd="0" parTransId="{9ED2E3AF-79BB-4825-86A6-D11ED004BE0E}" sibTransId="{E750E527-F2FC-47A4-80FF-3EF70621A0B7}"/>
    <dgm:cxn modelId="{333B4E6E-BBFB-4311-BDD0-E83528C08F40}" srcId="{68E21B0D-CBAC-4EA7-97F3-94026FF8C51F}" destId="{8B201FFD-8EBF-456B-8E79-3B81B9E9CDAF}" srcOrd="0" destOrd="0" parTransId="{5A072F9E-FA53-4458-BC4D-FB3EFE7F5A03}" sibTransId="{17BFB10E-DFB4-4CD5-8B0A-CCD1B29C9CF2}"/>
    <dgm:cxn modelId="{62E2CD56-5C51-4F9A-B57E-472C053D8887}" type="presOf" srcId="{4EAFE022-DBAD-48C9-A709-5459A8DE7E87}" destId="{02949546-BBFD-4974-8755-895F0735153C}" srcOrd="0" destOrd="0" presId="urn:microsoft.com/office/officeart/2008/layout/VerticalCurvedList"/>
    <dgm:cxn modelId="{D801818E-AFB0-45FD-94BF-B3B1DC06C6D9}" type="presOf" srcId="{17BFB10E-DFB4-4CD5-8B0A-CCD1B29C9CF2}" destId="{505EA83E-D553-40FD-9833-4CCEE38D3EC5}" srcOrd="0" destOrd="0" presId="urn:microsoft.com/office/officeart/2008/layout/VerticalCurvedList"/>
    <dgm:cxn modelId="{7298F996-169A-41D3-9172-2BF97DD7F01E}" type="presOf" srcId="{8B201FFD-8EBF-456B-8E79-3B81B9E9CDAF}" destId="{68C3EA52-DE74-46CA-9FF6-609FCF20AB74}" srcOrd="0" destOrd="0" presId="urn:microsoft.com/office/officeart/2008/layout/VerticalCurvedList"/>
    <dgm:cxn modelId="{DC3EF5DD-3259-49F3-B5F2-CBA51ADED47E}" type="presOf" srcId="{47DDC116-1DE5-4D2B-AE32-154C35F48BA0}" destId="{D1A00C27-D551-4E18-9975-14657574FAE3}" srcOrd="0" destOrd="0" presId="urn:microsoft.com/office/officeart/2008/layout/VerticalCurvedList"/>
    <dgm:cxn modelId="{8D8DF3DE-E2C0-4AE9-A673-85FD7D75BE11}" type="presOf" srcId="{68E21B0D-CBAC-4EA7-97F3-94026FF8C51F}" destId="{43AF2C7F-9D4D-4A49-8B13-6A831E89864E}" srcOrd="0" destOrd="0" presId="urn:microsoft.com/office/officeart/2008/layout/VerticalCurvedList"/>
    <dgm:cxn modelId="{F72DB7E8-7D82-4578-855C-84F98F66C997}" srcId="{68E21B0D-CBAC-4EA7-97F3-94026FF8C51F}" destId="{47DDC116-1DE5-4D2B-AE32-154C35F48BA0}" srcOrd="3" destOrd="0" parTransId="{D488044B-8747-4A9D-A196-72DE1F493DDF}" sibTransId="{5535AA26-7B83-4BAF-B17D-42B4543CC2D4}"/>
    <dgm:cxn modelId="{0CF01CFD-B0D7-4B9C-BE93-27F742D21A40}" type="presOf" srcId="{088EF8E0-31C4-40E3-91E8-F540107D7DDD}" destId="{6FBBC7D8-B187-415D-954C-562D8E567D0C}" srcOrd="0" destOrd="0" presId="urn:microsoft.com/office/officeart/2008/layout/VerticalCurvedList"/>
    <dgm:cxn modelId="{2F9CB54F-A8E6-4F7D-824F-F848DAE0776A}" type="presParOf" srcId="{43AF2C7F-9D4D-4A49-8B13-6A831E89864E}" destId="{A55778FD-1C20-4749-B692-0C762B0462F2}" srcOrd="0" destOrd="0" presId="urn:microsoft.com/office/officeart/2008/layout/VerticalCurvedList"/>
    <dgm:cxn modelId="{81C8419F-9AA0-499C-89CE-328BA1F42C57}" type="presParOf" srcId="{A55778FD-1C20-4749-B692-0C762B0462F2}" destId="{856534C4-DC8B-4E2A-AF30-1D1792EC9544}" srcOrd="0" destOrd="0" presId="urn:microsoft.com/office/officeart/2008/layout/VerticalCurvedList"/>
    <dgm:cxn modelId="{CF7111A7-1E46-4017-A7CF-EC6F937A3506}" type="presParOf" srcId="{856534C4-DC8B-4E2A-AF30-1D1792EC9544}" destId="{1B64F6A8-1B16-4DC6-A510-2EB268F3947C}" srcOrd="0" destOrd="0" presId="urn:microsoft.com/office/officeart/2008/layout/VerticalCurvedList"/>
    <dgm:cxn modelId="{D02E50B8-0D29-4DF8-A444-5636C924B242}" type="presParOf" srcId="{856534C4-DC8B-4E2A-AF30-1D1792EC9544}" destId="{505EA83E-D553-40FD-9833-4CCEE38D3EC5}" srcOrd="1" destOrd="0" presId="urn:microsoft.com/office/officeart/2008/layout/VerticalCurvedList"/>
    <dgm:cxn modelId="{1CB92C14-1BB4-4316-A7A8-DA75051DDD9F}" type="presParOf" srcId="{856534C4-DC8B-4E2A-AF30-1D1792EC9544}" destId="{297420CF-4700-40BE-A0C5-61932E931679}" srcOrd="2" destOrd="0" presId="urn:microsoft.com/office/officeart/2008/layout/VerticalCurvedList"/>
    <dgm:cxn modelId="{CFCEC925-7C48-4934-B9A8-4FB3A59B709F}" type="presParOf" srcId="{856534C4-DC8B-4E2A-AF30-1D1792EC9544}" destId="{0DAADFA9-AE67-4DDD-8B74-47EC6C91FA3A}" srcOrd="3" destOrd="0" presId="urn:microsoft.com/office/officeart/2008/layout/VerticalCurvedList"/>
    <dgm:cxn modelId="{33B30D41-BFCC-4141-B467-257906FFBFA9}" type="presParOf" srcId="{A55778FD-1C20-4749-B692-0C762B0462F2}" destId="{68C3EA52-DE74-46CA-9FF6-609FCF20AB74}" srcOrd="1" destOrd="0" presId="urn:microsoft.com/office/officeart/2008/layout/VerticalCurvedList"/>
    <dgm:cxn modelId="{E0EDC027-45D6-4664-8BB0-94C8D25A591B}" type="presParOf" srcId="{A55778FD-1C20-4749-B692-0C762B0462F2}" destId="{9BFD6AFF-7B36-4785-B927-099250E13710}" srcOrd="2" destOrd="0" presId="urn:microsoft.com/office/officeart/2008/layout/VerticalCurvedList"/>
    <dgm:cxn modelId="{0E6F5055-4DBA-4639-B07B-17B10FB3C637}" type="presParOf" srcId="{9BFD6AFF-7B36-4785-B927-099250E13710}" destId="{82C24F11-80B1-4F65-AD1A-8531954803D6}" srcOrd="0" destOrd="0" presId="urn:microsoft.com/office/officeart/2008/layout/VerticalCurvedList"/>
    <dgm:cxn modelId="{3171773A-CD1B-4294-AEA8-5CA1F81D86AA}" type="presParOf" srcId="{A55778FD-1C20-4749-B692-0C762B0462F2}" destId="{02949546-BBFD-4974-8755-895F0735153C}" srcOrd="3" destOrd="0" presId="urn:microsoft.com/office/officeart/2008/layout/VerticalCurvedList"/>
    <dgm:cxn modelId="{DBB7A776-F47B-4C7B-AA35-E62DDE4564C7}" type="presParOf" srcId="{A55778FD-1C20-4749-B692-0C762B0462F2}" destId="{345CDCDA-F0E7-4F74-A7B1-A4038D7B734B}" srcOrd="4" destOrd="0" presId="urn:microsoft.com/office/officeart/2008/layout/VerticalCurvedList"/>
    <dgm:cxn modelId="{B2FE2B08-1F45-42F1-A6C4-A018A5F0DA17}" type="presParOf" srcId="{345CDCDA-F0E7-4F74-A7B1-A4038D7B734B}" destId="{A348C023-4EB0-4E9E-B66B-7FA62BBCF1C9}" srcOrd="0" destOrd="0" presId="urn:microsoft.com/office/officeart/2008/layout/VerticalCurvedList"/>
    <dgm:cxn modelId="{5EC48ACF-C02D-418B-8683-E3C39BD41B7D}" type="presParOf" srcId="{A55778FD-1C20-4749-B692-0C762B0462F2}" destId="{6FBBC7D8-B187-415D-954C-562D8E567D0C}" srcOrd="5" destOrd="0" presId="urn:microsoft.com/office/officeart/2008/layout/VerticalCurvedList"/>
    <dgm:cxn modelId="{241C3A2F-5418-4CF4-8FED-1D81DCE83373}" type="presParOf" srcId="{A55778FD-1C20-4749-B692-0C762B0462F2}" destId="{B54B306D-4C7D-44D8-ABBF-8421173AE38A}" srcOrd="6" destOrd="0" presId="urn:microsoft.com/office/officeart/2008/layout/VerticalCurvedList"/>
    <dgm:cxn modelId="{7D6D708A-A410-4CF1-9D40-4032D1E65CFB}" type="presParOf" srcId="{B54B306D-4C7D-44D8-ABBF-8421173AE38A}" destId="{1402A038-4796-4682-A5B0-D46385A09C24}" srcOrd="0" destOrd="0" presId="urn:microsoft.com/office/officeart/2008/layout/VerticalCurvedList"/>
    <dgm:cxn modelId="{C06FFFBD-3C42-47A7-A9DD-747B6B649003}" type="presParOf" srcId="{A55778FD-1C20-4749-B692-0C762B0462F2}" destId="{D1A00C27-D551-4E18-9975-14657574FAE3}" srcOrd="7" destOrd="0" presId="urn:microsoft.com/office/officeart/2008/layout/VerticalCurvedList"/>
    <dgm:cxn modelId="{725F2370-9F41-40E3-BC76-6D4B24985612}" type="presParOf" srcId="{A55778FD-1C20-4749-B692-0C762B0462F2}" destId="{3937E788-FD7B-4BA9-8F7B-AF66B0F98B9A}" srcOrd="8" destOrd="0" presId="urn:microsoft.com/office/officeart/2008/layout/VerticalCurvedList"/>
    <dgm:cxn modelId="{F582ED51-1F22-4FB7-BF87-8CD7CC93FCAB}" type="presParOf" srcId="{3937E788-FD7B-4BA9-8F7B-AF66B0F98B9A}" destId="{D9B72EBC-C7D4-4E75-84AF-26BCF62C8721}" srcOrd="0" destOrd="0" presId="urn:microsoft.com/office/officeart/2008/layout/VerticalCurvedList"/>
    <dgm:cxn modelId="{984CAD04-A28B-4399-B83D-7AB59F9B4CE0}" type="presParOf" srcId="{A55778FD-1C20-4749-B692-0C762B0462F2}" destId="{25B9A6EB-1F84-435A-A38F-0662589AE380}" srcOrd="9" destOrd="0" presId="urn:microsoft.com/office/officeart/2008/layout/VerticalCurvedList"/>
    <dgm:cxn modelId="{FD9BD56D-EE4D-4B75-8CC0-B991B9859C23}" type="presParOf" srcId="{A55778FD-1C20-4749-B692-0C762B0462F2}" destId="{00CA73B2-0A6F-4F2E-8DF2-3CA90FA5EF44}" srcOrd="10" destOrd="0" presId="urn:microsoft.com/office/officeart/2008/layout/VerticalCurvedList"/>
    <dgm:cxn modelId="{E8BA2E46-18A0-47F6-A1A7-39DE574CD34C}" type="presParOf" srcId="{00CA73B2-0A6F-4F2E-8DF2-3CA90FA5EF44}" destId="{9F0847F9-3AE9-40D2-92B5-128DB8C3A512}" srcOrd="0" destOrd="0" presId="urn:microsoft.com/office/officeart/2008/layout/VerticalCurved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68E21B0D-CBAC-4EA7-97F3-94026FF8C51F}" type="doc">
      <dgm:prSet loTypeId="urn:microsoft.com/office/officeart/2008/layout/VerticalCurvedList" loCatId="list" qsTypeId="urn:microsoft.com/office/officeart/2005/8/quickstyle/simple1" qsCatId="simple" csTypeId="urn:microsoft.com/office/officeart/2005/8/colors/accent1_1" csCatId="accent1" phldr="1"/>
      <dgm:spPr/>
      <dgm:t>
        <a:bodyPr/>
        <a:lstStyle/>
        <a:p>
          <a:endParaRPr lang="hu-HU"/>
        </a:p>
      </dgm:t>
    </dgm:pt>
    <dgm:pt modelId="{6090B06F-4AFE-4CE9-897E-51A54A1D377A}">
      <dgm:prSet custT="1"/>
      <dgm:spPr>
        <a:ln>
          <a:noFill/>
        </a:ln>
      </dgm:spPr>
      <dgm:t>
        <a:bodyPr/>
        <a:lstStyle/>
        <a:p>
          <a:pPr marL="0" lvl="0" indent="0" algn="l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A gazdaság </a:t>
          </a:r>
          <a:r>
            <a:rPr lang="hu-HU" sz="1800" b="1" kern="1200" dirty="0" err="1">
              <a:solidFill>
                <a:srgbClr val="0C2148"/>
              </a:solidFill>
              <a:latin typeface="Calibri"/>
              <a:ea typeface="+mn-ea"/>
              <a:cs typeface="+mn-cs"/>
            </a:rPr>
            <a:t>újraindulását</a:t>
          </a:r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 tükrözi, hogy a létszámnövelést tervezők aránya 17 százalékponttal meghaladta a leépítést tervezők arányát és továbbra is viszonylag magas szinten (35 pont) áll a beruházási tervek mutatója is. </a:t>
          </a:r>
        </a:p>
      </dgm:t>
    </dgm:pt>
    <dgm:pt modelId="{9820B12D-F42A-403B-90E6-F22E35BB41AF}" type="parTrans" cxnId="{1313D2B4-537C-41CA-BE47-9ADF82A44B9F}">
      <dgm:prSet/>
      <dgm:spPr/>
      <dgm:t>
        <a:bodyPr/>
        <a:lstStyle/>
        <a:p>
          <a:endParaRPr lang="hu-HU" sz="1800" b="1">
            <a:solidFill>
              <a:schemeClr val="tx2"/>
            </a:solidFill>
          </a:endParaRPr>
        </a:p>
      </dgm:t>
    </dgm:pt>
    <dgm:pt modelId="{1CB113A5-494A-4E98-85B7-18E8FC9EBE98}" type="sibTrans" cxnId="{1313D2B4-537C-41CA-BE47-9ADF82A44B9F}">
      <dgm:prSet/>
      <dgm:spPr/>
      <dgm:t>
        <a:bodyPr/>
        <a:lstStyle/>
        <a:p>
          <a:endParaRPr lang="hu-HU" sz="1800" b="1">
            <a:solidFill>
              <a:schemeClr val="tx2"/>
            </a:solidFill>
          </a:endParaRPr>
        </a:p>
      </dgm:t>
    </dgm:pt>
    <dgm:pt modelId="{8B201FFD-8EBF-456B-8E79-3B81B9E9CDAF}">
      <dgm:prSet custT="1"/>
      <dgm:spPr>
        <a:solidFill>
          <a:prstClr val="white">
            <a:hueOff val="0"/>
            <a:satOff val="0"/>
            <a:lumOff val="0"/>
            <a:alphaOff val="0"/>
          </a:prstClr>
        </a:solidFill>
        <a:ln w="12700" cap="flat" cmpd="sng" algn="ctr">
          <a:noFill/>
          <a:prstDash val="solid"/>
          <a:miter lim="800000"/>
        </a:ln>
        <a:effectLst/>
      </dgm:spPr>
      <dgm:t>
        <a:bodyPr spcFirstLastPara="0" vert="horz" wrap="square" lIns="458284" tIns="50800" rIns="50800" bIns="50800" numCol="1" spcCol="1270" anchor="ctr" anchorCtr="0"/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Az</a:t>
          </a:r>
          <a:r>
            <a:rPr lang="hu-HU" sz="1800" b="1" i="0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 MNB vállalati konjunktúra indexe decemberben +14 ponton állt, ami 4 pontos növekedés az előző hónaphoz képest. </a:t>
          </a:r>
        </a:p>
      </dgm:t>
    </dgm:pt>
    <dgm:pt modelId="{5A072F9E-FA53-4458-BC4D-FB3EFE7F5A03}" type="parTrans" cxnId="{333B4E6E-BBFB-4311-BDD0-E83528C08F40}">
      <dgm:prSet/>
      <dgm:spPr/>
      <dgm:t>
        <a:bodyPr/>
        <a:lstStyle/>
        <a:p>
          <a:endParaRPr lang="hu-HU" b="1"/>
        </a:p>
      </dgm:t>
    </dgm:pt>
    <dgm:pt modelId="{17BFB10E-DFB4-4CD5-8B0A-CCD1B29C9CF2}" type="sibTrans" cxnId="{333B4E6E-BBFB-4311-BDD0-E83528C08F40}">
      <dgm:prSet/>
      <dgm:spPr/>
      <dgm:t>
        <a:bodyPr/>
        <a:lstStyle/>
        <a:p>
          <a:endParaRPr lang="hu-HU" b="1"/>
        </a:p>
      </dgm:t>
    </dgm:pt>
    <dgm:pt modelId="{B0552AC1-6EED-4FFA-A589-5ACAA160C5BD}">
      <dgm:prSet custT="1"/>
      <dgm:spPr>
        <a:ln>
          <a:noFill/>
        </a:ln>
      </dgm:spPr>
      <dgm:t>
        <a:bodyPr/>
        <a:lstStyle/>
        <a:p>
          <a:pPr marL="0" lvl="0" indent="0" algn="l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dirty="0">
              <a:solidFill>
                <a:srgbClr val="0C2148"/>
              </a:solidFill>
              <a:latin typeface="Calibri"/>
              <a:ea typeface="+mn-ea"/>
              <a:cs typeface="+mn-cs"/>
            </a:rPr>
            <a:t>Az átlagos kapacitás-kihasználtság és bevételi szint rendre 1, illetve 4 százalékponttal növekedett az előző hónaphoz képest. Mindkettő decemberben mutatta eddig a legmagasabb értéket a felmérés kezdete óta.</a:t>
          </a:r>
        </a:p>
      </dgm:t>
    </dgm:pt>
    <dgm:pt modelId="{90526790-6559-4816-B398-0C921881DA01}" type="parTrans" cxnId="{C715FD5A-3DEE-4487-B355-C42A4B421C73}">
      <dgm:prSet/>
      <dgm:spPr/>
      <dgm:t>
        <a:bodyPr/>
        <a:lstStyle/>
        <a:p>
          <a:endParaRPr lang="hu-HU" b="1"/>
        </a:p>
      </dgm:t>
    </dgm:pt>
    <dgm:pt modelId="{06490B24-6FD1-460A-BE1E-A6F2B9EFB6F4}" type="sibTrans" cxnId="{C715FD5A-3DEE-4487-B355-C42A4B421C73}">
      <dgm:prSet/>
      <dgm:spPr/>
      <dgm:t>
        <a:bodyPr/>
        <a:lstStyle/>
        <a:p>
          <a:endParaRPr lang="hu-HU" b="1"/>
        </a:p>
      </dgm:t>
    </dgm:pt>
    <dgm:pt modelId="{EE875CE3-DE5E-4CC7-9EB1-349870FC7B50}">
      <dgm:prSet custT="1"/>
      <dgm:spPr>
        <a:solidFill>
          <a:prstClr val="white">
            <a:hueOff val="0"/>
            <a:satOff val="0"/>
            <a:lumOff val="0"/>
            <a:alphaOff val="0"/>
          </a:prstClr>
        </a:solidFill>
        <a:ln w="12700" cap="flat" cmpd="sng" algn="ctr">
          <a:noFill/>
          <a:prstDash val="solid"/>
          <a:miter lim="800000"/>
        </a:ln>
        <a:effectLst/>
      </dgm:spPr>
      <dgm:t>
        <a:bodyPr spcFirstLastPara="0" vert="horz" wrap="square" lIns="440170" tIns="45720" rIns="45720" bIns="45720" numCol="1" spcCol="1270" anchor="ctr" anchorCtr="0"/>
        <a:lstStyle/>
        <a:p>
          <a:pPr marL="0" lvl="0" indent="0" algn="l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A jelenlegi helyzet megítélésének mutatója továbbra is a kedvező konjunktúrát jelző pozitív tartományban tartózkodik (+7 pont), ami egyben a legmagasabb érték a felmérés 2020 decemberi kezdete óta. </a:t>
          </a:r>
        </a:p>
      </dgm:t>
    </dgm:pt>
    <dgm:pt modelId="{79121A8F-5571-4961-B6ED-5AFB9E20E5B8}" type="parTrans" cxnId="{3F4E779C-39B5-4E68-9EA1-7AE480F2801E}">
      <dgm:prSet/>
      <dgm:spPr/>
      <dgm:t>
        <a:bodyPr/>
        <a:lstStyle/>
        <a:p>
          <a:endParaRPr lang="hu-HU"/>
        </a:p>
      </dgm:t>
    </dgm:pt>
    <dgm:pt modelId="{83323C11-375F-451D-8716-7977D3673562}" type="sibTrans" cxnId="{3F4E779C-39B5-4E68-9EA1-7AE480F2801E}">
      <dgm:prSet/>
      <dgm:spPr/>
      <dgm:t>
        <a:bodyPr/>
        <a:lstStyle/>
        <a:p>
          <a:endParaRPr lang="hu-HU"/>
        </a:p>
      </dgm:t>
    </dgm:pt>
    <dgm:pt modelId="{542B9BE7-C64F-46EC-A3B5-E064F072579F}">
      <dgm:prSet custT="1"/>
      <dgm:spPr>
        <a:ln>
          <a:noFill/>
        </a:ln>
      </dgm:spPr>
      <dgm:t>
        <a:bodyPr/>
        <a:lstStyle/>
        <a:p>
          <a:r>
            <a:rPr lang="hu-HU" sz="1800" b="1" dirty="0">
              <a:solidFill>
                <a:srgbClr val="0C2148"/>
              </a:solidFill>
              <a:latin typeface="Calibri"/>
              <a:ea typeface="+mn-ea"/>
              <a:cs typeface="+mn-cs"/>
            </a:rPr>
            <a:t>A várakozások mutatója szintén növekedett (+17-ről +22 pontra), ami az elmúlt félév legmagasabb értéke.</a:t>
          </a:r>
          <a:endParaRPr lang="hu-HU" sz="1800" dirty="0"/>
        </a:p>
      </dgm:t>
    </dgm:pt>
    <dgm:pt modelId="{D2301725-D1C2-4F66-8428-CA7B7AC3AFD6}" type="parTrans" cxnId="{D0040C9A-092B-46F3-AAA6-8405C08E1476}">
      <dgm:prSet/>
      <dgm:spPr/>
      <dgm:t>
        <a:bodyPr/>
        <a:lstStyle/>
        <a:p>
          <a:endParaRPr lang="hu-HU"/>
        </a:p>
      </dgm:t>
    </dgm:pt>
    <dgm:pt modelId="{1AC59D6A-696E-4CBD-A5AA-DDBCB9A8A1AC}" type="sibTrans" cxnId="{D0040C9A-092B-46F3-AAA6-8405C08E1476}">
      <dgm:prSet/>
      <dgm:spPr/>
      <dgm:t>
        <a:bodyPr/>
        <a:lstStyle/>
        <a:p>
          <a:endParaRPr lang="hu-HU"/>
        </a:p>
      </dgm:t>
    </dgm:pt>
    <dgm:pt modelId="{43AF2C7F-9D4D-4A49-8B13-6A831E89864E}" type="pres">
      <dgm:prSet presAssocID="{68E21B0D-CBAC-4EA7-97F3-94026FF8C51F}" presName="Name0" presStyleCnt="0">
        <dgm:presLayoutVars>
          <dgm:chMax val="7"/>
          <dgm:chPref val="7"/>
          <dgm:dir/>
        </dgm:presLayoutVars>
      </dgm:prSet>
      <dgm:spPr/>
    </dgm:pt>
    <dgm:pt modelId="{A55778FD-1C20-4749-B692-0C762B0462F2}" type="pres">
      <dgm:prSet presAssocID="{68E21B0D-CBAC-4EA7-97F3-94026FF8C51F}" presName="Name1" presStyleCnt="0"/>
      <dgm:spPr/>
    </dgm:pt>
    <dgm:pt modelId="{856534C4-DC8B-4E2A-AF30-1D1792EC9544}" type="pres">
      <dgm:prSet presAssocID="{68E21B0D-CBAC-4EA7-97F3-94026FF8C51F}" presName="cycle" presStyleCnt="0"/>
      <dgm:spPr/>
    </dgm:pt>
    <dgm:pt modelId="{1B64F6A8-1B16-4DC6-A510-2EB268F3947C}" type="pres">
      <dgm:prSet presAssocID="{68E21B0D-CBAC-4EA7-97F3-94026FF8C51F}" presName="srcNode" presStyleLbl="node1" presStyleIdx="0" presStyleCnt="5"/>
      <dgm:spPr/>
    </dgm:pt>
    <dgm:pt modelId="{505EA83E-D553-40FD-9833-4CCEE38D3EC5}" type="pres">
      <dgm:prSet presAssocID="{68E21B0D-CBAC-4EA7-97F3-94026FF8C51F}" presName="conn" presStyleLbl="parChTrans1D2" presStyleIdx="0" presStyleCnt="1"/>
      <dgm:spPr/>
    </dgm:pt>
    <dgm:pt modelId="{297420CF-4700-40BE-A0C5-61932E931679}" type="pres">
      <dgm:prSet presAssocID="{68E21B0D-CBAC-4EA7-97F3-94026FF8C51F}" presName="extraNode" presStyleLbl="node1" presStyleIdx="0" presStyleCnt="5"/>
      <dgm:spPr/>
    </dgm:pt>
    <dgm:pt modelId="{0DAADFA9-AE67-4DDD-8B74-47EC6C91FA3A}" type="pres">
      <dgm:prSet presAssocID="{68E21B0D-CBAC-4EA7-97F3-94026FF8C51F}" presName="dstNode" presStyleLbl="node1" presStyleIdx="0" presStyleCnt="5"/>
      <dgm:spPr/>
    </dgm:pt>
    <dgm:pt modelId="{68C3EA52-DE74-46CA-9FF6-609FCF20AB74}" type="pres">
      <dgm:prSet presAssocID="{8B201FFD-8EBF-456B-8E79-3B81B9E9CDAF}" presName="text_1" presStyleLbl="node1" presStyleIdx="0" presStyleCnt="5">
        <dgm:presLayoutVars>
          <dgm:bulletEnabled val="1"/>
        </dgm:presLayoutVars>
      </dgm:prSet>
      <dgm:spPr/>
    </dgm:pt>
    <dgm:pt modelId="{9BFD6AFF-7B36-4785-B927-099250E13710}" type="pres">
      <dgm:prSet presAssocID="{8B201FFD-8EBF-456B-8E79-3B81B9E9CDAF}" presName="accent_1" presStyleCnt="0"/>
      <dgm:spPr/>
    </dgm:pt>
    <dgm:pt modelId="{82C24F11-80B1-4F65-AD1A-8531954803D6}" type="pres">
      <dgm:prSet presAssocID="{8B201FFD-8EBF-456B-8E79-3B81B9E9CDAF}" presName="accentRepeatNode" presStyleLbl="solidFgAcc1" presStyleIdx="0" presStyleCnt="5"/>
      <dgm:spPr/>
    </dgm:pt>
    <dgm:pt modelId="{EC3A8EF5-F467-4E93-98A7-26EC879B8D01}" type="pres">
      <dgm:prSet presAssocID="{EE875CE3-DE5E-4CC7-9EB1-349870FC7B50}" presName="text_2" presStyleLbl="node1" presStyleIdx="1" presStyleCnt="5">
        <dgm:presLayoutVars>
          <dgm:bulletEnabled val="1"/>
        </dgm:presLayoutVars>
      </dgm:prSet>
      <dgm:spPr/>
    </dgm:pt>
    <dgm:pt modelId="{A98EBA0E-9116-4653-A9B7-5A0ACA7D7396}" type="pres">
      <dgm:prSet presAssocID="{EE875CE3-DE5E-4CC7-9EB1-349870FC7B50}" presName="accent_2" presStyleCnt="0"/>
      <dgm:spPr/>
    </dgm:pt>
    <dgm:pt modelId="{E1B5BC66-D8ED-4702-BD89-A8CB654E451B}" type="pres">
      <dgm:prSet presAssocID="{EE875CE3-DE5E-4CC7-9EB1-349870FC7B50}" presName="accentRepeatNode" presStyleLbl="solidFgAcc1" presStyleIdx="1" presStyleCnt="5"/>
      <dgm:spPr/>
    </dgm:pt>
    <dgm:pt modelId="{41BD5F5C-45C6-4765-A923-EE1A88201B75}" type="pres">
      <dgm:prSet presAssocID="{542B9BE7-C64F-46EC-A3B5-E064F072579F}" presName="text_3" presStyleLbl="node1" presStyleIdx="2" presStyleCnt="5">
        <dgm:presLayoutVars>
          <dgm:bulletEnabled val="1"/>
        </dgm:presLayoutVars>
      </dgm:prSet>
      <dgm:spPr/>
    </dgm:pt>
    <dgm:pt modelId="{EAC3FD56-757F-4A86-A10A-F371766CE118}" type="pres">
      <dgm:prSet presAssocID="{542B9BE7-C64F-46EC-A3B5-E064F072579F}" presName="accent_3" presStyleCnt="0"/>
      <dgm:spPr/>
    </dgm:pt>
    <dgm:pt modelId="{833BB777-15FA-4149-8247-460D9C195F45}" type="pres">
      <dgm:prSet presAssocID="{542B9BE7-C64F-46EC-A3B5-E064F072579F}" presName="accentRepeatNode" presStyleLbl="solidFgAcc1" presStyleIdx="2" presStyleCnt="5"/>
      <dgm:spPr/>
    </dgm:pt>
    <dgm:pt modelId="{38AC0FF1-EF1D-45D9-AF0C-A460AFDED8FB}" type="pres">
      <dgm:prSet presAssocID="{B0552AC1-6EED-4FFA-A589-5ACAA160C5BD}" presName="text_4" presStyleLbl="node1" presStyleIdx="3" presStyleCnt="5">
        <dgm:presLayoutVars>
          <dgm:bulletEnabled val="1"/>
        </dgm:presLayoutVars>
      </dgm:prSet>
      <dgm:spPr/>
    </dgm:pt>
    <dgm:pt modelId="{3FC1FAA4-0861-4580-99B1-5AD165C8489F}" type="pres">
      <dgm:prSet presAssocID="{B0552AC1-6EED-4FFA-A589-5ACAA160C5BD}" presName="accent_4" presStyleCnt="0"/>
      <dgm:spPr/>
    </dgm:pt>
    <dgm:pt modelId="{82F133F8-7C15-4DD9-B3E2-5D84DD304E85}" type="pres">
      <dgm:prSet presAssocID="{B0552AC1-6EED-4FFA-A589-5ACAA160C5BD}" presName="accentRepeatNode" presStyleLbl="solidFgAcc1" presStyleIdx="3" presStyleCnt="5"/>
      <dgm:spPr/>
    </dgm:pt>
    <dgm:pt modelId="{9B6AB2FD-1129-4900-A71E-FEF7F7310339}" type="pres">
      <dgm:prSet presAssocID="{6090B06F-4AFE-4CE9-897E-51A54A1D377A}" presName="text_5" presStyleLbl="node1" presStyleIdx="4" presStyleCnt="5">
        <dgm:presLayoutVars>
          <dgm:bulletEnabled val="1"/>
        </dgm:presLayoutVars>
      </dgm:prSet>
      <dgm:spPr/>
    </dgm:pt>
    <dgm:pt modelId="{D7BDAA74-66B1-4FFB-90BE-A414F8E24B7F}" type="pres">
      <dgm:prSet presAssocID="{6090B06F-4AFE-4CE9-897E-51A54A1D377A}" presName="accent_5" presStyleCnt="0"/>
      <dgm:spPr/>
    </dgm:pt>
    <dgm:pt modelId="{F9B28654-D436-4056-A83D-E81A90D53409}" type="pres">
      <dgm:prSet presAssocID="{6090B06F-4AFE-4CE9-897E-51A54A1D377A}" presName="accentRepeatNode" presStyleLbl="solidFgAcc1" presStyleIdx="4" presStyleCnt="5"/>
      <dgm:spPr>
        <a:xfrm>
          <a:off x="770773" y="2813887"/>
          <a:ext cx="721706" cy="721706"/>
        </a:xfrm>
        <a:prstGeom prst="ellipse">
          <a:avLst/>
        </a:prstGeom>
      </dgm:spPr>
    </dgm:pt>
  </dgm:ptLst>
  <dgm:cxnLst>
    <dgm:cxn modelId="{0C7B5500-DB47-49BB-AE04-2863594B54E5}" type="presOf" srcId="{542B9BE7-C64F-46EC-A3B5-E064F072579F}" destId="{41BD5F5C-45C6-4765-A923-EE1A88201B75}" srcOrd="0" destOrd="0" presId="urn:microsoft.com/office/officeart/2008/layout/VerticalCurvedList"/>
    <dgm:cxn modelId="{333B4E6E-BBFB-4311-BDD0-E83528C08F40}" srcId="{68E21B0D-CBAC-4EA7-97F3-94026FF8C51F}" destId="{8B201FFD-8EBF-456B-8E79-3B81B9E9CDAF}" srcOrd="0" destOrd="0" parTransId="{5A072F9E-FA53-4458-BC4D-FB3EFE7F5A03}" sibTransId="{17BFB10E-DFB4-4CD5-8B0A-CCD1B29C9CF2}"/>
    <dgm:cxn modelId="{3C54106F-830C-4761-90C7-36CEC7F13CD2}" type="presOf" srcId="{B0552AC1-6EED-4FFA-A589-5ACAA160C5BD}" destId="{38AC0FF1-EF1D-45D9-AF0C-A460AFDED8FB}" srcOrd="0" destOrd="0" presId="urn:microsoft.com/office/officeart/2008/layout/VerticalCurvedList"/>
    <dgm:cxn modelId="{C715FD5A-3DEE-4487-B355-C42A4B421C73}" srcId="{68E21B0D-CBAC-4EA7-97F3-94026FF8C51F}" destId="{B0552AC1-6EED-4FFA-A589-5ACAA160C5BD}" srcOrd="3" destOrd="0" parTransId="{90526790-6559-4816-B398-0C921881DA01}" sibTransId="{06490B24-6FD1-460A-BE1E-A6F2B9EFB6F4}"/>
    <dgm:cxn modelId="{7298F996-169A-41D3-9172-2BF97DD7F01E}" type="presOf" srcId="{8B201FFD-8EBF-456B-8E79-3B81B9E9CDAF}" destId="{68C3EA52-DE74-46CA-9FF6-609FCF20AB74}" srcOrd="0" destOrd="0" presId="urn:microsoft.com/office/officeart/2008/layout/VerticalCurvedList"/>
    <dgm:cxn modelId="{D0040C9A-092B-46F3-AAA6-8405C08E1476}" srcId="{68E21B0D-CBAC-4EA7-97F3-94026FF8C51F}" destId="{542B9BE7-C64F-46EC-A3B5-E064F072579F}" srcOrd="2" destOrd="0" parTransId="{D2301725-D1C2-4F66-8428-CA7B7AC3AFD6}" sibTransId="{1AC59D6A-696E-4CBD-A5AA-DDBCB9A8A1AC}"/>
    <dgm:cxn modelId="{3F4E779C-39B5-4E68-9EA1-7AE480F2801E}" srcId="{68E21B0D-CBAC-4EA7-97F3-94026FF8C51F}" destId="{EE875CE3-DE5E-4CC7-9EB1-349870FC7B50}" srcOrd="1" destOrd="0" parTransId="{79121A8F-5571-4961-B6ED-5AFB9E20E5B8}" sibTransId="{83323C11-375F-451D-8716-7977D3673562}"/>
    <dgm:cxn modelId="{1313D2B4-537C-41CA-BE47-9ADF82A44B9F}" srcId="{68E21B0D-CBAC-4EA7-97F3-94026FF8C51F}" destId="{6090B06F-4AFE-4CE9-897E-51A54A1D377A}" srcOrd="4" destOrd="0" parTransId="{9820B12D-F42A-403B-90E6-F22E35BB41AF}" sibTransId="{1CB113A5-494A-4E98-85B7-18E8FC9EBE98}"/>
    <dgm:cxn modelId="{8C7679B6-7A7E-4D41-B710-BC880AD79C97}" type="presOf" srcId="{EE875CE3-DE5E-4CC7-9EB1-349870FC7B50}" destId="{EC3A8EF5-F467-4E93-98A7-26EC879B8D01}" srcOrd="0" destOrd="0" presId="urn:microsoft.com/office/officeart/2008/layout/VerticalCurvedList"/>
    <dgm:cxn modelId="{C54AAED0-C85F-4F39-89E7-B996A4AA2F94}" type="presOf" srcId="{6090B06F-4AFE-4CE9-897E-51A54A1D377A}" destId="{9B6AB2FD-1129-4900-A71E-FEF7F7310339}" srcOrd="0" destOrd="0" presId="urn:microsoft.com/office/officeart/2008/layout/VerticalCurvedList"/>
    <dgm:cxn modelId="{8D8DF3DE-E2C0-4AE9-A673-85FD7D75BE11}" type="presOf" srcId="{68E21B0D-CBAC-4EA7-97F3-94026FF8C51F}" destId="{43AF2C7F-9D4D-4A49-8B13-6A831E89864E}" srcOrd="0" destOrd="0" presId="urn:microsoft.com/office/officeart/2008/layout/VerticalCurvedList"/>
    <dgm:cxn modelId="{13531BED-F7A0-4F96-A3F9-619AB147E909}" type="presOf" srcId="{17BFB10E-DFB4-4CD5-8B0A-CCD1B29C9CF2}" destId="{505EA83E-D553-40FD-9833-4CCEE38D3EC5}" srcOrd="0" destOrd="0" presId="urn:microsoft.com/office/officeart/2008/layout/VerticalCurvedList"/>
    <dgm:cxn modelId="{2F9CB54F-A8E6-4F7D-824F-F848DAE0776A}" type="presParOf" srcId="{43AF2C7F-9D4D-4A49-8B13-6A831E89864E}" destId="{A55778FD-1C20-4749-B692-0C762B0462F2}" srcOrd="0" destOrd="0" presId="urn:microsoft.com/office/officeart/2008/layout/VerticalCurvedList"/>
    <dgm:cxn modelId="{81C8419F-9AA0-499C-89CE-328BA1F42C57}" type="presParOf" srcId="{A55778FD-1C20-4749-B692-0C762B0462F2}" destId="{856534C4-DC8B-4E2A-AF30-1D1792EC9544}" srcOrd="0" destOrd="0" presId="urn:microsoft.com/office/officeart/2008/layout/VerticalCurvedList"/>
    <dgm:cxn modelId="{CF7111A7-1E46-4017-A7CF-EC6F937A3506}" type="presParOf" srcId="{856534C4-DC8B-4E2A-AF30-1D1792EC9544}" destId="{1B64F6A8-1B16-4DC6-A510-2EB268F3947C}" srcOrd="0" destOrd="0" presId="urn:microsoft.com/office/officeart/2008/layout/VerticalCurvedList"/>
    <dgm:cxn modelId="{D02E50B8-0D29-4DF8-A444-5636C924B242}" type="presParOf" srcId="{856534C4-DC8B-4E2A-AF30-1D1792EC9544}" destId="{505EA83E-D553-40FD-9833-4CCEE38D3EC5}" srcOrd="1" destOrd="0" presId="urn:microsoft.com/office/officeart/2008/layout/VerticalCurvedList"/>
    <dgm:cxn modelId="{1CB92C14-1BB4-4316-A7A8-DA75051DDD9F}" type="presParOf" srcId="{856534C4-DC8B-4E2A-AF30-1D1792EC9544}" destId="{297420CF-4700-40BE-A0C5-61932E931679}" srcOrd="2" destOrd="0" presId="urn:microsoft.com/office/officeart/2008/layout/VerticalCurvedList"/>
    <dgm:cxn modelId="{CFCEC925-7C48-4934-B9A8-4FB3A59B709F}" type="presParOf" srcId="{856534C4-DC8B-4E2A-AF30-1D1792EC9544}" destId="{0DAADFA9-AE67-4DDD-8B74-47EC6C91FA3A}" srcOrd="3" destOrd="0" presId="urn:microsoft.com/office/officeart/2008/layout/VerticalCurvedList"/>
    <dgm:cxn modelId="{33B30D41-BFCC-4141-B467-257906FFBFA9}" type="presParOf" srcId="{A55778FD-1C20-4749-B692-0C762B0462F2}" destId="{68C3EA52-DE74-46CA-9FF6-609FCF20AB74}" srcOrd="1" destOrd="0" presId="urn:microsoft.com/office/officeart/2008/layout/VerticalCurvedList"/>
    <dgm:cxn modelId="{E0EDC027-45D6-4664-8BB0-94C8D25A591B}" type="presParOf" srcId="{A55778FD-1C20-4749-B692-0C762B0462F2}" destId="{9BFD6AFF-7B36-4785-B927-099250E13710}" srcOrd="2" destOrd="0" presId="urn:microsoft.com/office/officeart/2008/layout/VerticalCurvedList"/>
    <dgm:cxn modelId="{0E6F5055-4DBA-4639-B07B-17B10FB3C637}" type="presParOf" srcId="{9BFD6AFF-7B36-4785-B927-099250E13710}" destId="{82C24F11-80B1-4F65-AD1A-8531954803D6}" srcOrd="0" destOrd="0" presId="urn:microsoft.com/office/officeart/2008/layout/VerticalCurvedList"/>
    <dgm:cxn modelId="{B71BA9E5-799B-4EDD-A876-9873367E4DCB}" type="presParOf" srcId="{A55778FD-1C20-4749-B692-0C762B0462F2}" destId="{EC3A8EF5-F467-4E93-98A7-26EC879B8D01}" srcOrd="3" destOrd="0" presId="urn:microsoft.com/office/officeart/2008/layout/VerticalCurvedList"/>
    <dgm:cxn modelId="{02A1092A-7126-43DD-B920-0A03CE9A26C1}" type="presParOf" srcId="{A55778FD-1C20-4749-B692-0C762B0462F2}" destId="{A98EBA0E-9116-4653-A9B7-5A0ACA7D7396}" srcOrd="4" destOrd="0" presId="urn:microsoft.com/office/officeart/2008/layout/VerticalCurvedList"/>
    <dgm:cxn modelId="{9D02EA78-5A65-4787-97A2-50AF012D7909}" type="presParOf" srcId="{A98EBA0E-9116-4653-A9B7-5A0ACA7D7396}" destId="{E1B5BC66-D8ED-4702-BD89-A8CB654E451B}" srcOrd="0" destOrd="0" presId="urn:microsoft.com/office/officeart/2008/layout/VerticalCurvedList"/>
    <dgm:cxn modelId="{B0585C88-199B-4002-9B06-E62021617087}" type="presParOf" srcId="{A55778FD-1C20-4749-B692-0C762B0462F2}" destId="{41BD5F5C-45C6-4765-A923-EE1A88201B75}" srcOrd="5" destOrd="0" presId="urn:microsoft.com/office/officeart/2008/layout/VerticalCurvedList"/>
    <dgm:cxn modelId="{9E03D415-520B-4FE5-9168-1FC0BB27547E}" type="presParOf" srcId="{A55778FD-1C20-4749-B692-0C762B0462F2}" destId="{EAC3FD56-757F-4A86-A10A-F371766CE118}" srcOrd="6" destOrd="0" presId="urn:microsoft.com/office/officeart/2008/layout/VerticalCurvedList"/>
    <dgm:cxn modelId="{642401CF-BE11-484D-9CD3-B06B50075C7D}" type="presParOf" srcId="{EAC3FD56-757F-4A86-A10A-F371766CE118}" destId="{833BB777-15FA-4149-8247-460D9C195F45}" srcOrd="0" destOrd="0" presId="urn:microsoft.com/office/officeart/2008/layout/VerticalCurvedList"/>
    <dgm:cxn modelId="{32AFA88F-291E-4C60-A35B-1E9EA1500261}" type="presParOf" srcId="{A55778FD-1C20-4749-B692-0C762B0462F2}" destId="{38AC0FF1-EF1D-45D9-AF0C-A460AFDED8FB}" srcOrd="7" destOrd="0" presId="urn:microsoft.com/office/officeart/2008/layout/VerticalCurvedList"/>
    <dgm:cxn modelId="{86C78A45-A884-4A63-87D7-3AE63D28E0A6}" type="presParOf" srcId="{A55778FD-1C20-4749-B692-0C762B0462F2}" destId="{3FC1FAA4-0861-4580-99B1-5AD165C8489F}" srcOrd="8" destOrd="0" presId="urn:microsoft.com/office/officeart/2008/layout/VerticalCurvedList"/>
    <dgm:cxn modelId="{F4EB30C2-2FA0-4085-86FB-80830F900E1B}" type="presParOf" srcId="{3FC1FAA4-0861-4580-99B1-5AD165C8489F}" destId="{82F133F8-7C15-4DD9-B3E2-5D84DD304E85}" srcOrd="0" destOrd="0" presId="urn:microsoft.com/office/officeart/2008/layout/VerticalCurvedList"/>
    <dgm:cxn modelId="{95372936-2A43-4D7F-9314-FD517BD742CC}" type="presParOf" srcId="{A55778FD-1C20-4749-B692-0C762B0462F2}" destId="{9B6AB2FD-1129-4900-A71E-FEF7F7310339}" srcOrd="9" destOrd="0" presId="urn:microsoft.com/office/officeart/2008/layout/VerticalCurvedList"/>
    <dgm:cxn modelId="{6D6C536A-D26C-41AF-9FF7-1662F54642A3}" type="presParOf" srcId="{A55778FD-1C20-4749-B692-0C762B0462F2}" destId="{D7BDAA74-66B1-4FFB-90BE-A414F8E24B7F}" srcOrd="10" destOrd="0" presId="urn:microsoft.com/office/officeart/2008/layout/VerticalCurvedList"/>
    <dgm:cxn modelId="{05844DE6-EBEE-4A12-8E58-CED7D029D238}" type="presParOf" srcId="{D7BDAA74-66B1-4FFB-90BE-A414F8E24B7F}" destId="{F9B28654-D436-4056-A83D-E81A90D53409}" srcOrd="0" destOrd="0" presId="urn:microsoft.com/office/officeart/2008/layout/VerticalCurved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505EA83E-D553-40FD-9833-4CCEE38D3EC5}">
      <dsp:nvSpPr>
        <dsp:cNvPr id="0" name=""/>
        <dsp:cNvSpPr/>
      </dsp:nvSpPr>
      <dsp:spPr>
        <a:xfrm>
          <a:off x="-5955763" y="-911381"/>
          <a:ext cx="7090094" cy="7090094"/>
        </a:xfrm>
        <a:prstGeom prst="blockArc">
          <a:avLst>
            <a:gd name="adj1" fmla="val 18900000"/>
            <a:gd name="adj2" fmla="val 2700000"/>
            <a:gd name="adj3" fmla="val 305"/>
          </a:avLst>
        </a:pr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68C3EA52-DE74-46CA-9FF6-609FCF20AB74}">
      <dsp:nvSpPr>
        <dsp:cNvPr id="0" name=""/>
        <dsp:cNvSpPr/>
      </dsp:nvSpPr>
      <dsp:spPr>
        <a:xfrm>
          <a:off x="495733" y="329102"/>
          <a:ext cx="8250378" cy="658627"/>
        </a:xfrm>
        <a:prstGeom prst="rect">
          <a:avLst/>
        </a:prstGeom>
        <a:solidFill>
          <a:prstClr val="white">
            <a:hueOff val="0"/>
            <a:satOff val="0"/>
            <a:lumOff val="0"/>
            <a:alphaOff val="0"/>
          </a:prstClr>
        </a:solid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58284" tIns="50800" rIns="50800" bIns="50800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A jegybank alapfeladatainak ellátásához kiemelten fontosnak tartja a hazai vállalati szektor aktuális gazdasági helyzetének és jövőbeli várakozásainak nyomon követését. </a:t>
          </a:r>
        </a:p>
      </dsp:txBody>
      <dsp:txXfrm>
        <a:off x="495733" y="329102"/>
        <a:ext cx="8250378" cy="658627"/>
      </dsp:txXfrm>
    </dsp:sp>
    <dsp:sp modelId="{82C24F11-80B1-4F65-AD1A-8531954803D6}">
      <dsp:nvSpPr>
        <dsp:cNvPr id="0" name=""/>
        <dsp:cNvSpPr/>
      </dsp:nvSpPr>
      <dsp:spPr>
        <a:xfrm>
          <a:off x="84091" y="246774"/>
          <a:ext cx="823283" cy="823283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02949546-BBFD-4974-8755-895F0735153C}">
      <dsp:nvSpPr>
        <dsp:cNvPr id="0" name=""/>
        <dsp:cNvSpPr/>
      </dsp:nvSpPr>
      <dsp:spPr>
        <a:xfrm>
          <a:off x="967686" y="1316727"/>
          <a:ext cx="7778425" cy="658627"/>
        </a:xfrm>
        <a:prstGeom prst="re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22785" tIns="45720" rIns="45720" bIns="45720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Ennek érdekében az MNB 2020 decemberétől havi gyakorisággal végez vállalati konjunktúrafelmérést, </a:t>
          </a:r>
          <a:r>
            <a:rPr lang="hu-HU" sz="1800" b="0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amelynek segítségével az aggregált statisztikai adatoknál részletesebb és közvetlenebb visszajelzés kapható a gazdasági szereplők helyzetéről és kilátásairól. </a:t>
          </a:r>
        </a:p>
      </dsp:txBody>
      <dsp:txXfrm>
        <a:off x="967686" y="1316727"/>
        <a:ext cx="7778425" cy="658627"/>
      </dsp:txXfrm>
    </dsp:sp>
    <dsp:sp modelId="{A348C023-4EB0-4E9E-B66B-7FA62BBCF1C9}">
      <dsp:nvSpPr>
        <dsp:cNvPr id="0" name=""/>
        <dsp:cNvSpPr/>
      </dsp:nvSpPr>
      <dsp:spPr>
        <a:xfrm>
          <a:off x="556044" y="1234399"/>
          <a:ext cx="823283" cy="823283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6FBBC7D8-B187-415D-954C-562D8E567D0C}">
      <dsp:nvSpPr>
        <dsp:cNvPr id="0" name=""/>
        <dsp:cNvSpPr/>
      </dsp:nvSpPr>
      <dsp:spPr>
        <a:xfrm>
          <a:off x="1112537" y="2304352"/>
          <a:ext cx="7633574" cy="658627"/>
        </a:xfrm>
        <a:prstGeom prst="rect">
          <a:avLst/>
        </a:prstGeom>
        <a:solidFill>
          <a:prstClr val="white">
            <a:hueOff val="0"/>
            <a:satOff val="0"/>
            <a:lumOff val="0"/>
            <a:alphaOff val="0"/>
          </a:prstClr>
        </a:solidFill>
        <a:ln w="12700" cap="flat" cmpd="sng" algn="ctr">
          <a:solidFill>
            <a:prstClr val="white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22785" tIns="45720" rIns="45720" bIns="45720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kern="1200" dirty="0">
              <a:solidFill>
                <a:schemeClr val="tx2"/>
              </a:solidFill>
            </a:rPr>
            <a:t>Az MNB vállalati konjunktúra indexe a jelenlegi helyzet és a várakozások megítélésének együttes figyelembevételével kerül kiszámításra, </a:t>
          </a:r>
          <a:r>
            <a:rPr lang="hu-HU" sz="1800" kern="1200" dirty="0">
              <a:solidFill>
                <a:schemeClr val="tx2"/>
              </a:solidFill>
            </a:rPr>
            <a:t>amely egy mutatóba sűrítve vizsgálja a hazai vállalati konjunktúra alakulását. </a:t>
          </a:r>
          <a:endParaRPr lang="hu-HU" sz="1800" b="1" kern="1200" dirty="0">
            <a:solidFill>
              <a:schemeClr val="tx2"/>
            </a:solidFill>
            <a:latin typeface="Calibri"/>
            <a:ea typeface="+mn-ea"/>
            <a:cs typeface="+mn-cs"/>
          </a:endParaRPr>
        </a:p>
      </dsp:txBody>
      <dsp:txXfrm>
        <a:off x="1112537" y="2304352"/>
        <a:ext cx="7633574" cy="658627"/>
      </dsp:txXfrm>
    </dsp:sp>
    <dsp:sp modelId="{1402A038-4796-4682-A5B0-D46385A09C24}">
      <dsp:nvSpPr>
        <dsp:cNvPr id="0" name=""/>
        <dsp:cNvSpPr/>
      </dsp:nvSpPr>
      <dsp:spPr>
        <a:xfrm>
          <a:off x="700895" y="2222024"/>
          <a:ext cx="823283" cy="823283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D1A00C27-D551-4E18-9975-14657574FAE3}">
      <dsp:nvSpPr>
        <dsp:cNvPr id="0" name=""/>
        <dsp:cNvSpPr/>
      </dsp:nvSpPr>
      <dsp:spPr>
        <a:xfrm>
          <a:off x="967686" y="3291977"/>
          <a:ext cx="7778425" cy="658627"/>
        </a:xfrm>
        <a:prstGeom prst="re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bg1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22785" tIns="45720" rIns="45720" bIns="45720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A felmérésben résztvevő vállalatok száma 600 és 2600 között alakult az eddigi felmérések során. </a:t>
          </a:r>
          <a:r>
            <a:rPr lang="hu-HU" sz="1800" b="0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A rendelkezésre álló idősorok rövidsége korlátozza az eredmények robusztusságát.</a:t>
          </a:r>
        </a:p>
      </dsp:txBody>
      <dsp:txXfrm>
        <a:off x="967686" y="3291977"/>
        <a:ext cx="7778425" cy="658627"/>
      </dsp:txXfrm>
    </dsp:sp>
    <dsp:sp modelId="{D9B72EBC-C7D4-4E75-84AF-26BCF62C8721}">
      <dsp:nvSpPr>
        <dsp:cNvPr id="0" name=""/>
        <dsp:cNvSpPr/>
      </dsp:nvSpPr>
      <dsp:spPr>
        <a:xfrm>
          <a:off x="556044" y="3209648"/>
          <a:ext cx="823283" cy="823283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25B9A6EB-1F84-435A-A38F-0662589AE380}">
      <dsp:nvSpPr>
        <dsp:cNvPr id="0" name=""/>
        <dsp:cNvSpPr/>
      </dsp:nvSpPr>
      <dsp:spPr>
        <a:xfrm>
          <a:off x="495733" y="4279601"/>
          <a:ext cx="8250378" cy="658627"/>
        </a:xfrm>
        <a:prstGeom prst="re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58284" tIns="50800" rIns="50800" bIns="50800" numCol="1" spcCol="1270" anchor="ctr" anchorCtr="0">
          <a:noAutofit/>
        </a:bodyPr>
        <a:lstStyle/>
        <a:p>
          <a:pPr marL="0" lvl="0" indent="0" algn="l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Ezúton is szeretnénk megköszönni a felmérésben közreműködőknek, hogy együttműködésükkel segítik az MNB munkáját!</a:t>
          </a:r>
          <a:r>
            <a:rPr lang="hu-HU" sz="1800" b="0" kern="1200" dirty="0">
              <a:solidFill>
                <a:srgbClr val="0C2148"/>
              </a:solidFill>
              <a:latin typeface="+mn-lt"/>
              <a:ea typeface="+mn-ea"/>
              <a:cs typeface="+mn-cs"/>
            </a:rPr>
            <a:t> </a:t>
          </a:r>
          <a:endParaRPr lang="hu-HU" sz="1800" b="0" kern="1200" dirty="0">
            <a:solidFill>
              <a:srgbClr val="0C2148"/>
            </a:solidFill>
            <a:latin typeface="Calibri"/>
            <a:ea typeface="+mn-ea"/>
            <a:cs typeface="+mn-cs"/>
          </a:endParaRPr>
        </a:p>
      </dsp:txBody>
      <dsp:txXfrm>
        <a:off x="495733" y="4279601"/>
        <a:ext cx="8250378" cy="658627"/>
      </dsp:txXfrm>
    </dsp:sp>
    <dsp:sp modelId="{9F0847F9-3AE9-40D2-92B5-128DB8C3A512}">
      <dsp:nvSpPr>
        <dsp:cNvPr id="0" name=""/>
        <dsp:cNvSpPr/>
      </dsp:nvSpPr>
      <dsp:spPr>
        <a:xfrm>
          <a:off x="84091" y="4197273"/>
          <a:ext cx="823283" cy="823283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505EA83E-D553-40FD-9833-4CCEE38D3EC5}">
      <dsp:nvSpPr>
        <dsp:cNvPr id="0" name=""/>
        <dsp:cNvSpPr/>
      </dsp:nvSpPr>
      <dsp:spPr>
        <a:xfrm>
          <a:off x="-5955763" y="-911381"/>
          <a:ext cx="7090094" cy="7090094"/>
        </a:xfrm>
        <a:prstGeom prst="blockArc">
          <a:avLst>
            <a:gd name="adj1" fmla="val 18900000"/>
            <a:gd name="adj2" fmla="val 2700000"/>
            <a:gd name="adj3" fmla="val 305"/>
          </a:avLst>
        </a:pr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68C3EA52-DE74-46CA-9FF6-609FCF20AB74}">
      <dsp:nvSpPr>
        <dsp:cNvPr id="0" name=""/>
        <dsp:cNvSpPr/>
      </dsp:nvSpPr>
      <dsp:spPr>
        <a:xfrm>
          <a:off x="495733" y="329102"/>
          <a:ext cx="8250378" cy="658627"/>
        </a:xfrm>
        <a:prstGeom prst="rect">
          <a:avLst/>
        </a:prstGeom>
        <a:solidFill>
          <a:prstClr val="white">
            <a:hueOff val="0"/>
            <a:satOff val="0"/>
            <a:lumOff val="0"/>
            <a:alphaOff val="0"/>
          </a:prstClr>
        </a:solid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58284" tIns="50800" rIns="50800" bIns="50800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Az</a:t>
          </a:r>
          <a:r>
            <a:rPr lang="hu-HU" sz="1800" b="1" i="0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 MNB vállalati konjunktúra indexe decemberben +14 ponton állt, ami 4 pontos növekedés az előző hónaphoz képest. </a:t>
          </a:r>
        </a:p>
      </dsp:txBody>
      <dsp:txXfrm>
        <a:off x="495733" y="329102"/>
        <a:ext cx="8250378" cy="658627"/>
      </dsp:txXfrm>
    </dsp:sp>
    <dsp:sp modelId="{82C24F11-80B1-4F65-AD1A-8531954803D6}">
      <dsp:nvSpPr>
        <dsp:cNvPr id="0" name=""/>
        <dsp:cNvSpPr/>
      </dsp:nvSpPr>
      <dsp:spPr>
        <a:xfrm>
          <a:off x="84091" y="246774"/>
          <a:ext cx="823283" cy="823283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EC3A8EF5-F467-4E93-98A7-26EC879B8D01}">
      <dsp:nvSpPr>
        <dsp:cNvPr id="0" name=""/>
        <dsp:cNvSpPr/>
      </dsp:nvSpPr>
      <dsp:spPr>
        <a:xfrm>
          <a:off x="967686" y="1316727"/>
          <a:ext cx="7778425" cy="658627"/>
        </a:xfrm>
        <a:prstGeom prst="rect">
          <a:avLst/>
        </a:prstGeom>
        <a:solidFill>
          <a:prstClr val="white">
            <a:hueOff val="0"/>
            <a:satOff val="0"/>
            <a:lumOff val="0"/>
            <a:alphaOff val="0"/>
          </a:prstClr>
        </a:solid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40170" tIns="45720" rIns="45720" bIns="45720" numCol="1" spcCol="1270" anchor="ctr" anchorCtr="0">
          <a:noAutofit/>
        </a:bodyPr>
        <a:lstStyle/>
        <a:p>
          <a:pPr marL="0" lvl="0" indent="0" algn="l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A jelenlegi helyzet megítélésének mutatója továbbra is a kedvező konjunktúrát jelző pozitív tartományban tartózkodik (+7 pont), ami egyben a legmagasabb érték a felmérés 2020 decemberi kezdete óta. </a:t>
          </a:r>
        </a:p>
      </dsp:txBody>
      <dsp:txXfrm>
        <a:off x="967686" y="1316727"/>
        <a:ext cx="7778425" cy="658627"/>
      </dsp:txXfrm>
    </dsp:sp>
    <dsp:sp modelId="{E1B5BC66-D8ED-4702-BD89-A8CB654E451B}">
      <dsp:nvSpPr>
        <dsp:cNvPr id="0" name=""/>
        <dsp:cNvSpPr/>
      </dsp:nvSpPr>
      <dsp:spPr>
        <a:xfrm>
          <a:off x="556044" y="1234399"/>
          <a:ext cx="823283" cy="823283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41BD5F5C-45C6-4765-A923-EE1A88201B75}">
      <dsp:nvSpPr>
        <dsp:cNvPr id="0" name=""/>
        <dsp:cNvSpPr/>
      </dsp:nvSpPr>
      <dsp:spPr>
        <a:xfrm>
          <a:off x="1112537" y="2304352"/>
          <a:ext cx="7633574" cy="658627"/>
        </a:xfrm>
        <a:prstGeom prst="re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22785" tIns="45720" rIns="45720" bIns="45720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A várakozások mutatója szintén növekedett (+17-ről +22 pontra), ami az elmúlt félév legmagasabb értéke.</a:t>
          </a:r>
          <a:endParaRPr lang="hu-HU" sz="1800" kern="1200" dirty="0"/>
        </a:p>
      </dsp:txBody>
      <dsp:txXfrm>
        <a:off x="1112537" y="2304352"/>
        <a:ext cx="7633574" cy="658627"/>
      </dsp:txXfrm>
    </dsp:sp>
    <dsp:sp modelId="{833BB777-15FA-4149-8247-460D9C195F45}">
      <dsp:nvSpPr>
        <dsp:cNvPr id="0" name=""/>
        <dsp:cNvSpPr/>
      </dsp:nvSpPr>
      <dsp:spPr>
        <a:xfrm>
          <a:off x="700895" y="2222024"/>
          <a:ext cx="823283" cy="823283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38AC0FF1-EF1D-45D9-AF0C-A460AFDED8FB}">
      <dsp:nvSpPr>
        <dsp:cNvPr id="0" name=""/>
        <dsp:cNvSpPr/>
      </dsp:nvSpPr>
      <dsp:spPr>
        <a:xfrm>
          <a:off x="967686" y="3291977"/>
          <a:ext cx="7778425" cy="658627"/>
        </a:xfrm>
        <a:prstGeom prst="re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22785" tIns="45720" rIns="45720" bIns="45720" numCol="1" spcCol="1270" anchor="ctr" anchorCtr="0">
          <a:noAutofit/>
        </a:bodyPr>
        <a:lstStyle/>
        <a:p>
          <a:pPr marL="0" lvl="0" indent="0" algn="l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Az átlagos kapacitás-kihasználtság és bevételi szint rendre 1, illetve 4 százalékponttal növekedett az előző hónaphoz képest. Mindkettő decemberben mutatta eddig a legmagasabb értéket a felmérés kezdete óta.</a:t>
          </a:r>
        </a:p>
      </dsp:txBody>
      <dsp:txXfrm>
        <a:off x="967686" y="3291977"/>
        <a:ext cx="7778425" cy="658627"/>
      </dsp:txXfrm>
    </dsp:sp>
    <dsp:sp modelId="{82F133F8-7C15-4DD9-B3E2-5D84DD304E85}">
      <dsp:nvSpPr>
        <dsp:cNvPr id="0" name=""/>
        <dsp:cNvSpPr/>
      </dsp:nvSpPr>
      <dsp:spPr>
        <a:xfrm>
          <a:off x="556044" y="3209648"/>
          <a:ext cx="823283" cy="823283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9B6AB2FD-1129-4900-A71E-FEF7F7310339}">
      <dsp:nvSpPr>
        <dsp:cNvPr id="0" name=""/>
        <dsp:cNvSpPr/>
      </dsp:nvSpPr>
      <dsp:spPr>
        <a:xfrm>
          <a:off x="495733" y="4279601"/>
          <a:ext cx="8250378" cy="658627"/>
        </a:xfrm>
        <a:prstGeom prst="rect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22785" tIns="45720" rIns="45720" bIns="45720" numCol="1" spcCol="1270" anchor="ctr" anchorCtr="0">
          <a:noAutofit/>
        </a:bodyPr>
        <a:lstStyle/>
        <a:p>
          <a:pPr marL="0" lvl="0" indent="0" algn="l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A gazdaság </a:t>
          </a:r>
          <a:r>
            <a:rPr lang="hu-HU" sz="1800" b="1" kern="1200" dirty="0" err="1">
              <a:solidFill>
                <a:srgbClr val="0C2148"/>
              </a:solidFill>
              <a:latin typeface="Calibri"/>
              <a:ea typeface="+mn-ea"/>
              <a:cs typeface="+mn-cs"/>
            </a:rPr>
            <a:t>újraindulását</a:t>
          </a:r>
          <a:r>
            <a:rPr lang="hu-HU" sz="1800" b="1" kern="1200" dirty="0">
              <a:solidFill>
                <a:srgbClr val="0C2148"/>
              </a:solidFill>
              <a:latin typeface="Calibri"/>
              <a:ea typeface="+mn-ea"/>
              <a:cs typeface="+mn-cs"/>
            </a:rPr>
            <a:t> tükrözi, hogy a létszámnövelést tervezők aránya 17 százalékponttal meghaladta a leépítést tervezők arányát és továbbra is viszonylag magas szinten (35 pont) áll a beruházási tervek mutatója is. </a:t>
          </a:r>
        </a:p>
      </dsp:txBody>
      <dsp:txXfrm>
        <a:off x="495733" y="4279601"/>
        <a:ext cx="8250378" cy="658627"/>
      </dsp:txXfrm>
    </dsp:sp>
    <dsp:sp modelId="{F9B28654-D436-4056-A83D-E81A90D53409}">
      <dsp:nvSpPr>
        <dsp:cNvPr id="0" name=""/>
        <dsp:cNvSpPr/>
      </dsp:nvSpPr>
      <dsp:spPr>
        <a:xfrm>
          <a:off x="84091" y="4197273"/>
          <a:ext cx="823283" cy="823283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8/layout/VerticalCurvedList">
  <dgm:title val=""/>
  <dgm:desc val=""/>
  <dgm:catLst>
    <dgm:cat type="list" pri="2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7"/>
      <dgm:chPref val="7"/>
      <dgm:dir/>
    </dgm:varLst>
    <dgm:alg type="composite"/>
    <dgm:shape xmlns:r="http://schemas.openxmlformats.org/officeDocument/2006/relationships" r:blip="">
      <dgm:adjLst/>
    </dgm:shape>
    <dgm:constrLst>
      <dgm:constr type="w" for="ch" refType="h" refFor="ch" op="gte" fact="0.8"/>
    </dgm:constrLst>
    <dgm:layoutNode name="Name1">
      <dgm:alg type="composite"/>
      <dgm:shape xmlns:r="http://schemas.openxmlformats.org/officeDocument/2006/relationships" r:blip="">
        <dgm:adjLst/>
      </dgm:shape>
      <dgm:choose name="Name2">
        <dgm:if name="Name3" func="var" arg="dir" op="equ" val="norm">
          <dgm:choose name="Name4">
            <dgm:if name="Name5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h" fact="0.225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primFontSz" for="ch" ptType="node" op="equ" val="65"/>
              </dgm:constrLst>
            </dgm:if>
            <dgm:if name="Name6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h" fact="0.1891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h" fact="0.1891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primFontSz" for="ch" ptType="node" op="equ" val="65"/>
              </dgm:constrLst>
            </dgm:if>
            <dgm:if name="Name7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h" fact="0.1526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h" fact="0.2253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h" fact="0.1526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primFontSz" for="ch" ptType="node" op="equ" val="65"/>
              </dgm:constrLst>
            </dgm:if>
            <dgm:if name="Name8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h" fact="0.1268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h" fact="0.215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h" fact="0.21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h" fact="0.126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primFontSz" for="ch" ptType="node" op="equ" val="65"/>
              </dgm:constrLst>
            </dgm:if>
            <dgm:if name="Name9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h" fact="0.1082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h" fact="0.197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h" fact="0.2253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h" fact="0.197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h" fact="0.1082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primFontSz" for="ch" ptType="node" op="equ" val="65"/>
              </dgm:constrLst>
            </dgm:if>
            <dgm:if name="Name10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h" fact="0.094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h" fact="0.1809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h" fact="0.220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h" fact="0.2205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h" fact="0.18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h" fact="0.0943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primFontSz" for="ch" ptType="node" op="equ" val="65"/>
              </dgm:constrLst>
            </dgm:if>
            <dgm:else name="Name1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h" fact="0.0835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h" fact="0.165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h" fact="0.2109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h" fact="0.2253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h" fact="0.21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h" fact="0.1658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h" fact="0.0835"/>
                <dgm:constr type="l" for="ch" forName="text_7" refType="ctrX" refFor="ch" refForName="accent_7"/>
                <dgm:constr type="r" for="ch" forName="text_7" refType="w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lMarg" for="ch" forName="text_7" refType="w" refFor="ch" refForName="accent_7" fact="1.8"/>
                <dgm:constr type="primFontSz" for="ch" ptType="node" op="equ" val="65"/>
              </dgm:constrLst>
            </dgm:else>
          </dgm:choose>
        </dgm:if>
        <dgm:else name="Name12">
          <dgm:choose name="Name13">
            <dgm:if name="Name14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w"/>
                <dgm:constr type="ctrXOff" for="ch" forName="accent_1" refType="h" fact="-0.225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primFontSz" for="ch" ptType="node" op="equ" val="65"/>
              </dgm:constrLst>
            </dgm:if>
            <dgm:if name="Name15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w"/>
                <dgm:constr type="ctrXOff" for="ch" forName="accent_1" refType="h" fact="-0.1891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w"/>
                <dgm:constr type="ctrXOff" for="ch" forName="accent_2" refType="h" fact="-0.1891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primFontSz" for="ch" ptType="node" op="equ" val="65"/>
              </dgm:constrLst>
            </dgm:if>
            <dgm:if name="Name16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w"/>
                <dgm:constr type="ctrXOff" for="ch" forName="accent_1" refType="h" fact="-0.1526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w"/>
                <dgm:constr type="ctrXOff" for="ch" forName="accent_2" refType="h" fact="-0.2253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w"/>
                <dgm:constr type="ctrXOff" for="ch" forName="accent_3" refType="h" fact="-0.1526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primFontSz" for="ch" ptType="node" op="equ" val="65"/>
              </dgm:constrLst>
            </dgm:if>
            <dgm:if name="Name17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w"/>
                <dgm:constr type="ctrXOff" for="ch" forName="accent_1" refType="h" fact="-0.1268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w"/>
                <dgm:constr type="ctrXOff" for="ch" forName="accent_2" refType="h" fact="-0.215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w"/>
                <dgm:constr type="ctrXOff" for="ch" forName="accent_3" refType="h" fact="-0.21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w"/>
                <dgm:constr type="ctrXOff" for="ch" forName="accent_4" refType="h" fact="-0.126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primFontSz" for="ch" ptType="node" op="equ" val="65"/>
              </dgm:constrLst>
            </dgm:if>
            <dgm:if name="Name18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w"/>
                <dgm:constr type="ctrXOff" for="ch" forName="accent_1" refType="h" fact="-0.1082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w"/>
                <dgm:constr type="ctrXOff" for="ch" forName="accent_2" refType="h" fact="-0.197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w"/>
                <dgm:constr type="ctrXOff" for="ch" forName="accent_3" refType="h" fact="-0.2253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w"/>
                <dgm:constr type="ctrXOff" for="ch" forName="accent_4" refType="h" fact="-0.197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w"/>
                <dgm:constr type="ctrXOff" for="ch" forName="accent_5" refType="h" fact="-0.1082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primFontSz" for="ch" ptType="node" op="equ" val="65"/>
              </dgm:constrLst>
            </dgm:if>
            <dgm:if name="Name19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w"/>
                <dgm:constr type="ctrXOff" for="ch" forName="accent_1" refType="h" fact="-0.094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w"/>
                <dgm:constr type="ctrXOff" for="ch" forName="accent_2" refType="h" fact="-0.1809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w"/>
                <dgm:constr type="ctrXOff" for="ch" forName="accent_3" refType="h" fact="-0.220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w"/>
                <dgm:constr type="ctrXOff" for="ch" forName="accent_4" refType="h" fact="-0.2205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w"/>
                <dgm:constr type="ctrXOff" for="ch" forName="accent_5" refType="h" fact="-0.18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w"/>
                <dgm:constr type="ctrXOff" for="ch" forName="accent_6" refType="h" fact="-0.0943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primFontSz" for="ch" ptType="node" op="equ" val="65"/>
              </dgm:constrLst>
            </dgm:if>
            <dgm:else name="Name20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w"/>
                <dgm:constr type="ctrXOff" for="ch" forName="accent_1" refType="h" fact="-0.0835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w"/>
                <dgm:constr type="ctrXOff" for="ch" forName="accent_2" refType="h" fact="-0.165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w"/>
                <dgm:constr type="ctrXOff" for="ch" forName="accent_3" refType="h" fact="-0.2109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w"/>
                <dgm:constr type="ctrXOff" for="ch" forName="accent_4" refType="h" fact="-0.2253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w"/>
                <dgm:constr type="ctrXOff" for="ch" forName="accent_5" refType="h" fact="-0.21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w"/>
                <dgm:constr type="ctrXOff" for="ch" forName="accent_6" refType="h" fact="-0.1658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w"/>
                <dgm:constr type="ctrXOff" for="ch" forName="accent_7" refType="h" fact="-0.0835"/>
                <dgm:constr type="r" for="ch" forName="text_7" refType="ctrX" refFor="ch" refForName="accent_7"/>
                <dgm:constr type="rOff" for="ch" forName="text_7" refType="ctrXOff" refFor="ch" refForName="accent_7"/>
                <dgm:constr type="l" for="ch" forName="text_7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rMarg" for="ch" forName="text_7" refType="w" refFor="ch" refForName="accent_7" fact="1.8"/>
                <dgm:constr type="primFontSz" for="ch" ptType="node" op="equ" val="65"/>
              </dgm:constrLst>
            </dgm:else>
          </dgm:choose>
        </dgm:else>
      </dgm:choose>
      <dgm:layoutNode name="cycle">
        <dgm:choose name="Name21">
          <dgm:if name="Name22" func="var" arg="dir" op="equ" val="norm">
            <dgm:alg type="cycle">
              <dgm:param type="stAng" val="45"/>
              <dgm:param type="spanAng" val="90"/>
            </dgm:alg>
          </dgm:if>
          <dgm:else name="Name23">
            <dgm:alg type="cycle">
              <dgm:param type="stAng" val="225"/>
              <dgm:param type="spanAng" val="90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val="1"/>
          <dgm:constr type="h" for="ch" val="1"/>
          <dgm:constr type="diam" for="ch" forName="conn" refType="diam"/>
        </dgm:constrLst>
        <dgm:layoutNode name="src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conn" styleLbl="parChTrans1D2">
          <dgm:alg type="conn">
            <dgm:param type="connRout" val="curve"/>
            <dgm:param type="srcNode" val="srcNode"/>
            <dgm:param type="dstNode" val="dstNode"/>
            <dgm:param type="begPts" val="ctr"/>
            <dgm:param type="endPts" val="ctr"/>
            <dgm:param type="endSty" val="noArr"/>
          </dgm:alg>
          <dgm:shape xmlns:r="http://schemas.openxmlformats.org/officeDocument/2006/relationships" type="conn" r:blip="">
            <dgm:adjLst/>
          </dgm:shape>
          <dgm:presOf axis="desOrSelf" ptType="sibTrans" hideLastTrans="0" st="0" cnt="1"/>
          <dgm:constrLst>
            <dgm:constr type="begPad"/>
            <dgm:constr type="endPad"/>
          </dgm:constrLst>
        </dgm:layoutNode>
        <dgm:layoutNode name="extra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dstNode">
          <dgm:alg type="sp"/>
          <dgm:shape xmlns:r="http://schemas.openxmlformats.org/officeDocument/2006/relationships" type="rect" r:blip="" hideGeom="1">
            <dgm:adjLst/>
          </dgm:shape>
          <dgm:presOf/>
        </dgm:layoutNode>
      </dgm:layoutNode>
      <dgm:forEach name="wrapper" axis="self" ptType="parTrans">
        <dgm:forEach name="wrapper2" axis="self" ptType="sibTrans" st="2">
          <dgm:forEach name="accentRepeat" axis="self">
            <dgm:layoutNode name="accentRepeatNode" styleLbl="solidFgAcc1">
              <dgm:alg type="sp"/>
              <dgm:shape xmlns:r="http://schemas.openxmlformats.org/officeDocument/2006/relationships" type="ellipse" r:blip="">
                <dgm:adjLst/>
              </dgm:shape>
              <dgm:presOf/>
            </dgm:layoutNode>
          </dgm:forEach>
        </dgm:forEach>
      </dgm:forEach>
      <dgm:forEach name="Name24" axis="ch" ptType="node" cnt="1">
        <dgm:layoutNode name="text_1" styleLbl="node1">
          <dgm:varLst>
            <dgm:bulletEnabled val="1"/>
          </dgm:varLst>
          <dgm:choose name="Name25">
            <dgm:if name="Name2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2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1">
          <dgm:alg type="sp"/>
          <dgm:shape xmlns:r="http://schemas.openxmlformats.org/officeDocument/2006/relationships" r:blip="">
            <dgm:adjLst/>
          </dgm:shape>
          <dgm:presOf/>
          <dgm:constrLst/>
          <dgm:forEach name="Name28" ref="accentRepeat"/>
        </dgm:layoutNode>
      </dgm:forEach>
      <dgm:forEach name="Name29" axis="ch" ptType="node" st="2" cnt="1">
        <dgm:layoutNode name="text_2" styleLbl="node1">
          <dgm:varLst>
            <dgm:bulletEnabled val="1"/>
          </dgm:varLst>
          <dgm:choose name="Name30">
            <dgm:if name="Name3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2">
          <dgm:alg type="sp"/>
          <dgm:shape xmlns:r="http://schemas.openxmlformats.org/officeDocument/2006/relationships" r:blip="">
            <dgm:adjLst/>
          </dgm:shape>
          <dgm:presOf/>
          <dgm:constrLst/>
          <dgm:forEach name="Name33" ref="accentRepeat"/>
        </dgm:layoutNode>
      </dgm:forEach>
      <dgm:forEach name="Name34" axis="ch" ptType="node" st="3" cnt="1">
        <dgm:layoutNode name="text_3" styleLbl="node1">
          <dgm:varLst>
            <dgm:bulletEnabled val="1"/>
          </dgm:varLst>
          <dgm:choose name="Name35">
            <dgm:if name="Name3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3">
          <dgm:alg type="sp"/>
          <dgm:shape xmlns:r="http://schemas.openxmlformats.org/officeDocument/2006/relationships" r:blip="">
            <dgm:adjLst/>
          </dgm:shape>
          <dgm:presOf/>
          <dgm:constrLst/>
          <dgm:forEach name="Name38" ref="accentRepeat"/>
        </dgm:layoutNode>
      </dgm:forEach>
      <dgm:forEach name="Name39" axis="ch" ptType="node" st="4" cnt="1">
        <dgm:layoutNode name="text_4" styleLbl="node1">
          <dgm:varLst>
            <dgm:bulletEnabled val="1"/>
          </dgm:varLst>
          <dgm:choose name="Name40">
            <dgm:if name="Name4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4">
          <dgm:alg type="sp"/>
          <dgm:shape xmlns:r="http://schemas.openxmlformats.org/officeDocument/2006/relationships" r:blip="">
            <dgm:adjLst/>
          </dgm:shape>
          <dgm:presOf/>
          <dgm:constrLst/>
          <dgm:forEach name="Name43" ref="accentRepeat"/>
        </dgm:layoutNode>
      </dgm:forEach>
      <dgm:forEach name="Name44" axis="ch" ptType="node" st="5" cnt="1">
        <dgm:layoutNode name="text_5" styleLbl="node1">
          <dgm:varLst>
            <dgm:bulletEnabled val="1"/>
          </dgm:varLst>
          <dgm:choose name="Name45">
            <dgm:if name="Name4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5">
          <dgm:alg type="sp"/>
          <dgm:shape xmlns:r="http://schemas.openxmlformats.org/officeDocument/2006/relationships" r:blip="">
            <dgm:adjLst/>
          </dgm:shape>
          <dgm:presOf/>
          <dgm:constrLst/>
          <dgm:forEach name="Name48" ref="accentRepeat"/>
        </dgm:layoutNode>
      </dgm:forEach>
      <dgm:forEach name="Name49" axis="ch" ptType="node" st="6" cnt="1">
        <dgm:layoutNode name="text_6" styleLbl="node1">
          <dgm:varLst>
            <dgm:bulletEnabled val="1"/>
          </dgm:varLst>
          <dgm:choose name="Name50">
            <dgm:if name="Name5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6">
          <dgm:alg type="sp"/>
          <dgm:shape xmlns:r="http://schemas.openxmlformats.org/officeDocument/2006/relationships" r:blip="">
            <dgm:adjLst/>
          </dgm:shape>
          <dgm:presOf/>
          <dgm:constrLst/>
          <dgm:forEach name="Name53" ref="accentRepeat"/>
        </dgm:layoutNode>
      </dgm:forEach>
      <dgm:forEach name="Name54" axis="ch" ptType="node" st="7" cnt="1">
        <dgm:layoutNode name="text_7" styleLbl="node1">
          <dgm:varLst>
            <dgm:bulletEnabled val="1"/>
          </dgm:varLst>
          <dgm:choose name="Name55">
            <dgm:if name="Name5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7">
          <dgm:alg type="sp"/>
          <dgm:shape xmlns:r="http://schemas.openxmlformats.org/officeDocument/2006/relationships" r:blip="">
            <dgm:adjLst/>
          </dgm:shape>
          <dgm:presOf/>
          <dgm:constrLst/>
          <dgm:forEach name="Name58" ref="accentRepeat"/>
        </dgm:layoutNode>
      </dgm:forEach>
    </dgm:layoutNode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8/layout/VerticalCurvedList">
  <dgm:title val=""/>
  <dgm:desc val=""/>
  <dgm:catLst>
    <dgm:cat type="list" pri="2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7"/>
      <dgm:chPref val="7"/>
      <dgm:dir/>
    </dgm:varLst>
    <dgm:alg type="composite"/>
    <dgm:shape xmlns:r="http://schemas.openxmlformats.org/officeDocument/2006/relationships" r:blip="">
      <dgm:adjLst/>
    </dgm:shape>
    <dgm:constrLst>
      <dgm:constr type="w" for="ch" refType="h" refFor="ch" op="gte" fact="0.8"/>
    </dgm:constrLst>
    <dgm:layoutNode name="Name1">
      <dgm:alg type="composite"/>
      <dgm:shape xmlns:r="http://schemas.openxmlformats.org/officeDocument/2006/relationships" r:blip="">
        <dgm:adjLst/>
      </dgm:shape>
      <dgm:choose name="Name2">
        <dgm:if name="Name3" func="var" arg="dir" op="equ" val="norm">
          <dgm:choose name="Name4">
            <dgm:if name="Name5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h" fact="0.225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primFontSz" for="ch" ptType="node" op="equ" val="65"/>
              </dgm:constrLst>
            </dgm:if>
            <dgm:if name="Name6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h" fact="0.1891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h" fact="0.1891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primFontSz" for="ch" ptType="node" op="equ" val="65"/>
              </dgm:constrLst>
            </dgm:if>
            <dgm:if name="Name7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h" fact="0.1526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h" fact="0.2253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h" fact="0.1526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primFontSz" for="ch" ptType="node" op="equ" val="65"/>
              </dgm:constrLst>
            </dgm:if>
            <dgm:if name="Name8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h" fact="0.1268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h" fact="0.215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h" fact="0.21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h" fact="0.126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primFontSz" for="ch" ptType="node" op="equ" val="65"/>
              </dgm:constrLst>
            </dgm:if>
            <dgm:if name="Name9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h" fact="0.1082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h" fact="0.197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h" fact="0.2253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h" fact="0.197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h" fact="0.1082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primFontSz" for="ch" ptType="node" op="equ" val="65"/>
              </dgm:constrLst>
            </dgm:if>
            <dgm:if name="Name10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h" fact="0.094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h" fact="0.1809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h" fact="0.220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h" fact="0.2205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h" fact="0.18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h" fact="0.0943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primFontSz" for="ch" ptType="node" op="equ" val="65"/>
              </dgm:constrLst>
            </dgm:if>
            <dgm:else name="Name1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h" fact="0.0835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h" fact="0.165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h" fact="0.2109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h" fact="0.2253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h" fact="0.21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h" fact="0.1658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h" fact="0.0835"/>
                <dgm:constr type="l" for="ch" forName="text_7" refType="ctrX" refFor="ch" refForName="accent_7"/>
                <dgm:constr type="r" for="ch" forName="text_7" refType="w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lMarg" for="ch" forName="text_7" refType="w" refFor="ch" refForName="accent_7" fact="1.8"/>
                <dgm:constr type="primFontSz" for="ch" ptType="node" op="equ" val="65"/>
              </dgm:constrLst>
            </dgm:else>
          </dgm:choose>
        </dgm:if>
        <dgm:else name="Name12">
          <dgm:choose name="Name13">
            <dgm:if name="Name14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w"/>
                <dgm:constr type="ctrXOff" for="ch" forName="accent_1" refType="h" fact="-0.225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primFontSz" for="ch" ptType="node" op="equ" val="65"/>
              </dgm:constrLst>
            </dgm:if>
            <dgm:if name="Name15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w"/>
                <dgm:constr type="ctrXOff" for="ch" forName="accent_1" refType="h" fact="-0.1891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w"/>
                <dgm:constr type="ctrXOff" for="ch" forName="accent_2" refType="h" fact="-0.1891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primFontSz" for="ch" ptType="node" op="equ" val="65"/>
              </dgm:constrLst>
            </dgm:if>
            <dgm:if name="Name16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w"/>
                <dgm:constr type="ctrXOff" for="ch" forName="accent_1" refType="h" fact="-0.1526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w"/>
                <dgm:constr type="ctrXOff" for="ch" forName="accent_2" refType="h" fact="-0.2253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w"/>
                <dgm:constr type="ctrXOff" for="ch" forName="accent_3" refType="h" fact="-0.1526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primFontSz" for="ch" ptType="node" op="equ" val="65"/>
              </dgm:constrLst>
            </dgm:if>
            <dgm:if name="Name17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w"/>
                <dgm:constr type="ctrXOff" for="ch" forName="accent_1" refType="h" fact="-0.1268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w"/>
                <dgm:constr type="ctrXOff" for="ch" forName="accent_2" refType="h" fact="-0.215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w"/>
                <dgm:constr type="ctrXOff" for="ch" forName="accent_3" refType="h" fact="-0.21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w"/>
                <dgm:constr type="ctrXOff" for="ch" forName="accent_4" refType="h" fact="-0.126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primFontSz" for="ch" ptType="node" op="equ" val="65"/>
              </dgm:constrLst>
            </dgm:if>
            <dgm:if name="Name18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w"/>
                <dgm:constr type="ctrXOff" for="ch" forName="accent_1" refType="h" fact="-0.1082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w"/>
                <dgm:constr type="ctrXOff" for="ch" forName="accent_2" refType="h" fact="-0.197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w"/>
                <dgm:constr type="ctrXOff" for="ch" forName="accent_3" refType="h" fact="-0.2253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w"/>
                <dgm:constr type="ctrXOff" for="ch" forName="accent_4" refType="h" fact="-0.197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w"/>
                <dgm:constr type="ctrXOff" for="ch" forName="accent_5" refType="h" fact="-0.1082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primFontSz" for="ch" ptType="node" op="equ" val="65"/>
              </dgm:constrLst>
            </dgm:if>
            <dgm:if name="Name19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w"/>
                <dgm:constr type="ctrXOff" for="ch" forName="accent_1" refType="h" fact="-0.094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w"/>
                <dgm:constr type="ctrXOff" for="ch" forName="accent_2" refType="h" fact="-0.1809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w"/>
                <dgm:constr type="ctrXOff" for="ch" forName="accent_3" refType="h" fact="-0.220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w"/>
                <dgm:constr type="ctrXOff" for="ch" forName="accent_4" refType="h" fact="-0.2205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w"/>
                <dgm:constr type="ctrXOff" for="ch" forName="accent_5" refType="h" fact="-0.18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w"/>
                <dgm:constr type="ctrXOff" for="ch" forName="accent_6" refType="h" fact="-0.0943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primFontSz" for="ch" ptType="node" op="equ" val="65"/>
              </dgm:constrLst>
            </dgm:if>
            <dgm:else name="Name20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w"/>
                <dgm:constr type="ctrXOff" for="ch" forName="accent_1" refType="h" fact="-0.0835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w"/>
                <dgm:constr type="ctrXOff" for="ch" forName="accent_2" refType="h" fact="-0.165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w"/>
                <dgm:constr type="ctrXOff" for="ch" forName="accent_3" refType="h" fact="-0.2109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w"/>
                <dgm:constr type="ctrXOff" for="ch" forName="accent_4" refType="h" fact="-0.2253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w"/>
                <dgm:constr type="ctrXOff" for="ch" forName="accent_5" refType="h" fact="-0.21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w"/>
                <dgm:constr type="ctrXOff" for="ch" forName="accent_6" refType="h" fact="-0.1658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w"/>
                <dgm:constr type="ctrXOff" for="ch" forName="accent_7" refType="h" fact="-0.0835"/>
                <dgm:constr type="r" for="ch" forName="text_7" refType="ctrX" refFor="ch" refForName="accent_7"/>
                <dgm:constr type="rOff" for="ch" forName="text_7" refType="ctrXOff" refFor="ch" refForName="accent_7"/>
                <dgm:constr type="l" for="ch" forName="text_7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rMarg" for="ch" forName="text_7" refType="w" refFor="ch" refForName="accent_7" fact="1.8"/>
                <dgm:constr type="primFontSz" for="ch" ptType="node" op="equ" val="65"/>
              </dgm:constrLst>
            </dgm:else>
          </dgm:choose>
        </dgm:else>
      </dgm:choose>
      <dgm:layoutNode name="cycle">
        <dgm:choose name="Name21">
          <dgm:if name="Name22" func="var" arg="dir" op="equ" val="norm">
            <dgm:alg type="cycle">
              <dgm:param type="stAng" val="45"/>
              <dgm:param type="spanAng" val="90"/>
            </dgm:alg>
          </dgm:if>
          <dgm:else name="Name23">
            <dgm:alg type="cycle">
              <dgm:param type="stAng" val="225"/>
              <dgm:param type="spanAng" val="90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val="1"/>
          <dgm:constr type="h" for="ch" val="1"/>
          <dgm:constr type="diam" for="ch" forName="conn" refType="diam"/>
        </dgm:constrLst>
        <dgm:layoutNode name="src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conn" styleLbl="parChTrans1D2">
          <dgm:alg type="conn">
            <dgm:param type="connRout" val="curve"/>
            <dgm:param type="srcNode" val="srcNode"/>
            <dgm:param type="dstNode" val="dstNode"/>
            <dgm:param type="begPts" val="ctr"/>
            <dgm:param type="endPts" val="ctr"/>
            <dgm:param type="endSty" val="noArr"/>
          </dgm:alg>
          <dgm:shape xmlns:r="http://schemas.openxmlformats.org/officeDocument/2006/relationships" type="conn" r:blip="">
            <dgm:adjLst/>
          </dgm:shape>
          <dgm:presOf axis="desOrSelf" ptType="sibTrans" hideLastTrans="0" st="0" cnt="1"/>
          <dgm:constrLst>
            <dgm:constr type="begPad"/>
            <dgm:constr type="endPad"/>
          </dgm:constrLst>
        </dgm:layoutNode>
        <dgm:layoutNode name="extra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dstNode">
          <dgm:alg type="sp"/>
          <dgm:shape xmlns:r="http://schemas.openxmlformats.org/officeDocument/2006/relationships" type="rect" r:blip="" hideGeom="1">
            <dgm:adjLst/>
          </dgm:shape>
          <dgm:presOf/>
        </dgm:layoutNode>
      </dgm:layoutNode>
      <dgm:forEach name="wrapper" axis="self" ptType="parTrans">
        <dgm:forEach name="wrapper2" axis="self" ptType="sibTrans" st="2">
          <dgm:forEach name="accentRepeat" axis="self">
            <dgm:layoutNode name="accentRepeatNode" styleLbl="solidFgAcc1">
              <dgm:alg type="sp"/>
              <dgm:shape xmlns:r="http://schemas.openxmlformats.org/officeDocument/2006/relationships" type="ellipse" r:blip="">
                <dgm:adjLst/>
              </dgm:shape>
              <dgm:presOf/>
            </dgm:layoutNode>
          </dgm:forEach>
        </dgm:forEach>
      </dgm:forEach>
      <dgm:forEach name="Name24" axis="ch" ptType="node" cnt="1">
        <dgm:layoutNode name="text_1" styleLbl="node1">
          <dgm:varLst>
            <dgm:bulletEnabled val="1"/>
          </dgm:varLst>
          <dgm:choose name="Name25">
            <dgm:if name="Name2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2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1">
          <dgm:alg type="sp"/>
          <dgm:shape xmlns:r="http://schemas.openxmlformats.org/officeDocument/2006/relationships" r:blip="">
            <dgm:adjLst/>
          </dgm:shape>
          <dgm:presOf/>
          <dgm:constrLst/>
          <dgm:forEach name="Name28" ref="accentRepeat"/>
        </dgm:layoutNode>
      </dgm:forEach>
      <dgm:forEach name="Name29" axis="ch" ptType="node" st="2" cnt="1">
        <dgm:layoutNode name="text_2" styleLbl="node1">
          <dgm:varLst>
            <dgm:bulletEnabled val="1"/>
          </dgm:varLst>
          <dgm:choose name="Name30">
            <dgm:if name="Name3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2">
          <dgm:alg type="sp"/>
          <dgm:shape xmlns:r="http://schemas.openxmlformats.org/officeDocument/2006/relationships" r:blip="">
            <dgm:adjLst/>
          </dgm:shape>
          <dgm:presOf/>
          <dgm:constrLst/>
          <dgm:forEach name="Name33" ref="accentRepeat"/>
        </dgm:layoutNode>
      </dgm:forEach>
      <dgm:forEach name="Name34" axis="ch" ptType="node" st="3" cnt="1">
        <dgm:layoutNode name="text_3" styleLbl="node1">
          <dgm:varLst>
            <dgm:bulletEnabled val="1"/>
          </dgm:varLst>
          <dgm:choose name="Name35">
            <dgm:if name="Name3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3">
          <dgm:alg type="sp"/>
          <dgm:shape xmlns:r="http://schemas.openxmlformats.org/officeDocument/2006/relationships" r:blip="">
            <dgm:adjLst/>
          </dgm:shape>
          <dgm:presOf/>
          <dgm:constrLst/>
          <dgm:forEach name="Name38" ref="accentRepeat"/>
        </dgm:layoutNode>
      </dgm:forEach>
      <dgm:forEach name="Name39" axis="ch" ptType="node" st="4" cnt="1">
        <dgm:layoutNode name="text_4" styleLbl="node1">
          <dgm:varLst>
            <dgm:bulletEnabled val="1"/>
          </dgm:varLst>
          <dgm:choose name="Name40">
            <dgm:if name="Name4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4">
          <dgm:alg type="sp"/>
          <dgm:shape xmlns:r="http://schemas.openxmlformats.org/officeDocument/2006/relationships" r:blip="">
            <dgm:adjLst/>
          </dgm:shape>
          <dgm:presOf/>
          <dgm:constrLst/>
          <dgm:forEach name="Name43" ref="accentRepeat"/>
        </dgm:layoutNode>
      </dgm:forEach>
      <dgm:forEach name="Name44" axis="ch" ptType="node" st="5" cnt="1">
        <dgm:layoutNode name="text_5" styleLbl="node1">
          <dgm:varLst>
            <dgm:bulletEnabled val="1"/>
          </dgm:varLst>
          <dgm:choose name="Name45">
            <dgm:if name="Name4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5">
          <dgm:alg type="sp"/>
          <dgm:shape xmlns:r="http://schemas.openxmlformats.org/officeDocument/2006/relationships" r:blip="">
            <dgm:adjLst/>
          </dgm:shape>
          <dgm:presOf/>
          <dgm:constrLst/>
          <dgm:forEach name="Name48" ref="accentRepeat"/>
        </dgm:layoutNode>
      </dgm:forEach>
      <dgm:forEach name="Name49" axis="ch" ptType="node" st="6" cnt="1">
        <dgm:layoutNode name="text_6" styleLbl="node1">
          <dgm:varLst>
            <dgm:bulletEnabled val="1"/>
          </dgm:varLst>
          <dgm:choose name="Name50">
            <dgm:if name="Name5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6">
          <dgm:alg type="sp"/>
          <dgm:shape xmlns:r="http://schemas.openxmlformats.org/officeDocument/2006/relationships" r:blip="">
            <dgm:adjLst/>
          </dgm:shape>
          <dgm:presOf/>
          <dgm:constrLst/>
          <dgm:forEach name="Name53" ref="accentRepeat"/>
        </dgm:layoutNode>
      </dgm:forEach>
      <dgm:forEach name="Name54" axis="ch" ptType="node" st="7" cnt="1">
        <dgm:layoutNode name="text_7" styleLbl="node1">
          <dgm:varLst>
            <dgm:bulletEnabled val="1"/>
          </dgm:varLst>
          <dgm:choose name="Name55">
            <dgm:if name="Name5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7">
          <dgm:alg type="sp"/>
          <dgm:shape xmlns:r="http://schemas.openxmlformats.org/officeDocument/2006/relationships" r:blip="">
            <dgm:adjLst/>
          </dgm:shape>
          <dgm:presOf/>
          <dgm:constrLst/>
          <dgm:forEach name="Name58" ref="accentRepeat"/>
        </dgm:layoutNode>
      </dgm:forEach>
    </dgm:layoutNod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Élőfej hely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hu-HU"/>
          </a:p>
        </p:txBody>
      </p:sp>
      <p:sp>
        <p:nvSpPr>
          <p:cNvPr id="3" name="Dátum hely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E365C2E-1604-4784-8553-0A222209E1B8}" type="datetimeFigureOut">
              <a:rPr lang="hu-HU" smtClean="0"/>
              <a:t>2022. 01. 25.</a:t>
            </a:fld>
            <a:endParaRPr lang="hu-HU"/>
          </a:p>
        </p:txBody>
      </p:sp>
      <p:sp>
        <p:nvSpPr>
          <p:cNvPr id="4" name="Diakép helye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hu-HU"/>
          </a:p>
        </p:txBody>
      </p:sp>
      <p:sp>
        <p:nvSpPr>
          <p:cNvPr id="5" name="Jegyzetek helye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hu-HU"/>
              <a:t>Mintaszöveg szerkesztése</a:t>
            </a:r>
          </a:p>
          <a:p>
            <a:pPr lvl="1"/>
            <a:r>
              <a:rPr lang="hu-HU"/>
              <a:t>Második szint</a:t>
            </a:r>
          </a:p>
          <a:p>
            <a:pPr lvl="2"/>
            <a:r>
              <a:rPr lang="hu-HU"/>
              <a:t>Harmadik szint</a:t>
            </a:r>
          </a:p>
          <a:p>
            <a:pPr lvl="3"/>
            <a:r>
              <a:rPr lang="hu-HU"/>
              <a:t>Negyedik szint</a:t>
            </a:r>
          </a:p>
          <a:p>
            <a:pPr lvl="4"/>
            <a:r>
              <a:rPr lang="hu-HU"/>
              <a:t>Ötödik szint</a:t>
            </a:r>
          </a:p>
        </p:txBody>
      </p:sp>
      <p:sp>
        <p:nvSpPr>
          <p:cNvPr id="6" name="Élőláb hely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hu-HU"/>
          </a:p>
        </p:txBody>
      </p:sp>
      <p:sp>
        <p:nvSpPr>
          <p:cNvPr id="7" name="Dia számának hely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45FEA2C-798A-4D21-96EA-D0DEB3101E0A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2721751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iakép hely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Jegyzetek hely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hu-HU" dirty="0"/>
          </a:p>
        </p:txBody>
      </p:sp>
      <p:sp>
        <p:nvSpPr>
          <p:cNvPr id="4" name="Dia számának hely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45FEA2C-798A-4D21-96EA-D0DEB3101E0A}" type="slidenum">
              <a:rPr lang="hu-HU" smtClean="0"/>
              <a:t>5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258267530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iakép hely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Jegyzetek hely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hu-HU" dirty="0"/>
          </a:p>
        </p:txBody>
      </p:sp>
      <p:sp>
        <p:nvSpPr>
          <p:cNvPr id="4" name="Dia számának hely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45FEA2C-798A-4D21-96EA-D0DEB3101E0A}" type="slidenum">
              <a:rPr lang="hu-HU" smtClean="0"/>
              <a:t>6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135542843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iakép hely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Jegyzetek hely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hu-HU" dirty="0"/>
          </a:p>
        </p:txBody>
      </p:sp>
      <p:sp>
        <p:nvSpPr>
          <p:cNvPr id="4" name="Dia számának hely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45FEA2C-798A-4D21-96EA-D0DEB3101E0A}" type="slidenum">
              <a:rPr lang="hu-HU" smtClean="0"/>
              <a:t>10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113221636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iakép hely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Jegyzetek hely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hu-HU" dirty="0"/>
          </a:p>
        </p:txBody>
      </p:sp>
      <p:sp>
        <p:nvSpPr>
          <p:cNvPr id="4" name="Dia számának hely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45FEA2C-798A-4D21-96EA-D0DEB3101E0A}" type="slidenum">
              <a:rPr lang="hu-HU" smtClean="0"/>
              <a:t>14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322309020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iakép hely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Jegyzetek hely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hu-HU" dirty="0"/>
          </a:p>
        </p:txBody>
      </p:sp>
      <p:sp>
        <p:nvSpPr>
          <p:cNvPr id="4" name="Dia számának hely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45FEA2C-798A-4D21-96EA-D0DEB3101E0A}" type="slidenum">
              <a:rPr lang="hu-HU" smtClean="0"/>
              <a:t>16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32436849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iakép hely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Jegyzetek hely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hu-HU" dirty="0"/>
          </a:p>
        </p:txBody>
      </p:sp>
      <p:sp>
        <p:nvSpPr>
          <p:cNvPr id="4" name="Dia számának hely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45FEA2C-798A-4D21-96EA-D0DEB3101E0A}" type="slidenum">
              <a:rPr lang="hu-HU" smtClean="0"/>
              <a:t>18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306786544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2.xml"/><Relationship Id="rId4" Type="http://schemas.openxmlformats.org/officeDocument/2006/relationships/image" Target="../media/image2.png"/></Relationships>
</file>

<file path=ppt/slideLayouts/_rels/slideLayout11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2.xml"/><Relationship Id="rId4" Type="http://schemas.openxmlformats.org/officeDocument/2006/relationships/image" Target="../media/image2.png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ím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Szöveg helye 13">
            <a:extLst>
              <a:ext uri="{FF2B5EF4-FFF2-40B4-BE49-F238E27FC236}">
                <a16:creationId xmlns:a16="http://schemas.microsoft.com/office/drawing/2014/main" id="{E1E54AF7-9CFA-45CB-9750-29AB45291CF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5326029" y="400113"/>
            <a:ext cx="3533158" cy="300082"/>
          </a:xfrm>
          <a:noFill/>
        </p:spPr>
        <p:txBody>
          <a:bodyPr wrap="square" rtlCol="0">
            <a:spAutoFit/>
          </a:bodyPr>
          <a:lstStyle>
            <a:lvl1pPr algn="r">
              <a:defRPr lang="hu-HU" sz="1500" spc="113" baseline="0" dirty="0" smtClean="0"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 defTabSz="342900"/>
            <a:r>
              <a:rPr lang="hu-HU" dirty="0"/>
              <a:t>Konferencia | 2018</a:t>
            </a:r>
          </a:p>
        </p:txBody>
      </p:sp>
      <p:sp>
        <p:nvSpPr>
          <p:cNvPr id="4" name="Téglalap 3">
            <a:extLst>
              <a:ext uri="{FF2B5EF4-FFF2-40B4-BE49-F238E27FC236}">
                <a16:creationId xmlns:a16="http://schemas.microsoft.com/office/drawing/2014/main" id="{1EFD92E4-2321-49E5-AEED-0D4F061F923D}"/>
              </a:ext>
            </a:extLst>
          </p:cNvPr>
          <p:cNvSpPr/>
          <p:nvPr/>
        </p:nvSpPr>
        <p:spPr>
          <a:xfrm>
            <a:off x="0" y="1079505"/>
            <a:ext cx="9144000" cy="5778499"/>
          </a:xfrm>
          <a:prstGeom prst="rect">
            <a:avLst/>
          </a:prstGeom>
          <a:gradFill flip="none" rotWithShape="1">
            <a:gsLst>
              <a:gs pos="6000">
                <a:schemeClr val="tx2"/>
              </a:gs>
              <a:gs pos="100000">
                <a:schemeClr val="tx2">
                  <a:lumMod val="75000"/>
                  <a:lumOff val="25000"/>
                </a:schemeClr>
              </a:gs>
            </a:gsLst>
            <a:lin ang="135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 sz="1350"/>
          </a:p>
        </p:txBody>
      </p:sp>
      <p:sp>
        <p:nvSpPr>
          <p:cNvPr id="2" name="Cím 1">
            <a:extLst>
              <a:ext uri="{FF2B5EF4-FFF2-40B4-BE49-F238E27FC236}">
                <a16:creationId xmlns:a16="http://schemas.microsoft.com/office/drawing/2014/main" id="{398923B4-BAF4-482B-8B9E-42943A59C2D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15637" y="2211574"/>
            <a:ext cx="8312727" cy="2098808"/>
          </a:xfrm>
          <a:noFill/>
        </p:spPr>
        <p:txBody>
          <a:bodyPr wrap="square" bIns="108000" rtlCol="0" anchor="b">
            <a:noAutofit/>
          </a:bodyPr>
          <a:lstStyle>
            <a:lvl1pPr algn="ctr">
              <a:lnSpc>
                <a:spcPct val="100000"/>
              </a:lnSpc>
              <a:defRPr lang="hu-HU" sz="3600" cap="all" spc="225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</a:lstStyle>
          <a:p>
            <a:pPr marL="0" lvl="0" algn="ctr" defTabSz="342900"/>
            <a:r>
              <a:rPr lang="hu-HU" dirty="0" err="1"/>
              <a:t>MintacíM</a:t>
            </a:r>
            <a:r>
              <a:rPr lang="hu-HU" dirty="0"/>
              <a:t> szerkesztése</a:t>
            </a:r>
          </a:p>
        </p:txBody>
      </p:sp>
      <p:pic>
        <p:nvPicPr>
          <p:cNvPr id="5" name="Kép 4">
            <a:extLst>
              <a:ext uri="{FF2B5EF4-FFF2-40B4-BE49-F238E27FC236}">
                <a16:creationId xmlns:a16="http://schemas.microsoft.com/office/drawing/2014/main" id="{AA4D6964-545F-4255-BA13-25E11882AE9B}"/>
              </a:ext>
            </a:extLst>
          </p:cNvPr>
          <p:cNvPicPr>
            <a:picLocks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256"/>
          <a:stretch/>
        </p:blipFill>
        <p:spPr>
          <a:xfrm rot="5400000">
            <a:off x="3748962" y="2612183"/>
            <a:ext cx="1594800" cy="5052565"/>
          </a:xfrm>
          <a:prstGeom prst="rect">
            <a:avLst/>
          </a:prstGeom>
        </p:spPr>
      </p:pic>
      <p:cxnSp>
        <p:nvCxnSpPr>
          <p:cNvPr id="11" name="Egyenes összekötő 10">
            <a:extLst>
              <a:ext uri="{FF2B5EF4-FFF2-40B4-BE49-F238E27FC236}">
                <a16:creationId xmlns:a16="http://schemas.microsoft.com/office/drawing/2014/main" id="{8F540EF5-DEC4-4616-91D5-F7ED154C603B}"/>
              </a:ext>
            </a:extLst>
          </p:cNvPr>
          <p:cNvCxnSpPr>
            <a:cxnSpLocks/>
          </p:cNvCxnSpPr>
          <p:nvPr/>
        </p:nvCxnSpPr>
        <p:spPr>
          <a:xfrm>
            <a:off x="1110346" y="4325373"/>
            <a:ext cx="6770915" cy="0"/>
          </a:xfrm>
          <a:prstGeom prst="line">
            <a:avLst/>
          </a:prstGeom>
          <a:ln>
            <a:gradFill>
              <a:gsLst>
                <a:gs pos="27000">
                  <a:schemeClr val="bg1"/>
                </a:gs>
                <a:gs pos="0">
                  <a:schemeClr val="bg1">
                    <a:alpha val="0"/>
                  </a:schemeClr>
                </a:gs>
                <a:gs pos="77000">
                  <a:schemeClr val="bg1"/>
                </a:gs>
                <a:gs pos="100000">
                  <a:schemeClr val="bg1">
                    <a:alpha val="0"/>
                  </a:schemeClr>
                </a:gs>
              </a:gsLst>
              <a:lin ang="0" scaled="0"/>
            </a:gra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Szöveg helye 13">
            <a:extLst>
              <a:ext uri="{FF2B5EF4-FFF2-40B4-BE49-F238E27FC236}">
                <a16:creationId xmlns:a16="http://schemas.microsoft.com/office/drawing/2014/main" id="{F6EF56F0-9022-4FBA-AE45-DAF024E4576A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244365" y="400113"/>
            <a:ext cx="3533158" cy="300082"/>
          </a:xfrm>
          <a:noFill/>
        </p:spPr>
        <p:txBody>
          <a:bodyPr wrap="square" rtlCol="0">
            <a:spAutoFit/>
          </a:bodyPr>
          <a:lstStyle>
            <a:lvl1pPr>
              <a:defRPr lang="hu-HU" sz="1500" spc="113" baseline="0" dirty="0" smtClean="0"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 defTabSz="342900"/>
            <a:r>
              <a:rPr lang="hu-HU" dirty="0"/>
              <a:t>Előadó Neve | titulusa</a:t>
            </a:r>
          </a:p>
        </p:txBody>
      </p:sp>
      <p:grpSp>
        <p:nvGrpSpPr>
          <p:cNvPr id="3" name="Csoportba foglalás 2">
            <a:extLst>
              <a:ext uri="{FF2B5EF4-FFF2-40B4-BE49-F238E27FC236}">
                <a16:creationId xmlns:a16="http://schemas.microsoft.com/office/drawing/2014/main" id="{9B285920-0F2F-4913-A146-A627FA1F22EF}"/>
              </a:ext>
            </a:extLst>
          </p:cNvPr>
          <p:cNvGrpSpPr>
            <a:grpSpLocks noChangeAspect="1"/>
          </p:cNvGrpSpPr>
          <p:nvPr/>
        </p:nvGrpSpPr>
        <p:grpSpPr>
          <a:xfrm>
            <a:off x="3900743" y="407902"/>
            <a:ext cx="1342514" cy="1342514"/>
            <a:chOff x="5357620" y="340777"/>
            <a:chExt cx="1476765" cy="1476765"/>
          </a:xfrm>
        </p:grpSpPr>
        <p:sp>
          <p:nvSpPr>
            <p:cNvPr id="12" name="Ellipszis 11">
              <a:extLst>
                <a:ext uri="{FF2B5EF4-FFF2-40B4-BE49-F238E27FC236}">
                  <a16:creationId xmlns:a16="http://schemas.microsoft.com/office/drawing/2014/main" id="{720D2D16-3C73-4B29-BF0A-5C0CD4A3568B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5357620" y="340777"/>
              <a:ext cx="1476765" cy="1476765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hu-HU" sz="1800"/>
            </a:p>
          </p:txBody>
        </p:sp>
        <p:pic>
          <p:nvPicPr>
            <p:cNvPr id="13" name="Kép 12">
              <a:extLst>
                <a:ext uri="{FF2B5EF4-FFF2-40B4-BE49-F238E27FC236}">
                  <a16:creationId xmlns:a16="http://schemas.microsoft.com/office/drawing/2014/main" id="{64B7CD62-C5AE-49B3-A3F1-CCDBFFCCD9E8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679" t="13826" r="24393" b="13968"/>
            <a:stretch/>
          </p:blipFill>
          <p:spPr>
            <a:xfrm>
              <a:off x="5463779" y="445740"/>
              <a:ext cx="1264444" cy="1266826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328457391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Fejezet 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églalap 11">
            <a:extLst>
              <a:ext uri="{FF2B5EF4-FFF2-40B4-BE49-F238E27FC236}">
                <a16:creationId xmlns:a16="http://schemas.microsoft.com/office/drawing/2014/main" id="{B9832036-2788-4622-A64B-17EA6B541E33}"/>
              </a:ext>
            </a:extLst>
          </p:cNvPr>
          <p:cNvSpPr/>
          <p:nvPr/>
        </p:nvSpPr>
        <p:spPr>
          <a:xfrm>
            <a:off x="2" y="1"/>
            <a:ext cx="1400175" cy="6858000"/>
          </a:xfrm>
          <a:prstGeom prst="rect">
            <a:avLst/>
          </a:prstGeom>
          <a:gradFill>
            <a:gsLst>
              <a:gs pos="0">
                <a:srgbClr val="143777"/>
              </a:gs>
              <a:gs pos="100000">
                <a:schemeClr val="tx2">
                  <a:lumMod val="75000"/>
                  <a:lumOff val="25000"/>
                </a:schemeClr>
              </a:gs>
            </a:gsLst>
            <a:lin ang="135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 sz="1350"/>
          </a:p>
        </p:txBody>
      </p:sp>
      <p:pic>
        <p:nvPicPr>
          <p:cNvPr id="13" name="Kép 12">
            <a:extLst>
              <a:ext uri="{FF2B5EF4-FFF2-40B4-BE49-F238E27FC236}">
                <a16:creationId xmlns:a16="http://schemas.microsoft.com/office/drawing/2014/main" id="{5746DDF3-1237-4ABC-BE9B-40E07F652207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duotone>
              <a:prstClr val="black"/>
              <a:schemeClr val="tx2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4" t="13954" r="50075" b="15166"/>
          <a:stretch/>
        </p:blipFill>
        <p:spPr>
          <a:xfrm>
            <a:off x="5637689" y="0"/>
            <a:ext cx="3497733" cy="6858000"/>
          </a:xfrm>
          <a:prstGeom prst="rect">
            <a:avLst/>
          </a:prstGeom>
        </p:spPr>
      </p:pic>
      <p:sp>
        <p:nvSpPr>
          <p:cNvPr id="16" name="Téglalap 15">
            <a:extLst>
              <a:ext uri="{FF2B5EF4-FFF2-40B4-BE49-F238E27FC236}">
                <a16:creationId xmlns:a16="http://schemas.microsoft.com/office/drawing/2014/main" id="{C5E54EA3-5DA1-484C-86ED-D48C079F35EE}"/>
              </a:ext>
            </a:extLst>
          </p:cNvPr>
          <p:cNvSpPr>
            <a:spLocks noChangeAspect="1"/>
          </p:cNvSpPr>
          <p:nvPr/>
        </p:nvSpPr>
        <p:spPr>
          <a:xfrm>
            <a:off x="5637689" y="-1"/>
            <a:ext cx="3506313" cy="6858001"/>
          </a:xfrm>
          <a:prstGeom prst="rect">
            <a:avLst/>
          </a:prstGeom>
          <a:gradFill flip="none" rotWithShape="1">
            <a:gsLst>
              <a:gs pos="0">
                <a:schemeClr val="bg1"/>
              </a:gs>
              <a:gs pos="99000">
                <a:schemeClr val="bg1">
                  <a:alpha val="0"/>
                </a:schemeClr>
              </a:gs>
            </a:gsLst>
            <a:lin ang="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 sz="1350"/>
          </a:p>
        </p:txBody>
      </p:sp>
      <p:grpSp>
        <p:nvGrpSpPr>
          <p:cNvPr id="2" name="Csoportba foglalás 1">
            <a:extLst>
              <a:ext uri="{FF2B5EF4-FFF2-40B4-BE49-F238E27FC236}">
                <a16:creationId xmlns:a16="http://schemas.microsoft.com/office/drawing/2014/main" id="{F8A1C6F4-B994-46B7-B604-2637090259BF}"/>
              </a:ext>
            </a:extLst>
          </p:cNvPr>
          <p:cNvGrpSpPr/>
          <p:nvPr/>
        </p:nvGrpSpPr>
        <p:grpSpPr>
          <a:xfrm>
            <a:off x="790749" y="2757743"/>
            <a:ext cx="1342514" cy="1342514"/>
            <a:chOff x="2398603" y="3656545"/>
            <a:chExt cx="1476765" cy="1476765"/>
          </a:xfrm>
        </p:grpSpPr>
        <p:sp>
          <p:nvSpPr>
            <p:cNvPr id="10" name="Ellipszis 9">
              <a:extLst>
                <a:ext uri="{FF2B5EF4-FFF2-40B4-BE49-F238E27FC236}">
                  <a16:creationId xmlns:a16="http://schemas.microsoft.com/office/drawing/2014/main" id="{A6271CBC-C030-43FF-85C3-A12DBA354E35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2398603" y="3656545"/>
              <a:ext cx="1476765" cy="1476765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hu-HU" sz="1800"/>
            </a:p>
          </p:txBody>
        </p:sp>
        <p:pic>
          <p:nvPicPr>
            <p:cNvPr id="11" name="Kép 10">
              <a:extLst>
                <a:ext uri="{FF2B5EF4-FFF2-40B4-BE49-F238E27FC236}">
                  <a16:creationId xmlns:a16="http://schemas.microsoft.com/office/drawing/2014/main" id="{506F0F34-288C-4900-8715-CDD0E3BBBA91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679" t="13826" r="24393" b="13968"/>
            <a:stretch/>
          </p:blipFill>
          <p:spPr>
            <a:xfrm>
              <a:off x="2504762" y="3761508"/>
              <a:ext cx="1264444" cy="1266826"/>
            </a:xfrm>
            <a:prstGeom prst="rect">
              <a:avLst/>
            </a:prstGeom>
          </p:spPr>
        </p:pic>
      </p:grpSp>
      <p:pic>
        <p:nvPicPr>
          <p:cNvPr id="17" name="Kép 16">
            <a:extLst>
              <a:ext uri="{FF2B5EF4-FFF2-40B4-BE49-F238E27FC236}">
                <a16:creationId xmlns:a16="http://schemas.microsoft.com/office/drawing/2014/main" id="{66325AB9-9CA1-4E78-B77C-07464C8D6534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256"/>
          <a:stretch/>
        </p:blipFill>
        <p:spPr>
          <a:xfrm>
            <a:off x="8583" y="1129644"/>
            <a:ext cx="1762121" cy="4786769"/>
          </a:xfrm>
          <a:prstGeom prst="rect">
            <a:avLst/>
          </a:prstGeom>
        </p:spPr>
      </p:pic>
      <p:sp>
        <p:nvSpPr>
          <p:cNvPr id="3" name="Cím 2">
            <a:extLst>
              <a:ext uri="{FF2B5EF4-FFF2-40B4-BE49-F238E27FC236}">
                <a16:creationId xmlns:a16="http://schemas.microsoft.com/office/drawing/2014/main" id="{35A37BE2-9DE4-465D-8D3E-B086EDC1E8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29771" y="2824213"/>
            <a:ext cx="4983366" cy="1209562"/>
          </a:xfrm>
          <a:noFill/>
        </p:spPr>
        <p:txBody>
          <a:bodyPr wrap="square" rtlCol="0" anchor="ctr">
            <a:spAutoFit/>
          </a:bodyPr>
          <a:lstStyle>
            <a:lvl1pPr>
              <a:lnSpc>
                <a:spcPct val="110000"/>
              </a:lnSpc>
              <a:defRPr lang="hu-HU" sz="3300" cap="all" spc="225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</a:lstStyle>
          <a:p>
            <a:pPr marL="0" lvl="0" defTabSz="342900"/>
            <a:r>
              <a:rPr lang="hu-HU"/>
              <a:t>Mintacím szerkesztése</a:t>
            </a:r>
            <a:endParaRPr lang="hu-HU" dirty="0"/>
          </a:p>
        </p:txBody>
      </p:sp>
    </p:spTree>
    <p:extLst>
      <p:ext uri="{BB962C8B-B14F-4D97-AF65-F5344CB8AC3E}">
        <p14:creationId xmlns:p14="http://schemas.microsoft.com/office/powerpoint/2010/main" val="359095566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örzs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églalap 10">
            <a:extLst>
              <a:ext uri="{FF2B5EF4-FFF2-40B4-BE49-F238E27FC236}">
                <a16:creationId xmlns:a16="http://schemas.microsoft.com/office/drawing/2014/main" id="{9BA93E46-E304-457C-B4E5-97307FE0451E}"/>
              </a:ext>
            </a:extLst>
          </p:cNvPr>
          <p:cNvSpPr/>
          <p:nvPr/>
        </p:nvSpPr>
        <p:spPr>
          <a:xfrm flipV="1">
            <a:off x="5256000" y="-7372"/>
            <a:ext cx="3888000" cy="6048235"/>
          </a:xfrm>
          <a:prstGeom prst="rect">
            <a:avLst/>
          </a:prstGeom>
          <a:gradFill flip="none" rotWithShape="1">
            <a:gsLst>
              <a:gs pos="0">
                <a:schemeClr val="tx2">
                  <a:lumMod val="75000"/>
                  <a:lumOff val="25000"/>
                </a:schemeClr>
              </a:gs>
              <a:gs pos="100000">
                <a:schemeClr val="tx2"/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 sz="1350"/>
          </a:p>
        </p:txBody>
      </p:sp>
      <p:sp>
        <p:nvSpPr>
          <p:cNvPr id="10" name="Téglalap 9">
            <a:extLst>
              <a:ext uri="{FF2B5EF4-FFF2-40B4-BE49-F238E27FC236}">
                <a16:creationId xmlns:a16="http://schemas.microsoft.com/office/drawing/2014/main" id="{243A6DB6-4204-4902-B048-54DA76673F9E}"/>
              </a:ext>
            </a:extLst>
          </p:cNvPr>
          <p:cNvSpPr/>
          <p:nvPr/>
        </p:nvSpPr>
        <p:spPr>
          <a:xfrm>
            <a:off x="5256000" y="6119730"/>
            <a:ext cx="3888432" cy="738270"/>
          </a:xfrm>
          <a:prstGeom prst="rect">
            <a:avLst/>
          </a:prstGeom>
          <a:gradFill flip="none" rotWithShape="1">
            <a:gsLst>
              <a:gs pos="0">
                <a:schemeClr val="accent1">
                  <a:lumMod val="40000"/>
                  <a:lumOff val="60000"/>
                </a:schemeClr>
              </a:gs>
              <a:gs pos="100000">
                <a:schemeClr val="accent1">
                  <a:lumMod val="20000"/>
                  <a:lumOff val="80000"/>
                </a:schemeClr>
              </a:gs>
            </a:gsLst>
            <a:lin ang="135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 sz="1350"/>
          </a:p>
        </p:txBody>
      </p:sp>
      <p:grpSp>
        <p:nvGrpSpPr>
          <p:cNvPr id="2" name="Csoportba foglalás 1">
            <a:extLst>
              <a:ext uri="{FF2B5EF4-FFF2-40B4-BE49-F238E27FC236}">
                <a16:creationId xmlns:a16="http://schemas.microsoft.com/office/drawing/2014/main" id="{7714EFCE-D761-4920-A4FD-C7BB8DCD8C78}"/>
              </a:ext>
            </a:extLst>
          </p:cNvPr>
          <p:cNvGrpSpPr>
            <a:grpSpLocks noChangeAspect="1"/>
          </p:cNvGrpSpPr>
          <p:nvPr/>
        </p:nvGrpSpPr>
        <p:grpSpPr>
          <a:xfrm>
            <a:off x="8025779" y="5600914"/>
            <a:ext cx="916955" cy="916955"/>
            <a:chOff x="7979931" y="5555066"/>
            <a:chExt cx="1008650" cy="1008650"/>
          </a:xfrm>
        </p:grpSpPr>
        <p:sp>
          <p:nvSpPr>
            <p:cNvPr id="16" name="Ellipszis 15">
              <a:extLst>
                <a:ext uri="{FF2B5EF4-FFF2-40B4-BE49-F238E27FC236}">
                  <a16:creationId xmlns:a16="http://schemas.microsoft.com/office/drawing/2014/main" id="{350EBC85-C44A-49C8-B9C4-B37A7335002A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7979931" y="5555066"/>
              <a:ext cx="1008650" cy="1008650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hu-HU" sz="1800"/>
            </a:p>
          </p:txBody>
        </p:sp>
        <p:pic>
          <p:nvPicPr>
            <p:cNvPr id="17" name="Kép 16">
              <a:extLst>
                <a:ext uri="{FF2B5EF4-FFF2-40B4-BE49-F238E27FC236}">
                  <a16:creationId xmlns:a16="http://schemas.microsoft.com/office/drawing/2014/main" id="{B1717237-3717-49F6-B135-8CF62385EDE2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 cstate="hq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679" t="13826" r="24393" b="13968"/>
            <a:stretch/>
          </p:blipFill>
          <p:spPr>
            <a:xfrm>
              <a:off x="8052439" y="5626756"/>
              <a:ext cx="863632" cy="865259"/>
            </a:xfrm>
            <a:prstGeom prst="rect">
              <a:avLst/>
            </a:prstGeom>
          </p:spPr>
        </p:pic>
      </p:grpSp>
      <p:pic>
        <p:nvPicPr>
          <p:cNvPr id="27" name="Kép 26">
            <a:extLst>
              <a:ext uri="{FF2B5EF4-FFF2-40B4-BE49-F238E27FC236}">
                <a16:creationId xmlns:a16="http://schemas.microsoft.com/office/drawing/2014/main" id="{C9E3E7CF-F49B-4DF1-899B-52D5E5BE3823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4" t="7806" r="50075" b="9197"/>
          <a:stretch/>
        </p:blipFill>
        <p:spPr>
          <a:xfrm rot="5400000">
            <a:off x="6809516" y="5815205"/>
            <a:ext cx="781401" cy="1306829"/>
          </a:xfrm>
          <a:prstGeom prst="rect">
            <a:avLst/>
          </a:prstGeom>
        </p:spPr>
      </p:pic>
      <p:sp>
        <p:nvSpPr>
          <p:cNvPr id="37" name="Szöveg helye 7">
            <a:extLst>
              <a:ext uri="{FF2B5EF4-FFF2-40B4-BE49-F238E27FC236}">
                <a16:creationId xmlns:a16="http://schemas.microsoft.com/office/drawing/2014/main" id="{02C34324-1D62-4033-965F-F0EE61C2802C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5400000" y="1880323"/>
            <a:ext cx="3600000" cy="3717670"/>
          </a:xfrm>
        </p:spPr>
        <p:txBody>
          <a:bodyPr>
            <a:normAutofit/>
          </a:bodyPr>
          <a:lstStyle>
            <a:lvl1pPr>
              <a:lnSpc>
                <a:spcPct val="120000"/>
              </a:lnSpc>
              <a:defRPr sz="2000">
                <a:solidFill>
                  <a:schemeClr val="bg1"/>
                </a:solidFill>
              </a:defRPr>
            </a:lvl1pPr>
          </a:lstStyle>
          <a:p>
            <a:pPr lvl="0"/>
            <a:r>
              <a:rPr lang="hu-HU" dirty="0"/>
              <a:t>Az ábrához tartozó magyarázat hosszabb kifejtése, egy vagy több mondatban, hivatkozások, megjegyzések helye…</a:t>
            </a:r>
          </a:p>
        </p:txBody>
      </p:sp>
      <p:sp>
        <p:nvSpPr>
          <p:cNvPr id="38" name="Cím 8">
            <a:extLst>
              <a:ext uri="{FF2B5EF4-FFF2-40B4-BE49-F238E27FC236}">
                <a16:creationId xmlns:a16="http://schemas.microsoft.com/office/drawing/2014/main" id="{5DC3556C-9858-4CD8-AC57-BA798C8A3DE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400000" y="365129"/>
            <a:ext cx="3600000" cy="1325563"/>
          </a:xfrm>
          <a:ln>
            <a:gradFill flip="none" rotWithShape="1">
              <a:gsLst>
                <a:gs pos="1000">
                  <a:schemeClr val="accent1">
                    <a:lumMod val="5000"/>
                    <a:lumOff val="95000"/>
                  </a:schemeClr>
                </a:gs>
                <a:gs pos="1000">
                  <a:schemeClr val="bg1">
                    <a:alpha val="0"/>
                  </a:schemeClr>
                </a:gs>
              </a:gsLst>
              <a:lin ang="16200000" scaled="0"/>
              <a:tileRect/>
            </a:gradFill>
          </a:ln>
        </p:spPr>
        <p:txBody>
          <a:bodyPr bIns="144000" anchor="b">
            <a:noAutofit/>
          </a:bodyPr>
          <a:lstStyle>
            <a:lvl1pPr>
              <a:lnSpc>
                <a:spcPct val="120000"/>
              </a:lnSpc>
              <a:defRPr sz="3000" cap="all" spc="75" baseline="0">
                <a:solidFill>
                  <a:schemeClr val="bg1"/>
                </a:solidFill>
              </a:defRPr>
            </a:lvl1pPr>
          </a:lstStyle>
          <a:p>
            <a:r>
              <a:rPr lang="hu-HU"/>
              <a:t>Mintacím szerkesztése</a:t>
            </a:r>
            <a:endParaRPr lang="hu-HU" dirty="0"/>
          </a:p>
        </p:txBody>
      </p:sp>
      <p:sp>
        <p:nvSpPr>
          <p:cNvPr id="39" name="Szöveg helye 2">
            <a:extLst>
              <a:ext uri="{FF2B5EF4-FFF2-40B4-BE49-F238E27FC236}">
                <a16:creationId xmlns:a16="http://schemas.microsoft.com/office/drawing/2014/main" id="{39C7282D-11A0-4434-A196-D66513CD3977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399999" y="6316643"/>
            <a:ext cx="3600001" cy="369333"/>
          </a:xfrm>
        </p:spPr>
        <p:txBody>
          <a:bodyPr anchor="ctr">
            <a:noAutofit/>
          </a:bodyPr>
          <a:lstStyle>
            <a:lvl1pPr algn="l">
              <a:spcBef>
                <a:spcPts val="0"/>
              </a:spcBef>
              <a:defRPr sz="1350"/>
            </a:lvl1pPr>
          </a:lstStyle>
          <a:p>
            <a:pPr lvl="0"/>
            <a:r>
              <a:rPr lang="hu-HU" dirty="0"/>
              <a:t>Forrás | MNB</a:t>
            </a:r>
          </a:p>
        </p:txBody>
      </p:sp>
      <p:sp>
        <p:nvSpPr>
          <p:cNvPr id="19" name="Tartalom helye 3">
            <a:extLst>
              <a:ext uri="{FF2B5EF4-FFF2-40B4-BE49-F238E27FC236}">
                <a16:creationId xmlns:a16="http://schemas.microsoft.com/office/drawing/2014/main" id="{F44D6510-BF2B-4B8D-B8CB-9EBEB238AFE7}"/>
              </a:ext>
            </a:extLst>
          </p:cNvPr>
          <p:cNvSpPr>
            <a:spLocks noGrp="1"/>
          </p:cNvSpPr>
          <p:nvPr>
            <p:ph sz="quarter" idx="10" hasCustomPrompt="1"/>
          </p:nvPr>
        </p:nvSpPr>
        <p:spPr>
          <a:xfrm>
            <a:off x="517475" y="365129"/>
            <a:ext cx="4534946" cy="5193842"/>
          </a:xfrm>
        </p:spPr>
        <p:txBody>
          <a:bodyPr anchor="ctr"/>
          <a:lstStyle>
            <a:lvl1pPr algn="ctr">
              <a:defRPr/>
            </a:lvl1pPr>
          </a:lstStyle>
          <a:p>
            <a:pPr lvl="0"/>
            <a:r>
              <a:rPr lang="hu-HU" dirty="0"/>
              <a:t>Ábra / diagram</a:t>
            </a:r>
          </a:p>
        </p:txBody>
      </p:sp>
      <p:sp>
        <p:nvSpPr>
          <p:cNvPr id="20" name="Szöveg helye 5">
            <a:extLst>
              <a:ext uri="{FF2B5EF4-FFF2-40B4-BE49-F238E27FC236}">
                <a16:creationId xmlns:a16="http://schemas.microsoft.com/office/drawing/2014/main" id="{1B73FA26-82AB-4322-839E-DCCBF5E35E5F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17329" y="5815713"/>
            <a:ext cx="4535091" cy="444979"/>
          </a:xfrm>
        </p:spPr>
        <p:txBody>
          <a:bodyPr anchor="ctr">
            <a:normAutofit/>
          </a:bodyPr>
          <a:lstStyle>
            <a:lvl1pPr algn="ctr">
              <a:defRPr sz="1800" cap="all" spc="113" baseline="0"/>
            </a:lvl1pPr>
          </a:lstStyle>
          <a:p>
            <a:pPr lvl="0"/>
            <a:r>
              <a:rPr lang="hu-HU" dirty="0"/>
              <a:t>Ábra / Diagram címe </a:t>
            </a:r>
          </a:p>
        </p:txBody>
      </p:sp>
      <p:sp>
        <p:nvSpPr>
          <p:cNvPr id="21" name="Szöveg helye 5">
            <a:extLst>
              <a:ext uri="{FF2B5EF4-FFF2-40B4-BE49-F238E27FC236}">
                <a16:creationId xmlns:a16="http://schemas.microsoft.com/office/drawing/2014/main" id="{10434836-BF4A-430A-BDC7-2F0A9F649B33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517329" y="6282023"/>
            <a:ext cx="4535091" cy="444979"/>
          </a:xfrm>
        </p:spPr>
        <p:txBody>
          <a:bodyPr anchor="ctr">
            <a:normAutofit/>
          </a:bodyPr>
          <a:lstStyle>
            <a:lvl1pPr algn="ctr">
              <a:defRPr sz="1350" cap="none" spc="113" baseline="0"/>
            </a:lvl1pPr>
          </a:lstStyle>
          <a:p>
            <a:pPr lvl="0"/>
            <a:r>
              <a:rPr lang="hu-HU" dirty="0"/>
              <a:t>Az ábra alcíme, évszám, korcsoport, egyéb</a:t>
            </a:r>
          </a:p>
        </p:txBody>
      </p:sp>
    </p:spTree>
    <p:extLst>
      <p:ext uri="{BB962C8B-B14F-4D97-AF65-F5344CB8AC3E}">
        <p14:creationId xmlns:p14="http://schemas.microsoft.com/office/powerpoint/2010/main" val="299908292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örzsdia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églalap 10">
            <a:extLst>
              <a:ext uri="{FF2B5EF4-FFF2-40B4-BE49-F238E27FC236}">
                <a16:creationId xmlns:a16="http://schemas.microsoft.com/office/drawing/2014/main" id="{9BA93E46-E304-457C-B4E5-97307FE0451E}"/>
              </a:ext>
            </a:extLst>
          </p:cNvPr>
          <p:cNvSpPr/>
          <p:nvPr/>
        </p:nvSpPr>
        <p:spPr>
          <a:xfrm flipV="1">
            <a:off x="0" y="-7370"/>
            <a:ext cx="3888000" cy="6048235"/>
          </a:xfrm>
          <a:prstGeom prst="rect">
            <a:avLst/>
          </a:prstGeom>
          <a:gradFill flip="none" rotWithShape="1">
            <a:gsLst>
              <a:gs pos="0">
                <a:schemeClr val="tx2">
                  <a:lumMod val="75000"/>
                  <a:lumOff val="25000"/>
                </a:schemeClr>
              </a:gs>
              <a:gs pos="100000">
                <a:schemeClr val="tx2"/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 sz="1350"/>
          </a:p>
        </p:txBody>
      </p:sp>
      <p:sp>
        <p:nvSpPr>
          <p:cNvPr id="10" name="Téglalap 9">
            <a:extLst>
              <a:ext uri="{FF2B5EF4-FFF2-40B4-BE49-F238E27FC236}">
                <a16:creationId xmlns:a16="http://schemas.microsoft.com/office/drawing/2014/main" id="{243A6DB6-4204-4902-B048-54DA76673F9E}"/>
              </a:ext>
            </a:extLst>
          </p:cNvPr>
          <p:cNvSpPr/>
          <p:nvPr/>
        </p:nvSpPr>
        <p:spPr>
          <a:xfrm>
            <a:off x="2" y="6119730"/>
            <a:ext cx="3888000" cy="738270"/>
          </a:xfrm>
          <a:prstGeom prst="rect">
            <a:avLst/>
          </a:prstGeom>
          <a:gradFill flip="none" rotWithShape="1">
            <a:gsLst>
              <a:gs pos="0">
                <a:schemeClr val="accent1">
                  <a:lumMod val="40000"/>
                  <a:lumOff val="60000"/>
                </a:schemeClr>
              </a:gs>
              <a:gs pos="100000">
                <a:schemeClr val="accent1">
                  <a:lumMod val="20000"/>
                  <a:lumOff val="80000"/>
                </a:schemeClr>
              </a:gs>
            </a:gsLst>
            <a:lin ang="135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 sz="1350"/>
          </a:p>
        </p:txBody>
      </p:sp>
      <p:pic>
        <p:nvPicPr>
          <p:cNvPr id="27" name="Kép 26">
            <a:extLst>
              <a:ext uri="{FF2B5EF4-FFF2-40B4-BE49-F238E27FC236}">
                <a16:creationId xmlns:a16="http://schemas.microsoft.com/office/drawing/2014/main" id="{C9E3E7CF-F49B-4DF1-899B-52D5E5BE3823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4" t="7806" r="50075" b="9197"/>
          <a:stretch/>
        </p:blipFill>
        <p:spPr>
          <a:xfrm rot="5400000">
            <a:off x="1553302" y="5815205"/>
            <a:ext cx="781401" cy="1306829"/>
          </a:xfrm>
          <a:prstGeom prst="rect">
            <a:avLst/>
          </a:prstGeom>
        </p:spPr>
      </p:pic>
      <p:sp>
        <p:nvSpPr>
          <p:cNvPr id="3" name="Szöveg helye 2">
            <a:extLst>
              <a:ext uri="{FF2B5EF4-FFF2-40B4-BE49-F238E27FC236}">
                <a16:creationId xmlns:a16="http://schemas.microsoft.com/office/drawing/2014/main" id="{B1C46F0A-1AB8-4BCC-BAFC-1016B87CF06E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982066" y="6316865"/>
            <a:ext cx="2827684" cy="361835"/>
          </a:xfrm>
        </p:spPr>
        <p:txBody>
          <a:bodyPr anchor="ctr">
            <a:noAutofit/>
          </a:bodyPr>
          <a:lstStyle>
            <a:lvl1pPr algn="r">
              <a:defRPr sz="1350"/>
            </a:lvl1pPr>
          </a:lstStyle>
          <a:p>
            <a:pPr lvl="0"/>
            <a:r>
              <a:rPr lang="hu-HU" dirty="0"/>
              <a:t>Forrás | MNB</a:t>
            </a:r>
          </a:p>
        </p:txBody>
      </p:sp>
      <p:sp>
        <p:nvSpPr>
          <p:cNvPr id="8" name="Szöveg helye 7">
            <a:extLst>
              <a:ext uri="{FF2B5EF4-FFF2-40B4-BE49-F238E27FC236}">
                <a16:creationId xmlns:a16="http://schemas.microsoft.com/office/drawing/2014/main" id="{CEC0966E-815A-4B33-9F0C-B8A5DD6DD6CE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209749" y="1887824"/>
            <a:ext cx="3600000" cy="3710173"/>
          </a:xfrm>
        </p:spPr>
        <p:txBody>
          <a:bodyPr>
            <a:normAutofit/>
          </a:bodyPr>
          <a:lstStyle>
            <a:lvl1pPr>
              <a:lnSpc>
                <a:spcPct val="120000"/>
              </a:lnSpc>
              <a:defRPr sz="2000">
                <a:solidFill>
                  <a:schemeClr val="bg1"/>
                </a:solidFill>
              </a:defRPr>
            </a:lvl1pPr>
          </a:lstStyle>
          <a:p>
            <a:pPr lvl="0"/>
            <a:r>
              <a:rPr lang="hu-HU" dirty="0"/>
              <a:t>Az ábrához tartozó magyarázat hosszabb kifejtése, egy vagy több mondatban, hivatkozások, megjegyzések helye…</a:t>
            </a:r>
          </a:p>
        </p:txBody>
      </p:sp>
      <p:sp>
        <p:nvSpPr>
          <p:cNvPr id="9" name="Cím 8">
            <a:extLst>
              <a:ext uri="{FF2B5EF4-FFF2-40B4-BE49-F238E27FC236}">
                <a16:creationId xmlns:a16="http://schemas.microsoft.com/office/drawing/2014/main" id="{C75D0434-E8E8-440E-8707-77DCFF370B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9749" y="365129"/>
            <a:ext cx="3600000" cy="1325563"/>
          </a:xfrm>
          <a:ln>
            <a:gradFill flip="none" rotWithShape="1">
              <a:gsLst>
                <a:gs pos="1000">
                  <a:schemeClr val="accent1">
                    <a:lumMod val="5000"/>
                    <a:lumOff val="95000"/>
                  </a:schemeClr>
                </a:gs>
                <a:gs pos="1000">
                  <a:schemeClr val="bg1">
                    <a:alpha val="0"/>
                  </a:schemeClr>
                </a:gs>
              </a:gsLst>
              <a:lin ang="16200000" scaled="0"/>
              <a:tileRect/>
            </a:gradFill>
          </a:ln>
        </p:spPr>
        <p:txBody>
          <a:bodyPr bIns="144000" anchor="b">
            <a:normAutofit/>
          </a:bodyPr>
          <a:lstStyle>
            <a:lvl1pPr>
              <a:lnSpc>
                <a:spcPct val="120000"/>
              </a:lnSpc>
              <a:defRPr sz="3000" cap="all" spc="75" baseline="0">
                <a:solidFill>
                  <a:schemeClr val="bg1"/>
                </a:solidFill>
              </a:defRPr>
            </a:lvl1pPr>
          </a:lstStyle>
          <a:p>
            <a:r>
              <a:rPr lang="hu-HU"/>
              <a:t>Mintacím szerkesztése</a:t>
            </a:r>
            <a:endParaRPr lang="hu-HU" dirty="0"/>
          </a:p>
        </p:txBody>
      </p:sp>
      <p:grpSp>
        <p:nvGrpSpPr>
          <p:cNvPr id="16" name="Csoportba foglalás 15">
            <a:extLst>
              <a:ext uri="{FF2B5EF4-FFF2-40B4-BE49-F238E27FC236}">
                <a16:creationId xmlns:a16="http://schemas.microsoft.com/office/drawing/2014/main" id="{CCB2BA63-84A4-4546-87A0-D9DA49F8D53E}"/>
              </a:ext>
            </a:extLst>
          </p:cNvPr>
          <p:cNvGrpSpPr>
            <a:grpSpLocks noChangeAspect="1"/>
          </p:cNvGrpSpPr>
          <p:nvPr/>
        </p:nvGrpSpPr>
        <p:grpSpPr>
          <a:xfrm>
            <a:off x="209232" y="5600914"/>
            <a:ext cx="916955" cy="916955"/>
            <a:chOff x="7979931" y="5555066"/>
            <a:chExt cx="1008650" cy="1008650"/>
          </a:xfrm>
        </p:grpSpPr>
        <p:sp>
          <p:nvSpPr>
            <p:cNvPr id="17" name="Ellipszis 16">
              <a:extLst>
                <a:ext uri="{FF2B5EF4-FFF2-40B4-BE49-F238E27FC236}">
                  <a16:creationId xmlns:a16="http://schemas.microsoft.com/office/drawing/2014/main" id="{3603E696-F6AE-4DB9-AB6F-CC64995919F9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7979931" y="5555066"/>
              <a:ext cx="1008650" cy="1008650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hu-HU" sz="1800"/>
            </a:p>
          </p:txBody>
        </p:sp>
        <p:pic>
          <p:nvPicPr>
            <p:cNvPr id="19" name="Kép 18">
              <a:extLst>
                <a:ext uri="{FF2B5EF4-FFF2-40B4-BE49-F238E27FC236}">
                  <a16:creationId xmlns:a16="http://schemas.microsoft.com/office/drawing/2014/main" id="{71F5F168-646F-4B5E-804F-43C250451594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679" t="13826" r="24393" b="13968"/>
            <a:stretch/>
          </p:blipFill>
          <p:spPr>
            <a:xfrm>
              <a:off x="8052439" y="5626756"/>
              <a:ext cx="863632" cy="865259"/>
            </a:xfrm>
            <a:prstGeom prst="rect">
              <a:avLst/>
            </a:prstGeom>
          </p:spPr>
        </p:pic>
      </p:grpSp>
      <p:sp>
        <p:nvSpPr>
          <p:cNvPr id="23" name="Szöveg helye 5">
            <a:extLst>
              <a:ext uri="{FF2B5EF4-FFF2-40B4-BE49-F238E27FC236}">
                <a16:creationId xmlns:a16="http://schemas.microsoft.com/office/drawing/2014/main" id="{F0C73910-03DB-4031-A496-E4DE431BA812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225525" y="5841351"/>
            <a:ext cx="4536000" cy="444979"/>
          </a:xfrm>
        </p:spPr>
        <p:txBody>
          <a:bodyPr anchor="ctr">
            <a:normAutofit/>
          </a:bodyPr>
          <a:lstStyle>
            <a:lvl1pPr algn="ctr">
              <a:defRPr sz="1800" cap="all" spc="113" baseline="0"/>
            </a:lvl1pPr>
          </a:lstStyle>
          <a:p>
            <a:pPr lvl="0"/>
            <a:r>
              <a:rPr lang="hu-HU" dirty="0"/>
              <a:t>Ábra / Diagram címe </a:t>
            </a:r>
          </a:p>
        </p:txBody>
      </p:sp>
      <p:sp>
        <p:nvSpPr>
          <p:cNvPr id="24" name="Szöveg helye 5">
            <a:extLst>
              <a:ext uri="{FF2B5EF4-FFF2-40B4-BE49-F238E27FC236}">
                <a16:creationId xmlns:a16="http://schemas.microsoft.com/office/drawing/2014/main" id="{C303D8CD-B4C5-4351-A36C-57B8B61283DF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4225525" y="6315176"/>
            <a:ext cx="4536000" cy="370800"/>
          </a:xfrm>
        </p:spPr>
        <p:txBody>
          <a:bodyPr anchor="ctr">
            <a:normAutofit/>
          </a:bodyPr>
          <a:lstStyle>
            <a:lvl1pPr algn="ctr">
              <a:defRPr sz="1350" cap="none" spc="113" baseline="0"/>
            </a:lvl1pPr>
          </a:lstStyle>
          <a:p>
            <a:pPr lvl="0"/>
            <a:r>
              <a:rPr lang="hu-HU" dirty="0"/>
              <a:t>Az ábra alcíme, évszám, korcsoport, egyéb</a:t>
            </a:r>
          </a:p>
        </p:txBody>
      </p:sp>
      <p:sp>
        <p:nvSpPr>
          <p:cNvPr id="25" name="Tartalom helye 3">
            <a:extLst>
              <a:ext uri="{FF2B5EF4-FFF2-40B4-BE49-F238E27FC236}">
                <a16:creationId xmlns:a16="http://schemas.microsoft.com/office/drawing/2014/main" id="{EB5270F9-D439-41A4-9A4D-1A79F3557827}"/>
              </a:ext>
            </a:extLst>
          </p:cNvPr>
          <p:cNvSpPr>
            <a:spLocks noGrp="1"/>
          </p:cNvSpPr>
          <p:nvPr>
            <p:ph sz="quarter" idx="10" hasCustomPrompt="1"/>
          </p:nvPr>
        </p:nvSpPr>
        <p:spPr>
          <a:xfrm>
            <a:off x="4225670" y="571670"/>
            <a:ext cx="4536000" cy="5055085"/>
          </a:xfrm>
        </p:spPr>
        <p:txBody>
          <a:bodyPr anchor="ctr"/>
          <a:lstStyle>
            <a:lvl1pPr algn="ctr">
              <a:defRPr/>
            </a:lvl1pPr>
          </a:lstStyle>
          <a:p>
            <a:pPr lvl="0"/>
            <a:r>
              <a:rPr lang="hu-HU" dirty="0"/>
              <a:t>Ábra / diagram</a:t>
            </a:r>
          </a:p>
        </p:txBody>
      </p:sp>
    </p:spTree>
    <p:extLst>
      <p:ext uri="{BB962C8B-B14F-4D97-AF65-F5344CB8AC3E}">
        <p14:creationId xmlns:p14="http://schemas.microsoft.com/office/powerpoint/2010/main" val="424375949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örzsdia 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églalap 10">
            <a:extLst>
              <a:ext uri="{FF2B5EF4-FFF2-40B4-BE49-F238E27FC236}">
                <a16:creationId xmlns:a16="http://schemas.microsoft.com/office/drawing/2014/main" id="{9BA93E46-E304-457C-B4E5-97307FE0451E}"/>
              </a:ext>
            </a:extLst>
          </p:cNvPr>
          <p:cNvSpPr/>
          <p:nvPr/>
        </p:nvSpPr>
        <p:spPr>
          <a:xfrm flipV="1">
            <a:off x="5255664" y="-4"/>
            <a:ext cx="3888336" cy="3384000"/>
          </a:xfrm>
          <a:prstGeom prst="rect">
            <a:avLst/>
          </a:prstGeom>
          <a:gradFill flip="none" rotWithShape="1">
            <a:gsLst>
              <a:gs pos="0">
                <a:schemeClr val="tx2">
                  <a:lumMod val="75000"/>
                  <a:lumOff val="25000"/>
                </a:schemeClr>
              </a:gs>
              <a:gs pos="100000">
                <a:schemeClr val="tx2"/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 sz="1350"/>
          </a:p>
        </p:txBody>
      </p:sp>
      <p:sp>
        <p:nvSpPr>
          <p:cNvPr id="5" name="Cím 4">
            <a:extLst>
              <a:ext uri="{FF2B5EF4-FFF2-40B4-BE49-F238E27FC236}">
                <a16:creationId xmlns:a16="http://schemas.microsoft.com/office/drawing/2014/main" id="{BBA96685-E775-4D65-81A4-7D98E230E334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399832" y="365129"/>
            <a:ext cx="3600000" cy="2892066"/>
          </a:xfrm>
          <a:ln>
            <a:noFill/>
          </a:ln>
        </p:spPr>
        <p:txBody>
          <a:bodyPr anchor="b">
            <a:normAutofit/>
          </a:bodyPr>
          <a:lstStyle>
            <a:lvl1pPr>
              <a:lnSpc>
                <a:spcPct val="120000"/>
              </a:lnSpc>
              <a:defRPr lang="hu-HU" sz="3000" cap="all" spc="75" baseline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marL="0" lvl="0">
              <a:lnSpc>
                <a:spcPct val="100000"/>
              </a:lnSpc>
            </a:pPr>
            <a:r>
              <a:rPr lang="hu-HU" dirty="0"/>
              <a:t>Több soros Mintacím szerkesztése</a:t>
            </a:r>
          </a:p>
        </p:txBody>
      </p:sp>
      <p:sp>
        <p:nvSpPr>
          <p:cNvPr id="10" name="Téglalap 9">
            <a:extLst>
              <a:ext uri="{FF2B5EF4-FFF2-40B4-BE49-F238E27FC236}">
                <a16:creationId xmlns:a16="http://schemas.microsoft.com/office/drawing/2014/main" id="{243A6DB6-4204-4902-B048-54DA76673F9E}"/>
              </a:ext>
            </a:extLst>
          </p:cNvPr>
          <p:cNvSpPr/>
          <p:nvPr/>
        </p:nvSpPr>
        <p:spPr>
          <a:xfrm>
            <a:off x="5255664" y="3449169"/>
            <a:ext cx="3888767" cy="3408831"/>
          </a:xfrm>
          <a:prstGeom prst="rect">
            <a:avLst/>
          </a:prstGeom>
          <a:gradFill flip="none" rotWithShape="1">
            <a:gsLst>
              <a:gs pos="0">
                <a:schemeClr val="accent1">
                  <a:lumMod val="40000"/>
                  <a:lumOff val="60000"/>
                </a:schemeClr>
              </a:gs>
              <a:gs pos="100000">
                <a:schemeClr val="accent1">
                  <a:lumMod val="20000"/>
                  <a:lumOff val="80000"/>
                </a:schemeClr>
              </a:gs>
            </a:gsLst>
            <a:lin ang="135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 sz="1350"/>
          </a:p>
        </p:txBody>
      </p:sp>
      <p:pic>
        <p:nvPicPr>
          <p:cNvPr id="27" name="Kép 26">
            <a:extLst>
              <a:ext uri="{FF2B5EF4-FFF2-40B4-BE49-F238E27FC236}">
                <a16:creationId xmlns:a16="http://schemas.microsoft.com/office/drawing/2014/main" id="{C9E3E7CF-F49B-4DF1-899B-52D5E5BE3823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4" t="7806" r="50075" b="9197"/>
          <a:stretch/>
        </p:blipFill>
        <p:spPr>
          <a:xfrm rot="5400000">
            <a:off x="6809346" y="5815205"/>
            <a:ext cx="781401" cy="1306829"/>
          </a:xfrm>
          <a:prstGeom prst="rect">
            <a:avLst/>
          </a:prstGeom>
        </p:spPr>
      </p:pic>
      <p:sp>
        <p:nvSpPr>
          <p:cNvPr id="3" name="Szöveg helye 2">
            <a:extLst>
              <a:ext uri="{FF2B5EF4-FFF2-40B4-BE49-F238E27FC236}">
                <a16:creationId xmlns:a16="http://schemas.microsoft.com/office/drawing/2014/main" id="{E3946156-F48D-415B-A39E-CE3FF05536B6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5399832" y="3579212"/>
            <a:ext cx="3600000" cy="2550849"/>
          </a:xfrm>
        </p:spPr>
        <p:txBody>
          <a:bodyPr>
            <a:normAutofit/>
          </a:bodyPr>
          <a:lstStyle>
            <a:lvl1pPr>
              <a:lnSpc>
                <a:spcPct val="120000"/>
              </a:lnSpc>
              <a:defRPr sz="2000"/>
            </a:lvl1pPr>
          </a:lstStyle>
          <a:p>
            <a:pPr lvl="0"/>
            <a:r>
              <a:rPr lang="hu-HU" dirty="0"/>
              <a:t>Az ábrához tartozó </a:t>
            </a:r>
            <a:br>
              <a:rPr lang="hu-HU" dirty="0"/>
            </a:br>
            <a:r>
              <a:rPr lang="hu-HU" dirty="0"/>
              <a:t>magyarázat egy vagy több mondatban. Hivatkozások, megjegyzések és egy tartalmak helye.</a:t>
            </a:r>
          </a:p>
        </p:txBody>
      </p:sp>
      <p:sp>
        <p:nvSpPr>
          <p:cNvPr id="22" name="Tartalom helye 3">
            <a:extLst>
              <a:ext uri="{FF2B5EF4-FFF2-40B4-BE49-F238E27FC236}">
                <a16:creationId xmlns:a16="http://schemas.microsoft.com/office/drawing/2014/main" id="{828B175C-BEBE-4758-9D4B-D75CC083C912}"/>
              </a:ext>
            </a:extLst>
          </p:cNvPr>
          <p:cNvSpPr>
            <a:spLocks noGrp="1"/>
          </p:cNvSpPr>
          <p:nvPr>
            <p:ph sz="quarter" idx="10" hasCustomPrompt="1"/>
          </p:nvPr>
        </p:nvSpPr>
        <p:spPr>
          <a:xfrm>
            <a:off x="517475" y="365129"/>
            <a:ext cx="4534946" cy="5193842"/>
          </a:xfrm>
        </p:spPr>
        <p:txBody>
          <a:bodyPr anchor="ctr"/>
          <a:lstStyle>
            <a:lvl1pPr algn="ctr">
              <a:defRPr/>
            </a:lvl1pPr>
          </a:lstStyle>
          <a:p>
            <a:pPr lvl="0"/>
            <a:r>
              <a:rPr lang="hu-HU" dirty="0"/>
              <a:t>Ábra / diagram</a:t>
            </a:r>
          </a:p>
        </p:txBody>
      </p:sp>
      <p:sp>
        <p:nvSpPr>
          <p:cNvPr id="25" name="Szöveg helye 2">
            <a:extLst>
              <a:ext uri="{FF2B5EF4-FFF2-40B4-BE49-F238E27FC236}">
                <a16:creationId xmlns:a16="http://schemas.microsoft.com/office/drawing/2014/main" id="{D1B90F64-22FD-46A6-AD66-EACE5DE9A597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399832" y="6316643"/>
            <a:ext cx="3600000" cy="369333"/>
          </a:xfrm>
        </p:spPr>
        <p:txBody>
          <a:bodyPr anchor="ctr">
            <a:noAutofit/>
          </a:bodyPr>
          <a:lstStyle>
            <a:lvl1pPr algn="r">
              <a:spcBef>
                <a:spcPts val="0"/>
              </a:spcBef>
              <a:defRPr sz="1350"/>
            </a:lvl1pPr>
          </a:lstStyle>
          <a:p>
            <a:pPr lvl="0"/>
            <a:r>
              <a:rPr lang="hu-HU" dirty="0"/>
              <a:t>Forrás | MNB</a:t>
            </a:r>
          </a:p>
        </p:txBody>
      </p:sp>
      <p:sp>
        <p:nvSpPr>
          <p:cNvPr id="26" name="Szöveg helye 5">
            <a:extLst>
              <a:ext uri="{FF2B5EF4-FFF2-40B4-BE49-F238E27FC236}">
                <a16:creationId xmlns:a16="http://schemas.microsoft.com/office/drawing/2014/main" id="{62CF5B3C-7531-4D70-9104-C67EBB1CF80E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17329" y="5815713"/>
            <a:ext cx="4535091" cy="444979"/>
          </a:xfrm>
        </p:spPr>
        <p:txBody>
          <a:bodyPr anchor="ctr">
            <a:normAutofit/>
          </a:bodyPr>
          <a:lstStyle>
            <a:lvl1pPr algn="ctr">
              <a:defRPr sz="1800" cap="all" spc="113" baseline="0"/>
            </a:lvl1pPr>
          </a:lstStyle>
          <a:p>
            <a:pPr lvl="0"/>
            <a:r>
              <a:rPr lang="hu-HU" dirty="0"/>
              <a:t>Ábra / Diagram címe </a:t>
            </a:r>
          </a:p>
        </p:txBody>
      </p:sp>
      <p:sp>
        <p:nvSpPr>
          <p:cNvPr id="31" name="Szöveg helye 5">
            <a:extLst>
              <a:ext uri="{FF2B5EF4-FFF2-40B4-BE49-F238E27FC236}">
                <a16:creationId xmlns:a16="http://schemas.microsoft.com/office/drawing/2014/main" id="{B67782A7-14FB-488C-ADBF-95EC70AB2083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517329" y="6282023"/>
            <a:ext cx="4535091" cy="444979"/>
          </a:xfrm>
        </p:spPr>
        <p:txBody>
          <a:bodyPr anchor="ctr">
            <a:normAutofit/>
          </a:bodyPr>
          <a:lstStyle>
            <a:lvl1pPr algn="ctr">
              <a:defRPr sz="1350" cap="none" spc="113" baseline="0"/>
            </a:lvl1pPr>
          </a:lstStyle>
          <a:p>
            <a:pPr lvl="0"/>
            <a:r>
              <a:rPr lang="hu-HU" dirty="0"/>
              <a:t>Az ábra alcíme, évszám, korcsoport, egyéb</a:t>
            </a:r>
          </a:p>
        </p:txBody>
      </p:sp>
      <p:grpSp>
        <p:nvGrpSpPr>
          <p:cNvPr id="20" name="Csoportba foglalás 19">
            <a:extLst>
              <a:ext uri="{FF2B5EF4-FFF2-40B4-BE49-F238E27FC236}">
                <a16:creationId xmlns:a16="http://schemas.microsoft.com/office/drawing/2014/main" id="{713E5D64-A416-4407-A7A9-09466826ED7E}"/>
              </a:ext>
            </a:extLst>
          </p:cNvPr>
          <p:cNvGrpSpPr>
            <a:grpSpLocks noChangeAspect="1"/>
          </p:cNvGrpSpPr>
          <p:nvPr/>
        </p:nvGrpSpPr>
        <p:grpSpPr>
          <a:xfrm>
            <a:off x="8025779" y="2968169"/>
            <a:ext cx="916955" cy="916955"/>
            <a:chOff x="7979931" y="5555066"/>
            <a:chExt cx="1008650" cy="1008650"/>
          </a:xfrm>
        </p:grpSpPr>
        <p:sp>
          <p:nvSpPr>
            <p:cNvPr id="21" name="Ellipszis 20">
              <a:extLst>
                <a:ext uri="{FF2B5EF4-FFF2-40B4-BE49-F238E27FC236}">
                  <a16:creationId xmlns:a16="http://schemas.microsoft.com/office/drawing/2014/main" id="{D0A6B8B5-ED8C-481E-9B80-314EA5E96C08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7979931" y="5555066"/>
              <a:ext cx="1008650" cy="1008650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hu-HU" sz="1800"/>
            </a:p>
          </p:txBody>
        </p:sp>
        <p:pic>
          <p:nvPicPr>
            <p:cNvPr id="23" name="Kép 22">
              <a:extLst>
                <a:ext uri="{FF2B5EF4-FFF2-40B4-BE49-F238E27FC236}">
                  <a16:creationId xmlns:a16="http://schemas.microsoft.com/office/drawing/2014/main" id="{7D9D7D4A-71F2-4FD6-A2E4-D41AE88DAF89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679" t="13826" r="24393" b="13968"/>
            <a:stretch/>
          </p:blipFill>
          <p:spPr>
            <a:xfrm>
              <a:off x="8052439" y="5626756"/>
              <a:ext cx="863632" cy="865259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80348420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örzsdia 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églalap 10">
            <a:extLst>
              <a:ext uri="{FF2B5EF4-FFF2-40B4-BE49-F238E27FC236}">
                <a16:creationId xmlns:a16="http://schemas.microsoft.com/office/drawing/2014/main" id="{9BA93E46-E304-457C-B4E5-97307FE0451E}"/>
              </a:ext>
            </a:extLst>
          </p:cNvPr>
          <p:cNvSpPr/>
          <p:nvPr/>
        </p:nvSpPr>
        <p:spPr>
          <a:xfrm flipV="1">
            <a:off x="5256000" y="-3"/>
            <a:ext cx="3888000" cy="1663375"/>
          </a:xfrm>
          <a:prstGeom prst="rect">
            <a:avLst/>
          </a:prstGeom>
          <a:gradFill flip="none" rotWithShape="1">
            <a:gsLst>
              <a:gs pos="0">
                <a:schemeClr val="tx2">
                  <a:lumMod val="75000"/>
                  <a:lumOff val="25000"/>
                </a:schemeClr>
              </a:gs>
              <a:gs pos="100000">
                <a:schemeClr val="tx2"/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 sz="1350"/>
          </a:p>
        </p:txBody>
      </p:sp>
      <p:sp>
        <p:nvSpPr>
          <p:cNvPr id="5" name="Cím 4">
            <a:extLst>
              <a:ext uri="{FF2B5EF4-FFF2-40B4-BE49-F238E27FC236}">
                <a16:creationId xmlns:a16="http://schemas.microsoft.com/office/drawing/2014/main" id="{BBA96685-E775-4D65-81A4-7D98E230E334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397424" y="365129"/>
            <a:ext cx="3600000" cy="998976"/>
          </a:xfrm>
          <a:ln>
            <a:noFill/>
          </a:ln>
        </p:spPr>
        <p:txBody>
          <a:bodyPr anchor="b">
            <a:noAutofit/>
          </a:bodyPr>
          <a:lstStyle>
            <a:lvl1pPr>
              <a:lnSpc>
                <a:spcPct val="120000"/>
              </a:lnSpc>
              <a:defRPr lang="hu-HU" sz="3000" cap="all" spc="75" baseline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marL="0" lvl="0">
              <a:lnSpc>
                <a:spcPct val="100000"/>
              </a:lnSpc>
            </a:pPr>
            <a:r>
              <a:rPr lang="hu-HU" dirty="0"/>
              <a:t>Rövid cím szerkesztése</a:t>
            </a:r>
          </a:p>
        </p:txBody>
      </p:sp>
      <p:sp>
        <p:nvSpPr>
          <p:cNvPr id="10" name="Téglalap 9">
            <a:extLst>
              <a:ext uri="{FF2B5EF4-FFF2-40B4-BE49-F238E27FC236}">
                <a16:creationId xmlns:a16="http://schemas.microsoft.com/office/drawing/2014/main" id="{243A6DB6-4204-4902-B048-54DA76673F9E}"/>
              </a:ext>
            </a:extLst>
          </p:cNvPr>
          <p:cNvSpPr/>
          <p:nvPr/>
        </p:nvSpPr>
        <p:spPr>
          <a:xfrm>
            <a:off x="5256000" y="1729236"/>
            <a:ext cx="3888000" cy="5128764"/>
          </a:xfrm>
          <a:prstGeom prst="rect">
            <a:avLst/>
          </a:prstGeom>
          <a:gradFill flip="none" rotWithShape="1">
            <a:gsLst>
              <a:gs pos="0">
                <a:schemeClr val="accent1">
                  <a:lumMod val="40000"/>
                  <a:lumOff val="60000"/>
                </a:schemeClr>
              </a:gs>
              <a:gs pos="100000">
                <a:schemeClr val="accent1">
                  <a:lumMod val="20000"/>
                  <a:lumOff val="80000"/>
                </a:schemeClr>
              </a:gs>
            </a:gsLst>
            <a:lin ang="135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 sz="1350"/>
          </a:p>
        </p:txBody>
      </p:sp>
      <p:pic>
        <p:nvPicPr>
          <p:cNvPr id="27" name="Kép 26">
            <a:extLst>
              <a:ext uri="{FF2B5EF4-FFF2-40B4-BE49-F238E27FC236}">
                <a16:creationId xmlns:a16="http://schemas.microsoft.com/office/drawing/2014/main" id="{C9E3E7CF-F49B-4DF1-899B-52D5E5BE3823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4" t="7806" r="50075" b="9197"/>
          <a:stretch/>
        </p:blipFill>
        <p:spPr>
          <a:xfrm rot="5400000">
            <a:off x="6809299" y="5815205"/>
            <a:ext cx="781401" cy="1306829"/>
          </a:xfrm>
          <a:prstGeom prst="rect">
            <a:avLst/>
          </a:prstGeom>
        </p:spPr>
      </p:pic>
      <p:sp>
        <p:nvSpPr>
          <p:cNvPr id="3" name="Szöveg helye 2">
            <a:extLst>
              <a:ext uri="{FF2B5EF4-FFF2-40B4-BE49-F238E27FC236}">
                <a16:creationId xmlns:a16="http://schemas.microsoft.com/office/drawing/2014/main" id="{E3946156-F48D-415B-A39E-CE3FF05536B6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5386454" y="1835397"/>
            <a:ext cx="3600000" cy="4294658"/>
          </a:xfrm>
        </p:spPr>
        <p:txBody>
          <a:bodyPr>
            <a:normAutofit/>
          </a:bodyPr>
          <a:lstStyle>
            <a:lvl1pPr>
              <a:lnSpc>
                <a:spcPct val="120000"/>
              </a:lnSpc>
              <a:defRPr sz="2000"/>
            </a:lvl1pPr>
          </a:lstStyle>
          <a:p>
            <a:pPr lvl="0"/>
            <a:r>
              <a:rPr lang="hu-HU" dirty="0"/>
              <a:t>Az ábrához tartozó </a:t>
            </a:r>
            <a:br>
              <a:rPr lang="hu-HU" dirty="0"/>
            </a:br>
            <a:r>
              <a:rPr lang="hu-HU" dirty="0"/>
              <a:t>magyarázat egy vagy több mondatban. Hivatkozások, megjegyzések és egyéb tartalmak helye.</a:t>
            </a:r>
          </a:p>
        </p:txBody>
      </p:sp>
      <p:sp>
        <p:nvSpPr>
          <p:cNvPr id="23" name="Szöveg helye 2">
            <a:extLst>
              <a:ext uri="{FF2B5EF4-FFF2-40B4-BE49-F238E27FC236}">
                <a16:creationId xmlns:a16="http://schemas.microsoft.com/office/drawing/2014/main" id="{0B2D9C99-1C4E-4298-A997-389B38EEFC4B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386454" y="6316643"/>
            <a:ext cx="3600000" cy="369333"/>
          </a:xfrm>
        </p:spPr>
        <p:txBody>
          <a:bodyPr anchor="ctr">
            <a:noAutofit/>
          </a:bodyPr>
          <a:lstStyle>
            <a:lvl1pPr algn="r">
              <a:spcBef>
                <a:spcPts val="0"/>
              </a:spcBef>
              <a:defRPr sz="1350"/>
            </a:lvl1pPr>
          </a:lstStyle>
          <a:p>
            <a:pPr lvl="0"/>
            <a:r>
              <a:rPr lang="hu-HU" dirty="0"/>
              <a:t>Forrás | MNB</a:t>
            </a:r>
          </a:p>
        </p:txBody>
      </p:sp>
      <p:grpSp>
        <p:nvGrpSpPr>
          <p:cNvPr id="16" name="Csoportba foglalás 15">
            <a:extLst>
              <a:ext uri="{FF2B5EF4-FFF2-40B4-BE49-F238E27FC236}">
                <a16:creationId xmlns:a16="http://schemas.microsoft.com/office/drawing/2014/main" id="{3C8BD7F5-F845-4745-82FD-81504485B0BD}"/>
              </a:ext>
            </a:extLst>
          </p:cNvPr>
          <p:cNvGrpSpPr>
            <a:grpSpLocks noChangeAspect="1"/>
          </p:cNvGrpSpPr>
          <p:nvPr/>
        </p:nvGrpSpPr>
        <p:grpSpPr>
          <a:xfrm>
            <a:off x="8025779" y="1241912"/>
            <a:ext cx="916955" cy="916955"/>
            <a:chOff x="7979931" y="5555066"/>
            <a:chExt cx="1008650" cy="1008650"/>
          </a:xfrm>
        </p:grpSpPr>
        <p:sp>
          <p:nvSpPr>
            <p:cNvPr id="17" name="Ellipszis 16">
              <a:extLst>
                <a:ext uri="{FF2B5EF4-FFF2-40B4-BE49-F238E27FC236}">
                  <a16:creationId xmlns:a16="http://schemas.microsoft.com/office/drawing/2014/main" id="{725A775F-8F32-4260-A9DA-60C1222D4E95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7979931" y="5555066"/>
              <a:ext cx="1008650" cy="1008650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hu-HU" sz="1800"/>
            </a:p>
          </p:txBody>
        </p:sp>
        <p:pic>
          <p:nvPicPr>
            <p:cNvPr id="19" name="Kép 18">
              <a:extLst>
                <a:ext uri="{FF2B5EF4-FFF2-40B4-BE49-F238E27FC236}">
                  <a16:creationId xmlns:a16="http://schemas.microsoft.com/office/drawing/2014/main" id="{D614204D-7C12-4091-98F5-6937A3747D8F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679" t="13826" r="24393" b="13968"/>
            <a:stretch/>
          </p:blipFill>
          <p:spPr>
            <a:xfrm>
              <a:off x="8052439" y="5626756"/>
              <a:ext cx="863632" cy="865259"/>
            </a:xfrm>
            <a:prstGeom prst="rect">
              <a:avLst/>
            </a:prstGeom>
          </p:spPr>
        </p:pic>
      </p:grpSp>
      <p:sp>
        <p:nvSpPr>
          <p:cNvPr id="20" name="Tartalom helye 3">
            <a:extLst>
              <a:ext uri="{FF2B5EF4-FFF2-40B4-BE49-F238E27FC236}">
                <a16:creationId xmlns:a16="http://schemas.microsoft.com/office/drawing/2014/main" id="{DC6DF135-3B7D-4956-9743-C8E623DF8DD0}"/>
              </a:ext>
            </a:extLst>
          </p:cNvPr>
          <p:cNvSpPr>
            <a:spLocks noGrp="1"/>
          </p:cNvSpPr>
          <p:nvPr>
            <p:ph sz="quarter" idx="10" hasCustomPrompt="1"/>
          </p:nvPr>
        </p:nvSpPr>
        <p:spPr>
          <a:xfrm>
            <a:off x="517475" y="365129"/>
            <a:ext cx="4534946" cy="5193842"/>
          </a:xfrm>
        </p:spPr>
        <p:txBody>
          <a:bodyPr anchor="ctr"/>
          <a:lstStyle>
            <a:lvl1pPr algn="ctr">
              <a:defRPr/>
            </a:lvl1pPr>
          </a:lstStyle>
          <a:p>
            <a:pPr lvl="0"/>
            <a:r>
              <a:rPr lang="hu-HU" dirty="0"/>
              <a:t>Ábra / diagram</a:t>
            </a:r>
          </a:p>
        </p:txBody>
      </p:sp>
      <p:sp>
        <p:nvSpPr>
          <p:cNvPr id="21" name="Szöveg helye 5">
            <a:extLst>
              <a:ext uri="{FF2B5EF4-FFF2-40B4-BE49-F238E27FC236}">
                <a16:creationId xmlns:a16="http://schemas.microsoft.com/office/drawing/2014/main" id="{42BB3DE8-1251-4064-8D6B-4B1FA45267A3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17329" y="5815713"/>
            <a:ext cx="4535091" cy="444979"/>
          </a:xfrm>
        </p:spPr>
        <p:txBody>
          <a:bodyPr anchor="ctr">
            <a:normAutofit/>
          </a:bodyPr>
          <a:lstStyle>
            <a:lvl1pPr algn="ctr">
              <a:defRPr sz="1800" cap="all" spc="113" baseline="0"/>
            </a:lvl1pPr>
          </a:lstStyle>
          <a:p>
            <a:pPr lvl="0"/>
            <a:r>
              <a:rPr lang="hu-HU" dirty="0"/>
              <a:t>Ábra / Diagram címe </a:t>
            </a:r>
          </a:p>
        </p:txBody>
      </p:sp>
      <p:sp>
        <p:nvSpPr>
          <p:cNvPr id="22" name="Szöveg helye 5">
            <a:extLst>
              <a:ext uri="{FF2B5EF4-FFF2-40B4-BE49-F238E27FC236}">
                <a16:creationId xmlns:a16="http://schemas.microsoft.com/office/drawing/2014/main" id="{A78D3E86-9993-4BC1-99AD-7D429BC36DA1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517329" y="6282023"/>
            <a:ext cx="4535091" cy="444979"/>
          </a:xfrm>
        </p:spPr>
        <p:txBody>
          <a:bodyPr anchor="ctr">
            <a:normAutofit/>
          </a:bodyPr>
          <a:lstStyle>
            <a:lvl1pPr algn="ctr">
              <a:defRPr sz="1350" cap="none" spc="113" baseline="0"/>
            </a:lvl1pPr>
          </a:lstStyle>
          <a:p>
            <a:pPr lvl="0"/>
            <a:r>
              <a:rPr lang="hu-HU" dirty="0"/>
              <a:t>Az ábra alcíme, évszám, korcsoport, egyéb</a:t>
            </a:r>
          </a:p>
        </p:txBody>
      </p:sp>
    </p:spTree>
    <p:extLst>
      <p:ext uri="{BB962C8B-B14F-4D97-AF65-F5344CB8AC3E}">
        <p14:creationId xmlns:p14="http://schemas.microsoft.com/office/powerpoint/2010/main" val="360071286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örzsdia 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églalap 11">
            <a:extLst>
              <a:ext uri="{FF2B5EF4-FFF2-40B4-BE49-F238E27FC236}">
                <a16:creationId xmlns:a16="http://schemas.microsoft.com/office/drawing/2014/main" id="{894D9129-1CB5-417B-87D6-5893AB314D9E}"/>
              </a:ext>
            </a:extLst>
          </p:cNvPr>
          <p:cNvSpPr/>
          <p:nvPr/>
        </p:nvSpPr>
        <p:spPr>
          <a:xfrm>
            <a:off x="5184000" y="922448"/>
            <a:ext cx="3960000" cy="5935552"/>
          </a:xfrm>
          <a:prstGeom prst="rect">
            <a:avLst/>
          </a:prstGeom>
          <a:gradFill flip="none" rotWithShape="1">
            <a:gsLst>
              <a:gs pos="0">
                <a:schemeClr val="accent1">
                  <a:lumMod val="40000"/>
                  <a:lumOff val="60000"/>
                </a:schemeClr>
              </a:gs>
              <a:gs pos="100000">
                <a:schemeClr val="accent1">
                  <a:lumMod val="20000"/>
                  <a:lumOff val="80000"/>
                </a:schemeClr>
              </a:gs>
            </a:gsLst>
            <a:lin ang="135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 sz="1350"/>
          </a:p>
        </p:txBody>
      </p:sp>
      <p:sp>
        <p:nvSpPr>
          <p:cNvPr id="13" name="Téglalap 12">
            <a:extLst>
              <a:ext uri="{FF2B5EF4-FFF2-40B4-BE49-F238E27FC236}">
                <a16:creationId xmlns:a16="http://schemas.microsoft.com/office/drawing/2014/main" id="{98C45189-E75A-4873-AC6E-8DB275763272}"/>
              </a:ext>
            </a:extLst>
          </p:cNvPr>
          <p:cNvSpPr/>
          <p:nvPr/>
        </p:nvSpPr>
        <p:spPr>
          <a:xfrm>
            <a:off x="-1" y="293639"/>
            <a:ext cx="9144001" cy="635999"/>
          </a:xfrm>
          <a:prstGeom prst="rect">
            <a:avLst/>
          </a:prstGeom>
          <a:gradFill>
            <a:gsLst>
              <a:gs pos="9000">
                <a:schemeClr val="tx2">
                  <a:lumMod val="75000"/>
                  <a:lumOff val="25000"/>
                </a:schemeClr>
              </a:gs>
              <a:gs pos="95000">
                <a:schemeClr val="tx2"/>
              </a:gs>
            </a:gsLst>
            <a:lin ang="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 dirty="0"/>
          </a:p>
        </p:txBody>
      </p:sp>
      <p:sp>
        <p:nvSpPr>
          <p:cNvPr id="16" name="Cím 1">
            <a:extLst>
              <a:ext uri="{FF2B5EF4-FFF2-40B4-BE49-F238E27FC236}">
                <a16:creationId xmlns:a16="http://schemas.microsoft.com/office/drawing/2014/main" id="{112F30A4-08F8-460C-90AB-68491CC3674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8174" y="310448"/>
            <a:ext cx="7610642" cy="612000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hu-HU" sz="3000" cap="all" spc="80" baseline="0">
                <a:solidFill>
                  <a:schemeClr val="bg1"/>
                </a:solidFill>
              </a:defRPr>
            </a:lvl1pPr>
          </a:lstStyle>
          <a:p>
            <a:pPr marL="0" lvl="0" indent="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</a:pPr>
            <a:r>
              <a:rPr lang="hu-HU"/>
              <a:t>Mintacím szerkesztése</a:t>
            </a:r>
            <a:endParaRPr lang="hu-HU" dirty="0"/>
          </a:p>
        </p:txBody>
      </p:sp>
      <p:sp>
        <p:nvSpPr>
          <p:cNvPr id="27" name="Szöveg helye 2">
            <a:extLst>
              <a:ext uri="{FF2B5EF4-FFF2-40B4-BE49-F238E27FC236}">
                <a16:creationId xmlns:a16="http://schemas.microsoft.com/office/drawing/2014/main" id="{4291317A-D0C3-4FE3-A84C-AA2CE6A52AFF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5374967" y="1200845"/>
            <a:ext cx="3600000" cy="4929210"/>
          </a:xfrm>
        </p:spPr>
        <p:txBody>
          <a:bodyPr anchor="ctr">
            <a:normAutofit/>
          </a:bodyPr>
          <a:lstStyle>
            <a:lvl1pPr>
              <a:lnSpc>
                <a:spcPct val="120000"/>
              </a:lnSpc>
              <a:defRPr sz="2000"/>
            </a:lvl1pPr>
          </a:lstStyle>
          <a:p>
            <a:pPr lvl="0"/>
            <a:r>
              <a:rPr lang="hu-HU" dirty="0"/>
              <a:t>Az ábrához tartozó magyarázat egy vagy több mondatban. Hivatkozások, megjegyzések és egy tartalmak helye.</a:t>
            </a:r>
          </a:p>
        </p:txBody>
      </p:sp>
      <p:sp>
        <p:nvSpPr>
          <p:cNvPr id="3" name="Szöveg helye 2">
            <a:extLst>
              <a:ext uri="{FF2B5EF4-FFF2-40B4-BE49-F238E27FC236}">
                <a16:creationId xmlns:a16="http://schemas.microsoft.com/office/drawing/2014/main" id="{9EBD72CD-FF20-466C-95CC-B40009752B7C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382152" y="6316643"/>
            <a:ext cx="3600000" cy="369333"/>
          </a:xfrm>
        </p:spPr>
        <p:txBody>
          <a:bodyPr anchor="ctr">
            <a:noAutofit/>
          </a:bodyPr>
          <a:lstStyle>
            <a:lvl1pPr algn="r">
              <a:spcBef>
                <a:spcPts val="0"/>
              </a:spcBef>
              <a:defRPr sz="1350"/>
            </a:lvl1pPr>
          </a:lstStyle>
          <a:p>
            <a:pPr lvl="0"/>
            <a:r>
              <a:rPr lang="hu-HU" dirty="0"/>
              <a:t>Forrás | MNB</a:t>
            </a:r>
          </a:p>
        </p:txBody>
      </p:sp>
      <p:pic>
        <p:nvPicPr>
          <p:cNvPr id="37" name="Kép 36">
            <a:extLst>
              <a:ext uri="{FF2B5EF4-FFF2-40B4-BE49-F238E27FC236}">
                <a16:creationId xmlns:a16="http://schemas.microsoft.com/office/drawing/2014/main" id="{BB5CD19C-83CD-4D97-A40F-1DDB7075D603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4" t="7806" r="50075" b="9197"/>
          <a:stretch/>
        </p:blipFill>
        <p:spPr>
          <a:xfrm rot="5400000">
            <a:off x="6773299" y="5815205"/>
            <a:ext cx="781401" cy="1306829"/>
          </a:xfrm>
          <a:prstGeom prst="rect">
            <a:avLst/>
          </a:prstGeom>
        </p:spPr>
      </p:pic>
      <p:grpSp>
        <p:nvGrpSpPr>
          <p:cNvPr id="14" name="Csoportba foglalás 13">
            <a:extLst>
              <a:ext uri="{FF2B5EF4-FFF2-40B4-BE49-F238E27FC236}">
                <a16:creationId xmlns:a16="http://schemas.microsoft.com/office/drawing/2014/main" id="{A709C96B-E554-4008-9A8F-B4F67C413947}"/>
              </a:ext>
            </a:extLst>
          </p:cNvPr>
          <p:cNvGrpSpPr>
            <a:grpSpLocks noChangeAspect="1"/>
          </p:cNvGrpSpPr>
          <p:nvPr/>
        </p:nvGrpSpPr>
        <p:grpSpPr>
          <a:xfrm>
            <a:off x="8025779" y="156593"/>
            <a:ext cx="916955" cy="916955"/>
            <a:chOff x="7979931" y="5555066"/>
            <a:chExt cx="1008650" cy="1008650"/>
          </a:xfrm>
        </p:grpSpPr>
        <p:sp>
          <p:nvSpPr>
            <p:cNvPr id="15" name="Ellipszis 14">
              <a:extLst>
                <a:ext uri="{FF2B5EF4-FFF2-40B4-BE49-F238E27FC236}">
                  <a16:creationId xmlns:a16="http://schemas.microsoft.com/office/drawing/2014/main" id="{8D790186-02D7-4DFF-8358-FCB9B2A8A1B2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7979931" y="5555066"/>
              <a:ext cx="1008650" cy="1008650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hu-HU" sz="1800"/>
            </a:p>
          </p:txBody>
        </p:sp>
        <p:pic>
          <p:nvPicPr>
            <p:cNvPr id="17" name="Kép 16">
              <a:extLst>
                <a:ext uri="{FF2B5EF4-FFF2-40B4-BE49-F238E27FC236}">
                  <a16:creationId xmlns:a16="http://schemas.microsoft.com/office/drawing/2014/main" id="{EB79F6CD-A0F3-4DDB-9DE2-475A98B6B018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hq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679" t="13826" r="24393" b="13968"/>
            <a:stretch/>
          </p:blipFill>
          <p:spPr>
            <a:xfrm>
              <a:off x="8052439" y="5626756"/>
              <a:ext cx="863632" cy="865259"/>
            </a:xfrm>
            <a:prstGeom prst="rect">
              <a:avLst/>
            </a:prstGeom>
          </p:spPr>
        </p:pic>
      </p:grpSp>
      <p:sp>
        <p:nvSpPr>
          <p:cNvPr id="18" name="Tartalom helye 3">
            <a:extLst>
              <a:ext uri="{FF2B5EF4-FFF2-40B4-BE49-F238E27FC236}">
                <a16:creationId xmlns:a16="http://schemas.microsoft.com/office/drawing/2014/main" id="{4C844328-3F5C-4E88-8EAF-CDCA6317F1F7}"/>
              </a:ext>
            </a:extLst>
          </p:cNvPr>
          <p:cNvSpPr>
            <a:spLocks noGrp="1"/>
          </p:cNvSpPr>
          <p:nvPr>
            <p:ph sz="quarter" idx="10" hasCustomPrompt="1"/>
          </p:nvPr>
        </p:nvSpPr>
        <p:spPr>
          <a:xfrm>
            <a:off x="517475" y="1200845"/>
            <a:ext cx="4534946" cy="4358126"/>
          </a:xfrm>
        </p:spPr>
        <p:txBody>
          <a:bodyPr anchor="ctr"/>
          <a:lstStyle>
            <a:lvl1pPr algn="ctr">
              <a:defRPr/>
            </a:lvl1pPr>
          </a:lstStyle>
          <a:p>
            <a:pPr lvl="0"/>
            <a:r>
              <a:rPr lang="hu-HU" dirty="0"/>
              <a:t>Ábra / diagram</a:t>
            </a:r>
          </a:p>
        </p:txBody>
      </p:sp>
      <p:sp>
        <p:nvSpPr>
          <p:cNvPr id="19" name="Szöveg helye 5">
            <a:extLst>
              <a:ext uri="{FF2B5EF4-FFF2-40B4-BE49-F238E27FC236}">
                <a16:creationId xmlns:a16="http://schemas.microsoft.com/office/drawing/2014/main" id="{BF34CC12-9A43-4F7C-BD11-631BEB177146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17329" y="5815713"/>
            <a:ext cx="4535091" cy="444979"/>
          </a:xfrm>
        </p:spPr>
        <p:txBody>
          <a:bodyPr anchor="ctr">
            <a:normAutofit/>
          </a:bodyPr>
          <a:lstStyle>
            <a:lvl1pPr algn="ctr">
              <a:defRPr sz="1800" cap="all" spc="113" baseline="0"/>
            </a:lvl1pPr>
          </a:lstStyle>
          <a:p>
            <a:pPr lvl="0"/>
            <a:r>
              <a:rPr lang="hu-HU" dirty="0"/>
              <a:t>Ábra / Diagram címe </a:t>
            </a:r>
          </a:p>
        </p:txBody>
      </p:sp>
      <p:sp>
        <p:nvSpPr>
          <p:cNvPr id="20" name="Szöveg helye 5">
            <a:extLst>
              <a:ext uri="{FF2B5EF4-FFF2-40B4-BE49-F238E27FC236}">
                <a16:creationId xmlns:a16="http://schemas.microsoft.com/office/drawing/2014/main" id="{AEEC4DA1-E1B7-421F-9AFB-BA5458CBDF33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517329" y="6282023"/>
            <a:ext cx="4535091" cy="444979"/>
          </a:xfrm>
        </p:spPr>
        <p:txBody>
          <a:bodyPr anchor="ctr">
            <a:normAutofit/>
          </a:bodyPr>
          <a:lstStyle>
            <a:lvl1pPr algn="ctr">
              <a:defRPr sz="1350" cap="none" spc="113" baseline="0"/>
            </a:lvl1pPr>
          </a:lstStyle>
          <a:p>
            <a:pPr lvl="0"/>
            <a:r>
              <a:rPr lang="hu-HU" dirty="0"/>
              <a:t>Az ábra alcíme, évszám, korcsoport, egyéb</a:t>
            </a:r>
          </a:p>
        </p:txBody>
      </p:sp>
    </p:spTree>
    <p:extLst>
      <p:ext uri="{BB962C8B-B14F-4D97-AF65-F5344CB8AC3E}">
        <p14:creationId xmlns:p14="http://schemas.microsoft.com/office/powerpoint/2010/main" val="331718135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örzsdia 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Tartalom helye 3">
            <a:extLst>
              <a:ext uri="{FF2B5EF4-FFF2-40B4-BE49-F238E27FC236}">
                <a16:creationId xmlns:a16="http://schemas.microsoft.com/office/drawing/2014/main" id="{B61A9FF3-877E-4A8A-8082-96C99F684F2D}"/>
              </a:ext>
            </a:extLst>
          </p:cNvPr>
          <p:cNvSpPr>
            <a:spLocks noGrp="1"/>
          </p:cNvSpPr>
          <p:nvPr>
            <p:ph sz="quarter" idx="10" hasCustomPrompt="1"/>
          </p:nvPr>
        </p:nvSpPr>
        <p:spPr>
          <a:xfrm>
            <a:off x="478176" y="1190675"/>
            <a:ext cx="8059483" cy="5047096"/>
          </a:xfrm>
        </p:spPr>
        <p:txBody>
          <a:bodyPr anchor="ctr"/>
          <a:lstStyle>
            <a:lvl1pPr algn="ctr">
              <a:defRPr/>
            </a:lvl1pPr>
          </a:lstStyle>
          <a:p>
            <a:pPr lvl="0"/>
            <a:r>
              <a:rPr lang="hu-HU" dirty="0"/>
              <a:t>Ábra / diagram</a:t>
            </a:r>
          </a:p>
        </p:txBody>
      </p:sp>
      <p:sp>
        <p:nvSpPr>
          <p:cNvPr id="10" name="Téglalap 9">
            <a:extLst>
              <a:ext uri="{FF2B5EF4-FFF2-40B4-BE49-F238E27FC236}">
                <a16:creationId xmlns:a16="http://schemas.microsoft.com/office/drawing/2014/main" id="{9D2ABD4F-9A65-4313-83C2-BC6B67352DD4}"/>
              </a:ext>
            </a:extLst>
          </p:cNvPr>
          <p:cNvSpPr/>
          <p:nvPr/>
        </p:nvSpPr>
        <p:spPr>
          <a:xfrm>
            <a:off x="-1" y="293639"/>
            <a:ext cx="9144001" cy="635999"/>
          </a:xfrm>
          <a:prstGeom prst="rect">
            <a:avLst/>
          </a:prstGeom>
          <a:gradFill>
            <a:gsLst>
              <a:gs pos="9000">
                <a:schemeClr val="tx2">
                  <a:lumMod val="75000"/>
                  <a:lumOff val="25000"/>
                </a:schemeClr>
              </a:gs>
              <a:gs pos="95000">
                <a:schemeClr val="tx2"/>
              </a:gs>
            </a:gsLst>
            <a:lin ang="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 dirty="0"/>
          </a:p>
        </p:txBody>
      </p:sp>
      <p:sp>
        <p:nvSpPr>
          <p:cNvPr id="11" name="Cím 1">
            <a:extLst>
              <a:ext uri="{FF2B5EF4-FFF2-40B4-BE49-F238E27FC236}">
                <a16:creationId xmlns:a16="http://schemas.microsoft.com/office/drawing/2014/main" id="{3B2918A8-6FD6-4141-916F-31D783AD985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8174" y="310448"/>
            <a:ext cx="7610642" cy="612000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hu-HU" sz="3000" cap="all" spc="80" baseline="0">
                <a:solidFill>
                  <a:schemeClr val="bg1"/>
                </a:solidFill>
              </a:defRPr>
            </a:lvl1pPr>
          </a:lstStyle>
          <a:p>
            <a:pPr marL="0" lvl="0" indent="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</a:pPr>
            <a:r>
              <a:rPr lang="hu-HU"/>
              <a:t>Mintacím szerkesztése</a:t>
            </a:r>
            <a:endParaRPr lang="hu-HU" dirty="0"/>
          </a:p>
        </p:txBody>
      </p:sp>
      <p:sp>
        <p:nvSpPr>
          <p:cNvPr id="12" name="Szöveg helye 2">
            <a:extLst>
              <a:ext uri="{FF2B5EF4-FFF2-40B4-BE49-F238E27FC236}">
                <a16:creationId xmlns:a16="http://schemas.microsoft.com/office/drawing/2014/main" id="{42DF65F1-33FF-4F3C-AC86-2C7F5F898A3E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382152" y="6316643"/>
            <a:ext cx="3600000" cy="369333"/>
          </a:xfrm>
        </p:spPr>
        <p:txBody>
          <a:bodyPr anchor="ctr">
            <a:noAutofit/>
          </a:bodyPr>
          <a:lstStyle>
            <a:lvl1pPr algn="r">
              <a:spcBef>
                <a:spcPts val="0"/>
              </a:spcBef>
              <a:defRPr sz="1350"/>
            </a:lvl1pPr>
          </a:lstStyle>
          <a:p>
            <a:pPr lvl="0"/>
            <a:r>
              <a:rPr lang="hu-HU" dirty="0"/>
              <a:t>Forrás | MNB</a:t>
            </a:r>
          </a:p>
        </p:txBody>
      </p:sp>
      <p:grpSp>
        <p:nvGrpSpPr>
          <p:cNvPr id="14" name="Csoportba foglalás 13">
            <a:extLst>
              <a:ext uri="{FF2B5EF4-FFF2-40B4-BE49-F238E27FC236}">
                <a16:creationId xmlns:a16="http://schemas.microsoft.com/office/drawing/2014/main" id="{DCBADE1C-80E7-482F-A47F-C127E1858476}"/>
              </a:ext>
            </a:extLst>
          </p:cNvPr>
          <p:cNvGrpSpPr>
            <a:grpSpLocks noChangeAspect="1"/>
          </p:cNvGrpSpPr>
          <p:nvPr/>
        </p:nvGrpSpPr>
        <p:grpSpPr>
          <a:xfrm>
            <a:off x="8025779" y="156593"/>
            <a:ext cx="916955" cy="916955"/>
            <a:chOff x="7979931" y="5555066"/>
            <a:chExt cx="1008650" cy="1008650"/>
          </a:xfrm>
        </p:grpSpPr>
        <p:sp>
          <p:nvSpPr>
            <p:cNvPr id="15" name="Ellipszis 14">
              <a:extLst>
                <a:ext uri="{FF2B5EF4-FFF2-40B4-BE49-F238E27FC236}">
                  <a16:creationId xmlns:a16="http://schemas.microsoft.com/office/drawing/2014/main" id="{5B7FBF9F-FEA5-4855-8A19-53DEDE5E4547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7979931" y="5555066"/>
              <a:ext cx="1008650" cy="1008650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hu-HU" sz="1800"/>
            </a:p>
          </p:txBody>
        </p:sp>
        <p:pic>
          <p:nvPicPr>
            <p:cNvPr id="17" name="Kép 16">
              <a:extLst>
                <a:ext uri="{FF2B5EF4-FFF2-40B4-BE49-F238E27FC236}">
                  <a16:creationId xmlns:a16="http://schemas.microsoft.com/office/drawing/2014/main" id="{630B57B0-5140-4B64-9110-EE7C31CECD49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 cstate="hq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679" t="13826" r="24393" b="13968"/>
            <a:stretch/>
          </p:blipFill>
          <p:spPr>
            <a:xfrm>
              <a:off x="8052439" y="5626756"/>
              <a:ext cx="863632" cy="865259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210524815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Ür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76025578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Cím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Kép 3">
            <a:extLst>
              <a:ext uri="{FF2B5EF4-FFF2-40B4-BE49-F238E27FC236}">
                <a16:creationId xmlns:a16="http://schemas.microsoft.com/office/drawing/2014/main" id="{EB9F1D99-C601-4291-9D39-04D45263AC3B}"/>
              </a:ext>
            </a:extLst>
          </p:cNvPr>
          <p:cNvPicPr>
            <a:picLocks/>
          </p:cNvPicPr>
          <p:nvPr/>
        </p:nvPicPr>
        <p:blipFill rotWithShape="1"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5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r="49066"/>
          <a:stretch/>
        </p:blipFill>
        <p:spPr>
          <a:xfrm rot="16200000">
            <a:off x="3817311" y="2640145"/>
            <a:ext cx="1594839" cy="5054400"/>
          </a:xfrm>
          <a:prstGeom prst="rect">
            <a:avLst/>
          </a:prstGeom>
        </p:spPr>
      </p:pic>
      <p:sp>
        <p:nvSpPr>
          <p:cNvPr id="13" name="Téglalap 12">
            <a:extLst>
              <a:ext uri="{FF2B5EF4-FFF2-40B4-BE49-F238E27FC236}">
                <a16:creationId xmlns:a16="http://schemas.microsoft.com/office/drawing/2014/main" id="{2A2EB4D7-427D-41DD-AE99-B6B9194DE3AC}"/>
              </a:ext>
            </a:extLst>
          </p:cNvPr>
          <p:cNvSpPr/>
          <p:nvPr/>
        </p:nvSpPr>
        <p:spPr>
          <a:xfrm>
            <a:off x="-1" y="893235"/>
            <a:ext cx="9144001" cy="360000"/>
          </a:xfrm>
          <a:prstGeom prst="rect">
            <a:avLst/>
          </a:prstGeom>
          <a:pattFill prst="ltUpDiag">
            <a:fgClr>
              <a:schemeClr val="tx2">
                <a:lumMod val="10000"/>
                <a:lumOff val="90000"/>
              </a:schemeClr>
            </a:fgClr>
            <a:bgClr>
              <a:schemeClr val="bg1"/>
            </a:bgClr>
          </a:patt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 dirty="0"/>
          </a:p>
        </p:txBody>
      </p:sp>
      <p:sp>
        <p:nvSpPr>
          <p:cNvPr id="15" name="Szöveg helye 13">
            <a:extLst>
              <a:ext uri="{FF2B5EF4-FFF2-40B4-BE49-F238E27FC236}">
                <a16:creationId xmlns:a16="http://schemas.microsoft.com/office/drawing/2014/main" id="{E1E54AF7-9CFA-45CB-9750-29AB45291CF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5326029" y="400113"/>
            <a:ext cx="3533158" cy="300082"/>
          </a:xfrm>
          <a:noFill/>
        </p:spPr>
        <p:txBody>
          <a:bodyPr wrap="square" rtlCol="0">
            <a:spAutoFit/>
          </a:bodyPr>
          <a:lstStyle>
            <a:lvl1pPr algn="r">
              <a:defRPr lang="hu-HU" sz="1500" spc="113" baseline="0" dirty="0" smtClean="0"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 defTabSz="342900"/>
            <a:r>
              <a:rPr lang="hu-HU" dirty="0"/>
              <a:t>Konferencia | 2018</a:t>
            </a:r>
          </a:p>
        </p:txBody>
      </p:sp>
      <p:grpSp>
        <p:nvGrpSpPr>
          <p:cNvPr id="12" name="Csoportba foglalás 11">
            <a:extLst>
              <a:ext uri="{FF2B5EF4-FFF2-40B4-BE49-F238E27FC236}">
                <a16:creationId xmlns:a16="http://schemas.microsoft.com/office/drawing/2014/main" id="{D1EEAEB3-CFC8-4394-B774-6AA1C08E9A04}"/>
              </a:ext>
            </a:extLst>
          </p:cNvPr>
          <p:cNvGrpSpPr>
            <a:grpSpLocks noChangeAspect="1"/>
          </p:cNvGrpSpPr>
          <p:nvPr/>
        </p:nvGrpSpPr>
        <p:grpSpPr>
          <a:xfrm>
            <a:off x="3900743" y="407902"/>
            <a:ext cx="1342514" cy="1342514"/>
            <a:chOff x="5357620" y="340777"/>
            <a:chExt cx="1476765" cy="1476765"/>
          </a:xfrm>
        </p:grpSpPr>
        <p:sp>
          <p:nvSpPr>
            <p:cNvPr id="17" name="Ellipszis 16">
              <a:extLst>
                <a:ext uri="{FF2B5EF4-FFF2-40B4-BE49-F238E27FC236}">
                  <a16:creationId xmlns:a16="http://schemas.microsoft.com/office/drawing/2014/main" id="{8A739B8A-ACBE-49F4-9B88-71B3EE960FBA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5357620" y="340777"/>
              <a:ext cx="1476765" cy="1476765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hu-HU" sz="1800"/>
            </a:p>
          </p:txBody>
        </p:sp>
        <p:pic>
          <p:nvPicPr>
            <p:cNvPr id="18" name="Kép 17">
              <a:extLst>
                <a:ext uri="{FF2B5EF4-FFF2-40B4-BE49-F238E27FC236}">
                  <a16:creationId xmlns:a16="http://schemas.microsoft.com/office/drawing/2014/main" id="{FA027976-C715-4431-8E04-1893195DD5DB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679" t="13826" r="24393" b="13968"/>
            <a:stretch/>
          </p:blipFill>
          <p:spPr>
            <a:xfrm>
              <a:off x="5463779" y="445740"/>
              <a:ext cx="1264444" cy="1266826"/>
            </a:xfrm>
            <a:prstGeom prst="rect">
              <a:avLst/>
            </a:prstGeom>
          </p:spPr>
        </p:pic>
      </p:grpSp>
      <p:cxnSp>
        <p:nvCxnSpPr>
          <p:cNvPr id="11" name="Egyenes összekötő 10">
            <a:extLst>
              <a:ext uri="{FF2B5EF4-FFF2-40B4-BE49-F238E27FC236}">
                <a16:creationId xmlns:a16="http://schemas.microsoft.com/office/drawing/2014/main" id="{8F540EF5-DEC4-4616-91D5-F7ED154C603B}"/>
              </a:ext>
            </a:extLst>
          </p:cNvPr>
          <p:cNvCxnSpPr>
            <a:cxnSpLocks/>
          </p:cNvCxnSpPr>
          <p:nvPr/>
        </p:nvCxnSpPr>
        <p:spPr>
          <a:xfrm>
            <a:off x="1110346" y="4336002"/>
            <a:ext cx="6770915" cy="0"/>
          </a:xfrm>
          <a:prstGeom prst="line">
            <a:avLst/>
          </a:prstGeom>
          <a:ln>
            <a:gradFill>
              <a:gsLst>
                <a:gs pos="27000">
                  <a:schemeClr val="tx2">
                    <a:lumMod val="10000"/>
                    <a:lumOff val="90000"/>
                  </a:schemeClr>
                </a:gs>
                <a:gs pos="0">
                  <a:schemeClr val="bg1">
                    <a:alpha val="0"/>
                  </a:schemeClr>
                </a:gs>
                <a:gs pos="77000">
                  <a:schemeClr val="tx2">
                    <a:lumMod val="10000"/>
                    <a:lumOff val="90000"/>
                  </a:schemeClr>
                </a:gs>
                <a:gs pos="100000">
                  <a:schemeClr val="bg1">
                    <a:alpha val="0"/>
                  </a:schemeClr>
                </a:gs>
              </a:gsLst>
              <a:lin ang="0" scaled="0"/>
            </a:gra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Szöveg helye 13">
            <a:extLst>
              <a:ext uri="{FF2B5EF4-FFF2-40B4-BE49-F238E27FC236}">
                <a16:creationId xmlns:a16="http://schemas.microsoft.com/office/drawing/2014/main" id="{F6EF56F0-9022-4FBA-AE45-DAF024E4576A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244365" y="400113"/>
            <a:ext cx="3533158" cy="300082"/>
          </a:xfrm>
          <a:noFill/>
        </p:spPr>
        <p:txBody>
          <a:bodyPr wrap="square" rtlCol="0">
            <a:spAutoFit/>
          </a:bodyPr>
          <a:lstStyle>
            <a:lvl1pPr>
              <a:defRPr lang="hu-HU" sz="1500" spc="113" baseline="0" dirty="0" smtClean="0"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 defTabSz="342900"/>
            <a:r>
              <a:rPr lang="hu-HU" dirty="0"/>
              <a:t>Előadó Neve | titulusa</a:t>
            </a:r>
          </a:p>
        </p:txBody>
      </p:sp>
      <p:sp>
        <p:nvSpPr>
          <p:cNvPr id="16" name="Cím 1">
            <a:extLst>
              <a:ext uri="{FF2B5EF4-FFF2-40B4-BE49-F238E27FC236}">
                <a16:creationId xmlns:a16="http://schemas.microsoft.com/office/drawing/2014/main" id="{60B16E0B-3720-4EB9-98E5-A7CFC7210E1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15637" y="2211574"/>
            <a:ext cx="8312727" cy="2098808"/>
          </a:xfrm>
          <a:noFill/>
        </p:spPr>
        <p:txBody>
          <a:bodyPr wrap="square" bIns="108000" rtlCol="0" anchor="b">
            <a:noAutofit/>
          </a:bodyPr>
          <a:lstStyle>
            <a:lvl1pPr algn="ctr">
              <a:lnSpc>
                <a:spcPct val="100000"/>
              </a:lnSpc>
              <a:defRPr lang="hu-HU" sz="3600" cap="all" spc="225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</a:lstStyle>
          <a:p>
            <a:pPr marL="0" lvl="0" algn="ctr" defTabSz="342900"/>
            <a:r>
              <a:rPr lang="hu-HU" dirty="0" err="1"/>
              <a:t>MintacíM</a:t>
            </a:r>
            <a:r>
              <a:rPr lang="hu-HU" dirty="0"/>
              <a:t> szerkesztése</a:t>
            </a:r>
          </a:p>
        </p:txBody>
      </p:sp>
    </p:spTree>
    <p:extLst>
      <p:ext uri="{BB962C8B-B14F-4D97-AF65-F5344CB8AC3E}">
        <p14:creationId xmlns:p14="http://schemas.microsoft.com/office/powerpoint/2010/main" val="78548100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Fejezet 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Kép 6">
            <a:extLst>
              <a:ext uri="{FF2B5EF4-FFF2-40B4-BE49-F238E27FC236}">
                <a16:creationId xmlns:a16="http://schemas.microsoft.com/office/drawing/2014/main" id="{69E10144-FD81-4BC1-A765-3E1125135280}"/>
              </a:ext>
            </a:extLst>
          </p:cNvPr>
          <p:cNvPicPr>
            <a:picLocks/>
          </p:cNvPicPr>
          <p:nvPr/>
        </p:nvPicPr>
        <p:blipFill rotWithShape="1"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5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r="49066"/>
          <a:stretch/>
        </p:blipFill>
        <p:spPr>
          <a:xfrm rot="10800000">
            <a:off x="0" y="1035000"/>
            <a:ext cx="1763100" cy="4788000"/>
          </a:xfrm>
          <a:prstGeom prst="rect">
            <a:avLst/>
          </a:prstGeom>
        </p:spPr>
      </p:pic>
      <p:sp>
        <p:nvSpPr>
          <p:cNvPr id="3" name="Cím 2">
            <a:extLst>
              <a:ext uri="{FF2B5EF4-FFF2-40B4-BE49-F238E27FC236}">
                <a16:creationId xmlns:a16="http://schemas.microsoft.com/office/drawing/2014/main" id="{35A37BE2-9DE4-465D-8D3E-B086EDC1E8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35774" y="2794239"/>
            <a:ext cx="4983366" cy="1209562"/>
          </a:xfrm>
          <a:noFill/>
        </p:spPr>
        <p:txBody>
          <a:bodyPr wrap="square" rtlCol="0" anchor="ctr">
            <a:spAutoFit/>
          </a:bodyPr>
          <a:lstStyle>
            <a:lvl1pPr>
              <a:lnSpc>
                <a:spcPct val="110000"/>
              </a:lnSpc>
              <a:defRPr lang="hu-HU" sz="3300" cap="all" spc="225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</a:lstStyle>
          <a:p>
            <a:pPr marL="0" lvl="0" defTabSz="342900"/>
            <a:r>
              <a:rPr lang="hu-HU" dirty="0"/>
              <a:t>Mintacím szerkesztése</a:t>
            </a:r>
          </a:p>
        </p:txBody>
      </p:sp>
      <p:grpSp>
        <p:nvGrpSpPr>
          <p:cNvPr id="8" name="Csoportba foglalás 7">
            <a:extLst>
              <a:ext uri="{FF2B5EF4-FFF2-40B4-BE49-F238E27FC236}">
                <a16:creationId xmlns:a16="http://schemas.microsoft.com/office/drawing/2014/main" id="{CD015DD8-BBBF-4B3F-98C5-3B6027871DC5}"/>
              </a:ext>
            </a:extLst>
          </p:cNvPr>
          <p:cNvGrpSpPr/>
          <p:nvPr/>
        </p:nvGrpSpPr>
        <p:grpSpPr>
          <a:xfrm>
            <a:off x="790749" y="2757743"/>
            <a:ext cx="1342514" cy="1342514"/>
            <a:chOff x="2398603" y="3656545"/>
            <a:chExt cx="1476765" cy="1476765"/>
          </a:xfrm>
        </p:grpSpPr>
        <p:sp>
          <p:nvSpPr>
            <p:cNvPr id="9" name="Ellipszis 8">
              <a:extLst>
                <a:ext uri="{FF2B5EF4-FFF2-40B4-BE49-F238E27FC236}">
                  <a16:creationId xmlns:a16="http://schemas.microsoft.com/office/drawing/2014/main" id="{1D98A545-DE95-4A45-9DEF-A3E72DEBE31B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2398603" y="3656545"/>
              <a:ext cx="1476765" cy="1476765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hu-HU" sz="1800"/>
            </a:p>
          </p:txBody>
        </p:sp>
        <p:pic>
          <p:nvPicPr>
            <p:cNvPr id="10" name="Kép 9">
              <a:extLst>
                <a:ext uri="{FF2B5EF4-FFF2-40B4-BE49-F238E27FC236}">
                  <a16:creationId xmlns:a16="http://schemas.microsoft.com/office/drawing/2014/main" id="{424597F1-186A-4114-A071-57BDDF43A6E6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679" t="13826" r="24393" b="13968"/>
            <a:stretch/>
          </p:blipFill>
          <p:spPr>
            <a:xfrm>
              <a:off x="2504762" y="3761508"/>
              <a:ext cx="1264444" cy="1266826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111640274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örzsdia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églalap 11">
            <a:extLst>
              <a:ext uri="{FF2B5EF4-FFF2-40B4-BE49-F238E27FC236}">
                <a16:creationId xmlns:a16="http://schemas.microsoft.com/office/drawing/2014/main" id="{95FE9D6D-B265-4369-BA63-B46716865F75}"/>
              </a:ext>
            </a:extLst>
          </p:cNvPr>
          <p:cNvSpPr/>
          <p:nvPr/>
        </p:nvSpPr>
        <p:spPr>
          <a:xfrm flipV="1">
            <a:off x="5256000" y="-7372"/>
            <a:ext cx="3888000" cy="6048235"/>
          </a:xfrm>
          <a:prstGeom prst="rect">
            <a:avLst/>
          </a:prstGeom>
          <a:pattFill prst="ltUpDiag">
            <a:fgClr>
              <a:schemeClr val="tx2">
                <a:lumMod val="10000"/>
                <a:lumOff val="90000"/>
              </a:schemeClr>
            </a:fgClr>
            <a:bgClr>
              <a:schemeClr val="bg1"/>
            </a:bgClr>
          </a:patt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 sz="1350"/>
          </a:p>
        </p:txBody>
      </p:sp>
      <p:grpSp>
        <p:nvGrpSpPr>
          <p:cNvPr id="16" name="Csoportba foglalás 15">
            <a:extLst>
              <a:ext uri="{FF2B5EF4-FFF2-40B4-BE49-F238E27FC236}">
                <a16:creationId xmlns:a16="http://schemas.microsoft.com/office/drawing/2014/main" id="{C6169C81-0BA3-45EB-936B-A3663F68EABC}"/>
              </a:ext>
            </a:extLst>
          </p:cNvPr>
          <p:cNvGrpSpPr>
            <a:grpSpLocks noChangeAspect="1"/>
          </p:cNvGrpSpPr>
          <p:nvPr/>
        </p:nvGrpSpPr>
        <p:grpSpPr>
          <a:xfrm>
            <a:off x="8025779" y="5600914"/>
            <a:ext cx="916955" cy="916955"/>
            <a:chOff x="7979931" y="5555066"/>
            <a:chExt cx="1008650" cy="1008650"/>
          </a:xfrm>
        </p:grpSpPr>
        <p:sp>
          <p:nvSpPr>
            <p:cNvPr id="17" name="Ellipszis 16">
              <a:extLst>
                <a:ext uri="{FF2B5EF4-FFF2-40B4-BE49-F238E27FC236}">
                  <a16:creationId xmlns:a16="http://schemas.microsoft.com/office/drawing/2014/main" id="{9EFD7621-71CF-437C-B3D4-E1A48BAFC184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7979931" y="5555066"/>
              <a:ext cx="1008650" cy="1008650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hu-HU" sz="1800"/>
            </a:p>
          </p:txBody>
        </p:sp>
        <p:pic>
          <p:nvPicPr>
            <p:cNvPr id="19" name="Kép 18">
              <a:extLst>
                <a:ext uri="{FF2B5EF4-FFF2-40B4-BE49-F238E27FC236}">
                  <a16:creationId xmlns:a16="http://schemas.microsoft.com/office/drawing/2014/main" id="{0AF630AB-9F6B-4D24-B8B6-92584799BA1C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 cstate="hq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679" t="13826" r="24393" b="13968"/>
            <a:stretch/>
          </p:blipFill>
          <p:spPr>
            <a:xfrm>
              <a:off x="8052439" y="5626756"/>
              <a:ext cx="863632" cy="865259"/>
            </a:xfrm>
            <a:prstGeom prst="rect">
              <a:avLst/>
            </a:prstGeom>
          </p:spPr>
        </p:pic>
      </p:grpSp>
      <p:sp>
        <p:nvSpPr>
          <p:cNvPr id="21" name="Szöveg helye 7">
            <a:extLst>
              <a:ext uri="{FF2B5EF4-FFF2-40B4-BE49-F238E27FC236}">
                <a16:creationId xmlns:a16="http://schemas.microsoft.com/office/drawing/2014/main" id="{B3343780-31AA-4D24-8F2C-5BB0F16FE66C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5400000" y="1880323"/>
            <a:ext cx="3600000" cy="3717670"/>
          </a:xfrm>
        </p:spPr>
        <p:txBody>
          <a:bodyPr>
            <a:normAutofit/>
          </a:bodyPr>
          <a:lstStyle>
            <a:lvl1pPr>
              <a:lnSpc>
                <a:spcPct val="120000"/>
              </a:lnSpc>
              <a:defRPr sz="2000">
                <a:solidFill>
                  <a:schemeClr val="tx2"/>
                </a:solidFill>
              </a:defRPr>
            </a:lvl1pPr>
          </a:lstStyle>
          <a:p>
            <a:pPr lvl="0"/>
            <a:r>
              <a:rPr lang="hu-HU" dirty="0"/>
              <a:t>Az ábrához tartozó magyarázat hosszabb kifejtése, egy vagy több mondatban, hivatkozások, megjegyzések helye…</a:t>
            </a:r>
          </a:p>
        </p:txBody>
      </p:sp>
      <p:sp>
        <p:nvSpPr>
          <p:cNvPr id="22" name="Cím 8">
            <a:extLst>
              <a:ext uri="{FF2B5EF4-FFF2-40B4-BE49-F238E27FC236}">
                <a16:creationId xmlns:a16="http://schemas.microsoft.com/office/drawing/2014/main" id="{28121AF0-8220-4AE5-9CE4-C958BB7BEA8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400000" y="365129"/>
            <a:ext cx="3600000" cy="1325563"/>
          </a:xfrm>
          <a:ln>
            <a:gradFill flip="none" rotWithShape="1">
              <a:gsLst>
                <a:gs pos="1000">
                  <a:schemeClr val="accent1">
                    <a:lumMod val="5000"/>
                    <a:lumOff val="95000"/>
                  </a:schemeClr>
                </a:gs>
                <a:gs pos="1000">
                  <a:schemeClr val="bg1">
                    <a:alpha val="0"/>
                  </a:schemeClr>
                </a:gs>
              </a:gsLst>
              <a:lin ang="16200000" scaled="0"/>
              <a:tileRect/>
            </a:gradFill>
          </a:ln>
        </p:spPr>
        <p:txBody>
          <a:bodyPr bIns="144000" anchor="b">
            <a:noAutofit/>
          </a:bodyPr>
          <a:lstStyle>
            <a:lvl1pPr>
              <a:lnSpc>
                <a:spcPct val="120000"/>
              </a:lnSpc>
              <a:defRPr sz="3000" cap="all" spc="75" baseline="0">
                <a:solidFill>
                  <a:schemeClr val="tx2"/>
                </a:solidFill>
              </a:defRPr>
            </a:lvl1pPr>
          </a:lstStyle>
          <a:p>
            <a:r>
              <a:rPr lang="hu-HU" dirty="0"/>
              <a:t>Mintacím szerkesztése</a:t>
            </a:r>
          </a:p>
        </p:txBody>
      </p:sp>
      <p:sp>
        <p:nvSpPr>
          <p:cNvPr id="23" name="Szöveg helye 2">
            <a:extLst>
              <a:ext uri="{FF2B5EF4-FFF2-40B4-BE49-F238E27FC236}">
                <a16:creationId xmlns:a16="http://schemas.microsoft.com/office/drawing/2014/main" id="{7AD3AEF0-EEC9-497F-8B15-C8297DB6A97D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399999" y="6316643"/>
            <a:ext cx="3600001" cy="369333"/>
          </a:xfrm>
        </p:spPr>
        <p:txBody>
          <a:bodyPr anchor="ctr">
            <a:noAutofit/>
          </a:bodyPr>
          <a:lstStyle>
            <a:lvl1pPr algn="l">
              <a:spcBef>
                <a:spcPts val="0"/>
              </a:spcBef>
              <a:defRPr sz="1350"/>
            </a:lvl1pPr>
          </a:lstStyle>
          <a:p>
            <a:pPr lvl="0"/>
            <a:r>
              <a:rPr lang="hu-HU" dirty="0"/>
              <a:t>Forrás | MNB</a:t>
            </a:r>
          </a:p>
        </p:txBody>
      </p:sp>
      <p:sp>
        <p:nvSpPr>
          <p:cNvPr id="24" name="Tartalom helye 3">
            <a:extLst>
              <a:ext uri="{FF2B5EF4-FFF2-40B4-BE49-F238E27FC236}">
                <a16:creationId xmlns:a16="http://schemas.microsoft.com/office/drawing/2014/main" id="{443B9895-50E0-4F70-9538-A82F0E772266}"/>
              </a:ext>
            </a:extLst>
          </p:cNvPr>
          <p:cNvSpPr>
            <a:spLocks noGrp="1"/>
          </p:cNvSpPr>
          <p:nvPr>
            <p:ph sz="quarter" idx="10" hasCustomPrompt="1"/>
          </p:nvPr>
        </p:nvSpPr>
        <p:spPr>
          <a:xfrm>
            <a:off x="517475" y="365129"/>
            <a:ext cx="4534946" cy="5193842"/>
          </a:xfrm>
        </p:spPr>
        <p:txBody>
          <a:bodyPr anchor="ctr"/>
          <a:lstStyle>
            <a:lvl1pPr algn="ctr">
              <a:defRPr/>
            </a:lvl1pPr>
          </a:lstStyle>
          <a:p>
            <a:pPr lvl="0"/>
            <a:r>
              <a:rPr lang="hu-HU" dirty="0"/>
              <a:t>Ábra / diagram</a:t>
            </a:r>
          </a:p>
        </p:txBody>
      </p:sp>
      <p:sp>
        <p:nvSpPr>
          <p:cNvPr id="25" name="Szöveg helye 5">
            <a:extLst>
              <a:ext uri="{FF2B5EF4-FFF2-40B4-BE49-F238E27FC236}">
                <a16:creationId xmlns:a16="http://schemas.microsoft.com/office/drawing/2014/main" id="{62358A1B-165E-4F6B-81B3-3E8B391590A8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17329" y="5815713"/>
            <a:ext cx="4535091" cy="444979"/>
          </a:xfrm>
        </p:spPr>
        <p:txBody>
          <a:bodyPr anchor="ctr">
            <a:normAutofit/>
          </a:bodyPr>
          <a:lstStyle>
            <a:lvl1pPr algn="ctr">
              <a:defRPr sz="1800" cap="all" spc="113" baseline="0"/>
            </a:lvl1pPr>
          </a:lstStyle>
          <a:p>
            <a:pPr lvl="0"/>
            <a:r>
              <a:rPr lang="hu-HU" dirty="0"/>
              <a:t>Ábra / Diagram címe </a:t>
            </a:r>
          </a:p>
        </p:txBody>
      </p:sp>
      <p:sp>
        <p:nvSpPr>
          <p:cNvPr id="26" name="Szöveg helye 5">
            <a:extLst>
              <a:ext uri="{FF2B5EF4-FFF2-40B4-BE49-F238E27FC236}">
                <a16:creationId xmlns:a16="http://schemas.microsoft.com/office/drawing/2014/main" id="{FD60B878-9459-4CFB-9A06-B09114F8CA89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517329" y="6282023"/>
            <a:ext cx="4535091" cy="444979"/>
          </a:xfrm>
        </p:spPr>
        <p:txBody>
          <a:bodyPr anchor="ctr">
            <a:normAutofit/>
          </a:bodyPr>
          <a:lstStyle>
            <a:lvl1pPr algn="ctr">
              <a:defRPr sz="1350" cap="none" spc="113" baseline="0"/>
            </a:lvl1pPr>
          </a:lstStyle>
          <a:p>
            <a:pPr lvl="0"/>
            <a:r>
              <a:rPr lang="hu-HU" dirty="0"/>
              <a:t>Az ábra alcíme, évszám, korcsoport, egyéb</a:t>
            </a:r>
          </a:p>
        </p:txBody>
      </p:sp>
    </p:spTree>
    <p:extLst>
      <p:ext uri="{BB962C8B-B14F-4D97-AF65-F5344CB8AC3E}">
        <p14:creationId xmlns:p14="http://schemas.microsoft.com/office/powerpoint/2010/main" val="187362449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törzsdia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églalap 11">
            <a:extLst>
              <a:ext uri="{FF2B5EF4-FFF2-40B4-BE49-F238E27FC236}">
                <a16:creationId xmlns:a16="http://schemas.microsoft.com/office/drawing/2014/main" id="{232416D1-8352-4C9D-AB69-E103306AD2A5}"/>
              </a:ext>
            </a:extLst>
          </p:cNvPr>
          <p:cNvSpPr/>
          <p:nvPr/>
        </p:nvSpPr>
        <p:spPr>
          <a:xfrm flipV="1">
            <a:off x="0" y="-7370"/>
            <a:ext cx="3888000" cy="6048235"/>
          </a:xfrm>
          <a:prstGeom prst="rect">
            <a:avLst/>
          </a:prstGeom>
          <a:pattFill prst="ltUpDiag">
            <a:fgClr>
              <a:schemeClr val="tx2">
                <a:lumMod val="10000"/>
                <a:lumOff val="90000"/>
              </a:schemeClr>
            </a:fgClr>
            <a:bgClr>
              <a:schemeClr val="bg1"/>
            </a:bgClr>
          </a:patt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 sz="1350"/>
          </a:p>
        </p:txBody>
      </p:sp>
      <p:sp>
        <p:nvSpPr>
          <p:cNvPr id="17" name="Szöveg helye 2">
            <a:extLst>
              <a:ext uri="{FF2B5EF4-FFF2-40B4-BE49-F238E27FC236}">
                <a16:creationId xmlns:a16="http://schemas.microsoft.com/office/drawing/2014/main" id="{A2D54897-97BC-4AB6-A043-75DF451CB4B7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982066" y="6316865"/>
            <a:ext cx="2827684" cy="361835"/>
          </a:xfrm>
        </p:spPr>
        <p:txBody>
          <a:bodyPr anchor="ctr">
            <a:noAutofit/>
          </a:bodyPr>
          <a:lstStyle>
            <a:lvl1pPr algn="r">
              <a:defRPr sz="1350"/>
            </a:lvl1pPr>
          </a:lstStyle>
          <a:p>
            <a:pPr lvl="0"/>
            <a:r>
              <a:rPr lang="hu-HU" dirty="0"/>
              <a:t>Forrás | MNB</a:t>
            </a:r>
          </a:p>
        </p:txBody>
      </p:sp>
      <p:sp>
        <p:nvSpPr>
          <p:cNvPr id="19" name="Szöveg helye 7">
            <a:extLst>
              <a:ext uri="{FF2B5EF4-FFF2-40B4-BE49-F238E27FC236}">
                <a16:creationId xmlns:a16="http://schemas.microsoft.com/office/drawing/2014/main" id="{507977F6-41ED-4021-9514-403C913B5B62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209749" y="1887824"/>
            <a:ext cx="3600000" cy="3710173"/>
          </a:xfrm>
        </p:spPr>
        <p:txBody>
          <a:bodyPr>
            <a:normAutofit/>
          </a:bodyPr>
          <a:lstStyle>
            <a:lvl1pPr>
              <a:lnSpc>
                <a:spcPct val="120000"/>
              </a:lnSpc>
              <a:defRPr sz="2000">
                <a:solidFill>
                  <a:schemeClr val="tx2"/>
                </a:solidFill>
              </a:defRPr>
            </a:lvl1pPr>
          </a:lstStyle>
          <a:p>
            <a:pPr lvl="0"/>
            <a:r>
              <a:rPr lang="hu-HU" dirty="0"/>
              <a:t>Az ábrához tartozó magyarázat hosszabb kifejtése, egy vagy több mondatban, hivatkozások, megjegyzések helye…</a:t>
            </a:r>
          </a:p>
        </p:txBody>
      </p:sp>
      <p:sp>
        <p:nvSpPr>
          <p:cNvPr id="23" name="Cím 8">
            <a:extLst>
              <a:ext uri="{FF2B5EF4-FFF2-40B4-BE49-F238E27FC236}">
                <a16:creationId xmlns:a16="http://schemas.microsoft.com/office/drawing/2014/main" id="{E4FB3E16-AC8D-45AA-B9BF-06A9E74E6F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9749" y="365129"/>
            <a:ext cx="3600000" cy="1325563"/>
          </a:xfrm>
          <a:ln>
            <a:gradFill flip="none" rotWithShape="1">
              <a:gsLst>
                <a:gs pos="1000">
                  <a:schemeClr val="accent1">
                    <a:lumMod val="5000"/>
                    <a:lumOff val="95000"/>
                  </a:schemeClr>
                </a:gs>
                <a:gs pos="1000">
                  <a:schemeClr val="bg1">
                    <a:alpha val="0"/>
                  </a:schemeClr>
                </a:gs>
              </a:gsLst>
              <a:lin ang="16200000" scaled="0"/>
              <a:tileRect/>
            </a:gradFill>
          </a:ln>
        </p:spPr>
        <p:txBody>
          <a:bodyPr bIns="144000" anchor="b">
            <a:normAutofit/>
          </a:bodyPr>
          <a:lstStyle>
            <a:lvl1pPr>
              <a:lnSpc>
                <a:spcPct val="120000"/>
              </a:lnSpc>
              <a:defRPr sz="3000" cap="all" spc="75" baseline="0">
                <a:solidFill>
                  <a:schemeClr val="tx2"/>
                </a:solidFill>
              </a:defRPr>
            </a:lvl1pPr>
          </a:lstStyle>
          <a:p>
            <a:r>
              <a:rPr lang="hu-HU" dirty="0"/>
              <a:t>Mintacím szerkesztése</a:t>
            </a:r>
          </a:p>
        </p:txBody>
      </p:sp>
      <p:grpSp>
        <p:nvGrpSpPr>
          <p:cNvPr id="24" name="Csoportba foglalás 23">
            <a:extLst>
              <a:ext uri="{FF2B5EF4-FFF2-40B4-BE49-F238E27FC236}">
                <a16:creationId xmlns:a16="http://schemas.microsoft.com/office/drawing/2014/main" id="{E11484FF-1675-41C3-818B-AB2F6DAAE4F2}"/>
              </a:ext>
            </a:extLst>
          </p:cNvPr>
          <p:cNvGrpSpPr>
            <a:grpSpLocks noChangeAspect="1"/>
          </p:cNvGrpSpPr>
          <p:nvPr/>
        </p:nvGrpSpPr>
        <p:grpSpPr>
          <a:xfrm>
            <a:off x="209232" y="5600914"/>
            <a:ext cx="916955" cy="916955"/>
            <a:chOff x="7979931" y="5555066"/>
            <a:chExt cx="1008650" cy="1008650"/>
          </a:xfrm>
        </p:grpSpPr>
        <p:sp>
          <p:nvSpPr>
            <p:cNvPr id="25" name="Ellipszis 24">
              <a:extLst>
                <a:ext uri="{FF2B5EF4-FFF2-40B4-BE49-F238E27FC236}">
                  <a16:creationId xmlns:a16="http://schemas.microsoft.com/office/drawing/2014/main" id="{80BD8AF3-1867-48AE-B2EB-9BB371E59B0B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7979931" y="5555066"/>
              <a:ext cx="1008650" cy="1008650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hu-HU" sz="1800"/>
            </a:p>
          </p:txBody>
        </p:sp>
        <p:pic>
          <p:nvPicPr>
            <p:cNvPr id="26" name="Kép 25">
              <a:extLst>
                <a:ext uri="{FF2B5EF4-FFF2-40B4-BE49-F238E27FC236}">
                  <a16:creationId xmlns:a16="http://schemas.microsoft.com/office/drawing/2014/main" id="{FAE3769D-ED75-4170-9866-10C93F4A419A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 cstate="hq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679" t="13826" r="24393" b="13968"/>
            <a:stretch/>
          </p:blipFill>
          <p:spPr>
            <a:xfrm>
              <a:off x="8052439" y="5626756"/>
              <a:ext cx="863632" cy="865259"/>
            </a:xfrm>
            <a:prstGeom prst="rect">
              <a:avLst/>
            </a:prstGeom>
          </p:spPr>
        </p:pic>
      </p:grpSp>
      <p:sp>
        <p:nvSpPr>
          <p:cNvPr id="27" name="Szöveg helye 5">
            <a:extLst>
              <a:ext uri="{FF2B5EF4-FFF2-40B4-BE49-F238E27FC236}">
                <a16:creationId xmlns:a16="http://schemas.microsoft.com/office/drawing/2014/main" id="{DB20685B-301B-40ED-8D58-1BC4C293D334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225525" y="5841351"/>
            <a:ext cx="4536000" cy="444979"/>
          </a:xfrm>
        </p:spPr>
        <p:txBody>
          <a:bodyPr anchor="ctr">
            <a:normAutofit/>
          </a:bodyPr>
          <a:lstStyle>
            <a:lvl1pPr algn="ctr">
              <a:defRPr sz="1800" cap="all" spc="113" baseline="0"/>
            </a:lvl1pPr>
          </a:lstStyle>
          <a:p>
            <a:pPr lvl="0"/>
            <a:r>
              <a:rPr lang="hu-HU" dirty="0"/>
              <a:t>Ábra / Diagram címe </a:t>
            </a:r>
          </a:p>
        </p:txBody>
      </p:sp>
      <p:sp>
        <p:nvSpPr>
          <p:cNvPr id="28" name="Szöveg helye 5">
            <a:extLst>
              <a:ext uri="{FF2B5EF4-FFF2-40B4-BE49-F238E27FC236}">
                <a16:creationId xmlns:a16="http://schemas.microsoft.com/office/drawing/2014/main" id="{13D9A0A3-0A6C-4362-87DE-59B7198C713C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4225525" y="6315176"/>
            <a:ext cx="4536000" cy="370800"/>
          </a:xfrm>
        </p:spPr>
        <p:txBody>
          <a:bodyPr anchor="ctr">
            <a:normAutofit/>
          </a:bodyPr>
          <a:lstStyle>
            <a:lvl1pPr algn="ctr">
              <a:defRPr sz="1350" cap="none" spc="113" baseline="0"/>
            </a:lvl1pPr>
          </a:lstStyle>
          <a:p>
            <a:pPr lvl="0"/>
            <a:r>
              <a:rPr lang="hu-HU" dirty="0"/>
              <a:t>Az ábra alcíme, évszám, korcsoport, egyéb</a:t>
            </a:r>
          </a:p>
        </p:txBody>
      </p:sp>
      <p:sp>
        <p:nvSpPr>
          <p:cNvPr id="29" name="Tartalom helye 3">
            <a:extLst>
              <a:ext uri="{FF2B5EF4-FFF2-40B4-BE49-F238E27FC236}">
                <a16:creationId xmlns:a16="http://schemas.microsoft.com/office/drawing/2014/main" id="{2930C90B-1E3C-41E7-9F75-83F7F2287384}"/>
              </a:ext>
            </a:extLst>
          </p:cNvPr>
          <p:cNvSpPr>
            <a:spLocks noGrp="1"/>
          </p:cNvSpPr>
          <p:nvPr>
            <p:ph sz="quarter" idx="10" hasCustomPrompt="1"/>
          </p:nvPr>
        </p:nvSpPr>
        <p:spPr>
          <a:xfrm>
            <a:off x="4225670" y="571670"/>
            <a:ext cx="4536000" cy="5055085"/>
          </a:xfrm>
        </p:spPr>
        <p:txBody>
          <a:bodyPr anchor="ctr"/>
          <a:lstStyle>
            <a:lvl1pPr algn="ctr">
              <a:defRPr/>
            </a:lvl1pPr>
          </a:lstStyle>
          <a:p>
            <a:pPr lvl="0"/>
            <a:r>
              <a:rPr lang="hu-HU" dirty="0"/>
              <a:t>Ábra / diagram</a:t>
            </a:r>
          </a:p>
        </p:txBody>
      </p:sp>
    </p:spTree>
    <p:extLst>
      <p:ext uri="{BB962C8B-B14F-4D97-AF65-F5344CB8AC3E}">
        <p14:creationId xmlns:p14="http://schemas.microsoft.com/office/powerpoint/2010/main" val="51376005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örzsdia 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églalap 11">
            <a:extLst>
              <a:ext uri="{FF2B5EF4-FFF2-40B4-BE49-F238E27FC236}">
                <a16:creationId xmlns:a16="http://schemas.microsoft.com/office/drawing/2014/main" id="{72A46DC0-580F-4857-8317-082AAE9E86DC}"/>
              </a:ext>
            </a:extLst>
          </p:cNvPr>
          <p:cNvSpPr/>
          <p:nvPr/>
        </p:nvSpPr>
        <p:spPr>
          <a:xfrm flipV="1">
            <a:off x="5255664" y="-4"/>
            <a:ext cx="3888336" cy="3384000"/>
          </a:xfrm>
          <a:prstGeom prst="rect">
            <a:avLst/>
          </a:prstGeom>
          <a:pattFill prst="ltUpDiag">
            <a:fgClr>
              <a:schemeClr val="tx2">
                <a:lumMod val="10000"/>
                <a:lumOff val="90000"/>
              </a:schemeClr>
            </a:fgClr>
            <a:bgClr>
              <a:schemeClr val="bg1"/>
            </a:bgClr>
          </a:patt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 sz="1350"/>
          </a:p>
        </p:txBody>
      </p:sp>
      <p:sp>
        <p:nvSpPr>
          <p:cNvPr id="13" name="Cím 4">
            <a:extLst>
              <a:ext uri="{FF2B5EF4-FFF2-40B4-BE49-F238E27FC236}">
                <a16:creationId xmlns:a16="http://schemas.microsoft.com/office/drawing/2014/main" id="{5678F594-92B3-40FB-8F4D-BF90B71FEE82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399832" y="365129"/>
            <a:ext cx="3600000" cy="2892066"/>
          </a:xfrm>
          <a:ln>
            <a:noFill/>
          </a:ln>
        </p:spPr>
        <p:txBody>
          <a:bodyPr anchor="b">
            <a:normAutofit/>
          </a:bodyPr>
          <a:lstStyle>
            <a:lvl1pPr>
              <a:lnSpc>
                <a:spcPct val="120000"/>
              </a:lnSpc>
              <a:defRPr lang="hu-HU" sz="3000" cap="all" spc="75" baseline="0">
                <a:solidFill>
                  <a:schemeClr val="tx2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marL="0" lvl="0">
              <a:lnSpc>
                <a:spcPct val="100000"/>
              </a:lnSpc>
            </a:pPr>
            <a:r>
              <a:rPr lang="hu-HU" dirty="0"/>
              <a:t>Több soros Mintacím szerkesztése</a:t>
            </a:r>
          </a:p>
        </p:txBody>
      </p:sp>
      <p:sp>
        <p:nvSpPr>
          <p:cNvPr id="19" name="Szöveg helye 2">
            <a:extLst>
              <a:ext uri="{FF2B5EF4-FFF2-40B4-BE49-F238E27FC236}">
                <a16:creationId xmlns:a16="http://schemas.microsoft.com/office/drawing/2014/main" id="{8233694C-4943-4A7D-BE48-B2660ABF2955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5399832" y="3579212"/>
            <a:ext cx="3600000" cy="2550849"/>
          </a:xfrm>
        </p:spPr>
        <p:txBody>
          <a:bodyPr>
            <a:normAutofit/>
          </a:bodyPr>
          <a:lstStyle>
            <a:lvl1pPr>
              <a:lnSpc>
                <a:spcPct val="120000"/>
              </a:lnSpc>
              <a:defRPr sz="2000"/>
            </a:lvl1pPr>
          </a:lstStyle>
          <a:p>
            <a:pPr lvl="0"/>
            <a:r>
              <a:rPr lang="hu-HU" dirty="0"/>
              <a:t>Az ábrához tartozó </a:t>
            </a:r>
            <a:br>
              <a:rPr lang="hu-HU" dirty="0"/>
            </a:br>
            <a:r>
              <a:rPr lang="hu-HU" dirty="0"/>
              <a:t>magyarázat egy vagy több mondatban. Hivatkozások, megjegyzések és egy tartalmak helye.</a:t>
            </a:r>
          </a:p>
        </p:txBody>
      </p:sp>
      <p:sp>
        <p:nvSpPr>
          <p:cNvPr id="20" name="Tartalom helye 3">
            <a:extLst>
              <a:ext uri="{FF2B5EF4-FFF2-40B4-BE49-F238E27FC236}">
                <a16:creationId xmlns:a16="http://schemas.microsoft.com/office/drawing/2014/main" id="{23F20983-B6FB-42DD-91ED-468B9EAAA058}"/>
              </a:ext>
            </a:extLst>
          </p:cNvPr>
          <p:cNvSpPr>
            <a:spLocks noGrp="1"/>
          </p:cNvSpPr>
          <p:nvPr>
            <p:ph sz="quarter" idx="10" hasCustomPrompt="1"/>
          </p:nvPr>
        </p:nvSpPr>
        <p:spPr>
          <a:xfrm>
            <a:off x="517475" y="365129"/>
            <a:ext cx="4534946" cy="5193842"/>
          </a:xfrm>
        </p:spPr>
        <p:txBody>
          <a:bodyPr anchor="ctr"/>
          <a:lstStyle>
            <a:lvl1pPr algn="ctr">
              <a:defRPr/>
            </a:lvl1pPr>
          </a:lstStyle>
          <a:p>
            <a:pPr lvl="0"/>
            <a:r>
              <a:rPr lang="hu-HU" dirty="0"/>
              <a:t>Ábra / diagram</a:t>
            </a:r>
          </a:p>
        </p:txBody>
      </p:sp>
      <p:sp>
        <p:nvSpPr>
          <p:cNvPr id="21" name="Szöveg helye 2">
            <a:extLst>
              <a:ext uri="{FF2B5EF4-FFF2-40B4-BE49-F238E27FC236}">
                <a16:creationId xmlns:a16="http://schemas.microsoft.com/office/drawing/2014/main" id="{596EA518-1AF5-4030-BCE6-6AFA7A1D09A3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399832" y="6316643"/>
            <a:ext cx="3600000" cy="369333"/>
          </a:xfrm>
        </p:spPr>
        <p:txBody>
          <a:bodyPr anchor="ctr">
            <a:noAutofit/>
          </a:bodyPr>
          <a:lstStyle>
            <a:lvl1pPr algn="r">
              <a:spcBef>
                <a:spcPts val="0"/>
              </a:spcBef>
              <a:defRPr sz="1350"/>
            </a:lvl1pPr>
          </a:lstStyle>
          <a:p>
            <a:pPr lvl="0"/>
            <a:r>
              <a:rPr lang="hu-HU" dirty="0"/>
              <a:t>Forrás | MNB</a:t>
            </a:r>
          </a:p>
        </p:txBody>
      </p:sp>
      <p:sp>
        <p:nvSpPr>
          <p:cNvPr id="23" name="Szöveg helye 5">
            <a:extLst>
              <a:ext uri="{FF2B5EF4-FFF2-40B4-BE49-F238E27FC236}">
                <a16:creationId xmlns:a16="http://schemas.microsoft.com/office/drawing/2014/main" id="{3AF593BC-57A1-4BA1-B8B2-3C3906E5412C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17329" y="5815713"/>
            <a:ext cx="4535091" cy="444979"/>
          </a:xfrm>
        </p:spPr>
        <p:txBody>
          <a:bodyPr anchor="ctr">
            <a:normAutofit/>
          </a:bodyPr>
          <a:lstStyle>
            <a:lvl1pPr algn="ctr">
              <a:defRPr sz="1800" cap="all" spc="113" baseline="0"/>
            </a:lvl1pPr>
          </a:lstStyle>
          <a:p>
            <a:pPr lvl="0"/>
            <a:r>
              <a:rPr lang="hu-HU" dirty="0"/>
              <a:t>Ábra / Diagram címe </a:t>
            </a:r>
          </a:p>
        </p:txBody>
      </p:sp>
      <p:sp>
        <p:nvSpPr>
          <p:cNvPr id="24" name="Szöveg helye 5">
            <a:extLst>
              <a:ext uri="{FF2B5EF4-FFF2-40B4-BE49-F238E27FC236}">
                <a16:creationId xmlns:a16="http://schemas.microsoft.com/office/drawing/2014/main" id="{CD922AE4-7C86-483F-8C1F-C571DB7E6D9D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517329" y="6282023"/>
            <a:ext cx="4535091" cy="444979"/>
          </a:xfrm>
        </p:spPr>
        <p:txBody>
          <a:bodyPr anchor="ctr">
            <a:normAutofit/>
          </a:bodyPr>
          <a:lstStyle>
            <a:lvl1pPr algn="ctr">
              <a:defRPr sz="1350" cap="none" spc="113" baseline="0"/>
            </a:lvl1pPr>
          </a:lstStyle>
          <a:p>
            <a:pPr lvl="0"/>
            <a:r>
              <a:rPr lang="hu-HU" dirty="0"/>
              <a:t>Az ábra alcíme, évszám, korcsoport, egyéb</a:t>
            </a:r>
          </a:p>
        </p:txBody>
      </p:sp>
      <p:grpSp>
        <p:nvGrpSpPr>
          <p:cNvPr id="27" name="Csoportba foglalás 26">
            <a:extLst>
              <a:ext uri="{FF2B5EF4-FFF2-40B4-BE49-F238E27FC236}">
                <a16:creationId xmlns:a16="http://schemas.microsoft.com/office/drawing/2014/main" id="{F1984F91-C90F-4ADE-AB8F-4BD6428FB7CA}"/>
              </a:ext>
            </a:extLst>
          </p:cNvPr>
          <p:cNvGrpSpPr>
            <a:grpSpLocks noChangeAspect="1"/>
          </p:cNvGrpSpPr>
          <p:nvPr/>
        </p:nvGrpSpPr>
        <p:grpSpPr>
          <a:xfrm>
            <a:off x="8025779" y="2968169"/>
            <a:ext cx="916955" cy="916955"/>
            <a:chOff x="7979931" y="5555066"/>
            <a:chExt cx="1008650" cy="1008650"/>
          </a:xfrm>
        </p:grpSpPr>
        <p:sp>
          <p:nvSpPr>
            <p:cNvPr id="28" name="Ellipszis 27">
              <a:extLst>
                <a:ext uri="{FF2B5EF4-FFF2-40B4-BE49-F238E27FC236}">
                  <a16:creationId xmlns:a16="http://schemas.microsoft.com/office/drawing/2014/main" id="{4BE942ED-20A0-462C-9AA3-98A3D8EB06A3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7979931" y="5555066"/>
              <a:ext cx="1008650" cy="1008650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hu-HU" sz="1800"/>
            </a:p>
          </p:txBody>
        </p:sp>
        <p:pic>
          <p:nvPicPr>
            <p:cNvPr id="29" name="Kép 28">
              <a:extLst>
                <a:ext uri="{FF2B5EF4-FFF2-40B4-BE49-F238E27FC236}">
                  <a16:creationId xmlns:a16="http://schemas.microsoft.com/office/drawing/2014/main" id="{9C25A85E-BCED-4D19-8B8D-AEDE48715F5A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 cstate="hq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679" t="13826" r="24393" b="13968"/>
            <a:stretch/>
          </p:blipFill>
          <p:spPr>
            <a:xfrm>
              <a:off x="8052439" y="5626756"/>
              <a:ext cx="863632" cy="865259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220297976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örzsdia 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églalap 11">
            <a:extLst>
              <a:ext uri="{FF2B5EF4-FFF2-40B4-BE49-F238E27FC236}">
                <a16:creationId xmlns:a16="http://schemas.microsoft.com/office/drawing/2014/main" id="{0AD6B8B2-D23E-4691-9AAC-7EDDD28611E6}"/>
              </a:ext>
            </a:extLst>
          </p:cNvPr>
          <p:cNvSpPr/>
          <p:nvPr/>
        </p:nvSpPr>
        <p:spPr>
          <a:xfrm flipV="1">
            <a:off x="5256000" y="-3"/>
            <a:ext cx="3888000" cy="1663375"/>
          </a:xfrm>
          <a:prstGeom prst="rect">
            <a:avLst/>
          </a:prstGeom>
          <a:pattFill prst="ltUpDiag">
            <a:fgClr>
              <a:schemeClr val="tx2">
                <a:lumMod val="10000"/>
                <a:lumOff val="90000"/>
              </a:schemeClr>
            </a:fgClr>
            <a:bgClr>
              <a:schemeClr val="bg1"/>
            </a:bgClr>
          </a:patt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 sz="1350"/>
          </a:p>
        </p:txBody>
      </p:sp>
      <p:sp>
        <p:nvSpPr>
          <p:cNvPr id="13" name="Cím 4">
            <a:extLst>
              <a:ext uri="{FF2B5EF4-FFF2-40B4-BE49-F238E27FC236}">
                <a16:creationId xmlns:a16="http://schemas.microsoft.com/office/drawing/2014/main" id="{8FFDDC65-6164-4CCB-B333-E1644A4AB02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397424" y="365129"/>
            <a:ext cx="3600000" cy="998976"/>
          </a:xfrm>
          <a:ln>
            <a:noFill/>
          </a:ln>
        </p:spPr>
        <p:txBody>
          <a:bodyPr anchor="b">
            <a:noAutofit/>
          </a:bodyPr>
          <a:lstStyle>
            <a:lvl1pPr>
              <a:lnSpc>
                <a:spcPct val="120000"/>
              </a:lnSpc>
              <a:defRPr lang="hu-HU" sz="3000" cap="all" spc="75" baseline="0">
                <a:solidFill>
                  <a:schemeClr val="tx2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marL="0" lvl="0">
              <a:lnSpc>
                <a:spcPct val="100000"/>
              </a:lnSpc>
            </a:pPr>
            <a:r>
              <a:rPr lang="hu-HU" dirty="0"/>
              <a:t>Rövid cím szerkesztése</a:t>
            </a:r>
          </a:p>
        </p:txBody>
      </p:sp>
      <p:sp>
        <p:nvSpPr>
          <p:cNvPr id="19" name="Szöveg helye 2">
            <a:extLst>
              <a:ext uri="{FF2B5EF4-FFF2-40B4-BE49-F238E27FC236}">
                <a16:creationId xmlns:a16="http://schemas.microsoft.com/office/drawing/2014/main" id="{5F09AFC3-B5CD-4E41-9D45-5F00B3C242B8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5386454" y="1835397"/>
            <a:ext cx="3600000" cy="4294658"/>
          </a:xfrm>
        </p:spPr>
        <p:txBody>
          <a:bodyPr>
            <a:normAutofit/>
          </a:bodyPr>
          <a:lstStyle>
            <a:lvl1pPr>
              <a:lnSpc>
                <a:spcPct val="120000"/>
              </a:lnSpc>
              <a:defRPr sz="2000"/>
            </a:lvl1pPr>
          </a:lstStyle>
          <a:p>
            <a:pPr lvl="0"/>
            <a:r>
              <a:rPr lang="hu-HU" dirty="0"/>
              <a:t>Az ábrához tartozó </a:t>
            </a:r>
            <a:br>
              <a:rPr lang="hu-HU" dirty="0"/>
            </a:br>
            <a:r>
              <a:rPr lang="hu-HU" dirty="0"/>
              <a:t>magyarázat egy vagy több mondatban. Hivatkozások, megjegyzések és egyéb tartalmak helye.</a:t>
            </a:r>
          </a:p>
        </p:txBody>
      </p:sp>
      <p:sp>
        <p:nvSpPr>
          <p:cNvPr id="20" name="Szöveg helye 2">
            <a:extLst>
              <a:ext uri="{FF2B5EF4-FFF2-40B4-BE49-F238E27FC236}">
                <a16:creationId xmlns:a16="http://schemas.microsoft.com/office/drawing/2014/main" id="{66DB3B47-E5BD-4D9C-ABC4-FD9EFBDB8EF6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386454" y="6316643"/>
            <a:ext cx="3600000" cy="369333"/>
          </a:xfrm>
        </p:spPr>
        <p:txBody>
          <a:bodyPr anchor="ctr">
            <a:noAutofit/>
          </a:bodyPr>
          <a:lstStyle>
            <a:lvl1pPr algn="r">
              <a:spcBef>
                <a:spcPts val="0"/>
              </a:spcBef>
              <a:defRPr sz="1350"/>
            </a:lvl1pPr>
          </a:lstStyle>
          <a:p>
            <a:pPr lvl="0"/>
            <a:r>
              <a:rPr lang="hu-HU" dirty="0"/>
              <a:t>Forrás | MNB</a:t>
            </a:r>
          </a:p>
        </p:txBody>
      </p:sp>
      <p:grpSp>
        <p:nvGrpSpPr>
          <p:cNvPr id="21" name="Csoportba foglalás 20">
            <a:extLst>
              <a:ext uri="{FF2B5EF4-FFF2-40B4-BE49-F238E27FC236}">
                <a16:creationId xmlns:a16="http://schemas.microsoft.com/office/drawing/2014/main" id="{BD258CC9-59BD-4AFF-9FC5-6FC59D53E1B0}"/>
              </a:ext>
            </a:extLst>
          </p:cNvPr>
          <p:cNvGrpSpPr>
            <a:grpSpLocks noChangeAspect="1"/>
          </p:cNvGrpSpPr>
          <p:nvPr/>
        </p:nvGrpSpPr>
        <p:grpSpPr>
          <a:xfrm>
            <a:off x="8025779" y="1241912"/>
            <a:ext cx="916955" cy="916955"/>
            <a:chOff x="7979931" y="5555066"/>
            <a:chExt cx="1008650" cy="1008650"/>
          </a:xfrm>
        </p:grpSpPr>
        <p:sp>
          <p:nvSpPr>
            <p:cNvPr id="22" name="Ellipszis 21">
              <a:extLst>
                <a:ext uri="{FF2B5EF4-FFF2-40B4-BE49-F238E27FC236}">
                  <a16:creationId xmlns:a16="http://schemas.microsoft.com/office/drawing/2014/main" id="{5CF829C1-E4FA-4C2D-BE75-8FC9B14B8062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7979931" y="5555066"/>
              <a:ext cx="1008650" cy="1008650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hu-HU" sz="1800"/>
            </a:p>
          </p:txBody>
        </p:sp>
        <p:pic>
          <p:nvPicPr>
            <p:cNvPr id="27" name="Kép 26">
              <a:extLst>
                <a:ext uri="{FF2B5EF4-FFF2-40B4-BE49-F238E27FC236}">
                  <a16:creationId xmlns:a16="http://schemas.microsoft.com/office/drawing/2014/main" id="{CF7E04B7-1E02-4476-A274-2A06E51F7C2E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 cstate="hq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679" t="13826" r="24393" b="13968"/>
            <a:stretch/>
          </p:blipFill>
          <p:spPr>
            <a:xfrm>
              <a:off x="8052439" y="5626756"/>
              <a:ext cx="863632" cy="865259"/>
            </a:xfrm>
            <a:prstGeom prst="rect">
              <a:avLst/>
            </a:prstGeom>
          </p:spPr>
        </p:pic>
      </p:grpSp>
      <p:sp>
        <p:nvSpPr>
          <p:cNvPr id="28" name="Tartalom helye 3">
            <a:extLst>
              <a:ext uri="{FF2B5EF4-FFF2-40B4-BE49-F238E27FC236}">
                <a16:creationId xmlns:a16="http://schemas.microsoft.com/office/drawing/2014/main" id="{02898BE7-775E-458D-B1BC-FD141877356D}"/>
              </a:ext>
            </a:extLst>
          </p:cNvPr>
          <p:cNvSpPr>
            <a:spLocks noGrp="1"/>
          </p:cNvSpPr>
          <p:nvPr>
            <p:ph sz="quarter" idx="10" hasCustomPrompt="1"/>
          </p:nvPr>
        </p:nvSpPr>
        <p:spPr>
          <a:xfrm>
            <a:off x="517475" y="365129"/>
            <a:ext cx="4534946" cy="5193842"/>
          </a:xfrm>
        </p:spPr>
        <p:txBody>
          <a:bodyPr anchor="ctr"/>
          <a:lstStyle>
            <a:lvl1pPr algn="ctr">
              <a:defRPr/>
            </a:lvl1pPr>
          </a:lstStyle>
          <a:p>
            <a:pPr lvl="0"/>
            <a:r>
              <a:rPr lang="hu-HU" dirty="0"/>
              <a:t>Ábra / diagram</a:t>
            </a:r>
          </a:p>
        </p:txBody>
      </p:sp>
      <p:sp>
        <p:nvSpPr>
          <p:cNvPr id="29" name="Szöveg helye 5">
            <a:extLst>
              <a:ext uri="{FF2B5EF4-FFF2-40B4-BE49-F238E27FC236}">
                <a16:creationId xmlns:a16="http://schemas.microsoft.com/office/drawing/2014/main" id="{ADE4F8FA-4D91-467C-95E1-115577AEB269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17329" y="5815713"/>
            <a:ext cx="4535091" cy="444979"/>
          </a:xfrm>
        </p:spPr>
        <p:txBody>
          <a:bodyPr anchor="ctr">
            <a:normAutofit/>
          </a:bodyPr>
          <a:lstStyle>
            <a:lvl1pPr algn="ctr">
              <a:defRPr sz="1800" cap="all" spc="113" baseline="0"/>
            </a:lvl1pPr>
          </a:lstStyle>
          <a:p>
            <a:pPr lvl="0"/>
            <a:r>
              <a:rPr lang="hu-HU" dirty="0"/>
              <a:t>Ábra / Diagram címe </a:t>
            </a:r>
          </a:p>
        </p:txBody>
      </p:sp>
      <p:sp>
        <p:nvSpPr>
          <p:cNvPr id="30" name="Szöveg helye 5">
            <a:extLst>
              <a:ext uri="{FF2B5EF4-FFF2-40B4-BE49-F238E27FC236}">
                <a16:creationId xmlns:a16="http://schemas.microsoft.com/office/drawing/2014/main" id="{4A364233-E73C-46A3-BB4E-EF9957745604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517329" y="6282023"/>
            <a:ext cx="4535091" cy="444979"/>
          </a:xfrm>
        </p:spPr>
        <p:txBody>
          <a:bodyPr anchor="ctr">
            <a:normAutofit/>
          </a:bodyPr>
          <a:lstStyle>
            <a:lvl1pPr algn="ctr">
              <a:defRPr sz="1350" cap="none" spc="113" baseline="0"/>
            </a:lvl1pPr>
          </a:lstStyle>
          <a:p>
            <a:pPr lvl="0"/>
            <a:r>
              <a:rPr lang="hu-HU" dirty="0"/>
              <a:t>Az ábra alcíme, évszám, korcsoport, egyéb</a:t>
            </a:r>
          </a:p>
        </p:txBody>
      </p:sp>
    </p:spTree>
    <p:extLst>
      <p:ext uri="{BB962C8B-B14F-4D97-AF65-F5344CB8AC3E}">
        <p14:creationId xmlns:p14="http://schemas.microsoft.com/office/powerpoint/2010/main" val="384080047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örzsdia 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églalap 13">
            <a:extLst>
              <a:ext uri="{FF2B5EF4-FFF2-40B4-BE49-F238E27FC236}">
                <a16:creationId xmlns:a16="http://schemas.microsoft.com/office/drawing/2014/main" id="{F49FE928-4021-49BA-8B20-CA9BBBC6F1F1}"/>
              </a:ext>
            </a:extLst>
          </p:cNvPr>
          <p:cNvSpPr/>
          <p:nvPr/>
        </p:nvSpPr>
        <p:spPr>
          <a:xfrm>
            <a:off x="-1" y="293639"/>
            <a:ext cx="9144001" cy="635999"/>
          </a:xfrm>
          <a:prstGeom prst="rect">
            <a:avLst/>
          </a:prstGeom>
          <a:pattFill prst="ltUpDiag">
            <a:fgClr>
              <a:schemeClr val="tx2">
                <a:lumMod val="10000"/>
                <a:lumOff val="90000"/>
              </a:schemeClr>
            </a:fgClr>
            <a:bgClr>
              <a:schemeClr val="bg1"/>
            </a:bgClr>
          </a:patt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 dirty="0"/>
          </a:p>
        </p:txBody>
      </p:sp>
      <p:sp>
        <p:nvSpPr>
          <p:cNvPr id="15" name="Cím 1">
            <a:extLst>
              <a:ext uri="{FF2B5EF4-FFF2-40B4-BE49-F238E27FC236}">
                <a16:creationId xmlns:a16="http://schemas.microsoft.com/office/drawing/2014/main" id="{8E3F0C2D-FFFB-4442-865A-AFAC54F1BB8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8174" y="310448"/>
            <a:ext cx="7610642" cy="612000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hu-HU" sz="3000" cap="all" spc="80" baseline="0">
                <a:solidFill>
                  <a:schemeClr val="tx2"/>
                </a:solidFill>
              </a:defRPr>
            </a:lvl1pPr>
          </a:lstStyle>
          <a:p>
            <a:pPr marL="0" lvl="0" indent="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</a:pPr>
            <a:r>
              <a:rPr lang="hu-HU" dirty="0"/>
              <a:t>Mintacím szerkesztése</a:t>
            </a:r>
          </a:p>
        </p:txBody>
      </p:sp>
      <p:sp>
        <p:nvSpPr>
          <p:cNvPr id="17" name="Szöveg helye 2">
            <a:extLst>
              <a:ext uri="{FF2B5EF4-FFF2-40B4-BE49-F238E27FC236}">
                <a16:creationId xmlns:a16="http://schemas.microsoft.com/office/drawing/2014/main" id="{9EAD14A0-CF7F-4FF1-BB24-9FD596609EE8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5374967" y="1200845"/>
            <a:ext cx="3600000" cy="4929210"/>
          </a:xfrm>
        </p:spPr>
        <p:txBody>
          <a:bodyPr anchor="ctr">
            <a:normAutofit/>
          </a:bodyPr>
          <a:lstStyle>
            <a:lvl1pPr>
              <a:lnSpc>
                <a:spcPct val="120000"/>
              </a:lnSpc>
              <a:defRPr sz="2000"/>
            </a:lvl1pPr>
          </a:lstStyle>
          <a:p>
            <a:pPr lvl="0"/>
            <a:r>
              <a:rPr lang="hu-HU" dirty="0"/>
              <a:t>Az ábrához tartozó magyarázat egy vagy több mondatban. Hivatkozások, megjegyzések és egy tartalmak helye.</a:t>
            </a:r>
          </a:p>
        </p:txBody>
      </p:sp>
      <p:sp>
        <p:nvSpPr>
          <p:cNvPr id="18" name="Szöveg helye 2">
            <a:extLst>
              <a:ext uri="{FF2B5EF4-FFF2-40B4-BE49-F238E27FC236}">
                <a16:creationId xmlns:a16="http://schemas.microsoft.com/office/drawing/2014/main" id="{BDFF43FA-559E-4CC2-BA64-4A83B6A39BD4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382152" y="6316643"/>
            <a:ext cx="3600000" cy="369333"/>
          </a:xfrm>
        </p:spPr>
        <p:txBody>
          <a:bodyPr anchor="ctr">
            <a:noAutofit/>
          </a:bodyPr>
          <a:lstStyle>
            <a:lvl1pPr algn="r">
              <a:spcBef>
                <a:spcPts val="0"/>
              </a:spcBef>
              <a:defRPr sz="1350"/>
            </a:lvl1pPr>
          </a:lstStyle>
          <a:p>
            <a:pPr lvl="0"/>
            <a:r>
              <a:rPr lang="hu-HU" dirty="0"/>
              <a:t>Forrás | MNB</a:t>
            </a:r>
          </a:p>
        </p:txBody>
      </p:sp>
      <p:grpSp>
        <p:nvGrpSpPr>
          <p:cNvPr id="20" name="Csoportba foglalás 19">
            <a:extLst>
              <a:ext uri="{FF2B5EF4-FFF2-40B4-BE49-F238E27FC236}">
                <a16:creationId xmlns:a16="http://schemas.microsoft.com/office/drawing/2014/main" id="{1DDF96CC-2707-498B-9D47-F656111740F7}"/>
              </a:ext>
            </a:extLst>
          </p:cNvPr>
          <p:cNvGrpSpPr>
            <a:grpSpLocks noChangeAspect="1"/>
          </p:cNvGrpSpPr>
          <p:nvPr/>
        </p:nvGrpSpPr>
        <p:grpSpPr>
          <a:xfrm>
            <a:off x="8025779" y="156593"/>
            <a:ext cx="916955" cy="916955"/>
            <a:chOff x="7979931" y="5555066"/>
            <a:chExt cx="1008650" cy="1008650"/>
          </a:xfrm>
        </p:grpSpPr>
        <p:sp>
          <p:nvSpPr>
            <p:cNvPr id="21" name="Ellipszis 20">
              <a:extLst>
                <a:ext uri="{FF2B5EF4-FFF2-40B4-BE49-F238E27FC236}">
                  <a16:creationId xmlns:a16="http://schemas.microsoft.com/office/drawing/2014/main" id="{C01B383D-BBDA-4686-84F7-4C6CE7811593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7979931" y="5555066"/>
              <a:ext cx="1008650" cy="1008650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hu-HU" sz="1800"/>
            </a:p>
          </p:txBody>
        </p:sp>
        <p:pic>
          <p:nvPicPr>
            <p:cNvPr id="22" name="Kép 21">
              <a:extLst>
                <a:ext uri="{FF2B5EF4-FFF2-40B4-BE49-F238E27FC236}">
                  <a16:creationId xmlns:a16="http://schemas.microsoft.com/office/drawing/2014/main" id="{F4A63ADB-B578-435E-BDB6-6E72222B8E75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 cstate="hq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679" t="13826" r="24393" b="13968"/>
            <a:stretch/>
          </p:blipFill>
          <p:spPr>
            <a:xfrm>
              <a:off x="8052439" y="5626756"/>
              <a:ext cx="863632" cy="865259"/>
            </a:xfrm>
            <a:prstGeom prst="rect">
              <a:avLst/>
            </a:prstGeom>
          </p:spPr>
        </p:pic>
      </p:grpSp>
      <p:sp>
        <p:nvSpPr>
          <p:cNvPr id="26" name="Tartalom helye 3">
            <a:extLst>
              <a:ext uri="{FF2B5EF4-FFF2-40B4-BE49-F238E27FC236}">
                <a16:creationId xmlns:a16="http://schemas.microsoft.com/office/drawing/2014/main" id="{A5D8B0BB-C4C6-48D5-A4BA-AB0AB6F1B5C3}"/>
              </a:ext>
            </a:extLst>
          </p:cNvPr>
          <p:cNvSpPr>
            <a:spLocks noGrp="1"/>
          </p:cNvSpPr>
          <p:nvPr>
            <p:ph sz="quarter" idx="10" hasCustomPrompt="1"/>
          </p:nvPr>
        </p:nvSpPr>
        <p:spPr>
          <a:xfrm>
            <a:off x="517475" y="1200845"/>
            <a:ext cx="4534946" cy="4358126"/>
          </a:xfrm>
        </p:spPr>
        <p:txBody>
          <a:bodyPr anchor="ctr"/>
          <a:lstStyle>
            <a:lvl1pPr algn="ctr">
              <a:defRPr/>
            </a:lvl1pPr>
          </a:lstStyle>
          <a:p>
            <a:pPr lvl="0"/>
            <a:r>
              <a:rPr lang="hu-HU" dirty="0"/>
              <a:t>Ábra / diagram</a:t>
            </a:r>
          </a:p>
        </p:txBody>
      </p:sp>
      <p:sp>
        <p:nvSpPr>
          <p:cNvPr id="28" name="Szöveg helye 5">
            <a:extLst>
              <a:ext uri="{FF2B5EF4-FFF2-40B4-BE49-F238E27FC236}">
                <a16:creationId xmlns:a16="http://schemas.microsoft.com/office/drawing/2014/main" id="{1CAC9F08-C220-4C2B-80B9-1A6C9C33B69D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17329" y="5815713"/>
            <a:ext cx="4535091" cy="444979"/>
          </a:xfrm>
        </p:spPr>
        <p:txBody>
          <a:bodyPr anchor="ctr">
            <a:normAutofit/>
          </a:bodyPr>
          <a:lstStyle>
            <a:lvl1pPr algn="ctr">
              <a:defRPr sz="1800" cap="all" spc="113" baseline="0"/>
            </a:lvl1pPr>
          </a:lstStyle>
          <a:p>
            <a:pPr lvl="0"/>
            <a:r>
              <a:rPr lang="hu-HU" dirty="0"/>
              <a:t>Ábra / Diagram címe </a:t>
            </a:r>
          </a:p>
        </p:txBody>
      </p:sp>
      <p:sp>
        <p:nvSpPr>
          <p:cNvPr id="29" name="Szöveg helye 5">
            <a:extLst>
              <a:ext uri="{FF2B5EF4-FFF2-40B4-BE49-F238E27FC236}">
                <a16:creationId xmlns:a16="http://schemas.microsoft.com/office/drawing/2014/main" id="{0B3EA3D5-59BC-400F-9370-46BF346B1167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517329" y="6282023"/>
            <a:ext cx="4535091" cy="444979"/>
          </a:xfrm>
        </p:spPr>
        <p:txBody>
          <a:bodyPr anchor="ctr">
            <a:normAutofit/>
          </a:bodyPr>
          <a:lstStyle>
            <a:lvl1pPr algn="ctr">
              <a:defRPr sz="1350" cap="none" spc="113" baseline="0"/>
            </a:lvl1pPr>
          </a:lstStyle>
          <a:p>
            <a:pPr lvl="0"/>
            <a:r>
              <a:rPr lang="hu-HU" dirty="0"/>
              <a:t>Az ábra alcíme, évszám, korcsoport, egyéb</a:t>
            </a:r>
          </a:p>
        </p:txBody>
      </p:sp>
    </p:spTree>
    <p:extLst>
      <p:ext uri="{BB962C8B-B14F-4D97-AF65-F5344CB8AC3E}">
        <p14:creationId xmlns:p14="http://schemas.microsoft.com/office/powerpoint/2010/main" val="128017466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örzsdia 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artalom helye 3">
            <a:extLst>
              <a:ext uri="{FF2B5EF4-FFF2-40B4-BE49-F238E27FC236}">
                <a16:creationId xmlns:a16="http://schemas.microsoft.com/office/drawing/2014/main" id="{4DD4CFD9-DEB4-4FAD-A942-9652D70A5E5C}"/>
              </a:ext>
            </a:extLst>
          </p:cNvPr>
          <p:cNvSpPr>
            <a:spLocks noGrp="1"/>
          </p:cNvSpPr>
          <p:nvPr>
            <p:ph sz="quarter" idx="10" hasCustomPrompt="1"/>
          </p:nvPr>
        </p:nvSpPr>
        <p:spPr>
          <a:xfrm>
            <a:off x="478176" y="1190675"/>
            <a:ext cx="8059483" cy="5047096"/>
          </a:xfrm>
        </p:spPr>
        <p:txBody>
          <a:bodyPr anchor="ctr"/>
          <a:lstStyle>
            <a:lvl1pPr algn="ctr">
              <a:defRPr/>
            </a:lvl1pPr>
          </a:lstStyle>
          <a:p>
            <a:pPr lvl="0"/>
            <a:r>
              <a:rPr lang="hu-HU" dirty="0"/>
              <a:t>Ábra / diagram</a:t>
            </a:r>
          </a:p>
        </p:txBody>
      </p:sp>
      <p:sp>
        <p:nvSpPr>
          <p:cNvPr id="12" name="Téglalap 11">
            <a:extLst>
              <a:ext uri="{FF2B5EF4-FFF2-40B4-BE49-F238E27FC236}">
                <a16:creationId xmlns:a16="http://schemas.microsoft.com/office/drawing/2014/main" id="{698EDC3C-F61C-4E0A-9B87-65FB0A6394C5}"/>
              </a:ext>
            </a:extLst>
          </p:cNvPr>
          <p:cNvSpPr/>
          <p:nvPr/>
        </p:nvSpPr>
        <p:spPr>
          <a:xfrm>
            <a:off x="-1" y="293639"/>
            <a:ext cx="9144001" cy="635999"/>
          </a:xfrm>
          <a:prstGeom prst="rect">
            <a:avLst/>
          </a:prstGeom>
          <a:pattFill prst="ltUpDiag">
            <a:fgClr>
              <a:schemeClr val="tx2">
                <a:lumMod val="10000"/>
                <a:lumOff val="90000"/>
              </a:schemeClr>
            </a:fgClr>
            <a:bgClr>
              <a:schemeClr val="bg1"/>
            </a:bgClr>
          </a:patt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 dirty="0"/>
          </a:p>
        </p:txBody>
      </p:sp>
      <p:sp>
        <p:nvSpPr>
          <p:cNvPr id="14" name="Cím 1">
            <a:extLst>
              <a:ext uri="{FF2B5EF4-FFF2-40B4-BE49-F238E27FC236}">
                <a16:creationId xmlns:a16="http://schemas.microsoft.com/office/drawing/2014/main" id="{F15B2FEA-02B9-417D-A720-B3FC6191915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8174" y="310448"/>
            <a:ext cx="7610642" cy="612000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hu-HU" sz="3000" cap="all" spc="80" baseline="0">
                <a:solidFill>
                  <a:schemeClr val="tx2"/>
                </a:solidFill>
              </a:defRPr>
            </a:lvl1pPr>
          </a:lstStyle>
          <a:p>
            <a:pPr marL="0" lvl="0" indent="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</a:pPr>
            <a:r>
              <a:rPr lang="hu-HU" dirty="0"/>
              <a:t>Mintacím szerkesztése</a:t>
            </a:r>
          </a:p>
        </p:txBody>
      </p:sp>
      <p:sp>
        <p:nvSpPr>
          <p:cNvPr id="15" name="Szöveg helye 2">
            <a:extLst>
              <a:ext uri="{FF2B5EF4-FFF2-40B4-BE49-F238E27FC236}">
                <a16:creationId xmlns:a16="http://schemas.microsoft.com/office/drawing/2014/main" id="{5DC307C6-FB29-457B-BF8E-A49D05DE79D5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382152" y="6316643"/>
            <a:ext cx="3600000" cy="369333"/>
          </a:xfrm>
        </p:spPr>
        <p:txBody>
          <a:bodyPr anchor="ctr">
            <a:noAutofit/>
          </a:bodyPr>
          <a:lstStyle>
            <a:lvl1pPr algn="r">
              <a:spcBef>
                <a:spcPts val="0"/>
              </a:spcBef>
              <a:defRPr sz="1350"/>
            </a:lvl1pPr>
          </a:lstStyle>
          <a:p>
            <a:pPr lvl="0"/>
            <a:r>
              <a:rPr lang="hu-HU" dirty="0"/>
              <a:t>Forrás | MNB</a:t>
            </a:r>
          </a:p>
        </p:txBody>
      </p:sp>
      <p:grpSp>
        <p:nvGrpSpPr>
          <p:cNvPr id="17" name="Csoportba foglalás 16">
            <a:extLst>
              <a:ext uri="{FF2B5EF4-FFF2-40B4-BE49-F238E27FC236}">
                <a16:creationId xmlns:a16="http://schemas.microsoft.com/office/drawing/2014/main" id="{2294AA46-0A5D-445B-8443-08F3C32D1209}"/>
              </a:ext>
            </a:extLst>
          </p:cNvPr>
          <p:cNvGrpSpPr>
            <a:grpSpLocks noChangeAspect="1"/>
          </p:cNvGrpSpPr>
          <p:nvPr/>
        </p:nvGrpSpPr>
        <p:grpSpPr>
          <a:xfrm>
            <a:off x="8025779" y="156593"/>
            <a:ext cx="916955" cy="916955"/>
            <a:chOff x="7979931" y="5555066"/>
            <a:chExt cx="1008650" cy="1008650"/>
          </a:xfrm>
        </p:grpSpPr>
        <p:sp>
          <p:nvSpPr>
            <p:cNvPr id="18" name="Ellipszis 17">
              <a:extLst>
                <a:ext uri="{FF2B5EF4-FFF2-40B4-BE49-F238E27FC236}">
                  <a16:creationId xmlns:a16="http://schemas.microsoft.com/office/drawing/2014/main" id="{2CB1EFAC-6859-48B0-8A0B-2C13EEC9EF12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7979931" y="5555066"/>
              <a:ext cx="1008650" cy="1008650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hu-HU" sz="1800"/>
            </a:p>
          </p:txBody>
        </p:sp>
        <p:pic>
          <p:nvPicPr>
            <p:cNvPr id="19" name="Kép 18">
              <a:extLst>
                <a:ext uri="{FF2B5EF4-FFF2-40B4-BE49-F238E27FC236}">
                  <a16:creationId xmlns:a16="http://schemas.microsoft.com/office/drawing/2014/main" id="{A961BC90-D2F2-45FB-AF47-AE07F2977D21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 cstate="hq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4679" t="13826" r="24393" b="13968"/>
            <a:stretch/>
          </p:blipFill>
          <p:spPr>
            <a:xfrm>
              <a:off x="8052439" y="5626756"/>
              <a:ext cx="863632" cy="865259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3699223725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Ür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5517803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10" Type="http://schemas.openxmlformats.org/officeDocument/2006/relationships/theme" Target="../theme/theme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7.xml"/><Relationship Id="rId3" Type="http://schemas.openxmlformats.org/officeDocument/2006/relationships/slideLayout" Target="../slideLayouts/slideLayout12.xml"/><Relationship Id="rId7" Type="http://schemas.openxmlformats.org/officeDocument/2006/relationships/slideLayout" Target="../slideLayouts/slideLayout16.xml"/><Relationship Id="rId2" Type="http://schemas.openxmlformats.org/officeDocument/2006/relationships/slideLayout" Target="../slideLayouts/slideLayout11.xml"/><Relationship Id="rId1" Type="http://schemas.openxmlformats.org/officeDocument/2006/relationships/slideLayout" Target="../slideLayouts/slideLayout10.xml"/><Relationship Id="rId6" Type="http://schemas.openxmlformats.org/officeDocument/2006/relationships/slideLayout" Target="../slideLayouts/slideLayout15.xml"/><Relationship Id="rId5" Type="http://schemas.openxmlformats.org/officeDocument/2006/relationships/slideLayout" Target="../slideLayouts/slideLayout14.xml"/><Relationship Id="rId10" Type="http://schemas.openxmlformats.org/officeDocument/2006/relationships/theme" Target="../theme/theme2.xml"/><Relationship Id="rId4" Type="http://schemas.openxmlformats.org/officeDocument/2006/relationships/slideLayout" Target="../slideLayouts/slideLayout13.xml"/><Relationship Id="rId9" Type="http://schemas.openxmlformats.org/officeDocument/2006/relationships/slideLayout" Target="../slideLayouts/slideLayout18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 bwMode="gray"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9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hu-HU" dirty="0"/>
              <a:t>Mintacím szerkesztése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hu-HU" dirty="0"/>
              <a:t>Mintaszöveg szerkesztése</a:t>
            </a:r>
          </a:p>
          <a:p>
            <a:pPr lvl="1"/>
            <a:r>
              <a:rPr lang="hu-HU" dirty="0"/>
              <a:t>Második szint</a:t>
            </a:r>
          </a:p>
          <a:p>
            <a:pPr lvl="2"/>
            <a:r>
              <a:rPr lang="hu-HU" dirty="0"/>
              <a:t>Harmadik szint</a:t>
            </a:r>
          </a:p>
          <a:p>
            <a:pPr lvl="3"/>
            <a:r>
              <a:rPr lang="hu-HU" dirty="0"/>
              <a:t>Negyedik szint</a:t>
            </a:r>
          </a:p>
          <a:p>
            <a:pPr lvl="4"/>
            <a:r>
              <a:rPr lang="hu-HU" dirty="0"/>
              <a:t>Ötödik szint</a:t>
            </a:r>
            <a:endParaRPr lang="en-US" dirty="0"/>
          </a:p>
        </p:txBody>
      </p:sp>
      <p:sp>
        <p:nvSpPr>
          <p:cNvPr id="12" name="Szöveg helye 16">
            <a:extLst>
              <a:ext uri="{FF2B5EF4-FFF2-40B4-BE49-F238E27FC236}">
                <a16:creationId xmlns:a16="http://schemas.microsoft.com/office/drawing/2014/main" id="{8FBA625A-5531-479D-ABA0-7EC882803FA7}"/>
              </a:ext>
            </a:extLst>
          </p:cNvPr>
          <p:cNvSpPr txBox="1">
            <a:spLocks/>
          </p:cNvSpPr>
          <p:nvPr/>
        </p:nvSpPr>
        <p:spPr>
          <a:xfrm>
            <a:off x="8826" y="6344468"/>
            <a:ext cx="553150" cy="335135"/>
          </a:xfrm>
          <a:prstGeom prst="rect">
            <a:avLst/>
          </a:prstGeom>
          <a:ln>
            <a:noFill/>
          </a:ln>
        </p:spPr>
        <p:txBody>
          <a:bodyPr anchor="ctr">
            <a:noAutofit/>
          </a:bodyPr>
          <a:lstStyle>
            <a:lvl1pPr marL="0" indent="0" algn="ctr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None/>
              <a:defRPr lang="hu-HU" sz="1400" b="0" kern="0" spc="50" baseline="0" dirty="0" smtClean="0">
                <a:solidFill>
                  <a:schemeClr val="accent2"/>
                </a:solidFill>
                <a:latin typeface="Calibri Light" panose="020F0302020204030204" pitchFamily="34" charset="0"/>
                <a:ea typeface="+mn-ea"/>
                <a:cs typeface="Calibri Light" panose="020F0302020204030204" pitchFamily="34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fld id="{9F5897F7-D0F6-48BC-987C-C4C9ABF430D0}" type="slidenum">
              <a:rPr lang="en-US" sz="1350" kern="1200" spc="0" smtClean="0">
                <a:solidFill>
                  <a:schemeClr val="tx2"/>
                </a:solidFill>
                <a:latin typeface="+mj-lt"/>
                <a:cs typeface="Calibri Light" panose="020F0302020204030204" pitchFamily="34" charset="0"/>
              </a:rPr>
              <a:pPr algn="r"/>
              <a:t>‹#›</a:t>
            </a:fld>
            <a:r>
              <a:rPr lang="hu-HU" sz="1350" kern="1200" spc="0" dirty="0">
                <a:solidFill>
                  <a:schemeClr val="tx2"/>
                </a:solidFill>
                <a:latin typeface="+mj-lt"/>
                <a:cs typeface="Calibri Light" panose="020F0302020204030204" pitchFamily="34" charset="0"/>
              </a:rPr>
              <a:t> |</a:t>
            </a:r>
            <a:endParaRPr lang="en-US" sz="1350" dirty="0">
              <a:solidFill>
                <a:schemeClr val="tx2"/>
              </a:solidFill>
              <a:latin typeface="+mj-lt"/>
              <a:cs typeface="Calibri Light" panose="020F0302020204030204" pitchFamily="34" charset="0"/>
            </a:endParaRPr>
          </a:p>
        </p:txBody>
      </p:sp>
      <p:sp>
        <p:nvSpPr>
          <p:cNvPr id="16" name="Élőláb helye 15">
            <a:extLst>
              <a:ext uri="{FF2B5EF4-FFF2-40B4-BE49-F238E27FC236}">
                <a16:creationId xmlns:a16="http://schemas.microsoft.com/office/drawing/2014/main" id="{1BA11169-7FEF-4E22-B20D-BBD07A24CA9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28950" y="6356373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0410948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</p:sldLayoutIdLst>
  <p:txStyles>
    <p:titleStyle>
      <a:lvl1pPr algn="l" defTabSz="685749" rtl="0" eaLnBrk="1" latinLnBrk="0" hangingPunct="1">
        <a:lnSpc>
          <a:spcPct val="90000"/>
        </a:lnSpc>
        <a:spcBef>
          <a:spcPct val="0"/>
        </a:spcBef>
        <a:buNone/>
        <a:defRPr sz="225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0" indent="0" algn="l" defTabSz="685749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None/>
        <a:defRPr sz="2100" kern="1200">
          <a:solidFill>
            <a:schemeClr val="tx2"/>
          </a:solidFill>
          <a:latin typeface="+mn-lt"/>
          <a:ea typeface="+mn-ea"/>
          <a:cs typeface="+mn-cs"/>
        </a:defRPr>
      </a:lvl1pPr>
      <a:lvl2pPr marL="342875" indent="0" algn="l" defTabSz="685749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None/>
        <a:defRPr sz="1800" kern="1200">
          <a:solidFill>
            <a:schemeClr val="accent2"/>
          </a:solidFill>
          <a:latin typeface="+mn-lt"/>
          <a:ea typeface="+mn-ea"/>
          <a:cs typeface="+mn-cs"/>
        </a:defRPr>
      </a:lvl2pPr>
      <a:lvl3pPr marL="685749" indent="0" algn="l" defTabSz="685749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None/>
        <a:defRPr sz="1500" kern="1200">
          <a:solidFill>
            <a:schemeClr val="accent2"/>
          </a:solidFill>
          <a:latin typeface="+mn-lt"/>
          <a:ea typeface="+mn-ea"/>
          <a:cs typeface="+mn-cs"/>
        </a:defRPr>
      </a:lvl3pPr>
      <a:lvl4pPr marL="1028624" indent="0" algn="l" defTabSz="685749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None/>
        <a:defRPr sz="1350" kern="1200">
          <a:solidFill>
            <a:schemeClr val="accent2"/>
          </a:solidFill>
          <a:latin typeface="+mn-lt"/>
          <a:ea typeface="+mn-ea"/>
          <a:cs typeface="+mn-cs"/>
        </a:defRPr>
      </a:lvl4pPr>
      <a:lvl5pPr marL="1371498" indent="0" algn="l" defTabSz="685749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None/>
        <a:defRPr sz="1350" kern="1200">
          <a:solidFill>
            <a:schemeClr val="accent2"/>
          </a:solidFill>
          <a:latin typeface="+mn-lt"/>
          <a:ea typeface="+mn-ea"/>
          <a:cs typeface="+mn-cs"/>
        </a:defRPr>
      </a:lvl5pPr>
      <a:lvl6pPr marL="1885809" indent="-171438" algn="l" defTabSz="685749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684" indent="-171438" algn="l" defTabSz="685749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558" indent="-171438" algn="l" defTabSz="685749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433" indent="-171438" algn="l" defTabSz="685749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875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749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624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498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373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246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120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2995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9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hu-HU" dirty="0"/>
              <a:t>Mintacím szerkesztése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hu-HU" dirty="0"/>
              <a:t>Mintaszöveg szerkesztése</a:t>
            </a:r>
          </a:p>
          <a:p>
            <a:pPr lvl="1"/>
            <a:r>
              <a:rPr lang="hu-HU" dirty="0"/>
              <a:t>Második szint</a:t>
            </a:r>
          </a:p>
          <a:p>
            <a:pPr lvl="2"/>
            <a:r>
              <a:rPr lang="hu-HU" dirty="0"/>
              <a:t>Harmadik szint</a:t>
            </a:r>
          </a:p>
          <a:p>
            <a:pPr lvl="3"/>
            <a:r>
              <a:rPr lang="hu-HU" dirty="0"/>
              <a:t>Negyedik szint</a:t>
            </a:r>
          </a:p>
          <a:p>
            <a:pPr lvl="4"/>
            <a:r>
              <a:rPr lang="hu-HU" dirty="0"/>
              <a:t>Ötödik szint</a:t>
            </a:r>
            <a:endParaRPr lang="en-US" dirty="0"/>
          </a:p>
        </p:txBody>
      </p:sp>
      <p:sp>
        <p:nvSpPr>
          <p:cNvPr id="12" name="Szöveg helye 16">
            <a:extLst>
              <a:ext uri="{FF2B5EF4-FFF2-40B4-BE49-F238E27FC236}">
                <a16:creationId xmlns:a16="http://schemas.microsoft.com/office/drawing/2014/main" id="{8FBA625A-5531-479D-ABA0-7EC882803FA7}"/>
              </a:ext>
            </a:extLst>
          </p:cNvPr>
          <p:cNvSpPr txBox="1">
            <a:spLocks/>
          </p:cNvSpPr>
          <p:nvPr/>
        </p:nvSpPr>
        <p:spPr>
          <a:xfrm>
            <a:off x="8826" y="6344468"/>
            <a:ext cx="553150" cy="335135"/>
          </a:xfrm>
          <a:prstGeom prst="rect">
            <a:avLst/>
          </a:prstGeom>
          <a:ln>
            <a:noFill/>
          </a:ln>
        </p:spPr>
        <p:txBody>
          <a:bodyPr anchor="ctr">
            <a:noAutofit/>
          </a:bodyPr>
          <a:lstStyle>
            <a:lvl1pPr marL="0" indent="0" algn="ctr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None/>
              <a:defRPr lang="hu-HU" sz="1400" b="0" kern="0" spc="50" baseline="0" dirty="0" smtClean="0">
                <a:solidFill>
                  <a:schemeClr val="accent2"/>
                </a:solidFill>
                <a:latin typeface="Calibri Light" panose="020F0302020204030204" pitchFamily="34" charset="0"/>
                <a:ea typeface="+mn-ea"/>
                <a:cs typeface="Calibri Light" panose="020F0302020204030204" pitchFamily="34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fld id="{9F5897F7-D0F6-48BC-987C-C4C9ABF430D0}" type="slidenum">
              <a:rPr lang="en-US" sz="1350" kern="1200" spc="0" smtClean="0">
                <a:solidFill>
                  <a:schemeClr val="tx2"/>
                </a:solidFill>
                <a:latin typeface="+mj-lt"/>
                <a:cs typeface="Calibri Light" panose="020F0302020204030204" pitchFamily="34" charset="0"/>
              </a:rPr>
              <a:pPr algn="r"/>
              <a:t>‹#›</a:t>
            </a:fld>
            <a:r>
              <a:rPr lang="hu-HU" sz="1350" kern="1200" spc="0" dirty="0">
                <a:solidFill>
                  <a:schemeClr val="tx2"/>
                </a:solidFill>
                <a:latin typeface="+mj-lt"/>
                <a:cs typeface="Calibri Light" panose="020F0302020204030204" pitchFamily="34" charset="0"/>
              </a:rPr>
              <a:t> |</a:t>
            </a:r>
            <a:endParaRPr lang="en-US" sz="1350" dirty="0">
              <a:solidFill>
                <a:schemeClr val="tx2"/>
              </a:solidFill>
              <a:latin typeface="+mj-lt"/>
              <a:cs typeface="Calibri Light" panose="020F0302020204030204" pitchFamily="34" charset="0"/>
            </a:endParaRPr>
          </a:p>
        </p:txBody>
      </p:sp>
      <p:sp>
        <p:nvSpPr>
          <p:cNvPr id="16" name="Élőláb helye 15">
            <a:extLst>
              <a:ext uri="{FF2B5EF4-FFF2-40B4-BE49-F238E27FC236}">
                <a16:creationId xmlns:a16="http://schemas.microsoft.com/office/drawing/2014/main" id="{1BA11169-7FEF-4E22-B20D-BBD07A24CA9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28950" y="6356373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805557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3" r:id="rId1"/>
    <p:sldLayoutId id="2147483684" r:id="rId2"/>
    <p:sldLayoutId id="2147483685" r:id="rId3"/>
    <p:sldLayoutId id="2147483686" r:id="rId4"/>
    <p:sldLayoutId id="2147483687" r:id="rId5"/>
    <p:sldLayoutId id="2147483688" r:id="rId6"/>
    <p:sldLayoutId id="2147483689" r:id="rId7"/>
    <p:sldLayoutId id="2147483690" r:id="rId8"/>
    <p:sldLayoutId id="2147483691" r:id="rId9"/>
  </p:sldLayoutIdLst>
  <p:txStyles>
    <p:titleStyle>
      <a:lvl1pPr algn="l" defTabSz="685749" rtl="0" eaLnBrk="1" latinLnBrk="0" hangingPunct="1">
        <a:lnSpc>
          <a:spcPct val="90000"/>
        </a:lnSpc>
        <a:spcBef>
          <a:spcPct val="0"/>
        </a:spcBef>
        <a:buNone/>
        <a:defRPr sz="225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0" indent="0" algn="l" defTabSz="685749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None/>
        <a:defRPr sz="2100" kern="1200">
          <a:solidFill>
            <a:schemeClr val="tx2"/>
          </a:solidFill>
          <a:latin typeface="+mn-lt"/>
          <a:ea typeface="+mn-ea"/>
          <a:cs typeface="+mn-cs"/>
        </a:defRPr>
      </a:lvl1pPr>
      <a:lvl2pPr marL="342875" indent="0" algn="l" defTabSz="685749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None/>
        <a:defRPr sz="1800" kern="1200">
          <a:solidFill>
            <a:schemeClr val="accent2"/>
          </a:solidFill>
          <a:latin typeface="+mn-lt"/>
          <a:ea typeface="+mn-ea"/>
          <a:cs typeface="+mn-cs"/>
        </a:defRPr>
      </a:lvl2pPr>
      <a:lvl3pPr marL="685749" indent="0" algn="l" defTabSz="685749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None/>
        <a:defRPr sz="1500" kern="1200">
          <a:solidFill>
            <a:schemeClr val="accent2"/>
          </a:solidFill>
          <a:latin typeface="+mn-lt"/>
          <a:ea typeface="+mn-ea"/>
          <a:cs typeface="+mn-cs"/>
        </a:defRPr>
      </a:lvl3pPr>
      <a:lvl4pPr marL="1028624" indent="0" algn="l" defTabSz="685749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None/>
        <a:defRPr sz="1350" kern="1200">
          <a:solidFill>
            <a:schemeClr val="accent2"/>
          </a:solidFill>
          <a:latin typeface="+mn-lt"/>
          <a:ea typeface="+mn-ea"/>
          <a:cs typeface="+mn-cs"/>
        </a:defRPr>
      </a:lvl4pPr>
      <a:lvl5pPr marL="1371498" indent="0" algn="l" defTabSz="685749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None/>
        <a:defRPr sz="1350" kern="1200">
          <a:solidFill>
            <a:schemeClr val="accent2"/>
          </a:solidFill>
          <a:latin typeface="+mn-lt"/>
          <a:ea typeface="+mn-ea"/>
          <a:cs typeface="+mn-cs"/>
        </a:defRPr>
      </a:lvl5pPr>
      <a:lvl6pPr marL="1885809" indent="-171438" algn="l" defTabSz="685749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684" indent="-171438" algn="l" defTabSz="685749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558" indent="-171438" algn="l" defTabSz="685749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433" indent="-171438" algn="l" defTabSz="685749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875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749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624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498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373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246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120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2995" algn="l" defTabSz="685749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8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8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8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8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chart" Target="../charts/chart3.xm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8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chart" Target="../charts/chart4.xml"/><Relationship Id="rId1" Type="http://schemas.openxmlformats.org/officeDocument/2006/relationships/slideLayout" Target="../slideLayouts/slideLayout8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chart" Target="../charts/chart5.xml"/><Relationship Id="rId1" Type="http://schemas.openxmlformats.org/officeDocument/2006/relationships/slideLayout" Target="../slideLayouts/slideLayout8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chart" Target="../charts/chart6.xm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8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chart" Target="../charts/chart7.xml"/><Relationship Id="rId1" Type="http://schemas.openxmlformats.org/officeDocument/2006/relationships/slideLayout" Target="../slideLayouts/slideLayout8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chart" Target="../charts/chart8.xml"/><Relationship Id="rId1" Type="http://schemas.openxmlformats.org/officeDocument/2006/relationships/slideLayout" Target="../slideLayouts/slideLayout8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chart" Target="../charts/chart9.xml"/><Relationship Id="rId1" Type="http://schemas.openxmlformats.org/officeDocument/2006/relationships/slideLayout" Target="../slideLayouts/slideLayout8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0.xm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8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1.xml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8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2.xml"/><Relationship Id="rId1" Type="http://schemas.openxmlformats.org/officeDocument/2006/relationships/slideLayout" Target="../slideLayouts/slideLayout8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3.xm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8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4.xml"/><Relationship Id="rId1" Type="http://schemas.openxmlformats.org/officeDocument/2006/relationships/slideLayout" Target="../slideLayouts/slideLayout8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5.xml"/><Relationship Id="rId1" Type="http://schemas.openxmlformats.org/officeDocument/2006/relationships/slideLayout" Target="../slideLayouts/slideLayout8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6.xml"/><Relationship Id="rId1" Type="http://schemas.openxmlformats.org/officeDocument/2006/relationships/slideLayout" Target="../slideLayouts/slideLayout8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D8245B08-B280-4712-8DE2-7E8731077107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hu-HU" dirty="0"/>
              <a:t>2022. január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6A866332-96FA-4C17-8E19-F95E408D2E9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15636" y="2204939"/>
            <a:ext cx="8312727" cy="2200228"/>
          </a:xfrm>
        </p:spPr>
        <p:txBody>
          <a:bodyPr/>
          <a:lstStyle/>
          <a:p>
            <a:pPr>
              <a:spcBef>
                <a:spcPts val="0"/>
              </a:spcBef>
            </a:pPr>
            <a:r>
              <a:rPr lang="hu-HU" sz="4000" b="1" dirty="0"/>
              <a:t>Vállalati Konjunktúra felmérés</a:t>
            </a:r>
            <a:br>
              <a:rPr lang="hu-HU" sz="4000" b="1" dirty="0"/>
            </a:br>
            <a:br>
              <a:rPr lang="hu-HU" sz="2000" b="1" dirty="0"/>
            </a:br>
            <a:r>
              <a:rPr lang="hu-HU" sz="2400" b="1" dirty="0"/>
              <a:t>Az </a:t>
            </a:r>
            <a:r>
              <a:rPr lang="hu-HU" sz="2400" b="1" dirty="0" err="1"/>
              <a:t>mnb</a:t>
            </a:r>
            <a:r>
              <a:rPr lang="hu-HU" sz="2400" b="1" dirty="0"/>
              <a:t> felméréseinek eredményei</a:t>
            </a:r>
            <a:endParaRPr lang="hu-HU" sz="2400" dirty="0"/>
          </a:p>
        </p:txBody>
      </p:sp>
    </p:spTree>
    <p:extLst>
      <p:ext uri="{BB962C8B-B14F-4D97-AF65-F5344CB8AC3E}">
        <p14:creationId xmlns:p14="http://schemas.microsoft.com/office/powerpoint/2010/main" val="365307236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3BB4B34D-0DCF-4BF7-BE2B-56074C3CD17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hu-HU" dirty="0"/>
              <a:t>Az </a:t>
            </a:r>
            <a:r>
              <a:rPr lang="hu-HU" dirty="0" err="1"/>
              <a:t>mnb</a:t>
            </a:r>
            <a:r>
              <a:rPr lang="hu-HU" dirty="0"/>
              <a:t> vállalati konjunktúra felmérései</a:t>
            </a:r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11608236-9EAD-4840-BC67-1A59EC809B5C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44000" y="6443506"/>
            <a:ext cx="3600000" cy="369333"/>
          </a:xfrm>
        </p:spPr>
        <p:txBody>
          <a:bodyPr/>
          <a:lstStyle/>
          <a:p>
            <a:endParaRPr lang="hu-HU" dirty="0"/>
          </a:p>
        </p:txBody>
      </p:sp>
      <p:graphicFrame>
        <p:nvGraphicFramePr>
          <p:cNvPr id="5" name="Tartalom helye 7">
            <a:extLst>
              <a:ext uri="{FF2B5EF4-FFF2-40B4-BE49-F238E27FC236}">
                <a16:creationId xmlns:a16="http://schemas.microsoft.com/office/drawing/2014/main" id="{C0F23E92-2569-4FDC-8E86-4F906A03BCB4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137137162"/>
              </p:ext>
            </p:extLst>
          </p:nvPr>
        </p:nvGraphicFramePr>
        <p:xfrm>
          <a:off x="323696" y="1049311"/>
          <a:ext cx="8820304" cy="526733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254276362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EB70AFAA-7737-4596-94E8-AE33F13BB03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hu-HU" sz="2400" dirty="0"/>
              <a:t>Az eredmények a gazdaság </a:t>
            </a:r>
            <a:r>
              <a:rPr lang="hu-HU" sz="2400" dirty="0" err="1"/>
              <a:t>újraindulását</a:t>
            </a:r>
            <a:r>
              <a:rPr lang="hu-HU" sz="2400" dirty="0"/>
              <a:t> tükrözik</a:t>
            </a:r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33C45795-BC3B-4D91-B499-FE1B4B8FE427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44000" y="6445153"/>
            <a:ext cx="3600000" cy="369333"/>
          </a:xfrm>
        </p:spPr>
        <p:txBody>
          <a:bodyPr/>
          <a:lstStyle/>
          <a:p>
            <a:endParaRPr lang="hu-HU" dirty="0"/>
          </a:p>
        </p:txBody>
      </p:sp>
      <p:graphicFrame>
        <p:nvGraphicFramePr>
          <p:cNvPr id="8" name="Tartalom helye 7">
            <a:extLst>
              <a:ext uri="{FF2B5EF4-FFF2-40B4-BE49-F238E27FC236}">
                <a16:creationId xmlns:a16="http://schemas.microsoft.com/office/drawing/2014/main" id="{A8E1A91E-993A-431B-894E-5E00C5DD12AD}"/>
              </a:ext>
            </a:extLst>
          </p:cNvPr>
          <p:cNvGraphicFramePr>
            <a:graphicFrameLocks noGrp="1"/>
          </p:cNvGraphicFramePr>
          <p:nvPr>
            <p:ph sz="quarter" idx="10"/>
            <p:extLst>
              <p:ext uri="{D42A27DB-BD31-4B8C-83A1-F6EECF244321}">
                <p14:modId xmlns:p14="http://schemas.microsoft.com/office/powerpoint/2010/main" val="294880669"/>
              </p:ext>
            </p:extLst>
          </p:nvPr>
        </p:nvGraphicFramePr>
        <p:xfrm>
          <a:off x="161848" y="1049311"/>
          <a:ext cx="8820304" cy="526733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139879705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50DFB418-1B95-49EA-8D7A-974C9983BBE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8174" y="309396"/>
            <a:ext cx="7610642" cy="612000"/>
          </a:xfrm>
        </p:spPr>
        <p:txBody>
          <a:bodyPr>
            <a:noAutofit/>
          </a:bodyPr>
          <a:lstStyle/>
          <a:p>
            <a:r>
              <a:rPr lang="hu-HU" sz="2200" dirty="0"/>
              <a:t>Az </a:t>
            </a:r>
            <a:r>
              <a:rPr lang="hu-HU" sz="2200" dirty="0" err="1"/>
              <a:t>mnb</a:t>
            </a:r>
            <a:r>
              <a:rPr lang="hu-HU" sz="2200" dirty="0"/>
              <a:t> </a:t>
            </a:r>
            <a:r>
              <a:rPr lang="hu-HU" sz="2200" dirty="0" err="1"/>
              <a:t>konjunktÚra</a:t>
            </a:r>
            <a:r>
              <a:rPr lang="hu-HU" sz="2200" dirty="0"/>
              <a:t> indexe +10-ről +14 pontra emelkedett az előző hónaphoz képest</a:t>
            </a:r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09C89794-5F2C-4AC7-A95F-240E1C83C7E0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44000" y="6547532"/>
            <a:ext cx="3600000" cy="369333"/>
          </a:xfrm>
        </p:spPr>
        <p:txBody>
          <a:bodyPr/>
          <a:lstStyle/>
          <a:p>
            <a:endParaRPr lang="hu-HU" dirty="0"/>
          </a:p>
        </p:txBody>
      </p:sp>
      <p:sp>
        <p:nvSpPr>
          <p:cNvPr id="6" name="Téglalap 5">
            <a:extLst>
              <a:ext uri="{FF2B5EF4-FFF2-40B4-BE49-F238E27FC236}">
                <a16:creationId xmlns:a16="http://schemas.microsoft.com/office/drawing/2014/main" id="{29C42FF4-1ED7-4CFD-A338-2F7652C24DEF}"/>
              </a:ext>
            </a:extLst>
          </p:cNvPr>
          <p:cNvSpPr/>
          <p:nvPr/>
        </p:nvSpPr>
        <p:spPr>
          <a:xfrm>
            <a:off x="15751" y="6290666"/>
            <a:ext cx="9112494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hu-HU" sz="2000" b="1" cap="all" dirty="0"/>
              <a:t>A jelenlegi helyzet, a várakozások és az MNB konjunktúra indexe</a:t>
            </a:r>
          </a:p>
        </p:txBody>
      </p:sp>
      <p:sp>
        <p:nvSpPr>
          <p:cNvPr id="14" name="Téglalap 13">
            <a:extLst>
              <a:ext uri="{FF2B5EF4-FFF2-40B4-BE49-F238E27FC236}">
                <a16:creationId xmlns:a16="http://schemas.microsoft.com/office/drawing/2014/main" id="{70FE1926-3A9A-4E74-9CA0-ABD85A2F0232}"/>
              </a:ext>
            </a:extLst>
          </p:cNvPr>
          <p:cNvSpPr/>
          <p:nvPr/>
        </p:nvSpPr>
        <p:spPr>
          <a:xfrm>
            <a:off x="399100" y="5706803"/>
            <a:ext cx="8345797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hu-HU" i="1" dirty="0">
                <a:solidFill>
                  <a:schemeClr val="bg1">
                    <a:lumMod val="50000"/>
                  </a:schemeClr>
                </a:solidFill>
                <a:latin typeface="Calibri" panose="020F0502020204030204" pitchFamily="34" charset="0"/>
              </a:rPr>
              <a:t>A skála értékei -100 és +100 között mozognak. A pozitív értékek a konjunktúra javulását, a negatívok a romlását jelzik.</a:t>
            </a:r>
            <a:endParaRPr lang="hu-HU" sz="2000" i="1" dirty="0">
              <a:solidFill>
                <a:schemeClr val="bg1">
                  <a:lumMod val="50000"/>
                </a:schemeClr>
              </a:solidFill>
            </a:endParaRPr>
          </a:p>
        </p:txBody>
      </p:sp>
      <p:graphicFrame>
        <p:nvGraphicFramePr>
          <p:cNvPr id="7" name="Diagram 6">
            <a:extLst>
              <a:ext uri="{FF2B5EF4-FFF2-40B4-BE49-F238E27FC236}">
                <a16:creationId xmlns:a16="http://schemas.microsoft.com/office/drawing/2014/main" id="{00000000-0008-0000-0100-000003000000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4186753110"/>
              </p:ext>
            </p:extLst>
          </p:nvPr>
        </p:nvGraphicFramePr>
        <p:xfrm>
          <a:off x="15751" y="921396"/>
          <a:ext cx="9128249" cy="4785407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18057914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50DFB418-1B95-49EA-8D7A-974C9983BBE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67100" y="311788"/>
            <a:ext cx="7689715" cy="612000"/>
          </a:xfrm>
        </p:spPr>
        <p:txBody>
          <a:bodyPr>
            <a:noAutofit/>
          </a:bodyPr>
          <a:lstStyle/>
          <a:p>
            <a:r>
              <a:rPr lang="hu-HU" sz="2000" dirty="0"/>
              <a:t>A jelenlegi helyzet megítélésének javulását a </a:t>
            </a:r>
            <a:r>
              <a:rPr lang="hu-HU" sz="2000" dirty="0" err="1"/>
              <a:t>mikrocégek</a:t>
            </a:r>
            <a:r>
              <a:rPr lang="hu-HU" sz="2000" dirty="0"/>
              <a:t> okozták</a:t>
            </a:r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09C89794-5F2C-4AC7-A95F-240E1C83C7E0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12495" y="6474433"/>
            <a:ext cx="3600000" cy="369333"/>
          </a:xfrm>
        </p:spPr>
        <p:txBody>
          <a:bodyPr/>
          <a:lstStyle/>
          <a:p>
            <a:endParaRPr lang="hu-HU" dirty="0"/>
          </a:p>
        </p:txBody>
      </p:sp>
      <p:sp>
        <p:nvSpPr>
          <p:cNvPr id="8" name="Téglalap 7">
            <a:extLst>
              <a:ext uri="{FF2B5EF4-FFF2-40B4-BE49-F238E27FC236}">
                <a16:creationId xmlns:a16="http://schemas.microsoft.com/office/drawing/2014/main" id="{F186A0CF-C284-4680-AF26-FF28FECB416C}"/>
              </a:ext>
            </a:extLst>
          </p:cNvPr>
          <p:cNvSpPr/>
          <p:nvPr/>
        </p:nvSpPr>
        <p:spPr>
          <a:xfrm>
            <a:off x="598095" y="5862433"/>
            <a:ext cx="8345797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hu-HU" i="1" dirty="0">
                <a:solidFill>
                  <a:schemeClr val="bg1">
                    <a:lumMod val="50000"/>
                  </a:schemeClr>
                </a:solidFill>
                <a:latin typeface="Calibri" panose="020F0502020204030204" pitchFamily="34" charset="0"/>
              </a:rPr>
              <a:t>A skála értékei -100 és +100 között mozognak. A pozitív értékek a konjunktúra javulását, a negatívok a romlását jelzik.</a:t>
            </a:r>
            <a:endParaRPr lang="hu-HU" sz="2000" i="1" dirty="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10" name="Téglalap 9">
            <a:extLst>
              <a:ext uri="{FF2B5EF4-FFF2-40B4-BE49-F238E27FC236}">
                <a16:creationId xmlns:a16="http://schemas.microsoft.com/office/drawing/2014/main" id="{45F1E777-9332-46F0-B550-C4B81158C786}"/>
              </a:ext>
            </a:extLst>
          </p:cNvPr>
          <p:cNvSpPr/>
          <p:nvPr/>
        </p:nvSpPr>
        <p:spPr>
          <a:xfrm>
            <a:off x="0" y="6399622"/>
            <a:ext cx="9112494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hu-HU" sz="2000" b="1" cap="all" dirty="0"/>
              <a:t>A jelenlegi helyzet indexe vállalatméret szerint</a:t>
            </a:r>
          </a:p>
        </p:txBody>
      </p:sp>
      <p:graphicFrame>
        <p:nvGraphicFramePr>
          <p:cNvPr id="9" name="Diagram 8">
            <a:extLst>
              <a:ext uri="{FF2B5EF4-FFF2-40B4-BE49-F238E27FC236}">
                <a16:creationId xmlns:a16="http://schemas.microsoft.com/office/drawing/2014/main" id="{5607DD30-891E-4AA6-95B3-CBF998C8E177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010666789"/>
              </p:ext>
            </p:extLst>
          </p:nvPr>
        </p:nvGraphicFramePr>
        <p:xfrm>
          <a:off x="0" y="923788"/>
          <a:ext cx="9144000" cy="4894611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270263496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E8CCF150-97A5-4F9E-AEC4-737215E59F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41107" y="304901"/>
            <a:ext cx="7792549" cy="612000"/>
          </a:xfrm>
        </p:spPr>
        <p:txBody>
          <a:bodyPr>
            <a:noAutofit/>
          </a:bodyPr>
          <a:lstStyle/>
          <a:p>
            <a:r>
              <a:rPr lang="hu-HU" sz="2000" dirty="0"/>
              <a:t>A rendelésállomány és az árbevétel magas szintje emeli a jelenlegi helyzet indexét</a:t>
            </a:r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D3F20BEA-550F-434F-AF54-C30B7F7A2F1A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36124" y="6457023"/>
            <a:ext cx="3600000" cy="369333"/>
          </a:xfrm>
        </p:spPr>
        <p:txBody>
          <a:bodyPr/>
          <a:lstStyle/>
          <a:p>
            <a:endParaRPr lang="hu-HU" dirty="0"/>
          </a:p>
        </p:txBody>
      </p:sp>
      <p:sp>
        <p:nvSpPr>
          <p:cNvPr id="7" name="Téglalap 6">
            <a:extLst>
              <a:ext uri="{FF2B5EF4-FFF2-40B4-BE49-F238E27FC236}">
                <a16:creationId xmlns:a16="http://schemas.microsoft.com/office/drawing/2014/main" id="{13670992-96D8-4A00-8D2C-68C36B448FC9}"/>
              </a:ext>
            </a:extLst>
          </p:cNvPr>
          <p:cNvSpPr/>
          <p:nvPr/>
        </p:nvSpPr>
        <p:spPr>
          <a:xfrm>
            <a:off x="31506" y="6030334"/>
            <a:ext cx="9112494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hu-HU" i="1" dirty="0">
                <a:solidFill>
                  <a:schemeClr val="bg1">
                    <a:lumMod val="50000"/>
                  </a:schemeClr>
                </a:solidFill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*Az első két felmérésben nem szerepelt ez a kérdés</a:t>
            </a:r>
          </a:p>
          <a:p>
            <a:pPr algn="ctr"/>
            <a:r>
              <a:rPr lang="hu-HU" sz="2000" b="1" cap="all" dirty="0"/>
              <a:t>A jelenlegi helyzet alindexei</a:t>
            </a:r>
          </a:p>
        </p:txBody>
      </p:sp>
      <p:graphicFrame>
        <p:nvGraphicFramePr>
          <p:cNvPr id="6" name="Diagram 5">
            <a:extLst>
              <a:ext uri="{FF2B5EF4-FFF2-40B4-BE49-F238E27FC236}">
                <a16:creationId xmlns:a16="http://schemas.microsoft.com/office/drawing/2014/main" id="{93494932-ECBF-43EE-AAF0-B32C0382DC42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091092817"/>
              </p:ext>
            </p:extLst>
          </p:nvPr>
        </p:nvGraphicFramePr>
        <p:xfrm>
          <a:off x="-7876" y="916901"/>
          <a:ext cx="9144000" cy="511343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10" name="Nyíl: felfelé mutató 9">
            <a:extLst>
              <a:ext uri="{FF2B5EF4-FFF2-40B4-BE49-F238E27FC236}">
                <a16:creationId xmlns:a16="http://schemas.microsoft.com/office/drawing/2014/main" id="{6DF855B3-92E7-4286-80C0-80361F4F943C}"/>
              </a:ext>
            </a:extLst>
          </p:cNvPr>
          <p:cNvSpPr/>
          <p:nvPr/>
        </p:nvSpPr>
        <p:spPr>
          <a:xfrm>
            <a:off x="8675364" y="1239666"/>
            <a:ext cx="215857" cy="562753"/>
          </a:xfrm>
          <a:prstGeom prst="upArrow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 dirty="0">
              <a:solidFill>
                <a:srgbClr val="FF0000"/>
              </a:solidFill>
            </a:endParaRPr>
          </a:p>
        </p:txBody>
      </p:sp>
      <p:sp>
        <p:nvSpPr>
          <p:cNvPr id="11" name="Nyíl: felfelé mutató 10">
            <a:extLst>
              <a:ext uri="{FF2B5EF4-FFF2-40B4-BE49-F238E27FC236}">
                <a16:creationId xmlns:a16="http://schemas.microsoft.com/office/drawing/2014/main" id="{2C14FD94-C330-4973-859E-26CCF9143A8A}"/>
              </a:ext>
            </a:extLst>
          </p:cNvPr>
          <p:cNvSpPr/>
          <p:nvPr/>
        </p:nvSpPr>
        <p:spPr>
          <a:xfrm rot="10800000">
            <a:off x="8658100" y="2044441"/>
            <a:ext cx="215857" cy="677108"/>
          </a:xfrm>
          <a:prstGeom prst="upArrow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 dirty="0">
              <a:solidFill>
                <a:srgbClr val="FF0000"/>
              </a:solidFill>
            </a:endParaRPr>
          </a:p>
        </p:txBody>
      </p:sp>
      <p:sp>
        <p:nvSpPr>
          <p:cNvPr id="12" name="Szövegdoboz 11">
            <a:extLst>
              <a:ext uri="{FF2B5EF4-FFF2-40B4-BE49-F238E27FC236}">
                <a16:creationId xmlns:a16="http://schemas.microsoft.com/office/drawing/2014/main" id="{6413B0AA-AC58-46BD-8206-80FF7546FBEF}"/>
              </a:ext>
            </a:extLst>
          </p:cNvPr>
          <p:cNvSpPr txBox="1"/>
          <p:nvPr/>
        </p:nvSpPr>
        <p:spPr>
          <a:xfrm>
            <a:off x="8782466" y="1322272"/>
            <a:ext cx="461665" cy="1813672"/>
          </a:xfrm>
          <a:prstGeom prst="rect">
            <a:avLst/>
          </a:prstGeom>
          <a:noFill/>
        </p:spPr>
        <p:txBody>
          <a:bodyPr vert="vert" wrap="square" rtlCol="0">
            <a:spAutoFit/>
          </a:bodyPr>
          <a:lstStyle/>
          <a:p>
            <a:r>
              <a:rPr lang="hu-HU" b="1" dirty="0">
                <a:solidFill>
                  <a:srgbClr val="00B050"/>
                </a:solidFill>
              </a:rPr>
              <a:t>Javul    </a:t>
            </a:r>
            <a:r>
              <a:rPr lang="hu-HU" b="1" dirty="0">
                <a:solidFill>
                  <a:srgbClr val="FF0000"/>
                </a:solidFill>
              </a:rPr>
              <a:t>Gyengül</a:t>
            </a:r>
          </a:p>
        </p:txBody>
      </p:sp>
    </p:spTree>
    <p:extLst>
      <p:ext uri="{BB962C8B-B14F-4D97-AF65-F5344CB8AC3E}">
        <p14:creationId xmlns:p14="http://schemas.microsoft.com/office/powerpoint/2010/main" val="38657918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E8CCF150-97A5-4F9E-AEC4-737215E59F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hu-HU" sz="2000" dirty="0"/>
              <a:t>A várakozások szinte minden területen javultak novemberhez képest</a:t>
            </a:r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D3F20BEA-550F-434F-AF54-C30B7F7A2F1A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44000" y="6443731"/>
            <a:ext cx="3600000" cy="369333"/>
          </a:xfrm>
        </p:spPr>
        <p:txBody>
          <a:bodyPr/>
          <a:lstStyle/>
          <a:p>
            <a:endParaRPr lang="hu-HU" dirty="0"/>
          </a:p>
        </p:txBody>
      </p:sp>
      <p:sp>
        <p:nvSpPr>
          <p:cNvPr id="8" name="Téglalap 7">
            <a:extLst>
              <a:ext uri="{FF2B5EF4-FFF2-40B4-BE49-F238E27FC236}">
                <a16:creationId xmlns:a16="http://schemas.microsoft.com/office/drawing/2014/main" id="{F73C3CB4-AA04-4B7F-B848-7DA7DCBCB7F7}"/>
              </a:ext>
            </a:extLst>
          </p:cNvPr>
          <p:cNvSpPr/>
          <p:nvPr/>
        </p:nvSpPr>
        <p:spPr>
          <a:xfrm>
            <a:off x="31506" y="6269537"/>
            <a:ext cx="9112494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hu-HU" sz="2000" b="1" cap="all" dirty="0"/>
              <a:t>A várakozások alindexei</a:t>
            </a:r>
          </a:p>
        </p:txBody>
      </p:sp>
      <p:graphicFrame>
        <p:nvGraphicFramePr>
          <p:cNvPr id="6" name="Diagram 5">
            <a:extLst>
              <a:ext uri="{FF2B5EF4-FFF2-40B4-BE49-F238E27FC236}">
                <a16:creationId xmlns:a16="http://schemas.microsoft.com/office/drawing/2014/main" id="{F150BA5B-DAAF-4CAF-B569-384E3FB3E4F7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67542186"/>
              </p:ext>
            </p:extLst>
          </p:nvPr>
        </p:nvGraphicFramePr>
        <p:xfrm>
          <a:off x="-1" y="922448"/>
          <a:ext cx="9112494" cy="520367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9" name="Nyíl: felfelé mutató 8">
            <a:extLst>
              <a:ext uri="{FF2B5EF4-FFF2-40B4-BE49-F238E27FC236}">
                <a16:creationId xmlns:a16="http://schemas.microsoft.com/office/drawing/2014/main" id="{E632F845-F269-44C5-92FF-6C69BD8AE866}"/>
              </a:ext>
            </a:extLst>
          </p:cNvPr>
          <p:cNvSpPr/>
          <p:nvPr/>
        </p:nvSpPr>
        <p:spPr>
          <a:xfrm>
            <a:off x="8687396" y="2142034"/>
            <a:ext cx="215857" cy="562753"/>
          </a:xfrm>
          <a:prstGeom prst="upArrow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 dirty="0">
              <a:solidFill>
                <a:srgbClr val="FF0000"/>
              </a:solidFill>
            </a:endParaRPr>
          </a:p>
        </p:txBody>
      </p:sp>
      <p:sp>
        <p:nvSpPr>
          <p:cNvPr id="10" name="Nyíl: felfelé mutató 9">
            <a:extLst>
              <a:ext uri="{FF2B5EF4-FFF2-40B4-BE49-F238E27FC236}">
                <a16:creationId xmlns:a16="http://schemas.microsoft.com/office/drawing/2014/main" id="{5DFB9F90-EDE9-47D8-847E-6D75288D9CBF}"/>
              </a:ext>
            </a:extLst>
          </p:cNvPr>
          <p:cNvSpPr/>
          <p:nvPr/>
        </p:nvSpPr>
        <p:spPr>
          <a:xfrm rot="10800000">
            <a:off x="8670132" y="2946809"/>
            <a:ext cx="215857" cy="677108"/>
          </a:xfrm>
          <a:prstGeom prst="upArrow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 dirty="0">
              <a:solidFill>
                <a:srgbClr val="FF0000"/>
              </a:solidFill>
            </a:endParaRPr>
          </a:p>
        </p:txBody>
      </p:sp>
      <p:sp>
        <p:nvSpPr>
          <p:cNvPr id="11" name="Szövegdoboz 10">
            <a:extLst>
              <a:ext uri="{FF2B5EF4-FFF2-40B4-BE49-F238E27FC236}">
                <a16:creationId xmlns:a16="http://schemas.microsoft.com/office/drawing/2014/main" id="{FCC1974F-E521-4C31-AF75-A013260EB280}"/>
              </a:ext>
            </a:extLst>
          </p:cNvPr>
          <p:cNvSpPr txBox="1"/>
          <p:nvPr/>
        </p:nvSpPr>
        <p:spPr>
          <a:xfrm>
            <a:off x="8794498" y="2224640"/>
            <a:ext cx="461665" cy="1813672"/>
          </a:xfrm>
          <a:prstGeom prst="rect">
            <a:avLst/>
          </a:prstGeom>
          <a:noFill/>
        </p:spPr>
        <p:txBody>
          <a:bodyPr vert="vert" wrap="square" rtlCol="0">
            <a:spAutoFit/>
          </a:bodyPr>
          <a:lstStyle/>
          <a:p>
            <a:r>
              <a:rPr lang="hu-HU" b="1" dirty="0">
                <a:solidFill>
                  <a:srgbClr val="00B050"/>
                </a:solidFill>
              </a:rPr>
              <a:t>Javul    </a:t>
            </a:r>
            <a:r>
              <a:rPr lang="hu-HU" b="1" dirty="0">
                <a:solidFill>
                  <a:srgbClr val="FF0000"/>
                </a:solidFill>
              </a:rPr>
              <a:t>Gyengül</a:t>
            </a:r>
          </a:p>
        </p:txBody>
      </p:sp>
    </p:spTree>
    <p:extLst>
      <p:ext uri="{BB962C8B-B14F-4D97-AF65-F5344CB8AC3E}">
        <p14:creationId xmlns:p14="http://schemas.microsoft.com/office/powerpoint/2010/main" val="212042697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170C5D8F-DC25-4F79-940F-5A7DE3F3F6A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4852" y="310448"/>
            <a:ext cx="7863964" cy="612000"/>
          </a:xfrm>
        </p:spPr>
        <p:txBody>
          <a:bodyPr>
            <a:noAutofit/>
          </a:bodyPr>
          <a:lstStyle/>
          <a:p>
            <a:r>
              <a:rPr lang="hu-HU" sz="1900" dirty="0"/>
              <a:t>A kilátások a középvállalatok kivételével minden méretkategóriában javultak az előző hónaphoz képest</a:t>
            </a:r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B54C2B69-C3A6-4FDC-915A-7E59A6D0D303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44000" y="6559964"/>
            <a:ext cx="3600000" cy="369333"/>
          </a:xfrm>
        </p:spPr>
        <p:txBody>
          <a:bodyPr/>
          <a:lstStyle/>
          <a:p>
            <a:endParaRPr lang="hu-HU" dirty="0"/>
          </a:p>
        </p:txBody>
      </p:sp>
      <p:sp>
        <p:nvSpPr>
          <p:cNvPr id="8" name="Téglalap 7">
            <a:extLst>
              <a:ext uri="{FF2B5EF4-FFF2-40B4-BE49-F238E27FC236}">
                <a16:creationId xmlns:a16="http://schemas.microsoft.com/office/drawing/2014/main" id="{3DA8FA6A-60BB-4F99-ACEA-8AC53F30853B}"/>
              </a:ext>
            </a:extLst>
          </p:cNvPr>
          <p:cNvSpPr/>
          <p:nvPr/>
        </p:nvSpPr>
        <p:spPr>
          <a:xfrm>
            <a:off x="478174" y="5833461"/>
            <a:ext cx="8345797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hu-HU" i="1" dirty="0">
                <a:solidFill>
                  <a:schemeClr val="bg1">
                    <a:lumMod val="50000"/>
                  </a:schemeClr>
                </a:solidFill>
                <a:latin typeface="Calibri" panose="020F0502020204030204" pitchFamily="34" charset="0"/>
              </a:rPr>
              <a:t>A skála értékei -100 és +100 között mozognak. A pozitív értékek a konjunktúra javulását, a negatívok a romlását jelzik.</a:t>
            </a:r>
            <a:endParaRPr lang="hu-HU" sz="2000" i="1" dirty="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9" name="Téglalap 8">
            <a:extLst>
              <a:ext uri="{FF2B5EF4-FFF2-40B4-BE49-F238E27FC236}">
                <a16:creationId xmlns:a16="http://schemas.microsoft.com/office/drawing/2014/main" id="{1224B0E6-D9AD-4FE7-A5A0-510A7DEAF52D}"/>
              </a:ext>
            </a:extLst>
          </p:cNvPr>
          <p:cNvSpPr/>
          <p:nvPr/>
        </p:nvSpPr>
        <p:spPr>
          <a:xfrm>
            <a:off x="94825" y="6399621"/>
            <a:ext cx="9112494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hu-HU" sz="2000" b="1" cap="all" dirty="0"/>
              <a:t>A várakozások indexe vállalatméret szerint</a:t>
            </a:r>
          </a:p>
        </p:txBody>
      </p:sp>
      <p:graphicFrame>
        <p:nvGraphicFramePr>
          <p:cNvPr id="7" name="Diagram 6">
            <a:extLst>
              <a:ext uri="{FF2B5EF4-FFF2-40B4-BE49-F238E27FC236}">
                <a16:creationId xmlns:a16="http://schemas.microsoft.com/office/drawing/2014/main" id="{A45E312B-888A-4850-8BC6-84B37BEB11FA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330727295"/>
              </p:ext>
            </p:extLst>
          </p:nvPr>
        </p:nvGraphicFramePr>
        <p:xfrm>
          <a:off x="1" y="922448"/>
          <a:ext cx="9112494" cy="491101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175060522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>
            <a:extLst>
              <a:ext uri="{FF2B5EF4-FFF2-40B4-BE49-F238E27FC236}">
                <a16:creationId xmlns:a16="http://schemas.microsoft.com/office/drawing/2014/main" id="{C54677F3-E60F-43ED-BE54-5EB930DCE71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29771" y="3117498"/>
            <a:ext cx="4983366" cy="622991"/>
          </a:xfrm>
        </p:spPr>
        <p:txBody>
          <a:bodyPr/>
          <a:lstStyle/>
          <a:p>
            <a:r>
              <a:rPr lang="hu-HU" b="1" dirty="0"/>
              <a:t>Termelés és kereslet</a:t>
            </a:r>
            <a:endParaRPr lang="hu-HU" dirty="0"/>
          </a:p>
        </p:txBody>
      </p:sp>
    </p:spTree>
    <p:extLst>
      <p:ext uri="{BB962C8B-B14F-4D97-AF65-F5344CB8AC3E}">
        <p14:creationId xmlns:p14="http://schemas.microsoft.com/office/powerpoint/2010/main" val="141509848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2837382E-A9ED-4B61-9CB2-863967452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96529" y="310448"/>
            <a:ext cx="7610642" cy="612000"/>
          </a:xfrm>
        </p:spPr>
        <p:txBody>
          <a:bodyPr>
            <a:noAutofit/>
          </a:bodyPr>
          <a:lstStyle/>
          <a:p>
            <a:r>
              <a:rPr lang="hu-HU" sz="1800" dirty="0"/>
              <a:t>Az átlagos kapacitás-kihasználtság 1 százalékponttal nőtt az előző hónaphoz képest, az 1 évvel korábbi szint 98 százalékára</a:t>
            </a:r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F3B35837-E483-45F9-9387-04E5E2BC1F8B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44000" y="6483405"/>
            <a:ext cx="3600000" cy="369333"/>
          </a:xfrm>
        </p:spPr>
        <p:txBody>
          <a:bodyPr/>
          <a:lstStyle/>
          <a:p>
            <a:endParaRPr lang="hu-HU" dirty="0"/>
          </a:p>
        </p:txBody>
      </p:sp>
      <p:sp>
        <p:nvSpPr>
          <p:cNvPr id="9" name="Téglalap 8">
            <a:extLst>
              <a:ext uri="{FF2B5EF4-FFF2-40B4-BE49-F238E27FC236}">
                <a16:creationId xmlns:a16="http://schemas.microsoft.com/office/drawing/2014/main" id="{2EA1A8E0-6AFE-41AA-8098-FC1090720371}"/>
              </a:ext>
            </a:extLst>
          </p:cNvPr>
          <p:cNvSpPr/>
          <p:nvPr/>
        </p:nvSpPr>
        <p:spPr>
          <a:xfrm>
            <a:off x="804569" y="6147366"/>
            <a:ext cx="7373013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hu-HU" sz="2000" b="1" cap="all" dirty="0"/>
              <a:t>A válaszadók átlagos kapacitás-kihasználtsága </a:t>
            </a:r>
          </a:p>
          <a:p>
            <a:pPr algn="ctr"/>
            <a:r>
              <a:rPr lang="hu-HU" sz="2000" dirty="0"/>
              <a:t>(előző év azonos időszaka = 100%)</a:t>
            </a:r>
          </a:p>
        </p:txBody>
      </p:sp>
      <p:graphicFrame>
        <p:nvGraphicFramePr>
          <p:cNvPr id="7" name="Diagram 6">
            <a:extLst>
              <a:ext uri="{FF2B5EF4-FFF2-40B4-BE49-F238E27FC236}">
                <a16:creationId xmlns:a16="http://schemas.microsoft.com/office/drawing/2014/main" id="{781E780D-9BCB-4960-ABD1-14C3E43332DE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628827354"/>
              </p:ext>
            </p:extLst>
          </p:nvPr>
        </p:nvGraphicFramePr>
        <p:xfrm>
          <a:off x="1" y="922448"/>
          <a:ext cx="9144000" cy="522240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193735406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F058044C-501D-4DF7-9CB0-E2C58707510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hu-HU" sz="2000" dirty="0"/>
              <a:t>Minden tevékenységi körben nőtt az átlagos kapacitás-kihasználtság az előző hónaphoz képest</a:t>
            </a:r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26D016A3-C2AE-43C4-B600-55BDFE867C34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44000" y="6482012"/>
            <a:ext cx="3600000" cy="369333"/>
          </a:xfrm>
        </p:spPr>
        <p:txBody>
          <a:bodyPr/>
          <a:lstStyle/>
          <a:p>
            <a:endParaRPr lang="hu-HU" dirty="0"/>
          </a:p>
        </p:txBody>
      </p:sp>
      <p:sp>
        <p:nvSpPr>
          <p:cNvPr id="7" name="Téglalap 6">
            <a:extLst>
              <a:ext uri="{FF2B5EF4-FFF2-40B4-BE49-F238E27FC236}">
                <a16:creationId xmlns:a16="http://schemas.microsoft.com/office/drawing/2014/main" id="{4E721061-B8C4-48A5-BF7F-BBE84F96DF92}"/>
              </a:ext>
            </a:extLst>
          </p:cNvPr>
          <p:cNvSpPr/>
          <p:nvPr/>
        </p:nvSpPr>
        <p:spPr>
          <a:xfrm>
            <a:off x="804569" y="6147366"/>
            <a:ext cx="7373013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hu-HU" sz="2000" b="1" cap="all" dirty="0"/>
              <a:t>A válaszadók átlagos kapacitás-kihasználtsága </a:t>
            </a:r>
          </a:p>
          <a:p>
            <a:pPr algn="ctr"/>
            <a:r>
              <a:rPr lang="hu-HU" sz="2000" dirty="0"/>
              <a:t>(előző év azonos időszaka = 100%)</a:t>
            </a:r>
          </a:p>
        </p:txBody>
      </p:sp>
      <p:sp>
        <p:nvSpPr>
          <p:cNvPr id="8" name="Téglalap 7">
            <a:extLst>
              <a:ext uri="{FF2B5EF4-FFF2-40B4-BE49-F238E27FC236}">
                <a16:creationId xmlns:a16="http://schemas.microsoft.com/office/drawing/2014/main" id="{14C75E03-6E02-4C06-A1E5-17D3AAAC3841}"/>
              </a:ext>
            </a:extLst>
          </p:cNvPr>
          <p:cNvSpPr/>
          <p:nvPr/>
        </p:nvSpPr>
        <p:spPr>
          <a:xfrm>
            <a:off x="318176" y="5834005"/>
            <a:ext cx="8345797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hu-HU" i="1" dirty="0">
                <a:solidFill>
                  <a:schemeClr val="bg1">
                    <a:lumMod val="50000"/>
                  </a:schemeClr>
                </a:solidFill>
                <a:latin typeface="Calibri" panose="020F0502020204030204" pitchFamily="34" charset="0"/>
              </a:rPr>
              <a:t>Megjegyzés: Az összevont átlag és az egyes ágazatok súlyozása eltér egymástól.</a:t>
            </a:r>
            <a:endParaRPr lang="hu-HU" sz="2000" i="1" dirty="0">
              <a:solidFill>
                <a:schemeClr val="bg1">
                  <a:lumMod val="50000"/>
                </a:schemeClr>
              </a:solidFill>
            </a:endParaRPr>
          </a:p>
        </p:txBody>
      </p:sp>
      <p:graphicFrame>
        <p:nvGraphicFramePr>
          <p:cNvPr id="10" name="Diagram 9">
            <a:extLst>
              <a:ext uri="{FF2B5EF4-FFF2-40B4-BE49-F238E27FC236}">
                <a16:creationId xmlns:a16="http://schemas.microsoft.com/office/drawing/2014/main" id="{7D3E95E5-296E-4E5F-990D-6D8976EA7310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06974299"/>
              </p:ext>
            </p:extLst>
          </p:nvPr>
        </p:nvGraphicFramePr>
        <p:xfrm>
          <a:off x="0" y="922448"/>
          <a:ext cx="9144000" cy="4907649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22617406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866A2960-6846-402E-A2F3-841EC975C86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14632" y="310448"/>
            <a:ext cx="8075072" cy="612000"/>
          </a:xfrm>
        </p:spPr>
        <p:txBody>
          <a:bodyPr>
            <a:noAutofit/>
          </a:bodyPr>
          <a:lstStyle/>
          <a:p>
            <a:r>
              <a:rPr lang="hu-HU" sz="1800" dirty="0"/>
              <a:t>A termelési szintre vonatkozó várakozások a középvállalatok kivételével minden méretkategóriában javultak</a:t>
            </a:r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F0E71D74-4ADD-469C-9479-0CF36CDAEE4B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44000" y="6482012"/>
            <a:ext cx="3600000" cy="369333"/>
          </a:xfrm>
        </p:spPr>
        <p:txBody>
          <a:bodyPr/>
          <a:lstStyle/>
          <a:p>
            <a:endParaRPr lang="hu-HU" dirty="0"/>
          </a:p>
        </p:txBody>
      </p:sp>
      <p:sp>
        <p:nvSpPr>
          <p:cNvPr id="7" name="Téglalap 6">
            <a:extLst>
              <a:ext uri="{FF2B5EF4-FFF2-40B4-BE49-F238E27FC236}">
                <a16:creationId xmlns:a16="http://schemas.microsoft.com/office/drawing/2014/main" id="{7397F862-9B9F-435D-86FD-8569703E95E1}"/>
              </a:ext>
            </a:extLst>
          </p:cNvPr>
          <p:cNvSpPr/>
          <p:nvPr/>
        </p:nvSpPr>
        <p:spPr>
          <a:xfrm>
            <a:off x="885493" y="5976258"/>
            <a:ext cx="7373013" cy="75405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spcAft>
                <a:spcPts val="600"/>
              </a:spcAft>
            </a:pPr>
            <a:r>
              <a:rPr lang="hu-HU" i="1" dirty="0">
                <a:solidFill>
                  <a:schemeClr val="bg1">
                    <a:lumMod val="50000"/>
                  </a:schemeClr>
                </a:solidFill>
              </a:rPr>
              <a:t>Az egyenlegmutató a pozitív és negatív válaszok arányainak különbsége.</a:t>
            </a:r>
            <a:endParaRPr lang="hu-HU" b="1" i="1" cap="all" dirty="0">
              <a:solidFill>
                <a:schemeClr val="bg1">
                  <a:lumMod val="50000"/>
                </a:schemeClr>
              </a:solidFill>
            </a:endParaRPr>
          </a:p>
          <a:p>
            <a:pPr algn="ctr"/>
            <a:r>
              <a:rPr lang="hu-HU" sz="2000" b="1" cap="all" dirty="0"/>
              <a:t>A kapacitás-kihasználtság várható alakulása </a:t>
            </a:r>
          </a:p>
        </p:txBody>
      </p:sp>
      <p:sp>
        <p:nvSpPr>
          <p:cNvPr id="12" name="Nyíl: felfelé mutató 11">
            <a:extLst>
              <a:ext uri="{FF2B5EF4-FFF2-40B4-BE49-F238E27FC236}">
                <a16:creationId xmlns:a16="http://schemas.microsoft.com/office/drawing/2014/main" id="{D5F87B06-B1BB-4DC2-ACF6-C69221E9C82D}"/>
              </a:ext>
            </a:extLst>
          </p:cNvPr>
          <p:cNvSpPr/>
          <p:nvPr/>
        </p:nvSpPr>
        <p:spPr>
          <a:xfrm>
            <a:off x="8639270" y="3261887"/>
            <a:ext cx="215856" cy="369332"/>
          </a:xfrm>
          <a:prstGeom prst="upArrow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 dirty="0">
              <a:solidFill>
                <a:srgbClr val="FF0000"/>
              </a:solidFill>
            </a:endParaRPr>
          </a:p>
        </p:txBody>
      </p:sp>
      <p:sp>
        <p:nvSpPr>
          <p:cNvPr id="13" name="Nyíl: felfelé mutató 12">
            <a:extLst>
              <a:ext uri="{FF2B5EF4-FFF2-40B4-BE49-F238E27FC236}">
                <a16:creationId xmlns:a16="http://schemas.microsoft.com/office/drawing/2014/main" id="{4E975533-ACB2-43FB-990F-28C0DA3722A7}"/>
              </a:ext>
            </a:extLst>
          </p:cNvPr>
          <p:cNvSpPr/>
          <p:nvPr/>
        </p:nvSpPr>
        <p:spPr>
          <a:xfrm rot="10800000">
            <a:off x="8626842" y="3798014"/>
            <a:ext cx="212935" cy="369334"/>
          </a:xfrm>
          <a:prstGeom prst="upArrow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 dirty="0">
              <a:solidFill>
                <a:srgbClr val="FF0000"/>
              </a:solidFill>
            </a:endParaRPr>
          </a:p>
        </p:txBody>
      </p:sp>
      <p:sp>
        <p:nvSpPr>
          <p:cNvPr id="11" name="Szövegdoboz 10">
            <a:extLst>
              <a:ext uri="{FF2B5EF4-FFF2-40B4-BE49-F238E27FC236}">
                <a16:creationId xmlns:a16="http://schemas.microsoft.com/office/drawing/2014/main" id="{20D5084A-D7D8-4133-96F4-3555EA2B5960}"/>
              </a:ext>
            </a:extLst>
          </p:cNvPr>
          <p:cNvSpPr txBox="1"/>
          <p:nvPr/>
        </p:nvSpPr>
        <p:spPr>
          <a:xfrm>
            <a:off x="8733310" y="3227560"/>
            <a:ext cx="461665" cy="1604974"/>
          </a:xfrm>
          <a:prstGeom prst="rect">
            <a:avLst/>
          </a:prstGeom>
          <a:noFill/>
        </p:spPr>
        <p:txBody>
          <a:bodyPr vert="vert" wrap="square" rtlCol="0">
            <a:spAutoFit/>
          </a:bodyPr>
          <a:lstStyle/>
          <a:p>
            <a:r>
              <a:rPr lang="hu-HU" b="1" dirty="0">
                <a:solidFill>
                  <a:srgbClr val="00B050"/>
                </a:solidFill>
              </a:rPr>
              <a:t>Nő     </a:t>
            </a:r>
            <a:r>
              <a:rPr lang="hu-HU" b="1" dirty="0">
                <a:solidFill>
                  <a:srgbClr val="FF0000"/>
                </a:solidFill>
              </a:rPr>
              <a:t>Csökken</a:t>
            </a:r>
          </a:p>
        </p:txBody>
      </p:sp>
      <p:graphicFrame>
        <p:nvGraphicFramePr>
          <p:cNvPr id="10" name="Diagram 9">
            <a:extLst>
              <a:ext uri="{FF2B5EF4-FFF2-40B4-BE49-F238E27FC236}">
                <a16:creationId xmlns:a16="http://schemas.microsoft.com/office/drawing/2014/main" id="{125F295A-3F57-4019-BEBF-3D6A0F6838DB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919340273"/>
              </p:ext>
            </p:extLst>
          </p:nvPr>
        </p:nvGraphicFramePr>
        <p:xfrm>
          <a:off x="1" y="922448"/>
          <a:ext cx="9144000" cy="505381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181593634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B2744F6A-34C5-44BA-A1E0-76FFBAAA757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7867" y="310448"/>
            <a:ext cx="7800949" cy="612000"/>
          </a:xfrm>
        </p:spPr>
        <p:txBody>
          <a:bodyPr>
            <a:noAutofit/>
          </a:bodyPr>
          <a:lstStyle/>
          <a:p>
            <a:r>
              <a:rPr lang="hu-HU" sz="1800" dirty="0"/>
              <a:t>Az átlagos bevételi szint minden méretkategóriában növekedett az előző hónaphoz képest, leginkább a </a:t>
            </a:r>
            <a:r>
              <a:rPr lang="hu-HU" sz="1800" dirty="0" err="1"/>
              <a:t>mikrocégeknél</a:t>
            </a:r>
            <a:endParaRPr lang="hu-HU" sz="1800" dirty="0"/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F773F050-C90D-4578-BAE3-A2A743A74550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44000" y="6488667"/>
            <a:ext cx="3600000" cy="369333"/>
          </a:xfrm>
        </p:spPr>
        <p:txBody>
          <a:bodyPr/>
          <a:lstStyle/>
          <a:p>
            <a:endParaRPr lang="hu-HU"/>
          </a:p>
        </p:txBody>
      </p:sp>
      <p:sp>
        <p:nvSpPr>
          <p:cNvPr id="6" name="Téglalap 5">
            <a:extLst>
              <a:ext uri="{FF2B5EF4-FFF2-40B4-BE49-F238E27FC236}">
                <a16:creationId xmlns:a16="http://schemas.microsoft.com/office/drawing/2014/main" id="{AA398CA3-E8A7-4DA1-805E-32E684D9D6CA}"/>
              </a:ext>
            </a:extLst>
          </p:cNvPr>
          <p:cNvSpPr/>
          <p:nvPr/>
        </p:nvSpPr>
        <p:spPr>
          <a:xfrm>
            <a:off x="887356" y="6087979"/>
            <a:ext cx="7369288" cy="10156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hu-HU" sz="2000" b="1" dirty="0"/>
              <a:t>A VÁLASZADÓK ÁTLAGOS ÁRBEVÉTELE</a:t>
            </a:r>
          </a:p>
          <a:p>
            <a:pPr algn="ctr"/>
            <a:r>
              <a:rPr lang="hu-HU" sz="2000" dirty="0"/>
              <a:t>(előző év azonos időszaka = 100%)</a:t>
            </a:r>
          </a:p>
          <a:p>
            <a:endParaRPr lang="hu-HU" sz="2000" b="1" i="1" dirty="0"/>
          </a:p>
        </p:txBody>
      </p:sp>
      <p:graphicFrame>
        <p:nvGraphicFramePr>
          <p:cNvPr id="8" name="Diagram 7">
            <a:extLst>
              <a:ext uri="{FF2B5EF4-FFF2-40B4-BE49-F238E27FC236}">
                <a16:creationId xmlns:a16="http://schemas.microsoft.com/office/drawing/2014/main" id="{2126AF01-BE19-4801-8E66-9702350F6871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507653792"/>
              </p:ext>
            </p:extLst>
          </p:nvPr>
        </p:nvGraphicFramePr>
        <p:xfrm>
          <a:off x="0" y="922448"/>
          <a:ext cx="9144000" cy="5165531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320718793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EE942EF9-9EBF-48CD-A797-2750F632EB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5302" y="310448"/>
            <a:ext cx="7927911" cy="612000"/>
          </a:xfrm>
        </p:spPr>
        <p:txBody>
          <a:bodyPr>
            <a:noAutofit/>
          </a:bodyPr>
          <a:lstStyle/>
          <a:p>
            <a:pPr lvl="0"/>
            <a:r>
              <a:rPr lang="hu-HU" sz="2000" dirty="0"/>
              <a:t>A munkaerőhiánnyal szembesülő válaszadók aránya emelkedett</a:t>
            </a:r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6282C818-27E9-4165-91C3-54410B91AD0B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43999" y="6487092"/>
            <a:ext cx="3600000" cy="369333"/>
          </a:xfrm>
        </p:spPr>
        <p:txBody>
          <a:bodyPr/>
          <a:lstStyle/>
          <a:p>
            <a:endParaRPr lang="hu-HU" dirty="0"/>
          </a:p>
        </p:txBody>
      </p:sp>
      <p:sp>
        <p:nvSpPr>
          <p:cNvPr id="6" name="Téglalap 5">
            <a:extLst>
              <a:ext uri="{FF2B5EF4-FFF2-40B4-BE49-F238E27FC236}">
                <a16:creationId xmlns:a16="http://schemas.microsoft.com/office/drawing/2014/main" id="{D18C8106-8553-4AD0-8974-00D78C757DFE}"/>
              </a:ext>
            </a:extLst>
          </p:cNvPr>
          <p:cNvSpPr/>
          <p:nvPr/>
        </p:nvSpPr>
        <p:spPr>
          <a:xfrm>
            <a:off x="0" y="6047288"/>
            <a:ext cx="9144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hu-HU" sz="1800" i="1" dirty="0">
                <a:solidFill>
                  <a:schemeClr val="bg1">
                    <a:lumMod val="50000"/>
                  </a:schemeClr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</a:rPr>
              <a:t>*A válaszlehetőség nem szerepelt az első felmérésben</a:t>
            </a:r>
            <a:endParaRPr lang="hu-HU" sz="2000" i="1" dirty="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7" name="Téglalap 6">
            <a:extLst>
              <a:ext uri="{FF2B5EF4-FFF2-40B4-BE49-F238E27FC236}">
                <a16:creationId xmlns:a16="http://schemas.microsoft.com/office/drawing/2014/main" id="{7C2F1D16-58CA-440C-9260-DBD05F1BE97A}"/>
              </a:ext>
            </a:extLst>
          </p:cNvPr>
          <p:cNvSpPr/>
          <p:nvPr/>
        </p:nvSpPr>
        <p:spPr>
          <a:xfrm>
            <a:off x="885493" y="6332031"/>
            <a:ext cx="7373013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hu-HU" sz="2000" b="1" cap="all" dirty="0"/>
              <a:t>A termelés növelését akadályozó tényezők</a:t>
            </a:r>
          </a:p>
        </p:txBody>
      </p:sp>
      <p:graphicFrame>
        <p:nvGraphicFramePr>
          <p:cNvPr id="8" name="Diagram 7">
            <a:extLst>
              <a:ext uri="{FF2B5EF4-FFF2-40B4-BE49-F238E27FC236}">
                <a16:creationId xmlns:a16="http://schemas.microsoft.com/office/drawing/2014/main" id="{66CE6D5F-93DA-4773-9424-20856FD935CD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4023214184"/>
              </p:ext>
            </p:extLst>
          </p:nvPr>
        </p:nvGraphicFramePr>
        <p:xfrm>
          <a:off x="-1" y="922448"/>
          <a:ext cx="9143999" cy="512484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700145214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>
            <a:extLst>
              <a:ext uri="{FF2B5EF4-FFF2-40B4-BE49-F238E27FC236}">
                <a16:creationId xmlns:a16="http://schemas.microsoft.com/office/drawing/2014/main" id="{430C6D57-395A-4C70-8B77-F3411EEE66B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29771" y="2558884"/>
            <a:ext cx="4983366" cy="1740220"/>
          </a:xfrm>
        </p:spPr>
        <p:txBody>
          <a:bodyPr/>
          <a:lstStyle/>
          <a:p>
            <a:r>
              <a:rPr lang="hu-HU" b="1" dirty="0"/>
              <a:t>Üzleti környezet, beruházások, foglalkoztatás</a:t>
            </a:r>
            <a:endParaRPr lang="hu-HU" dirty="0"/>
          </a:p>
        </p:txBody>
      </p:sp>
    </p:spTree>
    <p:extLst>
      <p:ext uri="{BB962C8B-B14F-4D97-AF65-F5344CB8AC3E}">
        <p14:creationId xmlns:p14="http://schemas.microsoft.com/office/powerpoint/2010/main" val="2993881784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F137383E-9C16-4A6D-B65B-4C727813EF2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13806" y="310448"/>
            <a:ext cx="7803499" cy="612000"/>
          </a:xfrm>
        </p:spPr>
        <p:txBody>
          <a:bodyPr>
            <a:noAutofit/>
          </a:bodyPr>
          <a:lstStyle/>
          <a:p>
            <a:r>
              <a:rPr lang="hu-HU" sz="1800" dirty="0"/>
              <a:t>Az üzleti környezet megítélésének kedvezőtlen trendje megfordult decemberben</a:t>
            </a:r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2DA18DFA-2DCA-4A17-A86D-9495398F2E71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44000" y="6488667"/>
            <a:ext cx="3600000" cy="369333"/>
          </a:xfrm>
        </p:spPr>
        <p:txBody>
          <a:bodyPr/>
          <a:lstStyle/>
          <a:p>
            <a:endParaRPr lang="hu-HU"/>
          </a:p>
        </p:txBody>
      </p:sp>
      <p:sp>
        <p:nvSpPr>
          <p:cNvPr id="7" name="Téglalap 6">
            <a:extLst>
              <a:ext uri="{FF2B5EF4-FFF2-40B4-BE49-F238E27FC236}">
                <a16:creationId xmlns:a16="http://schemas.microsoft.com/office/drawing/2014/main" id="{54F32CAD-F421-4D0E-9B2B-4932342E74CE}"/>
              </a:ext>
            </a:extLst>
          </p:cNvPr>
          <p:cNvSpPr/>
          <p:nvPr/>
        </p:nvSpPr>
        <p:spPr>
          <a:xfrm>
            <a:off x="885493" y="5771489"/>
            <a:ext cx="7373013" cy="10618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spcAft>
                <a:spcPts val="600"/>
              </a:spcAft>
            </a:pPr>
            <a:r>
              <a:rPr lang="hu-HU" i="1" dirty="0">
                <a:solidFill>
                  <a:schemeClr val="bg1">
                    <a:lumMod val="50000"/>
                  </a:schemeClr>
                </a:solidFill>
              </a:rPr>
              <a:t>Az egyenlegmutató a pozitív és negatív válaszok arányainak különbsége. </a:t>
            </a:r>
          </a:p>
          <a:p>
            <a:pPr algn="ctr"/>
            <a:r>
              <a:rPr lang="hu-HU" sz="2000" b="1" cap="all" dirty="0"/>
              <a:t>Az Üzleti környezet változása az előző hónaphoz képest</a:t>
            </a:r>
          </a:p>
          <a:p>
            <a:pPr algn="ctr"/>
            <a:r>
              <a:rPr lang="hu-HU" sz="2000" dirty="0"/>
              <a:t>(előző hónap = 100%)</a:t>
            </a:r>
          </a:p>
        </p:txBody>
      </p:sp>
      <p:sp>
        <p:nvSpPr>
          <p:cNvPr id="12" name="Nyíl: felfelé mutató 11">
            <a:extLst>
              <a:ext uri="{FF2B5EF4-FFF2-40B4-BE49-F238E27FC236}">
                <a16:creationId xmlns:a16="http://schemas.microsoft.com/office/drawing/2014/main" id="{83B2F9AD-1A5F-4E59-A99A-F683A89E0C4F}"/>
              </a:ext>
            </a:extLst>
          </p:cNvPr>
          <p:cNvSpPr/>
          <p:nvPr/>
        </p:nvSpPr>
        <p:spPr>
          <a:xfrm>
            <a:off x="8652286" y="1394091"/>
            <a:ext cx="180390" cy="666282"/>
          </a:xfrm>
          <a:prstGeom prst="upArrow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/>
          </a:p>
        </p:txBody>
      </p:sp>
      <p:sp>
        <p:nvSpPr>
          <p:cNvPr id="13" name="Nyíl: felfelé mutató 12">
            <a:extLst>
              <a:ext uri="{FF2B5EF4-FFF2-40B4-BE49-F238E27FC236}">
                <a16:creationId xmlns:a16="http://schemas.microsoft.com/office/drawing/2014/main" id="{69AC34D1-02C9-496A-8811-F8A6EF1ABEFB}"/>
              </a:ext>
            </a:extLst>
          </p:cNvPr>
          <p:cNvSpPr/>
          <p:nvPr/>
        </p:nvSpPr>
        <p:spPr>
          <a:xfrm rot="10800000">
            <a:off x="8652286" y="2245415"/>
            <a:ext cx="180390" cy="666282"/>
          </a:xfrm>
          <a:prstGeom prst="upArrow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/>
          </a:p>
        </p:txBody>
      </p:sp>
      <p:sp>
        <p:nvSpPr>
          <p:cNvPr id="10" name="Szövegdoboz 9">
            <a:extLst>
              <a:ext uri="{FF2B5EF4-FFF2-40B4-BE49-F238E27FC236}">
                <a16:creationId xmlns:a16="http://schemas.microsoft.com/office/drawing/2014/main" id="{0509585C-336E-4D36-906B-F88CD00D2333}"/>
              </a:ext>
            </a:extLst>
          </p:cNvPr>
          <p:cNvSpPr txBox="1"/>
          <p:nvPr/>
        </p:nvSpPr>
        <p:spPr>
          <a:xfrm>
            <a:off x="8764437" y="1016216"/>
            <a:ext cx="461665" cy="2458398"/>
          </a:xfrm>
          <a:prstGeom prst="rect">
            <a:avLst/>
          </a:prstGeom>
          <a:noFill/>
        </p:spPr>
        <p:txBody>
          <a:bodyPr vert="vert" wrap="square" rtlCol="0">
            <a:spAutoFit/>
          </a:bodyPr>
          <a:lstStyle/>
          <a:p>
            <a:r>
              <a:rPr lang="hu-HU" b="1" dirty="0">
                <a:solidFill>
                  <a:srgbClr val="00B050"/>
                </a:solidFill>
              </a:rPr>
              <a:t>Kedvezőbb   </a:t>
            </a:r>
            <a:r>
              <a:rPr lang="hu-HU" b="1" dirty="0">
                <a:solidFill>
                  <a:srgbClr val="FF0000"/>
                </a:solidFill>
              </a:rPr>
              <a:t>Gyengébb</a:t>
            </a:r>
          </a:p>
        </p:txBody>
      </p:sp>
      <p:graphicFrame>
        <p:nvGraphicFramePr>
          <p:cNvPr id="9" name="Diagram 8">
            <a:extLst>
              <a:ext uri="{FF2B5EF4-FFF2-40B4-BE49-F238E27FC236}">
                <a16:creationId xmlns:a16="http://schemas.microsoft.com/office/drawing/2014/main" id="{1806981A-AFDA-47AE-8849-278D7EACA6FA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672187149"/>
              </p:ext>
            </p:extLst>
          </p:nvPr>
        </p:nvGraphicFramePr>
        <p:xfrm>
          <a:off x="-1" y="922448"/>
          <a:ext cx="9144001" cy="491933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1528338612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83FE1990-CDB8-400E-8686-4898A9647D2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37624" y="310448"/>
            <a:ext cx="7751191" cy="612000"/>
          </a:xfrm>
        </p:spPr>
        <p:txBody>
          <a:bodyPr>
            <a:noAutofit/>
          </a:bodyPr>
          <a:lstStyle/>
          <a:p>
            <a:r>
              <a:rPr lang="hu-HU" sz="2000" dirty="0"/>
              <a:t>Az üzleti környezet kapcsán minden méretkategóriában javultak a várakozások az előző hónaphoz képest</a:t>
            </a:r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6D8A3BDB-C38C-4261-B1D2-B7615C39D051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24431" y="6485919"/>
            <a:ext cx="3600000" cy="369333"/>
          </a:xfrm>
        </p:spPr>
        <p:txBody>
          <a:bodyPr/>
          <a:lstStyle/>
          <a:p>
            <a:endParaRPr lang="hu-HU" dirty="0"/>
          </a:p>
        </p:txBody>
      </p:sp>
      <p:sp>
        <p:nvSpPr>
          <p:cNvPr id="8" name="Téglalap 7">
            <a:extLst>
              <a:ext uri="{FF2B5EF4-FFF2-40B4-BE49-F238E27FC236}">
                <a16:creationId xmlns:a16="http://schemas.microsoft.com/office/drawing/2014/main" id="{C6F47AE3-DAB6-4935-844A-6EC3F2B06438}"/>
              </a:ext>
            </a:extLst>
          </p:cNvPr>
          <p:cNvSpPr/>
          <p:nvPr/>
        </p:nvSpPr>
        <p:spPr>
          <a:xfrm>
            <a:off x="633031" y="6026135"/>
            <a:ext cx="7584024" cy="75405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spcAft>
                <a:spcPts val="600"/>
              </a:spcAft>
            </a:pPr>
            <a:r>
              <a:rPr lang="hu-HU" i="1" dirty="0">
                <a:solidFill>
                  <a:schemeClr val="bg1">
                    <a:lumMod val="50000"/>
                  </a:schemeClr>
                </a:solidFill>
              </a:rPr>
              <a:t>Az egyenlegmutató a pozitív és negatív válaszok arányainak különbsége. </a:t>
            </a:r>
          </a:p>
          <a:p>
            <a:pPr algn="ctr"/>
            <a:r>
              <a:rPr lang="hu-HU" sz="2000" b="1" cap="all" dirty="0"/>
              <a:t>Az Üzleti környezet változásával kapcsolatos várakozások</a:t>
            </a:r>
          </a:p>
        </p:txBody>
      </p:sp>
      <p:sp>
        <p:nvSpPr>
          <p:cNvPr id="11" name="Nyíl: felfelé mutató 10">
            <a:extLst>
              <a:ext uri="{FF2B5EF4-FFF2-40B4-BE49-F238E27FC236}">
                <a16:creationId xmlns:a16="http://schemas.microsoft.com/office/drawing/2014/main" id="{F30A6E8F-11ED-4D07-83E0-F79A822D571B}"/>
              </a:ext>
            </a:extLst>
          </p:cNvPr>
          <p:cNvSpPr/>
          <p:nvPr/>
        </p:nvSpPr>
        <p:spPr>
          <a:xfrm>
            <a:off x="8683071" y="2385642"/>
            <a:ext cx="180390" cy="518433"/>
          </a:xfrm>
          <a:prstGeom prst="upArrow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/>
          </a:p>
        </p:txBody>
      </p:sp>
      <p:sp>
        <p:nvSpPr>
          <p:cNvPr id="12" name="Nyíl: felfelé mutató 11">
            <a:extLst>
              <a:ext uri="{FF2B5EF4-FFF2-40B4-BE49-F238E27FC236}">
                <a16:creationId xmlns:a16="http://schemas.microsoft.com/office/drawing/2014/main" id="{B466FFF8-2E15-41C6-833E-07FFA15AFD98}"/>
              </a:ext>
            </a:extLst>
          </p:cNvPr>
          <p:cNvSpPr/>
          <p:nvPr/>
        </p:nvSpPr>
        <p:spPr>
          <a:xfrm rot="10800000">
            <a:off x="8669633" y="3104642"/>
            <a:ext cx="180390" cy="518433"/>
          </a:xfrm>
          <a:prstGeom prst="upArrow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/>
          </a:p>
        </p:txBody>
      </p:sp>
      <p:sp>
        <p:nvSpPr>
          <p:cNvPr id="13" name="Szövegdoboz 12">
            <a:extLst>
              <a:ext uri="{FF2B5EF4-FFF2-40B4-BE49-F238E27FC236}">
                <a16:creationId xmlns:a16="http://schemas.microsoft.com/office/drawing/2014/main" id="{88352E4E-A5C3-4AB2-A34C-1C2345C3EDD1}"/>
              </a:ext>
            </a:extLst>
          </p:cNvPr>
          <p:cNvSpPr txBox="1"/>
          <p:nvPr/>
        </p:nvSpPr>
        <p:spPr>
          <a:xfrm>
            <a:off x="8759828" y="2403612"/>
            <a:ext cx="461665" cy="1402060"/>
          </a:xfrm>
          <a:prstGeom prst="rect">
            <a:avLst/>
          </a:prstGeom>
          <a:noFill/>
        </p:spPr>
        <p:txBody>
          <a:bodyPr vert="vert" wrap="square" rtlCol="0">
            <a:spAutoFit/>
          </a:bodyPr>
          <a:lstStyle/>
          <a:p>
            <a:r>
              <a:rPr lang="hu-HU" b="1" dirty="0">
                <a:solidFill>
                  <a:srgbClr val="00B050"/>
                </a:solidFill>
              </a:rPr>
              <a:t>Javul   </a:t>
            </a:r>
            <a:r>
              <a:rPr lang="hu-HU" b="1" dirty="0">
                <a:solidFill>
                  <a:srgbClr val="FF0000"/>
                </a:solidFill>
              </a:rPr>
              <a:t>Romlik</a:t>
            </a:r>
          </a:p>
        </p:txBody>
      </p:sp>
      <p:graphicFrame>
        <p:nvGraphicFramePr>
          <p:cNvPr id="10" name="Diagram 9">
            <a:extLst>
              <a:ext uri="{FF2B5EF4-FFF2-40B4-BE49-F238E27FC236}">
                <a16:creationId xmlns:a16="http://schemas.microsoft.com/office/drawing/2014/main" id="{2E713768-11E8-49C9-9D7F-CAAFBAEF84B1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440318466"/>
              </p:ext>
            </p:extLst>
          </p:nvPr>
        </p:nvGraphicFramePr>
        <p:xfrm>
          <a:off x="0" y="922449"/>
          <a:ext cx="9124432" cy="510368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281578663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43138300-3BBA-449B-9960-1D2B2BDEEF5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hu-HU" sz="1800" dirty="0"/>
              <a:t>A beruházási tervek mutatója a szolgáltatás és kereskedelem területén javult, másutt gyengült az előző hónaphoz képest</a:t>
            </a:r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33A49900-B2C0-4EAC-B789-E6B54173A1D5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44000" y="6482951"/>
            <a:ext cx="3600000" cy="369333"/>
          </a:xfrm>
        </p:spPr>
        <p:txBody>
          <a:bodyPr/>
          <a:lstStyle/>
          <a:p>
            <a:endParaRPr lang="hu-HU" dirty="0"/>
          </a:p>
        </p:txBody>
      </p:sp>
      <p:sp>
        <p:nvSpPr>
          <p:cNvPr id="8" name="Téglalap 7">
            <a:extLst>
              <a:ext uri="{FF2B5EF4-FFF2-40B4-BE49-F238E27FC236}">
                <a16:creationId xmlns:a16="http://schemas.microsoft.com/office/drawing/2014/main" id="{24CDD132-646C-4399-95A8-7E9CF82B4795}"/>
              </a:ext>
            </a:extLst>
          </p:cNvPr>
          <p:cNvSpPr/>
          <p:nvPr/>
        </p:nvSpPr>
        <p:spPr>
          <a:xfrm>
            <a:off x="779988" y="6111739"/>
            <a:ext cx="7584024" cy="75405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spcAft>
                <a:spcPts val="600"/>
              </a:spcAft>
            </a:pPr>
            <a:r>
              <a:rPr lang="hu-HU" i="1" dirty="0">
                <a:solidFill>
                  <a:schemeClr val="bg1">
                    <a:lumMod val="50000"/>
                  </a:schemeClr>
                </a:solidFill>
              </a:rPr>
              <a:t>Az egyenlegmutató a pozitív és negatív válaszok arányainak különbsége. </a:t>
            </a:r>
          </a:p>
          <a:p>
            <a:pPr algn="ctr"/>
            <a:r>
              <a:rPr lang="hu-HU" sz="2000" b="1" cap="all" dirty="0"/>
              <a:t>A beruházásokkal kapcsolatos várakozások</a:t>
            </a:r>
          </a:p>
        </p:txBody>
      </p:sp>
      <p:sp>
        <p:nvSpPr>
          <p:cNvPr id="11" name="Nyíl: felfelé mutató 10">
            <a:extLst>
              <a:ext uri="{FF2B5EF4-FFF2-40B4-BE49-F238E27FC236}">
                <a16:creationId xmlns:a16="http://schemas.microsoft.com/office/drawing/2014/main" id="{6D338BA4-8D8C-4F09-9329-AEB3B7BB0701}"/>
              </a:ext>
            </a:extLst>
          </p:cNvPr>
          <p:cNvSpPr/>
          <p:nvPr/>
        </p:nvSpPr>
        <p:spPr>
          <a:xfrm>
            <a:off x="8648745" y="2664616"/>
            <a:ext cx="204002" cy="782025"/>
          </a:xfrm>
          <a:prstGeom prst="upArrow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/>
          </a:p>
        </p:txBody>
      </p:sp>
      <p:sp>
        <p:nvSpPr>
          <p:cNvPr id="12" name="Nyíl: felfelé mutató 11">
            <a:extLst>
              <a:ext uri="{FF2B5EF4-FFF2-40B4-BE49-F238E27FC236}">
                <a16:creationId xmlns:a16="http://schemas.microsoft.com/office/drawing/2014/main" id="{B99A9A8D-4E26-420E-B67B-10B2F10A4513}"/>
              </a:ext>
            </a:extLst>
          </p:cNvPr>
          <p:cNvSpPr/>
          <p:nvPr/>
        </p:nvSpPr>
        <p:spPr>
          <a:xfrm rot="10800000">
            <a:off x="8665826" y="3712504"/>
            <a:ext cx="204002" cy="782026"/>
          </a:xfrm>
          <a:prstGeom prst="upArrow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/>
          </a:p>
        </p:txBody>
      </p:sp>
      <p:sp>
        <p:nvSpPr>
          <p:cNvPr id="2" name="Szövegdoboz 1">
            <a:extLst>
              <a:ext uri="{FF2B5EF4-FFF2-40B4-BE49-F238E27FC236}">
                <a16:creationId xmlns:a16="http://schemas.microsoft.com/office/drawing/2014/main" id="{5007BB0C-943E-493A-9F31-EE5E09098329}"/>
              </a:ext>
            </a:extLst>
          </p:cNvPr>
          <p:cNvSpPr txBox="1"/>
          <p:nvPr/>
        </p:nvSpPr>
        <p:spPr>
          <a:xfrm>
            <a:off x="8805840" y="1777003"/>
            <a:ext cx="461665" cy="3480180"/>
          </a:xfrm>
          <a:prstGeom prst="rect">
            <a:avLst/>
          </a:prstGeom>
          <a:noFill/>
        </p:spPr>
        <p:txBody>
          <a:bodyPr vert="vert" wrap="square" rtlCol="0">
            <a:spAutoFit/>
          </a:bodyPr>
          <a:lstStyle/>
          <a:p>
            <a:r>
              <a:rPr lang="hu-HU" b="1" dirty="0">
                <a:solidFill>
                  <a:srgbClr val="00B050"/>
                </a:solidFill>
              </a:rPr>
              <a:t>Tervez beruházást    </a:t>
            </a:r>
            <a:r>
              <a:rPr lang="hu-HU" b="1" dirty="0">
                <a:solidFill>
                  <a:srgbClr val="FF0000"/>
                </a:solidFill>
              </a:rPr>
              <a:t>Elhalasztotta</a:t>
            </a:r>
          </a:p>
        </p:txBody>
      </p:sp>
      <p:graphicFrame>
        <p:nvGraphicFramePr>
          <p:cNvPr id="10" name="Diagram 9">
            <a:extLst>
              <a:ext uri="{FF2B5EF4-FFF2-40B4-BE49-F238E27FC236}">
                <a16:creationId xmlns:a16="http://schemas.microsoft.com/office/drawing/2014/main" id="{11ABC85B-BFFA-43E2-BCB1-4D5DA6232889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371344179"/>
              </p:ext>
            </p:extLst>
          </p:nvPr>
        </p:nvGraphicFramePr>
        <p:xfrm>
          <a:off x="0" y="922447"/>
          <a:ext cx="9144000" cy="517578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1026698242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6011EC9C-BDE0-4E56-8413-1A7FFED2108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7652" y="310448"/>
            <a:ext cx="7941982" cy="612000"/>
          </a:xfrm>
        </p:spPr>
        <p:txBody>
          <a:bodyPr>
            <a:noAutofit/>
          </a:bodyPr>
          <a:lstStyle/>
          <a:p>
            <a:r>
              <a:rPr lang="hu-HU" sz="1800" dirty="0"/>
              <a:t>A létszám tervezett bővítésének mutatója a nagyvállalatok kivételével javult az előző hónaphoz képest</a:t>
            </a:r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F68E6320-AED9-48BE-8C1A-5A232CE04907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44000" y="6482951"/>
            <a:ext cx="3600000" cy="369333"/>
          </a:xfrm>
        </p:spPr>
        <p:txBody>
          <a:bodyPr/>
          <a:lstStyle/>
          <a:p>
            <a:endParaRPr lang="hu-HU"/>
          </a:p>
        </p:txBody>
      </p:sp>
      <p:sp>
        <p:nvSpPr>
          <p:cNvPr id="8" name="Téglalap 7">
            <a:extLst>
              <a:ext uri="{FF2B5EF4-FFF2-40B4-BE49-F238E27FC236}">
                <a16:creationId xmlns:a16="http://schemas.microsoft.com/office/drawing/2014/main" id="{92D50B64-998B-48D5-8E65-C813D3D83B6F}"/>
              </a:ext>
            </a:extLst>
          </p:cNvPr>
          <p:cNvSpPr/>
          <p:nvPr/>
        </p:nvSpPr>
        <p:spPr>
          <a:xfrm>
            <a:off x="779988" y="6086655"/>
            <a:ext cx="7584024" cy="75405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spcAft>
                <a:spcPts val="600"/>
              </a:spcAft>
            </a:pPr>
            <a:r>
              <a:rPr lang="hu-HU" i="1" dirty="0">
                <a:solidFill>
                  <a:schemeClr val="bg1">
                    <a:lumMod val="50000"/>
                  </a:schemeClr>
                </a:solidFill>
              </a:rPr>
              <a:t>Az egyenlegmutató a pozitív és negatív válaszok arányainak különbsége. </a:t>
            </a:r>
          </a:p>
          <a:p>
            <a:pPr algn="ctr"/>
            <a:r>
              <a:rPr lang="hu-HU" sz="2000" b="1" cap="all" dirty="0"/>
              <a:t>A Foglalkoztatással kapcsolatos várakozások</a:t>
            </a:r>
          </a:p>
        </p:txBody>
      </p:sp>
      <p:sp>
        <p:nvSpPr>
          <p:cNvPr id="11" name="Nyíl: felfelé mutató 10">
            <a:extLst>
              <a:ext uri="{FF2B5EF4-FFF2-40B4-BE49-F238E27FC236}">
                <a16:creationId xmlns:a16="http://schemas.microsoft.com/office/drawing/2014/main" id="{29D48E71-B065-4EC0-A389-EF7208874ED6}"/>
              </a:ext>
            </a:extLst>
          </p:cNvPr>
          <p:cNvSpPr/>
          <p:nvPr/>
        </p:nvSpPr>
        <p:spPr>
          <a:xfrm>
            <a:off x="8669877" y="3614025"/>
            <a:ext cx="204002" cy="585169"/>
          </a:xfrm>
          <a:prstGeom prst="upArrow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/>
          </a:p>
        </p:txBody>
      </p:sp>
      <p:sp>
        <p:nvSpPr>
          <p:cNvPr id="12" name="Nyíl: felfelé mutató 11">
            <a:extLst>
              <a:ext uri="{FF2B5EF4-FFF2-40B4-BE49-F238E27FC236}">
                <a16:creationId xmlns:a16="http://schemas.microsoft.com/office/drawing/2014/main" id="{B71CF8CF-B011-4D6A-AC1C-5950FC14655F}"/>
              </a:ext>
            </a:extLst>
          </p:cNvPr>
          <p:cNvSpPr/>
          <p:nvPr/>
        </p:nvSpPr>
        <p:spPr>
          <a:xfrm rot="10800000">
            <a:off x="8669877" y="4522495"/>
            <a:ext cx="204002" cy="585170"/>
          </a:xfrm>
          <a:prstGeom prst="upArrow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/>
          </a:p>
        </p:txBody>
      </p:sp>
      <p:sp>
        <p:nvSpPr>
          <p:cNvPr id="13" name="Szövegdoboz 12">
            <a:extLst>
              <a:ext uri="{FF2B5EF4-FFF2-40B4-BE49-F238E27FC236}">
                <a16:creationId xmlns:a16="http://schemas.microsoft.com/office/drawing/2014/main" id="{D679119C-7A71-49DD-A2BF-6F24F3525E56}"/>
              </a:ext>
            </a:extLst>
          </p:cNvPr>
          <p:cNvSpPr txBox="1"/>
          <p:nvPr/>
        </p:nvSpPr>
        <p:spPr>
          <a:xfrm>
            <a:off x="8784350" y="3834179"/>
            <a:ext cx="461665" cy="1596788"/>
          </a:xfrm>
          <a:prstGeom prst="rect">
            <a:avLst/>
          </a:prstGeom>
          <a:noFill/>
        </p:spPr>
        <p:txBody>
          <a:bodyPr vert="vert" wrap="square" rtlCol="0">
            <a:spAutoFit/>
          </a:bodyPr>
          <a:lstStyle/>
          <a:p>
            <a:r>
              <a:rPr lang="hu-HU" b="1" dirty="0">
                <a:solidFill>
                  <a:srgbClr val="00B050"/>
                </a:solidFill>
              </a:rPr>
              <a:t> Nő      </a:t>
            </a:r>
            <a:r>
              <a:rPr lang="hu-HU" b="1" dirty="0">
                <a:solidFill>
                  <a:srgbClr val="FF0000"/>
                </a:solidFill>
              </a:rPr>
              <a:t>Csökken</a:t>
            </a:r>
          </a:p>
        </p:txBody>
      </p:sp>
      <p:graphicFrame>
        <p:nvGraphicFramePr>
          <p:cNvPr id="10" name="Diagram 9">
            <a:extLst>
              <a:ext uri="{FF2B5EF4-FFF2-40B4-BE49-F238E27FC236}">
                <a16:creationId xmlns:a16="http://schemas.microsoft.com/office/drawing/2014/main" id="{6E7D5A77-4EBA-4339-93A4-0289F79574E8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779120026"/>
              </p:ext>
            </p:extLst>
          </p:nvPr>
        </p:nvGraphicFramePr>
        <p:xfrm>
          <a:off x="0" y="922448"/>
          <a:ext cx="9143999" cy="5164207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1161685365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6BDEA464-2D61-454E-AFB1-87A62F12A34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8213" y="310449"/>
            <a:ext cx="7713259" cy="612000"/>
          </a:xfrm>
        </p:spPr>
        <p:txBody>
          <a:bodyPr>
            <a:noAutofit/>
          </a:bodyPr>
          <a:lstStyle/>
          <a:p>
            <a:r>
              <a:rPr lang="hu-HU" sz="2000" dirty="0"/>
              <a:t>A foglalkoztatási várakozások a mezőgazdaság kivételével javultak az előző hónaphoz képest</a:t>
            </a:r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C27B7D11-D4E0-42AD-8658-64CDA5F9EB40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44000" y="6488667"/>
            <a:ext cx="3600000" cy="369333"/>
          </a:xfrm>
        </p:spPr>
        <p:txBody>
          <a:bodyPr/>
          <a:lstStyle/>
          <a:p>
            <a:endParaRPr lang="hu-HU" dirty="0"/>
          </a:p>
        </p:txBody>
      </p:sp>
      <p:sp>
        <p:nvSpPr>
          <p:cNvPr id="7" name="Téglalap 6">
            <a:extLst>
              <a:ext uri="{FF2B5EF4-FFF2-40B4-BE49-F238E27FC236}">
                <a16:creationId xmlns:a16="http://schemas.microsoft.com/office/drawing/2014/main" id="{75FAA06C-E0DC-4EFD-B1D5-6AAB16355210}"/>
              </a:ext>
            </a:extLst>
          </p:cNvPr>
          <p:cNvSpPr/>
          <p:nvPr/>
        </p:nvSpPr>
        <p:spPr>
          <a:xfrm>
            <a:off x="763659" y="6084797"/>
            <a:ext cx="7584024" cy="75405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spcAft>
                <a:spcPts val="600"/>
              </a:spcAft>
            </a:pPr>
            <a:r>
              <a:rPr lang="hu-HU" i="1" dirty="0">
                <a:solidFill>
                  <a:schemeClr val="bg1">
                    <a:lumMod val="50000"/>
                  </a:schemeClr>
                </a:solidFill>
              </a:rPr>
              <a:t>Az egyenlegmutató a pozitív és negatív válaszok arányainak különbsége. </a:t>
            </a:r>
          </a:p>
          <a:p>
            <a:pPr algn="ctr"/>
            <a:r>
              <a:rPr lang="hu-HU" sz="2000" b="1" cap="all" dirty="0"/>
              <a:t>A Foglalkoztatással kapcsolatos várakozások</a:t>
            </a:r>
          </a:p>
        </p:txBody>
      </p:sp>
      <p:sp>
        <p:nvSpPr>
          <p:cNvPr id="10" name="Nyíl: felfelé mutató 9">
            <a:extLst>
              <a:ext uri="{FF2B5EF4-FFF2-40B4-BE49-F238E27FC236}">
                <a16:creationId xmlns:a16="http://schemas.microsoft.com/office/drawing/2014/main" id="{215631CF-D211-4EE7-9B7A-634DCAEE9341}"/>
              </a:ext>
            </a:extLst>
          </p:cNvPr>
          <p:cNvSpPr/>
          <p:nvPr/>
        </p:nvSpPr>
        <p:spPr>
          <a:xfrm>
            <a:off x="8536566" y="2722718"/>
            <a:ext cx="204002" cy="540234"/>
          </a:xfrm>
          <a:prstGeom prst="upArrow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/>
          </a:p>
        </p:txBody>
      </p:sp>
      <p:sp>
        <p:nvSpPr>
          <p:cNvPr id="11" name="Nyíl: felfelé mutató 10">
            <a:extLst>
              <a:ext uri="{FF2B5EF4-FFF2-40B4-BE49-F238E27FC236}">
                <a16:creationId xmlns:a16="http://schemas.microsoft.com/office/drawing/2014/main" id="{911157E8-3600-42E9-A2F3-FB3C2D83A453}"/>
              </a:ext>
            </a:extLst>
          </p:cNvPr>
          <p:cNvSpPr/>
          <p:nvPr/>
        </p:nvSpPr>
        <p:spPr>
          <a:xfrm rot="10800000">
            <a:off x="8536566" y="3598650"/>
            <a:ext cx="204002" cy="616063"/>
          </a:xfrm>
          <a:prstGeom prst="upArrow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/>
          </a:p>
        </p:txBody>
      </p:sp>
      <p:sp>
        <p:nvSpPr>
          <p:cNvPr id="12" name="Szövegdoboz 11">
            <a:extLst>
              <a:ext uri="{FF2B5EF4-FFF2-40B4-BE49-F238E27FC236}">
                <a16:creationId xmlns:a16="http://schemas.microsoft.com/office/drawing/2014/main" id="{BAE4D132-A870-4A0C-8439-337647CD3495}"/>
              </a:ext>
            </a:extLst>
          </p:cNvPr>
          <p:cNvSpPr txBox="1"/>
          <p:nvPr/>
        </p:nvSpPr>
        <p:spPr>
          <a:xfrm>
            <a:off x="8670651" y="2962189"/>
            <a:ext cx="461665" cy="1593001"/>
          </a:xfrm>
          <a:prstGeom prst="rect">
            <a:avLst/>
          </a:prstGeom>
          <a:noFill/>
        </p:spPr>
        <p:txBody>
          <a:bodyPr vert="vert" wrap="square" rtlCol="0">
            <a:spAutoFit/>
          </a:bodyPr>
          <a:lstStyle/>
          <a:p>
            <a:r>
              <a:rPr lang="hu-HU" b="1" dirty="0">
                <a:solidFill>
                  <a:srgbClr val="00B050"/>
                </a:solidFill>
              </a:rPr>
              <a:t>Nő      </a:t>
            </a:r>
            <a:r>
              <a:rPr lang="hu-HU" b="1" dirty="0">
                <a:solidFill>
                  <a:srgbClr val="FF0000"/>
                </a:solidFill>
              </a:rPr>
              <a:t>Csökken</a:t>
            </a:r>
          </a:p>
        </p:txBody>
      </p:sp>
      <p:graphicFrame>
        <p:nvGraphicFramePr>
          <p:cNvPr id="13" name="Diagram 12">
            <a:extLst>
              <a:ext uri="{FF2B5EF4-FFF2-40B4-BE49-F238E27FC236}">
                <a16:creationId xmlns:a16="http://schemas.microsoft.com/office/drawing/2014/main" id="{79C93EB7-E483-432F-84BA-BF37B97A2252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66853131"/>
              </p:ext>
            </p:extLst>
          </p:nvPr>
        </p:nvGraphicFramePr>
        <p:xfrm>
          <a:off x="11684" y="922449"/>
          <a:ext cx="9120632" cy="516234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2379504381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>
            <a:extLst>
              <a:ext uri="{FF2B5EF4-FFF2-40B4-BE49-F238E27FC236}">
                <a16:creationId xmlns:a16="http://schemas.microsoft.com/office/drawing/2014/main" id="{430C6D57-395A-4C70-8B77-F3411EEE66B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29771" y="3117498"/>
            <a:ext cx="4983366" cy="622991"/>
          </a:xfrm>
        </p:spPr>
        <p:txBody>
          <a:bodyPr/>
          <a:lstStyle/>
          <a:p>
            <a:r>
              <a:rPr lang="hu-HU" b="1" dirty="0"/>
              <a:t>Árak</a:t>
            </a:r>
            <a:endParaRPr lang="hu-HU" dirty="0"/>
          </a:p>
        </p:txBody>
      </p:sp>
    </p:spTree>
    <p:extLst>
      <p:ext uri="{BB962C8B-B14F-4D97-AF65-F5344CB8AC3E}">
        <p14:creationId xmlns:p14="http://schemas.microsoft.com/office/powerpoint/2010/main" val="4292042299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ím 2">
            <a:extLst>
              <a:ext uri="{FF2B5EF4-FFF2-40B4-BE49-F238E27FC236}">
                <a16:creationId xmlns:a16="http://schemas.microsoft.com/office/drawing/2014/main" id="{6BDEA464-2D61-454E-AFB1-87A62F12A34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2881" y="310449"/>
            <a:ext cx="7938592" cy="612000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r>
              <a:rPr lang="hu-HU" sz="1800" dirty="0"/>
              <a:t>Az áremelési törekvések a nagyvállalatoknál gyengültek, a többi méretkategóriában erősödtek az előző hónaphoz képest</a:t>
            </a:r>
          </a:p>
        </p:txBody>
      </p:sp>
      <p:sp>
        <p:nvSpPr>
          <p:cNvPr id="4" name="Szöveg helye 3">
            <a:extLst>
              <a:ext uri="{FF2B5EF4-FFF2-40B4-BE49-F238E27FC236}">
                <a16:creationId xmlns:a16="http://schemas.microsoft.com/office/drawing/2014/main" id="{C27B7D11-D4E0-42AD-8658-64CDA5F9EB40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5544000" y="6488667"/>
            <a:ext cx="3600000" cy="369333"/>
          </a:xfrm>
        </p:spPr>
        <p:txBody>
          <a:bodyPr/>
          <a:lstStyle/>
          <a:p>
            <a:endParaRPr lang="hu-HU" dirty="0"/>
          </a:p>
        </p:txBody>
      </p:sp>
      <p:sp>
        <p:nvSpPr>
          <p:cNvPr id="14" name="Téglalap 13">
            <a:extLst>
              <a:ext uri="{FF2B5EF4-FFF2-40B4-BE49-F238E27FC236}">
                <a16:creationId xmlns:a16="http://schemas.microsoft.com/office/drawing/2014/main" id="{CD90382C-7B66-4BF6-AD10-CA770678CC28}"/>
              </a:ext>
            </a:extLst>
          </p:cNvPr>
          <p:cNvSpPr/>
          <p:nvPr/>
        </p:nvSpPr>
        <p:spPr>
          <a:xfrm>
            <a:off x="779621" y="5881267"/>
            <a:ext cx="7584024" cy="103105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spcAft>
                <a:spcPts val="600"/>
              </a:spcAft>
            </a:pPr>
            <a:r>
              <a:rPr lang="hu-HU" i="1" dirty="0">
                <a:solidFill>
                  <a:schemeClr val="bg1">
                    <a:lumMod val="50000"/>
                  </a:schemeClr>
                </a:solidFill>
              </a:rPr>
              <a:t>Az egyenlegmutató az áremelést és árcsökkentést tervező válaszadók arányainak különbsége. </a:t>
            </a:r>
          </a:p>
          <a:p>
            <a:pPr algn="ctr"/>
            <a:r>
              <a:rPr lang="hu-HU" sz="2000" b="1" cap="all" dirty="0"/>
              <a:t>Az </a:t>
            </a:r>
            <a:r>
              <a:rPr lang="hu-HU" sz="2000" b="1" cap="all" dirty="0" err="1"/>
              <a:t>árváltoztatással</a:t>
            </a:r>
            <a:r>
              <a:rPr lang="hu-HU" sz="2000" b="1" cap="all" dirty="0"/>
              <a:t> kapcsolatos várakozások</a:t>
            </a:r>
          </a:p>
        </p:txBody>
      </p:sp>
      <p:sp>
        <p:nvSpPr>
          <p:cNvPr id="15" name="Szövegdoboz 14">
            <a:extLst>
              <a:ext uri="{FF2B5EF4-FFF2-40B4-BE49-F238E27FC236}">
                <a16:creationId xmlns:a16="http://schemas.microsoft.com/office/drawing/2014/main" id="{D8BDDC9E-4CF4-4942-97EC-8764931768F0}"/>
              </a:ext>
            </a:extLst>
          </p:cNvPr>
          <p:cNvSpPr txBox="1"/>
          <p:nvPr/>
        </p:nvSpPr>
        <p:spPr>
          <a:xfrm>
            <a:off x="8766925" y="2593075"/>
            <a:ext cx="461665" cy="3889876"/>
          </a:xfrm>
          <a:prstGeom prst="rect">
            <a:avLst/>
          </a:prstGeom>
          <a:noFill/>
        </p:spPr>
        <p:txBody>
          <a:bodyPr vert="vert" wrap="square" rtlCol="0">
            <a:spAutoFit/>
          </a:bodyPr>
          <a:lstStyle/>
          <a:p>
            <a:r>
              <a:rPr lang="hu-HU" b="1" dirty="0"/>
              <a:t>Áremelést tervez    Árcsökkentést tervez</a:t>
            </a:r>
          </a:p>
        </p:txBody>
      </p:sp>
      <p:sp>
        <p:nvSpPr>
          <p:cNvPr id="16" name="Nyíl: felfelé mutató 15">
            <a:extLst>
              <a:ext uri="{FF2B5EF4-FFF2-40B4-BE49-F238E27FC236}">
                <a16:creationId xmlns:a16="http://schemas.microsoft.com/office/drawing/2014/main" id="{E6CDD610-B420-470A-87D9-751B8B6D65DA}"/>
              </a:ext>
            </a:extLst>
          </p:cNvPr>
          <p:cNvSpPr/>
          <p:nvPr/>
        </p:nvSpPr>
        <p:spPr>
          <a:xfrm>
            <a:off x="8664924" y="3429000"/>
            <a:ext cx="204002" cy="782025"/>
          </a:xfrm>
          <a:prstGeom prst="upArrow">
            <a:avLst/>
          </a:prstGeom>
          <a:solidFill>
            <a:srgbClr val="B87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/>
          </a:p>
        </p:txBody>
      </p:sp>
      <p:sp>
        <p:nvSpPr>
          <p:cNvPr id="17" name="Nyíl: felfelé mutató 16">
            <a:extLst>
              <a:ext uri="{FF2B5EF4-FFF2-40B4-BE49-F238E27FC236}">
                <a16:creationId xmlns:a16="http://schemas.microsoft.com/office/drawing/2014/main" id="{55FE3721-E2FD-457E-89FF-18302E78CB03}"/>
              </a:ext>
            </a:extLst>
          </p:cNvPr>
          <p:cNvSpPr/>
          <p:nvPr/>
        </p:nvSpPr>
        <p:spPr>
          <a:xfrm rot="10800000">
            <a:off x="8664924" y="4442478"/>
            <a:ext cx="204002" cy="782026"/>
          </a:xfrm>
          <a:prstGeom prst="upArrow">
            <a:avLst/>
          </a:prstGeom>
          <a:solidFill>
            <a:srgbClr val="B87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lvl1pPr marL="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hu-HU"/>
          </a:p>
        </p:txBody>
      </p:sp>
      <p:graphicFrame>
        <p:nvGraphicFramePr>
          <p:cNvPr id="9" name="Diagram 8">
            <a:extLst>
              <a:ext uri="{FF2B5EF4-FFF2-40B4-BE49-F238E27FC236}">
                <a16:creationId xmlns:a16="http://schemas.microsoft.com/office/drawing/2014/main" id="{EAB0920B-97E6-436C-9A3B-C1FCA0E18C79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298777314"/>
              </p:ext>
            </p:extLst>
          </p:nvPr>
        </p:nvGraphicFramePr>
        <p:xfrm>
          <a:off x="0" y="922449"/>
          <a:ext cx="9144000" cy="495881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2808312784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>
            <a:extLst>
              <a:ext uri="{FF2B5EF4-FFF2-40B4-BE49-F238E27FC236}">
                <a16:creationId xmlns:a16="http://schemas.microsoft.com/office/drawing/2014/main" id="{FE45324B-6843-4354-8A92-924D4FA99AB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29771" y="2279577"/>
            <a:ext cx="5736358" cy="2298834"/>
          </a:xfrm>
        </p:spPr>
        <p:txBody>
          <a:bodyPr/>
          <a:lstStyle/>
          <a:p>
            <a:r>
              <a:rPr lang="hu-HU" dirty="0"/>
              <a:t>Köszönjük minden közreműködőnek a kitöltésben való részvételt!</a:t>
            </a:r>
          </a:p>
        </p:txBody>
      </p:sp>
    </p:spTree>
    <p:extLst>
      <p:ext uri="{BB962C8B-B14F-4D97-AF65-F5344CB8AC3E}">
        <p14:creationId xmlns:p14="http://schemas.microsoft.com/office/powerpoint/2010/main" val="1837329561"/>
      </p:ext>
    </p:extLst>
  </p:cSld>
  <p:clrMapOvr>
    <a:masterClrMapping/>
  </p:clrMapOvr>
</p:sld>
</file>

<file path=ppt/theme/theme1.xml><?xml version="1.0" encoding="utf-8"?>
<a:theme xmlns:a="http://schemas.openxmlformats.org/drawingml/2006/main" name="MNB téma 4_3 új">
  <a:themeElements>
    <a:clrScheme name="MNB séma">
      <a:dk1>
        <a:sysClr val="windowText" lastClr="000000"/>
      </a:dk1>
      <a:lt1>
        <a:sysClr val="window" lastClr="FFFFFF"/>
      </a:lt1>
      <a:dk2>
        <a:srgbClr val="0C2148"/>
      </a:dk2>
      <a:lt2>
        <a:srgbClr val="E7E6E6"/>
      </a:lt2>
      <a:accent1>
        <a:srgbClr val="009EE0"/>
      </a:accent1>
      <a:accent2>
        <a:srgbClr val="48A0AE"/>
      </a:accent2>
      <a:accent3>
        <a:srgbClr val="DA0000"/>
      </a:accent3>
      <a:accent4>
        <a:srgbClr val="E57200"/>
      </a:accent4>
      <a:accent5>
        <a:srgbClr val="F6A800"/>
      </a:accent5>
      <a:accent6>
        <a:srgbClr val="70AD47"/>
      </a:accent6>
      <a:hlink>
        <a:srgbClr val="0563C1"/>
      </a:hlink>
      <a:folHlink>
        <a:srgbClr val="954F72"/>
      </a:folHlink>
    </a:clrScheme>
    <a:fontScheme name="MNB séma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 name="Office-téma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1" id="{59D82F22-8C12-49ED-9B02-0DE281DA6CCC}" vid="{B62070E2-8DAD-4C8D-8BC5-F50A9BF3ACF0}"/>
    </a:ext>
  </a:extLst>
</a:theme>
</file>

<file path=ppt/theme/theme2.xml><?xml version="1.0" encoding="utf-8"?>
<a:theme xmlns:a="http://schemas.openxmlformats.org/drawingml/2006/main" name="MNB téma 4_3 nyomtatásra">
  <a:themeElements>
    <a:clrScheme name="MNB séma">
      <a:dk1>
        <a:sysClr val="windowText" lastClr="000000"/>
      </a:dk1>
      <a:lt1>
        <a:sysClr val="window" lastClr="FFFFFF"/>
      </a:lt1>
      <a:dk2>
        <a:srgbClr val="0C2148"/>
      </a:dk2>
      <a:lt2>
        <a:srgbClr val="E7E6E6"/>
      </a:lt2>
      <a:accent1>
        <a:srgbClr val="009EE0"/>
      </a:accent1>
      <a:accent2>
        <a:srgbClr val="48A0AE"/>
      </a:accent2>
      <a:accent3>
        <a:srgbClr val="DA0000"/>
      </a:accent3>
      <a:accent4>
        <a:srgbClr val="E57200"/>
      </a:accent4>
      <a:accent5>
        <a:srgbClr val="F6A800"/>
      </a:accent5>
      <a:accent6>
        <a:srgbClr val="70AD47"/>
      </a:accent6>
      <a:hlink>
        <a:srgbClr val="0563C1"/>
      </a:hlink>
      <a:folHlink>
        <a:srgbClr val="954F72"/>
      </a:folHlink>
    </a:clrScheme>
    <a:fontScheme name="MNB séma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 name="Office-téma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1" id="{59D82F22-8C12-49ED-9B02-0DE281DA6CCC}" vid="{A9582B90-6524-41EB-9FA6-0BA03A9CB942}"/>
    </a:ext>
  </a:extLst>
</a:theme>
</file>

<file path=ppt/theme/theme3.xml><?xml version="1.0" encoding="utf-8"?>
<a:theme xmlns:a="http://schemas.openxmlformats.org/drawingml/2006/main" name="Office-té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Override1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ppt/theme/themeOverride2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ppt/theme/themeOverride3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ppt/theme/themeOverride4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ppt/theme/themeOverride5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ppt/theme/themeOverride6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ppt/theme/themeOverride7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ppt/theme/themeOverride8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ppt/theme/themeOverride9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ppt/theme/themeOverride10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ppt/theme/themeOverride11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ppt/theme/themeOverride12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ppt/theme/themeOverride13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ppt/theme/themeOverride14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ppt/theme/themeOverride15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ppt/theme/themeOverride16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5B9BD5"/>
    </a:accent1>
    <a:accent2>
      <a:srgbClr val="ED7D31"/>
    </a:accent2>
    <a:accent3>
      <a:srgbClr val="A5A5A5"/>
    </a:accent3>
    <a:accent4>
      <a:srgbClr val="FFC000"/>
    </a:accent4>
    <a:accent5>
      <a:srgbClr val="4472C4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>blank</Template>
  <TotalTime>24854</TotalTime>
  <Words>795</Words>
  <Application>Microsoft Office PowerPoint</Application>
  <PresentationFormat>Diavetítés a képernyőre (4:3 oldalarány)</PresentationFormat>
  <Paragraphs>82</Paragraphs>
  <Slides>23</Slides>
  <Notes>6</Notes>
  <HiddenSlides>0</HiddenSlides>
  <MMClips>0</MMClips>
  <ScaleCrop>false</ScaleCrop>
  <HeadingPairs>
    <vt:vector size="6" baseType="variant">
      <vt:variant>
        <vt:lpstr>Használt betűtípusok</vt:lpstr>
      </vt:variant>
      <vt:variant>
        <vt:i4>2</vt:i4>
      </vt:variant>
      <vt:variant>
        <vt:lpstr>Téma</vt:lpstr>
      </vt:variant>
      <vt:variant>
        <vt:i4>2</vt:i4>
      </vt:variant>
      <vt:variant>
        <vt:lpstr>Diacímek</vt:lpstr>
      </vt:variant>
      <vt:variant>
        <vt:i4>23</vt:i4>
      </vt:variant>
    </vt:vector>
  </HeadingPairs>
  <TitlesOfParts>
    <vt:vector size="27" baseType="lpstr">
      <vt:lpstr>Arial</vt:lpstr>
      <vt:lpstr>Calibri</vt:lpstr>
      <vt:lpstr>MNB téma 4_3 új</vt:lpstr>
      <vt:lpstr>MNB téma 4_3 nyomtatásra</vt:lpstr>
      <vt:lpstr>Vállalati Konjunktúra felmérés  Az mnb felméréseinek eredményei</vt:lpstr>
      <vt:lpstr>Az mnb vállalati konjunktúra felmérései</vt:lpstr>
      <vt:lpstr>Az eredmények a gazdaság újraindulását tükrözik</vt:lpstr>
      <vt:lpstr>Az mnb konjunktÚra indexe +10-ről +14 pontra emelkedett az előző hónaphoz képest</vt:lpstr>
      <vt:lpstr>A jelenlegi helyzet megítélésének javulását a mikrocégek okozták</vt:lpstr>
      <vt:lpstr>A rendelésállomány és az árbevétel magas szintje emeli a jelenlegi helyzet indexét</vt:lpstr>
      <vt:lpstr>A várakozások szinte minden területen javultak novemberhez képest</vt:lpstr>
      <vt:lpstr>A kilátások a középvállalatok kivételével minden méretkategóriában javultak az előző hónaphoz képest</vt:lpstr>
      <vt:lpstr>Termelés és kereslet</vt:lpstr>
      <vt:lpstr>Az átlagos kapacitás-kihasználtság 1 százalékponttal nőtt az előző hónaphoz képest, az 1 évvel korábbi szint 98 százalékára</vt:lpstr>
      <vt:lpstr>Minden tevékenységi körben nőtt az átlagos kapacitás-kihasználtság az előző hónaphoz képest</vt:lpstr>
      <vt:lpstr>A termelési szintre vonatkozó várakozások a középvállalatok kivételével minden méretkategóriában javultak</vt:lpstr>
      <vt:lpstr>Az átlagos bevételi szint minden méretkategóriában növekedett az előző hónaphoz képest, leginkább a mikrocégeknél</vt:lpstr>
      <vt:lpstr>A munkaerőhiánnyal szembesülő válaszadók aránya emelkedett</vt:lpstr>
      <vt:lpstr>Üzleti környezet, beruházások, foglalkoztatás</vt:lpstr>
      <vt:lpstr>Az üzleti környezet megítélésének kedvezőtlen trendje megfordult decemberben</vt:lpstr>
      <vt:lpstr>Az üzleti környezet kapcsán minden méretkategóriában javultak a várakozások az előző hónaphoz képest</vt:lpstr>
      <vt:lpstr>A beruházási tervek mutatója a szolgáltatás és kereskedelem területén javult, másutt gyengült az előző hónaphoz képest</vt:lpstr>
      <vt:lpstr>A létszám tervezett bővítésének mutatója a nagyvállalatok kivételével javult az előző hónaphoz képest</vt:lpstr>
      <vt:lpstr>A foglalkoztatási várakozások a mezőgazdaság kivételével javultak az előző hónaphoz képest</vt:lpstr>
      <vt:lpstr>Árak</vt:lpstr>
      <vt:lpstr>Az áremelési törekvések a nagyvállalatoknál gyengültek, a többi méretkategóriában erősödtek az előző hónaphoz képest</vt:lpstr>
      <vt:lpstr>Köszönjük minden közreműködőnek a kitöltésben való részvételt!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PowerPoint-bemutató</dc:title>
  <dc:creator>Fekete Ádám</dc:creator>
  <cp:lastModifiedBy>Lengyel Kinga</cp:lastModifiedBy>
  <cp:revision>1719</cp:revision>
  <dcterms:created xsi:type="dcterms:W3CDTF">2020-04-06T05:19:02Z</dcterms:created>
  <dcterms:modified xsi:type="dcterms:W3CDTF">2022-01-25T15:50:20Z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MSIP_Label_b0d11092-50c9-4e74-84b5-b1af078dc3d0_Enabled">
    <vt:lpwstr>True</vt:lpwstr>
  </property>
  <property fmtid="{D5CDD505-2E9C-101B-9397-08002B2CF9AE}" pid="3" name="MSIP_Label_b0d11092-50c9-4e74-84b5-b1af078dc3d0_SiteId">
    <vt:lpwstr>97c01ef8-0264-4eef-9c08-fb4a9ba1c0db</vt:lpwstr>
  </property>
  <property fmtid="{D5CDD505-2E9C-101B-9397-08002B2CF9AE}" pid="4" name="MSIP_Label_b0d11092-50c9-4e74-84b5-b1af078dc3d0_Ref">
    <vt:lpwstr>https://api.informationprotection.azure.com/api/97c01ef8-0264-4eef-9c08-fb4a9ba1c0db</vt:lpwstr>
  </property>
  <property fmtid="{D5CDD505-2E9C-101B-9397-08002B2CF9AE}" pid="5" name="MSIP_Label_b0d11092-50c9-4e74-84b5-b1af078dc3d0_Owner">
    <vt:lpwstr>feketea@mnb.hu</vt:lpwstr>
  </property>
  <property fmtid="{D5CDD505-2E9C-101B-9397-08002B2CF9AE}" pid="6" name="MSIP_Label_b0d11092-50c9-4e74-84b5-b1af078dc3d0_SetDate">
    <vt:lpwstr>2020-04-06T08:02:34.1071123+02:00</vt:lpwstr>
  </property>
  <property fmtid="{D5CDD505-2E9C-101B-9397-08002B2CF9AE}" pid="7" name="MSIP_Label_b0d11092-50c9-4e74-84b5-b1af078dc3d0_Name">
    <vt:lpwstr>Protected</vt:lpwstr>
  </property>
  <property fmtid="{D5CDD505-2E9C-101B-9397-08002B2CF9AE}" pid="8" name="MSIP_Label_b0d11092-50c9-4e74-84b5-b1af078dc3d0_Application">
    <vt:lpwstr>Microsoft Azure Information Protection</vt:lpwstr>
  </property>
  <property fmtid="{D5CDD505-2E9C-101B-9397-08002B2CF9AE}" pid="9" name="MSIP_Label_b0d11092-50c9-4e74-84b5-b1af078dc3d0_Extended_MSFT_Method">
    <vt:lpwstr>Automatic</vt:lpwstr>
  </property>
  <property fmtid="{D5CDD505-2E9C-101B-9397-08002B2CF9AE}" pid="10" name="Sensitivity">
    <vt:lpwstr>Protected</vt:lpwstr>
  </property>
</Properties>
</file>