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6"/>
  </p:notesMasterIdLst>
  <p:sldIdLst>
    <p:sldId id="256" r:id="rId3"/>
    <p:sldId id="385" r:id="rId4"/>
    <p:sldId id="386" r:id="rId5"/>
    <p:sldId id="374" r:id="rId6"/>
    <p:sldId id="390" r:id="rId7"/>
    <p:sldId id="375" r:id="rId8"/>
    <p:sldId id="393" r:id="rId9"/>
    <p:sldId id="389" r:id="rId10"/>
    <p:sldId id="287" r:id="rId11"/>
    <p:sldId id="364" r:id="rId12"/>
    <p:sldId id="395" r:id="rId13"/>
    <p:sldId id="365" r:id="rId14"/>
    <p:sldId id="366" r:id="rId15"/>
    <p:sldId id="396" r:id="rId16"/>
    <p:sldId id="286" r:id="rId17"/>
    <p:sldId id="357" r:id="rId18"/>
    <p:sldId id="371" r:id="rId19"/>
    <p:sldId id="372" r:id="rId20"/>
    <p:sldId id="367" r:id="rId21"/>
    <p:sldId id="354" r:id="rId22"/>
    <p:sldId id="391" r:id="rId23"/>
    <p:sldId id="397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2886" autoAdjust="0"/>
  </p:normalViewPr>
  <p:slideViewPr>
    <p:cSldViewPr snapToGrid="0">
      <p:cViewPr varScale="1">
        <p:scale>
          <a:sx n="102" d="100"/>
          <a:sy n="102" d="100"/>
        </p:scale>
        <p:origin x="20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2022.%20&#225;prilis\input\2022.%20&#225;prilis_&#225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10614152393406"/>
          <c:y val="4.2429201946668278E-2"/>
          <c:w val="0.82235884051062191"/>
          <c:h val="0.6538327878903508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03-471E-AF70-64D5B1E5B91F}"/>
              </c:ext>
            </c:extLst>
          </c:dPt>
          <c:dLbls>
            <c:dLbl>
              <c:idx val="16"/>
              <c:layout>
                <c:manualLayout>
                  <c:x val="-1.3936909039393456E-3"/>
                  <c:y val="1.0615606990168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703-471E-AF70-64D5B1E5B9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Indexek!$B$4:$R$4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Indexek!$B$5:$R$5</c:f>
              <c:numCache>
                <c:formatCode>General\ "pont"</c:formatCode>
                <c:ptCount val="17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03-471E-AF70-64D5B1E5B91F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8703-471E-AF70-64D5B1E5B91F}"/>
              </c:ext>
            </c:extLst>
          </c:dPt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703-471E-AF70-64D5B1E5B9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Indexek!$B$4:$R$4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Indexek!$B$6:$R$6</c:f>
              <c:numCache>
                <c:formatCode>General\ "pont"</c:formatCode>
                <c:ptCount val="17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703-471E-AF70-64D5B1E5B91F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8703-471E-AF70-64D5B1E5B91F}"/>
              </c:ext>
            </c:extLst>
          </c:dPt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703-471E-AF70-64D5B1E5B9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Indexek!$B$4:$R$4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Indexek!$B$7:$R$7</c:f>
              <c:numCache>
                <c:formatCode>General\ "pont"</c:formatCode>
                <c:ptCount val="17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703-471E-AF70-64D5B1E5B9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438757655293093E-2"/>
          <c:y val="4.0171392348163013E-2"/>
          <c:w val="0.89678346456692926"/>
          <c:h val="0.5559597164274544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verzió'!$A$193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2.7777777777777779E-3"/>
                  <c:y val="-4.0202850287117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CD-438E-9787-B895B666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verzió'!$B$192:$R$192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verzió'!$B$193:$R$193</c:f>
              <c:numCache>
                <c:formatCode>0%</c:formatCode>
                <c:ptCount val="17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CD-438E-9787-B895B66610C0}"/>
            </c:ext>
          </c:extLst>
        </c:ser>
        <c:ser>
          <c:idx val="1"/>
          <c:order val="1"/>
          <c:tx>
            <c:strRef>
              <c:f>'Új verzió'!$A$194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5CD-438E-9787-B895B666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verzió'!$B$192:$R$192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verzió'!$B$194:$R$194</c:f>
              <c:numCache>
                <c:formatCode>0%</c:formatCode>
                <c:ptCount val="17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CD-438E-9787-B895B66610C0}"/>
            </c:ext>
          </c:extLst>
        </c:ser>
        <c:ser>
          <c:idx val="2"/>
          <c:order val="2"/>
          <c:tx>
            <c:strRef>
              <c:f>'Új verzió'!$A$195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5CD-438E-9787-B895B666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verzió'!$B$192:$R$192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verzió'!$B$195:$R$195</c:f>
              <c:numCache>
                <c:formatCode>0%</c:formatCode>
                <c:ptCount val="17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CD-438E-9787-B895B66610C0}"/>
            </c:ext>
          </c:extLst>
        </c:ser>
        <c:ser>
          <c:idx val="3"/>
          <c:order val="3"/>
          <c:tx>
            <c:strRef>
              <c:f>'Új verzió'!$A$196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verzió'!$B$192:$R$192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verzió'!$B$196:$R$196</c:f>
              <c:numCache>
                <c:formatCode>0%</c:formatCode>
                <c:ptCount val="17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5CD-438E-9787-B895B66610C0}"/>
            </c:ext>
          </c:extLst>
        </c:ser>
        <c:ser>
          <c:idx val="4"/>
          <c:order val="4"/>
          <c:tx>
            <c:strRef>
              <c:f>'Új verzió'!$A$197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6350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5CD-438E-9787-B895B666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verzió'!$B$192:$R$192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verzió'!$B$197:$R$197</c:f>
              <c:numCache>
                <c:formatCode>0%</c:formatCode>
                <c:ptCount val="17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5CD-438E-9787-B895B66610C0}"/>
            </c:ext>
          </c:extLst>
        </c:ser>
        <c:ser>
          <c:idx val="5"/>
          <c:order val="5"/>
          <c:tx>
            <c:strRef>
              <c:f>'Új verzió'!$A$198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5CD-438E-9787-B895B666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verzió'!$B$192:$R$192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verzió'!$B$198:$R$198</c:f>
              <c:numCache>
                <c:formatCode>0%</c:formatCode>
                <c:ptCount val="17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5CD-438E-9787-B895B66610C0}"/>
            </c:ext>
          </c:extLst>
        </c:ser>
        <c:ser>
          <c:idx val="6"/>
          <c:order val="6"/>
          <c:tx>
            <c:strRef>
              <c:f>'Új verzió'!$A$199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2.0370135052831988E-16"/>
                  <c:y val="-2.2614103286503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5CD-438E-9787-B895B666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verzió'!$B$192:$R$192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verzió'!$B$199:$R$199</c:f>
              <c:numCache>
                <c:formatCode>0%</c:formatCode>
                <c:ptCount val="17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  <c:pt idx="13">
                  <c:v>0.1</c:v>
                </c:pt>
                <c:pt idx="14">
                  <c:v>0.08</c:v>
                </c:pt>
                <c:pt idx="15">
                  <c:v>0.13</c:v>
                </c:pt>
                <c:pt idx="16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5CD-438E-9787-B895B66610C0}"/>
            </c:ext>
          </c:extLst>
        </c:ser>
        <c:ser>
          <c:idx val="7"/>
          <c:order val="7"/>
          <c:tx>
            <c:strRef>
              <c:f>'Új verzió'!$A$200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5CD-438E-9787-B895B66610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verzió'!$B$192:$R$192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verzió'!$B$200:$R$200</c:f>
              <c:numCache>
                <c:formatCode>0%</c:formatCode>
                <c:ptCount val="17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7.0000000000000007E-2</c:v>
                </c:pt>
                <c:pt idx="16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5CD-438E-9787-B895B6661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339736"/>
        <c:axId val="990355152"/>
      </c:lineChart>
      <c:catAx>
        <c:axId val="9903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55152"/>
        <c:crosses val="autoZero"/>
        <c:auto val="1"/>
        <c:lblAlgn val="ctr"/>
        <c:lblOffset val="100"/>
        <c:noMultiLvlLbl val="0"/>
      </c:catAx>
      <c:valAx>
        <c:axId val="9903551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84558180227473E-4"/>
          <c:y val="0.8272142036353507"/>
          <c:w val="0.99815409011373579"/>
          <c:h val="0.157709727506980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751312335958"/>
          <c:y val="6.246815149344466E-2"/>
          <c:w val="0.77574868766404204"/>
          <c:h val="0.6414043519120584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verzió'!$B$209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EEB-4910-AE9E-83CF8DFF7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verzió'!$A$210:$A$226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verzió'!$B$210:$B$226</c:f>
              <c:numCache>
                <c:formatCode>General\ "pont"</c:formatCode>
                <c:ptCount val="17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EB-4910-AE9E-83CF8DFF7B6E}"/>
            </c:ext>
          </c:extLst>
        </c:ser>
        <c:ser>
          <c:idx val="1"/>
          <c:order val="1"/>
          <c:tx>
            <c:strRef>
              <c:f>'Új verzió'!$C$209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5.5555555555555558E-3"/>
                  <c:y val="-1.5032791015204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EB-4910-AE9E-83CF8DFF7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verzió'!$A$210:$A$226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verzió'!$C$210:$C$226</c:f>
              <c:numCache>
                <c:formatCode>General\ "pont"</c:formatCode>
                <c:ptCount val="17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EB-4910-AE9E-83CF8DFF7B6E}"/>
            </c:ext>
          </c:extLst>
        </c:ser>
        <c:ser>
          <c:idx val="2"/>
          <c:order val="2"/>
          <c:tx>
            <c:strRef>
              <c:f>'Új verzió'!$D$209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5.5555555555555558E-3"/>
                  <c:y val="1.2527325846003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EB-4910-AE9E-83CF8DFF7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verzió'!$A$210:$A$226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verzió'!$D$210:$D$226</c:f>
              <c:numCache>
                <c:formatCode>General\ "pont"</c:formatCode>
                <c:ptCount val="17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EB-4910-AE9E-83CF8DFF7B6E}"/>
            </c:ext>
          </c:extLst>
        </c:ser>
        <c:ser>
          <c:idx val="3"/>
          <c:order val="3"/>
          <c:tx>
            <c:strRef>
              <c:f>'Új verzió'!$E$209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EEB-4910-AE9E-83CF8DFF7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verzió'!$A$210:$A$226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verzió'!$E$210:$E$226</c:f>
              <c:numCache>
                <c:formatCode>General\ "pont"</c:formatCode>
                <c:ptCount val="17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EEB-4910-AE9E-83CF8DFF7B6E}"/>
            </c:ext>
          </c:extLst>
        </c:ser>
        <c:ser>
          <c:idx val="4"/>
          <c:order val="4"/>
          <c:tx>
            <c:strRef>
              <c:f>'Új verzió'!$F$209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0"/>
                  <c:y val="2.7560116861208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EEB-4910-AE9E-83CF8DFF7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verzió'!$A$210:$A$226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verzió'!$F$210:$F$226</c:f>
              <c:numCache>
                <c:formatCode>General\ "pont"</c:formatCode>
                <c:ptCount val="17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EEB-4910-AE9E-83CF8DFF7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5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6082524059492562"/>
          <c:h val="0.6694957978418347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verzió'!$B$229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DC-4F83-9CC1-F7578AE71D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verzió'!$A$230:$A$246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verzió'!$B$230:$B$246</c:f>
              <c:numCache>
                <c:formatCode>General\ "pont"</c:formatCode>
                <c:ptCount val="17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DC-4F83-9CC1-F7578AE71DBE}"/>
            </c:ext>
          </c:extLst>
        </c:ser>
        <c:ser>
          <c:idx val="1"/>
          <c:order val="1"/>
          <c:tx>
            <c:strRef>
              <c:f>'Új verzió'!$C$229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DC-4F83-9CC1-F7578AE71D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verzió'!$A$230:$A$246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verzió'!$C$230:$C$246</c:f>
              <c:numCache>
                <c:formatCode>General\ "pont"</c:formatCode>
                <c:ptCount val="17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DC-4F83-9CC1-F7578AE71DBE}"/>
            </c:ext>
          </c:extLst>
        </c:ser>
        <c:ser>
          <c:idx val="2"/>
          <c:order val="2"/>
          <c:tx>
            <c:strRef>
              <c:f>'Új verzió'!$D$229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DC-4F83-9CC1-F7578AE71D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verzió'!$A$230:$A$246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verzió'!$D$230:$D$246</c:f>
              <c:numCache>
                <c:formatCode>General\ "pont"</c:formatCode>
                <c:ptCount val="17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DC-4F83-9CC1-F7578AE71DBE}"/>
            </c:ext>
          </c:extLst>
        </c:ser>
        <c:ser>
          <c:idx val="3"/>
          <c:order val="3"/>
          <c:tx>
            <c:strRef>
              <c:f>'Új verzió'!$E$229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verzió'!$A$230:$A$246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verzió'!$E$230:$E$246</c:f>
              <c:numCache>
                <c:formatCode>General\ "pont"</c:formatCode>
                <c:ptCount val="17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8DC-4F83-9CC1-F7578AE71DBE}"/>
            </c:ext>
          </c:extLst>
        </c:ser>
        <c:ser>
          <c:idx val="4"/>
          <c:order val="4"/>
          <c:tx>
            <c:strRef>
              <c:f>'Új verzió'!$F$229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1.3888888888888889E-3"/>
                  <c:y val="3.48375595917226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8DC-4F83-9CC1-F7578AE71D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verzió'!$A$230:$A$246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verzió'!$F$230:$F$246</c:f>
              <c:numCache>
                <c:formatCode>General\ "pont"</c:formatCode>
                <c:ptCount val="17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8DC-4F83-9CC1-F7578AE71D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7226367016622921"/>
          <c:h val="0.587407412688939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verzió'!$L$258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1.3888888888886851E-3"/>
                  <c:y val="-1.9578782535032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CA-457C-B7CF-F82CE13CDD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verzió'!$K$259:$K$275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verzió'!$L$259:$L$275</c:f>
              <c:numCache>
                <c:formatCode>General\ "pont"</c:formatCode>
                <c:ptCount val="17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CA-457C-B7CF-F82CE13CDDAC}"/>
            </c:ext>
          </c:extLst>
        </c:ser>
        <c:ser>
          <c:idx val="1"/>
          <c:order val="1"/>
          <c:tx>
            <c:strRef>
              <c:f>'Új verzió'!$M$258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CA-457C-B7CF-F82CE13CDD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verzió'!$K$259:$K$275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verzió'!$M$259:$M$275</c:f>
              <c:numCache>
                <c:formatCode>General\ "pont"</c:formatCode>
                <c:ptCount val="17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CA-457C-B7CF-F82CE13CDDAC}"/>
            </c:ext>
          </c:extLst>
        </c:ser>
        <c:ser>
          <c:idx val="2"/>
          <c:order val="2"/>
          <c:tx>
            <c:strRef>
              <c:f>'Új verzió'!$N$258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CA-457C-B7CF-F82CE13CDD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verzió'!$K$259:$K$275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verzió'!$N$259:$N$275</c:f>
              <c:numCache>
                <c:formatCode>General\ "pont"</c:formatCode>
                <c:ptCount val="17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ACA-457C-B7CF-F82CE13CDDAC}"/>
            </c:ext>
          </c:extLst>
        </c:ser>
        <c:ser>
          <c:idx val="3"/>
          <c:order val="3"/>
          <c:tx>
            <c:strRef>
              <c:f>'Új verzió'!$O$258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CA-457C-B7CF-F82CE13CDD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verzió'!$K$259:$K$275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verzió'!$O$259:$O$275</c:f>
              <c:numCache>
                <c:formatCode>General\ "pont"</c:formatCode>
                <c:ptCount val="17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ACA-457C-B7CF-F82CE13CD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466633858267716"/>
          <c:y val="0.85313369398632688"/>
          <c:w val="0.82900065616797913"/>
          <c:h val="0.13218221911239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6976112968"/>
          <c:y val="3.9316975481424349E-2"/>
          <c:w val="0.75213754944636368"/>
          <c:h val="0.807865370230124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verzió'!$B$286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6BC-427E-9983-20A1428D7C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verzió'!$A$287:$A$303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verzió'!$B$287:$B$303</c:f>
              <c:numCache>
                <c:formatCode>General\ "pont"</c:formatCode>
                <c:ptCount val="17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BC-427E-9983-20A1428D7CBF}"/>
            </c:ext>
          </c:extLst>
        </c:ser>
        <c:ser>
          <c:idx val="1"/>
          <c:order val="1"/>
          <c:tx>
            <c:strRef>
              <c:f>'Új verzió'!$C$286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6BC-427E-9983-20A1428D7C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verzió'!$A$287:$A$303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verzió'!$C$287:$C$303</c:f>
              <c:numCache>
                <c:formatCode>General\ "pont"</c:formatCode>
                <c:ptCount val="17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BC-427E-9983-20A1428D7CBF}"/>
            </c:ext>
          </c:extLst>
        </c:ser>
        <c:ser>
          <c:idx val="2"/>
          <c:order val="2"/>
          <c:tx>
            <c:strRef>
              <c:f>'Új verzió'!$D$286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BC-427E-9983-20A1428D7C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verzió'!$A$287:$A$303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verzió'!$D$287:$D$303</c:f>
              <c:numCache>
                <c:formatCode>General\ "pont"</c:formatCode>
                <c:ptCount val="17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BC-427E-9983-20A1428D7CBF}"/>
            </c:ext>
          </c:extLst>
        </c:ser>
        <c:ser>
          <c:idx val="3"/>
          <c:order val="3"/>
          <c:tx>
            <c:strRef>
              <c:f>'Új verzió'!$E$286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BC-427E-9983-20A1428D7C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verzió'!$A$287:$A$303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verzió'!$E$287:$E$303</c:f>
              <c:numCache>
                <c:formatCode>General\ "pont"</c:formatCode>
                <c:ptCount val="17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BC-427E-9983-20A1428D7CBF}"/>
            </c:ext>
          </c:extLst>
        </c:ser>
        <c:ser>
          <c:idx val="4"/>
          <c:order val="4"/>
          <c:tx>
            <c:strRef>
              <c:f>'Új verzió'!$F$286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BC-427E-9983-20A1428D7C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verzió'!$A$287:$A$303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verzió'!$F$287:$F$303</c:f>
              <c:numCache>
                <c:formatCode>General\ "pont"</c:formatCode>
                <c:ptCount val="17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6BC-427E-9983-20A1428D7C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4379967807"/>
          <c:y val="3.9331133817402469E-2"/>
          <c:w val="0.74658204871149958"/>
          <c:h val="0.604007323799170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verzió'!$L$305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E2-49DA-98EE-2B64809D54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verzió'!$K$306:$K$322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verzió'!$L$306:$L$322</c:f>
              <c:numCache>
                <c:formatCode>General\ "pont"</c:formatCode>
                <c:ptCount val="17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E2-49DA-98EE-2B64809D54B8}"/>
            </c:ext>
          </c:extLst>
        </c:ser>
        <c:ser>
          <c:idx val="1"/>
          <c:order val="1"/>
          <c:tx>
            <c:strRef>
              <c:f>'Új verzió'!$M$305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E2-49DA-98EE-2B64809D54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verzió'!$K$306:$K$322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verzió'!$M$306:$M$322</c:f>
              <c:numCache>
                <c:formatCode>General\ "pont"</c:formatCode>
                <c:ptCount val="17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E2-49DA-98EE-2B64809D54B8}"/>
            </c:ext>
          </c:extLst>
        </c:ser>
        <c:ser>
          <c:idx val="2"/>
          <c:order val="2"/>
          <c:tx>
            <c:strRef>
              <c:f>'Új verzió'!$N$305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E2-49DA-98EE-2B64809D54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verzió'!$K$306:$K$322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verzió'!$N$306:$N$322</c:f>
              <c:numCache>
                <c:formatCode>General\ "pont"</c:formatCode>
                <c:ptCount val="17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2E2-49DA-98EE-2B64809D54B8}"/>
            </c:ext>
          </c:extLst>
        </c:ser>
        <c:ser>
          <c:idx val="3"/>
          <c:order val="3"/>
          <c:tx>
            <c:strRef>
              <c:f>'Új verzió'!$O$305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E2-49DA-98EE-2B64809D54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verzió'!$K$306:$K$322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verzió'!$O$306:$O$322</c:f>
              <c:numCache>
                <c:formatCode>General\ "pont"</c:formatCode>
                <c:ptCount val="17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2E2-49DA-98EE-2B64809D5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33299088659331"/>
          <c:y val="0.85236717865591394"/>
          <c:w val="0.75677835118347003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48703033490189"/>
          <c:y val="4.1398919359771635E-2"/>
          <c:w val="0.79391021434820652"/>
          <c:h val="0.5831885003568151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verzió'!$L$428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3A-42B5-9D75-BB441A420919}"/>
                </c:ext>
              </c:extLst>
            </c:dLbl>
            <c:numFmt formatCode="0\ &quot;pont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verzió'!$K$429:$K$445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verzió'!$L$429:$L$445</c:f>
              <c:numCache>
                <c:formatCode>General\ "pont"</c:formatCode>
                <c:ptCount val="17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3A-42B5-9D75-BB441A420919}"/>
            </c:ext>
          </c:extLst>
        </c:ser>
        <c:ser>
          <c:idx val="1"/>
          <c:order val="1"/>
          <c:tx>
            <c:strRef>
              <c:f>'Új verzió'!$M$428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73A-42B5-9D75-BB441A420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verzió'!$K$429:$K$445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verzió'!$M$429:$M$445</c:f>
              <c:numCache>
                <c:formatCode>General\ "pont"</c:formatCode>
                <c:ptCount val="17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3A-42B5-9D75-BB441A420919}"/>
            </c:ext>
          </c:extLst>
        </c:ser>
        <c:ser>
          <c:idx val="2"/>
          <c:order val="2"/>
          <c:tx>
            <c:strRef>
              <c:f>'Új verzió'!$N$428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numFmt formatCode="0\ &quot;pont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3A-42B5-9D75-BB441A420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verzió'!$K$429:$K$445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verzió'!$N$429:$N$445</c:f>
              <c:numCache>
                <c:formatCode>General\ "pont"</c:formatCode>
                <c:ptCount val="17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3A-42B5-9D75-BB441A420919}"/>
            </c:ext>
          </c:extLst>
        </c:ser>
        <c:ser>
          <c:idx val="3"/>
          <c:order val="3"/>
          <c:tx>
            <c:strRef>
              <c:f>'Új verzió'!$O$428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3A-42B5-9D75-BB441A420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verzió'!$K$429:$K$445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verzió'!$O$429:$O$445</c:f>
              <c:numCache>
                <c:formatCode>General\ "pont"</c:formatCode>
                <c:ptCount val="17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73A-42B5-9D75-BB441A420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76255321106525"/>
          <c:y val="0.84460556631664796"/>
          <c:w val="0.76163472330246085"/>
          <c:h val="0.13985768172086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629308228797114"/>
          <c:y val="8.6393756483357356E-2"/>
          <c:w val="0.81548893200917338"/>
          <c:h val="0.60689317292017686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1799-4127-BA50-3114DF43DF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Indexek!$B$53:$B$69</c:f>
              <c:numCache>
                <c:formatCode>General\ "pont"</c:formatCode>
                <c:ptCount val="17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799-4127-BA50-3114DF43DF06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1799-4127-BA50-3114DF43DF06}"/>
              </c:ext>
            </c:extLst>
          </c:dPt>
          <c:dLbls>
            <c:dLbl>
              <c:idx val="16"/>
              <c:layout>
                <c:manualLayout>
                  <c:x val="-2.0440563793303536E-16"/>
                  <c:y val="1.2973451822831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1799-4127-BA50-3114DF43DF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Indexek!$C$53:$C$69</c:f>
              <c:numCache>
                <c:formatCode>General\ "pont"</c:formatCode>
                <c:ptCount val="17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1799-4127-BA50-3114DF43DF06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1799-4127-BA50-3114DF43DF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Indexek!$D$53:$D$69</c:f>
              <c:numCache>
                <c:formatCode>General\ "pont"</c:formatCode>
                <c:ptCount val="17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1799-4127-BA50-3114DF43DF06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2.0440563793303536E-16"/>
                  <c:y val="-1.2973451822831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1799-4127-BA50-3114DF43DF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Indexek!$E$53:$E$69</c:f>
              <c:numCache>
                <c:formatCode>General\ "pont"</c:formatCode>
                <c:ptCount val="17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4-1799-4127-BA50-3114DF43DF06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5-1799-4127-BA50-3114DF43DF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Indexek!$F$53:$F$69</c:f>
              <c:numCache>
                <c:formatCode>General\ "pont"</c:formatCode>
                <c:ptCount val="17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1-1799-4127-BA50-3114DF43DF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2120495047698189E-2"/>
          <c:y val="2.0491419341813043E-2"/>
          <c:w val="0.77477871396925013"/>
          <c:h val="0.5705637393837221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F6-49C3-8BC9-E87AF0528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Indexek!$B$25:$R$25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Indexek!$B$26:$R$26</c:f>
              <c:numCache>
                <c:formatCode>General\ "pont"</c:formatCode>
                <c:ptCount val="17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F6-49C3-8BC9-E87AF05282C6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1.0229121884347698E-16"/>
                  <c:y val="1.6781047722543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F6-49C3-8BC9-E87AF0528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Indexek!$B$25:$R$25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Indexek!$B$27:$R$27</c:f>
              <c:numCache>
                <c:formatCode>General\ "pont"</c:formatCode>
                <c:ptCount val="17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F6-49C3-8BC9-E87AF05282C6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7F6-49C3-8BC9-E87AF0528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Indexek!$B$25:$R$25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Indexek!$B$28:$R$28</c:f>
              <c:numCache>
                <c:formatCode>General\ "pont"</c:formatCode>
                <c:ptCount val="17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F6-49C3-8BC9-E87AF05282C6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7F6-49C3-8BC9-E87AF0528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Indexek!$B$25:$R$25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Indexek!$B$29:$R$29</c:f>
              <c:numCache>
                <c:formatCode>General\ "pont"</c:formatCode>
                <c:ptCount val="17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F6-49C3-8BC9-E87AF05282C6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7F6-49C3-8BC9-E87AF0528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Indexek!$B$25:$R$25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Indexek!$B$30:$R$30</c:f>
              <c:numCache>
                <c:formatCode>General</c:formatCode>
                <c:ptCount val="17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F6-49C3-8BC9-E87AF05282C6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1.3948963707323646E-3"/>
                  <c:y val="3.59593879768794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7F6-49C3-8BC9-E87AF0528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Indexek!$B$25:$R$25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Indexek!$B$31:$R$31</c:f>
              <c:numCache>
                <c:formatCode>General\ "pont"</c:formatCode>
                <c:ptCount val="17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7F6-49C3-8BC9-E87AF05282C6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7F6-49C3-8BC9-E87AF0528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Indexek!$B$25:$R$25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Indexek!$B$32:$R$32</c:f>
              <c:numCache>
                <c:formatCode>General\ "pont"</c:formatCode>
                <c:ptCount val="17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7F6-49C3-8BC9-E87AF0528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9498165504923601"/>
          <c:w val="0.99874711945661865"/>
          <c:h val="0.19063458976001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10614152393406"/>
          <c:y val="3.6774249168943007E-2"/>
          <c:w val="0.7652174876842156"/>
          <c:h val="0.5296682908063743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0"/>
                  <c:y val="-3.4502856401828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C1-4BDC-B569-EE4B747B7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Indexek!$B$38:$R$38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Indexek!$B$39:$R$39</c:f>
              <c:numCache>
                <c:formatCode>General\ "pont"</c:formatCode>
                <c:ptCount val="17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C1-4BDC-B569-EE4B747B7C35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0"/>
                  <c:y val="-1.1500952133942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C1-4BDC-B569-EE4B747B7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Indexek!$B$38:$R$38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Indexek!$B$40:$R$40</c:f>
              <c:numCache>
                <c:formatCode>General\ "pont"</c:formatCode>
                <c:ptCount val="17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C1-4BDC-B569-EE4B747B7C35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0"/>
                  <c:y val="2.5302094694674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3C1-4BDC-B569-EE4B747B7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Indexek!$B$38:$R$38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Indexek!$B$41:$R$41</c:f>
              <c:numCache>
                <c:formatCode>General\ "pont"</c:formatCode>
                <c:ptCount val="17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C1-4BDC-B569-EE4B747B7C35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Indexek!$B$38:$R$38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Indexek!$B$42:$R$42</c:f>
              <c:numCache>
                <c:formatCode>General\ "pont"</c:formatCode>
                <c:ptCount val="17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3C1-4BDC-B569-EE4B747B7C35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8.3621463412922158E-3"/>
                  <c:y val="-2.9902475548251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C1-4BDC-B569-EE4B747B7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Indexek!$B$38:$R$38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Indexek!$B$43:$R$43</c:f>
              <c:numCache>
                <c:formatCode>General\ "pont"</c:formatCode>
                <c:ptCount val="17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3C1-4BDC-B569-EE4B747B7C35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0"/>
                  <c:y val="1.3801142560731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C1-4BDC-B569-EE4B747B7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Indexek!$B$38:$R$38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Indexek!$B$44:$R$44</c:f>
              <c:numCache>
                <c:formatCode>General\ "pont"</c:formatCode>
                <c:ptCount val="17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3C1-4BDC-B569-EE4B747B7C35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3C1-4BDC-B569-EE4B747B7C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Indexek!$B$38:$R$38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Indexek!$B$45:$R$45</c:f>
              <c:numCache>
                <c:formatCode>General\ "pont"</c:formatCode>
                <c:ptCount val="17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3C1-4BDC-B569-EE4B747B7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7798380883280371"/>
          <c:w val="0.98476886989659462"/>
          <c:h val="0.208215048606464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8.0080560912586141E-2"/>
          <c:w val="0.81917738436919696"/>
          <c:h val="0.61375028201926607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6.9684545196957055E-3"/>
                  <c:y val="-7.75807511771504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1A2-4B47-95E4-DD5E15BEF3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Indexek!$A$73:$A$89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Indexek!$B$73:$B$89</c:f>
              <c:numCache>
                <c:formatCode>General\ "pont"</c:formatCode>
                <c:ptCount val="17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A2-4B47-95E4-DD5E15BEF31B}"/>
            </c:ext>
          </c:extLst>
        </c:ser>
        <c:ser>
          <c:idx val="1"/>
          <c:order val="1"/>
          <c:tx>
            <c:strRef>
              <c:f>Indexek!$C$72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A2-4B47-95E4-DD5E15BEF3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Indexek!$A$73:$A$89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Indexek!$C$73:$C$89</c:f>
              <c:numCache>
                <c:formatCode>General\ "pont"</c:formatCode>
                <c:ptCount val="17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A2-4B47-95E4-DD5E15BEF31B}"/>
            </c:ext>
          </c:extLst>
        </c:ser>
        <c:ser>
          <c:idx val="2"/>
          <c:order val="2"/>
          <c:tx>
            <c:strRef>
              <c:f>Indexek!$D$72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A2-4B47-95E4-DD5E15BEF3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Indexek!$A$73:$A$89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Indexek!$D$73:$D$89</c:f>
              <c:numCache>
                <c:formatCode>General\ "pont"</c:formatCode>
                <c:ptCount val="17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A2-4B47-95E4-DD5E15BEF31B}"/>
            </c:ext>
          </c:extLst>
        </c:ser>
        <c:ser>
          <c:idx val="3"/>
          <c:order val="3"/>
          <c:tx>
            <c:strRef>
              <c:f>Indexek!$E$72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A2-4B47-95E4-DD5E15BEF3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Indexek!$A$73:$A$89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Indexek!$E$73:$E$89</c:f>
              <c:numCache>
                <c:formatCode>General\ "pont"</c:formatCode>
                <c:ptCount val="17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A2-4B47-95E4-DD5E15BEF31B}"/>
            </c:ext>
          </c:extLst>
        </c:ser>
        <c:ser>
          <c:idx val="4"/>
          <c:order val="4"/>
          <c:tx>
            <c:strRef>
              <c:f>Indexek!$F$72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1A2-4B47-95E4-DD5E15BEF3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Indexek!$A$73:$A$89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Indexek!$F$73:$F$89</c:f>
              <c:numCache>
                <c:formatCode>General\ "pont"</c:formatCode>
                <c:ptCount val="17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A2-4B47-95E4-DD5E15BEF3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6883202099737533"/>
          <c:h val="0.6724092965615069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2F55-42B2-9888-7BC81A894CB7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2F55-42B2-9888-7BC81A894CB7}"/>
              </c:ext>
            </c:extLst>
          </c:dPt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55-42B2-9888-7BC81A894C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verzió'!$B$56:$B$72</c:f>
              <c:numCache>
                <c:formatCode>0%</c:formatCode>
                <c:ptCount val="17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F55-42B2-9888-7BC81A894CB7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2F55-42B2-9888-7BC81A894CB7}"/>
              </c:ext>
            </c:extLst>
          </c:dPt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55-42B2-9888-7BC81A894C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verzió'!$C$56:$C$72</c:f>
              <c:numCache>
                <c:formatCode>0%</c:formatCode>
                <c:ptCount val="17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F55-42B2-9888-7BC81A894CB7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0"/>
                  <c:y val="2.4318302452280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F55-42B2-9888-7BC81A894C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verzió'!$D$56:$D$72</c:f>
              <c:numCache>
                <c:formatCode>0%</c:formatCode>
                <c:ptCount val="17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F55-42B2-9888-7BC81A894CB7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0"/>
                  <c:y val="-2.431830245228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F55-42B2-9888-7BC81A894C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verzió'!$E$56:$E$72</c:f>
              <c:numCache>
                <c:formatCode>0%</c:formatCode>
                <c:ptCount val="17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F55-42B2-9888-7BC81A894CB7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2F55-42B2-9888-7BC81A894CB7}"/>
              </c:ext>
            </c:extLst>
          </c:dPt>
          <c:dLbls>
            <c:delete val="1"/>
          </c:dLbls>
          <c:cat>
            <c:strRef>
              <c:f>'Új verzió'!$A$56:$A$72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verzió'!$F$56:$F$72</c:f>
              <c:numCache>
                <c:formatCode>0%</c:formatCode>
                <c:ptCount val="17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2F55-42B2-9888-7BC81A894CB7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0"/>
                  <c:y val="-7.29549073568417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F55-42B2-9888-7BC81A894C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verzió'!$A$56:$A$72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verzió'!$G$56:$G$72</c:f>
              <c:numCache>
                <c:formatCode>0%</c:formatCode>
                <c:ptCount val="17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  <c:pt idx="9">
                  <c:v>0.94</c:v>
                </c:pt>
                <c:pt idx="10">
                  <c:v>1.02</c:v>
                </c:pt>
                <c:pt idx="11">
                  <c:v>1.01</c:v>
                </c:pt>
                <c:pt idx="12">
                  <c:v>1</c:v>
                </c:pt>
                <c:pt idx="13">
                  <c:v>0.95</c:v>
                </c:pt>
                <c:pt idx="14">
                  <c:v>0.93</c:v>
                </c:pt>
                <c:pt idx="15">
                  <c:v>0.97</c:v>
                </c:pt>
                <c:pt idx="16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F55-42B2-9888-7BC81A894C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9962672963268352E-2"/>
          <c:y val="3.9658778407185409E-2"/>
          <c:w val="0.88505161854768155"/>
          <c:h val="0.600085090998784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verzió'!$K$75:$K$91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verzió'!$L$75:$L$91</c:f>
              <c:numCache>
                <c:formatCode>0%</c:formatCode>
                <c:ptCount val="17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47-44D4-8A6D-45F6A29C2BAE}"/>
            </c:ext>
          </c:extLst>
        </c:ser>
        <c:ser>
          <c:idx val="1"/>
          <c:order val="1"/>
          <c:tx>
            <c:strRef>
              <c:f>'Új verzió'!$M$74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verzió'!$K$75:$K$91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verzió'!$M$75:$M$91</c:f>
              <c:numCache>
                <c:formatCode>0%</c:formatCode>
                <c:ptCount val="17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47-44D4-8A6D-45F6A29C2BAE}"/>
            </c:ext>
          </c:extLst>
        </c:ser>
        <c:ser>
          <c:idx val="2"/>
          <c:order val="2"/>
          <c:tx>
            <c:strRef>
              <c:f>'Új verzió'!$N$74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47-44D4-8A6D-45F6A29C2B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verzió'!$K$75:$K$91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verzió'!$N$75:$N$91</c:f>
              <c:numCache>
                <c:formatCode>0%</c:formatCode>
                <c:ptCount val="17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47-44D4-8A6D-45F6A29C2BAE}"/>
            </c:ext>
          </c:extLst>
        </c:ser>
        <c:ser>
          <c:idx val="3"/>
          <c:order val="3"/>
          <c:tx>
            <c:strRef>
              <c:f>'Új verzió'!$O$74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1.3888888888888889E-3"/>
                  <c:y val="-2.3290169429360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47-44D4-8A6D-45F6A29C2B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verzió'!$K$75:$K$91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verzió'!$O$75:$O$91</c:f>
              <c:numCache>
                <c:formatCode>0%</c:formatCode>
                <c:ptCount val="17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B47-44D4-8A6D-45F6A29C2B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621381876837207"/>
          <c:y val="0.84470530702067181"/>
          <c:w val="0.73981452374309231"/>
          <c:h val="0.139767913359754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7427009779856704"/>
          <c:h val="0.6601164270124915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verzió'!$B$103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703-4175-A712-FA38EB467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verzió'!$A$104:$A$120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verzió'!$B$104:$B$120</c:f>
              <c:numCache>
                <c:formatCode>General\ "pont"</c:formatCode>
                <c:ptCount val="17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03-4175-A712-FA38EB467492}"/>
            </c:ext>
          </c:extLst>
        </c:ser>
        <c:ser>
          <c:idx val="1"/>
          <c:order val="1"/>
          <c:tx>
            <c:strRef>
              <c:f>'Új verzió'!$C$103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0"/>
                  <c:y val="-1.256477786066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703-4175-A712-FA38EB467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verzió'!$A$104:$A$120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verzió'!$C$104:$C$120</c:f>
              <c:numCache>
                <c:formatCode>General\ "pont"</c:formatCode>
                <c:ptCount val="17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03-4175-A712-FA38EB467492}"/>
            </c:ext>
          </c:extLst>
        </c:ser>
        <c:ser>
          <c:idx val="2"/>
          <c:order val="2"/>
          <c:tx>
            <c:strRef>
              <c:f>'Új verzió'!$D$103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1.3888890407796413E-3"/>
                  <c:y val="-2.7642511293459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03-4175-A712-FA38EB467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verzió'!$A$104:$A$120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verzió'!$D$104:$D$120</c:f>
              <c:numCache>
                <c:formatCode>General\ "pont"</c:formatCode>
                <c:ptCount val="17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703-4175-A712-FA38EB467492}"/>
            </c:ext>
          </c:extLst>
        </c:ser>
        <c:ser>
          <c:idx val="3"/>
          <c:order val="3"/>
          <c:tx>
            <c:strRef>
              <c:f>'Új verzió'!$E$103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1.3888890407796413E-3"/>
                  <c:y val="-2.5129555721327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703-4175-A712-FA38EB467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verzió'!$A$104:$A$120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verzió'!$E$104:$E$120</c:f>
              <c:numCache>
                <c:formatCode>General\ "pont"</c:formatCode>
                <c:ptCount val="17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703-4175-A712-FA38EB467492}"/>
            </c:ext>
          </c:extLst>
        </c:ser>
        <c:ser>
          <c:idx val="4"/>
          <c:order val="4"/>
          <c:tx>
            <c:strRef>
              <c:f>'Új verzió'!$F$103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6"/>
              <c:layout>
                <c:manualLayout>
                  <c:x val="-1.3888890407796413E-3"/>
                  <c:y val="-2.7642511293459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703-4175-A712-FA38EB467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verzió'!$A$104:$A$120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verzió'!$F$104:$F$120</c:f>
              <c:numCache>
                <c:formatCode>General\ "pont"</c:formatCode>
                <c:ptCount val="17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703-4175-A712-FA38EB4674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7974283765E-2"/>
          <c:w val="0.86883202099737533"/>
          <c:h val="0.668802490973338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verzió'!$B$133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1D-42DC-B08E-4A90E84DF18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1D-42DC-B08E-4A90E84DF18E}"/>
              </c:ext>
            </c:extLst>
          </c:dPt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71D-42DC-B08E-4A90E84DF1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verzió'!$A$134:$A$150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verzió'!$B$134:$B$150</c:f>
              <c:numCache>
                <c:formatCode>0%</c:formatCode>
                <c:ptCount val="17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71D-42DC-B08E-4A90E84DF18E}"/>
            </c:ext>
          </c:extLst>
        </c:ser>
        <c:ser>
          <c:idx val="1"/>
          <c:order val="1"/>
          <c:tx>
            <c:strRef>
              <c:f>'Új verzió'!$C$133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371D-42DC-B08E-4A90E84DF18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371D-42DC-B08E-4A90E84DF18E}"/>
              </c:ext>
            </c:extLst>
          </c:dPt>
          <c:dLbls>
            <c:delete val="1"/>
          </c:dLbls>
          <c:cat>
            <c:strRef>
              <c:f>'Új verzió'!$A$134:$A$150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verzió'!$C$134:$C$150</c:f>
              <c:numCache>
                <c:formatCode>0%</c:formatCode>
                <c:ptCount val="17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71D-42DC-B08E-4A90E84DF18E}"/>
            </c:ext>
          </c:extLst>
        </c:ser>
        <c:ser>
          <c:idx val="2"/>
          <c:order val="2"/>
          <c:tx>
            <c:strRef>
              <c:f>'Új verzió'!$D$133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371D-42DC-B08E-4A90E84DF18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371D-42DC-B08E-4A90E84DF18E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371D-42DC-B08E-4A90E84DF18E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371D-42DC-B08E-4A90E84DF18E}"/>
              </c:ext>
            </c:extLst>
          </c:dPt>
          <c:dLbls>
            <c:dLbl>
              <c:idx val="16"/>
              <c:layout>
                <c:manualLayout>
                  <c:x val="-1.3888888888888889E-3"/>
                  <c:y val="-2.7044654266908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71D-42DC-B08E-4A90E84DF1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verzió'!$A$134:$A$150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verzió'!$D$134:$D$150</c:f>
              <c:numCache>
                <c:formatCode>0%</c:formatCode>
                <c:ptCount val="17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371D-42DC-B08E-4A90E84DF18E}"/>
            </c:ext>
          </c:extLst>
        </c:ser>
        <c:ser>
          <c:idx val="3"/>
          <c:order val="3"/>
          <c:tx>
            <c:strRef>
              <c:f>'Új verzió'!$E$133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71D-42DC-B08E-4A90E84DF1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verzió'!$A$134:$A$150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verzió'!$E$134:$E$150</c:f>
              <c:numCache>
                <c:formatCode>0%</c:formatCode>
                <c:ptCount val="17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371D-42DC-B08E-4A90E84DF18E}"/>
            </c:ext>
          </c:extLst>
        </c:ser>
        <c:ser>
          <c:idx val="4"/>
          <c:order val="4"/>
          <c:tx>
            <c:strRef>
              <c:f>'Új verzió'!$F$133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371D-42DC-B08E-4A90E84DF18E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371D-42DC-B08E-4A90E84DF18E}"/>
              </c:ext>
            </c:extLst>
          </c:dPt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71D-42DC-B08E-4A90E84DF1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verzió'!$A$134:$A$150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verzió'!$F$134:$F$150</c:f>
              <c:numCache>
                <c:formatCode>0%</c:formatCode>
                <c:ptCount val="17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371D-42DC-B08E-4A90E84DF18E}"/>
            </c:ext>
          </c:extLst>
        </c:ser>
        <c:ser>
          <c:idx val="5"/>
          <c:order val="5"/>
          <c:tx>
            <c:strRef>
              <c:f>'Új verzió'!$G$133</c:f>
              <c:strCache>
                <c:ptCount val="1"/>
                <c:pt idx="0">
                  <c:v>NHP</c:v>
                </c:pt>
              </c:strCache>
            </c:strRef>
          </c:tx>
          <c:spPr>
            <a:ln w="254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1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71D-42DC-B08E-4A90E84DF1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verzió'!$A$134:$A$150</c:f>
              <c:strCache>
                <c:ptCount val="17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</c:strCache>
            </c:strRef>
          </c:cat>
          <c:val>
            <c:numRef>
              <c:f>'Új verzió'!$G$134:$G$150</c:f>
              <c:numCache>
                <c:formatCode>0%</c:formatCode>
                <c:ptCount val="17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  <c:pt idx="9">
                  <c:v>1</c:v>
                </c:pt>
                <c:pt idx="10">
                  <c:v>1.05</c:v>
                </c:pt>
                <c:pt idx="11">
                  <c:v>1.1000000000000001</c:v>
                </c:pt>
                <c:pt idx="12">
                  <c:v>1.1200000000000001</c:v>
                </c:pt>
                <c:pt idx="13">
                  <c:v>1.07</c:v>
                </c:pt>
                <c:pt idx="14">
                  <c:v>0.99</c:v>
                </c:pt>
                <c:pt idx="15">
                  <c:v>1.02</c:v>
                </c:pt>
                <c:pt idx="16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371D-42DC-B08E-4A90E84DF1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mérsékeltebb.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márciusi jelentős visszaesést követően    +4-ről +8 pontra növekedett.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40170" tIns="45720" rIns="45720" bIns="4572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növekedéséhez a jelenlegi helyzet megítélésének nagyobb (-5-ről -1 pontra), valamint a várakozások kisebb mértékű (+14-ről +16 pontra) javulása is hozzájárult.</a:t>
          </a:r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3, az átlagos bevételi szint 4 százalékponttal nőtt a márciusi eredményhez képest. Az egy évvel korábbi szinthez viszonyítva előbbi 98, utóbbi 104 százaléknak felelt meg áprilisban.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járvány utáni </a:t>
          </a:r>
          <a:r>
            <a:rPr lang="hu-HU" sz="1800" b="1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újraindulásának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 robusztusságát tükrözi, hogy a létszámnövelést tervezők aránya 17 százalékponttal haladta meg a leépítést tervezőkét, és magas szinten (+42 pont) állt a beruházási tervek mutatója is.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márciusi jelentős visszaesést követően    +4-ről +8 pontra növekedett.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170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index növekedéséhez a jelenlegi helyzet megítélésének nagyobb (-5-ről -1 pontra), valamint a várakozások kisebb mértékű (+14-ről +16 pontra) javulása is hozzájárult.</a:t>
          </a: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3, az átlagos bevételi szint 4 százalékponttal nőtt a márciusi eredményhez képest. Az egy évvel korábbi szinthez viszonyítva előbbi 98, utóbbi 104 százaléknak felelt meg áprilisban.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járvány utáni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újraindulásának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robusztusságát tükrözi, hogy a létszámnövelést tervezők aránya 17 százalékponttal haladta meg a leépítést tervezőkét, és magas szinten (+42 pont) állt a beruházási tervek mutatója is.</a:t>
          </a:r>
        </a:p>
      </dsp:txBody>
      <dsp:txXfrm>
        <a:off x="967686" y="3291977"/>
        <a:ext cx="7778425" cy="658627"/>
      </dsp:txXfrm>
    </dsp:sp>
    <dsp:sp modelId="{99F2E81B-3650-4D03-95C1-89D30D01C17B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nagyobb, illetve az iparban működő vállalatok helyzete továbbra is kedvezőbb a kisebb, illetve a szolgáltató szektorban működőkéhez viszonyítva, azonban a különbség a koronavírus-járvány idején tapasztalthoz képest mérsékeltebb.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0.86388</cdr:x>
      <cdr:y>0.25892</cdr:y>
    </cdr:from>
    <cdr:to>
      <cdr:x>0.94934</cdr:x>
      <cdr:y>0.29924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EFE6516E-DAD5-4A41-9000-ED983FE2A493}"/>
            </a:ext>
          </a:extLst>
        </cdr:cNvPr>
        <cdr:cNvSpPr txBox="1"/>
      </cdr:nvSpPr>
      <cdr:spPr>
        <a:xfrm xmlns:a="http://schemas.openxmlformats.org/drawingml/2006/main">
          <a:off x="7872092" y="1429588"/>
          <a:ext cx="778736" cy="2225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17 pont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0.94476</cdr:x>
      <cdr:y>0.0398</cdr:y>
    </cdr:from>
    <cdr:to>
      <cdr:x>1</cdr:x>
      <cdr:y>0.09304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BF150E7B-CD85-4922-9BC5-EE783FE9F73E}"/>
            </a:ext>
          </a:extLst>
        </cdr:cNvPr>
        <cdr:cNvSpPr txBox="1"/>
      </cdr:nvSpPr>
      <cdr:spPr>
        <a:xfrm xmlns:a="http://schemas.openxmlformats.org/drawingml/2006/main">
          <a:off x="8638901" y="195328"/>
          <a:ext cx="505097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2060"/>
              </a:solidFill>
            </a:rPr>
            <a:t>98%</a:t>
          </a:r>
        </a:p>
      </cdr:txBody>
    </cdr:sp>
  </cdr:relSizeAnchor>
  <cdr:relSizeAnchor xmlns:cdr="http://schemas.openxmlformats.org/drawingml/2006/chartDrawing">
    <cdr:from>
      <cdr:x>0.94476</cdr:x>
      <cdr:y>0.17817</cdr:y>
    </cdr:from>
    <cdr:to>
      <cdr:x>1</cdr:x>
      <cdr:y>0.23141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5A7E3D76-5F70-46A9-9E0F-BCB79AD871BF}"/>
            </a:ext>
          </a:extLst>
        </cdr:cNvPr>
        <cdr:cNvSpPr txBox="1"/>
      </cdr:nvSpPr>
      <cdr:spPr>
        <a:xfrm xmlns:a="http://schemas.openxmlformats.org/drawingml/2006/main">
          <a:off x="8638901" y="874406"/>
          <a:ext cx="505097" cy="2612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96%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2022. 05. 02.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felméréseinek 2022. áprilisi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3 százalékponttal, az egy évvel korábbi szint 98 százalékára nőtt áprilisra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9816596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28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1800" dirty="0"/>
              <a:t>Minden tevékenységi körben nőtt az átlagos kapacitás-kihasználtság, leginkább a szolgáltatás és kereskedelemben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426260"/>
              </p:ext>
            </p:extLst>
          </p:nvPr>
        </p:nvGraphicFramePr>
        <p:xfrm>
          <a:off x="1" y="922448"/>
          <a:ext cx="9144000" cy="490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99" y="310448"/>
            <a:ext cx="8075072" cy="612000"/>
          </a:xfrm>
        </p:spPr>
        <p:txBody>
          <a:bodyPr>
            <a:noAutofit/>
          </a:bodyPr>
          <a:lstStyle/>
          <a:p>
            <a:r>
              <a:rPr lang="hu-HU" sz="1800" dirty="0"/>
              <a:t>a termelési szintre vonatkozó várakozások továbbra is </a:t>
            </a:r>
            <a:r>
              <a:rPr lang="hu-HU" sz="1800" dirty="0" err="1"/>
              <a:t>pozitívak</a:t>
            </a:r>
            <a:r>
              <a:rPr lang="hu-HU" sz="1800" dirty="0"/>
              <a:t>, de a márciusi visszaesést követően tovább csökkentek áprilisban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24293" y="3251479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7214" y="385858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60157" y="3230043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581732"/>
              </p:ext>
            </p:extLst>
          </p:nvPr>
        </p:nvGraphicFramePr>
        <p:xfrm>
          <a:off x="1" y="922448"/>
          <a:ext cx="9143999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4 százalékponttal, az egy évvel korábbi szint 104 százalékára nőtt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085258"/>
              </p:ext>
            </p:extLst>
          </p:nvPr>
        </p:nvGraphicFramePr>
        <p:xfrm>
          <a:off x="1" y="922447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31" y="310448"/>
            <a:ext cx="8203213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beszállítói problémákat tapasztaló válaszadók aránya 29-ről 42 százalékra nőtt, ami a legmagasabb érték 2020. decembere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46C31AE1-F097-483F-BEA9-814CF5DF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777213"/>
              </p:ext>
            </p:extLst>
          </p:nvPr>
        </p:nvGraphicFramePr>
        <p:xfrm>
          <a:off x="0" y="922448"/>
          <a:ext cx="9144000" cy="512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megítélése továbbra is kedvezőtlen, de minden méretkategóriában csökkent a pesszimizmus márciushoz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3940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245415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64437" y="1016216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9678199"/>
              </p:ext>
            </p:extLst>
          </p:nvPr>
        </p:nvGraphicFramePr>
        <p:xfrm>
          <a:off x="0" y="922447"/>
          <a:ext cx="9144000" cy="5068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2000" dirty="0"/>
              <a:t>…ami a várakozások javulásában is megmutatkozik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83071" y="2281537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64725" y="300651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73266" y="2281537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437891"/>
              </p:ext>
            </p:extLst>
          </p:nvPr>
        </p:nvGraphicFramePr>
        <p:xfrm>
          <a:off x="1" y="922448"/>
          <a:ext cx="9144000" cy="5103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10448"/>
            <a:ext cx="7784016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tervek mutatója minden tevékenységi körben számottevően javult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023163"/>
              </p:ext>
            </p:extLst>
          </p:nvPr>
        </p:nvGraphicFramePr>
        <p:xfrm>
          <a:off x="0" y="922448"/>
          <a:ext cx="9144000" cy="518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7732" y="310448"/>
            <a:ext cx="8219634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 tervezett bővítésének mutatója továbbra is minden méretcsoportban pozitív, de a középvállalatok kivételével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669877" y="384903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634640" y="473896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777626" y="403210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2670328"/>
              </p:ext>
            </p:extLst>
          </p:nvPr>
        </p:nvGraphicFramePr>
        <p:xfrm>
          <a:off x="1" y="922448"/>
          <a:ext cx="9143999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10449"/>
            <a:ext cx="8121473" cy="612000"/>
          </a:xfrm>
        </p:spPr>
        <p:txBody>
          <a:bodyPr>
            <a:noAutofit/>
          </a:bodyPr>
          <a:lstStyle/>
          <a:p>
            <a:r>
              <a:rPr lang="hu-HU" sz="1800" dirty="0"/>
              <a:t>A szolgáltató szektorban nőtt, az iparban és építőiparban stagnált, az agráriumban csökkent a létszám bővítését tervezők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36566" y="2722718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36566" y="3598650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70651" y="2962189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828123"/>
              </p:ext>
            </p:extLst>
          </p:nvPr>
        </p:nvGraphicFramePr>
        <p:xfrm>
          <a:off x="-1" y="922449"/>
          <a:ext cx="9144001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070673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ipari és szolgáltató szektorokban áprilisban mutatkozott eddig a legerősebb áremelési törekvés 2020. decembere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020007"/>
              </p:ext>
            </p:extLst>
          </p:nvPr>
        </p:nvGraphicFramePr>
        <p:xfrm>
          <a:off x="0" y="922449"/>
          <a:ext cx="9144000" cy="4958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járvány utáni </a:t>
            </a:r>
            <a:r>
              <a:rPr lang="hu-HU" sz="2400" dirty="0" err="1"/>
              <a:t>újraindulásának</a:t>
            </a:r>
            <a:r>
              <a:rPr lang="hu-HU" sz="2400" dirty="0"/>
              <a:t> robusztusságát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249626614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09396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a márciusi +4-ről +8 pontra növekedett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165346"/>
              </p:ext>
            </p:extLst>
          </p:nvPr>
        </p:nvGraphicFramePr>
        <p:xfrm>
          <a:off x="0" y="921396"/>
          <a:ext cx="9112494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a nagyvállalatok kivételével minden méretkategóriában javult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2019077"/>
              </p:ext>
            </p:extLst>
          </p:nvPr>
        </p:nvGraphicFramePr>
        <p:xfrm>
          <a:off x="0" y="923788"/>
          <a:ext cx="9112494" cy="4894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901"/>
            <a:ext cx="7576456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tényezőinek megítélése – a megvalósított beruházások kivételével – javult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4" y="1438499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4" y="2243730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2" y="1439326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6686683"/>
              </p:ext>
            </p:extLst>
          </p:nvPr>
        </p:nvGraphicFramePr>
        <p:xfrm>
          <a:off x="31505" y="916901"/>
          <a:ext cx="9104619" cy="5297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4" y="310448"/>
            <a:ext cx="7751931" cy="612000"/>
          </a:xfrm>
        </p:spPr>
        <p:txBody>
          <a:bodyPr>
            <a:noAutofit/>
          </a:bodyPr>
          <a:lstStyle/>
          <a:p>
            <a:r>
              <a:rPr lang="hu-HU" sz="1800" dirty="0"/>
              <a:t>A foglalkoztatás és a kapacitás-kihasználtság terén gyengültek, a többi tényezőnél javultak a várakozások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50047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639384" y="2293237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633696" y="3090446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814525" y="2293237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868379"/>
              </p:ext>
            </p:extLst>
          </p:nvPr>
        </p:nvGraphicFramePr>
        <p:xfrm>
          <a:off x="31505" y="922449"/>
          <a:ext cx="9112493" cy="5521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82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852" y="310448"/>
            <a:ext cx="7863964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továbbra is minden méretkategóriában </a:t>
            </a:r>
            <a:r>
              <a:rPr lang="hu-HU" sz="1800" dirty="0" err="1"/>
              <a:t>pozitívak</a:t>
            </a:r>
            <a:r>
              <a:rPr lang="hu-HU" sz="1800" dirty="0"/>
              <a:t>, de a kisvállalatok kivételével gyengültek márciushoz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3775298"/>
              </p:ext>
            </p:extLst>
          </p:nvPr>
        </p:nvGraphicFramePr>
        <p:xfrm>
          <a:off x="0" y="922449"/>
          <a:ext cx="9112494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31055</TotalTime>
  <Words>869</Words>
  <Application>Microsoft Office PowerPoint</Application>
  <PresentationFormat>Diavetítés a képernyőre (4:3 oldalarány)</PresentationFormat>
  <Paragraphs>84</Paragraphs>
  <Slides>23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23</vt:i4>
      </vt:variant>
    </vt:vector>
  </HeadingPairs>
  <TitlesOfParts>
    <vt:vector size="27" baseType="lpstr">
      <vt:lpstr>Arial</vt:lpstr>
      <vt:lpstr>Calibri</vt:lpstr>
      <vt:lpstr>MNB téma 4_3 új</vt:lpstr>
      <vt:lpstr>MNB téma 4_3 nyomtatásra</vt:lpstr>
      <vt:lpstr>Az mnb Vállalati Konjunktúra felméréseinek 2022. áprilisi eredményei</vt:lpstr>
      <vt:lpstr>Az mnb vállalati konjunktúra felmérései</vt:lpstr>
      <vt:lpstr>Az eredmények a gazdaság járvány utáni újraindulásának robusztusságát tükrözik</vt:lpstr>
      <vt:lpstr>Az mnb konjunktÚra indexe a márciusi +4-ről +8 pontra növekedett</vt:lpstr>
      <vt:lpstr>A jelenlegi helyzet megítélése a nagyvállalatok kivételével minden méretkategóriában javult az előző hónaphoz képest</vt:lpstr>
      <vt:lpstr>A jelenlegi helyzet tényezőinek megítélése – a megvalósított beruházások kivételével – javult az előző hónaphoz képest</vt:lpstr>
      <vt:lpstr>A foglalkoztatás és a kapacitás-kihasználtság terén gyengültek, a többi tényezőnél javultak a várakozások márciushoz képest</vt:lpstr>
      <vt:lpstr>a várakozások továbbra is minden méretkategóriában pozitívak, de a kisvállalatok kivételével gyengültek márciushoz képest</vt:lpstr>
      <vt:lpstr>Termelés és kereslet</vt:lpstr>
      <vt:lpstr>Az átlagos kapacitás-kihasználtság 3 százalékponttal, az egy évvel korábbi szint 98 százalékára nőtt áprilisra</vt:lpstr>
      <vt:lpstr>Minden tevékenységi körben nőtt az átlagos kapacitás-kihasználtság, leginkább a szolgáltatás és kereskedelemben</vt:lpstr>
      <vt:lpstr>a termelési szintre vonatkozó várakozások továbbra is pozitívak, de a márciusi visszaesést követően tovább csökkentek áprilisban</vt:lpstr>
      <vt:lpstr>Az átlagos bevételi szint 4 százalékponttal, az egy évvel korábbi szint 104 százalékára nőtt az előző hónaphoz képest</vt:lpstr>
      <vt:lpstr>A beszállítói problémákat tapasztaló válaszadók aránya 29-ről 42 százalékra nőtt, ami a legmagasabb érték 2020. decembere óta</vt:lpstr>
      <vt:lpstr>Üzleti környezet, beruházások, foglalkoztatás</vt:lpstr>
      <vt:lpstr>Az üzleti környezet megítélése továbbra is kedvezőtlen, de minden méretkategóriában csökkent a pesszimizmus márciushoz képest…</vt:lpstr>
      <vt:lpstr>…ami a várakozások javulásában is megmutatkozik</vt:lpstr>
      <vt:lpstr>A beruházási tervek mutatója minden tevékenységi körben számottevően javult az előző hónaphoz képest</vt:lpstr>
      <vt:lpstr>A létszám tervezett bővítésének mutatója továbbra is minden méretcsoportban pozitív, de a középvállalatok kivételével csökkent</vt:lpstr>
      <vt:lpstr>A szolgáltató szektorban nőtt, az iparban és építőiparban stagnált, az agráriumban csökkent a létszám bővítését tervezők aránya</vt:lpstr>
      <vt:lpstr>Árak</vt:lpstr>
      <vt:lpstr>Az ipari és szolgáltató szektorokban áprilisban mutatkozott eddig a legerősebb áremelési törekvés 2020. decembere óta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1846</cp:revision>
  <dcterms:created xsi:type="dcterms:W3CDTF">2020-04-06T05:19:02Z</dcterms:created>
  <dcterms:modified xsi:type="dcterms:W3CDTF">2022-05-02T12:51:16Z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