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401" r:id="rId25"/>
    <p:sldId id="397" r:id="rId26"/>
    <p:sldId id="400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F00"/>
    <a:srgbClr val="4EE4F8"/>
    <a:srgbClr val="91EEFB"/>
    <a:srgbClr val="00FFFF"/>
    <a:srgbClr val="C7E1B5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2886" autoAdjust="0"/>
  </p:normalViewPr>
  <p:slideViewPr>
    <p:cSldViewPr snapToGrid="0">
      <p:cViewPr varScale="1">
        <p:scale>
          <a:sx n="58" d="100"/>
          <a:sy n="58" d="100"/>
        </p:scale>
        <p:origin x="15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&#201;vk&#246;zi%20b&#233;remel&#233;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56899192825"/>
          <c:y val="4.2429201946668278E-2"/>
          <c:w val="0.80179616046845348"/>
          <c:h val="0.58637039649919009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92F-409F-8898-875B3B676C05}"/>
              </c:ext>
            </c:extLst>
          </c:dPt>
          <c:dLbls>
            <c:dLbl>
              <c:idx val="20"/>
              <c:layout>
                <c:manualLayout>
                  <c:x val="1.0202642090673453E-16"/>
                  <c:y val="1.0615606990168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2F-409F-8898-875B3B676C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Indexek!$B$4:$V$4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Indexek!$B$5:$V$5</c:f>
              <c:numCache>
                <c:formatCode>General\ "pont"</c:formatCode>
                <c:ptCount val="2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2F-409F-8898-875B3B676C05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92F-409F-8898-875B3B676C05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2F-409F-8898-875B3B676C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Indexek!$B$4:$V$4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Indexek!$B$6:$V$6</c:f>
              <c:numCache>
                <c:formatCode>General\ "pont"</c:formatCode>
                <c:ptCount val="2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2F-409F-8898-875B3B676C05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92F-409F-8898-875B3B676C05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2F-409F-8898-875B3B676C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Indexek!$B$4:$V$4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Indexek!$B$7:$V$7</c:f>
              <c:numCache>
                <c:formatCode>General\ "pont"</c:formatCode>
                <c:ptCount val="21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92F-409F-8898-875B3B676C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991-40F3-9EDF-D034B591F05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991-40F3-9EDF-D034B591F05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991-40F3-9EDF-D034B591F05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991-40F3-9EDF-D034B591F05B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991-40F3-9EDF-D034B591F05B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8991-40F3-9EDF-D034B591F05B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8991-40F3-9EDF-D034B591F05B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991-40F3-9EDF-D034B591F05B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8991-40F3-9EDF-D034B591F05B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8991-40F3-9EDF-D034B591F05B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8991-40F3-9EDF-D034B591F05B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8991-40F3-9EDF-D034B591F05B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991-40F3-9EDF-D034B591F05B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991-40F3-9EDF-D034B591F05B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8991-40F3-9EDF-D034B591F05B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8991-40F3-9EDF-D034B591F05B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8991-40F3-9EDF-D034B591F05B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8991-40F3-9EDF-D034B591F05B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8991-40F3-9EDF-D034B591F05B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8991-40F3-9EDF-D034B591F05B}"/>
              </c:ext>
            </c:extLst>
          </c:dPt>
          <c:xVal>
            <c:numRef>
              <c:f>Árbevétel!$B$2:$V$2</c:f>
              <c:numCache>
                <c:formatCode>General</c:formatCode>
                <c:ptCount val="21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</c:numCache>
            </c:numRef>
          </c:xVal>
          <c:yVal>
            <c:numRef>
              <c:f>Árbevétel!$B$3:$V$3</c:f>
              <c:numCache>
                <c:formatCode>General</c:formatCode>
                <c:ptCount val="21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4-8991-40F3-9EDF-D034B591F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38749405211128E-2"/>
          <c:y val="4.1887840001782452E-2"/>
          <c:w val="0.88706125469583841"/>
          <c:h val="0.4389446065751866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verzió'!$A$208</c:f>
              <c:strCache>
                <c:ptCount val="1"/>
                <c:pt idx="0">
                  <c:v>Emelkedő energiaárak**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1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F131-41F6-9501-DFAB461E178C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verzió'!$B$208:$V$208</c:f>
              <c:numCache>
                <c:formatCode>General</c:formatCode>
                <c:ptCount val="21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31-41F6-9501-DFAB461E178C}"/>
            </c:ext>
          </c:extLst>
        </c:ser>
        <c:ser>
          <c:idx val="1"/>
          <c:order val="1"/>
          <c:tx>
            <c:strRef>
              <c:f>'Új verzió'!$A$209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2.0370132825127173E-16"/>
                  <c:y val="-1.3100200649687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verzió'!$B$209:$V$209</c:f>
              <c:numCache>
                <c:formatCode>0%</c:formatCode>
                <c:ptCount val="21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31-41F6-9501-DFAB461E178C}"/>
            </c:ext>
          </c:extLst>
        </c:ser>
        <c:ser>
          <c:idx val="2"/>
          <c:order val="2"/>
          <c:tx>
            <c:strRef>
              <c:f>'Új verzió'!$A$210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verzió'!$B$210:$V$210</c:f>
              <c:numCache>
                <c:formatCode>0%</c:formatCode>
                <c:ptCount val="21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131-41F6-9501-DFAB461E178C}"/>
            </c:ext>
          </c:extLst>
        </c:ser>
        <c:ser>
          <c:idx val="3"/>
          <c:order val="3"/>
          <c:tx>
            <c:strRef>
              <c:f>'Új verzió'!$A$211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verzió'!$B$211:$V$211</c:f>
              <c:numCache>
                <c:formatCode>0%</c:formatCode>
                <c:ptCount val="21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131-41F6-9501-DFAB461E178C}"/>
            </c:ext>
          </c:extLst>
        </c:ser>
        <c:ser>
          <c:idx val="4"/>
          <c:order val="4"/>
          <c:tx>
            <c:strRef>
              <c:f>'Új verzió'!$A$212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6350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2.0370132825127173E-16"/>
                  <c:y val="-1.3100200649687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verzió'!$B$212:$V$212</c:f>
              <c:numCache>
                <c:formatCode>0%</c:formatCode>
                <c:ptCount val="21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131-41F6-9501-DFAB461E178C}"/>
            </c:ext>
          </c:extLst>
        </c:ser>
        <c:ser>
          <c:idx val="5"/>
          <c:order val="5"/>
          <c:tx>
            <c:strRef>
              <c:f>'Új verzió'!$A$213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verzió'!$B$213:$V$213</c:f>
              <c:numCache>
                <c:formatCode>0%</c:formatCode>
                <c:ptCount val="21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131-41F6-9501-DFAB461E178C}"/>
            </c:ext>
          </c:extLst>
        </c:ser>
        <c:ser>
          <c:idx val="6"/>
          <c:order val="6"/>
          <c:tx>
            <c:strRef>
              <c:f>'Új verzió'!$A$214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verzió'!$B$214:$V$214</c:f>
              <c:numCache>
                <c:formatCode>0%</c:formatCode>
                <c:ptCount val="21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131-41F6-9501-DFAB461E178C}"/>
            </c:ext>
          </c:extLst>
        </c:ser>
        <c:ser>
          <c:idx val="7"/>
          <c:order val="7"/>
          <c:tx>
            <c:strRef>
              <c:f>'Új verzió'!$A$215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verzió'!$B$215:$V$215</c:f>
              <c:numCache>
                <c:formatCode>0%</c:formatCode>
                <c:ptCount val="21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  <c:pt idx="16">
                  <c:v>0.18</c:v>
                </c:pt>
                <c:pt idx="17">
                  <c:v>0.11</c:v>
                </c:pt>
                <c:pt idx="18">
                  <c:v>0.13</c:v>
                </c:pt>
                <c:pt idx="19">
                  <c:v>0.13</c:v>
                </c:pt>
                <c:pt idx="20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131-41F6-9501-DFAB461E178C}"/>
            </c:ext>
          </c:extLst>
        </c:ser>
        <c:ser>
          <c:idx val="8"/>
          <c:order val="8"/>
          <c:tx>
            <c:strRef>
              <c:f>'Új verzió'!$A$216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2.0370132825127173E-16"/>
                  <c:y val="1.04801605197499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131-41F6-9501-DFAB461E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verzió'!$B$207:$V$207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verzió'!$B$216:$V$216</c:f>
              <c:numCache>
                <c:formatCode>0%</c:formatCode>
                <c:ptCount val="21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0.04</c:v>
                </c:pt>
                <c:pt idx="17">
                  <c:v>0.04</c:v>
                </c:pt>
                <c:pt idx="18">
                  <c:v>0.04</c:v>
                </c:pt>
                <c:pt idx="19">
                  <c:v>0.06</c:v>
                </c:pt>
                <c:pt idx="20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131-41F6-9501-DFAB461E1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851965549310774E-3"/>
          <c:y val="0.78686324256991702"/>
          <c:w val="0.99142947759597133"/>
          <c:h val="0.193905869178714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630426987048671"/>
          <c:h val="0.583784711244965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verzió'!$A$226:$A$246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verzió'!$B$226:$B$246</c:f>
              <c:numCache>
                <c:formatCode>General\ "pont"</c:formatCode>
                <c:ptCount val="21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04-4EB3-8A3A-EE476FB8D30C}"/>
            </c:ext>
          </c:extLst>
        </c:ser>
        <c:ser>
          <c:idx val="1"/>
          <c:order val="1"/>
          <c:tx>
            <c:strRef>
              <c:f>'Új verzió'!$C$225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04-4EB3-8A3A-EE476FB8D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verzió'!$A$226:$A$246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verzió'!$C$226:$C$246</c:f>
              <c:numCache>
                <c:formatCode>General\ "pont"</c:formatCode>
                <c:ptCount val="21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04-4EB3-8A3A-EE476FB8D30C}"/>
            </c:ext>
          </c:extLst>
        </c:ser>
        <c:ser>
          <c:idx val="2"/>
          <c:order val="2"/>
          <c:tx>
            <c:strRef>
              <c:f>'Új verzió'!$D$225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04-4EB3-8A3A-EE476FB8D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verzió'!$A$226:$A$246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verzió'!$D$226:$D$246</c:f>
              <c:numCache>
                <c:formatCode>General\ "pont"</c:formatCode>
                <c:ptCount val="21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04-4EB3-8A3A-EE476FB8D30C}"/>
            </c:ext>
          </c:extLst>
        </c:ser>
        <c:ser>
          <c:idx val="3"/>
          <c:order val="3"/>
          <c:tx>
            <c:strRef>
              <c:f>'Új verzió'!$E$225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04-4EB3-8A3A-EE476FB8D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verzió'!$A$226:$A$246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verzió'!$E$226:$E$246</c:f>
              <c:numCache>
                <c:formatCode>General\ "pont"</c:formatCode>
                <c:ptCount val="21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04-4EB3-8A3A-EE476FB8D30C}"/>
            </c:ext>
          </c:extLst>
        </c:ser>
        <c:ser>
          <c:idx val="4"/>
          <c:order val="4"/>
          <c:tx>
            <c:strRef>
              <c:f>'Új verzió'!$F$225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04-4EB3-8A3A-EE476FB8D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verzió'!$A$226:$A$246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verzió'!$F$226:$F$246</c:f>
              <c:numCache>
                <c:formatCode>General\ "pont"</c:formatCode>
                <c:ptCount val="2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B04-4EB3-8A3A-EE476FB8D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08497790163573"/>
          <c:h val="0.6129904747283699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1.3918676134435123E-3"/>
                  <c:y val="-2.7780965087261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CF-4F01-87EC-A37BCB2AB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verzió'!$A$250:$A$270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verzió'!$B$250:$B$270</c:f>
              <c:numCache>
                <c:formatCode>General\ "pont"</c:formatCode>
                <c:ptCount val="21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CF-4F01-87EC-A37BCB2AB943}"/>
            </c:ext>
          </c:extLst>
        </c:ser>
        <c:ser>
          <c:idx val="1"/>
          <c:order val="1"/>
          <c:tx>
            <c:strRef>
              <c:f>'Új verzió'!$C$249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CF-4F01-87EC-A37BCB2AB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verzió'!$A$250:$A$270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verzió'!$C$250:$C$270</c:f>
              <c:numCache>
                <c:formatCode>General\ "pont"</c:formatCode>
                <c:ptCount val="21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CF-4F01-87EC-A37BCB2AB943}"/>
            </c:ext>
          </c:extLst>
        </c:ser>
        <c:ser>
          <c:idx val="2"/>
          <c:order val="2"/>
          <c:tx>
            <c:strRef>
              <c:f>'Új verzió'!$D$249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CF-4F01-87EC-A37BCB2AB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verzió'!$A$250:$A$270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verzió'!$D$250:$D$270</c:f>
              <c:numCache>
                <c:formatCode>General\ "pont"</c:formatCode>
                <c:ptCount val="21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CF-4F01-87EC-A37BCB2AB943}"/>
            </c:ext>
          </c:extLst>
        </c:ser>
        <c:ser>
          <c:idx val="3"/>
          <c:order val="3"/>
          <c:tx>
            <c:strRef>
              <c:f>'Új verzió'!$E$249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CF-4F01-87EC-A37BCB2AB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verzió'!$A$250:$A$270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verzió'!$E$250:$E$270</c:f>
              <c:numCache>
                <c:formatCode>General\ "pont"</c:formatCode>
                <c:ptCount val="21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CF-4F01-87EC-A37BCB2AB943}"/>
            </c:ext>
          </c:extLst>
        </c:ser>
        <c:ser>
          <c:idx val="4"/>
          <c:order val="4"/>
          <c:tx>
            <c:strRef>
              <c:f>'Új verzió'!$F$249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CF-4F01-87EC-A37BCB2AB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verzió'!$A$250:$A$270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verzió'!$F$250:$F$270</c:f>
              <c:numCache>
                <c:formatCode>General\ "pont"</c:formatCode>
                <c:ptCount val="2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0CF-4F01-87EC-A37BCB2AB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978215223097112"/>
          <c:h val="0.5773943768508069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verzió'!$L$282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E2-4534-9CC1-369FAC3E5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verzió'!$K$283:$K$303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verzió'!$L$283:$L$303</c:f>
              <c:numCache>
                <c:formatCode>General\ "pont"</c:formatCode>
                <c:ptCount val="21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E2-4534-9CC1-369FAC3E5123}"/>
            </c:ext>
          </c:extLst>
        </c:ser>
        <c:ser>
          <c:idx val="1"/>
          <c:order val="1"/>
          <c:tx>
            <c:strRef>
              <c:f>'Új verzió'!$M$282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E2-4534-9CC1-369FAC3E5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verzió'!$K$283:$K$303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verzió'!$M$283:$M$303</c:f>
              <c:numCache>
                <c:formatCode>General\ "pont"</c:formatCode>
                <c:ptCount val="21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E2-4534-9CC1-369FAC3E5123}"/>
            </c:ext>
          </c:extLst>
        </c:ser>
        <c:ser>
          <c:idx val="2"/>
          <c:order val="2"/>
          <c:tx>
            <c:strRef>
              <c:f>'Új verzió'!$N$282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1.3888888888888889E-3"/>
                  <c:y val="-2.2083615174747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E2-4534-9CC1-369FAC3E5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verzió'!$K$283:$K$303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verzió'!$N$283:$N$303</c:f>
              <c:numCache>
                <c:formatCode>General\ "pont"</c:formatCode>
                <c:ptCount val="21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E2-4534-9CC1-369FAC3E5123}"/>
            </c:ext>
          </c:extLst>
        </c:ser>
        <c:ser>
          <c:idx val="3"/>
          <c:order val="3"/>
          <c:tx>
            <c:strRef>
              <c:f>'Új verzió'!$O$282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E2-4534-9CC1-369FAC3E5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verzió'!$K$283:$K$303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verzió'!$O$283:$O$303</c:f>
              <c:numCache>
                <c:formatCode>General\ "pont"</c:formatCode>
                <c:ptCount val="2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E2-4534-9CC1-369FAC3E5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275039544741349"/>
          <c:w val="0.74427843394575688"/>
          <c:h val="0.13252719443608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5074868766404201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08A-4F0D-AEBF-21960F221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verzió'!$A$315:$A$335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verzió'!$B$315:$B$335</c:f>
              <c:numCache>
                <c:formatCode>General\ "pont"</c:formatCode>
                <c:ptCount val="21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8A-4F0D-AEBF-21960F221D8D}"/>
            </c:ext>
          </c:extLst>
        </c:ser>
        <c:ser>
          <c:idx val="1"/>
          <c:order val="1"/>
          <c:tx>
            <c:strRef>
              <c:f>'Új verzió'!$C$314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8A-4F0D-AEBF-21960F221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verzió'!$A$315:$A$335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verzió'!$C$315:$C$335</c:f>
              <c:numCache>
                <c:formatCode>General\ "pont"</c:formatCode>
                <c:ptCount val="21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8A-4F0D-AEBF-21960F221D8D}"/>
            </c:ext>
          </c:extLst>
        </c:ser>
        <c:ser>
          <c:idx val="2"/>
          <c:order val="2"/>
          <c:tx>
            <c:strRef>
              <c:f>'Új verzió'!$D$314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8A-4F0D-AEBF-21960F221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verzió'!$A$315:$A$335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verzió'!$D$315:$D$335</c:f>
              <c:numCache>
                <c:formatCode>General\ "pont"</c:formatCode>
                <c:ptCount val="21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8A-4F0D-AEBF-21960F221D8D}"/>
            </c:ext>
          </c:extLst>
        </c:ser>
        <c:ser>
          <c:idx val="3"/>
          <c:order val="3"/>
          <c:tx>
            <c:strRef>
              <c:f>'Új verzió'!$E$314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8A-4F0D-AEBF-21960F221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verzió'!$A$315:$A$335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verzió'!$E$315:$E$335</c:f>
              <c:numCache>
                <c:formatCode>General\ "pont"</c:formatCode>
                <c:ptCount val="21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08A-4F0D-AEBF-21960F221D8D}"/>
            </c:ext>
          </c:extLst>
        </c:ser>
        <c:ser>
          <c:idx val="4"/>
          <c:order val="4"/>
          <c:tx>
            <c:strRef>
              <c:f>'Új verzió'!$F$314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08A-4F0D-AEBF-21960F221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verzió'!$A$315:$A$335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verzió'!$F$315:$F$335</c:f>
              <c:numCache>
                <c:formatCode>General\ "pont"</c:formatCode>
                <c:ptCount val="2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08A-4F0D-AEBF-21960F221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84761762514569"/>
          <c:y val="3.9331133817402469E-2"/>
          <c:w val="0.74076440734518889"/>
          <c:h val="0.5414708578344582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verzió'!$L$337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C6-4359-8F72-0A4E32FB3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verzió'!$K$338:$K$358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verzió'!$L$338:$L$358</c:f>
              <c:numCache>
                <c:formatCode>General\ "pont"</c:formatCode>
                <c:ptCount val="21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C6-4359-8F72-0A4E32FB32D2}"/>
            </c:ext>
          </c:extLst>
        </c:ser>
        <c:ser>
          <c:idx val="1"/>
          <c:order val="1"/>
          <c:tx>
            <c:strRef>
              <c:f>'Új verzió'!$M$337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C6-4359-8F72-0A4E32FB3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verzió'!$K$338:$K$358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verzió'!$M$338:$M$358</c:f>
              <c:numCache>
                <c:formatCode>General\ "pont"</c:formatCode>
                <c:ptCount val="21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C6-4359-8F72-0A4E32FB32D2}"/>
            </c:ext>
          </c:extLst>
        </c:ser>
        <c:ser>
          <c:idx val="2"/>
          <c:order val="2"/>
          <c:tx>
            <c:strRef>
              <c:f>'Új verzió'!$N$337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C6-4359-8F72-0A4E32FB3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verzió'!$K$338:$K$358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verzió'!$N$338:$N$358</c:f>
              <c:numCache>
                <c:formatCode>General\ "pont"</c:formatCode>
                <c:ptCount val="21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C6-4359-8F72-0A4E32FB32D2}"/>
            </c:ext>
          </c:extLst>
        </c:ser>
        <c:ser>
          <c:idx val="3"/>
          <c:order val="3"/>
          <c:tx>
            <c:strRef>
              <c:f>'Új verzió'!$O$337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C6-4359-8F72-0A4E32FB3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verzió'!$K$338:$K$358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verzió'!$O$338:$O$358</c:f>
              <c:numCache>
                <c:formatCode>General\ "pont"</c:formatCode>
                <c:ptCount val="2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C6-4359-8F72-0A4E32FB32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verzió'!$A$496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18-43A2-A86F-874645BCA013}"/>
              </c:ext>
            </c:extLst>
          </c:dPt>
          <c:cat>
            <c:strRef>
              <c:f>'Új verzió'!$B$495:$E$495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verzió'!$B$496:$E$496</c:f>
              <c:numCache>
                <c:formatCode>General\ "pont"</c:formatCode>
                <c:ptCount val="4"/>
                <c:pt idx="0">
                  <c:v>72</c:v>
                </c:pt>
                <c:pt idx="1">
                  <c:v>65</c:v>
                </c:pt>
                <c:pt idx="2">
                  <c:v>44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18-43A2-A86F-874645BCA013}"/>
            </c:ext>
          </c:extLst>
        </c:ser>
        <c:ser>
          <c:idx val="1"/>
          <c:order val="1"/>
          <c:tx>
            <c:strRef>
              <c:f>'Új verzió'!$A$497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618-43A2-A86F-874645BCA013}"/>
              </c:ext>
            </c:extLst>
          </c:dPt>
          <c:cat>
            <c:strRef>
              <c:f>'Új verzió'!$B$495:$E$495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verzió'!$B$497:$E$497</c:f>
              <c:numCache>
                <c:formatCode>General\ "pont"</c:formatCode>
                <c:ptCount val="4"/>
                <c:pt idx="0">
                  <c:v>68</c:v>
                </c:pt>
                <c:pt idx="1">
                  <c:v>66</c:v>
                </c:pt>
                <c:pt idx="2">
                  <c:v>46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18-43A2-A86F-874645BCA013}"/>
            </c:ext>
          </c:extLst>
        </c:ser>
        <c:ser>
          <c:idx val="2"/>
          <c:order val="2"/>
          <c:tx>
            <c:strRef>
              <c:f>'Új verzió'!$A$498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618-43A2-A86F-874645BCA013}"/>
              </c:ext>
            </c:extLst>
          </c:dPt>
          <c:cat>
            <c:strRef>
              <c:f>'Új verzió'!$B$495:$E$495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verzió'!$B$498:$E$498</c:f>
              <c:numCache>
                <c:formatCode>General\ "pont"</c:formatCode>
                <c:ptCount val="4"/>
                <c:pt idx="0">
                  <c:v>75</c:v>
                </c:pt>
                <c:pt idx="1">
                  <c:v>63</c:v>
                </c:pt>
                <c:pt idx="2">
                  <c:v>39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18-43A2-A86F-874645BCA0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7162696"/>
        <c:axId val="1737159088"/>
      </c:barChart>
      <c:catAx>
        <c:axId val="1737162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37159088"/>
        <c:crosses val="autoZero"/>
        <c:auto val="1"/>
        <c:lblAlgn val="ctr"/>
        <c:lblOffset val="100"/>
        <c:noMultiLvlLbl val="0"/>
      </c:catAx>
      <c:valAx>
        <c:axId val="1737159088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37162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4.0945443047113242E-2"/>
          <c:w val="0.78479035433070865"/>
          <c:h val="0.561067375330169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verzió'!$L$463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F5-44D2-B88D-FB550FFC8F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verzió'!$K$464:$K$484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verzió'!$L$464:$L$484</c:f>
              <c:numCache>
                <c:formatCode>General\ "pont"</c:formatCode>
                <c:ptCount val="21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F5-44D2-B88D-FB550FFC8F6F}"/>
            </c:ext>
          </c:extLst>
        </c:ser>
        <c:ser>
          <c:idx val="1"/>
          <c:order val="1"/>
          <c:tx>
            <c:strRef>
              <c:f>'Új verzió'!$M$463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verzió'!$K$464:$K$484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verzió'!$M$464:$M$484</c:f>
              <c:numCache>
                <c:formatCode>General\ "pont"</c:formatCode>
                <c:ptCount val="21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F5-44D2-B88D-FB550FFC8F6F}"/>
            </c:ext>
          </c:extLst>
        </c:ser>
        <c:ser>
          <c:idx val="2"/>
          <c:order val="2"/>
          <c:tx>
            <c:strRef>
              <c:f>'Új verzió'!$N$463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F5-44D2-B88D-FB550FFC8F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verzió'!$K$464:$K$484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verzió'!$N$464:$N$484</c:f>
              <c:numCache>
                <c:formatCode>General\ "pont"</c:formatCode>
                <c:ptCount val="21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F5-44D2-B88D-FB550FFC8F6F}"/>
            </c:ext>
          </c:extLst>
        </c:ser>
        <c:ser>
          <c:idx val="3"/>
          <c:order val="3"/>
          <c:tx>
            <c:strRef>
              <c:f>'Új verzió'!$O$463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F5-44D2-B88D-FB550FFC8F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verzió'!$K$464:$K$484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verzió'!$O$464:$O$484</c:f>
              <c:numCache>
                <c:formatCode>General\ "pont"</c:formatCode>
                <c:ptCount val="21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F5-44D2-B88D-FB550FFC8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'MNB Konjunktúra felmérés'!$G$37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'MNB Konjunktúra felmérés'!$E$38:$E$42</c:f>
              <c:strCache>
                <c:ptCount val="5"/>
                <c:pt idx="0">
                  <c:v>Nem tervez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'MNB Konjunktúra felmérés'!$G$38:$G$42</c:f>
              <c:numCache>
                <c:formatCode>General</c:formatCode>
                <c:ptCount val="5"/>
                <c:pt idx="0">
                  <c:v>0.61702127659574468</c:v>
                </c:pt>
                <c:pt idx="1">
                  <c:v>0.10058027079303675</c:v>
                </c:pt>
                <c:pt idx="2">
                  <c:v>0.10638297872340426</c:v>
                </c:pt>
                <c:pt idx="3">
                  <c:v>4.2553191489361701E-2</c:v>
                </c:pt>
                <c:pt idx="4">
                  <c:v>0.13346228239845262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5E-4F9A-9997-228B416BBE5F}"/>
            </c:ext>
          </c:extLst>
        </c:ser>
        <c:ser>
          <c:idx val="2"/>
          <c:order val="1"/>
          <c:tx>
            <c:strRef>
              <c:f>'MNB Konjunktúra felmérés'!$H$37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'MNB Konjunktúra felmérés'!$E$38:$E$42</c:f>
              <c:strCache>
                <c:ptCount val="5"/>
                <c:pt idx="0">
                  <c:v>Nem tervez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'MNB Konjunktúra felmérés'!$H$38:$H$42</c:f>
              <c:numCache>
                <c:formatCode>General</c:formatCode>
                <c:ptCount val="5"/>
                <c:pt idx="0">
                  <c:v>0.55000000000000004</c:v>
                </c:pt>
                <c:pt idx="1">
                  <c:v>0.1</c:v>
                </c:pt>
                <c:pt idx="2">
                  <c:v>0.05</c:v>
                </c:pt>
                <c:pt idx="3">
                  <c:v>2.5000000000000001E-2</c:v>
                </c:pt>
                <c:pt idx="4">
                  <c:v>0.27500000000000002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5E-4F9A-9997-228B416BB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1271168"/>
        <c:axId val="1238800376"/>
      </c:barChart>
      <c:catAx>
        <c:axId val="117127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8800376"/>
        <c:crosses val="autoZero"/>
        <c:auto val="1"/>
        <c:lblAlgn val="ctr"/>
        <c:lblOffset val="100"/>
        <c:noMultiLvlLbl val="0"/>
      </c:catAx>
      <c:valAx>
        <c:axId val="123880037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7127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3.2391070830156861E-2"/>
          <c:w val="0.82956999125109354"/>
          <c:h val="0.64117931132932215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6D2-48D8-ACAA-06AF614B6B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Indexek!$B$53:$B$73</c:f>
              <c:numCache>
                <c:formatCode>General\ "pont"</c:formatCode>
                <c:ptCount val="21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D2-48D8-ACAA-06AF614B6B4B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6D2-48D8-ACAA-06AF614B6B4B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D2-48D8-ACAA-06AF614B6B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Indexek!$C$53:$C$73</c:f>
              <c:numCache>
                <c:formatCode>General\ "pont"</c:formatCode>
                <c:ptCount val="21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D2-48D8-ACAA-06AF614B6B4B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D2-48D8-ACAA-06AF614B6B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Indexek!$D$53:$D$73</c:f>
              <c:numCache>
                <c:formatCode>General\ "pont"</c:formatCode>
                <c:ptCount val="21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D2-48D8-ACAA-06AF614B6B4B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D2-48D8-ACAA-06AF614B6B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Indexek!$E$53:$E$73</c:f>
              <c:numCache>
                <c:formatCode>General\ "pont"</c:formatCode>
                <c:ptCount val="21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D2-48D8-ACAA-06AF614B6B4B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6D2-48D8-ACAA-06AF614B6B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Indexek!$A$53:$A$73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Indexek!$F$53:$F$73</c:f>
              <c:numCache>
                <c:formatCode>General\ "pont"</c:formatCode>
                <c:ptCount val="2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6D2-48D8-ACAA-06AF614B6B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764438236609978"/>
          <c:h val="0.4314676526612231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9.7222211589870853E-3"/>
                  <c:y val="2.39729207927146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Indexek!$B$26:$V$26</c:f>
              <c:numCache>
                <c:formatCode>General\ "pont"</c:formatCode>
                <c:ptCount val="21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CC-4188-8613-1A7B9DB8AE60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6.9444436849908477E-3"/>
                  <c:y val="4.79458415854292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Indexek!$B$27:$V$27</c:f>
              <c:numCache>
                <c:formatCode>General\ "pont"</c:formatCode>
                <c:ptCount val="21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CC-4188-8613-1A7B9DB8AE60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6.9444436849908477E-3"/>
                  <c:y val="1.6781044554900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Indexek!$B$28:$V$28</c:f>
              <c:numCache>
                <c:formatCode>General\ "pont"</c:formatCode>
                <c:ptCount val="21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CC-4188-8613-1A7B9DB8AE60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0"/>
                  <c:y val="2.637021287198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Indexek!$B$29:$V$29</c:f>
              <c:numCache>
                <c:formatCode>General\ "pont"</c:formatCode>
                <c:ptCount val="2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CC-4188-8613-1A7B9DB8AE60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0"/>
                  <c:y val="5.03431336647007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Indexek!$B$30:$V$30</c:f>
              <c:numCache>
                <c:formatCode>General</c:formatCode>
                <c:ptCount val="21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CC-4188-8613-1A7B9DB8AE60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0"/>
                  <c:y val="3.5959381189071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Indexek!$B$31:$V$31</c:f>
              <c:numCache>
                <c:formatCode>General\ "pont"</c:formatCode>
                <c:ptCount val="21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0CC-4188-8613-1A7B9DB8AE60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0CC-4188-8613-1A7B9DB8A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Indexek!$B$25:$V$25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Indexek!$B$32:$V$32</c:f>
              <c:numCache>
                <c:formatCode>General\ "pont"</c:formatCode>
                <c:ptCount val="2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0CC-4188-8613-1A7B9DB8AE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6774235848038246E-2"/>
          <c:w val="0.74658202099737536"/>
          <c:h val="0.45969651262278849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2.0370135052831988E-16"/>
                  <c:y val="-2.070170634222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Indexek!$B$39:$V$39</c:f>
              <c:numCache>
                <c:formatCode>General\ "pont"</c:formatCode>
                <c:ptCount val="21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CF-48E1-8BF4-BFB3096B58DD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Indexek!$B$40:$V$40</c:f>
              <c:numCache>
                <c:formatCode>General\ "pont"</c:formatCode>
                <c:ptCount val="2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CF-48E1-8BF4-BFB3096B58DD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2.0370135052831988E-16"/>
                  <c:y val="-1.1500947967900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Indexek!$B$41:$V$41</c:f>
              <c:numCache>
                <c:formatCode>General\ "pont"</c:formatCode>
                <c:ptCount val="2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CF-48E1-8BF4-BFB3096B58DD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1.388888888888787E-3"/>
                  <c:y val="-1.3801137561480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Indexek!$B$42:$V$42</c:f>
              <c:numCache>
                <c:formatCode>General\ "pont"</c:formatCode>
                <c:ptCount val="2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CF-48E1-8BF4-BFB3096B58DD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Indexek!$B$43:$V$43</c:f>
              <c:numCache>
                <c:formatCode>General\ "pont"</c:formatCode>
                <c:ptCount val="21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ECF-48E1-8BF4-BFB3096B58DD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2.777777777777676E-3"/>
                  <c:y val="2.07017063422203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Indexek!$B$44:$V$44</c:f>
              <c:numCache>
                <c:formatCode>General\ "pont"</c:formatCode>
                <c:ptCount val="2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ECF-48E1-8BF4-BFB3096B58DD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CF-48E1-8BF4-BFB3096B5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Indexek!$B$38:$V$38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Indexek!$B$45:$V$45</c:f>
              <c:numCache>
                <c:formatCode>General\ "pont"</c:formatCode>
                <c:ptCount val="2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ECF-48E1-8BF4-BFB3096B5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938976377952773E-3"/>
          <c:y val="0.7687831308804256"/>
          <c:w val="0.99700109361329858"/>
          <c:h val="0.2174157315580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1360262075344036"/>
          <c:h val="0.5828173500695986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E5-4800-8220-91417C96C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Indexek!$A$77:$A$97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Indexek!$B$77:$B$97</c:f>
              <c:numCache>
                <c:formatCode>General\ "pont"</c:formatCode>
                <c:ptCount val="21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E5-4800-8220-91417C96C619}"/>
            </c:ext>
          </c:extLst>
        </c:ser>
        <c:ser>
          <c:idx val="1"/>
          <c:order val="1"/>
          <c:tx>
            <c:strRef>
              <c:f>Indexek!$C$76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E5-4800-8220-91417C96C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Indexek!$A$77:$A$97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Indexek!$C$77:$C$97</c:f>
              <c:numCache>
                <c:formatCode>General\ "pont"</c:formatCode>
                <c:ptCount val="21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E5-4800-8220-91417C96C619}"/>
            </c:ext>
          </c:extLst>
        </c:ser>
        <c:ser>
          <c:idx val="2"/>
          <c:order val="2"/>
          <c:tx>
            <c:strRef>
              <c:f>Indexek!$D$76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E5-4800-8220-91417C96C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Indexek!$A$77:$A$97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Indexek!$D$77:$D$97</c:f>
              <c:numCache>
                <c:formatCode>General\ "pont"</c:formatCode>
                <c:ptCount val="21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E5-4800-8220-91417C96C619}"/>
            </c:ext>
          </c:extLst>
        </c:ser>
        <c:ser>
          <c:idx val="3"/>
          <c:order val="3"/>
          <c:tx>
            <c:strRef>
              <c:f>Indexek!$E$76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E5-4800-8220-91417C96C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Indexek!$A$77:$A$97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Indexek!$E$77:$E$97</c:f>
              <c:numCache>
                <c:formatCode>General\ "pont"</c:formatCode>
                <c:ptCount val="21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E5-4800-8220-91417C96C619}"/>
            </c:ext>
          </c:extLst>
        </c:ser>
        <c:ser>
          <c:idx val="4"/>
          <c:order val="4"/>
          <c:tx>
            <c:strRef>
              <c:f>Indexek!$F$76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E5-4800-8220-91417C96C6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Indexek!$A$77:$A$97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Indexek!$F$77:$F$97</c:f>
              <c:numCache>
                <c:formatCode>General\ "pont"</c:formatCode>
                <c:ptCount val="2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E5-4800-8220-91417C96C6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33083161967E-2"/>
          <c:y val="3.8878845619535682E-2"/>
          <c:w val="0.87022089569344874"/>
          <c:h val="0.6105919056802012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FA83-4322-8D51-9E7A23D40A50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A83-4322-8D51-9E7A23D40A50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83-4322-8D51-9E7A23D40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verzió'!$B$56:$B$76</c:f>
              <c:numCache>
                <c:formatCode>0%</c:formatCode>
                <c:ptCount val="21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83-4322-8D51-9E7A23D40A50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A83-4322-8D51-9E7A23D40A50}"/>
              </c:ext>
            </c:extLst>
          </c:dPt>
          <c:dLbls>
            <c:delete val="1"/>
          </c:dLbls>
          <c:cat>
            <c:strRef>
              <c:f>'Új verzió'!$A$56:$A$76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verzió'!$C$56:$C$76</c:f>
              <c:numCache>
                <c:formatCode>0%</c:formatCode>
                <c:ptCount val="21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A83-4322-8D51-9E7A23D40A50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83-4322-8D51-9E7A23D40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verzió'!$D$56:$D$76</c:f>
              <c:numCache>
                <c:formatCode>0%</c:formatCode>
                <c:ptCount val="21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A83-4322-8D51-9E7A23D40A50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83-4322-8D51-9E7A23D40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verzió'!$E$56:$E$76</c:f>
              <c:numCache>
                <c:formatCode>0%</c:formatCode>
                <c:ptCount val="21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A83-4322-8D51-9E7A23D40A50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FA83-4322-8D51-9E7A23D40A50}"/>
              </c:ext>
            </c:extLst>
          </c:dPt>
          <c:dLbls>
            <c:dLbl>
              <c:idx val="20"/>
              <c:layout>
                <c:manualLayout>
                  <c:x val="-2.037013728053729E-16"/>
                  <c:y val="2.43183071088156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83-4322-8D51-9E7A23D40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verzió'!$A$56:$A$76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verzió'!$F$56:$F$76</c:f>
              <c:numCache>
                <c:formatCode>0%</c:formatCode>
                <c:ptCount val="2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A83-4322-8D51-9E7A23D40A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8644050743657044"/>
          <c:h val="0.562405020732937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F5-4247-9BBA-790F6EBBB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verzió'!$K$79:$K$99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verzió'!$L$79:$L$99</c:f>
              <c:numCache>
                <c:formatCode>0%</c:formatCode>
                <c:ptCount val="21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F5-4247-9BBA-790F6EBBB7FF}"/>
            </c:ext>
          </c:extLst>
        </c:ser>
        <c:ser>
          <c:idx val="1"/>
          <c:order val="1"/>
          <c:tx>
            <c:strRef>
              <c:f>'Új verzió'!$M$78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2.7777777777779813E-3"/>
                  <c:y val="-3.62291524456715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F5-4247-9BBA-790F6EBBB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verzió'!$K$79:$K$99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verzió'!$M$79:$M$99</c:f>
              <c:numCache>
                <c:formatCode>0%</c:formatCode>
                <c:ptCount val="21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F5-4247-9BBA-790F6EBBB7FF}"/>
            </c:ext>
          </c:extLst>
        </c:ser>
        <c:ser>
          <c:idx val="2"/>
          <c:order val="2"/>
          <c:tx>
            <c:strRef>
              <c:f>'Új verzió'!$N$78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0"/>
                  <c:y val="1.55267796195735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F5-4247-9BBA-790F6EBBB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verzió'!$K$79:$K$99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verzió'!$N$79:$N$99</c:f>
              <c:numCache>
                <c:formatCode>0%</c:formatCode>
                <c:ptCount val="21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F5-4247-9BBA-790F6EBBB7FF}"/>
            </c:ext>
          </c:extLst>
        </c:ser>
        <c:ser>
          <c:idx val="3"/>
          <c:order val="3"/>
          <c:tx>
            <c:strRef>
              <c:f>'Új verzió'!$O$78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F5-4247-9BBA-790F6EBBB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verzió'!$K$79:$K$99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verzió'!$O$79:$O$99</c:f>
              <c:numCache>
                <c:formatCode>0%</c:formatCode>
                <c:ptCount val="2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F5-4247-9BBA-790F6EBBB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7704792464480266"/>
          <c:h val="0.6048674168597553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1.3888887369983734E-3"/>
                  <c:y val="-2.512955572132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7D-4BE9-86C8-DE0C6B7A7B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verzió'!$A$111:$A$131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verzió'!$B$111:$B$131</c:f>
              <c:numCache>
                <c:formatCode>General\ "pont"</c:formatCode>
                <c:ptCount val="21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7D-4BE9-86C8-DE0C6B7A7B74}"/>
            </c:ext>
          </c:extLst>
        </c:ser>
        <c:ser>
          <c:idx val="1"/>
          <c:order val="1"/>
          <c:tx>
            <c:strRef>
              <c:f>'Új verzió'!$C$110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layout>
                <c:manualLayout>
                  <c:x val="-1.0185066412563586E-16"/>
                  <c:y val="-2.512955572132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7D-4BE9-86C8-DE0C6B7A7B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verzió'!$A$111:$A$131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verzió'!$C$111:$C$131</c:f>
              <c:numCache>
                <c:formatCode>General\ "pont"</c:formatCode>
                <c:ptCount val="21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7D-4BE9-86C8-DE0C6B7A7B74}"/>
            </c:ext>
          </c:extLst>
        </c:ser>
        <c:ser>
          <c:idx val="2"/>
          <c:order val="2"/>
          <c:tx>
            <c:strRef>
              <c:f>'Új verzió'!$D$110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7D-4BE9-86C8-DE0C6B7A7B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verzió'!$A$111:$A$131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verzió'!$D$111:$D$131</c:f>
              <c:numCache>
                <c:formatCode>General\ "pont"</c:formatCode>
                <c:ptCount val="21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7D-4BE9-86C8-DE0C6B7A7B74}"/>
            </c:ext>
          </c:extLst>
        </c:ser>
        <c:ser>
          <c:idx val="3"/>
          <c:order val="3"/>
          <c:tx>
            <c:strRef>
              <c:f>'Új verzió'!$E$110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7D-4BE9-86C8-DE0C6B7A7B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verzió'!$A$111:$A$131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verzió'!$E$111:$E$131</c:f>
              <c:numCache>
                <c:formatCode>General\ "pont"</c:formatCode>
                <c:ptCount val="21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7D-4BE9-86C8-DE0C6B7A7B74}"/>
            </c:ext>
          </c:extLst>
        </c:ser>
        <c:ser>
          <c:idx val="4"/>
          <c:order val="4"/>
          <c:tx>
            <c:strRef>
              <c:f>'Új verzió'!$F$110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7D-4BE9-86C8-DE0C6B7A7B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verzió'!$A$111:$A$131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verzió'!$F$111:$F$131</c:f>
              <c:numCache>
                <c:formatCode>General\ "pont"</c:formatCode>
                <c:ptCount val="2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27D-4BE9-86C8-DE0C6B7A7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0364825924E-2"/>
          <c:w val="0.85772090988626426"/>
          <c:h val="0.606304636192361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verzió'!$B$144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18B-4C20-B30A-5C8D8C808A1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18B-4C20-B30A-5C8D8C808A12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18B-4C20-B30A-5C8D8C808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verzió'!$A$145:$A$165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verzió'!$B$145:$B$165</c:f>
              <c:numCache>
                <c:formatCode>0%</c:formatCode>
                <c:ptCount val="21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8B-4C20-B30A-5C8D8C808A12}"/>
            </c:ext>
          </c:extLst>
        </c:ser>
        <c:ser>
          <c:idx val="1"/>
          <c:order val="1"/>
          <c:tx>
            <c:strRef>
              <c:f>'Új verzió'!$C$144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18B-4C20-B30A-5C8D8C808A1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18B-4C20-B30A-5C8D8C808A12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18B-4C20-B30A-5C8D8C808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verzió'!$A$145:$A$165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verzió'!$C$145:$C$165</c:f>
              <c:numCache>
                <c:formatCode>0%</c:formatCode>
                <c:ptCount val="21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18B-4C20-B30A-5C8D8C808A12}"/>
            </c:ext>
          </c:extLst>
        </c:ser>
        <c:ser>
          <c:idx val="2"/>
          <c:order val="2"/>
          <c:tx>
            <c:strRef>
              <c:f>'Új verzió'!$D$144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18B-4C20-B30A-5C8D8C808A1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618B-4C20-B30A-5C8D8C808A12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618B-4C20-B30A-5C8D8C808A12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18B-4C20-B30A-5C8D8C808A12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18B-4C20-B30A-5C8D8C808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verzió'!$A$145:$A$165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verzió'!$D$145:$D$165</c:f>
              <c:numCache>
                <c:formatCode>0%</c:formatCode>
                <c:ptCount val="21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18B-4C20-B30A-5C8D8C808A12}"/>
            </c:ext>
          </c:extLst>
        </c:ser>
        <c:ser>
          <c:idx val="3"/>
          <c:order val="3"/>
          <c:tx>
            <c:strRef>
              <c:f>'Új verzió'!$E$144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18B-4C20-B30A-5C8D8C808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verzió'!$A$145:$A$165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verzió'!$E$145:$E$165</c:f>
              <c:numCache>
                <c:formatCode>0%</c:formatCode>
                <c:ptCount val="21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18B-4C20-B30A-5C8D8C808A12}"/>
            </c:ext>
          </c:extLst>
        </c:ser>
        <c:ser>
          <c:idx val="4"/>
          <c:order val="4"/>
          <c:tx>
            <c:strRef>
              <c:f>'Új verzió'!$F$144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618B-4C20-B30A-5C8D8C808A1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618B-4C20-B30A-5C8D8C808A12}"/>
              </c:ext>
            </c:extLst>
          </c:dPt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18B-4C20-B30A-5C8D8C808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verzió'!$A$145:$A$165</c:f>
              <c:strCache>
                <c:ptCount val="2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</c:strCache>
            </c:strRef>
          </c:cat>
          <c:val>
            <c:numRef>
              <c:f>'Új verzió'!$F$145:$F$165</c:f>
              <c:numCache>
                <c:formatCode>0%</c:formatCode>
                <c:ptCount val="21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18B-4C20-B30A-5C8D8C808A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kkv-k konjunktúra-érzete számottevően gyengébb a nagyvállalatokéhoz képest, az ipar és a szolgáltató szektorok közt korábban tapasztalt különbség azonban jelentősen csökkent.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-2-ről -7 pontra csökkent, melyben a jelenlegi helyzet visszaesése (-4-ről -11 pontra) és a várakozások további gyengülése (+1-ról -2 pontra) is szerepet játszott.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2, a bevételi szint 4 százalékponttal csökkent az előző hónaphoz képest. Előbbi az egy évvel korábbi szint 94, utóbbi 100 százalékán tartózkodott augusztusban.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létszámváltoztatási tervek mutatója továbbra is pozitív: előbbi növekedett az előző hónaphoz képest (+14-ről +25 pontra), azonban a létszámváltoztatási tervek alindexe már fél éve folyamatosan csökken (február: +21, augusztus: +5 pont).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 2020. decemberi kezdete óta először fordult elő, hogy a várakozások indexe a pesszimista hangulatot tükröző tartományba (-2 pont) csökkent.</a:t>
          </a: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-2-ről -7 pontra csökkent, melyben a jelenlegi helyzet visszaesése (-4-ről -11 pontra) és a várakozások további gyengülése (+1-ról -2 pontra) is szerepet játszott.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 2020. decemberi kezdete óta először fordult elő, hogy a várakozások indexe a pesszimista hangulatot tükröző tartományba (-2 pont) csökkent.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2, a bevételi szint 4 százalékponttal csökkent az előző hónaphoz képest. Előbbi az egy évvel korábbi szint 94, utóbbi 100 százalékán tartózkodott augusztusban.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létszámváltoztatási tervek mutatója továbbra is pozitív: előbbi növekedett az előző hónaphoz képest (+14-ről +25 pontra), azonban a létszámváltoztatási tervek alindexe már fél éve folyamatosan csökken (február: +21, augusztus: +5 pont).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kkv-k konjunktúra-érzete számottevően gyengébb a nagyvállalatokéhoz képest, az ipar és a szolgáltató szektorok közt korábban tapasztalt különbség azonban jelentősen csökkent.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0.52335</cdr:x>
      <cdr:y>0.51551</cdr:y>
    </cdr:from>
    <cdr:to>
      <cdr:x>0.6146</cdr:x>
      <cdr:y>0.57909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AFACB651-ED0C-6BF4-9DC4-E86DC64757F6}"/>
            </a:ext>
          </a:extLst>
        </cdr:cNvPr>
        <cdr:cNvSpPr txBox="1"/>
      </cdr:nvSpPr>
      <cdr:spPr>
        <a:xfrm xmlns:a="http://schemas.openxmlformats.org/drawingml/2006/main">
          <a:off x="4785547" y="2556005"/>
          <a:ext cx="834400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2022/8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2022. 08. 29.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2022. augusztusi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2 százalékponttal csökkent az előző hónaphoz képest, az egy évvel korábbi szint 94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949014"/>
              </p:ext>
            </p:extLst>
          </p:nvPr>
        </p:nvGraphicFramePr>
        <p:xfrm>
          <a:off x="0" y="922448"/>
          <a:ext cx="9143999" cy="5222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76" y="310448"/>
            <a:ext cx="8110454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tevékenységi körben csökkent a termelési szint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45022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106876"/>
              </p:ext>
            </p:extLst>
          </p:nvPr>
        </p:nvGraphicFramePr>
        <p:xfrm>
          <a:off x="0" y="922448"/>
          <a:ext cx="9144000" cy="490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82" y="310448"/>
            <a:ext cx="8125871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várakozások a kkv-k körében az eddig tapasztalt legalacsonyabb szintre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32220" y="2626513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33680" y="3244332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40148" y="262651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048510"/>
              </p:ext>
            </p:extLst>
          </p:nvPr>
        </p:nvGraphicFramePr>
        <p:xfrm>
          <a:off x="-1" y="922448"/>
          <a:ext cx="9144001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95" y="310447"/>
            <a:ext cx="8118633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4 százalékponttal csökkent az előző hónaphoz képest, az egy évvel korábbi szint 100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270575"/>
              </p:ext>
            </p:extLst>
          </p:nvPr>
        </p:nvGraphicFramePr>
        <p:xfrm>
          <a:off x="0" y="922447"/>
          <a:ext cx="9144000" cy="5165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887"/>
            <a:ext cx="8108414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 csökkenésére számítók aránya először haladta meg a növekedésre számítókét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603996" y="251412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graphicFrame>
        <p:nvGraphicFramePr>
          <p:cNvPr id="29" name="Diagram 28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409159"/>
              </p:ext>
            </p:extLst>
          </p:nvPr>
        </p:nvGraphicFramePr>
        <p:xfrm>
          <a:off x="0" y="921886"/>
          <a:ext cx="9144000" cy="495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9" y="310448"/>
            <a:ext cx="8029575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Az emelkedő energiaárakat és a vevők hiányát tapasztalók aránya nőtt, a munkaerőhiányé és a beszállítói problémáké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76970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</a:p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júniusa óta szerepel a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06767"/>
              </p:ext>
            </p:extLst>
          </p:nvPr>
        </p:nvGraphicFramePr>
        <p:xfrm>
          <a:off x="-1" y="922449"/>
          <a:ext cx="9144001" cy="4847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21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ebben a hónapban volt a legkedvezőtlenebb a felmérés kezdete óta…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294549"/>
              </p:ext>
            </p:extLst>
          </p:nvPr>
        </p:nvGraphicFramePr>
        <p:xfrm>
          <a:off x="-1" y="922448"/>
          <a:ext cx="9144001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8" y="310448"/>
            <a:ext cx="8088815" cy="612000"/>
          </a:xfrm>
        </p:spPr>
        <p:txBody>
          <a:bodyPr>
            <a:noAutofit/>
          </a:bodyPr>
          <a:lstStyle/>
          <a:p>
            <a:r>
              <a:rPr lang="hu-HU" sz="1800" dirty="0"/>
              <a:t>… és ugyanez mondható el a várakozásokról is, azonban a nagyvállalatok körében csökkent a pesszimizmus júliushoz képest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6959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87272" y="2242505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69594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812511"/>
              </p:ext>
            </p:extLst>
          </p:nvPr>
        </p:nvGraphicFramePr>
        <p:xfrm>
          <a:off x="0" y="922448"/>
          <a:ext cx="9124431" cy="5028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3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a szolgáltatás és kereskedelemben javultak, a többi iparágban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948401"/>
              </p:ext>
            </p:extLst>
          </p:nvPr>
        </p:nvGraphicFramePr>
        <p:xfrm>
          <a:off x="1" y="922448"/>
          <a:ext cx="9144000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310448"/>
            <a:ext cx="803263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létszámbővítési tervek mutatója fél éve csökken, csak 2020. decemberében volt alacsonyabb a jelenleginél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968536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212" y="310449"/>
            <a:ext cx="8273668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 kivételével minden iparágban többségbe kerültek a leépítést tervezők a létszámnövelést fontolgatókkal szemben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2028655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38567" y="2904587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196334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528529"/>
              </p:ext>
            </p:extLst>
          </p:nvPr>
        </p:nvGraphicFramePr>
        <p:xfrm>
          <a:off x="1" y="922449"/>
          <a:ext cx="9143999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92" y="301396"/>
            <a:ext cx="781994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mezőgazdaságban nőtt, a többi iparágban csökkent az elmúlt 3 hónapban áremelést megvalósító vállalatok aránya…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8F72EA1-DBE9-364D-9DEB-E299AC9B9D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78661"/>
              </p:ext>
            </p:extLst>
          </p:nvPr>
        </p:nvGraphicFramePr>
        <p:xfrm>
          <a:off x="0" y="913396"/>
          <a:ext cx="9144000" cy="463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54388F7-D4CA-3060-5D02-479E87AEAE89}"/>
              </a:ext>
            </a:extLst>
          </p:cNvPr>
          <p:cNvCxnSpPr>
            <a:cxnSpLocks/>
          </p:cNvCxnSpPr>
          <p:nvPr/>
        </p:nvCxnSpPr>
        <p:spPr>
          <a:xfrm flipV="1">
            <a:off x="6989280" y="1023042"/>
            <a:ext cx="0" cy="33176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églalap 7">
            <a:extLst>
              <a:ext uri="{FF2B5EF4-FFF2-40B4-BE49-F238E27FC236}">
                <a16:creationId xmlns:a16="http://schemas.microsoft.com/office/drawing/2014/main" id="{EABE5A77-0B87-EBF9-697F-4BA4359669F5}"/>
              </a:ext>
            </a:extLst>
          </p:cNvPr>
          <p:cNvSpPr/>
          <p:nvPr/>
        </p:nvSpPr>
        <p:spPr>
          <a:xfrm>
            <a:off x="307291" y="555165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01396"/>
            <a:ext cx="8363646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… A további áremelési törekvések mutatója minden tevékenységi körben mérséklődött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181597"/>
              </p:ext>
            </p:extLst>
          </p:nvPr>
        </p:nvGraphicFramePr>
        <p:xfrm>
          <a:off x="0" y="922449"/>
          <a:ext cx="9144000" cy="4958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61" y="310449"/>
            <a:ext cx="797023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válaszadók többsége a magasabb infláció miatt nem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09791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32730EF-B7A5-E080-C17E-84E255714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381769"/>
              </p:ext>
            </p:extLst>
          </p:nvPr>
        </p:nvGraphicFramePr>
        <p:xfrm>
          <a:off x="0" y="922449"/>
          <a:ext cx="9144000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5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eredmények kedvezőtlen konjunktúrára utalnak a vállalati szektorban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74538046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1" y="309396"/>
            <a:ext cx="807306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konjunktúraindexe az előző havi -2-ről -7 pontra csökkent, ami a második legalacsonyabb érték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75757"/>
              </p:ext>
            </p:extLst>
          </p:nvPr>
        </p:nvGraphicFramePr>
        <p:xfrm>
          <a:off x="15751" y="921395"/>
          <a:ext cx="9128249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az előző havi -4-ről -11 pontra csökkent, legutóbb 2021. áprilisában állt hasonló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048767"/>
              </p:ext>
            </p:extLst>
          </p:nvPr>
        </p:nvGraphicFramePr>
        <p:xfrm>
          <a:off x="1" y="923788"/>
          <a:ext cx="9144000" cy="493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1" y="304901"/>
            <a:ext cx="7824248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minden vizsgált tényező kapcsán gyengült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336894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771595"/>
              </p:ext>
            </p:extLst>
          </p:nvPr>
        </p:nvGraphicFramePr>
        <p:xfrm>
          <a:off x="-1" y="916901"/>
          <a:ext cx="9144001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9" y="310447"/>
            <a:ext cx="816154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ugyanez mondható el a várakozásokról is, ahol csak a beruházások kapcsán történt javulás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57011" y="1740982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51323" y="25381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786527" y="1789361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696856"/>
              </p:ext>
            </p:extLst>
          </p:nvPr>
        </p:nvGraphicFramePr>
        <p:xfrm>
          <a:off x="0" y="922447"/>
          <a:ext cx="9144000" cy="552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58" y="310448"/>
            <a:ext cx="8310521" cy="612000"/>
          </a:xfrm>
        </p:spPr>
        <p:txBody>
          <a:bodyPr>
            <a:noAutofit/>
          </a:bodyPr>
          <a:lstStyle/>
          <a:p>
            <a:r>
              <a:rPr lang="hu-HU" sz="1800" dirty="0"/>
              <a:t>A kkv-k várakozásai az eddig tapasztalt legalacsonyabb szintre csökkentek, viszont a nagyvállalatoknál javultak a kilátások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832716"/>
              </p:ext>
            </p:extLst>
          </p:nvPr>
        </p:nvGraphicFramePr>
        <p:xfrm>
          <a:off x="0" y="922449"/>
          <a:ext cx="9112494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38079</TotalTime>
  <Words>1038</Words>
  <Application>Microsoft Office PowerPoint</Application>
  <PresentationFormat>Diavetítés a képernyőre (4:3 oldalarány)</PresentationFormat>
  <Paragraphs>112</Paragraphs>
  <Slides>26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2022. augusztusi eredményei</vt:lpstr>
      <vt:lpstr>Az mnb vállalati konjunktúra felmérései</vt:lpstr>
      <vt:lpstr>Az eredmények kedvezőtlen konjunktúrára utalnak a vállalati szektorban</vt:lpstr>
      <vt:lpstr>Az mnb konjunktúraindexe az előző havi -2-ről -7 pontra csökkent, ami a második legalacsonyabb érték a felmérés kezdete óta</vt:lpstr>
      <vt:lpstr>A jelenlegi helyzet megítélése az előző havi -4-ről -11 pontra csökkent, legutóbb 2021. áprilisában állt hasonló szinten</vt:lpstr>
      <vt:lpstr>A jelenlegi helyzet indexe minden vizsgált tényező kapcsán gyengült az előző hónaphoz képest…</vt:lpstr>
      <vt:lpstr>… és ugyanez mondható el a várakozásokról is, ahol csak a beruházások kapcsán történt javulás júliushoz képest</vt:lpstr>
      <vt:lpstr>A kkv-k várakozásai az eddig tapasztalt legalacsonyabb szintre csökkentek, viszont a nagyvállalatoknál javultak a kilátások</vt:lpstr>
      <vt:lpstr>Termelés és kereslet</vt:lpstr>
      <vt:lpstr>Az átlagos kapacitás-kihasználtság 2 százalékponttal csökkent az előző hónaphoz képest, az egy évvel korábbi szint 94 százalékára</vt:lpstr>
      <vt:lpstr>Minden tevékenységi körben csökkent a termelési szint az előző hónaphoz képest</vt:lpstr>
      <vt:lpstr>a termelési szintre vonatkozó várakozások a kkv-k körében az eddig tapasztalt legalacsonyabb szintre csökkentek</vt:lpstr>
      <vt:lpstr>Az átlagos bevételi szint 4 százalékponttal csökkent az előző hónaphoz képest, az egy évvel korábbi szint 100 százalékára</vt:lpstr>
      <vt:lpstr>a bevételi szint csökkenésére számítók aránya először haladta meg a növekedésre számítókét a felmérés kezdete óta</vt:lpstr>
      <vt:lpstr>Az emelkedő energiaárakat és a vevők hiányát tapasztalók aránya nőtt, a munkaerőhiányé és a beszállítói problémáké mérséklődött</vt:lpstr>
      <vt:lpstr>Üzleti környezet, beruházások, foglalkoztatás</vt:lpstr>
      <vt:lpstr>Az üzleti környezet átlagos megítélése ebben a hónapban volt a legkedvezőtlenebb a felmérés kezdete óta…</vt:lpstr>
      <vt:lpstr>… és ugyanez mondható el a várakozásokról is, azonban a nagyvállalatok körében csökkent a pesszimizmus júliushoz képest </vt:lpstr>
      <vt:lpstr>A beruházási várakozások a szolgáltatás és kereskedelemben javultak, a többi iparágban gyengültek az előző hónaphoz képest</vt:lpstr>
      <vt:lpstr>a létszámbővítési tervek mutatója fél éve csökken, csak 2020. decemberében volt alacsonyabb a jelenleginél</vt:lpstr>
      <vt:lpstr>A mezőgazdaság kivételével minden iparágban többségbe kerültek a leépítést tervezők a létszámnövelést fontolgatókkal szemben</vt:lpstr>
      <vt:lpstr>Árak</vt:lpstr>
      <vt:lpstr>A mezőgazdaságban nőtt, a többi iparágban csökkent az elmúlt 3 hónapban áremelést megvalósító vállalatok aránya…</vt:lpstr>
      <vt:lpstr>… A további áremelési törekvések mutatója minden tevékenységi körben mérséklődött az előző hónaphoz képest</vt:lpstr>
      <vt:lpstr>a válaszadók többsége a magasabb infláció miatt nem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1985</cp:revision>
  <dcterms:created xsi:type="dcterms:W3CDTF">2020-04-06T05:19:02Z</dcterms:created>
  <dcterms:modified xsi:type="dcterms:W3CDTF">2022-08-29T09:24:35Z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