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8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395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372" r:id="rId21"/>
    <p:sldId id="367" r:id="rId22"/>
    <p:sldId id="354" r:id="rId23"/>
    <p:sldId id="391" r:id="rId24"/>
    <p:sldId id="401" r:id="rId25"/>
    <p:sldId id="397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2886" autoAdjust="0"/>
  </p:normalViewPr>
  <p:slideViewPr>
    <p:cSldViewPr snapToGrid="0">
      <p:cViewPr varScale="1">
        <p:scale>
          <a:sx n="98" d="100"/>
          <a:sy n="98" d="100"/>
        </p:scale>
        <p:origin x="16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december\2022.%20decembe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2845329407"/>
          <c:y val="4.2429219679421072E-2"/>
          <c:w val="0.81120933399689099"/>
          <c:h val="0.58637022362788516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0AC-4037-8984-DD4D5AB1A60B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AC-4037-8984-DD4D5AB1A6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Indexek!$B$4:$Z$4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Indexek!$B$5:$Z$5</c:f>
              <c:numCache>
                <c:formatCode>General\ "pont"</c:formatCode>
                <c:ptCount val="2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AC-4037-8984-DD4D5AB1A60B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F0AC-4037-8984-DD4D5AB1A60B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AC-4037-8984-DD4D5AB1A6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Indexek!$B$4:$Z$4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Indexek!$B$6:$Z$6</c:f>
              <c:numCache>
                <c:formatCode>General\ "pont"</c:formatCode>
                <c:ptCount val="2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AC-4037-8984-DD4D5AB1A60B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F0AC-4037-8984-DD4D5AB1A60B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AC-4037-8984-DD4D5AB1A6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Indexek!$B$4:$Z$4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Indexek!$B$7:$Z$7</c:f>
              <c:numCache>
                <c:formatCode>General\ "pont"</c:formatCode>
                <c:ptCount val="25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0AC-4037-8984-DD4D5AB1A6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C273-4B4B-81A2-8D85A98F7106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F99-4F80-9017-1805B1DED492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F99-4F80-9017-1805B1DED492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F99-4F80-9017-1805B1DED492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F99-4F80-9017-1805B1DED492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F99-4F80-9017-1805B1DED492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8F99-4F80-9017-1805B1DED492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8F99-4F80-9017-1805B1DED492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8F99-4F80-9017-1805B1DED492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8F99-4F80-9017-1805B1DED492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8F99-4F80-9017-1805B1DED492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8F99-4F80-9017-1805B1DED492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8F99-4F80-9017-1805B1DED492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8F99-4F80-9017-1805B1DED492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8F99-4F80-9017-1805B1DED492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8F99-4F80-9017-1805B1DED492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8F99-4F80-9017-1805B1DED492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8F99-4F80-9017-1805B1DED492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8F99-4F80-9017-1805B1DED492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8F99-4F80-9017-1805B1DED492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8F99-4F80-9017-1805B1DED492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8F99-4F80-9017-1805B1DED492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8F99-4F80-9017-1805B1DED492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solidFill>
                    <a:srgbClr val="002060"/>
                  </a:solidFill>
                </a:ln>
                <a:effectLst/>
              </c:spPr>
            </c:marker>
            <c:bubble3D val="0"/>
            <c:spPr>
              <a:ln w="1905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8F99-4F80-9017-1805B1DED492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8F99-4F80-9017-1805B1DED492}"/>
              </c:ext>
            </c:extLst>
          </c:dPt>
          <c:xVal>
            <c:numRef>
              <c:f>Árbevétel!$B$2:$Z$2</c:f>
              <c:numCache>
                <c:formatCode>General</c:formatCode>
                <c:ptCount val="25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</c:numCache>
            </c:numRef>
          </c:xVal>
          <c:yVal>
            <c:numRef>
              <c:f>Árbevétel!$B$3:$Z$3</c:f>
              <c:numCache>
                <c:formatCode>General</c:formatCode>
                <c:ptCount val="25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7-8F99-4F80-9017-1805B1DED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8611001749781271"/>
          <c:h val="0.4842551165978997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verzió'!$A$220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-2.0370135052831988E-16"/>
                  <c:y val="-1.7661080878015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714-4460-BE0F-DD83AE800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verzió'!$B$219:$Z$219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verzió'!$B$220:$Z$220</c:f>
              <c:numCache>
                <c:formatCode>General</c:formatCode>
                <c:ptCount val="25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14-4460-BE0F-DD83AE800BE7}"/>
            </c:ext>
          </c:extLst>
        </c:ser>
        <c:ser>
          <c:idx val="1"/>
          <c:order val="1"/>
          <c:tx>
            <c:strRef>
              <c:f>'Új verzió'!$A$221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714-4460-BE0F-DD83AE800BE7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714-4460-BE0F-DD83AE800BE7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9714-4460-BE0F-DD83AE800BE7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714-4460-BE0F-DD83AE800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verzió'!$B$219:$Z$219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verzió'!$B$221:$Z$221</c:f>
              <c:numCache>
                <c:formatCode>General</c:formatCode>
                <c:ptCount val="25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14-4460-BE0F-DD83AE800BE7}"/>
            </c:ext>
          </c:extLst>
        </c:ser>
        <c:ser>
          <c:idx val="2"/>
          <c:order val="2"/>
          <c:tx>
            <c:strRef>
              <c:f>'Új verzió'!$A$222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714-4460-BE0F-DD83AE800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verzió'!$B$219:$Z$219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verzió'!$B$222:$Z$222</c:f>
              <c:numCache>
                <c:formatCode>0%</c:formatCode>
                <c:ptCount val="25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714-4460-BE0F-DD83AE800BE7}"/>
            </c:ext>
          </c:extLst>
        </c:ser>
        <c:ser>
          <c:idx val="3"/>
          <c:order val="3"/>
          <c:tx>
            <c:strRef>
              <c:f>'Új verzió'!$A$223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-2.0370135052831988E-16"/>
                  <c:y val="-7.569034662006843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714-4460-BE0F-DD83AE800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verzió'!$B$219:$Z$219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verzió'!$B$223:$Z$223</c:f>
              <c:numCache>
                <c:formatCode>0%</c:formatCode>
                <c:ptCount val="25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714-4460-BE0F-DD83AE800BE7}"/>
            </c:ext>
          </c:extLst>
        </c:ser>
        <c:ser>
          <c:idx val="4"/>
          <c:order val="4"/>
          <c:tx>
            <c:strRef>
              <c:f>'Új verzió'!$A$224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-2.0370135052831988E-16"/>
                  <c:y val="1.51380693240136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714-4460-BE0F-DD83AE800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verzió'!$B$219:$Z$219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verzió'!$B$224:$Z$224</c:f>
              <c:numCache>
                <c:formatCode>0%</c:formatCode>
                <c:ptCount val="25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714-4460-BE0F-DD83AE800BE7}"/>
            </c:ext>
          </c:extLst>
        </c:ser>
        <c:ser>
          <c:idx val="5"/>
          <c:order val="5"/>
          <c:tx>
            <c:strRef>
              <c:f>'Új verzió'!$A$225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714-4460-BE0F-DD83AE800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verzió'!$B$219:$Z$219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verzió'!$B$225:$Z$225</c:f>
              <c:numCache>
                <c:formatCode>0%</c:formatCode>
                <c:ptCount val="25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714-4460-BE0F-DD83AE800BE7}"/>
            </c:ext>
          </c:extLst>
        </c:ser>
        <c:ser>
          <c:idx val="6"/>
          <c:order val="6"/>
          <c:tx>
            <c:strRef>
              <c:f>'Új verzió'!$A$226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714-4460-BE0F-DD83AE800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verzió'!$B$219:$Z$219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verzió'!$B$226:$Z$226</c:f>
              <c:numCache>
                <c:formatCode>0%</c:formatCode>
                <c:ptCount val="25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714-4460-BE0F-DD83AE800BE7}"/>
            </c:ext>
          </c:extLst>
        </c:ser>
        <c:ser>
          <c:idx val="8"/>
          <c:order val="8"/>
          <c:tx>
            <c:strRef>
              <c:f>'Új verzió'!$A$228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714-4460-BE0F-DD83AE800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verzió'!$B$219:$Z$219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verzió'!$B$228:$Z$228</c:f>
              <c:numCache>
                <c:formatCode>0%</c:formatCode>
                <c:ptCount val="25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714-4460-BE0F-DD83AE800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'Új verzió'!$A$227</c15:sqref>
                        </c15:formulaRef>
                      </c:ext>
                    </c:extLst>
                    <c:strCache>
                      <c:ptCount val="1"/>
                      <c:pt idx="0">
                        <c:v>Egyéb*</c:v>
                      </c:pt>
                    </c:strCache>
                  </c:strRef>
                </c:tx>
                <c:spPr>
                  <a:ln w="25400" cap="rnd">
                    <a:solidFill>
                      <a:srgbClr val="FFB3B5"/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rgbClr val="FFB3B5"/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-1.7578488788968656E-16"/>
                        <c:y val="2.5789645437050215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A-9714-4460-BE0F-DD83AE800BE7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verzió'!$B$219:$Z$219</c15:sqref>
                        </c15:formulaRef>
                      </c:ext>
                    </c:extLst>
                    <c:strCache>
                      <c:ptCount val="25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verzió'!$B$227:$Z$227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1">
                        <c:v>0.16927500000000001</c:v>
                      </c:pt>
                      <c:pt idx="2">
                        <c:v>0.15</c:v>
                      </c:pt>
                      <c:pt idx="3">
                        <c:v>0.16320000000000001</c:v>
                      </c:pt>
                      <c:pt idx="4">
                        <c:v>0.12</c:v>
                      </c:pt>
                      <c:pt idx="5">
                        <c:v>0.1</c:v>
                      </c:pt>
                      <c:pt idx="6">
                        <c:v>0.09</c:v>
                      </c:pt>
                      <c:pt idx="7">
                        <c:v>0.09</c:v>
                      </c:pt>
                      <c:pt idx="8">
                        <c:v>0.09</c:v>
                      </c:pt>
                      <c:pt idx="9">
                        <c:v>0.1</c:v>
                      </c:pt>
                      <c:pt idx="10">
                        <c:v>0.1</c:v>
                      </c:pt>
                      <c:pt idx="11">
                        <c:v>0.09</c:v>
                      </c:pt>
                      <c:pt idx="12">
                        <c:v>0.12</c:v>
                      </c:pt>
                      <c:pt idx="13">
                        <c:v>0.1</c:v>
                      </c:pt>
                      <c:pt idx="14">
                        <c:v>0.08</c:v>
                      </c:pt>
                      <c:pt idx="15">
                        <c:v>0.13</c:v>
                      </c:pt>
                      <c:pt idx="16">
                        <c:v>0.18</c:v>
                      </c:pt>
                      <c:pt idx="17">
                        <c:v>0.11</c:v>
                      </c:pt>
                      <c:pt idx="18">
                        <c:v>0.13</c:v>
                      </c:pt>
                      <c:pt idx="19">
                        <c:v>0.13</c:v>
                      </c:pt>
                      <c:pt idx="20">
                        <c:v>0.14000000000000001</c:v>
                      </c:pt>
                      <c:pt idx="21">
                        <c:v>0.12</c:v>
                      </c:pt>
                      <c:pt idx="22">
                        <c:v>0.11</c:v>
                      </c:pt>
                      <c:pt idx="23">
                        <c:v>7.0000000000000007E-2</c:v>
                      </c:pt>
                      <c:pt idx="24">
                        <c:v>0.09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B-9714-4460-BE0F-DD83AE800BE7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'Új verzió'!$A$229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0C-9714-4460-BE0F-DD83AE800BE7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'Új verzió'!$B$219:$Z$219</c15:sqref>
                        </c15:formulaRef>
                      </c:ext>
                    </c:extLst>
                    <c:strCache>
                      <c:ptCount val="25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'Új verzió'!$B$229:$Z$229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9714-4460-BE0F-DD83AE800BE7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953412073490956E-3"/>
          <c:y val="0.77913159531609855"/>
          <c:w val="0.99759809711286085"/>
          <c:h val="0.205730335359887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491530072513136"/>
          <c:h val="0.5725364884775205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verzió'!$B$238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verzió'!$A$239:$A$263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verzió'!$B$239:$B$263</c:f>
              <c:numCache>
                <c:formatCode>General\ "pont"</c:formatCode>
                <c:ptCount val="25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E6-4CB0-8C43-32D12A51A588}"/>
            </c:ext>
          </c:extLst>
        </c:ser>
        <c:ser>
          <c:idx val="1"/>
          <c:order val="1"/>
          <c:tx>
            <c:strRef>
              <c:f>'Új verzió'!$C$238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0"/>
                  <c:y val="-5.15687979536526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E6-4CB0-8C43-32D12A51A5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verzió'!$A$239:$A$263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verzió'!$C$239:$C$263</c:f>
              <c:numCache>
                <c:formatCode>General\ "pont"</c:formatCode>
                <c:ptCount val="25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E6-4CB0-8C43-32D12A51A588}"/>
            </c:ext>
          </c:extLst>
        </c:ser>
        <c:ser>
          <c:idx val="2"/>
          <c:order val="2"/>
          <c:tx>
            <c:strRef>
              <c:f>'Új verzió'!$D$238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0"/>
                  <c:y val="-3.0941278772191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E6-4CB0-8C43-32D12A51A5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verzió'!$A$239:$A$263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verzió'!$D$239:$D$263</c:f>
              <c:numCache>
                <c:formatCode>General\ "pont"</c:formatCode>
                <c:ptCount val="25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EE6-4CB0-8C43-32D12A51A588}"/>
            </c:ext>
          </c:extLst>
        </c:ser>
        <c:ser>
          <c:idx val="3"/>
          <c:order val="3"/>
          <c:tx>
            <c:strRef>
              <c:f>'Új verzió'!$E$238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0"/>
                  <c:y val="1.8049079283778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EE6-4CB0-8C43-32D12A51A5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verzió'!$A$239:$A$263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verzió'!$E$239:$E$263</c:f>
              <c:numCache>
                <c:formatCode>General\ "pont"</c:formatCode>
                <c:ptCount val="25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E6-4CB0-8C43-32D12A51A588}"/>
            </c:ext>
          </c:extLst>
        </c:ser>
        <c:ser>
          <c:idx val="4"/>
          <c:order val="4"/>
          <c:tx>
            <c:strRef>
              <c:f>'Új verzió'!$F$238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EE6-4CB0-8C43-32D12A51A5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verzió'!$A$239:$A$263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verzió'!$F$239:$F$263</c:f>
              <c:numCache>
                <c:formatCode>General\ "pont"</c:formatCode>
                <c:ptCount val="25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EE6-4CB0-8C43-32D12A51A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95781320162144"/>
          <c:y val="0.91296425368681378"/>
          <c:w val="0.79775094001551616"/>
          <c:h val="7.1565106927090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81348382162131538"/>
          <c:h val="0.6192695581052585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verzió'!$B$266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verzió'!$A$267:$A$291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verzió'!$B$267:$B$291</c:f>
              <c:numCache>
                <c:formatCode>General\ "pont"</c:formatCode>
                <c:ptCount val="25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4B-40A0-973F-4E24BC0FA434}"/>
            </c:ext>
          </c:extLst>
        </c:ser>
        <c:ser>
          <c:idx val="1"/>
          <c:order val="1"/>
          <c:tx>
            <c:strRef>
              <c:f>'Új verzió'!$C$266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verzió'!$A$267:$A$291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verzió'!$C$267:$C$291</c:f>
              <c:numCache>
                <c:formatCode>General\ "pont"</c:formatCode>
                <c:ptCount val="25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4B-40A0-973F-4E24BC0FA434}"/>
            </c:ext>
          </c:extLst>
        </c:ser>
        <c:ser>
          <c:idx val="2"/>
          <c:order val="2"/>
          <c:tx>
            <c:strRef>
              <c:f>'Új verzió'!$D$266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64B-40A0-973F-4E24BC0FA4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verzió'!$A$267:$A$291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verzió'!$D$267:$D$291</c:f>
              <c:numCache>
                <c:formatCode>General\ "pont"</c:formatCode>
                <c:ptCount val="25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4B-40A0-973F-4E24BC0FA434}"/>
            </c:ext>
          </c:extLst>
        </c:ser>
        <c:ser>
          <c:idx val="3"/>
          <c:order val="3"/>
          <c:tx>
            <c:strRef>
              <c:f>'Új verzió'!$E$266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4B-40A0-973F-4E24BC0FA4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verzió'!$A$267:$A$291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verzió'!$E$267:$E$291</c:f>
              <c:numCache>
                <c:formatCode>General\ "pont"</c:formatCode>
                <c:ptCount val="25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4B-40A0-973F-4E24BC0FA434}"/>
            </c:ext>
          </c:extLst>
        </c:ser>
        <c:ser>
          <c:idx val="4"/>
          <c:order val="4"/>
          <c:tx>
            <c:strRef>
              <c:f>'Új verzió'!$F$266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-2.0413822508285251E-16"/>
                  <c:y val="-9.8738307139498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4B-40A0-973F-4E24BC0FA4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verzió'!$A$267:$A$291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verzió'!$F$267:$F$291</c:f>
              <c:numCache>
                <c:formatCode>General\ "pont"</c:formatCode>
                <c:ptCount val="25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64B-40A0-973F-4E24BC0FA4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02518491290031"/>
          <c:y val="0.92408209818125209"/>
          <c:w val="0.7994616869808101"/>
          <c:h val="6.8512528783285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6433070866141728"/>
          <c:h val="0.5776179101118226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verzió'!$L$303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-1.0185067526415994E-16"/>
                  <c:y val="-7.3420420357922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90-4EB4-B876-36287947F5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verzió'!$K$304:$K$328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verzió'!$L$304:$L$328</c:f>
              <c:numCache>
                <c:formatCode>General\ "pont"</c:formatCode>
                <c:ptCount val="25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F90-4EB4-B876-36287947F57F}"/>
            </c:ext>
          </c:extLst>
        </c:ser>
        <c:ser>
          <c:idx val="1"/>
          <c:order val="1"/>
          <c:tx>
            <c:strRef>
              <c:f>'Új verzió'!$M$303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-1.3888888888890926E-3"/>
                  <c:y val="7.34204203579216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90-4EB4-B876-36287947F5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verzió'!$K$304:$K$328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verzió'!$M$304:$M$328</c:f>
              <c:numCache>
                <c:formatCode>General\ "pont"</c:formatCode>
                <c:ptCount val="25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90-4EB4-B876-36287947F57F}"/>
            </c:ext>
          </c:extLst>
        </c:ser>
        <c:ser>
          <c:idx val="2"/>
          <c:order val="2"/>
          <c:tx>
            <c:strRef>
              <c:f>'Új verzió'!$N$303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90-4EB4-B876-36287947F5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verzió'!$K$304:$K$328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verzió'!$N$304:$N$328</c:f>
              <c:numCache>
                <c:formatCode>General\ "pont"</c:formatCode>
                <c:ptCount val="25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90-4EB4-B876-36287947F57F}"/>
            </c:ext>
          </c:extLst>
        </c:ser>
        <c:ser>
          <c:idx val="3"/>
          <c:order val="3"/>
          <c:tx>
            <c:strRef>
              <c:f>'Új verzió'!$O$303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F90-4EB4-B876-36287947F5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verzió'!$K$304:$K$328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verzió'!$O$304:$O$328</c:f>
              <c:numCache>
                <c:formatCode>General\ "pont"</c:formatCode>
                <c:ptCount val="25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F90-4EB4-B876-36287947F5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5313372228812712"/>
          <c:w val="0.76233398950131237"/>
          <c:h val="0.132182193640288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45829629224432"/>
          <c:y val="3.9316975481424349E-2"/>
          <c:w val="0.76032990994241345"/>
          <c:h val="0.6062036242931393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verzió'!$B$338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8F-410E-8DFF-FF4B82193D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verzió'!$A$339:$A$363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verzió'!$B$339:$B$363</c:f>
              <c:numCache>
                <c:formatCode>General\ "pont"</c:formatCode>
                <c:ptCount val="25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8F-410E-8DFF-FF4B82193DDF}"/>
            </c:ext>
          </c:extLst>
        </c:ser>
        <c:ser>
          <c:idx val="1"/>
          <c:order val="1"/>
          <c:tx>
            <c:strRef>
              <c:f>'Új verzió'!$C$338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2.7956231108219121E-3"/>
                  <c:y val="1.4755411624669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8F-410E-8DFF-FF4B82193D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verzió'!$A$339:$A$363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verzió'!$C$339:$C$363</c:f>
              <c:numCache>
                <c:formatCode>General\ "pont"</c:formatCode>
                <c:ptCount val="25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8F-410E-8DFF-FF4B82193DDF}"/>
            </c:ext>
          </c:extLst>
        </c:ser>
        <c:ser>
          <c:idx val="2"/>
          <c:order val="2"/>
          <c:tx>
            <c:strRef>
              <c:f>'Új verzió'!$D$338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1.0250499658366915E-16"/>
                  <c:y val="9.8369410831129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8F-410E-8DFF-FF4B82193D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verzió'!$A$339:$A$363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verzió'!$D$339:$D$363</c:f>
              <c:numCache>
                <c:formatCode>General\ "pont"</c:formatCode>
                <c:ptCount val="25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8F-410E-8DFF-FF4B82193DDF}"/>
            </c:ext>
          </c:extLst>
        </c:ser>
        <c:ser>
          <c:idx val="3"/>
          <c:order val="3"/>
          <c:tx>
            <c:strRef>
              <c:f>'Új verzió'!$E$338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8F-410E-8DFF-FF4B82193D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verzió'!$A$339:$A$363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verzió'!$E$339:$E$363</c:f>
              <c:numCache>
                <c:formatCode>General\ "pont"</c:formatCode>
                <c:ptCount val="25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8F-410E-8DFF-FF4B82193DDF}"/>
            </c:ext>
          </c:extLst>
        </c:ser>
        <c:ser>
          <c:idx val="4"/>
          <c:order val="4"/>
          <c:tx>
            <c:strRef>
              <c:f>'Új verzió'!$F$338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8F-410E-8DFF-FF4B82193D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verzió'!$A$339:$A$363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verzió'!$F$339:$F$363</c:f>
              <c:numCache>
                <c:formatCode>General\ "pont"</c:formatCode>
                <c:ptCount val="2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F8F-410E-8DFF-FF4B82193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54022973198009"/>
          <c:y val="0.92682497041656153"/>
          <c:w val="0.80287577164425894"/>
          <c:h val="6.8256559041881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3.9331133817402469E-2"/>
          <c:w val="0.74380427123750315"/>
          <c:h val="0.5906732750291147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verzió'!$L$365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verzió'!$K$366:$K$390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verzió'!$L$366:$L$390</c:f>
              <c:numCache>
                <c:formatCode>General\ "pont"</c:formatCode>
                <c:ptCount val="25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23-4EB8-9D61-99F28F1912D7}"/>
            </c:ext>
          </c:extLst>
        </c:ser>
        <c:ser>
          <c:idx val="1"/>
          <c:order val="1"/>
          <c:tx>
            <c:strRef>
              <c:f>'Új verzió'!$M$365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F23-4EB8-9D61-99F28F191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verzió'!$K$366:$K$390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verzió'!$M$366:$M$390</c:f>
              <c:numCache>
                <c:formatCode>General\ "pont"</c:formatCode>
                <c:ptCount val="25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23-4EB8-9D61-99F28F1912D7}"/>
            </c:ext>
          </c:extLst>
        </c:ser>
        <c:ser>
          <c:idx val="2"/>
          <c:order val="2"/>
          <c:tx>
            <c:strRef>
              <c:f>'Új verzió'!$N$365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F23-4EB8-9D61-99F28F191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verzió'!$K$366:$K$390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verzió'!$N$366:$N$390</c:f>
              <c:numCache>
                <c:formatCode>General\ "pont"</c:formatCode>
                <c:ptCount val="25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23-4EB8-9D61-99F28F1912D7}"/>
            </c:ext>
          </c:extLst>
        </c:ser>
        <c:ser>
          <c:idx val="3"/>
          <c:order val="3"/>
          <c:tx>
            <c:strRef>
              <c:f>'Új verzió'!$O$365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F23-4EB8-9D61-99F28F191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verzió'!$K$366:$K$390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verzió'!$O$366:$O$390</c:f>
              <c:numCache>
                <c:formatCode>General\ "pont"</c:formatCode>
                <c:ptCount val="2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23-4EB8-9D61-99F28F1912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5236717865591394"/>
          <c:w val="0.71927835528451944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verzió'!$A$528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92ECF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510-441F-864C-252C8A131D44}"/>
              </c:ext>
            </c:extLst>
          </c:dPt>
          <c:cat>
            <c:strRef>
              <c:f>'Új verzió'!$B$527:$E$527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verzió'!$B$528:$E$528</c:f>
              <c:numCache>
                <c:formatCode>General\ "pont"</c:formatCode>
                <c:ptCount val="4"/>
                <c:pt idx="0">
                  <c:v>72</c:v>
                </c:pt>
                <c:pt idx="1">
                  <c:v>65</c:v>
                </c:pt>
                <c:pt idx="2">
                  <c:v>44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10-441F-864C-252C8A131D44}"/>
            </c:ext>
          </c:extLst>
        </c:ser>
        <c:ser>
          <c:idx val="1"/>
          <c:order val="1"/>
          <c:tx>
            <c:strRef>
              <c:f>'Új verzió'!$A$529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27EFF9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510-441F-864C-252C8A131D44}"/>
              </c:ext>
            </c:extLst>
          </c:dPt>
          <c:cat>
            <c:strRef>
              <c:f>'Új verzió'!$B$527:$E$527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verzió'!$B$529:$E$529</c:f>
              <c:numCache>
                <c:formatCode>General\ "pont"</c:formatCode>
                <c:ptCount val="4"/>
                <c:pt idx="0">
                  <c:v>68</c:v>
                </c:pt>
                <c:pt idx="1">
                  <c:v>66</c:v>
                </c:pt>
                <c:pt idx="2">
                  <c:v>46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10-441F-864C-252C8A131D44}"/>
            </c:ext>
          </c:extLst>
        </c:ser>
        <c:ser>
          <c:idx val="2"/>
          <c:order val="2"/>
          <c:tx>
            <c:strRef>
              <c:f>'Új verzió'!$A$530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57200">
                  <a:lumMod val="40000"/>
                  <a:lumOff val="6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510-441F-864C-252C8A131D44}"/>
              </c:ext>
            </c:extLst>
          </c:dPt>
          <c:cat>
            <c:strRef>
              <c:f>'Új verzió'!$B$527:$E$527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verzió'!$B$530:$E$530</c:f>
              <c:numCache>
                <c:formatCode>General\ "pont"</c:formatCode>
                <c:ptCount val="4"/>
                <c:pt idx="0">
                  <c:v>75</c:v>
                </c:pt>
                <c:pt idx="1">
                  <c:v>63</c:v>
                </c:pt>
                <c:pt idx="2">
                  <c:v>39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10-441F-864C-252C8A131D44}"/>
            </c:ext>
          </c:extLst>
        </c:ser>
        <c:ser>
          <c:idx val="3"/>
          <c:order val="3"/>
          <c:tx>
            <c:strRef>
              <c:f>'Új verzió'!$A$531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2510-441F-864C-252C8A131D44}"/>
              </c:ext>
            </c:extLst>
          </c:dPt>
          <c:cat>
            <c:strRef>
              <c:f>'Új verzió'!$B$527:$E$527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verzió'!$B$531:$E$531</c:f>
              <c:numCache>
                <c:formatCode>General\ "pont"</c:formatCode>
                <c:ptCount val="4"/>
                <c:pt idx="0">
                  <c:v>50</c:v>
                </c:pt>
                <c:pt idx="1">
                  <c:v>62</c:v>
                </c:pt>
                <c:pt idx="2">
                  <c:v>45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10-441F-864C-252C8A131D44}"/>
            </c:ext>
          </c:extLst>
        </c:ser>
        <c:ser>
          <c:idx val="4"/>
          <c:order val="4"/>
          <c:tx>
            <c:strRef>
              <c:f>'Új verzió'!$A$532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10-441F-864C-252C8A131D44}"/>
              </c:ext>
            </c:extLst>
          </c:dPt>
          <c:dPt>
            <c:idx val="3"/>
            <c:invertIfNegative val="0"/>
            <c:bubble3D val="0"/>
            <c:spPr>
              <a:solidFill>
                <a:srgbClr val="E57200">
                  <a:lumMod val="60000"/>
                  <a:lumOff val="4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510-441F-864C-252C8A131D44}"/>
              </c:ext>
            </c:extLst>
          </c:dPt>
          <c:cat>
            <c:strRef>
              <c:f>'Új verzió'!$B$527:$E$527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verzió'!$B$532:$E$532</c:f>
              <c:numCache>
                <c:formatCode>General\ "pont"</c:formatCode>
                <c:ptCount val="4"/>
                <c:pt idx="0">
                  <c:v>45</c:v>
                </c:pt>
                <c:pt idx="1">
                  <c:v>60</c:v>
                </c:pt>
                <c:pt idx="2">
                  <c:v>41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10-441F-864C-252C8A131D44}"/>
            </c:ext>
          </c:extLst>
        </c:ser>
        <c:ser>
          <c:idx val="5"/>
          <c:order val="5"/>
          <c:tx>
            <c:strRef>
              <c:f>'Új verzió'!$A$533</c:f>
              <c:strCache>
                <c:ptCount val="1"/>
                <c:pt idx="0">
                  <c:v>November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6A800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2510-441F-864C-252C8A131D44}"/>
              </c:ext>
            </c:extLst>
          </c:dPt>
          <c:cat>
            <c:strRef>
              <c:f>'Új verzió'!$B$527:$E$527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verzió'!$B$533:$E$533</c:f>
              <c:numCache>
                <c:formatCode>General\ "pont"</c:formatCode>
                <c:ptCount val="4"/>
                <c:pt idx="0">
                  <c:v>31</c:v>
                </c:pt>
                <c:pt idx="1">
                  <c:v>65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10-441F-864C-252C8A131D44}"/>
            </c:ext>
          </c:extLst>
        </c:ser>
        <c:ser>
          <c:idx val="6"/>
          <c:order val="6"/>
          <c:tx>
            <c:strRef>
              <c:f>'Új verzió'!$A$534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'Új verzió'!$B$527:$E$527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verzió'!$B$534:$E$534</c:f>
              <c:numCache>
                <c:formatCode>General\ "pont"</c:formatCode>
                <c:ptCount val="4"/>
                <c:pt idx="0">
                  <c:v>28</c:v>
                </c:pt>
                <c:pt idx="1">
                  <c:v>58</c:v>
                </c:pt>
                <c:pt idx="2">
                  <c:v>40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510-441F-864C-252C8A131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2885528"/>
        <c:axId val="1752886184"/>
      </c:barChart>
      <c:catAx>
        <c:axId val="175288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2886184"/>
        <c:crosses val="autoZero"/>
        <c:auto val="1"/>
        <c:lblAlgn val="ctr"/>
        <c:lblOffset val="100"/>
        <c:noMultiLvlLbl val="0"/>
      </c:catAx>
      <c:valAx>
        <c:axId val="1752886184"/>
        <c:scaling>
          <c:orientation val="minMax"/>
          <c:max val="80"/>
          <c:min val="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2885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4297900262468"/>
          <c:y val="4.0870819538023524E-2"/>
          <c:w val="0.76117924321959751"/>
          <c:h val="0.5797623207683290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verzió'!$L$493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BA-4576-B779-1FA478D20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verzió'!$K$494:$K$518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verzió'!$L$494:$L$518</c:f>
              <c:numCache>
                <c:formatCode>General\ "pont"</c:formatCode>
                <c:ptCount val="25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BA-4576-B779-1FA478D20EBF}"/>
            </c:ext>
          </c:extLst>
        </c:ser>
        <c:ser>
          <c:idx val="1"/>
          <c:order val="1"/>
          <c:tx>
            <c:strRef>
              <c:f>'Új verzió'!$M$493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BA-4576-B779-1FA478D20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verzió'!$K$494:$K$518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verzió'!$M$494:$M$518</c:f>
              <c:numCache>
                <c:formatCode>General\ "pont"</c:formatCode>
                <c:ptCount val="25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BA-4576-B779-1FA478D20EBF}"/>
            </c:ext>
          </c:extLst>
        </c:ser>
        <c:ser>
          <c:idx val="2"/>
          <c:order val="2"/>
          <c:tx>
            <c:strRef>
              <c:f>'Új verzió'!$N$493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0"/>
                  <c:y val="-2.045141259678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BA-4576-B779-1FA478D20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verzió'!$K$494:$K$518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verzió'!$N$494:$N$518</c:f>
              <c:numCache>
                <c:formatCode>General\ "pont"</c:formatCode>
                <c:ptCount val="25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BA-4576-B779-1FA478D20EBF}"/>
            </c:ext>
          </c:extLst>
        </c:ser>
        <c:ser>
          <c:idx val="3"/>
          <c:order val="3"/>
          <c:tx>
            <c:strRef>
              <c:f>'Új verzió'!$O$493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0"/>
                  <c:y val="2.81206923205750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BA-4576-B779-1FA478D20E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verzió'!$K$494:$K$518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verzió'!$O$494:$O$518</c:f>
              <c:numCache>
                <c:formatCode>General\ "pont"</c:formatCode>
                <c:ptCount val="25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BA-4576-B779-1FA478D20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658783479123456"/>
          <c:w val="0.72483398950131228"/>
          <c:h val="0.138073605761179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5.0391959737944324E-2"/>
          <c:w val="0.8156811023622047"/>
          <c:h val="0.6488939780040882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F8-4491-A29E-D5AD51EE9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Indexek!$B$53:$B$77</c:f>
              <c:numCache>
                <c:formatCode>General\ "pont"</c:formatCode>
                <c:ptCount val="25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F8-4491-A29E-D5AD51EE9129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3F8-4491-A29E-D5AD51EE9129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F8-4491-A29E-D5AD51EE9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Indexek!$C$53:$C$77</c:f>
              <c:numCache>
                <c:formatCode>General\ "pont"</c:formatCode>
                <c:ptCount val="25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3F8-4491-A29E-D5AD51EE9129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1.0185067526415994E-16"/>
                  <c:y val="-2.5715555582553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F8-4491-A29E-D5AD51EE9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Indexek!$D$53:$D$77</c:f>
              <c:numCache>
                <c:formatCode>General\ "pont"</c:formatCode>
                <c:ptCount val="25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F8-4491-A29E-D5AD51EE9129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F8-4491-A29E-D5AD51EE9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Indexek!$E$53:$E$77</c:f>
              <c:numCache>
                <c:formatCode>General\ "pont"</c:formatCode>
                <c:ptCount val="25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3F8-4491-A29E-D5AD51EE9129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4"/>
              <c:layout>
                <c:manualLayout>
                  <c:x val="4.1666666666666666E-3"/>
                  <c:y val="-1.5429333349532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F8-4491-A29E-D5AD51EE91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Indexek!$F$53:$F$77</c:f>
              <c:numCache>
                <c:formatCode>General\ "pont"</c:formatCode>
                <c:ptCount val="2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3F8-4491-A29E-D5AD51EE91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599934383202099"/>
          <c:y val="0.92862596926889862"/>
          <c:w val="0.76439020122484691"/>
          <c:h val="7.13740307311013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503732128657642"/>
          <c:h val="0.46023515358902939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57-4C25-9EA2-E141BFF5D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Indexek!$B$25:$Z$25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Indexek!$B$26:$Z$26</c:f>
              <c:numCache>
                <c:formatCode>General\ "pont"</c:formatCode>
                <c:ptCount val="25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8E-4AB2-94AF-0438B6EB1A67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4.1810727118173213E-3"/>
                  <c:y val="9.58916831708585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57-4C25-9EA2-E141BFF5D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Indexek!$B$25:$Z$25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Indexek!$B$27:$Z$27</c:f>
              <c:numCache>
                <c:formatCode>General\ "pont"</c:formatCode>
                <c:ptCount val="25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8E-4AB2-94AF-0438B6EB1A67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-1.3936909039392433E-3"/>
                  <c:y val="-2.1575628713443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57-4C25-9EA2-E141BFF5D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Indexek!$B$25:$Z$25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Indexek!$B$28:$Z$28</c:f>
              <c:numCache>
                <c:formatCode>General\ "pont"</c:formatCode>
                <c:ptCount val="25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8E-4AB2-94AF-0438B6EB1A67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1.3936909039389367E-3"/>
                  <c:y val="7.19187623781435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57-4C25-9EA2-E141BFF5D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Indexek!$B$25:$Z$25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Indexek!$B$29:$Z$29</c:f>
              <c:numCache>
                <c:formatCode>General\ "pont"</c:formatCode>
                <c:ptCount val="25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8E-4AB2-94AF-0438B6EB1A67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57-4C25-9EA2-E141BFF5D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Indexek!$B$25:$Z$25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Indexek!$B$30:$Z$30</c:f>
              <c:numCache>
                <c:formatCode>General</c:formatCode>
                <c:ptCount val="25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48E-4AB2-94AF-0438B6EB1A67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57-4C25-9EA2-E141BFF5D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Indexek!$B$25:$Z$25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Indexek!$B$31:$Z$31</c:f>
              <c:numCache>
                <c:formatCode>General\ "pont"</c:formatCode>
                <c:ptCount val="25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48E-4AB2-94AF-0438B6EB1A67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57-4C25-9EA2-E141BFF5DF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Indexek!$B$25:$Z$25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Indexek!$B$32:$Z$32</c:f>
              <c:numCache>
                <c:formatCode>General\ "pont"</c:formatCode>
                <c:ptCount val="25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48E-4AB2-94AF-0438B6EB1A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7028977409580568"/>
          <c:w val="0.98261515391554244"/>
          <c:h val="0.21471714596148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20916185509794"/>
          <c:y val="3.7350194798039714E-2"/>
          <c:w val="0.75525016477899853"/>
          <c:h val="0.48394127969039813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5B-4DD2-B7F7-5B684F2C6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Indexek!$B$38:$Z$38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Indexek!$B$39:$Z$39</c:f>
              <c:numCache>
                <c:formatCode>General\ "pont"</c:formatCode>
                <c:ptCount val="25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5B-4DD2-B7F7-5B684F2C62A3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65B-4DD2-B7F7-5B684F2C6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Indexek!$B$38:$Z$38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Indexek!$B$40:$Z$40</c:f>
              <c:numCache>
                <c:formatCode>General\ "pont"</c:formatCode>
                <c:ptCount val="25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5B-4DD2-B7F7-5B684F2C62A3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65B-4DD2-B7F7-5B684F2C6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Indexek!$B$38:$Z$38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Indexek!$B$41:$Z$41</c:f>
              <c:numCache>
                <c:formatCode>General\ "pont"</c:formatCode>
                <c:ptCount val="2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5B-4DD2-B7F7-5B684F2C62A3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2.7897927414644226E-3"/>
                  <c:y val="-2.8034582607558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65B-4DD2-B7F7-5B684F2C6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Indexek!$B$38:$Z$38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Indexek!$B$42:$Z$42</c:f>
              <c:numCache>
                <c:formatCode>General\ "pont"</c:formatCode>
                <c:ptCount val="25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5B-4DD2-B7F7-5B684F2C62A3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2.7897927414644226E-3"/>
                  <c:y val="-4.67243043459309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65B-4DD2-B7F7-5B684F2C6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Indexek!$B$38:$Z$38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Indexek!$B$43:$Z$43</c:f>
              <c:numCache>
                <c:formatCode>General\ "pont"</c:formatCode>
                <c:ptCount val="25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5B-4DD2-B7F7-5B684F2C62A3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-4.1846891121967876E-3"/>
                  <c:y val="1.1681076086482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65B-4DD2-B7F7-5B684F2C6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Indexek!$B$38:$Z$38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Indexek!$B$44:$Z$44</c:f>
              <c:numCache>
                <c:formatCode>General\ "pont"</c:formatCode>
                <c:ptCount val="25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65B-4DD2-B7F7-5B684F2C62A3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65B-4DD2-B7F7-5B684F2C62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Indexek!$B$38:$Z$38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Indexek!$B$45:$Z$45</c:f>
              <c:numCache>
                <c:formatCode>General\ "pont"</c:formatCode>
                <c:ptCount val="25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65B-4DD2-B7F7-5B684F2C62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917909812159081"/>
          <c:w val="0.99852371636858173"/>
          <c:h val="0.206803610574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0129943132108483"/>
          <c:h val="0.585403375108837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6F-4620-A369-28CBBC0C4F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Indexek!$A$81:$A$105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Indexek!$B$81:$B$105</c:f>
              <c:numCache>
                <c:formatCode>General\ "pont"</c:formatCode>
                <c:ptCount val="25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6F-4620-A369-28CBBC0C4F9E}"/>
            </c:ext>
          </c:extLst>
        </c:ser>
        <c:ser>
          <c:idx val="1"/>
          <c:order val="1"/>
          <c:tx>
            <c:strRef>
              <c:f>Indexek!$C$80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6F-4620-A369-28CBBC0C4F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Indexek!$A$81:$A$105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Indexek!$C$81:$C$105</c:f>
              <c:numCache>
                <c:formatCode>General\ "pont"</c:formatCode>
                <c:ptCount val="25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6F-4620-A369-28CBBC0C4F9E}"/>
            </c:ext>
          </c:extLst>
        </c:ser>
        <c:ser>
          <c:idx val="2"/>
          <c:order val="2"/>
          <c:tx>
            <c:strRef>
              <c:f>Indexek!$D$80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6F-4620-A369-28CBBC0C4F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Indexek!$A$81:$A$105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Indexek!$D$81:$D$105</c:f>
              <c:numCache>
                <c:formatCode>General\ "pont"</c:formatCode>
                <c:ptCount val="25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6F-4620-A369-28CBBC0C4F9E}"/>
            </c:ext>
          </c:extLst>
        </c:ser>
        <c:ser>
          <c:idx val="3"/>
          <c:order val="3"/>
          <c:tx>
            <c:strRef>
              <c:f>Indexek!$E$80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6F-4620-A369-28CBBC0C4F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Indexek!$A$81:$A$105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Indexek!$E$81:$E$105</c:f>
              <c:numCache>
                <c:formatCode>General\ "pont"</c:formatCode>
                <c:ptCount val="25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6F-4620-A369-28CBBC0C4F9E}"/>
            </c:ext>
          </c:extLst>
        </c:ser>
        <c:ser>
          <c:idx val="4"/>
          <c:order val="4"/>
          <c:tx>
            <c:strRef>
              <c:f>Indexek!$F$80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6F-4620-A369-28CBBC0C4F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Indexek!$A$81:$A$105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Indexek!$F$81:$F$105</c:f>
              <c:numCache>
                <c:formatCode>General\ "pont"</c:formatCode>
                <c:ptCount val="25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C6F-4620-A369-28CBBC0C4F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991644794400701"/>
          <c:y val="0.92197758832599042"/>
          <c:w val="0.80627821522309706"/>
          <c:h val="7.8022411674009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8878838174909489E-2"/>
          <c:w val="0.87022090988626422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A01-473B-BD52-FE3A3970EC3D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2A01-473B-BD52-FE3A3970EC3D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A01-473B-BD52-FE3A3970EC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verzió'!$A$56:$A$80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verzió'!$B$56:$B$80</c:f>
              <c:numCache>
                <c:formatCode>0%</c:formatCode>
                <c:ptCount val="25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01-473B-BD52-FE3A3970EC3D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2A01-473B-BD52-FE3A3970EC3D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A01-473B-BD52-FE3A3970EC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verzió'!$A$56:$A$80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verzió'!$C$56:$C$80</c:f>
              <c:numCache>
                <c:formatCode>0%</c:formatCode>
                <c:ptCount val="25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A01-473B-BD52-FE3A3970EC3D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01-473B-BD52-FE3A3970EC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verzió'!$A$56:$A$80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verzió'!$D$56:$D$80</c:f>
              <c:numCache>
                <c:formatCode>0%</c:formatCode>
                <c:ptCount val="25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A01-473B-BD52-FE3A3970EC3D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0"/>
                  <c:y val="-3.64774536784208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01-473B-BD52-FE3A3970EC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verzió'!$A$56:$A$80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verzió'!$E$56:$E$80</c:f>
              <c:numCache>
                <c:formatCode>0%</c:formatCode>
                <c:ptCount val="25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A01-473B-BD52-FE3A3970EC3D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2A01-473B-BD52-FE3A3970EC3D}"/>
              </c:ext>
            </c:extLst>
          </c:dPt>
          <c:dLbls>
            <c:dLbl>
              <c:idx val="24"/>
              <c:layout>
                <c:manualLayout>
                  <c:x val="0"/>
                  <c:y val="7.2954907356841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A01-473B-BD52-FE3A3970EC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verzió'!$A$56:$A$80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verzió'!$F$56:$F$80</c:f>
              <c:numCache>
                <c:formatCode>0%</c:formatCode>
                <c:ptCount val="25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A01-473B-BD52-FE3A3970EC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12456255468068"/>
          <c:y val="0.91791309136558563"/>
          <c:w val="0.79775076552930879"/>
          <c:h val="6.7495927163045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532940995960085"/>
          <c:h val="0.562741198528218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verzió'!$L$82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BF-4113-87A4-E5B48518D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verzió'!$K$83:$K$107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verzió'!$L$83:$L$107</c:f>
              <c:numCache>
                <c:formatCode>0%</c:formatCode>
                <c:ptCount val="25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BF-4113-87A4-E5B48518D887}"/>
            </c:ext>
          </c:extLst>
        </c:ser>
        <c:ser>
          <c:idx val="1"/>
          <c:order val="1"/>
          <c:tx>
            <c:strRef>
              <c:f>'Új verzió'!$M$82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0"/>
                  <c:y val="1.5492005352670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BF-4113-87A4-E5B48518D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verzió'!$K$83:$K$107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verzió'!$M$83:$M$107</c:f>
              <c:numCache>
                <c:formatCode>0%</c:formatCode>
                <c:ptCount val="25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BF-4113-87A4-E5B48518D887}"/>
            </c:ext>
          </c:extLst>
        </c:ser>
        <c:ser>
          <c:idx val="2"/>
          <c:order val="2"/>
          <c:tx>
            <c:strRef>
              <c:f>'Új verzió'!$N$82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BF-4113-87A4-E5B48518D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verzió'!$K$83:$K$107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verzió'!$N$83:$N$107</c:f>
              <c:numCache>
                <c:formatCode>0%</c:formatCode>
                <c:ptCount val="25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CBF-4113-87A4-E5B48518D887}"/>
            </c:ext>
          </c:extLst>
        </c:ser>
        <c:ser>
          <c:idx val="3"/>
          <c:order val="3"/>
          <c:tx>
            <c:strRef>
              <c:f>'Új verzió'!$O$82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0"/>
                  <c:y val="-2.32380080290062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BF-4113-87A4-E5B48518D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verzió'!$K$83:$K$107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verzió'!$O$83:$O$107</c:f>
              <c:numCache>
                <c:formatCode>0%</c:formatCode>
                <c:ptCount val="25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CBF-4113-87A4-E5B48518D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4505310992858629"/>
          <c:w val="0.74844501876148095"/>
          <c:h val="0.13945488471874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732570348581541"/>
          <c:h val="0.6149193153444004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4"/>
              <c:layout>
                <c:manualLayout>
                  <c:x val="1.3888887369980678E-3"/>
                  <c:y val="1.5077730449357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A3-4D20-B5AC-F8831DF66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verzió'!$A$115:$A$139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verzió'!$B$115:$B$139</c:f>
              <c:numCache>
                <c:formatCode>General\ "pont"</c:formatCode>
                <c:ptCount val="25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A3-4D20-B5AC-F8831DF66EC4}"/>
            </c:ext>
          </c:extLst>
        </c:ser>
        <c:ser>
          <c:idx val="1"/>
          <c:order val="1"/>
          <c:tx>
            <c:strRef>
              <c:f>'Új verzió'!$C$114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A3-4D20-B5AC-F8831DF66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verzió'!$A$115:$A$139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verzió'!$C$115:$C$139</c:f>
              <c:numCache>
                <c:formatCode>General\ "pont"</c:formatCode>
                <c:ptCount val="25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A3-4D20-B5AC-F8831DF66EC4}"/>
            </c:ext>
          </c:extLst>
        </c:ser>
        <c:ser>
          <c:idx val="2"/>
          <c:order val="2"/>
          <c:tx>
            <c:strRef>
              <c:f>'Új verzió'!$D$114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0A3-4D20-B5AC-F8831DF66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verzió'!$A$115:$A$139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verzió'!$D$115:$D$139</c:f>
              <c:numCache>
                <c:formatCode>General\ "pont"</c:formatCode>
                <c:ptCount val="25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A3-4D20-B5AC-F8831DF66EC4}"/>
            </c:ext>
          </c:extLst>
        </c:ser>
        <c:ser>
          <c:idx val="3"/>
          <c:order val="3"/>
          <c:tx>
            <c:strRef>
              <c:f>'Új verzió'!$E$114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A3-4D20-B5AC-F8831DF66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verzió'!$A$115:$A$139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verzió'!$E$115:$E$139</c:f>
              <c:numCache>
                <c:formatCode>General\ "pont"</c:formatCode>
                <c:ptCount val="25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A3-4D20-B5AC-F8831DF66EC4}"/>
            </c:ext>
          </c:extLst>
        </c:ser>
        <c:ser>
          <c:idx val="4"/>
          <c:order val="4"/>
          <c:tx>
            <c:strRef>
              <c:f>'Új verzió'!$F$114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A3-4D20-B5AC-F8831DF66E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verzió'!$A$115:$A$139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verzió'!$F$115:$F$139</c:f>
              <c:numCache>
                <c:formatCode>General\ "pont"</c:formatCode>
                <c:ptCount val="25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0A3-4D20-B5AC-F8831DF66E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95799191185565"/>
          <c:y val="0.93025243722014928"/>
          <c:w val="0.79775067828623381"/>
          <c:h val="6.97475627798506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0364825924E-2"/>
          <c:w val="0.86744313210848634"/>
          <c:h val="0.606304636192361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F049-4242-9FBB-1418B1FF5D8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049-4242-9FBB-1418B1FF5D85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049-4242-9FBB-1418B1FF5D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verzió'!$A$153:$A$177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verzió'!$B$153:$B$177</c:f>
              <c:numCache>
                <c:formatCode>0%</c:formatCode>
                <c:ptCount val="25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49-4242-9FBB-1418B1FF5D85}"/>
            </c:ext>
          </c:extLst>
        </c:ser>
        <c:ser>
          <c:idx val="1"/>
          <c:order val="1"/>
          <c:tx>
            <c:strRef>
              <c:f>'Új verzió'!$C$152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F049-4242-9FBB-1418B1FF5D8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F049-4242-9FBB-1418B1FF5D85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049-4242-9FBB-1418B1FF5D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verzió'!$A$153:$A$177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verzió'!$C$153:$C$177</c:f>
              <c:numCache>
                <c:formatCode>0%</c:formatCode>
                <c:ptCount val="25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049-4242-9FBB-1418B1FF5D85}"/>
            </c:ext>
          </c:extLst>
        </c:ser>
        <c:ser>
          <c:idx val="2"/>
          <c:order val="2"/>
          <c:tx>
            <c:strRef>
              <c:f>'Új verzió'!$D$152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F049-4242-9FBB-1418B1FF5D8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F049-4242-9FBB-1418B1FF5D85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F049-4242-9FBB-1418B1FF5D85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F049-4242-9FBB-1418B1FF5D85}"/>
              </c:ext>
            </c:extLst>
          </c:dPt>
          <c:dLbls>
            <c:dLbl>
              <c:idx val="24"/>
              <c:layout>
                <c:manualLayout>
                  <c:x val="-2.7777777777778798E-3"/>
                  <c:y val="9.834417829567215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049-4242-9FBB-1418B1FF5D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verzió'!$A$153:$A$177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verzió'!$D$153:$D$177</c:f>
              <c:numCache>
                <c:formatCode>0%</c:formatCode>
                <c:ptCount val="25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F049-4242-9FBB-1418B1FF5D85}"/>
            </c:ext>
          </c:extLst>
        </c:ser>
        <c:ser>
          <c:idx val="3"/>
          <c:order val="3"/>
          <c:tx>
            <c:strRef>
              <c:f>'Új verzió'!$E$152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049-4242-9FBB-1418B1FF5D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verzió'!$A$153:$A$177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verzió'!$E$153:$E$177</c:f>
              <c:numCache>
                <c:formatCode>0%</c:formatCode>
                <c:ptCount val="25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049-4242-9FBB-1418B1FF5D85}"/>
            </c:ext>
          </c:extLst>
        </c:ser>
        <c:ser>
          <c:idx val="4"/>
          <c:order val="4"/>
          <c:tx>
            <c:strRef>
              <c:f>'Új verzió'!$F$152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F049-4242-9FBB-1418B1FF5D8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F049-4242-9FBB-1418B1FF5D85}"/>
              </c:ext>
            </c:extLst>
          </c:dPt>
          <c:dLbls>
            <c:dLbl>
              <c:idx val="2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049-4242-9FBB-1418B1FF5D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verzió'!$A$153:$A$177</c:f>
              <c:strCache>
                <c:ptCount val="25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</c:strCache>
            </c:strRef>
          </c:cat>
          <c:val>
            <c:numRef>
              <c:f>'Új verzió'!$F$153:$F$177</c:f>
              <c:numCache>
                <c:formatCode>0%</c:formatCode>
                <c:ptCount val="25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F049-4242-9FBB-1418B1FF5D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közép és nagyvállalatoknál, valamint az ipar és építőiparban a vizsgált tényezők többségében javult az üzleti hangulat az előző hónaphoz képest, ellentétes folyamatok jellemezték azonban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cégeket, illetve a szolgáltatás és kereskedelemben tevékenykedő válaszadókat.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továbbra is a kedvezőtlen konjunktúrát jelző negatív tartományban volt decemberben (-5 pont), azonban értéke kismértékben javult az előző hónaphoz (-7 pont) képest.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1 százalékponttal nőtt az előző hónaphoz képest, a bevételi szint viszont 1 százalékponttal csökkent. Előbbi az egy évvel korábbi szint 92, utóbbi 103 százalékán tartózkodott decemberben.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továbbra is pozitív, azonban az előző havi +24-ről +18 pontra csökkent. A létszámnövelési tervek alindexe a novemberi -3 pontról +2 pontra nőtt, így szeptember óta ismét pozitív </a:t>
          </a:r>
          <a:r>
            <a:rPr lang="hu-HU" sz="1800" b="1" dirty="0">
              <a:solidFill>
                <a:srgbClr val="0C2148"/>
              </a:solidFill>
              <a:latin typeface="+mn-lt"/>
              <a:ea typeface="+mn-ea"/>
              <a:cs typeface="+mn-cs"/>
            </a:rPr>
            <a:t>értéket mutatott.</a:t>
          </a:r>
          <a:endParaRPr lang="hu-HU" sz="1800" b="1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emelkedéséhez a jelenlegi helyzettel kapcsolatos negatív tapasztalatok mérséklődése (-14-ről -11 pontra), valamint a jövőre vonatkozó várakozások minimális javulása (0-ról +1 pontra) is hozzájárult.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továbbra is a kedvezőtlen konjunktúrát jelző negatív tartományban volt decemberben (-5 pont), azonban értéke kismértékben javult az előző hónaphoz (-7 pont) képest.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emelkedéséhez a jelenlegi helyzettel kapcsolatos negatív tapasztalatok mérséklődése (-14-ről -11 pontra), valamint a jövőre vonatkozó várakozások minimális javulása (0-ról +1 pontra) is hozzájárult.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1032802" y="1406163"/>
        <a:ext cx="8031354" cy="703362"/>
      </dsp:txXfrm>
    </dsp:sp>
    <dsp:sp modelId="{E1B5BC66-D8ED-4702-BD89-A8CB654E451B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1 százalékponttal nőtt az előző hónaphoz képest, a bevételi szint viszont 1 százalékponttal csökkent. Előbbi az egy évvel korábbi szint 92, utóbbi 103 százalékán tartózkodott decemberben.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továbbra is pozitív, azonban az előző havi +24-ről +18 pontra csökkent. A létszámnövelési tervek alindexe a novemberi -3 pontról +2 pontra nőtt, így szeptember óta ismét pozitív </a:t>
          </a:r>
          <a:r>
            <a:rPr lang="hu-HU" sz="1800" b="1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értéket mutatott.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közép és nagyvállalatoknál, valamint az ipar és építőiparban a vizsgált tényezők többségében javult az üzleti hangulat az előző hónaphoz képest, ellentétes folyamatok jellemezték azonban a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mikro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cégeket, illetve a szolgáltatás és kereskedelemben tevékenykedő válaszadókat.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2023. 01. 17.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2022. decemberi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1 százalékponttal nőtt az előző hónaphoz képest, az egy évvel korábbi szint 92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292042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5" y="308496"/>
            <a:ext cx="8064348" cy="612000"/>
          </a:xfrm>
        </p:spPr>
        <p:txBody>
          <a:bodyPr>
            <a:noAutofit/>
          </a:bodyPr>
          <a:lstStyle/>
          <a:p>
            <a:r>
              <a:rPr lang="hu-HU" sz="1800" dirty="0"/>
              <a:t>A mezőgazdaságban nőtt, a többi iparágban csökkent a termelési szint, a szolgáltatás és kereskedelemben számottevően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845022"/>
            <a:ext cx="914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5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összevont átlag vállalatméret és iparág szerint is súlyozott, míg az iparági adatok súlyozatlanok.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29069"/>
              </p:ext>
            </p:extLst>
          </p:nvPr>
        </p:nvGraphicFramePr>
        <p:xfrm>
          <a:off x="-1" y="922449"/>
          <a:ext cx="9144001" cy="4918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7" y="310447"/>
            <a:ext cx="8125871" cy="612000"/>
          </a:xfrm>
        </p:spPr>
        <p:txBody>
          <a:bodyPr>
            <a:noAutofit/>
          </a:bodyPr>
          <a:lstStyle/>
          <a:p>
            <a:r>
              <a:rPr lang="hu-HU" sz="2000" dirty="0"/>
              <a:t>A termelési szintre vonatkozóan szeptember óta tapasztalt jelentős pesszimizmus valamelyest enyhült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2794545"/>
              </p:ext>
            </p:extLst>
          </p:nvPr>
        </p:nvGraphicFramePr>
        <p:xfrm>
          <a:off x="-1" y="922447"/>
          <a:ext cx="9144001" cy="5053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310447"/>
            <a:ext cx="802277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1 százalékponttal csökkent az előző hónaphoz képest, az egy évvel korábbi szint 103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57271"/>
              </p:ext>
            </p:extLst>
          </p:nvPr>
        </p:nvGraphicFramePr>
        <p:xfrm>
          <a:off x="1" y="922447"/>
          <a:ext cx="9144000" cy="516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94" y="310349"/>
            <a:ext cx="814029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bevételi szint megítélése kedvező, azonban a jövőre vonatkozó várakozások továbbra is pesszimisták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39689" y="2546490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037984"/>
              </p:ext>
            </p:extLst>
          </p:nvPr>
        </p:nvGraphicFramePr>
        <p:xfrm>
          <a:off x="0" y="922349"/>
          <a:ext cx="9144000" cy="5074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9" y="310448"/>
            <a:ext cx="8059566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vállalatok működését a magas termelési árak nehezítik leginkább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-1" y="5956115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júniusa óta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októbere óta szerepel a felmérésben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2395407"/>
              </p:ext>
            </p:extLst>
          </p:nvPr>
        </p:nvGraphicFramePr>
        <p:xfrm>
          <a:off x="0" y="922447"/>
          <a:ext cx="9144000" cy="5033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az előző havi javulást követően újra romlott decemberben…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069716"/>
              </p:ext>
            </p:extLst>
          </p:nvPr>
        </p:nvGraphicFramePr>
        <p:xfrm>
          <a:off x="2" y="922448"/>
          <a:ext cx="9143998" cy="4925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23" y="310448"/>
            <a:ext cx="7810370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a jövőt illető pesszimizmus ugyanakkor kismértékben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3906" y="1545644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22063" y="2273356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57232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065996"/>
              </p:ext>
            </p:extLst>
          </p:nvPr>
        </p:nvGraphicFramePr>
        <p:xfrm>
          <a:off x="19569" y="922448"/>
          <a:ext cx="9124431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40" y="310448"/>
            <a:ext cx="8254189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beruházási várakozások a szolgáltatás és kereskedelemben csak 2020. decemberében voltak a jelenleginél kedvezőtlenebbek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053858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2354680"/>
              </p:ext>
            </p:extLst>
          </p:nvPr>
        </p:nvGraphicFramePr>
        <p:xfrm>
          <a:off x="0" y="922447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801735"/>
            <a:ext cx="914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5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összevont átlag vállalatméret és iparág szerint is súlyozott, míg az iparági adatok súlyozatlanok.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70" y="310448"/>
            <a:ext cx="8192684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létszámnövelést tervezők aránya 2 százalékponttal haladta meg a leépítést tervezőkét decemberben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281648"/>
              </p:ext>
            </p:extLst>
          </p:nvPr>
        </p:nvGraphicFramePr>
        <p:xfrm>
          <a:off x="29184" y="922447"/>
          <a:ext cx="9085631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8234" y="310449"/>
            <a:ext cx="8074494" cy="612000"/>
          </a:xfrm>
        </p:spPr>
        <p:txBody>
          <a:bodyPr>
            <a:noAutofit/>
          </a:bodyPr>
          <a:lstStyle/>
          <a:p>
            <a:r>
              <a:rPr lang="hu-HU" sz="1800" dirty="0"/>
              <a:t>A szolgáltatás és kereskedelemben erősödött, a többi iparágban mérséklődött a novemberben tapasztalt leépítési szándék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0771083"/>
              </p:ext>
            </p:extLst>
          </p:nvPr>
        </p:nvGraphicFramePr>
        <p:xfrm>
          <a:off x="-1" y="922449"/>
          <a:ext cx="9144001" cy="4935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29117" y="5857897"/>
            <a:ext cx="914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5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összevont átlag vállalatméret és iparág szerint is súlyozott, míg az iparági adatok súlyozatlanok.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elmúlt 3 hónapban ÁRAT EMELŐ VÁLLALATOK ARÁNYA A SZOLGÁLTATÁS ÉS KERESKEDELEMBEN STAGNÁLT, A TÖBBI ágazatban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2F5C12AB-8178-4F27-4279-417444E5E54C}"/>
              </a:ext>
            </a:extLst>
          </p:cNvPr>
          <p:cNvCxnSpPr/>
          <p:nvPr/>
        </p:nvCxnSpPr>
        <p:spPr>
          <a:xfrm>
            <a:off x="7038753" y="937013"/>
            <a:ext cx="0" cy="3379806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28F97CE-38FB-9554-9B4A-9D2E17EB24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497440"/>
              </p:ext>
            </p:extLst>
          </p:nvPr>
        </p:nvGraphicFramePr>
        <p:xfrm>
          <a:off x="0" y="913396"/>
          <a:ext cx="9143999" cy="4638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8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8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iparági szinten, míg az </a:t>
            </a:r>
            <a:r>
              <a:rPr lang="hu-HU" sz="148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összevont átlag vállalatméret és iparág szerint is súlyozott.</a:t>
            </a:r>
            <a:endParaRPr lang="hu-HU" sz="148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4" y="301396"/>
            <a:ext cx="79242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SZOLGÁLTATÁS ÉS KERESKEDELEMBEN ERŐSÖDÖTT, A TÖBBI IPARÁGBAN MÉRSÉKLŐDÖTT AZ ÁREMELÉSI TÖREKVÉS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134724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97198"/>
              </p:ext>
            </p:extLst>
          </p:nvPr>
        </p:nvGraphicFramePr>
        <p:xfrm>
          <a:off x="0" y="913396"/>
          <a:ext cx="9144000" cy="4967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84590" y="5886931"/>
            <a:ext cx="9144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5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 összevont átlag vállalatméret és iparág szerint is súlyozott, míg az iparági adatok súlyozatlanok.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1900" dirty="0"/>
              <a:t>A vállalati szektor eredményei szeptember óta enyhén javulnak, azonban továbbra is kedvezőtlen konjunktúrára utalnak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80800465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09397"/>
            <a:ext cx="8059658" cy="612000"/>
          </a:xfrm>
        </p:spPr>
        <p:txBody>
          <a:bodyPr>
            <a:noAutofit/>
          </a:bodyPr>
          <a:lstStyle/>
          <a:p>
            <a:r>
              <a:rPr lang="hu-HU" sz="1800" dirty="0"/>
              <a:t>Az </a:t>
            </a:r>
            <a:r>
              <a:rPr lang="hu-HU" sz="1800" dirty="0" err="1"/>
              <a:t>mnb</a:t>
            </a:r>
            <a:r>
              <a:rPr lang="hu-HU" sz="1800" dirty="0"/>
              <a:t> konjunktúraindexe továbbra is negatív tartományban tartózkodik (-5 pont), de kismértékben nőtt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1" y="5757894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636757"/>
              </p:ext>
            </p:extLst>
          </p:nvPr>
        </p:nvGraphicFramePr>
        <p:xfrm>
          <a:off x="15750" y="921397"/>
          <a:ext cx="9112495" cy="478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a kis-, és középvállalatoknál  javult, a </a:t>
            </a:r>
            <a:r>
              <a:rPr lang="hu-HU" sz="2000" dirty="0" err="1"/>
              <a:t>mikro</a:t>
            </a:r>
            <a:r>
              <a:rPr lang="hu-HU" sz="2000" dirty="0"/>
              <a:t> cégeknél azonban minimálisan romlott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733351"/>
              </p:ext>
            </p:extLst>
          </p:nvPr>
        </p:nvGraphicFramePr>
        <p:xfrm>
          <a:off x="0" y="923788"/>
          <a:ext cx="9144000" cy="493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71" y="304901"/>
            <a:ext cx="7824248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kedvezőtlen megítélése a vizsgált tényezők többségénél mérséklődött novemberhez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34483"/>
              </p:ext>
            </p:extLst>
          </p:nvPr>
        </p:nvGraphicFramePr>
        <p:xfrm>
          <a:off x="0" y="916901"/>
          <a:ext cx="9112494" cy="52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144" y="304901"/>
            <a:ext cx="8373029" cy="612000"/>
          </a:xfrm>
        </p:spPr>
        <p:txBody>
          <a:bodyPr>
            <a:noAutofit/>
          </a:bodyPr>
          <a:lstStyle/>
          <a:p>
            <a:r>
              <a:rPr lang="hu-HU" sz="1750" dirty="0"/>
              <a:t>a várakozások a vizsgált tényezők többségénél javultak novemberhez képest, a beruházások kapcsán azonban csökkent az optimizmus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051187"/>
              </p:ext>
            </p:extLst>
          </p:nvPr>
        </p:nvGraphicFramePr>
        <p:xfrm>
          <a:off x="31505" y="916900"/>
          <a:ext cx="9104619" cy="543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25" y="310449"/>
            <a:ext cx="8367052" cy="612000"/>
          </a:xfrm>
        </p:spPr>
        <p:txBody>
          <a:bodyPr>
            <a:noAutofit/>
          </a:bodyPr>
          <a:lstStyle/>
          <a:p>
            <a:r>
              <a:rPr lang="hu-HU" sz="2000" dirty="0"/>
              <a:t>A </a:t>
            </a:r>
            <a:r>
              <a:rPr lang="hu-HU" sz="2000" dirty="0" err="1"/>
              <a:t>mikro</a:t>
            </a:r>
            <a:r>
              <a:rPr lang="hu-HU" sz="2000" dirty="0"/>
              <a:t> cégeknél enyhén nőtt a pesszimizmus, a nagyobb méretkategóriákban azonban javultak a várakozások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2725296"/>
              </p:ext>
            </p:extLst>
          </p:nvPr>
        </p:nvGraphicFramePr>
        <p:xfrm>
          <a:off x="0" y="922449"/>
          <a:ext cx="9144000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45306</TotalTime>
  <Words>1078</Words>
  <Application>Microsoft Office PowerPoint</Application>
  <PresentationFormat>Diavetítés a képernyőre (4:3 oldalarány)</PresentationFormat>
  <Paragraphs>119</Paragraphs>
  <Slides>25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MNB téma 4_3 új</vt:lpstr>
      <vt:lpstr>MNB téma 4_3 nyomtatásra</vt:lpstr>
      <vt:lpstr>Az mnb Vállalati Konjunktúra felmérésének 2022. decemberi eredményei</vt:lpstr>
      <vt:lpstr>Az mnb vállalati konjunktúra felmérései</vt:lpstr>
      <vt:lpstr>A vállalati szektor eredményei szeptember óta enyhén javulnak, azonban továbbra is kedvezőtlen konjunktúrára utalnak</vt:lpstr>
      <vt:lpstr>Az mnb konjunktúraindexe továbbra is negatív tartományban tartózkodik (-5 pont), de kismértékben nőtt novemberhez képest</vt:lpstr>
      <vt:lpstr>A jelenlegi helyzet megítélése a kis-, és középvállalatoknál  javult, a mikro cégeknél azonban minimálisan romlott</vt:lpstr>
      <vt:lpstr>A jelenlegi helyzet kedvezőtlen megítélése a vizsgált tényezők többségénél mérséklődött novemberhez képest</vt:lpstr>
      <vt:lpstr>a várakozások a vizsgált tényezők többségénél javultak novemberhez képest, a beruházások kapcsán azonban csökkent az optimizmus</vt:lpstr>
      <vt:lpstr>A mikro cégeknél enyhén nőtt a pesszimizmus, a nagyobb méretkategóriákban azonban javultak a várakozások</vt:lpstr>
      <vt:lpstr>Termelés és kereslet</vt:lpstr>
      <vt:lpstr>Az átlagos kapacitás-kihasználtság 1 százalékponttal nőtt az előző hónaphoz képest, az egy évvel korábbi szint 92 százalékára</vt:lpstr>
      <vt:lpstr>A mezőgazdaságban nőtt, a többi iparágban csökkent a termelési szint, a szolgáltatás és kereskedelemben számottevően</vt:lpstr>
      <vt:lpstr>A termelési szintre vonatkozóan szeptember óta tapasztalt jelentős pesszimizmus valamelyest enyhült</vt:lpstr>
      <vt:lpstr>Az átlagos bevételi szint 1 százalékponttal csökkent az előző hónaphoz képest, az egy évvel korábbi szint 103 százalékára</vt:lpstr>
      <vt:lpstr>Az aktuális bevételi szint megítélése kedvező, azonban a jövőre vonatkozó várakozások továbbra is pesszimisták</vt:lpstr>
      <vt:lpstr>A vállalatok működését a magas termelési árak nehezítik leginkább</vt:lpstr>
      <vt:lpstr>Üzleti környezet, beruházások, foglalkoztatás</vt:lpstr>
      <vt:lpstr>Az üzleti környezet megítélése az előző havi javulást követően újra romlott decemberben…</vt:lpstr>
      <vt:lpstr>… a jövőt illető pesszimizmus ugyanakkor kismértékben csökkent</vt:lpstr>
      <vt:lpstr>A beruházási várakozások a szolgáltatás és kereskedelemben csak 2020. decemberében voltak a jelenleginél kedvezőtlenebbek</vt:lpstr>
      <vt:lpstr>A létszámnövelést tervezők aránya 2 százalékponttal haladta meg a leépítést tervezőkét decemberben</vt:lpstr>
      <vt:lpstr>A szolgáltatás és kereskedelemben erősödött, a többi iparágban mérséklődött a novemberben tapasztalt leépítési szándék</vt:lpstr>
      <vt:lpstr>Árak</vt:lpstr>
      <vt:lpstr>Az elmúlt 3 hónapban ÁRAT EMELŐ VÁLLALATOK ARÁNYA A SZOLGÁLTATÁS ÉS KERESKEDELEMBEN STAGNÁLT, A TÖBBI ágazatban CSÖKKENT</vt:lpstr>
      <vt:lpstr>A SZOLGÁLTATÁS ÉS KERESKEDELEMBEN ERŐSÖDÖTT, A TÖBBI IPARÁGBAN MÉRSÉKLŐDÖTT AZ ÁREMELÉSI TÖREKVÉS AZ ELŐZŐ HÓNAPHOZ KÉPEST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2124</cp:revision>
  <dcterms:created xsi:type="dcterms:W3CDTF">2020-04-06T05:19:02Z</dcterms:created>
  <dcterms:modified xsi:type="dcterms:W3CDTF">2023-01-17T11:42:42Z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