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6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7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theme/themeOverride1.xml" ContentType="application/vnd.openxmlformats-officedocument.themeOverr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8"/>
  </p:notesMasterIdLst>
  <p:sldIdLst>
    <p:sldId id="256" r:id="rId3"/>
    <p:sldId id="385" r:id="rId4"/>
    <p:sldId id="386" r:id="rId5"/>
    <p:sldId id="374" r:id="rId6"/>
    <p:sldId id="390" r:id="rId7"/>
    <p:sldId id="402" r:id="rId8"/>
    <p:sldId id="375" r:id="rId9"/>
    <p:sldId id="389" r:id="rId10"/>
    <p:sldId id="287" r:id="rId11"/>
    <p:sldId id="364" r:id="rId12"/>
    <p:sldId id="395" r:id="rId13"/>
    <p:sldId id="365" r:id="rId14"/>
    <p:sldId id="366" r:id="rId15"/>
    <p:sldId id="398" r:id="rId16"/>
    <p:sldId id="396" r:id="rId17"/>
    <p:sldId id="286" r:id="rId18"/>
    <p:sldId id="357" r:id="rId19"/>
    <p:sldId id="371" r:id="rId20"/>
    <p:sldId id="372" r:id="rId21"/>
    <p:sldId id="367" r:id="rId22"/>
    <p:sldId id="354" r:id="rId23"/>
    <p:sldId id="391" r:id="rId24"/>
    <p:sldId id="401" r:id="rId25"/>
    <p:sldId id="397" r:id="rId26"/>
    <p:sldId id="260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FFB3B5"/>
    <a:srgbClr val="FDC7E3"/>
    <a:srgbClr val="91EEFB"/>
    <a:srgbClr val="00FFFF"/>
    <a:srgbClr val="C7E1B5"/>
    <a:srgbClr val="99CCFF"/>
    <a:srgbClr val="CC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6" autoAdjust="0"/>
    <p:restoredTop sz="92886" autoAdjust="0"/>
  </p:normalViewPr>
  <p:slideViewPr>
    <p:cSldViewPr snapToGrid="0">
      <p:cViewPr varScale="1">
        <p:scale>
          <a:sx n="98" d="100"/>
          <a:sy n="98" d="100"/>
        </p:scale>
        <p:origin x="16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december\2022.%20december_&#225;br&#225;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j&#250;nius\input\jelenlegi%20helyzet%20&#233;s%20v&#225;rakoz&#225;sok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december\2022.%20december_&#225;br&#225;k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december\2022.%20december_&#225;br&#225;k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december\2022.%20december_&#225;br&#225;k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december\2022.%20december_&#225;br&#225;k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december\2022.%20december_&#225;br&#225;k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december\2022.%20december_&#225;br&#225;k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oleObject" Target="file:///\\Srv2\mnb\FISCAL\Versenyk&#233;pess&#233;g\V&#225;llalati%20felm&#233;r&#233;sek\Felm&#233;r&#233;sek\Konjunkt&#250;rafelm&#233;r&#233;s\2022.%20december\2022.%20december_&#225;br&#225;k.xlsx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december\2022.%20december_&#225;br&#225;k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december\2022.%20december_&#225;br&#225;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december\2022.%20december_&#225;br&#225;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december\2022.%20december_&#225;br&#225;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december\2022.%20december_&#225;br&#225;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december\2022.%20december_&#225;br&#225;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december\2022.%20december_&#225;br&#225;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december\2022.%20december_&#225;br&#225;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december\2022.%20december_&#225;br&#225;k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10612845329407"/>
          <c:y val="4.2429219679421072E-2"/>
          <c:w val="0.81120933399689099"/>
          <c:h val="0.58637022362788516"/>
        </c:manualLayout>
      </c:layout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F0AC-4037-8984-DD4D5AB1A60B}"/>
              </c:ext>
            </c:extLst>
          </c:dPt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0AC-4037-8984-DD4D5AB1A6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Indexek!$B$4:$Z$4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Indexek!$B$5:$Z$5</c:f>
              <c:numCache>
                <c:formatCode>General\ "pont"</c:formatCode>
                <c:ptCount val="25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0AC-4037-8984-DD4D5AB1A60B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F0AC-4037-8984-DD4D5AB1A60B}"/>
              </c:ext>
            </c:extLst>
          </c:dPt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0AC-4037-8984-DD4D5AB1A6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Indexek!$B$4:$Z$4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Indexek!$B$6:$Z$6</c:f>
              <c:numCache>
                <c:formatCode>General\ "pont"</c:formatCode>
                <c:ptCount val="25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0AC-4037-8984-DD4D5AB1A60B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F0AC-4037-8984-DD4D5AB1A60B}"/>
              </c:ext>
            </c:extLst>
          </c:dPt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0AC-4037-8984-DD4D5AB1A6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Indexek!$B$4:$Z$4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Indexek!$B$7:$Z$7</c:f>
              <c:numCache>
                <c:formatCode>General\ "pont"</c:formatCode>
                <c:ptCount val="25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  <c:pt idx="12">
                  <c:v>14</c:v>
                </c:pt>
                <c:pt idx="13">
                  <c:v>15</c:v>
                </c:pt>
                <c:pt idx="14">
                  <c:v>15</c:v>
                </c:pt>
                <c:pt idx="15">
                  <c:v>4</c:v>
                </c:pt>
                <c:pt idx="16">
                  <c:v>8</c:v>
                </c:pt>
                <c:pt idx="17">
                  <c:v>7</c:v>
                </c:pt>
                <c:pt idx="18">
                  <c:v>6</c:v>
                </c:pt>
                <c:pt idx="19">
                  <c:v>-2</c:v>
                </c:pt>
                <c:pt idx="20">
                  <c:v>-7</c:v>
                </c:pt>
                <c:pt idx="21">
                  <c:v>-11</c:v>
                </c:pt>
                <c:pt idx="22">
                  <c:v>-9</c:v>
                </c:pt>
                <c:pt idx="23">
                  <c:v>-7</c:v>
                </c:pt>
                <c:pt idx="24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0AC-4037-8984-DD4D5AB1A60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4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Árbevétel!$A$3</c:f>
              <c:strCache>
                <c:ptCount val="1"/>
                <c:pt idx="0">
                  <c:v>Várakozások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9-C273-4B4B-81A2-8D85A98F7106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8F99-4F80-9017-1805B1DED492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8F99-4F80-9017-1805B1DED492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8F99-4F80-9017-1805B1DED492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8F99-4F80-9017-1805B1DED492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8F99-4F80-9017-1805B1DED492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8F99-4F80-9017-1805B1DED492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8F99-4F80-9017-1805B1DED492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8F99-4F80-9017-1805B1DED492}"/>
              </c:ext>
            </c:extLst>
          </c:dPt>
          <c:dPt>
            <c:idx val="9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8F99-4F80-9017-1805B1DED492}"/>
              </c:ext>
            </c:extLst>
          </c:dPt>
          <c:dPt>
            <c:idx val="1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8F99-4F80-9017-1805B1DED492}"/>
              </c:ext>
            </c:extLst>
          </c:dPt>
          <c:dPt>
            <c:idx val="1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8F99-4F80-9017-1805B1DED492}"/>
              </c:ext>
            </c:extLst>
          </c:dPt>
          <c:dPt>
            <c:idx val="1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8F99-4F80-9017-1805B1DED492}"/>
              </c:ext>
            </c:extLst>
          </c:dPt>
          <c:dPt>
            <c:idx val="13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8F99-4F80-9017-1805B1DED492}"/>
              </c:ext>
            </c:extLst>
          </c:dPt>
          <c:dPt>
            <c:idx val="14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8F99-4F80-9017-1805B1DED492}"/>
              </c:ext>
            </c:extLst>
          </c:dPt>
          <c:dPt>
            <c:idx val="15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8F99-4F80-9017-1805B1DED492}"/>
              </c:ext>
            </c:extLst>
          </c:dPt>
          <c:dPt>
            <c:idx val="16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F-8F99-4F80-9017-1805B1DED492}"/>
              </c:ext>
            </c:extLst>
          </c:dPt>
          <c:dPt>
            <c:idx val="17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0-8F99-4F80-9017-1805B1DED492}"/>
              </c:ext>
            </c:extLst>
          </c:dPt>
          <c:dPt>
            <c:idx val="18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8F99-4F80-9017-1805B1DED492}"/>
              </c:ext>
            </c:extLst>
          </c:dPt>
          <c:dPt>
            <c:idx val="19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2-8F99-4F80-9017-1805B1DED492}"/>
              </c:ext>
            </c:extLst>
          </c:dPt>
          <c:dPt>
            <c:idx val="20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3-8F99-4F80-9017-1805B1DED492}"/>
              </c:ext>
            </c:extLst>
          </c:dPt>
          <c:dPt>
            <c:idx val="21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4-8F99-4F80-9017-1805B1DED492}"/>
              </c:ext>
            </c:extLst>
          </c:dPt>
          <c:dPt>
            <c:idx val="2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5-8F99-4F80-9017-1805B1DED492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solidFill>
                    <a:srgbClr val="002060"/>
                  </a:solidFill>
                </a:ln>
                <a:effectLst/>
              </c:spPr>
            </c:marker>
            <c:bubble3D val="0"/>
            <c:spPr>
              <a:ln w="19050" cap="rnd">
                <a:solidFill>
                  <a:srgbClr val="00206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6-8F99-4F80-9017-1805B1DED492}"/>
              </c:ext>
            </c:extLst>
          </c:dPt>
          <c:dPt>
            <c:idx val="24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8-8F99-4F80-9017-1805B1DED492}"/>
              </c:ext>
            </c:extLst>
          </c:dPt>
          <c:xVal>
            <c:numRef>
              <c:f>Árbevétel!$B$2:$Z$2</c:f>
              <c:numCache>
                <c:formatCode>General</c:formatCode>
                <c:ptCount val="25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</c:numCache>
            </c:numRef>
          </c:xVal>
          <c:yVal>
            <c:numRef>
              <c:f>Árbevétel!$B$3:$Z$3</c:f>
              <c:numCache>
                <c:formatCode>General</c:formatCode>
                <c:ptCount val="25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17-8F99-4F80-9017-1805B1DED4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8508152"/>
        <c:axId val="1058521600"/>
      </c:scatterChart>
      <c:valAx>
        <c:axId val="1058508152"/>
        <c:scaling>
          <c:orientation val="minMax"/>
          <c:max val="50"/>
          <c:min val="-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Jelenlegi</a:t>
                </a:r>
                <a:r>
                  <a:rPr lang="hu-HU" sz="1800" b="1" baseline="0"/>
                  <a:t> helyzet</a:t>
                </a:r>
                <a:endParaRPr lang="hu-HU" sz="18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21600"/>
        <c:crosses val="autoZero"/>
        <c:crossBetween val="midCat"/>
      </c:valAx>
      <c:valAx>
        <c:axId val="1058521600"/>
        <c:scaling>
          <c:orientation val="minMax"/>
          <c:max val="50"/>
          <c:min val="-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Várakozások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081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362544098514159E-2"/>
          <c:y val="3.4931973210447366E-2"/>
          <c:w val="0.88611001749781271"/>
          <c:h val="0.4842551165978997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verzió'!$A$220</c:f>
              <c:strCache>
                <c:ptCount val="1"/>
                <c:pt idx="0">
                  <c:v>Magas energiaárak*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4"/>
              <c:layout>
                <c:manualLayout>
                  <c:x val="-2.0370135052831988E-16"/>
                  <c:y val="-1.7661080878015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714-4460-BE0F-DD83AE800B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verzió'!$B$219:$Z$219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verzió'!$B$220:$Z$220</c:f>
              <c:numCache>
                <c:formatCode>General</c:formatCode>
                <c:ptCount val="25"/>
                <c:pt idx="18" formatCode="0%">
                  <c:v>0.49</c:v>
                </c:pt>
                <c:pt idx="19" formatCode="0%">
                  <c:v>0.48</c:v>
                </c:pt>
                <c:pt idx="20" formatCode="0%">
                  <c:v>0.61</c:v>
                </c:pt>
                <c:pt idx="21" formatCode="0%">
                  <c:v>0.66</c:v>
                </c:pt>
                <c:pt idx="22" formatCode="0%">
                  <c:v>0.61</c:v>
                </c:pt>
                <c:pt idx="23" formatCode="0%">
                  <c:v>0.67</c:v>
                </c:pt>
                <c:pt idx="24" formatCode="0%">
                  <c:v>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714-4460-BE0F-DD83AE800BE7}"/>
            </c:ext>
          </c:extLst>
        </c:ser>
        <c:ser>
          <c:idx val="1"/>
          <c:order val="1"/>
          <c:tx>
            <c:strRef>
              <c:f>'Új verzió'!$A$221</c:f>
              <c:strCache>
                <c:ptCount val="1"/>
                <c:pt idx="0">
                  <c:v>Beszállítók áremelése**</c:v>
                </c:pt>
              </c:strCache>
            </c:strRef>
          </c:tx>
          <c:spPr>
            <a:ln w="2540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7030A0"/>
              </a:solidFill>
              <a:ln w="9525">
                <a:noFill/>
              </a:ln>
              <a:effectLst/>
            </c:spPr>
          </c:marker>
          <c:dPt>
            <c:idx val="22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9714-4460-BE0F-DD83AE800BE7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9714-4460-BE0F-DD83AE800BE7}"/>
              </c:ext>
            </c:extLst>
          </c:dPt>
          <c:dPt>
            <c:idx val="24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F-9714-4460-BE0F-DD83AE800BE7}"/>
              </c:ext>
            </c:extLst>
          </c:dPt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714-4460-BE0F-DD83AE800B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verzió'!$B$219:$Z$219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verzió'!$B$221:$Z$221</c:f>
              <c:numCache>
                <c:formatCode>General</c:formatCode>
                <c:ptCount val="25"/>
                <c:pt idx="22" formatCode="0%">
                  <c:v>0.56999999999999995</c:v>
                </c:pt>
                <c:pt idx="23" formatCode="0%">
                  <c:v>0.59</c:v>
                </c:pt>
                <c:pt idx="24" formatCode="0%">
                  <c:v>0.57999999999999996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714-4460-BE0F-DD83AE800BE7}"/>
            </c:ext>
          </c:extLst>
        </c:ser>
        <c:ser>
          <c:idx val="2"/>
          <c:order val="2"/>
          <c:tx>
            <c:strRef>
              <c:f>'Új verzió'!$A$222</c:f>
              <c:strCache>
                <c:ptCount val="1"/>
                <c:pt idx="0">
                  <c:v>Vevők hiánya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714-4460-BE0F-DD83AE800B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verzió'!$B$219:$Z$219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verzió'!$B$222:$Z$222</c:f>
              <c:numCache>
                <c:formatCode>0%</c:formatCode>
                <c:ptCount val="25"/>
                <c:pt idx="0">
                  <c:v>0.5501506672406371</c:v>
                </c:pt>
                <c:pt idx="1">
                  <c:v>0.53129444999999997</c:v>
                </c:pt>
                <c:pt idx="2">
                  <c:v>0.5</c:v>
                </c:pt>
                <c:pt idx="3">
                  <c:v>0.47159000000000001</c:v>
                </c:pt>
                <c:pt idx="4">
                  <c:v>0.44</c:v>
                </c:pt>
                <c:pt idx="5">
                  <c:v>0.4</c:v>
                </c:pt>
                <c:pt idx="6">
                  <c:v>0.41</c:v>
                </c:pt>
                <c:pt idx="7">
                  <c:v>0.37</c:v>
                </c:pt>
                <c:pt idx="8">
                  <c:v>0.34</c:v>
                </c:pt>
                <c:pt idx="9">
                  <c:v>0.33</c:v>
                </c:pt>
                <c:pt idx="10">
                  <c:v>0.33</c:v>
                </c:pt>
                <c:pt idx="11">
                  <c:v>0.36</c:v>
                </c:pt>
                <c:pt idx="12">
                  <c:v>0.35</c:v>
                </c:pt>
                <c:pt idx="13">
                  <c:v>0.37</c:v>
                </c:pt>
                <c:pt idx="14">
                  <c:v>0.28000000000000003</c:v>
                </c:pt>
                <c:pt idx="15">
                  <c:v>0.35</c:v>
                </c:pt>
                <c:pt idx="16">
                  <c:v>0.28000000000000003</c:v>
                </c:pt>
                <c:pt idx="17">
                  <c:v>0.28000000000000003</c:v>
                </c:pt>
                <c:pt idx="18">
                  <c:v>0.28999999999999998</c:v>
                </c:pt>
                <c:pt idx="19">
                  <c:v>0.34</c:v>
                </c:pt>
                <c:pt idx="20">
                  <c:v>0.41</c:v>
                </c:pt>
                <c:pt idx="21">
                  <c:v>0.4</c:v>
                </c:pt>
                <c:pt idx="22">
                  <c:v>0.34</c:v>
                </c:pt>
                <c:pt idx="23">
                  <c:v>0.38</c:v>
                </c:pt>
                <c:pt idx="24">
                  <c:v>0.39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714-4460-BE0F-DD83AE800BE7}"/>
            </c:ext>
          </c:extLst>
        </c:ser>
        <c:ser>
          <c:idx val="3"/>
          <c:order val="3"/>
          <c:tx>
            <c:strRef>
              <c:f>'Új verzió'!$A$223</c:f>
              <c:strCache>
                <c:ptCount val="1"/>
                <c:pt idx="0">
                  <c:v>Munkaerőhiány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4"/>
              <c:layout>
                <c:manualLayout>
                  <c:x val="-2.0370135052831988E-16"/>
                  <c:y val="-7.569034662006843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714-4460-BE0F-DD83AE800B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verzió'!$B$219:$Z$219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verzió'!$B$223:$Z$223</c:f>
              <c:numCache>
                <c:formatCode>0%</c:formatCode>
                <c:ptCount val="25"/>
                <c:pt idx="0">
                  <c:v>0.21093413689195006</c:v>
                </c:pt>
                <c:pt idx="1">
                  <c:v>0.169986</c:v>
                </c:pt>
                <c:pt idx="2">
                  <c:v>0.19</c:v>
                </c:pt>
                <c:pt idx="3">
                  <c:v>0.1988</c:v>
                </c:pt>
                <c:pt idx="4">
                  <c:v>0.26</c:v>
                </c:pt>
                <c:pt idx="5">
                  <c:v>0.27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0.33</c:v>
                </c:pt>
                <c:pt idx="9">
                  <c:v>0.37</c:v>
                </c:pt>
                <c:pt idx="10">
                  <c:v>0.37</c:v>
                </c:pt>
                <c:pt idx="11">
                  <c:v>0.36</c:v>
                </c:pt>
                <c:pt idx="12">
                  <c:v>0.4</c:v>
                </c:pt>
                <c:pt idx="13">
                  <c:v>0.36</c:v>
                </c:pt>
                <c:pt idx="14">
                  <c:v>0.44</c:v>
                </c:pt>
                <c:pt idx="15">
                  <c:v>0.32</c:v>
                </c:pt>
                <c:pt idx="16">
                  <c:v>0.43</c:v>
                </c:pt>
                <c:pt idx="17">
                  <c:v>0.37</c:v>
                </c:pt>
                <c:pt idx="18">
                  <c:v>0.41</c:v>
                </c:pt>
                <c:pt idx="19">
                  <c:v>0.36</c:v>
                </c:pt>
                <c:pt idx="20">
                  <c:v>0.31</c:v>
                </c:pt>
                <c:pt idx="21">
                  <c:v>0.28999999999999998</c:v>
                </c:pt>
                <c:pt idx="22">
                  <c:v>0.3</c:v>
                </c:pt>
                <c:pt idx="23">
                  <c:v>0.27</c:v>
                </c:pt>
                <c:pt idx="24">
                  <c:v>0.28000000000000003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714-4460-BE0F-DD83AE800BE7}"/>
            </c:ext>
          </c:extLst>
        </c:ser>
        <c:ser>
          <c:idx val="4"/>
          <c:order val="4"/>
          <c:tx>
            <c:strRef>
              <c:f>'Új verzió'!$A$224</c:f>
              <c:strCache>
                <c:ptCount val="1"/>
                <c:pt idx="0">
                  <c:v>Beszállítói problémák (késés/termékhiány)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4"/>
              <c:layout>
                <c:manualLayout>
                  <c:x val="-2.0370135052831988E-16"/>
                  <c:y val="1.51380693240136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714-4460-BE0F-DD83AE800B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verzió'!$B$219:$Z$219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verzió'!$B$224:$Z$224</c:f>
              <c:numCache>
                <c:formatCode>0%</c:formatCode>
                <c:ptCount val="25"/>
                <c:pt idx="0">
                  <c:v>0.10546706844597503</c:v>
                </c:pt>
                <c:pt idx="1">
                  <c:v>0.105263</c:v>
                </c:pt>
                <c:pt idx="2">
                  <c:v>0.1</c:v>
                </c:pt>
                <c:pt idx="3">
                  <c:v>0.18665000000000001</c:v>
                </c:pt>
                <c:pt idx="4">
                  <c:v>0.18</c:v>
                </c:pt>
                <c:pt idx="5">
                  <c:v>0.2</c:v>
                </c:pt>
                <c:pt idx="6">
                  <c:v>0.21</c:v>
                </c:pt>
                <c:pt idx="7">
                  <c:v>0.25</c:v>
                </c:pt>
                <c:pt idx="8">
                  <c:v>0.18</c:v>
                </c:pt>
                <c:pt idx="9">
                  <c:v>0.26</c:v>
                </c:pt>
                <c:pt idx="10">
                  <c:v>0.26</c:v>
                </c:pt>
                <c:pt idx="11">
                  <c:v>0.28000000000000003</c:v>
                </c:pt>
                <c:pt idx="12">
                  <c:v>0.27</c:v>
                </c:pt>
                <c:pt idx="13">
                  <c:v>0.25</c:v>
                </c:pt>
                <c:pt idx="14">
                  <c:v>0.3</c:v>
                </c:pt>
                <c:pt idx="15">
                  <c:v>0.28999999999999998</c:v>
                </c:pt>
                <c:pt idx="16">
                  <c:v>0.42</c:v>
                </c:pt>
                <c:pt idx="17">
                  <c:v>0.38</c:v>
                </c:pt>
                <c:pt idx="18">
                  <c:v>0.36</c:v>
                </c:pt>
                <c:pt idx="19">
                  <c:v>0.3</c:v>
                </c:pt>
                <c:pt idx="20">
                  <c:v>0.28000000000000003</c:v>
                </c:pt>
                <c:pt idx="21">
                  <c:v>0.24</c:v>
                </c:pt>
                <c:pt idx="22">
                  <c:v>0.27</c:v>
                </c:pt>
                <c:pt idx="23">
                  <c:v>0.23</c:v>
                </c:pt>
                <c:pt idx="24">
                  <c:v>0.22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714-4460-BE0F-DD83AE800BE7}"/>
            </c:ext>
          </c:extLst>
        </c:ser>
        <c:ser>
          <c:idx val="5"/>
          <c:order val="5"/>
          <c:tx>
            <c:strRef>
              <c:f>'Új verzió'!$A$225</c:f>
              <c:strCache>
                <c:ptCount val="1"/>
                <c:pt idx="0">
                  <c:v>Finanszírozási problémák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9714-4460-BE0F-DD83AE800B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verzió'!$B$219:$Z$219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verzió'!$B$225:$Z$225</c:f>
              <c:numCache>
                <c:formatCode>0%</c:formatCode>
                <c:ptCount val="25"/>
                <c:pt idx="0">
                  <c:v>0.22858372793801118</c:v>
                </c:pt>
                <c:pt idx="1">
                  <c:v>0.18776699999999999</c:v>
                </c:pt>
                <c:pt idx="2">
                  <c:v>0.24</c:v>
                </c:pt>
                <c:pt idx="3">
                  <c:v>0.21729999999999999</c:v>
                </c:pt>
                <c:pt idx="4">
                  <c:v>0.23</c:v>
                </c:pt>
                <c:pt idx="5">
                  <c:v>0.22</c:v>
                </c:pt>
                <c:pt idx="6">
                  <c:v>0.22</c:v>
                </c:pt>
                <c:pt idx="7">
                  <c:v>0.23</c:v>
                </c:pt>
                <c:pt idx="8">
                  <c:v>0.22</c:v>
                </c:pt>
                <c:pt idx="9">
                  <c:v>0.2</c:v>
                </c:pt>
                <c:pt idx="10">
                  <c:v>0.22</c:v>
                </c:pt>
                <c:pt idx="11">
                  <c:v>0.2</c:v>
                </c:pt>
                <c:pt idx="12">
                  <c:v>0.18</c:v>
                </c:pt>
                <c:pt idx="13">
                  <c:v>0.21</c:v>
                </c:pt>
                <c:pt idx="14">
                  <c:v>0.18</c:v>
                </c:pt>
                <c:pt idx="15">
                  <c:v>0.21</c:v>
                </c:pt>
                <c:pt idx="16">
                  <c:v>0.15</c:v>
                </c:pt>
                <c:pt idx="17">
                  <c:v>0.21</c:v>
                </c:pt>
                <c:pt idx="18">
                  <c:v>0.26</c:v>
                </c:pt>
                <c:pt idx="19">
                  <c:v>0.22</c:v>
                </c:pt>
                <c:pt idx="20">
                  <c:v>0.17</c:v>
                </c:pt>
                <c:pt idx="21">
                  <c:v>0.23</c:v>
                </c:pt>
                <c:pt idx="22">
                  <c:v>0.22</c:v>
                </c:pt>
                <c:pt idx="23">
                  <c:v>0.21</c:v>
                </c:pt>
                <c:pt idx="24">
                  <c:v>0.24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9714-4460-BE0F-DD83AE800BE7}"/>
            </c:ext>
          </c:extLst>
        </c:ser>
        <c:ser>
          <c:idx val="6"/>
          <c:order val="6"/>
          <c:tx>
            <c:strRef>
              <c:f>'Új verzió'!$A$226</c:f>
              <c:strCache>
                <c:ptCount val="1"/>
                <c:pt idx="0">
                  <c:v>Adminisztratív akadályok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9714-4460-BE0F-DD83AE800B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verzió'!$B$219:$Z$219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verzió'!$B$226:$Z$226</c:f>
              <c:numCache>
                <c:formatCode>0%</c:formatCode>
                <c:ptCount val="25"/>
                <c:pt idx="0">
                  <c:v>0.10589754627636677</c:v>
                </c:pt>
                <c:pt idx="1">
                  <c:v>0.11593199999999999</c:v>
                </c:pt>
                <c:pt idx="2">
                  <c:v>0.09</c:v>
                </c:pt>
                <c:pt idx="3">
                  <c:v>0.15915000000000001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0.12</c:v>
                </c:pt>
                <c:pt idx="10">
                  <c:v>0.12</c:v>
                </c:pt>
                <c:pt idx="11">
                  <c:v>0.12</c:v>
                </c:pt>
                <c:pt idx="12">
                  <c:v>0.15</c:v>
                </c:pt>
                <c:pt idx="13">
                  <c:v>0.12</c:v>
                </c:pt>
                <c:pt idx="14">
                  <c:v>0.18</c:v>
                </c:pt>
                <c:pt idx="15">
                  <c:v>0.12</c:v>
                </c:pt>
                <c:pt idx="16">
                  <c:v>0.15</c:v>
                </c:pt>
                <c:pt idx="17">
                  <c:v>0.12</c:v>
                </c:pt>
                <c:pt idx="18">
                  <c:v>0.14000000000000001</c:v>
                </c:pt>
                <c:pt idx="19">
                  <c:v>0.15</c:v>
                </c:pt>
                <c:pt idx="20">
                  <c:v>0.14000000000000001</c:v>
                </c:pt>
                <c:pt idx="21">
                  <c:v>0.16</c:v>
                </c:pt>
                <c:pt idx="22">
                  <c:v>0.13</c:v>
                </c:pt>
                <c:pt idx="23">
                  <c:v>0.12</c:v>
                </c:pt>
                <c:pt idx="24">
                  <c:v>0.13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714-4460-BE0F-DD83AE800BE7}"/>
            </c:ext>
          </c:extLst>
        </c:ser>
        <c:ser>
          <c:idx val="8"/>
          <c:order val="8"/>
          <c:tx>
            <c:strRef>
              <c:f>'Új verzió'!$A$228</c:f>
              <c:strCache>
                <c:ptCount val="1"/>
                <c:pt idx="0">
                  <c:v>Nincs akadálya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9714-4460-BE0F-DD83AE800B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verzió'!$B$219:$Z$219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verzió'!$B$228:$Z$228</c:f>
              <c:numCache>
                <c:formatCode>0%</c:formatCode>
                <c:ptCount val="25"/>
                <c:pt idx="0">
                  <c:v>0.15238915195867414</c:v>
                </c:pt>
                <c:pt idx="1">
                  <c:v>0.12945000000000001</c:v>
                </c:pt>
                <c:pt idx="2">
                  <c:v>0.15</c:v>
                </c:pt>
                <c:pt idx="3">
                  <c:v>0.10459</c:v>
                </c:pt>
                <c:pt idx="4">
                  <c:v>0.1</c:v>
                </c:pt>
                <c:pt idx="5">
                  <c:v>0.12</c:v>
                </c:pt>
                <c:pt idx="6">
                  <c:v>0.13</c:v>
                </c:pt>
                <c:pt idx="7">
                  <c:v>0.12</c:v>
                </c:pt>
                <c:pt idx="8">
                  <c:v>0.13</c:v>
                </c:pt>
                <c:pt idx="9">
                  <c:v>0.12</c:v>
                </c:pt>
                <c:pt idx="10">
                  <c:v>0.13</c:v>
                </c:pt>
                <c:pt idx="11">
                  <c:v>0.12</c:v>
                </c:pt>
                <c:pt idx="12">
                  <c:v>0.12</c:v>
                </c:pt>
                <c:pt idx="13">
                  <c:v>0.12</c:v>
                </c:pt>
                <c:pt idx="14">
                  <c:v>0.1</c:v>
                </c:pt>
                <c:pt idx="15">
                  <c:v>0.11</c:v>
                </c:pt>
                <c:pt idx="16">
                  <c:v>0.09</c:v>
                </c:pt>
                <c:pt idx="17">
                  <c:v>0.13</c:v>
                </c:pt>
                <c:pt idx="18">
                  <c:v>0.06</c:v>
                </c:pt>
                <c:pt idx="19">
                  <c:v>0.06</c:v>
                </c:pt>
                <c:pt idx="20">
                  <c:v>7.0000000000000007E-2</c:v>
                </c:pt>
                <c:pt idx="21">
                  <c:v>0.04</c:v>
                </c:pt>
                <c:pt idx="22">
                  <c:v>0.05</c:v>
                </c:pt>
                <c:pt idx="23">
                  <c:v>0.04</c:v>
                </c:pt>
                <c:pt idx="24">
                  <c:v>0.03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9714-4460-BE0F-DD83AE800B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524360"/>
        <c:axId val="733516160"/>
        <c:extLst>
          <c:ext xmlns:c15="http://schemas.microsoft.com/office/drawing/2012/chart" uri="{02D57815-91ED-43cb-92C2-25804820EDAC}">
            <c15:filteredLineSeries>
              <c15:ser>
                <c:idx val="7"/>
                <c:order val="7"/>
                <c:tx>
                  <c:strRef>
                    <c:extLst>
                      <c:ext uri="{02D57815-91ED-43cb-92C2-25804820EDAC}">
                        <c15:formulaRef>
                          <c15:sqref>'Új verzió'!$A$227</c15:sqref>
                        </c15:formulaRef>
                      </c:ext>
                    </c:extLst>
                    <c:strCache>
                      <c:ptCount val="1"/>
                      <c:pt idx="0">
                        <c:v>Egyéb*</c:v>
                      </c:pt>
                    </c:strCache>
                  </c:strRef>
                </c:tx>
                <c:spPr>
                  <a:ln w="25400" cap="rnd">
                    <a:solidFill>
                      <a:srgbClr val="FFB3B5"/>
                    </a:solidFill>
                    <a:round/>
                  </a:ln>
                  <a:effectLst/>
                </c:spPr>
                <c:marker>
                  <c:symbol val="circle"/>
                  <c:size val="10"/>
                  <c:spPr>
                    <a:solidFill>
                      <a:srgbClr val="FFB3B5"/>
                    </a:solidFill>
                    <a:ln w="9525">
                      <a:noFill/>
                    </a:ln>
                    <a:effectLst/>
                  </c:spPr>
                </c:marker>
                <c:dLbls>
                  <c:dLbl>
                    <c:idx val="22"/>
                    <c:layout>
                      <c:manualLayout>
                        <c:x val="-1.7578488788968656E-16"/>
                        <c:y val="2.5789645437050215E-3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A-9714-4460-BE0F-DD83AE800BE7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0"/>
                  <c:showCatName val="0"/>
                  <c:showSerName val="0"/>
                  <c:showPercent val="0"/>
                  <c:showBubbleSize val="0"/>
                  <c:extLst>
                    <c:ext uri="{CE6537A1-D6FC-4f65-9D91-7224C49458BB}">
                      <c15:showLeaderLines val="0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'Új verzió'!$B$219:$Z$219</c15:sqref>
                        </c15:formulaRef>
                      </c:ext>
                    </c:extLst>
                    <c:strCache>
                      <c:ptCount val="25"/>
                      <c:pt idx="0">
                        <c:v>2020. December</c:v>
                      </c:pt>
                      <c:pt idx="1">
                        <c:v>2021. Január</c:v>
                      </c:pt>
                      <c:pt idx="2">
                        <c:v>Február</c:v>
                      </c:pt>
                      <c:pt idx="3">
                        <c:v>Március</c:v>
                      </c:pt>
                      <c:pt idx="4">
                        <c:v>Április</c:v>
                      </c:pt>
                      <c:pt idx="5">
                        <c:v>Május</c:v>
                      </c:pt>
                      <c:pt idx="6">
                        <c:v>Június</c:v>
                      </c:pt>
                      <c:pt idx="7">
                        <c:v>Július</c:v>
                      </c:pt>
                      <c:pt idx="8">
                        <c:v>Augusztus</c:v>
                      </c:pt>
                      <c:pt idx="9">
                        <c:v>Szeptember</c:v>
                      </c:pt>
                      <c:pt idx="10">
                        <c:v>Október</c:v>
                      </c:pt>
                      <c:pt idx="11">
                        <c:v>November</c:v>
                      </c:pt>
                      <c:pt idx="12">
                        <c:v>December</c:v>
                      </c:pt>
                      <c:pt idx="13">
                        <c:v>2022. Január</c:v>
                      </c:pt>
                      <c:pt idx="14">
                        <c:v>Február</c:v>
                      </c:pt>
                      <c:pt idx="15">
                        <c:v>Március</c:v>
                      </c:pt>
                      <c:pt idx="16">
                        <c:v>Április</c:v>
                      </c:pt>
                      <c:pt idx="17">
                        <c:v>Május</c:v>
                      </c:pt>
                      <c:pt idx="18">
                        <c:v>Június</c:v>
                      </c:pt>
                      <c:pt idx="19">
                        <c:v>Július</c:v>
                      </c:pt>
                      <c:pt idx="20">
                        <c:v>Augusztus</c:v>
                      </c:pt>
                      <c:pt idx="21">
                        <c:v>Szeptember</c:v>
                      </c:pt>
                      <c:pt idx="22">
                        <c:v>Október</c:v>
                      </c:pt>
                      <c:pt idx="23">
                        <c:v>November</c:v>
                      </c:pt>
                      <c:pt idx="24">
                        <c:v>December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'Új verzió'!$B$227:$Z$227</c15:sqref>
                        </c15:formulaRef>
                      </c:ext>
                    </c:extLst>
                    <c:numCache>
                      <c:formatCode>0%</c:formatCode>
                      <c:ptCount val="25"/>
                      <c:pt idx="1">
                        <c:v>0.16927500000000001</c:v>
                      </c:pt>
                      <c:pt idx="2">
                        <c:v>0.15</c:v>
                      </c:pt>
                      <c:pt idx="3">
                        <c:v>0.16320000000000001</c:v>
                      </c:pt>
                      <c:pt idx="4">
                        <c:v>0.12</c:v>
                      </c:pt>
                      <c:pt idx="5">
                        <c:v>0.1</c:v>
                      </c:pt>
                      <c:pt idx="6">
                        <c:v>0.09</c:v>
                      </c:pt>
                      <c:pt idx="7">
                        <c:v>0.09</c:v>
                      </c:pt>
                      <c:pt idx="8">
                        <c:v>0.09</c:v>
                      </c:pt>
                      <c:pt idx="9">
                        <c:v>0.1</c:v>
                      </c:pt>
                      <c:pt idx="10">
                        <c:v>0.1</c:v>
                      </c:pt>
                      <c:pt idx="11">
                        <c:v>0.09</c:v>
                      </c:pt>
                      <c:pt idx="12">
                        <c:v>0.12</c:v>
                      </c:pt>
                      <c:pt idx="13">
                        <c:v>0.1</c:v>
                      </c:pt>
                      <c:pt idx="14">
                        <c:v>0.08</c:v>
                      </c:pt>
                      <c:pt idx="15">
                        <c:v>0.13</c:v>
                      </c:pt>
                      <c:pt idx="16">
                        <c:v>0.18</c:v>
                      </c:pt>
                      <c:pt idx="17">
                        <c:v>0.11</c:v>
                      </c:pt>
                      <c:pt idx="18">
                        <c:v>0.13</c:v>
                      </c:pt>
                      <c:pt idx="19">
                        <c:v>0.13</c:v>
                      </c:pt>
                      <c:pt idx="20">
                        <c:v>0.14000000000000001</c:v>
                      </c:pt>
                      <c:pt idx="21">
                        <c:v>0.12</c:v>
                      </c:pt>
                      <c:pt idx="22">
                        <c:v>0.11</c:v>
                      </c:pt>
                      <c:pt idx="23">
                        <c:v>7.0000000000000007E-2</c:v>
                      </c:pt>
                      <c:pt idx="24">
                        <c:v>0.09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B-9714-4460-BE0F-DD83AE800BE7}"/>
                  </c:ext>
                </c:extLst>
              </c15:ser>
            </c15:filteredLineSeries>
            <c15:filteredLine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'Új verzió'!$A$229</c15:sqref>
                        </c15:formulaRef>
                      </c:ext>
                    </c:extLst>
                    <c:strCache>
                      <c:ptCount val="1"/>
                      <c:pt idx="0">
                        <c:v>Nem tudja/nem válaszol</c:v>
                      </c:pt>
                    </c:strCache>
                  </c:strRef>
                </c:tx>
                <c:spPr>
                  <a:ln w="25400" cap="rnd">
                    <a:solidFill>
                      <a:schemeClr val="bg1">
                        <a:lumMod val="75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10"/>
                  <c:spPr>
                    <a:solidFill>
                      <a:schemeClr val="bg1">
                        <a:lumMod val="75000"/>
                      </a:schemeClr>
                    </a:solidFill>
                    <a:ln w="9525">
                      <a:noFill/>
                    </a:ln>
                    <a:effectLst/>
                  </c:spPr>
                </c:marker>
                <c:dLbls>
                  <c:dLbl>
                    <c:idx val="22"/>
                    <c:layout>
                      <c:manualLayout>
                        <c:x val="0"/>
                        <c:y val="1.8113078425200879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0C-9714-4460-BE0F-DD83AE800BE7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0"/>
                  <c:showCatName val="0"/>
                  <c:showSerName val="0"/>
                  <c:showPercent val="0"/>
                  <c:showBubbleSize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0"/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'Új verzió'!$B$219:$Z$219</c15:sqref>
                        </c15:formulaRef>
                      </c:ext>
                    </c:extLst>
                    <c:strCache>
                      <c:ptCount val="25"/>
                      <c:pt idx="0">
                        <c:v>2020. December</c:v>
                      </c:pt>
                      <c:pt idx="1">
                        <c:v>2021. Január</c:v>
                      </c:pt>
                      <c:pt idx="2">
                        <c:v>Február</c:v>
                      </c:pt>
                      <c:pt idx="3">
                        <c:v>Március</c:v>
                      </c:pt>
                      <c:pt idx="4">
                        <c:v>Április</c:v>
                      </c:pt>
                      <c:pt idx="5">
                        <c:v>Május</c:v>
                      </c:pt>
                      <c:pt idx="6">
                        <c:v>Június</c:v>
                      </c:pt>
                      <c:pt idx="7">
                        <c:v>Július</c:v>
                      </c:pt>
                      <c:pt idx="8">
                        <c:v>Augusztus</c:v>
                      </c:pt>
                      <c:pt idx="9">
                        <c:v>Szeptember</c:v>
                      </c:pt>
                      <c:pt idx="10">
                        <c:v>Október</c:v>
                      </c:pt>
                      <c:pt idx="11">
                        <c:v>November</c:v>
                      </c:pt>
                      <c:pt idx="12">
                        <c:v>December</c:v>
                      </c:pt>
                      <c:pt idx="13">
                        <c:v>2022. Január</c:v>
                      </c:pt>
                      <c:pt idx="14">
                        <c:v>Február</c:v>
                      </c:pt>
                      <c:pt idx="15">
                        <c:v>Március</c:v>
                      </c:pt>
                      <c:pt idx="16">
                        <c:v>Április</c:v>
                      </c:pt>
                      <c:pt idx="17">
                        <c:v>Május</c:v>
                      </c:pt>
                      <c:pt idx="18">
                        <c:v>Június</c:v>
                      </c:pt>
                      <c:pt idx="19">
                        <c:v>Július</c:v>
                      </c:pt>
                      <c:pt idx="20">
                        <c:v>Augusztus</c:v>
                      </c:pt>
                      <c:pt idx="21">
                        <c:v>Szeptember</c:v>
                      </c:pt>
                      <c:pt idx="22">
                        <c:v>Október</c:v>
                      </c:pt>
                      <c:pt idx="23">
                        <c:v>November</c:v>
                      </c:pt>
                      <c:pt idx="24">
                        <c:v>December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'Új verzió'!$B$229:$Z$229</c15:sqref>
                        </c15:formulaRef>
                      </c:ext>
                    </c:extLst>
                    <c:numCache>
                      <c:formatCode>0%</c:formatCode>
                      <c:ptCount val="25"/>
                      <c:pt idx="0">
                        <c:v>6.4141196728368488E-2</c:v>
                      </c:pt>
                      <c:pt idx="1">
                        <c:v>3.8406999999999997E-2</c:v>
                      </c:pt>
                      <c:pt idx="2">
                        <c:v>0.05</c:v>
                      </c:pt>
                      <c:pt idx="3">
                        <c:v>5.4100000000000002E-2</c:v>
                      </c:pt>
                      <c:pt idx="4">
                        <c:v>0.05</c:v>
                      </c:pt>
                      <c:pt idx="5">
                        <c:v>0.06</c:v>
                      </c:pt>
                      <c:pt idx="6">
                        <c:v>0.05</c:v>
                      </c:pt>
                      <c:pt idx="7">
                        <c:v>7.0000000000000007E-2</c:v>
                      </c:pt>
                      <c:pt idx="8">
                        <c:v>7.0000000000000007E-2</c:v>
                      </c:pt>
                      <c:pt idx="9">
                        <c:v>0.06</c:v>
                      </c:pt>
                      <c:pt idx="10">
                        <c:v>0.06</c:v>
                      </c:pt>
                      <c:pt idx="11">
                        <c:v>0.06</c:v>
                      </c:pt>
                      <c:pt idx="12">
                        <c:v>0.05</c:v>
                      </c:pt>
                      <c:pt idx="13">
                        <c:v>0.05</c:v>
                      </c:pt>
                      <c:pt idx="14">
                        <c:v>0.05</c:v>
                      </c:pt>
                      <c:pt idx="15">
                        <c:v>7.0000000000000007E-2</c:v>
                      </c:pt>
                      <c:pt idx="16">
                        <c:v>0.04</c:v>
                      </c:pt>
                      <c:pt idx="17">
                        <c:v>0.04</c:v>
                      </c:pt>
                      <c:pt idx="18">
                        <c:v>0.04</c:v>
                      </c:pt>
                      <c:pt idx="19">
                        <c:v>0.06</c:v>
                      </c:pt>
                      <c:pt idx="20">
                        <c:v>0.04</c:v>
                      </c:pt>
                      <c:pt idx="21">
                        <c:v>0.03</c:v>
                      </c:pt>
                      <c:pt idx="22">
                        <c:v>0.04</c:v>
                      </c:pt>
                      <c:pt idx="23">
                        <c:v>0.02</c:v>
                      </c:pt>
                      <c:pt idx="24">
                        <c:v>0.04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9714-4460-BE0F-DD83AE800BE7}"/>
                  </c:ext>
                </c:extLst>
              </c15:ser>
            </c15:filteredLineSeries>
          </c:ext>
        </c:extLst>
      </c:lineChart>
      <c:catAx>
        <c:axId val="733524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16160"/>
        <c:crosses val="autoZero"/>
        <c:auto val="1"/>
        <c:lblAlgn val="ctr"/>
        <c:lblOffset val="100"/>
        <c:noMultiLvlLbl val="0"/>
      </c:catAx>
      <c:valAx>
        <c:axId val="733516160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2436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953412073490956E-3"/>
          <c:y val="0.77913159531609855"/>
          <c:w val="0.99759809711286085"/>
          <c:h val="0.205730335359887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268603828429846E-2"/>
          <c:y val="5.745725180578843E-2"/>
          <c:w val="0.75491530072513136"/>
          <c:h val="0.5725364884775205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verzió'!$B$238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verzió'!$A$239:$A$263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verzió'!$B$239:$B$263</c:f>
              <c:numCache>
                <c:formatCode>General\ "pont"</c:formatCode>
                <c:ptCount val="25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  <c:pt idx="12">
                  <c:v>-14</c:v>
                </c:pt>
                <c:pt idx="13">
                  <c:v>-25</c:v>
                </c:pt>
                <c:pt idx="14">
                  <c:v>-8</c:v>
                </c:pt>
                <c:pt idx="15">
                  <c:v>-28</c:v>
                </c:pt>
                <c:pt idx="16">
                  <c:v>-23</c:v>
                </c:pt>
                <c:pt idx="17">
                  <c:v>-15</c:v>
                </c:pt>
                <c:pt idx="18">
                  <c:v>-26</c:v>
                </c:pt>
                <c:pt idx="19">
                  <c:v>-37</c:v>
                </c:pt>
                <c:pt idx="20">
                  <c:v>-47</c:v>
                </c:pt>
                <c:pt idx="21">
                  <c:v>-41</c:v>
                </c:pt>
                <c:pt idx="22">
                  <c:v>-41</c:v>
                </c:pt>
                <c:pt idx="23">
                  <c:v>-36</c:v>
                </c:pt>
                <c:pt idx="24">
                  <c:v>-42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EE6-4CB0-8C43-32D12A51A588}"/>
            </c:ext>
          </c:extLst>
        </c:ser>
        <c:ser>
          <c:idx val="1"/>
          <c:order val="1"/>
          <c:tx>
            <c:strRef>
              <c:f>'Új verzió'!$C$238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4"/>
              <c:layout>
                <c:manualLayout>
                  <c:x val="0"/>
                  <c:y val="-5.15687979536526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EE6-4CB0-8C43-32D12A51A5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verzió'!$A$239:$A$263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verzió'!$C$239:$C$263</c:f>
              <c:numCache>
                <c:formatCode>General\ "pont"</c:formatCode>
                <c:ptCount val="25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  <c:pt idx="12">
                  <c:v>-17</c:v>
                </c:pt>
                <c:pt idx="13">
                  <c:v>-16</c:v>
                </c:pt>
                <c:pt idx="14">
                  <c:v>-16</c:v>
                </c:pt>
                <c:pt idx="15">
                  <c:v>-28</c:v>
                </c:pt>
                <c:pt idx="16">
                  <c:v>-13</c:v>
                </c:pt>
                <c:pt idx="17">
                  <c:v>-22</c:v>
                </c:pt>
                <c:pt idx="18">
                  <c:v>-26</c:v>
                </c:pt>
                <c:pt idx="19">
                  <c:v>-41</c:v>
                </c:pt>
                <c:pt idx="20">
                  <c:v>-41</c:v>
                </c:pt>
                <c:pt idx="21">
                  <c:v>-44</c:v>
                </c:pt>
                <c:pt idx="22">
                  <c:v>-52</c:v>
                </c:pt>
                <c:pt idx="23">
                  <c:v>-38</c:v>
                </c:pt>
                <c:pt idx="24">
                  <c:v>-36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EE6-4CB0-8C43-32D12A51A588}"/>
            </c:ext>
          </c:extLst>
        </c:ser>
        <c:ser>
          <c:idx val="2"/>
          <c:order val="2"/>
          <c:tx>
            <c:strRef>
              <c:f>'Új verzió'!$D$238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4"/>
              <c:layout>
                <c:manualLayout>
                  <c:x val="0"/>
                  <c:y val="-3.0941278772191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EE6-4CB0-8C43-32D12A51A5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verzió'!$A$239:$A$263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verzió'!$D$239:$D$263</c:f>
              <c:numCache>
                <c:formatCode>General\ "pont"</c:formatCode>
                <c:ptCount val="25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  <c:pt idx="12">
                  <c:v>-18</c:v>
                </c:pt>
                <c:pt idx="13">
                  <c:v>-16</c:v>
                </c:pt>
                <c:pt idx="14">
                  <c:v>-17</c:v>
                </c:pt>
                <c:pt idx="15">
                  <c:v>-43</c:v>
                </c:pt>
                <c:pt idx="16">
                  <c:v>-15</c:v>
                </c:pt>
                <c:pt idx="17">
                  <c:v>-26</c:v>
                </c:pt>
                <c:pt idx="18">
                  <c:v>-24</c:v>
                </c:pt>
                <c:pt idx="19">
                  <c:v>-46</c:v>
                </c:pt>
                <c:pt idx="20">
                  <c:v>-47</c:v>
                </c:pt>
                <c:pt idx="21">
                  <c:v>-50</c:v>
                </c:pt>
                <c:pt idx="22">
                  <c:v>-55</c:v>
                </c:pt>
                <c:pt idx="23">
                  <c:v>-42</c:v>
                </c:pt>
                <c:pt idx="24">
                  <c:v>-35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EE6-4CB0-8C43-32D12A51A588}"/>
            </c:ext>
          </c:extLst>
        </c:ser>
        <c:ser>
          <c:idx val="3"/>
          <c:order val="3"/>
          <c:tx>
            <c:strRef>
              <c:f>'Új verzió'!$E$238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4"/>
              <c:layout>
                <c:manualLayout>
                  <c:x val="0"/>
                  <c:y val="1.8049079283778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EE6-4CB0-8C43-32D12A51A5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verzió'!$A$239:$A$263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verzió'!$E$239:$E$263</c:f>
              <c:numCache>
                <c:formatCode>General\ "pont"</c:formatCode>
                <c:ptCount val="25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  <c:pt idx="12">
                  <c:v>0</c:v>
                </c:pt>
                <c:pt idx="13">
                  <c:v>-7</c:v>
                </c:pt>
                <c:pt idx="14">
                  <c:v>8</c:v>
                </c:pt>
                <c:pt idx="15">
                  <c:v>-38</c:v>
                </c:pt>
                <c:pt idx="16">
                  <c:v>-36</c:v>
                </c:pt>
                <c:pt idx="17">
                  <c:v>-24</c:v>
                </c:pt>
                <c:pt idx="18">
                  <c:v>-27</c:v>
                </c:pt>
                <c:pt idx="19">
                  <c:v>-20</c:v>
                </c:pt>
                <c:pt idx="20">
                  <c:v>-20</c:v>
                </c:pt>
                <c:pt idx="21">
                  <c:v>-39</c:v>
                </c:pt>
                <c:pt idx="22">
                  <c:v>-45</c:v>
                </c:pt>
                <c:pt idx="23">
                  <c:v>-26</c:v>
                </c:pt>
                <c:pt idx="24">
                  <c:v>-42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EE6-4CB0-8C43-32D12A51A588}"/>
            </c:ext>
          </c:extLst>
        </c:ser>
        <c:ser>
          <c:idx val="4"/>
          <c:order val="4"/>
          <c:tx>
            <c:strRef>
              <c:f>'Új verzió'!$F$238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EE6-4CB0-8C43-32D12A51A5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verzió'!$A$239:$A$263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verzió'!$F$239:$F$263</c:f>
              <c:numCache>
                <c:formatCode>General\ "pont"</c:formatCode>
                <c:ptCount val="25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EE6-4CB0-8C43-32D12A51A5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6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95781320162144"/>
          <c:y val="0.91296425368681378"/>
          <c:w val="0.79775094001551616"/>
          <c:h val="7.15651069270904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5822816668465E-2"/>
          <c:y val="3.991880228454589E-2"/>
          <c:w val="0.81348382162131538"/>
          <c:h val="0.6192695581052585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verzió'!$B$266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verzió'!$A$267:$A$291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verzió'!$B$267:$B$291</c:f>
              <c:numCache>
                <c:formatCode>General\ "pont"</c:formatCode>
                <c:ptCount val="25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  <c:pt idx="12">
                  <c:v>-7</c:v>
                </c:pt>
                <c:pt idx="13">
                  <c:v>16</c:v>
                </c:pt>
                <c:pt idx="14">
                  <c:v>2</c:v>
                </c:pt>
                <c:pt idx="15">
                  <c:v>-18</c:v>
                </c:pt>
                <c:pt idx="16">
                  <c:v>-18</c:v>
                </c:pt>
                <c:pt idx="17">
                  <c:v>-9</c:v>
                </c:pt>
                <c:pt idx="18">
                  <c:v>-17</c:v>
                </c:pt>
                <c:pt idx="19">
                  <c:v>-30</c:v>
                </c:pt>
                <c:pt idx="20">
                  <c:v>-53</c:v>
                </c:pt>
                <c:pt idx="21">
                  <c:v>-46</c:v>
                </c:pt>
                <c:pt idx="22">
                  <c:v>-50</c:v>
                </c:pt>
                <c:pt idx="23">
                  <c:v>-38</c:v>
                </c:pt>
                <c:pt idx="24">
                  <c:v>-43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64B-40A0-973F-4E24BC0FA434}"/>
            </c:ext>
          </c:extLst>
        </c:ser>
        <c:ser>
          <c:idx val="1"/>
          <c:order val="1"/>
          <c:tx>
            <c:strRef>
              <c:f>'Új verzió'!$C$266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verzió'!$A$267:$A$291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verzió'!$C$267:$C$291</c:f>
              <c:numCache>
                <c:formatCode>General\ "pont"</c:formatCode>
                <c:ptCount val="25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  <c:pt idx="12">
                  <c:v>-8</c:v>
                </c:pt>
                <c:pt idx="13">
                  <c:v>18</c:v>
                </c:pt>
                <c:pt idx="14">
                  <c:v>10</c:v>
                </c:pt>
                <c:pt idx="15">
                  <c:v>-23</c:v>
                </c:pt>
                <c:pt idx="16">
                  <c:v>-13</c:v>
                </c:pt>
                <c:pt idx="17">
                  <c:v>-20</c:v>
                </c:pt>
                <c:pt idx="18">
                  <c:v>-25</c:v>
                </c:pt>
                <c:pt idx="19">
                  <c:v>-39</c:v>
                </c:pt>
                <c:pt idx="20">
                  <c:v>-56</c:v>
                </c:pt>
                <c:pt idx="21">
                  <c:v>-56</c:v>
                </c:pt>
                <c:pt idx="22">
                  <c:v>-63</c:v>
                </c:pt>
                <c:pt idx="23">
                  <c:v>-44</c:v>
                </c:pt>
                <c:pt idx="24">
                  <c:v>-43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64B-40A0-973F-4E24BC0FA434}"/>
            </c:ext>
          </c:extLst>
        </c:ser>
        <c:ser>
          <c:idx val="2"/>
          <c:order val="2"/>
          <c:tx>
            <c:strRef>
              <c:f>'Új verzió'!$D$266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64B-40A0-973F-4E24BC0FA4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verzió'!$A$267:$A$291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verzió'!$D$267:$D$291</c:f>
              <c:numCache>
                <c:formatCode>General\ "pont"</c:formatCode>
                <c:ptCount val="25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  <c:pt idx="12">
                  <c:v>-18</c:v>
                </c:pt>
                <c:pt idx="13">
                  <c:v>-3</c:v>
                </c:pt>
                <c:pt idx="14">
                  <c:v>5</c:v>
                </c:pt>
                <c:pt idx="15">
                  <c:v>-33</c:v>
                </c:pt>
                <c:pt idx="16">
                  <c:v>-28</c:v>
                </c:pt>
                <c:pt idx="17">
                  <c:v>-43</c:v>
                </c:pt>
                <c:pt idx="18">
                  <c:v>-27</c:v>
                </c:pt>
                <c:pt idx="19">
                  <c:v>-46</c:v>
                </c:pt>
                <c:pt idx="20">
                  <c:v>-65</c:v>
                </c:pt>
                <c:pt idx="21">
                  <c:v>-51</c:v>
                </c:pt>
                <c:pt idx="22">
                  <c:v>-67</c:v>
                </c:pt>
                <c:pt idx="23">
                  <c:v>-54</c:v>
                </c:pt>
                <c:pt idx="24">
                  <c:v>-43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64B-40A0-973F-4E24BC0FA434}"/>
            </c:ext>
          </c:extLst>
        </c:ser>
        <c:ser>
          <c:idx val="3"/>
          <c:order val="3"/>
          <c:tx>
            <c:strRef>
              <c:f>'Új verzió'!$E$266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64B-40A0-973F-4E24BC0FA4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verzió'!$A$267:$A$291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verzió'!$E$267:$E$291</c:f>
              <c:numCache>
                <c:formatCode>General\ "pont"</c:formatCode>
                <c:ptCount val="25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  <c:pt idx="12">
                  <c:v>12</c:v>
                </c:pt>
                <c:pt idx="13">
                  <c:v>0</c:v>
                </c:pt>
                <c:pt idx="14">
                  <c:v>-3</c:v>
                </c:pt>
                <c:pt idx="15">
                  <c:v>-38</c:v>
                </c:pt>
                <c:pt idx="16">
                  <c:v>-19</c:v>
                </c:pt>
                <c:pt idx="17">
                  <c:v>-15</c:v>
                </c:pt>
                <c:pt idx="18">
                  <c:v>-29</c:v>
                </c:pt>
                <c:pt idx="19">
                  <c:v>-43</c:v>
                </c:pt>
                <c:pt idx="20">
                  <c:v>-15</c:v>
                </c:pt>
                <c:pt idx="21">
                  <c:v>-57</c:v>
                </c:pt>
                <c:pt idx="22">
                  <c:v>-57</c:v>
                </c:pt>
                <c:pt idx="23">
                  <c:v>-36</c:v>
                </c:pt>
                <c:pt idx="24">
                  <c:v>-31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64B-40A0-973F-4E24BC0FA434}"/>
            </c:ext>
          </c:extLst>
        </c:ser>
        <c:ser>
          <c:idx val="4"/>
          <c:order val="4"/>
          <c:tx>
            <c:strRef>
              <c:f>'Új verzió'!$F$266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4"/>
              <c:layout>
                <c:manualLayout>
                  <c:x val="-2.0413822508285251E-16"/>
                  <c:y val="-9.87383071394987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64B-40A0-973F-4E24BC0FA4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verzió'!$A$267:$A$291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verzió'!$F$267:$F$291</c:f>
              <c:numCache>
                <c:formatCode>General\ "pont"</c:formatCode>
                <c:ptCount val="25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64B-40A0-973F-4E24BC0FA4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7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02518491290031"/>
          <c:y val="0.92408209818125209"/>
          <c:w val="0.7994616869808101"/>
          <c:h val="6.85125287832855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76433070866141728"/>
          <c:h val="0.5776179101118226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verzió'!$L$303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4"/>
              <c:layout>
                <c:manualLayout>
                  <c:x val="-1.0185067526415994E-16"/>
                  <c:y val="-7.34204203579221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F90-4EB4-B876-36287947F5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verzió'!$K$304:$K$328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verzió'!$L$304:$L$328</c:f>
              <c:numCache>
                <c:formatCode>General\ "pont"</c:formatCode>
                <c:ptCount val="25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  <c:pt idx="12">
                  <c:v>32</c:v>
                </c:pt>
                <c:pt idx="13">
                  <c:v>38</c:v>
                </c:pt>
                <c:pt idx="14">
                  <c:v>51</c:v>
                </c:pt>
                <c:pt idx="15">
                  <c:v>27</c:v>
                </c:pt>
                <c:pt idx="16">
                  <c:v>45</c:v>
                </c:pt>
                <c:pt idx="17">
                  <c:v>37</c:v>
                </c:pt>
                <c:pt idx="18">
                  <c:v>20</c:v>
                </c:pt>
                <c:pt idx="19">
                  <c:v>8</c:v>
                </c:pt>
                <c:pt idx="20">
                  <c:v>6</c:v>
                </c:pt>
                <c:pt idx="21">
                  <c:v>2</c:v>
                </c:pt>
                <c:pt idx="22">
                  <c:v>3</c:v>
                </c:pt>
                <c:pt idx="23">
                  <c:v>7</c:v>
                </c:pt>
                <c:pt idx="24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F90-4EB4-B876-36287947F57F}"/>
            </c:ext>
          </c:extLst>
        </c:ser>
        <c:ser>
          <c:idx val="1"/>
          <c:order val="1"/>
          <c:tx>
            <c:strRef>
              <c:f>'Új verzió'!$M$303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4"/>
              <c:layout>
                <c:manualLayout>
                  <c:x val="-1.3888888888890926E-3"/>
                  <c:y val="7.342042035792166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F90-4EB4-B876-36287947F5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verzió'!$K$304:$K$328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verzió'!$M$304:$M$328</c:f>
              <c:numCache>
                <c:formatCode>General\ "pont"</c:formatCode>
                <c:ptCount val="25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  <c:pt idx="12">
                  <c:v>15</c:v>
                </c:pt>
                <c:pt idx="13">
                  <c:v>42</c:v>
                </c:pt>
                <c:pt idx="14">
                  <c:v>36</c:v>
                </c:pt>
                <c:pt idx="15">
                  <c:v>15</c:v>
                </c:pt>
                <c:pt idx="16">
                  <c:v>33</c:v>
                </c:pt>
                <c:pt idx="17">
                  <c:v>29</c:v>
                </c:pt>
                <c:pt idx="18">
                  <c:v>31</c:v>
                </c:pt>
                <c:pt idx="19">
                  <c:v>18</c:v>
                </c:pt>
                <c:pt idx="20">
                  <c:v>0</c:v>
                </c:pt>
                <c:pt idx="21">
                  <c:v>-10</c:v>
                </c:pt>
                <c:pt idx="22">
                  <c:v>16</c:v>
                </c:pt>
                <c:pt idx="23">
                  <c:v>-25</c:v>
                </c:pt>
                <c:pt idx="24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F90-4EB4-B876-36287947F57F}"/>
            </c:ext>
          </c:extLst>
        </c:ser>
        <c:ser>
          <c:idx val="2"/>
          <c:order val="2"/>
          <c:tx>
            <c:strRef>
              <c:f>'Új verzió'!$N$303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F90-4EB4-B876-36287947F5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verzió'!$K$304:$K$328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verzió'!$N$304:$N$328</c:f>
              <c:numCache>
                <c:formatCode>General\ "pont"</c:formatCode>
                <c:ptCount val="25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  <c:pt idx="12">
                  <c:v>16</c:v>
                </c:pt>
                <c:pt idx="13">
                  <c:v>24</c:v>
                </c:pt>
                <c:pt idx="14">
                  <c:v>31</c:v>
                </c:pt>
                <c:pt idx="15">
                  <c:v>10</c:v>
                </c:pt>
                <c:pt idx="16">
                  <c:v>27</c:v>
                </c:pt>
                <c:pt idx="17">
                  <c:v>10</c:v>
                </c:pt>
                <c:pt idx="18">
                  <c:v>13</c:v>
                </c:pt>
                <c:pt idx="19">
                  <c:v>-1</c:v>
                </c:pt>
                <c:pt idx="20">
                  <c:v>8</c:v>
                </c:pt>
                <c:pt idx="21">
                  <c:v>-3</c:v>
                </c:pt>
                <c:pt idx="22">
                  <c:v>2</c:v>
                </c:pt>
                <c:pt idx="23">
                  <c:v>19</c:v>
                </c:pt>
                <c:pt idx="24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F90-4EB4-B876-36287947F57F}"/>
            </c:ext>
          </c:extLst>
        </c:ser>
        <c:ser>
          <c:idx val="3"/>
          <c:order val="3"/>
          <c:tx>
            <c:strRef>
              <c:f>'Új verzió'!$O$303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F90-4EB4-B876-36287947F5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verzió'!$K$304:$K$328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verzió'!$O$304:$O$328</c:f>
              <c:numCache>
                <c:formatCode>General\ "pont"</c:formatCode>
                <c:ptCount val="25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F90-4EB4-B876-36287947F5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5313372228812712"/>
          <c:w val="0.76233398950131237"/>
          <c:h val="0.132182193640288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45829629224432"/>
          <c:y val="3.9316975481424349E-2"/>
          <c:w val="0.76032990994241345"/>
          <c:h val="0.6062036242931393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verzió'!$B$338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F8F-410E-8DFF-FF4B82193D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verzió'!$A$339:$A$363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verzió'!$B$339:$B$363</c:f>
              <c:numCache>
                <c:formatCode>General\ "pont"</c:formatCode>
                <c:ptCount val="25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5</c:v>
                </c:pt>
                <c:pt idx="13">
                  <c:v>12</c:v>
                </c:pt>
                <c:pt idx="14">
                  <c:v>9</c:v>
                </c:pt>
                <c:pt idx="15">
                  <c:v>5</c:v>
                </c:pt>
                <c:pt idx="16">
                  <c:v>2</c:v>
                </c:pt>
                <c:pt idx="17">
                  <c:v>5</c:v>
                </c:pt>
                <c:pt idx="18">
                  <c:v>4</c:v>
                </c:pt>
                <c:pt idx="19">
                  <c:v>-3</c:v>
                </c:pt>
                <c:pt idx="20">
                  <c:v>-9</c:v>
                </c:pt>
                <c:pt idx="21">
                  <c:v>-10</c:v>
                </c:pt>
                <c:pt idx="22">
                  <c:v>-4</c:v>
                </c:pt>
                <c:pt idx="23">
                  <c:v>-10</c:v>
                </c:pt>
                <c:pt idx="24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F8F-410E-8DFF-FF4B82193DDF}"/>
            </c:ext>
          </c:extLst>
        </c:ser>
        <c:ser>
          <c:idx val="1"/>
          <c:order val="1"/>
          <c:tx>
            <c:strRef>
              <c:f>'Új verzió'!$C$338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4"/>
              <c:layout>
                <c:manualLayout>
                  <c:x val="2.7956231108219121E-3"/>
                  <c:y val="1.47554116246694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F8F-410E-8DFF-FF4B82193D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verzió'!$A$339:$A$363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verzió'!$C$339:$C$363</c:f>
              <c:numCache>
                <c:formatCode>General\ "pont"</c:formatCode>
                <c:ptCount val="25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  <c:pt idx="12">
                  <c:v>14</c:v>
                </c:pt>
                <c:pt idx="13">
                  <c:v>19</c:v>
                </c:pt>
                <c:pt idx="14">
                  <c:v>23</c:v>
                </c:pt>
                <c:pt idx="15">
                  <c:v>14</c:v>
                </c:pt>
                <c:pt idx="16">
                  <c:v>11</c:v>
                </c:pt>
                <c:pt idx="17">
                  <c:v>17</c:v>
                </c:pt>
                <c:pt idx="18">
                  <c:v>14</c:v>
                </c:pt>
                <c:pt idx="19">
                  <c:v>3</c:v>
                </c:pt>
                <c:pt idx="20">
                  <c:v>0</c:v>
                </c:pt>
                <c:pt idx="21">
                  <c:v>-20</c:v>
                </c:pt>
                <c:pt idx="22">
                  <c:v>-9</c:v>
                </c:pt>
                <c:pt idx="23">
                  <c:v>-8</c:v>
                </c:pt>
                <c:pt idx="24">
                  <c:v>-11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F8F-410E-8DFF-FF4B82193DDF}"/>
            </c:ext>
          </c:extLst>
        </c:ser>
        <c:ser>
          <c:idx val="2"/>
          <c:order val="2"/>
          <c:tx>
            <c:strRef>
              <c:f>'Új verzió'!$D$338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4"/>
              <c:layout>
                <c:manualLayout>
                  <c:x val="1.0250499658366915E-16"/>
                  <c:y val="9.83694108311296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F8F-410E-8DFF-FF4B82193D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verzió'!$A$339:$A$363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verzió'!$D$339:$D$363</c:f>
              <c:numCache>
                <c:formatCode>General\ "pont"</c:formatCode>
                <c:ptCount val="25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  <c:pt idx="12">
                  <c:v>23</c:v>
                </c:pt>
                <c:pt idx="13">
                  <c:v>21</c:v>
                </c:pt>
                <c:pt idx="14">
                  <c:v>34</c:v>
                </c:pt>
                <c:pt idx="15">
                  <c:v>27</c:v>
                </c:pt>
                <c:pt idx="16">
                  <c:v>30</c:v>
                </c:pt>
                <c:pt idx="17">
                  <c:v>13</c:v>
                </c:pt>
                <c:pt idx="18">
                  <c:v>23</c:v>
                </c:pt>
                <c:pt idx="19">
                  <c:v>6</c:v>
                </c:pt>
                <c:pt idx="20">
                  <c:v>-21</c:v>
                </c:pt>
                <c:pt idx="21">
                  <c:v>-15</c:v>
                </c:pt>
                <c:pt idx="22">
                  <c:v>-15</c:v>
                </c:pt>
                <c:pt idx="23">
                  <c:v>-8</c:v>
                </c:pt>
                <c:pt idx="2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F8F-410E-8DFF-FF4B82193DDF}"/>
            </c:ext>
          </c:extLst>
        </c:ser>
        <c:ser>
          <c:idx val="3"/>
          <c:order val="3"/>
          <c:tx>
            <c:strRef>
              <c:f>'Új verzió'!$E$338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F8F-410E-8DFF-FF4B82193D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verzió'!$A$339:$A$363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verzió'!$E$339:$E$363</c:f>
              <c:numCache>
                <c:formatCode>General\ "pont"</c:formatCode>
                <c:ptCount val="25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  <c:pt idx="12">
                  <c:v>33</c:v>
                </c:pt>
                <c:pt idx="13">
                  <c:v>29</c:v>
                </c:pt>
                <c:pt idx="14">
                  <c:v>26</c:v>
                </c:pt>
                <c:pt idx="15">
                  <c:v>43</c:v>
                </c:pt>
                <c:pt idx="16">
                  <c:v>32</c:v>
                </c:pt>
                <c:pt idx="17">
                  <c:v>27</c:v>
                </c:pt>
                <c:pt idx="18">
                  <c:v>27</c:v>
                </c:pt>
                <c:pt idx="19">
                  <c:v>23</c:v>
                </c:pt>
                <c:pt idx="20">
                  <c:v>33</c:v>
                </c:pt>
                <c:pt idx="21">
                  <c:v>21</c:v>
                </c:pt>
                <c:pt idx="22">
                  <c:v>3</c:v>
                </c:pt>
                <c:pt idx="23">
                  <c:v>7</c:v>
                </c:pt>
                <c:pt idx="24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F8F-410E-8DFF-FF4B82193DDF}"/>
            </c:ext>
          </c:extLst>
        </c:ser>
        <c:ser>
          <c:idx val="4"/>
          <c:order val="4"/>
          <c:tx>
            <c:strRef>
              <c:f>'Új verzió'!$F$338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F8F-410E-8DFF-FF4B82193D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verzió'!$A$339:$A$363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verzió'!$F$339:$F$363</c:f>
              <c:numCache>
                <c:formatCode>General\ "pont"</c:formatCode>
                <c:ptCount val="25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F8F-410E-8DFF-FF4B82193D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254022973198009"/>
          <c:y val="0.92682497041656153"/>
          <c:w val="0.80287577164425894"/>
          <c:h val="6.82565590418819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4379967807"/>
          <c:y val="3.9331133817402469E-2"/>
          <c:w val="0.74380427123750315"/>
          <c:h val="0.5906732750291147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verzió'!$L$365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'Új verzió'!$K$366:$K$390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verzió'!$L$366:$L$390</c:f>
              <c:numCache>
                <c:formatCode>General\ "pont"</c:formatCode>
                <c:ptCount val="25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  <c:pt idx="12">
                  <c:v>14</c:v>
                </c:pt>
                <c:pt idx="13">
                  <c:v>19</c:v>
                </c:pt>
                <c:pt idx="14">
                  <c:v>21</c:v>
                </c:pt>
                <c:pt idx="15">
                  <c:v>20</c:v>
                </c:pt>
                <c:pt idx="16">
                  <c:v>20</c:v>
                </c:pt>
                <c:pt idx="17">
                  <c:v>16</c:v>
                </c:pt>
                <c:pt idx="18">
                  <c:v>13</c:v>
                </c:pt>
                <c:pt idx="19">
                  <c:v>10</c:v>
                </c:pt>
                <c:pt idx="20">
                  <c:v>-4</c:v>
                </c:pt>
                <c:pt idx="21">
                  <c:v>-8</c:v>
                </c:pt>
                <c:pt idx="22">
                  <c:v>-4</c:v>
                </c:pt>
                <c:pt idx="23">
                  <c:v>-12</c:v>
                </c:pt>
                <c:pt idx="24">
                  <c:v>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23-4EB8-9D61-99F28F1912D7}"/>
            </c:ext>
          </c:extLst>
        </c:ser>
        <c:ser>
          <c:idx val="1"/>
          <c:order val="1"/>
          <c:tx>
            <c:strRef>
              <c:f>'Új verzió'!$M$365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F23-4EB8-9D61-99F28F1912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verzió'!$K$366:$K$390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verzió'!$M$366:$M$390</c:f>
              <c:numCache>
                <c:formatCode>General\ "pont"</c:formatCode>
                <c:ptCount val="25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  <c:pt idx="12">
                  <c:v>-6</c:v>
                </c:pt>
                <c:pt idx="13">
                  <c:v>5</c:v>
                </c:pt>
                <c:pt idx="14">
                  <c:v>0</c:v>
                </c:pt>
                <c:pt idx="15">
                  <c:v>5</c:v>
                </c:pt>
                <c:pt idx="16">
                  <c:v>0</c:v>
                </c:pt>
                <c:pt idx="17">
                  <c:v>-7</c:v>
                </c:pt>
                <c:pt idx="18">
                  <c:v>7</c:v>
                </c:pt>
                <c:pt idx="19">
                  <c:v>-5</c:v>
                </c:pt>
                <c:pt idx="20">
                  <c:v>15</c:v>
                </c:pt>
                <c:pt idx="21">
                  <c:v>-9</c:v>
                </c:pt>
                <c:pt idx="22">
                  <c:v>-26</c:v>
                </c:pt>
                <c:pt idx="23">
                  <c:v>-13</c:v>
                </c:pt>
                <c:pt idx="24">
                  <c:v>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23-4EB8-9D61-99F28F1912D7}"/>
            </c:ext>
          </c:extLst>
        </c:ser>
        <c:ser>
          <c:idx val="2"/>
          <c:order val="2"/>
          <c:tx>
            <c:strRef>
              <c:f>'Új verzió'!$N$365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F23-4EB8-9D61-99F28F1912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verzió'!$K$366:$K$390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verzió'!$N$366:$N$390</c:f>
              <c:numCache>
                <c:formatCode>General\ "pont"</c:formatCode>
                <c:ptCount val="25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10</c:v>
                </c:pt>
                <c:pt idx="13">
                  <c:v>18</c:v>
                </c:pt>
                <c:pt idx="14">
                  <c:v>18</c:v>
                </c:pt>
                <c:pt idx="15">
                  <c:v>10</c:v>
                </c:pt>
                <c:pt idx="16">
                  <c:v>12</c:v>
                </c:pt>
                <c:pt idx="17">
                  <c:v>15</c:v>
                </c:pt>
                <c:pt idx="18">
                  <c:v>5</c:v>
                </c:pt>
                <c:pt idx="19">
                  <c:v>-7</c:v>
                </c:pt>
                <c:pt idx="20">
                  <c:v>-11</c:v>
                </c:pt>
                <c:pt idx="21">
                  <c:v>-18</c:v>
                </c:pt>
                <c:pt idx="22">
                  <c:v>-18</c:v>
                </c:pt>
                <c:pt idx="23">
                  <c:v>-7</c:v>
                </c:pt>
                <c:pt idx="24">
                  <c:v>-13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F23-4EB8-9D61-99F28F1912D7}"/>
            </c:ext>
          </c:extLst>
        </c:ser>
        <c:ser>
          <c:idx val="3"/>
          <c:order val="3"/>
          <c:tx>
            <c:strRef>
              <c:f>'Új verzió'!$O$365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F23-4EB8-9D61-99F28F1912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verzió'!$K$366:$K$390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verzió'!$O$366:$O$390</c:f>
              <c:numCache>
                <c:formatCode>General\ "pont"</c:formatCode>
                <c:ptCount val="25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F23-4EB8-9D61-99F28F1912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7552254206"/>
          <c:y val="0.85236717865591394"/>
          <c:w val="0.71927835528451944"/>
          <c:h val="0.132872096185689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'Új verzió'!$A$528</c:f>
              <c:strCache>
                <c:ptCount val="1"/>
                <c:pt idx="0">
                  <c:v>Június</c:v>
                </c:pt>
              </c:strCache>
            </c:strRef>
          </c:tx>
          <c:spPr>
            <a:solidFill>
              <a:srgbClr val="92ECF6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6A80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510-441F-864C-252C8A131D44}"/>
              </c:ext>
            </c:extLst>
          </c:dPt>
          <c:cat>
            <c:strRef>
              <c:f>'Új verzió'!$B$527:$E$527</c:f>
              <c:strCache>
                <c:ptCount val="4"/>
                <c:pt idx="0">
                  <c:v>Mezőgazdaság</c:v>
                </c:pt>
                <c:pt idx="1">
                  <c:v>Ipar és építőipar</c:v>
                </c:pt>
                <c:pt idx="2">
                  <c:v>Szolgáltatás és kereskedelem</c:v>
                </c:pt>
                <c:pt idx="3">
                  <c:v>A válaszadók súlyozott átlaga</c:v>
                </c:pt>
              </c:strCache>
            </c:strRef>
          </c:cat>
          <c:val>
            <c:numRef>
              <c:f>'Új verzió'!$B$528:$E$528</c:f>
              <c:numCache>
                <c:formatCode>General\ "pont"</c:formatCode>
                <c:ptCount val="4"/>
                <c:pt idx="0">
                  <c:v>72</c:v>
                </c:pt>
                <c:pt idx="1">
                  <c:v>65</c:v>
                </c:pt>
                <c:pt idx="2">
                  <c:v>44</c:v>
                </c:pt>
                <c:pt idx="3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10-441F-864C-252C8A131D44}"/>
            </c:ext>
          </c:extLst>
        </c:ser>
        <c:ser>
          <c:idx val="1"/>
          <c:order val="1"/>
          <c:tx>
            <c:strRef>
              <c:f>'Új verzió'!$A$529</c:f>
              <c:strCache>
                <c:ptCount val="1"/>
                <c:pt idx="0">
                  <c:v>Július</c:v>
                </c:pt>
              </c:strCache>
            </c:strRef>
          </c:tx>
          <c:spPr>
            <a:solidFill>
              <a:srgbClr val="27EFF9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6A800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2510-441F-864C-252C8A131D44}"/>
              </c:ext>
            </c:extLst>
          </c:dPt>
          <c:cat>
            <c:strRef>
              <c:f>'Új verzió'!$B$527:$E$527</c:f>
              <c:strCache>
                <c:ptCount val="4"/>
                <c:pt idx="0">
                  <c:v>Mezőgazdaság</c:v>
                </c:pt>
                <c:pt idx="1">
                  <c:v>Ipar és építőipar</c:v>
                </c:pt>
                <c:pt idx="2">
                  <c:v>Szolgáltatás és kereskedelem</c:v>
                </c:pt>
                <c:pt idx="3">
                  <c:v>A válaszadók súlyozott átlaga</c:v>
                </c:pt>
              </c:strCache>
            </c:strRef>
          </c:cat>
          <c:val>
            <c:numRef>
              <c:f>'Új verzió'!$B$529:$E$529</c:f>
              <c:numCache>
                <c:formatCode>General\ "pont"</c:formatCode>
                <c:ptCount val="4"/>
                <c:pt idx="0">
                  <c:v>68</c:v>
                </c:pt>
                <c:pt idx="1">
                  <c:v>66</c:v>
                </c:pt>
                <c:pt idx="2">
                  <c:v>46</c:v>
                </c:pt>
                <c:pt idx="3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10-441F-864C-252C8A131D44}"/>
            </c:ext>
          </c:extLst>
        </c:ser>
        <c:ser>
          <c:idx val="2"/>
          <c:order val="2"/>
          <c:tx>
            <c:strRef>
              <c:f>'Új verzió'!$A$530</c:f>
              <c:strCache>
                <c:ptCount val="1"/>
                <c:pt idx="0">
                  <c:v>Augusztus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57200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2510-441F-864C-252C8A131D44}"/>
              </c:ext>
            </c:extLst>
          </c:dPt>
          <c:cat>
            <c:strRef>
              <c:f>'Új verzió'!$B$527:$E$527</c:f>
              <c:strCache>
                <c:ptCount val="4"/>
                <c:pt idx="0">
                  <c:v>Mezőgazdaság</c:v>
                </c:pt>
                <c:pt idx="1">
                  <c:v>Ipar és építőipar</c:v>
                </c:pt>
                <c:pt idx="2">
                  <c:v>Szolgáltatás és kereskedelem</c:v>
                </c:pt>
                <c:pt idx="3">
                  <c:v>A válaszadók súlyozott átlaga</c:v>
                </c:pt>
              </c:strCache>
            </c:strRef>
          </c:cat>
          <c:val>
            <c:numRef>
              <c:f>'Új verzió'!$B$530:$E$530</c:f>
              <c:numCache>
                <c:formatCode>General\ "pont"</c:formatCode>
                <c:ptCount val="4"/>
                <c:pt idx="0">
                  <c:v>75</c:v>
                </c:pt>
                <c:pt idx="1">
                  <c:v>63</c:v>
                </c:pt>
                <c:pt idx="2">
                  <c:v>39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10-441F-864C-252C8A131D44}"/>
            </c:ext>
          </c:extLst>
        </c:ser>
        <c:ser>
          <c:idx val="3"/>
          <c:order val="3"/>
          <c:tx>
            <c:strRef>
              <c:f>'Új verzió'!$A$531</c:f>
              <c:strCache>
                <c:ptCount val="1"/>
                <c:pt idx="0">
                  <c:v>Szeptember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6A800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2510-441F-864C-252C8A131D44}"/>
              </c:ext>
            </c:extLst>
          </c:dPt>
          <c:cat>
            <c:strRef>
              <c:f>'Új verzió'!$B$527:$E$527</c:f>
              <c:strCache>
                <c:ptCount val="4"/>
                <c:pt idx="0">
                  <c:v>Mezőgazdaság</c:v>
                </c:pt>
                <c:pt idx="1">
                  <c:v>Ipar és építőipar</c:v>
                </c:pt>
                <c:pt idx="2">
                  <c:v>Szolgáltatás és kereskedelem</c:v>
                </c:pt>
                <c:pt idx="3">
                  <c:v>A válaszadók súlyozott átlaga</c:v>
                </c:pt>
              </c:strCache>
            </c:strRef>
          </c:cat>
          <c:val>
            <c:numRef>
              <c:f>'Új verzió'!$B$531:$E$531</c:f>
              <c:numCache>
                <c:formatCode>General\ "pont"</c:formatCode>
                <c:ptCount val="4"/>
                <c:pt idx="0">
                  <c:v>50</c:v>
                </c:pt>
                <c:pt idx="1">
                  <c:v>62</c:v>
                </c:pt>
                <c:pt idx="2">
                  <c:v>45</c:v>
                </c:pt>
                <c:pt idx="3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10-441F-864C-252C8A131D44}"/>
            </c:ext>
          </c:extLst>
        </c:ser>
        <c:ser>
          <c:idx val="4"/>
          <c:order val="4"/>
          <c:tx>
            <c:strRef>
              <c:f>'Új verzió'!$A$532</c:f>
              <c:strCache>
                <c:ptCount val="1"/>
                <c:pt idx="0">
                  <c:v>Október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510-441F-864C-252C8A131D44}"/>
              </c:ext>
            </c:extLst>
          </c:dPt>
          <c:dPt>
            <c:idx val="3"/>
            <c:invertIfNegative val="0"/>
            <c:bubble3D val="0"/>
            <c:spPr>
              <a:solidFill>
                <a:srgbClr val="E57200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2510-441F-864C-252C8A131D44}"/>
              </c:ext>
            </c:extLst>
          </c:dPt>
          <c:cat>
            <c:strRef>
              <c:f>'Új verzió'!$B$527:$E$527</c:f>
              <c:strCache>
                <c:ptCount val="4"/>
                <c:pt idx="0">
                  <c:v>Mezőgazdaság</c:v>
                </c:pt>
                <c:pt idx="1">
                  <c:v>Ipar és építőipar</c:v>
                </c:pt>
                <c:pt idx="2">
                  <c:v>Szolgáltatás és kereskedelem</c:v>
                </c:pt>
                <c:pt idx="3">
                  <c:v>A válaszadók súlyozott átlaga</c:v>
                </c:pt>
              </c:strCache>
            </c:strRef>
          </c:cat>
          <c:val>
            <c:numRef>
              <c:f>'Új verzió'!$B$532:$E$532</c:f>
              <c:numCache>
                <c:formatCode>General\ "pont"</c:formatCode>
                <c:ptCount val="4"/>
                <c:pt idx="0">
                  <c:v>45</c:v>
                </c:pt>
                <c:pt idx="1">
                  <c:v>60</c:v>
                </c:pt>
                <c:pt idx="2">
                  <c:v>41</c:v>
                </c:pt>
                <c:pt idx="3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510-441F-864C-252C8A131D44}"/>
            </c:ext>
          </c:extLst>
        </c:ser>
        <c:ser>
          <c:idx val="5"/>
          <c:order val="5"/>
          <c:tx>
            <c:strRef>
              <c:f>'Új verzió'!$A$533</c:f>
              <c:strCache>
                <c:ptCount val="1"/>
                <c:pt idx="0">
                  <c:v>November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6A800">
                  <a:lumMod val="7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2510-441F-864C-252C8A131D44}"/>
              </c:ext>
            </c:extLst>
          </c:dPt>
          <c:cat>
            <c:strRef>
              <c:f>'Új verzió'!$B$527:$E$527</c:f>
              <c:strCache>
                <c:ptCount val="4"/>
                <c:pt idx="0">
                  <c:v>Mezőgazdaság</c:v>
                </c:pt>
                <c:pt idx="1">
                  <c:v>Ipar és építőipar</c:v>
                </c:pt>
                <c:pt idx="2">
                  <c:v>Szolgáltatás és kereskedelem</c:v>
                </c:pt>
                <c:pt idx="3">
                  <c:v>A válaszadók súlyozott átlaga</c:v>
                </c:pt>
              </c:strCache>
            </c:strRef>
          </c:cat>
          <c:val>
            <c:numRef>
              <c:f>'Új verzió'!$B$533:$E$533</c:f>
              <c:numCache>
                <c:formatCode>General\ "pont"</c:formatCode>
                <c:ptCount val="4"/>
                <c:pt idx="0">
                  <c:v>31</c:v>
                </c:pt>
                <c:pt idx="1">
                  <c:v>65</c:v>
                </c:pt>
                <c:pt idx="2">
                  <c:v>40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510-441F-864C-252C8A131D44}"/>
            </c:ext>
          </c:extLst>
        </c:ser>
        <c:ser>
          <c:idx val="6"/>
          <c:order val="6"/>
          <c:tx>
            <c:strRef>
              <c:f>'Új verzió'!$A$534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'Új verzió'!$B$527:$E$527</c:f>
              <c:strCache>
                <c:ptCount val="4"/>
                <c:pt idx="0">
                  <c:v>Mezőgazdaság</c:v>
                </c:pt>
                <c:pt idx="1">
                  <c:v>Ipar és építőipar</c:v>
                </c:pt>
                <c:pt idx="2">
                  <c:v>Szolgáltatás és kereskedelem</c:v>
                </c:pt>
                <c:pt idx="3">
                  <c:v>A válaszadók súlyozott átlaga</c:v>
                </c:pt>
              </c:strCache>
            </c:strRef>
          </c:cat>
          <c:val>
            <c:numRef>
              <c:f>'Új verzió'!$B$534:$E$534</c:f>
              <c:numCache>
                <c:formatCode>General\ "pont"</c:formatCode>
                <c:ptCount val="4"/>
                <c:pt idx="0">
                  <c:v>28</c:v>
                </c:pt>
                <c:pt idx="1">
                  <c:v>58</c:v>
                </c:pt>
                <c:pt idx="2">
                  <c:v>40</c:v>
                </c:pt>
                <c:pt idx="3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510-441F-864C-252C8A131D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52885528"/>
        <c:axId val="1752886184"/>
      </c:barChart>
      <c:catAx>
        <c:axId val="1752885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52886184"/>
        <c:crosses val="autoZero"/>
        <c:auto val="1"/>
        <c:lblAlgn val="ctr"/>
        <c:lblOffset val="100"/>
        <c:noMultiLvlLbl val="0"/>
      </c:catAx>
      <c:valAx>
        <c:axId val="1752886184"/>
        <c:scaling>
          <c:orientation val="minMax"/>
          <c:max val="80"/>
          <c:min val="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5288552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04297900262468"/>
          <c:y val="4.0870819538023524E-2"/>
          <c:w val="0.76117924321959751"/>
          <c:h val="0.5797623207683290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verzió'!$L$493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3BA-4576-B779-1FA478D20E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verzió'!$K$494:$K$518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verzió'!$L$494:$L$518</c:f>
              <c:numCache>
                <c:formatCode>General\ "pont"</c:formatCode>
                <c:ptCount val="25"/>
                <c:pt idx="0">
                  <c:v>18.482165443966608</c:v>
                </c:pt>
                <c:pt idx="1">
                  <c:v>28.728687916975538</c:v>
                </c:pt>
                <c:pt idx="2">
                  <c:v>34.73378661087866</c:v>
                </c:pt>
                <c:pt idx="3">
                  <c:v>36.747169486417839</c:v>
                </c:pt>
                <c:pt idx="4">
                  <c:v>34.415802934446091</c:v>
                </c:pt>
                <c:pt idx="5">
                  <c:v>36.677468872590822</c:v>
                </c:pt>
                <c:pt idx="6">
                  <c:v>44.11455680081508</c:v>
                </c:pt>
                <c:pt idx="7">
                  <c:v>44.948935646610067</c:v>
                </c:pt>
                <c:pt idx="8">
                  <c:v>39.953236524735416</c:v>
                </c:pt>
                <c:pt idx="9">
                  <c:v>42.163345929233941</c:v>
                </c:pt>
                <c:pt idx="10">
                  <c:v>49.249249249249246</c:v>
                </c:pt>
                <c:pt idx="11">
                  <c:v>29.5</c:v>
                </c:pt>
                <c:pt idx="12">
                  <c:v>63.93399685699319</c:v>
                </c:pt>
                <c:pt idx="13">
                  <c:v>64.464573897652144</c:v>
                </c:pt>
                <c:pt idx="14">
                  <c:v>56.243414120126445</c:v>
                </c:pt>
                <c:pt idx="15">
                  <c:v>63.46153846153846</c:v>
                </c:pt>
                <c:pt idx="16">
                  <c:v>68.117543084401234</c:v>
                </c:pt>
                <c:pt idx="17">
                  <c:v>57</c:v>
                </c:pt>
                <c:pt idx="18">
                  <c:v>55</c:v>
                </c:pt>
                <c:pt idx="19">
                  <c:v>54</c:v>
                </c:pt>
                <c:pt idx="20">
                  <c:v>52</c:v>
                </c:pt>
                <c:pt idx="21">
                  <c:v>57</c:v>
                </c:pt>
                <c:pt idx="22">
                  <c:v>48</c:v>
                </c:pt>
                <c:pt idx="23">
                  <c:v>59</c:v>
                </c:pt>
                <c:pt idx="24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3BA-4576-B779-1FA478D20EBF}"/>
            </c:ext>
          </c:extLst>
        </c:ser>
        <c:ser>
          <c:idx val="1"/>
          <c:order val="1"/>
          <c:tx>
            <c:strRef>
              <c:f>'Új verzió'!$M$493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3BA-4576-B779-1FA478D20E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verzió'!$K$494:$K$518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verzió'!$M$494:$M$518</c:f>
              <c:numCache>
                <c:formatCode>General\ "pont"</c:formatCode>
                <c:ptCount val="25"/>
                <c:pt idx="0">
                  <c:v>13.23529411764706</c:v>
                </c:pt>
                <c:pt idx="1">
                  <c:v>32.18390804597702</c:v>
                </c:pt>
                <c:pt idx="2">
                  <c:v>25.373134328358205</c:v>
                </c:pt>
                <c:pt idx="3">
                  <c:v>28.387096774193548</c:v>
                </c:pt>
                <c:pt idx="4">
                  <c:v>26.666666666666671</c:v>
                </c:pt>
                <c:pt idx="5">
                  <c:v>27.999999999999996</c:v>
                </c:pt>
                <c:pt idx="6">
                  <c:v>46.153846153846153</c:v>
                </c:pt>
                <c:pt idx="7">
                  <c:v>32.87671232876712</c:v>
                </c:pt>
                <c:pt idx="8">
                  <c:v>35.785953177257525</c:v>
                </c:pt>
                <c:pt idx="9">
                  <c:v>20</c:v>
                </c:pt>
                <c:pt idx="10">
                  <c:v>47.457627118644076</c:v>
                </c:pt>
                <c:pt idx="11">
                  <c:v>49</c:v>
                </c:pt>
                <c:pt idx="12">
                  <c:v>41.17647058823529</c:v>
                </c:pt>
                <c:pt idx="13">
                  <c:v>54.545454545454554</c:v>
                </c:pt>
                <c:pt idx="14">
                  <c:v>14.285714285714288</c:v>
                </c:pt>
                <c:pt idx="15">
                  <c:v>60</c:v>
                </c:pt>
                <c:pt idx="16">
                  <c:v>33.333333333333336</c:v>
                </c:pt>
                <c:pt idx="17">
                  <c:v>61</c:v>
                </c:pt>
                <c:pt idx="18">
                  <c:v>56</c:v>
                </c:pt>
                <c:pt idx="19">
                  <c:v>64</c:v>
                </c:pt>
                <c:pt idx="20">
                  <c:v>40</c:v>
                </c:pt>
                <c:pt idx="21">
                  <c:v>50</c:v>
                </c:pt>
                <c:pt idx="22">
                  <c:v>26</c:v>
                </c:pt>
                <c:pt idx="23">
                  <c:v>19</c:v>
                </c:pt>
                <c:pt idx="24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3BA-4576-B779-1FA478D20EBF}"/>
            </c:ext>
          </c:extLst>
        </c:ser>
        <c:ser>
          <c:idx val="2"/>
          <c:order val="2"/>
          <c:tx>
            <c:strRef>
              <c:f>'Új verzió'!$N$493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4"/>
              <c:layout>
                <c:manualLayout>
                  <c:x val="0"/>
                  <c:y val="-2.0451412596781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3BA-4576-B779-1FA478D20E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verzió'!$K$494:$K$518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verzió'!$N$494:$N$518</c:f>
              <c:numCache>
                <c:formatCode>General\ "pont"</c:formatCode>
                <c:ptCount val="25"/>
                <c:pt idx="0">
                  <c:v>14.044000916385725</c:v>
                </c:pt>
                <c:pt idx="1">
                  <c:v>21.834562660199865</c:v>
                </c:pt>
                <c:pt idx="2">
                  <c:v>24.607840639549579</c:v>
                </c:pt>
                <c:pt idx="3">
                  <c:v>25.927920614711219</c:v>
                </c:pt>
                <c:pt idx="4">
                  <c:v>32.451267557382664</c:v>
                </c:pt>
                <c:pt idx="5">
                  <c:v>33.598994243065505</c:v>
                </c:pt>
                <c:pt idx="6">
                  <c:v>26.063934677697695</c:v>
                </c:pt>
                <c:pt idx="7">
                  <c:v>25.318891634530267</c:v>
                </c:pt>
                <c:pt idx="8">
                  <c:v>30.699001596916645</c:v>
                </c:pt>
                <c:pt idx="9">
                  <c:v>28.955779265776236</c:v>
                </c:pt>
                <c:pt idx="10">
                  <c:v>47.970236776589232</c:v>
                </c:pt>
                <c:pt idx="11">
                  <c:v>39</c:v>
                </c:pt>
                <c:pt idx="12">
                  <c:v>53.256685499058385</c:v>
                </c:pt>
                <c:pt idx="13">
                  <c:v>55.757959093571486</c:v>
                </c:pt>
                <c:pt idx="14">
                  <c:v>51.893796992481207</c:v>
                </c:pt>
                <c:pt idx="15">
                  <c:v>51.761948385963322</c:v>
                </c:pt>
                <c:pt idx="16">
                  <c:v>56.722444222444217</c:v>
                </c:pt>
                <c:pt idx="17">
                  <c:v>57</c:v>
                </c:pt>
                <c:pt idx="18">
                  <c:v>48</c:v>
                </c:pt>
                <c:pt idx="19">
                  <c:v>52</c:v>
                </c:pt>
                <c:pt idx="20">
                  <c:v>47</c:v>
                </c:pt>
                <c:pt idx="21">
                  <c:v>56</c:v>
                </c:pt>
                <c:pt idx="22">
                  <c:v>46</c:v>
                </c:pt>
                <c:pt idx="23">
                  <c:v>47</c:v>
                </c:pt>
                <c:pt idx="24">
                  <c:v>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3BA-4576-B779-1FA478D20EBF}"/>
            </c:ext>
          </c:extLst>
        </c:ser>
        <c:ser>
          <c:idx val="3"/>
          <c:order val="3"/>
          <c:tx>
            <c:strRef>
              <c:f>'Új verzió'!$O$493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4"/>
              <c:layout>
                <c:manualLayout>
                  <c:x val="0"/>
                  <c:y val="2.81206923205750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3BA-4576-B779-1FA478D20E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verzió'!$K$494:$K$518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verzió'!$O$494:$O$518</c:f>
              <c:numCache>
                <c:formatCode>General\ "pont"</c:formatCode>
                <c:ptCount val="25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  <c:pt idx="12">
                  <c:v>50</c:v>
                </c:pt>
                <c:pt idx="13">
                  <c:v>54</c:v>
                </c:pt>
                <c:pt idx="14">
                  <c:v>39</c:v>
                </c:pt>
                <c:pt idx="15">
                  <c:v>51</c:v>
                </c:pt>
                <c:pt idx="16">
                  <c:v>52</c:v>
                </c:pt>
                <c:pt idx="17">
                  <c:v>51</c:v>
                </c:pt>
                <c:pt idx="18">
                  <c:v>45</c:v>
                </c:pt>
                <c:pt idx="19">
                  <c:v>48</c:v>
                </c:pt>
                <c:pt idx="20">
                  <c:v>40</c:v>
                </c:pt>
                <c:pt idx="21">
                  <c:v>53</c:v>
                </c:pt>
                <c:pt idx="22">
                  <c:v>40</c:v>
                </c:pt>
                <c:pt idx="23">
                  <c:v>47</c:v>
                </c:pt>
                <c:pt idx="24">
                  <c:v>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3BA-4576-B779-1FA478D20E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6610488"/>
        <c:axId val="936610816"/>
      </c:lineChart>
      <c:catAx>
        <c:axId val="93661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816"/>
        <c:crosses val="autoZero"/>
        <c:auto val="1"/>
        <c:lblAlgn val="ctr"/>
        <c:lblOffset val="100"/>
        <c:noMultiLvlLbl val="0"/>
      </c:catAx>
      <c:valAx>
        <c:axId val="936610816"/>
        <c:scaling>
          <c:orientation val="minMax"/>
          <c:max val="70"/>
          <c:min val="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4658783479123456"/>
          <c:w val="0.72483398950131228"/>
          <c:h val="0.138073605761179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29308228797114"/>
          <c:y val="5.0391959737944324E-2"/>
          <c:w val="0.8156811023622047"/>
          <c:h val="0.64889397800408821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3F8-4491-A29E-D5AD51EE91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Indexek!$A$53:$A$77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Indexek!$B$53:$B$77</c:f>
              <c:numCache>
                <c:formatCode>General\ "pont"</c:formatCode>
                <c:ptCount val="25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  <c:pt idx="12">
                  <c:v>-8</c:v>
                </c:pt>
                <c:pt idx="13">
                  <c:v>-15</c:v>
                </c:pt>
                <c:pt idx="14">
                  <c:v>-16</c:v>
                </c:pt>
                <c:pt idx="15">
                  <c:v>-22</c:v>
                </c:pt>
                <c:pt idx="16">
                  <c:v>-16</c:v>
                </c:pt>
                <c:pt idx="17">
                  <c:v>-14</c:v>
                </c:pt>
                <c:pt idx="18">
                  <c:v>-17</c:v>
                </c:pt>
                <c:pt idx="19">
                  <c:v>-22</c:v>
                </c:pt>
                <c:pt idx="20">
                  <c:v>-30</c:v>
                </c:pt>
                <c:pt idx="21">
                  <c:v>-25</c:v>
                </c:pt>
                <c:pt idx="22">
                  <c:v>-22</c:v>
                </c:pt>
                <c:pt idx="23">
                  <c:v>-24</c:v>
                </c:pt>
                <c:pt idx="24">
                  <c:v>-25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3F8-4491-A29E-D5AD51EE9129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43F8-4491-A29E-D5AD51EE9129}"/>
              </c:ext>
            </c:extLst>
          </c:dPt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3F8-4491-A29E-D5AD51EE91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Indexek!$A$53:$A$77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Indexek!$C$53:$C$77</c:f>
              <c:numCache>
                <c:formatCode>General\ "pont"</c:formatCode>
                <c:ptCount val="25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  <c:pt idx="12">
                  <c:v>-3</c:v>
                </c:pt>
                <c:pt idx="13">
                  <c:v>-4</c:v>
                </c:pt>
                <c:pt idx="14">
                  <c:v>-5</c:v>
                </c:pt>
                <c:pt idx="15">
                  <c:v>-6</c:v>
                </c:pt>
                <c:pt idx="16">
                  <c:v>-4</c:v>
                </c:pt>
                <c:pt idx="17">
                  <c:v>-2</c:v>
                </c:pt>
                <c:pt idx="18">
                  <c:v>-6</c:v>
                </c:pt>
                <c:pt idx="19">
                  <c:v>-5</c:v>
                </c:pt>
                <c:pt idx="20">
                  <c:v>-21</c:v>
                </c:pt>
                <c:pt idx="21">
                  <c:v>-19</c:v>
                </c:pt>
                <c:pt idx="22">
                  <c:v>-16</c:v>
                </c:pt>
                <c:pt idx="23">
                  <c:v>-21</c:v>
                </c:pt>
                <c:pt idx="24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3F8-4491-A29E-D5AD51EE9129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4"/>
              <c:layout>
                <c:manualLayout>
                  <c:x val="1.0185067526415994E-16"/>
                  <c:y val="-2.5715555582553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3F8-4491-A29E-D5AD51EE91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Indexek!$A$53:$A$77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Indexek!$D$53:$D$77</c:f>
              <c:numCache>
                <c:formatCode>General\ "pont"</c:formatCode>
                <c:ptCount val="25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  <c:pt idx="12">
                  <c:v>13</c:v>
                </c:pt>
                <c:pt idx="13">
                  <c:v>8</c:v>
                </c:pt>
                <c:pt idx="14">
                  <c:v>17</c:v>
                </c:pt>
                <c:pt idx="15">
                  <c:v>8</c:v>
                </c:pt>
                <c:pt idx="16">
                  <c:v>9</c:v>
                </c:pt>
                <c:pt idx="17">
                  <c:v>1</c:v>
                </c:pt>
                <c:pt idx="18">
                  <c:v>6</c:v>
                </c:pt>
                <c:pt idx="19">
                  <c:v>-4</c:v>
                </c:pt>
                <c:pt idx="20">
                  <c:v>-4</c:v>
                </c:pt>
                <c:pt idx="21">
                  <c:v>-9</c:v>
                </c:pt>
                <c:pt idx="22">
                  <c:v>-8</c:v>
                </c:pt>
                <c:pt idx="23">
                  <c:v>-14</c:v>
                </c:pt>
                <c:pt idx="24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3F8-4491-A29E-D5AD51EE9129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3F8-4491-A29E-D5AD51EE91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Indexek!$A$53:$A$77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Indexek!$E$53:$E$77</c:f>
              <c:numCache>
                <c:formatCode>General\ "pont"</c:formatCode>
                <c:ptCount val="25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  <c:pt idx="12">
                  <c:v>28</c:v>
                </c:pt>
                <c:pt idx="13">
                  <c:v>25</c:v>
                </c:pt>
                <c:pt idx="14">
                  <c:v>17</c:v>
                </c:pt>
                <c:pt idx="15">
                  <c:v>18</c:v>
                </c:pt>
                <c:pt idx="16">
                  <c:v>14</c:v>
                </c:pt>
                <c:pt idx="17">
                  <c:v>14</c:v>
                </c:pt>
                <c:pt idx="18">
                  <c:v>16</c:v>
                </c:pt>
                <c:pt idx="19">
                  <c:v>17</c:v>
                </c:pt>
                <c:pt idx="20">
                  <c:v>15</c:v>
                </c:pt>
                <c:pt idx="21">
                  <c:v>4</c:v>
                </c:pt>
                <c:pt idx="22">
                  <c:v>-1</c:v>
                </c:pt>
                <c:pt idx="23">
                  <c:v>1</c:v>
                </c:pt>
                <c:pt idx="24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3F8-4491-A29E-D5AD51EE9129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24"/>
              <c:layout>
                <c:manualLayout>
                  <c:x val="4.1666666666666666E-3"/>
                  <c:y val="-1.5429333349532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3F8-4491-A29E-D5AD51EE91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Indexek!$A$53:$A$77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Indexek!$F$53:$F$77</c:f>
              <c:numCache>
                <c:formatCode>General\ "pont"</c:formatCode>
                <c:ptCount val="25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3F8-4491-A29E-D5AD51EE912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599934383202099"/>
          <c:y val="0.92862596926889862"/>
          <c:w val="0.76439020122484691"/>
          <c:h val="7.13740307311013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132389840650923E-2"/>
          <c:y val="2.7455832217222597E-2"/>
          <c:w val="0.76503732128657642"/>
          <c:h val="0.46023515358902939"/>
        </c:manualLayout>
      </c:layout>
      <c:lineChart>
        <c:grouping val="standard"/>
        <c:varyColors val="0"/>
        <c:ser>
          <c:idx val="0"/>
          <c:order val="0"/>
          <c:tx>
            <c:strRef>
              <c:f>Indexek!$A$26</c:f>
              <c:strCache>
                <c:ptCount val="1"/>
                <c:pt idx="0">
                  <c:v>Árbevétel jelenlegi szintje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57-4C25-9EA2-E141BFF5D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Indexek!$B$25:$Z$25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Indexek!$B$26:$Z$26</c:f>
              <c:numCache>
                <c:formatCode>General\ "pont"</c:formatCode>
                <c:ptCount val="25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48E-4AB2-94AF-0438B6EB1A67}"/>
            </c:ext>
          </c:extLst>
        </c:ser>
        <c:ser>
          <c:idx val="1"/>
          <c:order val="1"/>
          <c:tx>
            <c:strRef>
              <c:f>Indexek!$A$27</c:f>
              <c:strCache>
                <c:ptCount val="1"/>
                <c:pt idx="0">
                  <c:v>Beszállítói rendelésállomány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4"/>
              <c:layout>
                <c:manualLayout>
                  <c:x val="4.1810727118173213E-3"/>
                  <c:y val="9.58916831708585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57-4C25-9EA2-E141BFF5D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Indexek!$B$25:$Z$25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Indexek!$B$27:$Z$27</c:f>
              <c:numCache>
                <c:formatCode>General\ "pont"</c:formatCode>
                <c:ptCount val="25"/>
                <c:pt idx="0">
                  <c:v>-28</c:v>
                </c:pt>
                <c:pt idx="1">
                  <c:v>-24</c:v>
                </c:pt>
                <c:pt idx="2">
                  <c:v>-21</c:v>
                </c:pt>
                <c:pt idx="3">
                  <c:v>-12</c:v>
                </c:pt>
                <c:pt idx="4">
                  <c:v>-3</c:v>
                </c:pt>
                <c:pt idx="5">
                  <c:v>4</c:v>
                </c:pt>
                <c:pt idx="6">
                  <c:v>8</c:v>
                </c:pt>
                <c:pt idx="7">
                  <c:v>5</c:v>
                </c:pt>
                <c:pt idx="8">
                  <c:v>10</c:v>
                </c:pt>
                <c:pt idx="9">
                  <c:v>13</c:v>
                </c:pt>
                <c:pt idx="10">
                  <c:v>9</c:v>
                </c:pt>
                <c:pt idx="11">
                  <c:v>13</c:v>
                </c:pt>
                <c:pt idx="12">
                  <c:v>19</c:v>
                </c:pt>
                <c:pt idx="13">
                  <c:v>10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12</c:v>
                </c:pt>
                <c:pt idx="18">
                  <c:v>15</c:v>
                </c:pt>
                <c:pt idx="19">
                  <c:v>5</c:v>
                </c:pt>
                <c:pt idx="20">
                  <c:v>-2</c:v>
                </c:pt>
                <c:pt idx="21">
                  <c:v>-3</c:v>
                </c:pt>
                <c:pt idx="22">
                  <c:v>-1</c:v>
                </c:pt>
                <c:pt idx="23">
                  <c:v>-10</c:v>
                </c:pt>
                <c:pt idx="24">
                  <c:v>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48E-4AB2-94AF-0438B6EB1A67}"/>
            </c:ext>
          </c:extLst>
        </c:ser>
        <c:ser>
          <c:idx val="2"/>
          <c:order val="2"/>
          <c:tx>
            <c:strRef>
              <c:f>Indexek!$A$28</c:f>
              <c:strCache>
                <c:ptCount val="1"/>
                <c:pt idx="0">
                  <c:v>Vevői rendelésállomány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4"/>
              <c:layout>
                <c:manualLayout>
                  <c:x val="-1.3936909039392433E-3"/>
                  <c:y val="-2.1575628713443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57-4C25-9EA2-E141BFF5D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Indexek!$B$25:$Z$25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Indexek!$B$28:$Z$28</c:f>
              <c:numCache>
                <c:formatCode>General\ "pont"</c:formatCode>
                <c:ptCount val="25"/>
                <c:pt idx="0">
                  <c:v>-30</c:v>
                </c:pt>
                <c:pt idx="1">
                  <c:v>-22</c:v>
                </c:pt>
                <c:pt idx="2">
                  <c:v>-27</c:v>
                </c:pt>
                <c:pt idx="3">
                  <c:v>-14</c:v>
                </c:pt>
                <c:pt idx="4">
                  <c:v>-7</c:v>
                </c:pt>
                <c:pt idx="5">
                  <c:v>7</c:v>
                </c:pt>
                <c:pt idx="6">
                  <c:v>5</c:v>
                </c:pt>
                <c:pt idx="7">
                  <c:v>1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18</c:v>
                </c:pt>
                <c:pt idx="12">
                  <c:v>17</c:v>
                </c:pt>
                <c:pt idx="13">
                  <c:v>11</c:v>
                </c:pt>
                <c:pt idx="14">
                  <c:v>14</c:v>
                </c:pt>
                <c:pt idx="15">
                  <c:v>10</c:v>
                </c:pt>
                <c:pt idx="16">
                  <c:v>11</c:v>
                </c:pt>
                <c:pt idx="17">
                  <c:v>13</c:v>
                </c:pt>
                <c:pt idx="18">
                  <c:v>13</c:v>
                </c:pt>
                <c:pt idx="19">
                  <c:v>5</c:v>
                </c:pt>
                <c:pt idx="20">
                  <c:v>-1</c:v>
                </c:pt>
                <c:pt idx="21">
                  <c:v>-4</c:v>
                </c:pt>
                <c:pt idx="22">
                  <c:v>-2</c:v>
                </c:pt>
                <c:pt idx="23">
                  <c:v>-8</c:v>
                </c:pt>
                <c:pt idx="24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48E-4AB2-94AF-0438B6EB1A67}"/>
            </c:ext>
          </c:extLst>
        </c:ser>
        <c:ser>
          <c:idx val="3"/>
          <c:order val="3"/>
          <c:tx>
            <c:strRef>
              <c:f>Indexek!$A$29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4"/>
              <c:layout>
                <c:manualLayout>
                  <c:x val="1.3936909039389367E-3"/>
                  <c:y val="7.19187623781435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57-4C25-9EA2-E141BFF5D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Indexek!$B$25:$Z$25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Indexek!$B$29:$Z$29</c:f>
              <c:numCache>
                <c:formatCode>General\ "pont"</c:formatCode>
                <c:ptCount val="25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48E-4AB2-94AF-0438B6EB1A67}"/>
            </c:ext>
          </c:extLst>
        </c:ser>
        <c:ser>
          <c:idx val="4"/>
          <c:order val="4"/>
          <c:tx>
            <c:strRef>
              <c:f>Indexek!$A$30</c:f>
              <c:strCache>
                <c:ptCount val="1"/>
                <c:pt idx="0">
                  <c:v>Eddig megvalósított beruházások*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A57-4C25-9EA2-E141BFF5D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Indexek!$B$25:$Z$25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Indexek!$B$30:$Z$30</c:f>
              <c:numCache>
                <c:formatCode>General</c:formatCode>
                <c:ptCount val="25"/>
                <c:pt idx="2" formatCode="General\ &quot;pont&quot;">
                  <c:v>-26</c:v>
                </c:pt>
                <c:pt idx="3" formatCode="General\ &quot;pont&quot;">
                  <c:v>-19</c:v>
                </c:pt>
                <c:pt idx="4" formatCode="General\ &quot;pont&quot;">
                  <c:v>-17</c:v>
                </c:pt>
                <c:pt idx="5" formatCode="General\ &quot;pont&quot;">
                  <c:v>-15</c:v>
                </c:pt>
                <c:pt idx="6" formatCode="General\ &quot;pont&quot;">
                  <c:v>-9</c:v>
                </c:pt>
                <c:pt idx="7" formatCode="General\ &quot;pont&quot;">
                  <c:v>-13</c:v>
                </c:pt>
                <c:pt idx="8" formatCode="General\ &quot;pont&quot;">
                  <c:v>-1</c:v>
                </c:pt>
                <c:pt idx="9" formatCode="General\ &quot;pont&quot;">
                  <c:v>-6</c:v>
                </c:pt>
                <c:pt idx="10" formatCode="General\ &quot;pont&quot;">
                  <c:v>-6</c:v>
                </c:pt>
                <c:pt idx="11" formatCode="General\ &quot;pont&quot;">
                  <c:v>3</c:v>
                </c:pt>
                <c:pt idx="12" formatCode="General\ &quot;pont&quot;">
                  <c:v>-3</c:v>
                </c:pt>
                <c:pt idx="13" formatCode="General\ &quot;pont&quot;">
                  <c:v>2</c:v>
                </c:pt>
                <c:pt idx="14" formatCode="General\ &quot;pont&quot;">
                  <c:v>-14</c:v>
                </c:pt>
                <c:pt idx="15" formatCode="General\ &quot;pont&quot;">
                  <c:v>-9</c:v>
                </c:pt>
                <c:pt idx="16" formatCode="General\ &quot;pont&quot;">
                  <c:v>-9</c:v>
                </c:pt>
                <c:pt idx="17" formatCode="General\ &quot;pont&quot;">
                  <c:v>-12</c:v>
                </c:pt>
                <c:pt idx="18" formatCode="General\ &quot;pont&quot;">
                  <c:v>-15</c:v>
                </c:pt>
                <c:pt idx="19" formatCode="General\ &quot;pont&quot;">
                  <c:v>-7</c:v>
                </c:pt>
                <c:pt idx="20" formatCode="General\ &quot;pont&quot;">
                  <c:v>-13</c:v>
                </c:pt>
                <c:pt idx="21" formatCode="General\ &quot;pont&quot;">
                  <c:v>-18</c:v>
                </c:pt>
                <c:pt idx="22" formatCode="General\ &quot;pont&quot;">
                  <c:v>-12</c:v>
                </c:pt>
                <c:pt idx="23" formatCode="General\ &quot;pont&quot;">
                  <c:v>-17</c:v>
                </c:pt>
                <c:pt idx="24" formatCode="General\ &quot;pont&quot;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48E-4AB2-94AF-0438B6EB1A67}"/>
            </c:ext>
          </c:extLst>
        </c:ser>
        <c:ser>
          <c:idx val="5"/>
          <c:order val="5"/>
          <c:tx>
            <c:strRef>
              <c:f>Indexek!$A$31</c:f>
              <c:strCache>
                <c:ptCount val="1"/>
                <c:pt idx="0">
                  <c:v>Kapacitás jelenlegi szintje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57-4C25-9EA2-E141BFF5D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Indexek!$B$25:$Z$25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Indexek!$B$31:$Z$31</c:f>
              <c:numCache>
                <c:formatCode>General\ "pont"</c:formatCode>
                <c:ptCount val="25"/>
                <c:pt idx="0">
                  <c:v>-46</c:v>
                </c:pt>
                <c:pt idx="1">
                  <c:v>-43</c:v>
                </c:pt>
                <c:pt idx="2">
                  <c:v>-44</c:v>
                </c:pt>
                <c:pt idx="3">
                  <c:v>-34</c:v>
                </c:pt>
                <c:pt idx="4">
                  <c:v>-25</c:v>
                </c:pt>
                <c:pt idx="5">
                  <c:v>-13</c:v>
                </c:pt>
                <c:pt idx="6">
                  <c:v>-11</c:v>
                </c:pt>
                <c:pt idx="7">
                  <c:v>-20</c:v>
                </c:pt>
                <c:pt idx="8">
                  <c:v>-11</c:v>
                </c:pt>
                <c:pt idx="9">
                  <c:v>-10</c:v>
                </c:pt>
                <c:pt idx="10">
                  <c:v>-12</c:v>
                </c:pt>
                <c:pt idx="11">
                  <c:v>-6</c:v>
                </c:pt>
                <c:pt idx="12">
                  <c:v>-5</c:v>
                </c:pt>
                <c:pt idx="13">
                  <c:v>-13</c:v>
                </c:pt>
                <c:pt idx="14">
                  <c:v>-4</c:v>
                </c:pt>
                <c:pt idx="15">
                  <c:v>-14</c:v>
                </c:pt>
                <c:pt idx="16">
                  <c:v>-10</c:v>
                </c:pt>
                <c:pt idx="17">
                  <c:v>-12</c:v>
                </c:pt>
                <c:pt idx="18">
                  <c:v>-7</c:v>
                </c:pt>
                <c:pt idx="19">
                  <c:v>-15</c:v>
                </c:pt>
                <c:pt idx="20">
                  <c:v>-21</c:v>
                </c:pt>
                <c:pt idx="21">
                  <c:v>-28</c:v>
                </c:pt>
                <c:pt idx="22">
                  <c:v>-22</c:v>
                </c:pt>
                <c:pt idx="23">
                  <c:v>-32</c:v>
                </c:pt>
                <c:pt idx="24">
                  <c:v>-28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48E-4AB2-94AF-0438B6EB1A67}"/>
            </c:ext>
          </c:extLst>
        </c:ser>
        <c:ser>
          <c:idx val="6"/>
          <c:order val="6"/>
          <c:tx>
            <c:strRef>
              <c:f>Indexek!$A$32</c:f>
              <c:strCache>
                <c:ptCount val="1"/>
                <c:pt idx="0">
                  <c:v>Üzleti környezet jelenleg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57-4C25-9EA2-E141BFF5D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Indexek!$B$25:$Z$25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Indexek!$B$32:$Z$32</c:f>
              <c:numCache>
                <c:formatCode>General\ "pont"</c:formatCode>
                <c:ptCount val="25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48E-4AB2-94AF-0438B6EB1A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448032"/>
        <c:axId val="1032442456"/>
      </c:lineChart>
      <c:catAx>
        <c:axId val="10324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2456"/>
        <c:crosses val="autoZero"/>
        <c:auto val="1"/>
        <c:lblAlgn val="ctr"/>
        <c:lblOffset val="100"/>
        <c:noMultiLvlLbl val="0"/>
      </c:catAx>
      <c:valAx>
        <c:axId val="1032442456"/>
        <c:scaling>
          <c:orientation val="minMax"/>
          <c:max val="30"/>
          <c:min val="-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8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384846084457603E-2"/>
          <c:y val="0.77028977409580568"/>
          <c:w val="0.98261515391554244"/>
          <c:h val="0.214717145961487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20916185509794"/>
          <c:y val="3.7350194798039714E-2"/>
          <c:w val="0.75525016477899853"/>
          <c:h val="0.48394127969039813"/>
        </c:manualLayout>
      </c:layout>
      <c:lineChart>
        <c:grouping val="standard"/>
        <c:varyColors val="0"/>
        <c:ser>
          <c:idx val="0"/>
          <c:order val="0"/>
          <c:tx>
            <c:strRef>
              <c:f>Indexek!$A$39</c:f>
              <c:strCache>
                <c:ptCount val="1"/>
                <c:pt idx="0">
                  <c:v>Bérszint 3 hónap múlva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65B-4DD2-B7F7-5B684F2C62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Indexek!$B$38:$Z$38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Indexek!$B$39:$Z$39</c:f>
              <c:numCache>
                <c:formatCode>General\ "pont"</c:formatCode>
                <c:ptCount val="25"/>
                <c:pt idx="0">
                  <c:v>17</c:v>
                </c:pt>
                <c:pt idx="1">
                  <c:v>21</c:v>
                </c:pt>
                <c:pt idx="2">
                  <c:v>17</c:v>
                </c:pt>
                <c:pt idx="3">
                  <c:v>11</c:v>
                </c:pt>
                <c:pt idx="4">
                  <c:v>16</c:v>
                </c:pt>
                <c:pt idx="5">
                  <c:v>13</c:v>
                </c:pt>
                <c:pt idx="6">
                  <c:v>21</c:v>
                </c:pt>
                <c:pt idx="7">
                  <c:v>23</c:v>
                </c:pt>
                <c:pt idx="8">
                  <c:v>15</c:v>
                </c:pt>
                <c:pt idx="9">
                  <c:v>27</c:v>
                </c:pt>
                <c:pt idx="10">
                  <c:v>38</c:v>
                </c:pt>
                <c:pt idx="11">
                  <c:v>54</c:v>
                </c:pt>
                <c:pt idx="12">
                  <c:v>56</c:v>
                </c:pt>
                <c:pt idx="13">
                  <c:v>56</c:v>
                </c:pt>
                <c:pt idx="14">
                  <c:v>48</c:v>
                </c:pt>
                <c:pt idx="15">
                  <c:v>25</c:v>
                </c:pt>
                <c:pt idx="16">
                  <c:v>28</c:v>
                </c:pt>
                <c:pt idx="17">
                  <c:v>24</c:v>
                </c:pt>
                <c:pt idx="18">
                  <c:v>27</c:v>
                </c:pt>
                <c:pt idx="19">
                  <c:v>22</c:v>
                </c:pt>
                <c:pt idx="20">
                  <c:v>12</c:v>
                </c:pt>
                <c:pt idx="21">
                  <c:v>20</c:v>
                </c:pt>
                <c:pt idx="22">
                  <c:v>33</c:v>
                </c:pt>
                <c:pt idx="23">
                  <c:v>43</c:v>
                </c:pt>
                <c:pt idx="24">
                  <c:v>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65B-4DD2-B7F7-5B684F2C62A3}"/>
            </c:ext>
          </c:extLst>
        </c:ser>
        <c:ser>
          <c:idx val="1"/>
          <c:order val="1"/>
          <c:tx>
            <c:strRef>
              <c:f>Indexek!$A$40</c:f>
              <c:strCache>
                <c:ptCount val="1"/>
                <c:pt idx="0">
                  <c:v>Beruházás 3 hónap múlva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65B-4DD2-B7F7-5B684F2C62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Indexek!$B$38:$Z$38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Indexek!$B$40:$Z$40</c:f>
              <c:numCache>
                <c:formatCode>General\ "pont"</c:formatCode>
                <c:ptCount val="25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65B-4DD2-B7F7-5B684F2C62A3}"/>
            </c:ext>
          </c:extLst>
        </c:ser>
        <c:ser>
          <c:idx val="2"/>
          <c:order val="2"/>
          <c:tx>
            <c:strRef>
              <c:f>Indexek!$A$41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65B-4DD2-B7F7-5B684F2C62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Indexek!$B$38:$Z$38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Indexek!$B$41:$Z$41</c:f>
              <c:numCache>
                <c:formatCode>General\ "pont"</c:formatCode>
                <c:ptCount val="25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65B-4DD2-B7F7-5B684F2C62A3}"/>
            </c:ext>
          </c:extLst>
        </c:ser>
        <c:ser>
          <c:idx val="3"/>
          <c:order val="3"/>
          <c:tx>
            <c:strRef>
              <c:f>Indexek!$A$42</c:f>
              <c:strCache>
                <c:ptCount val="1"/>
                <c:pt idx="0">
                  <c:v>Foglalkoztatás 3 hónap múlva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4"/>
              <c:layout>
                <c:manualLayout>
                  <c:x val="2.7897927414644226E-3"/>
                  <c:y val="-2.80345826075583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65B-4DD2-B7F7-5B684F2C62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Indexek!$B$38:$Z$38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Indexek!$B$42:$Z$42</c:f>
              <c:numCache>
                <c:formatCode>General\ "pont"</c:formatCode>
                <c:ptCount val="25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65B-4DD2-B7F7-5B684F2C62A3}"/>
            </c:ext>
          </c:extLst>
        </c:ser>
        <c:ser>
          <c:idx val="4"/>
          <c:order val="4"/>
          <c:tx>
            <c:strRef>
              <c:f>Indexek!$A$43</c:f>
              <c:strCache>
                <c:ptCount val="1"/>
                <c:pt idx="0">
                  <c:v>Árbevétel 3 hónap múlva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4"/>
              <c:layout>
                <c:manualLayout>
                  <c:x val="2.7897927414644226E-3"/>
                  <c:y val="-4.67243043459309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65B-4DD2-B7F7-5B684F2C62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Indexek!$B$38:$Z$38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Indexek!$B$43:$Z$43</c:f>
              <c:numCache>
                <c:formatCode>General\ "pont"</c:formatCode>
                <c:ptCount val="25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65B-4DD2-B7F7-5B684F2C62A3}"/>
            </c:ext>
          </c:extLst>
        </c:ser>
        <c:ser>
          <c:idx val="5"/>
          <c:order val="5"/>
          <c:tx>
            <c:strRef>
              <c:f>Indexek!$A$44</c:f>
              <c:strCache>
                <c:ptCount val="1"/>
                <c:pt idx="0">
                  <c:v>Kapacitás-kihasználtság 3 hónap múlva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24"/>
              <c:layout>
                <c:manualLayout>
                  <c:x val="-4.1846891121967876E-3"/>
                  <c:y val="1.16810760864826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B87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65B-4DD2-B7F7-5B684F2C62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Indexek!$B$38:$Z$38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Indexek!$B$44:$Z$44</c:f>
              <c:numCache>
                <c:formatCode>General\ "pont"</c:formatCode>
                <c:ptCount val="25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65B-4DD2-B7F7-5B684F2C62A3}"/>
            </c:ext>
          </c:extLst>
        </c:ser>
        <c:ser>
          <c:idx val="6"/>
          <c:order val="6"/>
          <c:tx>
            <c:strRef>
              <c:f>Indexek!$A$45</c:f>
              <c:strCache>
                <c:ptCount val="1"/>
                <c:pt idx="0">
                  <c:v>Üzleti környezet 3 hónap múlva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65B-4DD2-B7F7-5B684F2C62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Indexek!$B$38:$Z$38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Indexek!$B$45:$Z$45</c:f>
              <c:numCache>
                <c:formatCode>General\ "pont"</c:formatCode>
                <c:ptCount val="25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F65B-4DD2-B7F7-5B684F2C62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163264"/>
        <c:axId val="1033163920"/>
      </c:lineChart>
      <c:catAx>
        <c:axId val="103316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920"/>
        <c:crosses val="autoZero"/>
        <c:auto val="1"/>
        <c:lblAlgn val="ctr"/>
        <c:lblOffset val="100"/>
        <c:noMultiLvlLbl val="0"/>
      </c:catAx>
      <c:valAx>
        <c:axId val="1033163920"/>
        <c:scaling>
          <c:orientation val="minMax"/>
          <c:max val="60"/>
          <c:min val="-6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2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7917909812159081"/>
          <c:w val="0.99852371636858173"/>
          <c:h val="0.20680361057462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51708118325139"/>
          <c:y val="8.0080560912586141E-2"/>
          <c:w val="0.80129943132108483"/>
          <c:h val="0.585403375108837"/>
        </c:manualLayout>
      </c:layout>
      <c:lineChart>
        <c:grouping val="standard"/>
        <c:varyColors val="0"/>
        <c:ser>
          <c:idx val="0"/>
          <c:order val="0"/>
          <c:tx>
            <c:strRef>
              <c:f>Indexek!$B$80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C6F-4620-A369-28CBBC0C4F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Indexek!$A$81:$A$105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Indexek!$B$81:$B$105</c:f>
              <c:numCache>
                <c:formatCode>General\ "pont"</c:formatCode>
                <c:ptCount val="25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  <c:pt idx="12">
                  <c:v>7</c:v>
                </c:pt>
                <c:pt idx="13">
                  <c:v>22</c:v>
                </c:pt>
                <c:pt idx="14">
                  <c:v>15</c:v>
                </c:pt>
                <c:pt idx="15">
                  <c:v>2</c:v>
                </c:pt>
                <c:pt idx="16">
                  <c:v>1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-18</c:v>
                </c:pt>
                <c:pt idx="22">
                  <c:v>-13</c:v>
                </c:pt>
                <c:pt idx="23">
                  <c:v>-13</c:v>
                </c:pt>
                <c:pt idx="24">
                  <c:v>-15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C6F-4620-A369-28CBBC0C4F9E}"/>
            </c:ext>
          </c:extLst>
        </c:ser>
        <c:ser>
          <c:idx val="1"/>
          <c:order val="1"/>
          <c:tx>
            <c:strRef>
              <c:f>Indexek!$C$80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C6F-4620-A369-28CBBC0C4F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Indexek!$A$81:$A$105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Indexek!$C$81:$C$105</c:f>
              <c:numCache>
                <c:formatCode>General\ "pont"</c:formatCode>
                <c:ptCount val="25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  <c:pt idx="12">
                  <c:v>18</c:v>
                </c:pt>
                <c:pt idx="13">
                  <c:v>33</c:v>
                </c:pt>
                <c:pt idx="14">
                  <c:v>29</c:v>
                </c:pt>
                <c:pt idx="15">
                  <c:v>11</c:v>
                </c:pt>
                <c:pt idx="16">
                  <c:v>13</c:v>
                </c:pt>
                <c:pt idx="17">
                  <c:v>17</c:v>
                </c:pt>
                <c:pt idx="18">
                  <c:v>15</c:v>
                </c:pt>
                <c:pt idx="19">
                  <c:v>0</c:v>
                </c:pt>
                <c:pt idx="20">
                  <c:v>-9</c:v>
                </c:pt>
                <c:pt idx="21">
                  <c:v>-17</c:v>
                </c:pt>
                <c:pt idx="22">
                  <c:v>-12</c:v>
                </c:pt>
                <c:pt idx="23">
                  <c:v>-9</c:v>
                </c:pt>
                <c:pt idx="24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C6F-4620-A369-28CBBC0C4F9E}"/>
            </c:ext>
          </c:extLst>
        </c:ser>
        <c:ser>
          <c:idx val="2"/>
          <c:order val="2"/>
          <c:tx>
            <c:strRef>
              <c:f>Indexek!$D$80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C6F-4620-A369-28CBBC0C4F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Indexek!$A$81:$A$105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Indexek!$D$81:$D$105</c:f>
              <c:numCache>
                <c:formatCode>General\ "pont"</c:formatCode>
                <c:ptCount val="25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  <c:pt idx="12">
                  <c:v>17</c:v>
                </c:pt>
                <c:pt idx="13">
                  <c:v>34</c:v>
                </c:pt>
                <c:pt idx="14">
                  <c:v>41</c:v>
                </c:pt>
                <c:pt idx="15">
                  <c:v>25</c:v>
                </c:pt>
                <c:pt idx="16">
                  <c:v>20</c:v>
                </c:pt>
                <c:pt idx="17">
                  <c:v>12</c:v>
                </c:pt>
                <c:pt idx="18">
                  <c:v>23</c:v>
                </c:pt>
                <c:pt idx="19">
                  <c:v>-4</c:v>
                </c:pt>
                <c:pt idx="20">
                  <c:v>-15</c:v>
                </c:pt>
                <c:pt idx="21">
                  <c:v>-8</c:v>
                </c:pt>
                <c:pt idx="22">
                  <c:v>-12</c:v>
                </c:pt>
                <c:pt idx="23">
                  <c:v>1</c:v>
                </c:pt>
                <c:pt idx="24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C6F-4620-A369-28CBBC0C4F9E}"/>
            </c:ext>
          </c:extLst>
        </c:ser>
        <c:ser>
          <c:idx val="3"/>
          <c:order val="3"/>
          <c:tx>
            <c:strRef>
              <c:f>Indexek!$E$80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C6F-4620-A369-28CBBC0C4F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Indexek!$A$81:$A$105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Indexek!$E$81:$E$105</c:f>
              <c:numCache>
                <c:formatCode>General\ "pont"</c:formatCode>
                <c:ptCount val="25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  <c:pt idx="12">
                  <c:v>43</c:v>
                </c:pt>
                <c:pt idx="13">
                  <c:v>40</c:v>
                </c:pt>
                <c:pt idx="14">
                  <c:v>40</c:v>
                </c:pt>
                <c:pt idx="15">
                  <c:v>35</c:v>
                </c:pt>
                <c:pt idx="16">
                  <c:v>31</c:v>
                </c:pt>
                <c:pt idx="17">
                  <c:v>24</c:v>
                </c:pt>
                <c:pt idx="18">
                  <c:v>22</c:v>
                </c:pt>
                <c:pt idx="19">
                  <c:v>13</c:v>
                </c:pt>
                <c:pt idx="20">
                  <c:v>27</c:v>
                </c:pt>
                <c:pt idx="21">
                  <c:v>11</c:v>
                </c:pt>
                <c:pt idx="22">
                  <c:v>8</c:v>
                </c:pt>
                <c:pt idx="23">
                  <c:v>18</c:v>
                </c:pt>
                <c:pt idx="24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C6F-4620-A369-28CBBC0C4F9E}"/>
            </c:ext>
          </c:extLst>
        </c:ser>
        <c:ser>
          <c:idx val="4"/>
          <c:order val="4"/>
          <c:tx>
            <c:strRef>
              <c:f>Indexek!$F$80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C6F-4620-A369-28CBBC0C4F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Indexek!$A$81:$A$105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Indexek!$F$81:$F$105</c:f>
              <c:numCache>
                <c:formatCode>General\ "pont"</c:formatCode>
                <c:ptCount val="25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C6F-4620-A369-28CBBC0C4F9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991644794400701"/>
          <c:y val="0.92197758832599042"/>
          <c:w val="0.80627821522309706"/>
          <c:h val="7.80224116740093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8878838174909489E-2"/>
          <c:w val="0.87022090988626422"/>
          <c:h val="0.6105919802451131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2A01-473B-BD52-FE3A3970EC3D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2A01-473B-BD52-FE3A3970EC3D}"/>
              </c:ext>
            </c:extLst>
          </c:dPt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A01-473B-BD52-FE3A3970EC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verzió'!$A$56:$A$80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verzió'!$B$56:$B$80</c:f>
              <c:numCache>
                <c:formatCode>0%</c:formatCode>
                <c:ptCount val="25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0.9</c:v>
                </c:pt>
                <c:pt idx="13">
                  <c:v>0.87</c:v>
                </c:pt>
                <c:pt idx="14">
                  <c:v>0.88</c:v>
                </c:pt>
                <c:pt idx="15">
                  <c:v>0.86</c:v>
                </c:pt>
                <c:pt idx="16">
                  <c:v>0.91</c:v>
                </c:pt>
                <c:pt idx="17">
                  <c:v>0.87</c:v>
                </c:pt>
                <c:pt idx="18">
                  <c:v>0.89</c:v>
                </c:pt>
                <c:pt idx="19">
                  <c:v>0.89</c:v>
                </c:pt>
                <c:pt idx="20">
                  <c:v>0.84</c:v>
                </c:pt>
                <c:pt idx="21">
                  <c:v>0.85</c:v>
                </c:pt>
                <c:pt idx="22">
                  <c:v>0.89</c:v>
                </c:pt>
                <c:pt idx="23">
                  <c:v>0.89</c:v>
                </c:pt>
                <c:pt idx="24">
                  <c:v>0.84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A01-473B-BD52-FE3A3970EC3D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2A01-473B-BD52-FE3A3970EC3D}"/>
              </c:ext>
            </c:extLst>
          </c:dPt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A01-473B-BD52-FE3A3970EC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verzió'!$A$56:$A$80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verzió'!$C$56:$C$80</c:f>
              <c:numCache>
                <c:formatCode>0%</c:formatCode>
                <c:ptCount val="25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  <c:pt idx="12">
                  <c:v>0.97</c:v>
                </c:pt>
                <c:pt idx="13">
                  <c:v>0.95</c:v>
                </c:pt>
                <c:pt idx="14">
                  <c:v>0.96</c:v>
                </c:pt>
                <c:pt idx="15">
                  <c:v>0.97</c:v>
                </c:pt>
                <c:pt idx="16">
                  <c:v>0.96</c:v>
                </c:pt>
                <c:pt idx="17">
                  <c:v>0.99</c:v>
                </c:pt>
                <c:pt idx="18">
                  <c:v>0.98</c:v>
                </c:pt>
                <c:pt idx="19">
                  <c:v>0.97</c:v>
                </c:pt>
                <c:pt idx="20">
                  <c:v>0.94</c:v>
                </c:pt>
                <c:pt idx="21">
                  <c:v>0.91</c:v>
                </c:pt>
                <c:pt idx="22">
                  <c:v>0.96</c:v>
                </c:pt>
                <c:pt idx="23">
                  <c:v>0.88</c:v>
                </c:pt>
                <c:pt idx="24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A01-473B-BD52-FE3A3970EC3D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A01-473B-BD52-FE3A3970EC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verzió'!$A$56:$A$80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verzió'!$D$56:$D$80</c:f>
              <c:numCache>
                <c:formatCode>0%</c:formatCode>
                <c:ptCount val="25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  <c:pt idx="12">
                  <c:v>1.04</c:v>
                </c:pt>
                <c:pt idx="13">
                  <c:v>0.98</c:v>
                </c:pt>
                <c:pt idx="14">
                  <c:v>1.03</c:v>
                </c:pt>
                <c:pt idx="15">
                  <c:v>1.03</c:v>
                </c:pt>
                <c:pt idx="16">
                  <c:v>1.03</c:v>
                </c:pt>
                <c:pt idx="17">
                  <c:v>1.01</c:v>
                </c:pt>
                <c:pt idx="18">
                  <c:v>1</c:v>
                </c:pt>
                <c:pt idx="19">
                  <c:v>1.01</c:v>
                </c:pt>
                <c:pt idx="20">
                  <c:v>0.95</c:v>
                </c:pt>
                <c:pt idx="21">
                  <c:v>0.98</c:v>
                </c:pt>
                <c:pt idx="22">
                  <c:v>0.95</c:v>
                </c:pt>
                <c:pt idx="23">
                  <c:v>0.91</c:v>
                </c:pt>
                <c:pt idx="24">
                  <c:v>0.98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A01-473B-BD52-FE3A3970EC3D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4"/>
              <c:layout>
                <c:manualLayout>
                  <c:x val="0"/>
                  <c:y val="-3.647745367842089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A01-473B-BD52-FE3A3970EC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verzió'!$A$56:$A$80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verzió'!$E$56:$E$80</c:f>
              <c:numCache>
                <c:formatCode>0%</c:formatCode>
                <c:ptCount val="25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  <c:pt idx="12">
                  <c:v>1.07</c:v>
                </c:pt>
                <c:pt idx="13">
                  <c:v>1.02</c:v>
                </c:pt>
                <c:pt idx="14">
                  <c:v>0.96</c:v>
                </c:pt>
                <c:pt idx="15">
                  <c:v>1.05</c:v>
                </c:pt>
                <c:pt idx="16">
                  <c:v>1.04</c:v>
                </c:pt>
                <c:pt idx="17">
                  <c:v>1.1000000000000001</c:v>
                </c:pt>
                <c:pt idx="18">
                  <c:v>1.04</c:v>
                </c:pt>
                <c:pt idx="19">
                  <c:v>1.02</c:v>
                </c:pt>
                <c:pt idx="20">
                  <c:v>1.06</c:v>
                </c:pt>
                <c:pt idx="21">
                  <c:v>0.99</c:v>
                </c:pt>
                <c:pt idx="22">
                  <c:v>1.01</c:v>
                </c:pt>
                <c:pt idx="23">
                  <c:v>0.97</c:v>
                </c:pt>
                <c:pt idx="24">
                  <c:v>0.99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A01-473B-BD52-FE3A3970EC3D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2A01-473B-BD52-FE3A3970EC3D}"/>
              </c:ext>
            </c:extLst>
          </c:dPt>
          <c:dLbls>
            <c:dLbl>
              <c:idx val="24"/>
              <c:layout>
                <c:manualLayout>
                  <c:x val="0"/>
                  <c:y val="7.29549073568417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A01-473B-BD52-FE3A3970EC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verzió'!$A$56:$A$80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verzió'!$F$56:$F$80</c:f>
              <c:numCache>
                <c:formatCode>0%</c:formatCode>
                <c:ptCount val="25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2A01-473B-BD52-FE3A3970EC3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112456255468068"/>
          <c:y val="0.91791309136558563"/>
          <c:w val="0.79775076552930879"/>
          <c:h val="6.74959271630459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178343116732044E-2"/>
          <c:y val="3.9658862024404613E-2"/>
          <c:w val="0.87532940995960085"/>
          <c:h val="0.5627411985282188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verzió'!$L$82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BF-4113-87A4-E5B48518D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verzió'!$K$83:$K$107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verzió'!$L$83:$L$107</c:f>
              <c:numCache>
                <c:formatCode>0%</c:formatCode>
                <c:ptCount val="25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  <c:pt idx="12">
                  <c:v>1.01</c:v>
                </c:pt>
                <c:pt idx="13">
                  <c:v>0.93</c:v>
                </c:pt>
                <c:pt idx="14">
                  <c:v>0.95</c:v>
                </c:pt>
                <c:pt idx="15">
                  <c:v>0.94</c:v>
                </c:pt>
                <c:pt idx="16">
                  <c:v>0.98</c:v>
                </c:pt>
                <c:pt idx="17">
                  <c:v>0.97</c:v>
                </c:pt>
                <c:pt idx="18">
                  <c:v>0.96</c:v>
                </c:pt>
                <c:pt idx="19">
                  <c:v>0.95</c:v>
                </c:pt>
                <c:pt idx="20">
                  <c:v>0.91</c:v>
                </c:pt>
                <c:pt idx="21">
                  <c:v>0.88</c:v>
                </c:pt>
                <c:pt idx="22">
                  <c:v>0.93</c:v>
                </c:pt>
                <c:pt idx="23">
                  <c:v>0.92</c:v>
                </c:pt>
                <c:pt idx="24">
                  <c:v>0.91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CBF-4113-87A4-E5B48518D887}"/>
            </c:ext>
          </c:extLst>
        </c:ser>
        <c:ser>
          <c:idx val="1"/>
          <c:order val="1"/>
          <c:tx>
            <c:strRef>
              <c:f>'Új verzió'!$M$82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4"/>
              <c:layout>
                <c:manualLayout>
                  <c:x val="0"/>
                  <c:y val="1.54920053526708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BF-4113-87A4-E5B48518D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verzió'!$K$83:$K$107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verzió'!$M$83:$M$107</c:f>
              <c:numCache>
                <c:formatCode>0%</c:formatCode>
                <c:ptCount val="25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  <c:pt idx="12">
                  <c:v>0.95</c:v>
                </c:pt>
                <c:pt idx="13">
                  <c:v>0.94</c:v>
                </c:pt>
                <c:pt idx="14">
                  <c:v>0.92</c:v>
                </c:pt>
                <c:pt idx="15">
                  <c:v>0.92</c:v>
                </c:pt>
                <c:pt idx="16">
                  <c:v>0.96</c:v>
                </c:pt>
                <c:pt idx="17">
                  <c:v>0.99</c:v>
                </c:pt>
                <c:pt idx="18">
                  <c:v>0.99</c:v>
                </c:pt>
                <c:pt idx="19">
                  <c:v>0.99</c:v>
                </c:pt>
                <c:pt idx="20">
                  <c:v>0.95</c:v>
                </c:pt>
                <c:pt idx="21">
                  <c:v>0.89</c:v>
                </c:pt>
                <c:pt idx="22">
                  <c:v>0.86</c:v>
                </c:pt>
                <c:pt idx="23">
                  <c:v>0.84</c:v>
                </c:pt>
                <c:pt idx="24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CBF-4113-87A4-E5B48518D887}"/>
            </c:ext>
          </c:extLst>
        </c:ser>
        <c:ser>
          <c:idx val="2"/>
          <c:order val="2"/>
          <c:tx>
            <c:strRef>
              <c:f>'Új verzió'!$N$82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BF-4113-87A4-E5B48518D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verzió'!$K$83:$K$107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verzió'!$N$83:$N$107</c:f>
              <c:numCache>
                <c:formatCode>0%</c:formatCode>
                <c:ptCount val="25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0.88</c:v>
                </c:pt>
                <c:pt idx="13">
                  <c:v>0.88</c:v>
                </c:pt>
                <c:pt idx="14">
                  <c:v>0.89</c:v>
                </c:pt>
                <c:pt idx="15">
                  <c:v>0.88</c:v>
                </c:pt>
                <c:pt idx="16">
                  <c:v>0.96</c:v>
                </c:pt>
                <c:pt idx="17">
                  <c:v>0.92</c:v>
                </c:pt>
                <c:pt idx="18">
                  <c:v>0.91</c:v>
                </c:pt>
                <c:pt idx="19">
                  <c:v>0.95</c:v>
                </c:pt>
                <c:pt idx="20">
                  <c:v>0.9</c:v>
                </c:pt>
                <c:pt idx="21">
                  <c:v>0.85</c:v>
                </c:pt>
                <c:pt idx="22">
                  <c:v>0.95</c:v>
                </c:pt>
                <c:pt idx="23">
                  <c:v>0.89</c:v>
                </c:pt>
                <c:pt idx="24">
                  <c:v>0.82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CBF-4113-87A4-E5B48518D887}"/>
            </c:ext>
          </c:extLst>
        </c:ser>
        <c:ser>
          <c:idx val="3"/>
          <c:order val="3"/>
          <c:tx>
            <c:strRef>
              <c:f>'Új verzió'!$O$82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4"/>
              <c:layout>
                <c:manualLayout>
                  <c:x val="0"/>
                  <c:y val="-2.32380080290062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BF-4113-87A4-E5B48518D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verzió'!$K$83:$K$107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verzió'!$O$83:$O$107</c:f>
              <c:numCache>
                <c:formatCode>0%</c:formatCode>
                <c:ptCount val="25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CBF-4113-87A4-E5B48518D8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7552254206"/>
          <c:y val="0.84505310992858629"/>
          <c:w val="0.74844501876148095"/>
          <c:h val="0.139454884718742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0343226922575"/>
          <c:y val="4.9586681997172907E-2"/>
          <c:w val="0.76732570348581541"/>
          <c:h val="0.6149193153444004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verzió'!$B$114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4"/>
              <c:layout>
                <c:manualLayout>
                  <c:x val="1.3888887369980678E-3"/>
                  <c:y val="1.5077730449357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0A3-4D20-B5AC-F8831DF66E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verzió'!$A$115:$A$139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verzió'!$B$115:$B$139</c:f>
              <c:numCache>
                <c:formatCode>General\ "pont"</c:formatCode>
                <c:ptCount val="25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  <c:pt idx="12">
                  <c:v>1</c:v>
                </c:pt>
                <c:pt idx="13">
                  <c:v>26</c:v>
                </c:pt>
                <c:pt idx="14">
                  <c:v>17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-24</c:v>
                </c:pt>
                <c:pt idx="22">
                  <c:v>-19</c:v>
                </c:pt>
                <c:pt idx="23">
                  <c:v>-23</c:v>
                </c:pt>
                <c:pt idx="24">
                  <c:v>-23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0A3-4D20-B5AC-F8831DF66EC4}"/>
            </c:ext>
          </c:extLst>
        </c:ser>
        <c:ser>
          <c:idx val="1"/>
          <c:order val="1"/>
          <c:tx>
            <c:strRef>
              <c:f>'Új verzió'!$C$114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0A3-4D20-B5AC-F8831DF66E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verzió'!$A$115:$A$139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verzió'!$C$115:$C$139</c:f>
              <c:numCache>
                <c:formatCode>General\ "pont"</c:formatCode>
                <c:ptCount val="25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  <c:pt idx="12">
                  <c:v>5</c:v>
                </c:pt>
                <c:pt idx="13">
                  <c:v>26</c:v>
                </c:pt>
                <c:pt idx="14">
                  <c:v>25</c:v>
                </c:pt>
                <c:pt idx="15">
                  <c:v>12</c:v>
                </c:pt>
                <c:pt idx="16">
                  <c:v>6</c:v>
                </c:pt>
                <c:pt idx="17">
                  <c:v>6</c:v>
                </c:pt>
                <c:pt idx="18">
                  <c:v>13</c:v>
                </c:pt>
                <c:pt idx="19">
                  <c:v>0</c:v>
                </c:pt>
                <c:pt idx="20">
                  <c:v>-27</c:v>
                </c:pt>
                <c:pt idx="21">
                  <c:v>-31</c:v>
                </c:pt>
                <c:pt idx="22">
                  <c:v>-26</c:v>
                </c:pt>
                <c:pt idx="23">
                  <c:v>-27</c:v>
                </c:pt>
                <c:pt idx="24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0A3-4D20-B5AC-F8831DF66EC4}"/>
            </c:ext>
          </c:extLst>
        </c:ser>
        <c:ser>
          <c:idx val="2"/>
          <c:order val="2"/>
          <c:tx>
            <c:strRef>
              <c:f>'Új verzió'!$D$114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0A3-4D20-B5AC-F8831DF66E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verzió'!$A$115:$A$139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verzió'!$D$115:$D$139</c:f>
              <c:numCache>
                <c:formatCode>General\ "pont"</c:formatCode>
                <c:ptCount val="25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  <c:pt idx="12">
                  <c:v>-7</c:v>
                </c:pt>
                <c:pt idx="13">
                  <c:v>24</c:v>
                </c:pt>
                <c:pt idx="14">
                  <c:v>40</c:v>
                </c:pt>
                <c:pt idx="15">
                  <c:v>21</c:v>
                </c:pt>
                <c:pt idx="16">
                  <c:v>18</c:v>
                </c:pt>
                <c:pt idx="17">
                  <c:v>6</c:v>
                </c:pt>
                <c:pt idx="18">
                  <c:v>23</c:v>
                </c:pt>
                <c:pt idx="19">
                  <c:v>-27</c:v>
                </c:pt>
                <c:pt idx="20">
                  <c:v>-28</c:v>
                </c:pt>
                <c:pt idx="21">
                  <c:v>-32</c:v>
                </c:pt>
                <c:pt idx="22">
                  <c:v>-27</c:v>
                </c:pt>
                <c:pt idx="23">
                  <c:v>-24</c:v>
                </c:pt>
                <c:pt idx="24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0A3-4D20-B5AC-F8831DF66EC4}"/>
            </c:ext>
          </c:extLst>
        </c:ser>
        <c:ser>
          <c:idx val="3"/>
          <c:order val="3"/>
          <c:tx>
            <c:strRef>
              <c:f>'Új verzió'!$E$114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0A3-4D20-B5AC-F8831DF66E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verzió'!$A$115:$A$139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verzió'!$E$115:$E$139</c:f>
              <c:numCache>
                <c:formatCode>General\ "pont"</c:formatCode>
                <c:ptCount val="25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  <c:pt idx="12">
                  <c:v>30</c:v>
                </c:pt>
                <c:pt idx="13">
                  <c:v>34</c:v>
                </c:pt>
                <c:pt idx="14">
                  <c:v>26</c:v>
                </c:pt>
                <c:pt idx="15">
                  <c:v>32</c:v>
                </c:pt>
                <c:pt idx="16">
                  <c:v>13</c:v>
                </c:pt>
                <c:pt idx="17">
                  <c:v>20</c:v>
                </c:pt>
                <c:pt idx="18">
                  <c:v>20</c:v>
                </c:pt>
                <c:pt idx="19">
                  <c:v>3</c:v>
                </c:pt>
                <c:pt idx="20">
                  <c:v>20</c:v>
                </c:pt>
                <c:pt idx="21">
                  <c:v>0</c:v>
                </c:pt>
                <c:pt idx="22">
                  <c:v>-10</c:v>
                </c:pt>
                <c:pt idx="23">
                  <c:v>-7</c:v>
                </c:pt>
                <c:pt idx="24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0A3-4D20-B5AC-F8831DF66EC4}"/>
            </c:ext>
          </c:extLst>
        </c:ser>
        <c:ser>
          <c:idx val="4"/>
          <c:order val="4"/>
          <c:tx>
            <c:strRef>
              <c:f>'Új verzió'!$F$114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0A3-4D20-B5AC-F8831DF66E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verzió'!$A$115:$A$139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verzió'!$F$115:$F$139</c:f>
              <c:numCache>
                <c:formatCode>General\ "pont"</c:formatCode>
                <c:ptCount val="25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0A3-4D20-B5AC-F8831DF66E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  <c:min val="-4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95799191185565"/>
          <c:y val="0.93025243722014928"/>
          <c:w val="0.79775067828623381"/>
          <c:h val="6.97475627798506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9306890364825924E-2"/>
          <c:w val="0.86744313210848634"/>
          <c:h val="0.6063046361923611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F049-4242-9FBB-1418B1FF5D85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F049-4242-9FBB-1418B1FF5D85}"/>
              </c:ext>
            </c:extLst>
          </c:dPt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049-4242-9FBB-1418B1FF5D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verzió'!$A$153:$A$177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verzió'!$B$153:$B$177</c:f>
              <c:numCache>
                <c:formatCode>0%</c:formatCode>
                <c:ptCount val="25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  <c:pt idx="12">
                  <c:v>0.96</c:v>
                </c:pt>
                <c:pt idx="13">
                  <c:v>0.91</c:v>
                </c:pt>
                <c:pt idx="14">
                  <c:v>0.92</c:v>
                </c:pt>
                <c:pt idx="15">
                  <c:v>0.88</c:v>
                </c:pt>
                <c:pt idx="16">
                  <c:v>0.92</c:v>
                </c:pt>
                <c:pt idx="17">
                  <c:v>0.89</c:v>
                </c:pt>
                <c:pt idx="18">
                  <c:v>0.92</c:v>
                </c:pt>
                <c:pt idx="19">
                  <c:v>0.9</c:v>
                </c:pt>
                <c:pt idx="20">
                  <c:v>0.87</c:v>
                </c:pt>
                <c:pt idx="21">
                  <c:v>0.9</c:v>
                </c:pt>
                <c:pt idx="22">
                  <c:v>0.94</c:v>
                </c:pt>
                <c:pt idx="23">
                  <c:v>0.94</c:v>
                </c:pt>
                <c:pt idx="24">
                  <c:v>0.91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049-4242-9FBB-1418B1FF5D85}"/>
            </c:ext>
          </c:extLst>
        </c:ser>
        <c:ser>
          <c:idx val="1"/>
          <c:order val="1"/>
          <c:tx>
            <c:strRef>
              <c:f>'Új verzió'!$C$152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F049-4242-9FBB-1418B1FF5D85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F049-4242-9FBB-1418B1FF5D85}"/>
              </c:ext>
            </c:extLst>
          </c:dPt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049-4242-9FBB-1418B1FF5D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verzió'!$A$153:$A$177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verzió'!$C$153:$C$177</c:f>
              <c:numCache>
                <c:formatCode>0%</c:formatCode>
                <c:ptCount val="25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  <c:pt idx="12">
                  <c:v>1.04</c:v>
                </c:pt>
                <c:pt idx="13">
                  <c:v>1.03</c:v>
                </c:pt>
                <c:pt idx="14">
                  <c:v>1.01</c:v>
                </c:pt>
                <c:pt idx="15">
                  <c:v>1</c:v>
                </c:pt>
                <c:pt idx="16">
                  <c:v>1.04</c:v>
                </c:pt>
                <c:pt idx="17">
                  <c:v>1.05</c:v>
                </c:pt>
                <c:pt idx="18">
                  <c:v>1.01</c:v>
                </c:pt>
                <c:pt idx="19">
                  <c:v>1.07</c:v>
                </c:pt>
                <c:pt idx="20">
                  <c:v>1.04</c:v>
                </c:pt>
                <c:pt idx="21">
                  <c:v>1.02</c:v>
                </c:pt>
                <c:pt idx="22">
                  <c:v>1.03</c:v>
                </c:pt>
                <c:pt idx="23">
                  <c:v>1</c:v>
                </c:pt>
                <c:pt idx="24">
                  <c:v>1.06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049-4242-9FBB-1418B1FF5D85}"/>
            </c:ext>
          </c:extLst>
        </c:ser>
        <c:ser>
          <c:idx val="2"/>
          <c:order val="2"/>
          <c:tx>
            <c:strRef>
              <c:f>'Új verzió'!$D$152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F049-4242-9FBB-1418B1FF5D85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F049-4242-9FBB-1418B1FF5D85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F049-4242-9FBB-1418B1FF5D85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F049-4242-9FBB-1418B1FF5D85}"/>
              </c:ext>
            </c:extLst>
          </c:dPt>
          <c:dLbls>
            <c:dLbl>
              <c:idx val="24"/>
              <c:layout>
                <c:manualLayout>
                  <c:x val="-2.7777777777778798E-3"/>
                  <c:y val="9.834417829567215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049-4242-9FBB-1418B1FF5D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verzió'!$A$153:$A$177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verzió'!$D$153:$D$177</c:f>
              <c:numCache>
                <c:formatCode>0%</c:formatCode>
                <c:ptCount val="25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  <c:pt idx="12">
                  <c:v>1.1299999999999999</c:v>
                </c:pt>
                <c:pt idx="13">
                  <c:v>1.08</c:v>
                </c:pt>
                <c:pt idx="14">
                  <c:v>1.0900000000000001</c:v>
                </c:pt>
                <c:pt idx="15">
                  <c:v>1.1200000000000001</c:v>
                </c:pt>
                <c:pt idx="16">
                  <c:v>1.1399999999999999</c:v>
                </c:pt>
                <c:pt idx="17">
                  <c:v>1.06</c:v>
                </c:pt>
                <c:pt idx="18">
                  <c:v>1.08</c:v>
                </c:pt>
                <c:pt idx="19">
                  <c:v>1.07</c:v>
                </c:pt>
                <c:pt idx="20">
                  <c:v>1.0900000000000001</c:v>
                </c:pt>
                <c:pt idx="21">
                  <c:v>1.07</c:v>
                </c:pt>
                <c:pt idx="22">
                  <c:v>1.0900000000000001</c:v>
                </c:pt>
                <c:pt idx="23">
                  <c:v>1.08</c:v>
                </c:pt>
                <c:pt idx="24">
                  <c:v>1.1299999999999999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F049-4242-9FBB-1418B1FF5D85}"/>
            </c:ext>
          </c:extLst>
        </c:ser>
        <c:ser>
          <c:idx val="3"/>
          <c:order val="3"/>
          <c:tx>
            <c:strRef>
              <c:f>'Új verzió'!$E$152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049-4242-9FBB-1418B1FF5D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verzió'!$A$153:$A$177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verzió'!$E$153:$E$177</c:f>
              <c:numCache>
                <c:formatCode>0%</c:formatCode>
                <c:ptCount val="25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  <c:pt idx="12">
                  <c:v>1.19</c:v>
                </c:pt>
                <c:pt idx="13">
                  <c:v>1.1100000000000001</c:v>
                </c:pt>
                <c:pt idx="14">
                  <c:v>1.04</c:v>
                </c:pt>
                <c:pt idx="15">
                  <c:v>1.1299999999999999</c:v>
                </c:pt>
                <c:pt idx="16">
                  <c:v>1.1200000000000001</c:v>
                </c:pt>
                <c:pt idx="17">
                  <c:v>1.1599999999999999</c:v>
                </c:pt>
                <c:pt idx="18">
                  <c:v>1.1299999999999999</c:v>
                </c:pt>
                <c:pt idx="19">
                  <c:v>1.17</c:v>
                </c:pt>
                <c:pt idx="20">
                  <c:v>1.1399999999999999</c:v>
                </c:pt>
                <c:pt idx="21">
                  <c:v>1.1100000000000001</c:v>
                </c:pt>
                <c:pt idx="22">
                  <c:v>1.1399999999999999</c:v>
                </c:pt>
                <c:pt idx="23">
                  <c:v>1.17</c:v>
                </c:pt>
                <c:pt idx="24">
                  <c:v>1.1499999999999999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F049-4242-9FBB-1418B1FF5D85}"/>
            </c:ext>
          </c:extLst>
        </c:ser>
        <c:ser>
          <c:idx val="4"/>
          <c:order val="4"/>
          <c:tx>
            <c:strRef>
              <c:f>'Új verzió'!$F$152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F049-4242-9FBB-1418B1FF5D85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F049-4242-9FBB-1418B1FF5D85}"/>
              </c:ext>
            </c:extLst>
          </c:dPt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049-4242-9FBB-1418B1FF5D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verzió'!$A$153:$A$177</c:f>
              <c:strCache>
                <c:ptCount val="25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</c:strCache>
            </c:strRef>
          </c:cat>
          <c:val>
            <c:numRef>
              <c:f>'Új verzió'!$F$153:$F$177</c:f>
              <c:numCache>
                <c:formatCode>0%</c:formatCode>
                <c:ptCount val="25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  <c:pt idx="12">
                  <c:v>1.06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1.04</c:v>
                </c:pt>
                <c:pt idx="17">
                  <c:v>1.02</c:v>
                </c:pt>
                <c:pt idx="18">
                  <c:v>1.02</c:v>
                </c:pt>
                <c:pt idx="19">
                  <c:v>1.04</c:v>
                </c:pt>
                <c:pt idx="20">
                  <c:v>1</c:v>
                </c:pt>
                <c:pt idx="21">
                  <c:v>0.99</c:v>
                </c:pt>
                <c:pt idx="22">
                  <c:v>1.04</c:v>
                </c:pt>
                <c:pt idx="23">
                  <c:v>1.04</c:v>
                </c:pt>
                <c:pt idx="24">
                  <c:v>1.03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F049-4242-9FBB-1418B1FF5D8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rendszerint 1000 és 2000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közép és nagyvállalatoknál, valamint az ipar és építőiparban a vizsgált tényezők többségében javult az üzleti hangulat az előző hónaphoz képest, ellentétes folyamatok jellemezték azonban a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mikro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cégeket, illetve a szolgáltatás és kereskedelemben tevékenykedő válaszadókat.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továbbra is a kedvezőtlen konjunktúrát jelző negatív tartományban volt decemberben (-5 pont), azonban értéke kismértékben javult az előző hónaphoz (-7 pont) képest.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542B9BE7-C64F-46EC-A3B5-E064F072579F}">
      <dgm:prSet custT="1"/>
      <dgm:spPr>
        <a:ln>
          <a:noFill/>
        </a:ln>
      </dgm:spPr>
      <dgm:t>
        <a:bodyPr/>
        <a:lstStyle/>
        <a:p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1 százalékponttal nőtt az előző hónaphoz képest, a bevételi szint viszont 1 százalékponttal csökkent. Előbbi az egy évvel korábbi szint 92, utóbbi 103 százalékán tartózkodott decemberben.</a:t>
          </a:r>
          <a:endParaRPr lang="hu-HU" sz="1800" dirty="0"/>
        </a:p>
      </dgm:t>
    </dgm:pt>
    <dgm:pt modelId="{D2301725-D1C2-4F66-8428-CA7B7AC3AFD6}" type="parTrans" cxnId="{D0040C9A-092B-46F3-AAA6-8405C08E1476}">
      <dgm:prSet/>
      <dgm:spPr/>
      <dgm:t>
        <a:bodyPr/>
        <a:lstStyle/>
        <a:p>
          <a:endParaRPr lang="hu-HU"/>
        </a:p>
      </dgm:t>
    </dgm:pt>
    <dgm:pt modelId="{1AC59D6A-696E-4CBD-A5AA-DDBCB9A8A1AC}" type="sibTrans" cxnId="{D0040C9A-092B-46F3-AAA6-8405C08E1476}">
      <dgm:prSet/>
      <dgm:spPr/>
      <dgm:t>
        <a:bodyPr/>
        <a:lstStyle/>
        <a:p>
          <a:endParaRPr lang="hu-HU"/>
        </a:p>
      </dgm:t>
    </dgm:pt>
    <dgm:pt modelId="{5BC02F0C-BFBB-47DD-93C5-86CA70E51D56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tervek mutatója továbbra is pozitív, azonban az előző havi +24-ről +18 pontra csökkent. A létszámnövelési tervek alindexe a novemberi -3 pontról +2 pontra nőtt, így szeptember óta ismét pozitív </a:t>
          </a:r>
          <a:r>
            <a:rPr lang="hu-HU" sz="1800" b="1" dirty="0">
              <a:solidFill>
                <a:srgbClr val="0C2148"/>
              </a:solidFill>
              <a:latin typeface="+mn-lt"/>
              <a:ea typeface="+mn-ea"/>
              <a:cs typeface="+mn-cs"/>
            </a:rPr>
            <a:t>értéket mutatott.</a:t>
          </a:r>
          <a:endParaRPr lang="hu-HU" sz="1800" b="1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FCC96BCD-6745-487A-90C7-5CF0BC5EA796}" type="parTrans" cxnId="{610534A5-01FF-4076-AD18-0532C6EFA6A3}">
      <dgm:prSet/>
      <dgm:spPr/>
      <dgm:t>
        <a:bodyPr/>
        <a:lstStyle/>
        <a:p>
          <a:endParaRPr lang="hu-HU"/>
        </a:p>
      </dgm:t>
    </dgm:pt>
    <dgm:pt modelId="{E9C68BDB-EEDA-4EE5-ABE7-537166A34275}" type="sibTrans" cxnId="{610534A5-01FF-4076-AD18-0532C6EFA6A3}">
      <dgm:prSet/>
      <dgm:spPr/>
      <dgm:t>
        <a:bodyPr/>
        <a:lstStyle/>
        <a:p>
          <a:endParaRPr lang="hu-HU"/>
        </a:p>
      </dgm:t>
    </dgm:pt>
    <dgm:pt modelId="{EE875CE3-DE5E-4CC7-9EB1-349870FC7B50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index emelkedéséhez a jelenlegi helyzettel kapcsolatos negatív tapasztalatok mérséklődése (-14-ről -11 pontra), valamint a jövőre vonatkozó várakozások minimális javulása (0-ról +1 pontra) is hozzájárult.</a:t>
          </a:r>
          <a:endParaRPr lang="hu-HU" sz="1800" b="1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83323C11-375F-451D-8716-7977D3673562}" type="sibTrans" cxnId="{3F4E779C-39B5-4E68-9EA1-7AE480F2801E}">
      <dgm:prSet/>
      <dgm:spPr/>
      <dgm:t>
        <a:bodyPr/>
        <a:lstStyle/>
        <a:p>
          <a:endParaRPr lang="hu-HU"/>
        </a:p>
      </dgm:t>
    </dgm:pt>
    <dgm:pt modelId="{79121A8F-5571-4961-B6ED-5AFB9E20E5B8}" type="parTrans" cxnId="{3F4E779C-39B5-4E68-9EA1-7AE480F2801E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EC3A8EF5-F467-4E93-98A7-26EC879B8D01}" type="pres">
      <dgm:prSet presAssocID="{EE875CE3-DE5E-4CC7-9EB1-349870FC7B50}" presName="text_2" presStyleLbl="node1" presStyleIdx="1" presStyleCnt="5">
        <dgm:presLayoutVars>
          <dgm:bulletEnabled val="1"/>
        </dgm:presLayoutVars>
      </dgm:prSet>
      <dgm:spPr/>
    </dgm:pt>
    <dgm:pt modelId="{A98EBA0E-9116-4653-A9B7-5A0ACA7D7396}" type="pres">
      <dgm:prSet presAssocID="{EE875CE3-DE5E-4CC7-9EB1-349870FC7B50}" presName="accent_2" presStyleCnt="0"/>
      <dgm:spPr/>
    </dgm:pt>
    <dgm:pt modelId="{E1B5BC66-D8ED-4702-BD89-A8CB654E451B}" type="pres">
      <dgm:prSet presAssocID="{EE875CE3-DE5E-4CC7-9EB1-349870FC7B50}" presName="accentRepeatNode" presStyleLbl="solidFgAcc1" presStyleIdx="1" presStyleCnt="5"/>
      <dgm:spPr/>
    </dgm:pt>
    <dgm:pt modelId="{41BD5F5C-45C6-4765-A923-EE1A88201B75}" type="pres">
      <dgm:prSet presAssocID="{542B9BE7-C64F-46EC-A3B5-E064F072579F}" presName="text_3" presStyleLbl="node1" presStyleIdx="2" presStyleCnt="5">
        <dgm:presLayoutVars>
          <dgm:bulletEnabled val="1"/>
        </dgm:presLayoutVars>
      </dgm:prSet>
      <dgm:spPr/>
    </dgm:pt>
    <dgm:pt modelId="{EAC3FD56-757F-4A86-A10A-F371766CE118}" type="pres">
      <dgm:prSet presAssocID="{542B9BE7-C64F-46EC-A3B5-E064F072579F}" presName="accent_3" presStyleCnt="0"/>
      <dgm:spPr/>
    </dgm:pt>
    <dgm:pt modelId="{833BB777-15FA-4149-8247-460D9C195F45}" type="pres">
      <dgm:prSet presAssocID="{542B9BE7-C64F-46EC-A3B5-E064F072579F}" presName="accentRepeatNode" presStyleLbl="solidFgAcc1" presStyleIdx="2" presStyleCnt="5"/>
      <dgm:spPr/>
    </dgm:pt>
    <dgm:pt modelId="{CDB7D3C4-2921-4C4C-9B0D-D63473EFB37D}" type="pres">
      <dgm:prSet presAssocID="{5BC02F0C-BFBB-47DD-93C5-86CA70E51D56}" presName="text_4" presStyleLbl="node1" presStyleIdx="3" presStyleCnt="5">
        <dgm:presLayoutVars>
          <dgm:bulletEnabled val="1"/>
        </dgm:presLayoutVars>
      </dgm:prSet>
      <dgm:spPr/>
    </dgm:pt>
    <dgm:pt modelId="{0DAC9D2B-9E21-4E8F-AFF7-089ED864DBF5}" type="pres">
      <dgm:prSet presAssocID="{5BC02F0C-BFBB-47DD-93C5-86CA70E51D56}" presName="accent_4" presStyleCnt="0"/>
      <dgm:spPr/>
    </dgm:pt>
    <dgm:pt modelId="{99F2E81B-3650-4D03-95C1-89D30D01C17B}" type="pres">
      <dgm:prSet presAssocID="{5BC02F0C-BFBB-47DD-93C5-86CA70E51D56}" presName="accentRepeatNode" presStyleLbl="solidFgAcc1" presStyleIdx="3" presStyleCnt="5"/>
      <dgm:spPr/>
    </dgm:pt>
    <dgm:pt modelId="{6FC5996E-12AF-48CC-ADFA-D41B22887B7E}" type="pres">
      <dgm:prSet presAssocID="{6090B06F-4AFE-4CE9-897E-51A54A1D377A}" presName="text_5" presStyleLbl="node1" presStyleIdx="4" presStyleCnt="5">
        <dgm:presLayoutVars>
          <dgm:bulletEnabled val="1"/>
        </dgm:presLayoutVars>
      </dgm:prSet>
      <dgm:spPr/>
    </dgm:pt>
    <dgm:pt modelId="{CE215F94-372B-42D2-BF84-E83F025A1DCD}" type="pres">
      <dgm:prSet presAssocID="{6090B06F-4AFE-4CE9-897E-51A54A1D377A}" presName="accent_5" presStyleCnt="0"/>
      <dgm:spPr/>
    </dgm:pt>
    <dgm:pt modelId="{F9B28654-D436-4056-A83D-E81A90D53409}" type="pres">
      <dgm:prSet presAssocID="{6090B06F-4AFE-4CE9-897E-51A54A1D377A}" presName="accentRepeatNode" presStyleLbl="solidFgAcc1" presStyleIdx="4" presStyleCnt="5"/>
      <dgm:spPr>
        <a:xfrm>
          <a:off x="770773" y="2813887"/>
          <a:ext cx="721706" cy="721706"/>
        </a:xfrm>
        <a:prstGeom prst="ellipse">
          <a:avLst/>
        </a:prstGeom>
      </dgm:spPr>
    </dgm:pt>
  </dgm:ptLst>
  <dgm:cxnLst>
    <dgm:cxn modelId="{0C7B5500-DB47-49BB-AE04-2863594B54E5}" type="presOf" srcId="{542B9BE7-C64F-46EC-A3B5-E064F072579F}" destId="{41BD5F5C-45C6-4765-A923-EE1A88201B75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5D057A85-88D3-486B-8F84-129E9D7F3878}" type="presOf" srcId="{5BC02F0C-BFBB-47DD-93C5-86CA70E51D56}" destId="{CDB7D3C4-2921-4C4C-9B0D-D63473EFB37D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0040C9A-092B-46F3-AAA6-8405C08E1476}" srcId="{68E21B0D-CBAC-4EA7-97F3-94026FF8C51F}" destId="{542B9BE7-C64F-46EC-A3B5-E064F072579F}" srcOrd="2" destOrd="0" parTransId="{D2301725-D1C2-4F66-8428-CA7B7AC3AFD6}" sibTransId="{1AC59D6A-696E-4CBD-A5AA-DDBCB9A8A1AC}"/>
    <dgm:cxn modelId="{3F4E779C-39B5-4E68-9EA1-7AE480F2801E}" srcId="{68E21B0D-CBAC-4EA7-97F3-94026FF8C51F}" destId="{EE875CE3-DE5E-4CC7-9EB1-349870FC7B50}" srcOrd="1" destOrd="0" parTransId="{79121A8F-5571-4961-B6ED-5AFB9E20E5B8}" sibTransId="{83323C11-375F-451D-8716-7977D3673562}"/>
    <dgm:cxn modelId="{610534A5-01FF-4076-AD18-0532C6EFA6A3}" srcId="{68E21B0D-CBAC-4EA7-97F3-94026FF8C51F}" destId="{5BC02F0C-BFBB-47DD-93C5-86CA70E51D56}" srcOrd="3" destOrd="0" parTransId="{FCC96BCD-6745-487A-90C7-5CF0BC5EA796}" sibTransId="{E9C68BDB-EEDA-4EE5-ABE7-537166A34275}"/>
    <dgm:cxn modelId="{1313D2B4-537C-41CA-BE47-9ADF82A44B9F}" srcId="{68E21B0D-CBAC-4EA7-97F3-94026FF8C51F}" destId="{6090B06F-4AFE-4CE9-897E-51A54A1D377A}" srcOrd="4" destOrd="0" parTransId="{9820B12D-F42A-403B-90E6-F22E35BB41AF}" sibTransId="{1CB113A5-494A-4E98-85B7-18E8FC9EBE98}"/>
    <dgm:cxn modelId="{8C7679B6-7A7E-4D41-B710-BC880AD79C97}" type="presOf" srcId="{EE875CE3-DE5E-4CC7-9EB1-349870FC7B50}" destId="{EC3A8EF5-F467-4E93-98A7-26EC879B8D01}" srcOrd="0" destOrd="0" presId="urn:microsoft.com/office/officeart/2008/layout/VerticalCurvedList"/>
    <dgm:cxn modelId="{35DCBEDD-8081-4846-B695-9185DA27901C}" type="presOf" srcId="{6090B06F-4AFE-4CE9-897E-51A54A1D377A}" destId="{6FC5996E-12AF-48CC-ADFA-D41B22887B7E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B71BA9E5-799B-4EDD-A876-9873367E4DCB}" type="presParOf" srcId="{A55778FD-1C20-4749-B692-0C762B0462F2}" destId="{EC3A8EF5-F467-4E93-98A7-26EC879B8D01}" srcOrd="3" destOrd="0" presId="urn:microsoft.com/office/officeart/2008/layout/VerticalCurvedList"/>
    <dgm:cxn modelId="{02A1092A-7126-43DD-B920-0A03CE9A26C1}" type="presParOf" srcId="{A55778FD-1C20-4749-B692-0C762B0462F2}" destId="{A98EBA0E-9116-4653-A9B7-5A0ACA7D7396}" srcOrd="4" destOrd="0" presId="urn:microsoft.com/office/officeart/2008/layout/VerticalCurvedList"/>
    <dgm:cxn modelId="{9D02EA78-5A65-4787-97A2-50AF012D7909}" type="presParOf" srcId="{A98EBA0E-9116-4653-A9B7-5A0ACA7D7396}" destId="{E1B5BC66-D8ED-4702-BD89-A8CB654E451B}" srcOrd="0" destOrd="0" presId="urn:microsoft.com/office/officeart/2008/layout/VerticalCurvedList"/>
    <dgm:cxn modelId="{B0585C88-199B-4002-9B06-E62021617087}" type="presParOf" srcId="{A55778FD-1C20-4749-B692-0C762B0462F2}" destId="{41BD5F5C-45C6-4765-A923-EE1A88201B75}" srcOrd="5" destOrd="0" presId="urn:microsoft.com/office/officeart/2008/layout/VerticalCurvedList"/>
    <dgm:cxn modelId="{9E03D415-520B-4FE5-9168-1FC0BB27547E}" type="presParOf" srcId="{A55778FD-1C20-4749-B692-0C762B0462F2}" destId="{EAC3FD56-757F-4A86-A10A-F371766CE118}" srcOrd="6" destOrd="0" presId="urn:microsoft.com/office/officeart/2008/layout/VerticalCurvedList"/>
    <dgm:cxn modelId="{642401CF-BE11-484D-9CD3-B06B50075C7D}" type="presParOf" srcId="{EAC3FD56-757F-4A86-A10A-F371766CE118}" destId="{833BB777-15FA-4149-8247-460D9C195F45}" srcOrd="0" destOrd="0" presId="urn:microsoft.com/office/officeart/2008/layout/VerticalCurvedList"/>
    <dgm:cxn modelId="{09BA81D0-3A35-49AE-8431-C6D9CCA883E1}" type="presParOf" srcId="{A55778FD-1C20-4749-B692-0C762B0462F2}" destId="{CDB7D3C4-2921-4C4C-9B0D-D63473EFB37D}" srcOrd="7" destOrd="0" presId="urn:microsoft.com/office/officeart/2008/layout/VerticalCurvedList"/>
    <dgm:cxn modelId="{813637CD-36E9-4F62-8A83-381481B9A38A}" type="presParOf" srcId="{A55778FD-1C20-4749-B692-0C762B0462F2}" destId="{0DAC9D2B-9E21-4E8F-AFF7-089ED864DBF5}" srcOrd="8" destOrd="0" presId="urn:microsoft.com/office/officeart/2008/layout/VerticalCurvedList"/>
    <dgm:cxn modelId="{6536360B-4603-42DE-B0A7-B3E97F52F500}" type="presParOf" srcId="{0DAC9D2B-9E21-4E8F-AFF7-089ED864DBF5}" destId="{99F2E81B-3650-4D03-95C1-89D30D01C17B}" srcOrd="0" destOrd="0" presId="urn:microsoft.com/office/officeart/2008/layout/VerticalCurvedList"/>
    <dgm:cxn modelId="{AA482C0C-701B-4F86-9C33-ADA6D21B5265}" type="presParOf" srcId="{A55778FD-1C20-4749-B692-0C762B0462F2}" destId="{6FC5996E-12AF-48CC-ADFA-D41B22887B7E}" srcOrd="9" destOrd="0" presId="urn:microsoft.com/office/officeart/2008/layout/VerticalCurvedList"/>
    <dgm:cxn modelId="{2CF285EC-2C8E-4962-B69A-3E5F44207D9D}" type="presParOf" srcId="{A55778FD-1C20-4749-B692-0C762B0462F2}" destId="{CE215F94-372B-42D2-BF84-E83F025A1DCD}" srcOrd="10" destOrd="0" presId="urn:microsoft.com/office/officeart/2008/layout/VerticalCurvedList"/>
    <dgm:cxn modelId="{90C398B8-89C6-4209-A1AA-CD9901D6478F}" type="presParOf" srcId="{CE215F94-372B-42D2-BF84-E83F025A1DCD}" destId="{F9B28654-D436-4056-A83D-E81A90D534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rendszerint 1000 és 2000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6360539" y="-972917"/>
          <a:ext cx="7570938" cy="7570938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528793" y="351456"/>
          <a:ext cx="8535363" cy="703362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továbbra is a kedvezőtlen konjunktúrát jelző negatív tartományban volt decemberben (-5 pont), azonban értéke kismértékben javult az előző hónaphoz (-7 pont) képest.</a:t>
          </a:r>
        </a:p>
      </dsp:txBody>
      <dsp:txXfrm>
        <a:off x="528793" y="351456"/>
        <a:ext cx="8535363" cy="703362"/>
      </dsp:txXfrm>
    </dsp:sp>
    <dsp:sp modelId="{82C24F11-80B1-4F65-AD1A-8531954803D6}">
      <dsp:nvSpPr>
        <dsp:cNvPr id="0" name=""/>
        <dsp:cNvSpPr/>
      </dsp:nvSpPr>
      <dsp:spPr>
        <a:xfrm>
          <a:off x="89191" y="26353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3A8EF5-F467-4E93-98A7-26EC879B8D01}">
      <dsp:nvSpPr>
        <dsp:cNvPr id="0" name=""/>
        <dsp:cNvSpPr/>
      </dsp:nvSpPr>
      <dsp:spPr>
        <a:xfrm>
          <a:off x="1032802" y="1406163"/>
          <a:ext cx="8031354" cy="703362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index emelkedéséhez a jelenlegi helyzettel kapcsolatos negatív tapasztalatok mérséklődése (-14-ről -11 pontra), valamint a jövőre vonatkozó várakozások minimális javulása (0-ról +1 pontra) is hozzájárult.</a:t>
          </a:r>
          <a:endParaRPr lang="hu-HU" sz="1800" b="1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1032802" y="1406163"/>
        <a:ext cx="8031354" cy="703362"/>
      </dsp:txXfrm>
    </dsp:sp>
    <dsp:sp modelId="{E1B5BC66-D8ED-4702-BD89-A8CB654E451B}">
      <dsp:nvSpPr>
        <dsp:cNvPr id="0" name=""/>
        <dsp:cNvSpPr/>
      </dsp:nvSpPr>
      <dsp:spPr>
        <a:xfrm>
          <a:off x="593201" y="1318242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BD5F5C-45C6-4765-A923-EE1A88201B75}">
      <dsp:nvSpPr>
        <dsp:cNvPr id="0" name=""/>
        <dsp:cNvSpPr/>
      </dsp:nvSpPr>
      <dsp:spPr>
        <a:xfrm>
          <a:off x="1187493" y="2460870"/>
          <a:ext cx="787666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1 százalékponttal nőtt az előző hónaphoz képest, a bevételi szint viszont 1 százalékponttal csökkent. Előbbi az egy évvel korábbi szint 92, utóbbi 103 százalékán tartózkodott decemberben.</a:t>
          </a:r>
          <a:endParaRPr lang="hu-HU" sz="1800" kern="1200" dirty="0"/>
        </a:p>
      </dsp:txBody>
      <dsp:txXfrm>
        <a:off x="1187493" y="2460870"/>
        <a:ext cx="7876664" cy="703362"/>
      </dsp:txXfrm>
    </dsp:sp>
    <dsp:sp modelId="{833BB777-15FA-4149-8247-460D9C195F45}">
      <dsp:nvSpPr>
        <dsp:cNvPr id="0" name=""/>
        <dsp:cNvSpPr/>
      </dsp:nvSpPr>
      <dsp:spPr>
        <a:xfrm>
          <a:off x="747891" y="2372949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B7D3C4-2921-4C4C-9B0D-D63473EFB37D}">
      <dsp:nvSpPr>
        <dsp:cNvPr id="0" name=""/>
        <dsp:cNvSpPr/>
      </dsp:nvSpPr>
      <dsp:spPr>
        <a:xfrm>
          <a:off x="1032802" y="3515576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tervek mutatója továbbra is pozitív, azonban az előző havi +24-ről +18 pontra csökkent. A létszámnövelési tervek alindexe a novemberi -3 pontról +2 pontra nőtt, így szeptember óta ismét pozitív </a:t>
          </a:r>
          <a:r>
            <a:rPr lang="hu-HU" sz="1800" b="1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értéket mutatott.</a:t>
          </a:r>
          <a:endParaRPr lang="hu-HU" sz="1800" b="1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1032802" y="3515576"/>
        <a:ext cx="8031354" cy="703362"/>
      </dsp:txXfrm>
    </dsp:sp>
    <dsp:sp modelId="{99F2E81B-3650-4D03-95C1-89D30D01C17B}">
      <dsp:nvSpPr>
        <dsp:cNvPr id="0" name=""/>
        <dsp:cNvSpPr/>
      </dsp:nvSpPr>
      <dsp:spPr>
        <a:xfrm>
          <a:off x="593201" y="342765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C5996E-12AF-48CC-ADFA-D41B22887B7E}">
      <dsp:nvSpPr>
        <dsp:cNvPr id="0" name=""/>
        <dsp:cNvSpPr/>
      </dsp:nvSpPr>
      <dsp:spPr>
        <a:xfrm>
          <a:off x="528793" y="4570283"/>
          <a:ext cx="8535363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közép és nagyvállalatoknál, valamint az ipar és építőiparban a vizsgált tényezők többségében javult az üzleti hangulat az előző hónaphoz képest, ellentétes folyamatok jellemezték azonban a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mikro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cégeket, illetve a szolgáltatás és kereskedelemben tevékenykedő válaszadókat.</a:t>
          </a:r>
        </a:p>
      </dsp:txBody>
      <dsp:txXfrm>
        <a:off x="528793" y="4570283"/>
        <a:ext cx="8535363" cy="703362"/>
      </dsp:txXfrm>
    </dsp:sp>
    <dsp:sp modelId="{F9B28654-D436-4056-A83D-E81A90D53409}">
      <dsp:nvSpPr>
        <dsp:cNvPr id="0" name=""/>
        <dsp:cNvSpPr/>
      </dsp:nvSpPr>
      <dsp:spPr>
        <a:xfrm>
          <a:off x="89191" y="4482363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2023. 01. 17.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918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Az </a:t>
            </a:r>
            <a:r>
              <a:rPr lang="hu-HU" sz="4000" b="1" dirty="0" err="1"/>
              <a:t>mnb</a:t>
            </a:r>
            <a:r>
              <a:rPr lang="hu-HU" sz="4000" b="1" dirty="0"/>
              <a:t> Vállalati Konjunktúra felmérésének 2022. decemberi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12" y="310448"/>
            <a:ext cx="8007171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kapacitás-kihasználtság 1 százalékponttal nőtt az előző hónaphoz képest, az egy évvel korábbi szint 92 százalékára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7292042"/>
              </p:ext>
            </p:extLst>
          </p:nvPr>
        </p:nvGraphicFramePr>
        <p:xfrm>
          <a:off x="0" y="922448"/>
          <a:ext cx="9144000" cy="5222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95" y="308496"/>
            <a:ext cx="8064348" cy="612000"/>
          </a:xfrm>
        </p:spPr>
        <p:txBody>
          <a:bodyPr>
            <a:noAutofit/>
          </a:bodyPr>
          <a:lstStyle/>
          <a:p>
            <a:r>
              <a:rPr lang="hu-HU" sz="1800" dirty="0"/>
              <a:t>A mezőgazdaságban nőtt, a többi iparágban csökkent a termelési szint, a szolgáltatás és kereskedelemben számottevően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0" y="5845022"/>
            <a:ext cx="914400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</a:t>
            </a:r>
            <a:r>
              <a:rPr lang="hu-HU" sz="1500" i="1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összevont átlag vállalatméret és iparág szerint is súlyozott, míg az iparági adatok súlyozatlanok.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829069"/>
              </p:ext>
            </p:extLst>
          </p:nvPr>
        </p:nvGraphicFramePr>
        <p:xfrm>
          <a:off x="-1" y="922449"/>
          <a:ext cx="9144001" cy="4918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5218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67" y="310447"/>
            <a:ext cx="8125871" cy="612000"/>
          </a:xfrm>
        </p:spPr>
        <p:txBody>
          <a:bodyPr>
            <a:noAutofit/>
          </a:bodyPr>
          <a:lstStyle/>
          <a:p>
            <a:r>
              <a:rPr lang="hu-HU" sz="2000" dirty="0"/>
              <a:t>A termelési szintre vonatkozóan szeptember óta tapasztalt jelentős pesszimizmus valamelyest enyhült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500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715375" y="2473757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715375" y="3075620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813585" y="2409938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2794545"/>
              </p:ext>
            </p:extLst>
          </p:nvPr>
        </p:nvGraphicFramePr>
        <p:xfrm>
          <a:off x="-1" y="922447"/>
          <a:ext cx="9144001" cy="5053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5" y="310447"/>
            <a:ext cx="8022774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bevételi szint 1 százalékponttal csökkent az előző hónaphoz képest, az egy évvel korábbi szint 103 százalékára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087979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457271"/>
              </p:ext>
            </p:extLst>
          </p:nvPr>
        </p:nvGraphicFramePr>
        <p:xfrm>
          <a:off x="1" y="922447"/>
          <a:ext cx="9144000" cy="5165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94" y="310349"/>
            <a:ext cx="8140295" cy="612000"/>
          </a:xfrm>
        </p:spPr>
        <p:txBody>
          <a:bodyPr>
            <a:noAutofit/>
          </a:bodyPr>
          <a:lstStyle/>
          <a:p>
            <a:r>
              <a:rPr lang="hu-HU" sz="2000" dirty="0"/>
              <a:t>Az aktuális bevételi szint megítélése kedvező, azonban a jövőre vonatkozó várakozások továbbra is pesszimisták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sz="140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933450" y="5788019"/>
            <a:ext cx="770419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</a:t>
            </a: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algn="ctr"/>
            <a:endParaRPr lang="hu-HU" sz="500" b="1" dirty="0"/>
          </a:p>
          <a:p>
            <a:pPr algn="ctr"/>
            <a:r>
              <a:rPr lang="hu-HU" sz="2000" b="1" dirty="0"/>
              <a:t>A JELENLEGI HELYZET ÉS A VÁRAKOZÁSOK EGYENLEGMUTATÓI AZ </a:t>
            </a:r>
            <a:r>
              <a:rPr lang="hu-HU" sz="2000" b="1" dirty="0" err="1"/>
              <a:t>ÁRBEVÉTELI</a:t>
            </a:r>
            <a:r>
              <a:rPr lang="hu-HU" sz="2000" b="1" dirty="0"/>
              <a:t> SZINTRE VONATKOZÓAN</a:t>
            </a:r>
            <a:endParaRPr lang="hu-HU" sz="2000" b="1" i="1" dirty="0"/>
          </a:p>
        </p:txBody>
      </p:sp>
      <p:sp>
        <p:nvSpPr>
          <p:cNvPr id="10" name="Szövegdoboz 2">
            <a:extLst>
              <a:ext uri="{FF2B5EF4-FFF2-40B4-BE49-F238E27FC236}">
                <a16:creationId xmlns:a16="http://schemas.microsoft.com/office/drawing/2014/main" id="{D103D296-CA33-4BB1-97D0-C42AF9645979}"/>
              </a:ext>
            </a:extLst>
          </p:cNvPr>
          <p:cNvSpPr txBox="1"/>
          <p:nvPr/>
        </p:nvSpPr>
        <p:spPr>
          <a:xfrm>
            <a:off x="1136461" y="299301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2020/12</a:t>
            </a:r>
          </a:p>
        </p:txBody>
      </p:sp>
      <p:sp>
        <p:nvSpPr>
          <p:cNvPr id="11" name="Szövegdoboz 3">
            <a:extLst>
              <a:ext uri="{FF2B5EF4-FFF2-40B4-BE49-F238E27FC236}">
                <a16:creationId xmlns:a16="http://schemas.microsoft.com/office/drawing/2014/main" id="{B69447FA-0D84-4983-8794-05973D609FD3}"/>
              </a:ext>
            </a:extLst>
          </p:cNvPr>
          <p:cNvSpPr txBox="1"/>
          <p:nvPr/>
        </p:nvSpPr>
        <p:spPr>
          <a:xfrm>
            <a:off x="1136461" y="2234585"/>
            <a:ext cx="835693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</a:t>
            </a:r>
          </a:p>
        </p:txBody>
      </p:sp>
      <p:sp>
        <p:nvSpPr>
          <p:cNvPr id="12" name="Szövegdoboz 4">
            <a:extLst>
              <a:ext uri="{FF2B5EF4-FFF2-40B4-BE49-F238E27FC236}">
                <a16:creationId xmlns:a16="http://schemas.microsoft.com/office/drawing/2014/main" id="{41D42F3F-0A44-4554-B37F-B74B99E633A7}"/>
              </a:ext>
            </a:extLst>
          </p:cNvPr>
          <p:cNvSpPr txBox="1"/>
          <p:nvPr/>
        </p:nvSpPr>
        <p:spPr>
          <a:xfrm>
            <a:off x="1295181" y="190411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2021/2</a:t>
            </a:r>
          </a:p>
        </p:txBody>
      </p:sp>
      <p:sp>
        <p:nvSpPr>
          <p:cNvPr id="13" name="Szövegdoboz 5">
            <a:extLst>
              <a:ext uri="{FF2B5EF4-FFF2-40B4-BE49-F238E27FC236}">
                <a16:creationId xmlns:a16="http://schemas.microsoft.com/office/drawing/2014/main" id="{6543D5CF-941B-4020-9E82-EF88D827DAA9}"/>
              </a:ext>
            </a:extLst>
          </p:cNvPr>
          <p:cNvSpPr txBox="1"/>
          <p:nvPr/>
        </p:nvSpPr>
        <p:spPr>
          <a:xfrm>
            <a:off x="2089763" y="1888880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2021/3</a:t>
            </a:r>
          </a:p>
        </p:txBody>
      </p:sp>
      <p:sp>
        <p:nvSpPr>
          <p:cNvPr id="14" name="Szövegdoboz 6">
            <a:extLst>
              <a:ext uri="{FF2B5EF4-FFF2-40B4-BE49-F238E27FC236}">
                <a16:creationId xmlns:a16="http://schemas.microsoft.com/office/drawing/2014/main" id="{7AA4E913-6D34-470C-8A35-4CB7400070AE}"/>
              </a:ext>
            </a:extLst>
          </p:cNvPr>
          <p:cNvSpPr txBox="1"/>
          <p:nvPr/>
        </p:nvSpPr>
        <p:spPr>
          <a:xfrm>
            <a:off x="3128025" y="1533326"/>
            <a:ext cx="833107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2021/4</a:t>
            </a:r>
          </a:p>
        </p:txBody>
      </p:sp>
      <p:sp>
        <p:nvSpPr>
          <p:cNvPr id="15" name="Szövegdoboz 7">
            <a:extLst>
              <a:ext uri="{FF2B5EF4-FFF2-40B4-BE49-F238E27FC236}">
                <a16:creationId xmlns:a16="http://schemas.microsoft.com/office/drawing/2014/main" id="{F9600656-19EE-46A2-BE97-DA042F36624A}"/>
              </a:ext>
            </a:extLst>
          </p:cNvPr>
          <p:cNvSpPr txBox="1"/>
          <p:nvPr/>
        </p:nvSpPr>
        <p:spPr>
          <a:xfrm>
            <a:off x="4036207" y="2087413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2021/5</a:t>
            </a:r>
          </a:p>
        </p:txBody>
      </p:sp>
      <p:sp>
        <p:nvSpPr>
          <p:cNvPr id="16" name="Szövegdoboz 8">
            <a:extLst>
              <a:ext uri="{FF2B5EF4-FFF2-40B4-BE49-F238E27FC236}">
                <a16:creationId xmlns:a16="http://schemas.microsoft.com/office/drawing/2014/main" id="{A556A5FE-67ED-40EA-8A0F-58FDF8B3F1B2}"/>
              </a:ext>
            </a:extLst>
          </p:cNvPr>
          <p:cNvSpPr txBox="1"/>
          <p:nvPr/>
        </p:nvSpPr>
        <p:spPr>
          <a:xfrm>
            <a:off x="4030679" y="1617127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2021/6</a:t>
            </a:r>
          </a:p>
        </p:txBody>
      </p:sp>
      <p:sp>
        <p:nvSpPr>
          <p:cNvPr id="17" name="Szövegdoboz 9">
            <a:extLst>
              <a:ext uri="{FF2B5EF4-FFF2-40B4-BE49-F238E27FC236}">
                <a16:creationId xmlns:a16="http://schemas.microsoft.com/office/drawing/2014/main" id="{7F7E545B-4A11-411E-9D89-1F17B66C10E0}"/>
              </a:ext>
            </a:extLst>
          </p:cNvPr>
          <p:cNvSpPr txBox="1"/>
          <p:nvPr/>
        </p:nvSpPr>
        <p:spPr>
          <a:xfrm>
            <a:off x="3248171" y="216945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2021/7</a:t>
            </a:r>
          </a:p>
        </p:txBody>
      </p:sp>
      <p:sp>
        <p:nvSpPr>
          <p:cNvPr id="20" name="Szövegdoboz 13">
            <a:extLst>
              <a:ext uri="{FF2B5EF4-FFF2-40B4-BE49-F238E27FC236}">
                <a16:creationId xmlns:a16="http://schemas.microsoft.com/office/drawing/2014/main" id="{BF218698-DFA5-48B1-8125-08D5B9AF88B2}"/>
              </a:ext>
            </a:extLst>
          </p:cNvPr>
          <p:cNvSpPr txBox="1"/>
          <p:nvPr/>
        </p:nvSpPr>
        <p:spPr>
          <a:xfrm>
            <a:off x="5269757" y="2993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2021/11</a:t>
            </a:r>
          </a:p>
        </p:txBody>
      </p:sp>
      <p:sp>
        <p:nvSpPr>
          <p:cNvPr id="21" name="Szövegdoboz 14">
            <a:extLst>
              <a:ext uri="{FF2B5EF4-FFF2-40B4-BE49-F238E27FC236}">
                <a16:creationId xmlns:a16="http://schemas.microsoft.com/office/drawing/2014/main" id="{5F6B11DC-CC7D-4E16-968D-1D05CE8F7F39}"/>
              </a:ext>
            </a:extLst>
          </p:cNvPr>
          <p:cNvSpPr txBox="1"/>
          <p:nvPr/>
        </p:nvSpPr>
        <p:spPr>
          <a:xfrm>
            <a:off x="6568302" y="2574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2021/12</a:t>
            </a:r>
          </a:p>
        </p:txBody>
      </p:sp>
      <p:sp>
        <p:nvSpPr>
          <p:cNvPr id="22" name="Szövegdoboz 15">
            <a:extLst>
              <a:ext uri="{FF2B5EF4-FFF2-40B4-BE49-F238E27FC236}">
                <a16:creationId xmlns:a16="http://schemas.microsoft.com/office/drawing/2014/main" id="{B7DAD095-E536-46E5-9088-369C2F30BD3B}"/>
              </a:ext>
            </a:extLst>
          </p:cNvPr>
          <p:cNvSpPr txBox="1"/>
          <p:nvPr/>
        </p:nvSpPr>
        <p:spPr>
          <a:xfrm>
            <a:off x="4822298" y="164209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2022/1</a:t>
            </a:r>
          </a:p>
        </p:txBody>
      </p:sp>
      <p:sp>
        <p:nvSpPr>
          <p:cNvPr id="23" name="Szövegdoboz 16">
            <a:extLst>
              <a:ext uri="{FF2B5EF4-FFF2-40B4-BE49-F238E27FC236}">
                <a16:creationId xmlns:a16="http://schemas.microsoft.com/office/drawing/2014/main" id="{ABE26227-D7E6-4107-B5F8-F64729C69075}"/>
              </a:ext>
            </a:extLst>
          </p:cNvPr>
          <p:cNvSpPr txBox="1"/>
          <p:nvPr/>
        </p:nvSpPr>
        <p:spPr>
          <a:xfrm>
            <a:off x="5733900" y="1655863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2022/2</a:t>
            </a:r>
          </a:p>
        </p:txBody>
      </p:sp>
      <p:sp>
        <p:nvSpPr>
          <p:cNvPr id="24" name="Szövegdoboz 17">
            <a:extLst>
              <a:ext uri="{FF2B5EF4-FFF2-40B4-BE49-F238E27FC236}">
                <a16:creationId xmlns:a16="http://schemas.microsoft.com/office/drawing/2014/main" id="{8B33592E-85A6-4E37-B3E8-5F43A1F76FE8}"/>
              </a:ext>
            </a:extLst>
          </p:cNvPr>
          <p:cNvSpPr txBox="1"/>
          <p:nvPr/>
        </p:nvSpPr>
        <p:spPr>
          <a:xfrm>
            <a:off x="4639689" y="2546490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2022/3</a:t>
            </a:r>
          </a:p>
        </p:txBody>
      </p:sp>
      <p:sp>
        <p:nvSpPr>
          <p:cNvPr id="25" name="Szövegdoboz 18">
            <a:extLst>
              <a:ext uri="{FF2B5EF4-FFF2-40B4-BE49-F238E27FC236}">
                <a16:creationId xmlns:a16="http://schemas.microsoft.com/office/drawing/2014/main" id="{99E496A5-F4F5-4D09-9563-D5565B3A0260}"/>
              </a:ext>
            </a:extLst>
          </p:cNvPr>
          <p:cNvSpPr txBox="1"/>
          <p:nvPr/>
        </p:nvSpPr>
        <p:spPr>
          <a:xfrm>
            <a:off x="6422867" y="225355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2022/4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122CC433-BAA0-F7FA-1BF2-86ABD041DC35}"/>
              </a:ext>
            </a:extLst>
          </p:cNvPr>
          <p:cNvSpPr txBox="1"/>
          <p:nvPr/>
        </p:nvSpPr>
        <p:spPr>
          <a:xfrm>
            <a:off x="6365279" y="2964403"/>
            <a:ext cx="766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2022/7</a:t>
            </a:r>
          </a:p>
        </p:txBody>
      </p:sp>
      <p:sp>
        <p:nvSpPr>
          <p:cNvPr id="26" name="Szövegdoboz 18">
            <a:extLst>
              <a:ext uri="{FF2B5EF4-FFF2-40B4-BE49-F238E27FC236}">
                <a16:creationId xmlns:a16="http://schemas.microsoft.com/office/drawing/2014/main" id="{23EE2BC0-7994-74B7-C8D2-748ED9B4CE51}"/>
              </a:ext>
            </a:extLst>
          </p:cNvPr>
          <p:cNvSpPr txBox="1"/>
          <p:nvPr/>
        </p:nvSpPr>
        <p:spPr>
          <a:xfrm>
            <a:off x="5588466" y="257867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2022/5</a:t>
            </a:r>
          </a:p>
        </p:txBody>
      </p:sp>
      <p:sp>
        <p:nvSpPr>
          <p:cNvPr id="28" name="Szövegdoboz 18">
            <a:extLst>
              <a:ext uri="{FF2B5EF4-FFF2-40B4-BE49-F238E27FC236}">
                <a16:creationId xmlns:a16="http://schemas.microsoft.com/office/drawing/2014/main" id="{EA9E319E-141B-E04E-B77A-0136B868B2B7}"/>
              </a:ext>
            </a:extLst>
          </p:cNvPr>
          <p:cNvSpPr txBox="1"/>
          <p:nvPr/>
        </p:nvSpPr>
        <p:spPr>
          <a:xfrm>
            <a:off x="5656698" y="2112314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2022/6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9E621D24-EDF9-CF19-EC74-86D3788DF9D5}"/>
              </a:ext>
            </a:extLst>
          </p:cNvPr>
          <p:cNvSpPr txBox="1"/>
          <p:nvPr/>
        </p:nvSpPr>
        <p:spPr>
          <a:xfrm>
            <a:off x="4706240" y="3180862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2022/8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AB786CBA-085A-41C0-138B-FFB180CF5D51}"/>
              </a:ext>
            </a:extLst>
          </p:cNvPr>
          <p:cNvSpPr txBox="1"/>
          <p:nvPr/>
        </p:nvSpPr>
        <p:spPr>
          <a:xfrm>
            <a:off x="4706240" y="3707261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2022/9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BCDBBF9F-BE44-1DE8-2636-522457C9D97A}"/>
              </a:ext>
            </a:extLst>
          </p:cNvPr>
          <p:cNvSpPr txBox="1"/>
          <p:nvPr/>
        </p:nvSpPr>
        <p:spPr>
          <a:xfrm>
            <a:off x="4714165" y="1875590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2021/9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855A857E-CAFD-D5B7-05A6-8131E3C90F78}"/>
              </a:ext>
            </a:extLst>
          </p:cNvPr>
          <p:cNvSpPr txBox="1"/>
          <p:nvPr/>
        </p:nvSpPr>
        <p:spPr>
          <a:xfrm>
            <a:off x="5688072" y="3299936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2022/10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2F2E858-0F01-7160-9F68-4E880A683CA7}"/>
              </a:ext>
            </a:extLst>
          </p:cNvPr>
          <p:cNvSpPr txBox="1"/>
          <p:nvPr/>
        </p:nvSpPr>
        <p:spPr>
          <a:xfrm>
            <a:off x="6032564" y="3599404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2022/11</a:t>
            </a:r>
          </a:p>
        </p:txBody>
      </p:sp>
      <p:graphicFrame>
        <p:nvGraphicFramePr>
          <p:cNvPr id="18" name="Diagram 17">
            <a:extLst>
              <a:ext uri="{FF2B5EF4-FFF2-40B4-BE49-F238E27FC236}">
                <a16:creationId xmlns:a16="http://schemas.microsoft.com/office/drawing/2014/main" id="{B1821869-F28F-40B9-8C2C-8B3B8442EA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9037984"/>
              </p:ext>
            </p:extLst>
          </p:nvPr>
        </p:nvGraphicFramePr>
        <p:xfrm>
          <a:off x="0" y="922349"/>
          <a:ext cx="9144000" cy="5074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9" name="Szövegdoboz 28">
            <a:extLst>
              <a:ext uri="{FF2B5EF4-FFF2-40B4-BE49-F238E27FC236}">
                <a16:creationId xmlns:a16="http://schemas.microsoft.com/office/drawing/2014/main" id="{7E79BC4D-0F5A-D1D5-418B-3F2A0FE7C378}"/>
              </a:ext>
            </a:extLst>
          </p:cNvPr>
          <p:cNvSpPr txBox="1"/>
          <p:nvPr/>
        </p:nvSpPr>
        <p:spPr>
          <a:xfrm>
            <a:off x="5389433" y="3795558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2022/12</a:t>
            </a:r>
          </a:p>
        </p:txBody>
      </p:sp>
    </p:spTree>
    <p:extLst>
      <p:ext uri="{BB962C8B-B14F-4D97-AF65-F5344CB8AC3E}">
        <p14:creationId xmlns:p14="http://schemas.microsoft.com/office/powerpoint/2010/main" val="2216027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59" y="310448"/>
            <a:ext cx="8059566" cy="612000"/>
          </a:xfrm>
        </p:spPr>
        <p:txBody>
          <a:bodyPr>
            <a:noAutofit/>
          </a:bodyPr>
          <a:lstStyle/>
          <a:p>
            <a:pPr lvl="0"/>
            <a:r>
              <a:rPr lang="hu-HU" sz="1800" dirty="0"/>
              <a:t>A vállalatok működését a magas termelési árak nehezítik leginkább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-1" y="5956115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*A válaszlehetőség 2022. júniusa óta szerepel a felmérésben  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 A válaszlehetőség 2022. októbere óta szerepel a felmérésben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409562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vállalatok tevékenységét nehezítő tényezők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D0D0BAF-B678-FE95-90C9-9212619FC4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2395407"/>
              </p:ext>
            </p:extLst>
          </p:nvPr>
        </p:nvGraphicFramePr>
        <p:xfrm>
          <a:off x="0" y="922447"/>
          <a:ext cx="9144000" cy="5033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9889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117305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 megítélése az előző havi javulást követően újra romlott decemberben…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20340" y="12507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36156" y="2151647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42481" y="922448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9069716"/>
              </p:ext>
            </p:extLst>
          </p:nvPr>
        </p:nvGraphicFramePr>
        <p:xfrm>
          <a:off x="2" y="922448"/>
          <a:ext cx="9143998" cy="4925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23" y="310448"/>
            <a:ext cx="7810370" cy="612000"/>
          </a:xfrm>
        </p:spPr>
        <p:txBody>
          <a:bodyPr>
            <a:noAutofit/>
          </a:bodyPr>
          <a:lstStyle/>
          <a:p>
            <a:r>
              <a:rPr lang="hu-HU" sz="2000" dirty="0"/>
              <a:t>… a jövőt illető pesszimizmus ugyanakkor kismértékben csökkent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586269" y="6067361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613906" y="1545644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622063" y="2273356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94296" y="1572326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0065996"/>
              </p:ext>
            </p:extLst>
          </p:nvPr>
        </p:nvGraphicFramePr>
        <p:xfrm>
          <a:off x="19569" y="922448"/>
          <a:ext cx="9124431" cy="5144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40" y="310448"/>
            <a:ext cx="8254189" cy="612000"/>
          </a:xfrm>
        </p:spPr>
        <p:txBody>
          <a:bodyPr>
            <a:noAutofit/>
          </a:bodyPr>
          <a:lstStyle/>
          <a:p>
            <a:r>
              <a:rPr lang="hu-HU" sz="1800" dirty="0"/>
              <a:t>A beruházási várakozások a szolgáltatás és kereskedelemben csak 2020. decemberében voltak a jelenleginél kedvezőtlenebbek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053858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13358" y="2069200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592545" y="3222437"/>
            <a:ext cx="224815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789045" y="1111135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2354680"/>
              </p:ext>
            </p:extLst>
          </p:nvPr>
        </p:nvGraphicFramePr>
        <p:xfrm>
          <a:off x="0" y="922447"/>
          <a:ext cx="9144000" cy="482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églalap 7">
            <a:extLst>
              <a:ext uri="{FF2B5EF4-FFF2-40B4-BE49-F238E27FC236}">
                <a16:creationId xmlns:a16="http://schemas.microsoft.com/office/drawing/2014/main" id="{A1834696-E835-3797-40D0-5E12392A9E64}"/>
              </a:ext>
            </a:extLst>
          </p:cNvPr>
          <p:cNvSpPr/>
          <p:nvPr/>
        </p:nvSpPr>
        <p:spPr>
          <a:xfrm>
            <a:off x="0" y="5801735"/>
            <a:ext cx="914400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</a:t>
            </a:r>
            <a:r>
              <a:rPr lang="hu-HU" sz="1500" i="1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összevont átlag vállalatméret és iparág szerint is súlyozott, míg az iparági adatok súlyozatlanok.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698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502102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70" y="310448"/>
            <a:ext cx="8192684" cy="612000"/>
          </a:xfrm>
        </p:spPr>
        <p:txBody>
          <a:bodyPr>
            <a:noAutofit/>
          </a:bodyPr>
          <a:lstStyle/>
          <a:p>
            <a:r>
              <a:rPr lang="hu-HU" sz="2000" dirty="0"/>
              <a:t>A létszámnövelést tervezők aránya 2 százalékponttal haladta meg a leépítést tervezőkét decemberben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710894" y="2358555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710894" y="3248484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812895" y="2541626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1281648"/>
              </p:ext>
            </p:extLst>
          </p:nvPr>
        </p:nvGraphicFramePr>
        <p:xfrm>
          <a:off x="29184" y="922447"/>
          <a:ext cx="9085631" cy="5164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8234" y="310449"/>
            <a:ext cx="8074494" cy="612000"/>
          </a:xfrm>
        </p:spPr>
        <p:txBody>
          <a:bodyPr>
            <a:noAutofit/>
          </a:bodyPr>
          <a:lstStyle/>
          <a:p>
            <a:r>
              <a:rPr lang="hu-HU" sz="1800" dirty="0"/>
              <a:t>A szolgáltatás és kereskedelemben erősödött, a többi iparágban mérséklődött a novemberben tapasztalt leépítési szándék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63659" y="6084797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638567" y="1880483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619285" y="2713155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740568" y="2028655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0771083"/>
              </p:ext>
            </p:extLst>
          </p:nvPr>
        </p:nvGraphicFramePr>
        <p:xfrm>
          <a:off x="-1" y="922449"/>
          <a:ext cx="9144001" cy="4935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églalap 7">
            <a:extLst>
              <a:ext uri="{FF2B5EF4-FFF2-40B4-BE49-F238E27FC236}">
                <a16:creationId xmlns:a16="http://schemas.microsoft.com/office/drawing/2014/main" id="{679825BB-6308-D916-C9CF-EAE5109F2B5C}"/>
              </a:ext>
            </a:extLst>
          </p:cNvPr>
          <p:cNvSpPr/>
          <p:nvPr/>
        </p:nvSpPr>
        <p:spPr>
          <a:xfrm>
            <a:off x="29117" y="5857897"/>
            <a:ext cx="914400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</a:t>
            </a:r>
            <a:r>
              <a:rPr lang="hu-HU" sz="1500" i="1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összevont átlag vállalatméret és iparág szerint is súlyozott, míg az iparági adatok súlyozatlanok.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5043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1396"/>
            <a:ext cx="8164539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Az elmúlt 3 hónapban ÁRAT EMELŐ VÁLLALATOK ARÁNYA A SZOLGÁLTATÁS ÉS KERESKEDELEMBEN STAGNÁLT, A TÖBBI ágazatban CSÖKKENT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7" y="5919281"/>
            <a:ext cx="749488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az elmúlt 3 hónapban áremelést és árcsökkentést megvalósító válaszadók arányainak különbsége. </a:t>
            </a:r>
          </a:p>
          <a:p>
            <a:pPr algn="ctr"/>
            <a:r>
              <a:rPr lang="hu-HU" sz="2000" b="1" cap="all" dirty="0"/>
              <a:t>Az elmúlt 3 hónapban megvalósított áremelések</a:t>
            </a:r>
          </a:p>
        </p:txBody>
      </p: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2F5C12AB-8178-4F27-4279-417444E5E54C}"/>
              </a:ext>
            </a:extLst>
          </p:cNvPr>
          <p:cNvCxnSpPr/>
          <p:nvPr/>
        </p:nvCxnSpPr>
        <p:spPr>
          <a:xfrm>
            <a:off x="7038753" y="937013"/>
            <a:ext cx="0" cy="3379806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28F97CE-38FB-9554-9B4A-9D2E17EB24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1497440"/>
              </p:ext>
            </p:extLst>
          </p:nvPr>
        </p:nvGraphicFramePr>
        <p:xfrm>
          <a:off x="0" y="913396"/>
          <a:ext cx="9143999" cy="4638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églalap 7">
            <a:extLst>
              <a:ext uri="{FF2B5EF4-FFF2-40B4-BE49-F238E27FC236}">
                <a16:creationId xmlns:a16="http://schemas.microsoft.com/office/drawing/2014/main" id="{30E62A43-BB11-389D-527C-08B8E59E73F3}"/>
              </a:ext>
            </a:extLst>
          </p:cNvPr>
          <p:cNvSpPr/>
          <p:nvPr/>
        </p:nvSpPr>
        <p:spPr>
          <a:xfrm>
            <a:off x="-108643" y="5684325"/>
            <a:ext cx="9343177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8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</a:t>
            </a:r>
            <a:r>
              <a:rPr lang="hu-HU" sz="1480" i="1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csoportosított adatok iparági szinten, míg az </a:t>
            </a:r>
            <a:r>
              <a:rPr lang="hu-HU" sz="1480" i="1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összevont átlag vállalatméret és iparág szerint is súlyozott.</a:t>
            </a:r>
            <a:endParaRPr lang="hu-HU" sz="148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940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004" y="301396"/>
            <a:ext cx="7924292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A SZOLGÁLTATÁS ÉS KERESKEDELEMBEN ERŐSÖDÖTT, A TÖBBI IPARÁGBAN MÉRSÉKLŐDÖTT AZ ÁREMELÉSI TÖREKVÉS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8" y="6134724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</a:p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6925" y="2266087"/>
            <a:ext cx="461665" cy="388987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64924" y="3120007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64924" y="4118419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E43E789-3081-4627-B1A9-80FB80614C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297198"/>
              </p:ext>
            </p:extLst>
          </p:nvPr>
        </p:nvGraphicFramePr>
        <p:xfrm>
          <a:off x="0" y="913396"/>
          <a:ext cx="9144000" cy="4967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églalap 7">
            <a:extLst>
              <a:ext uri="{FF2B5EF4-FFF2-40B4-BE49-F238E27FC236}">
                <a16:creationId xmlns:a16="http://schemas.microsoft.com/office/drawing/2014/main" id="{C999B6D0-D99E-97A8-1E19-66B424115135}"/>
              </a:ext>
            </a:extLst>
          </p:cNvPr>
          <p:cNvSpPr/>
          <p:nvPr/>
        </p:nvSpPr>
        <p:spPr>
          <a:xfrm>
            <a:off x="-84590" y="5886931"/>
            <a:ext cx="914400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</a:t>
            </a:r>
            <a:r>
              <a:rPr lang="hu-HU" sz="1500" i="1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összevont átlag vállalatméret és iparág szerint is súlyozott, míg az iparági adatok súlyozatlanok.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7658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088816" cy="612000"/>
          </a:xfrm>
        </p:spPr>
        <p:txBody>
          <a:bodyPr>
            <a:noAutofit/>
          </a:bodyPr>
          <a:lstStyle/>
          <a:p>
            <a:r>
              <a:rPr lang="hu-HU" sz="1900" dirty="0"/>
              <a:t>A vállalati szektor eredményei szeptember óta enyhén javulnak, azonban továbbra is kedvezőtlen konjunktúrára utalnak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280800465"/>
              </p:ext>
            </p:extLst>
          </p:nvPr>
        </p:nvGraphicFramePr>
        <p:xfrm>
          <a:off x="0" y="922448"/>
          <a:ext cx="9144000" cy="5625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309397"/>
            <a:ext cx="8059658" cy="612000"/>
          </a:xfrm>
        </p:spPr>
        <p:txBody>
          <a:bodyPr>
            <a:noAutofit/>
          </a:bodyPr>
          <a:lstStyle/>
          <a:p>
            <a:r>
              <a:rPr lang="hu-HU" sz="1800" dirty="0"/>
              <a:t>Az </a:t>
            </a:r>
            <a:r>
              <a:rPr lang="hu-HU" sz="1800" dirty="0" err="1"/>
              <a:t>mnb</a:t>
            </a:r>
            <a:r>
              <a:rPr lang="hu-HU" sz="1800" dirty="0"/>
              <a:t> konjunktúraindexe továbbra is negatív tartományban tartózkodik (-5 pont), de kismértékben nőtt novemberhez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399101" y="5757894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3636757"/>
              </p:ext>
            </p:extLst>
          </p:nvPr>
        </p:nvGraphicFramePr>
        <p:xfrm>
          <a:off x="15750" y="921397"/>
          <a:ext cx="9112495" cy="4785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266" y="311788"/>
            <a:ext cx="7870549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megítélése a kis-, és középvállalatoknál  javult, a </a:t>
            </a:r>
            <a:r>
              <a:rPr lang="hu-HU" sz="2000" dirty="0" err="1"/>
              <a:t>mikro</a:t>
            </a:r>
            <a:r>
              <a:rPr lang="hu-HU" sz="2000" dirty="0"/>
              <a:t> cégeknél azonban minimálisan romlott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881242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6733351"/>
              </p:ext>
            </p:extLst>
          </p:nvPr>
        </p:nvGraphicFramePr>
        <p:xfrm>
          <a:off x="0" y="923788"/>
          <a:ext cx="9144000" cy="4938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71" y="304901"/>
            <a:ext cx="7824248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kedvezőtlen megítélése a vizsgált tényezők többségénél mérséklődött novemberhez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214545"/>
            <a:ext cx="9112494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3" y="1298260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75363" y="2103491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004587"/>
            <a:ext cx="461665" cy="232865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    </a:t>
            </a:r>
            <a:r>
              <a:rPr lang="hu-HU" b="1" dirty="0">
                <a:solidFill>
                  <a:srgbClr val="FF0000"/>
                </a:solidFill>
              </a:rPr>
              <a:t>Kedvezőtlen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3494932-ECBF-43EE-AAF0-B32C0382D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634483"/>
              </p:ext>
            </p:extLst>
          </p:nvPr>
        </p:nvGraphicFramePr>
        <p:xfrm>
          <a:off x="0" y="916901"/>
          <a:ext cx="9112494" cy="5297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6189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8144" y="304901"/>
            <a:ext cx="8373029" cy="612000"/>
          </a:xfrm>
        </p:spPr>
        <p:txBody>
          <a:bodyPr>
            <a:noAutofit/>
          </a:bodyPr>
          <a:lstStyle/>
          <a:p>
            <a:r>
              <a:rPr lang="hu-HU" sz="1750" dirty="0"/>
              <a:t>a várakozások a vizsgált tényezők többségénél javultak novemberhez képest, a beruházások kapcsán azonban csökkent az optimizmus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353044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2" y="1634918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66966" y="2445465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700215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150BA5B-DAAF-4CAF-B569-384E3FB3E4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2051187"/>
              </p:ext>
            </p:extLst>
          </p:nvPr>
        </p:nvGraphicFramePr>
        <p:xfrm>
          <a:off x="31505" y="916900"/>
          <a:ext cx="9104619" cy="5436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25" y="310449"/>
            <a:ext cx="8367052" cy="612000"/>
          </a:xfrm>
        </p:spPr>
        <p:txBody>
          <a:bodyPr>
            <a:noAutofit/>
          </a:bodyPr>
          <a:lstStyle/>
          <a:p>
            <a:r>
              <a:rPr lang="hu-HU" sz="2000" dirty="0"/>
              <a:t>A </a:t>
            </a:r>
            <a:r>
              <a:rPr lang="hu-HU" sz="2000" dirty="0" err="1"/>
              <a:t>mikro</a:t>
            </a:r>
            <a:r>
              <a:rPr lang="hu-HU" sz="2000" dirty="0"/>
              <a:t> cégeknél enyhén nőtt a pesszimizmus, a nagyobb méretkategóriákban azonban javultak a várakozások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3" y="5925795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2725296"/>
              </p:ext>
            </p:extLst>
          </p:nvPr>
        </p:nvGraphicFramePr>
        <p:xfrm>
          <a:off x="0" y="922449"/>
          <a:ext cx="9144000" cy="4911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45306</TotalTime>
  <Words>1078</Words>
  <Application>Microsoft Office PowerPoint</Application>
  <PresentationFormat>Diavetítés a képernyőre (4:3 oldalarány)</PresentationFormat>
  <Paragraphs>119</Paragraphs>
  <Slides>25</Slides>
  <Notes>7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25</vt:i4>
      </vt:variant>
    </vt:vector>
  </HeadingPairs>
  <TitlesOfParts>
    <vt:vector size="29" baseType="lpstr">
      <vt:lpstr>Arial</vt:lpstr>
      <vt:lpstr>Calibri</vt:lpstr>
      <vt:lpstr>MNB téma 4_3 új</vt:lpstr>
      <vt:lpstr>MNB téma 4_3 nyomtatásra</vt:lpstr>
      <vt:lpstr>Az mnb Vállalati Konjunktúra felmérésének 2022. decemberi eredményei</vt:lpstr>
      <vt:lpstr>Az mnb vállalati konjunktúra felmérései</vt:lpstr>
      <vt:lpstr>A vállalati szektor eredményei szeptember óta enyhén javulnak, azonban továbbra is kedvezőtlen konjunktúrára utalnak</vt:lpstr>
      <vt:lpstr>Az mnb konjunktúraindexe továbbra is negatív tartományban tartózkodik (-5 pont), de kismértékben nőtt novemberhez képest</vt:lpstr>
      <vt:lpstr>A jelenlegi helyzet megítélése a kis-, és középvállalatoknál  javult, a mikro cégeknél azonban minimálisan romlott</vt:lpstr>
      <vt:lpstr>A jelenlegi helyzet kedvezőtlen megítélése a vizsgált tényezők többségénél mérséklődött novemberhez képest</vt:lpstr>
      <vt:lpstr>a várakozások a vizsgált tényezők többségénél javultak novemberhez képest, a beruházások kapcsán azonban csökkent az optimizmus</vt:lpstr>
      <vt:lpstr>A mikro cégeknél enyhén nőtt a pesszimizmus, a nagyobb méretkategóriákban azonban javultak a várakozások</vt:lpstr>
      <vt:lpstr>Termelés és kereslet</vt:lpstr>
      <vt:lpstr>Az átlagos kapacitás-kihasználtság 1 százalékponttal nőtt az előző hónaphoz képest, az egy évvel korábbi szint 92 százalékára</vt:lpstr>
      <vt:lpstr>A mezőgazdaságban nőtt, a többi iparágban csökkent a termelési szint, a szolgáltatás és kereskedelemben számottevően</vt:lpstr>
      <vt:lpstr>A termelési szintre vonatkozóan szeptember óta tapasztalt jelentős pesszimizmus valamelyest enyhült</vt:lpstr>
      <vt:lpstr>Az átlagos bevételi szint 1 százalékponttal csökkent az előző hónaphoz képest, az egy évvel korábbi szint 103 százalékára</vt:lpstr>
      <vt:lpstr>Az aktuális bevételi szint megítélése kedvező, azonban a jövőre vonatkozó várakozások továbbra is pesszimisták</vt:lpstr>
      <vt:lpstr>A vállalatok működését a magas termelési árak nehezítik leginkább</vt:lpstr>
      <vt:lpstr>Üzleti környezet, beruházások, foglalkoztatás</vt:lpstr>
      <vt:lpstr>Az üzleti környezet megítélése az előző havi javulást követően újra romlott decemberben…</vt:lpstr>
      <vt:lpstr>… a jövőt illető pesszimizmus ugyanakkor kismértékben csökkent</vt:lpstr>
      <vt:lpstr>A beruházási várakozások a szolgáltatás és kereskedelemben csak 2020. decemberében voltak a jelenleginél kedvezőtlenebbek</vt:lpstr>
      <vt:lpstr>A létszámnövelést tervezők aránya 2 százalékponttal haladta meg a leépítést tervezőkét decemberben</vt:lpstr>
      <vt:lpstr>A szolgáltatás és kereskedelemben erősödött, a többi iparágban mérséklődött a novemberben tapasztalt leépítési szándék</vt:lpstr>
      <vt:lpstr>Árak</vt:lpstr>
      <vt:lpstr>Az elmúlt 3 hónapban ÁRAT EMELŐ VÁLLALATOK ARÁNYA A SZOLGÁLTATÁS ÉS KERESKEDELEMBEN STAGNÁLT, A TÖBBI ágazatban CSÖKKENT</vt:lpstr>
      <vt:lpstr>A SZOLGÁLTATÁS ÉS KERESKEDELEMBEN ERŐSÖDÖTT, A TÖBBI IPARÁGBAN MÉRSÉKLŐDÖTT AZ ÁREMELÉSI TÖREKVÉS AZ ELŐZŐ HÓNAPHOZ KÉPEST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Lengyel Kinga</cp:lastModifiedBy>
  <cp:revision>2124</cp:revision>
  <dcterms:created xsi:type="dcterms:W3CDTF">2020-04-06T05:19:02Z</dcterms:created>
  <dcterms:modified xsi:type="dcterms:W3CDTF">2023-01-17T11:42:42Z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