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5.xml" ContentType="application/vnd.openxmlformats-officedocument.themeOverride+xml"/>
  <Override PartName="/ppt/notesSlides/notesSlide3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theme/themeOverride8.xml" ContentType="application/vnd.openxmlformats-officedocument.themeOverr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theme/themeOverride9.xml" ContentType="application/vnd.openxmlformats-officedocument.themeOverride+xml"/>
  <Override PartName="/ppt/notesSlides/notesSlide4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theme/themeOverride10.xml" ContentType="application/vnd.openxmlformats-officedocument.themeOverride+xml"/>
  <Override PartName="/ppt/notesSlides/notesSlide5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theme/themeOverride11.xml" ContentType="application/vnd.openxmlformats-officedocument.themeOverr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theme/themeOverride12.xml" ContentType="application/vnd.openxmlformats-officedocument.themeOverride+xml"/>
  <Override PartName="/ppt/notesSlides/notesSlide6.xml" ContentType="application/vnd.openxmlformats-officedocument.presentationml.notesSlid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theme/themeOverride13.xml" ContentType="application/vnd.openxmlformats-officedocument.themeOverr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theme/themeOverride14.xml" ContentType="application/vnd.openxmlformats-officedocument.themeOverrid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theme/themeOverride15.xml" ContentType="application/vnd.openxmlformats-officedocument.themeOverrid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theme/themeOverride16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2" r:id="rId2"/>
  </p:sldMasterIdLst>
  <p:notesMasterIdLst>
    <p:notesMasterId r:id="rId26"/>
  </p:notesMasterIdLst>
  <p:sldIdLst>
    <p:sldId id="256" r:id="rId3"/>
    <p:sldId id="385" r:id="rId4"/>
    <p:sldId id="386" r:id="rId5"/>
    <p:sldId id="374" r:id="rId6"/>
    <p:sldId id="390" r:id="rId7"/>
    <p:sldId id="375" r:id="rId8"/>
    <p:sldId id="393" r:id="rId9"/>
    <p:sldId id="389" r:id="rId10"/>
    <p:sldId id="287" r:id="rId11"/>
    <p:sldId id="364" r:id="rId12"/>
    <p:sldId id="395" r:id="rId13"/>
    <p:sldId id="365" r:id="rId14"/>
    <p:sldId id="366" r:id="rId15"/>
    <p:sldId id="396" r:id="rId16"/>
    <p:sldId id="286" r:id="rId17"/>
    <p:sldId id="357" r:id="rId18"/>
    <p:sldId id="371" r:id="rId19"/>
    <p:sldId id="372" r:id="rId20"/>
    <p:sldId id="367" r:id="rId21"/>
    <p:sldId id="354" r:id="rId22"/>
    <p:sldId id="391" r:id="rId23"/>
    <p:sldId id="392" r:id="rId24"/>
    <p:sldId id="260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yitrai Tamás" initials="NT" lastIdx="1" clrIdx="0">
    <p:extLst>
      <p:ext uri="{19B8F6BF-5375-455C-9EA6-DF929625EA0E}">
        <p15:presenceInfo xmlns:p15="http://schemas.microsoft.com/office/powerpoint/2012/main" userId="S::nyitrait@mnb.hu::f23169b93cb16101" providerId="AD"/>
      </p:ext>
    </p:extLst>
  </p:cmAuthor>
  <p:cmAuthor id="2" name="Fekete Ádám" initials="FÁ" lastIdx="3" clrIdx="1">
    <p:extLst>
      <p:ext uri="{19B8F6BF-5375-455C-9EA6-DF929625EA0E}">
        <p15:presenceInfo xmlns:p15="http://schemas.microsoft.com/office/powerpoint/2012/main" userId="S::feketea@mnb.hu::799a269cf97a9106" providerId="AD"/>
      </p:ext>
    </p:extLst>
  </p:cmAuthor>
  <p:cmAuthor id="3" name="Törzsök Veronika" initials="TV" lastIdx="2" clrIdx="2">
    <p:extLst>
      <p:ext uri="{19B8F6BF-5375-455C-9EA6-DF929625EA0E}">
        <p15:presenceInfo xmlns:p15="http://schemas.microsoft.com/office/powerpoint/2012/main" userId="Törzsök Veronika" providerId="None"/>
      </p:ext>
    </p:extLst>
  </p:cmAuthor>
  <p:cmAuthor id="4" name="Fekete Ádám" initials="FÁ [2]" lastIdx="1" clrIdx="3">
    <p:extLst>
      <p:ext uri="{19B8F6BF-5375-455C-9EA6-DF929625EA0E}">
        <p15:presenceInfo xmlns:p15="http://schemas.microsoft.com/office/powerpoint/2012/main" userId="S::feketea@mnb.hu::dd374126-fbba-4c49-83bf-967a88b91dd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EE4F8"/>
    <a:srgbClr val="B87F00"/>
    <a:srgbClr val="00FFFF"/>
    <a:srgbClr val="C7E1B5"/>
    <a:srgbClr val="91EEFB"/>
    <a:srgbClr val="99CCFF"/>
    <a:srgbClr val="CC9900"/>
    <a:srgbClr val="FF9900"/>
    <a:srgbClr val="66FFFF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529" autoAdjust="0"/>
    <p:restoredTop sz="92886" autoAdjust="0"/>
  </p:normalViewPr>
  <p:slideViewPr>
    <p:cSldViewPr snapToGrid="0">
      <p:cViewPr varScale="1">
        <p:scale>
          <a:sx n="100" d="100"/>
          <a:sy n="100" d="100"/>
        </p:scale>
        <p:origin x="20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\\Fsrv01\mnb\FISCAL\Versenyk&#233;pess&#233;g\V&#225;llalati%20felm&#233;r&#233;sek\Felm&#233;r&#233;sek\Konjunkt&#250;rafelm&#233;r&#233;s\2022.%20febru&#225;r\input\2022.%20febru&#225;r_&#225;br&#225;k.xlsx" TargetMode="Externa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0.xml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oleObject" Target="file:///\\Fsrv01\mnb\FISCAL\Versenyk&#233;pess&#233;g\V&#225;llalati%20felm&#233;r&#233;sek\Felm&#233;r&#233;sek\Konjunkt&#250;rafelm&#233;r&#233;s\2022.%20febru&#225;r\input\2022.%20febru&#225;r_&#225;br&#225;k.xlsx" TargetMode="Externa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1.xml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oleObject" Target="file:///\\Fsrv01\mnb\FISCAL\Versenyk&#233;pess&#233;g\V&#225;llalati%20felm&#233;r&#233;sek\Felm&#233;r&#233;sek\Konjunkt&#250;rafelm&#233;r&#233;s\2022.%20febru&#225;r\input\2022.%20febru&#225;r_&#225;br&#225;k.xlsx" TargetMode="Externa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2.xml"/><Relationship Id="rId2" Type="http://schemas.microsoft.com/office/2011/relationships/chartColorStyle" Target="colors12.xml"/><Relationship Id="rId1" Type="http://schemas.microsoft.com/office/2011/relationships/chartStyle" Target="style12.xml"/><Relationship Id="rId4" Type="http://schemas.openxmlformats.org/officeDocument/2006/relationships/oleObject" Target="file:///\\Fsrv01\mnb\FISCAL\Versenyk&#233;pess&#233;g\V&#225;llalati%20felm&#233;r&#233;sek\Felm&#233;r&#233;sek\Konjunkt&#250;rafelm&#233;r&#233;s\2022.%20febru&#225;r\input\2022.%20febru&#225;r_&#225;br&#225;k.xlsx" TargetMode="Externa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3.xml"/><Relationship Id="rId2" Type="http://schemas.microsoft.com/office/2011/relationships/chartColorStyle" Target="colors13.xml"/><Relationship Id="rId1" Type="http://schemas.microsoft.com/office/2011/relationships/chartStyle" Target="style13.xml"/><Relationship Id="rId4" Type="http://schemas.openxmlformats.org/officeDocument/2006/relationships/oleObject" Target="file:///\\Fsrv01\mnb\FISCAL\Versenyk&#233;pess&#233;g\V&#225;llalati%20felm&#233;r&#233;sek\Felm&#233;r&#233;sek\Konjunkt&#250;rafelm&#233;r&#233;s\2022.%20febru&#225;r\input\2022.%20febru&#225;r_&#225;br&#225;k.xlsx" TargetMode="Externa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4.xml"/><Relationship Id="rId2" Type="http://schemas.microsoft.com/office/2011/relationships/chartColorStyle" Target="colors14.xml"/><Relationship Id="rId1" Type="http://schemas.microsoft.com/office/2011/relationships/chartStyle" Target="style14.xml"/><Relationship Id="rId4" Type="http://schemas.openxmlformats.org/officeDocument/2006/relationships/oleObject" Target="file:///\\Fsrv01\mnb\FISCAL\Versenyk&#233;pess&#233;g\V&#225;llalati%20felm&#233;r&#233;sek\Felm&#233;r&#233;sek\Konjunkt&#250;rafelm&#233;r&#233;s\2022.%20febru&#225;r\input\2022.%20febru&#225;r_&#225;br&#225;k.xlsx" TargetMode="Externa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5.xml"/><Relationship Id="rId2" Type="http://schemas.microsoft.com/office/2011/relationships/chartColorStyle" Target="colors15.xml"/><Relationship Id="rId1" Type="http://schemas.microsoft.com/office/2011/relationships/chartStyle" Target="style15.xml"/><Relationship Id="rId4" Type="http://schemas.openxmlformats.org/officeDocument/2006/relationships/oleObject" Target="file:///\\Fsrv01\mnb\FISCAL\Versenyk&#233;pess&#233;g\V&#225;llalati%20felm&#233;r&#233;sek\Felm&#233;r&#233;sek\Konjunkt&#250;rafelm&#233;r&#233;s\2022.%20febru&#225;r\input\2022.%20febru&#225;r_&#225;br&#225;k.xlsx" TargetMode="Externa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6.xml"/><Relationship Id="rId2" Type="http://schemas.microsoft.com/office/2011/relationships/chartColorStyle" Target="colors16.xml"/><Relationship Id="rId1" Type="http://schemas.microsoft.com/office/2011/relationships/chartStyle" Target="style16.xml"/><Relationship Id="rId4" Type="http://schemas.openxmlformats.org/officeDocument/2006/relationships/oleObject" Target="file:///\\Fsrv01\mnb\FISCAL\Versenyk&#233;pess&#233;g\V&#225;llalati%20felm&#233;r&#233;sek\Felm&#233;r&#233;sek\Konjunkt&#250;rafelm&#233;r&#233;s\2022.%20febru&#225;r\input\2022.%20febru&#225;r_&#225;br&#225;k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\\Fsrv01\mnb\FISCAL\Versenyk&#233;pess&#233;g\V&#225;llalati%20felm&#233;r&#233;sek\Felm&#233;r&#233;sek\Konjunkt&#250;rafelm&#233;r&#233;s\2022.%20febru&#225;r\input\2022.%20febru&#225;r_&#225;br&#225;k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file:///\\Fsrv01\mnb\FISCAL\Versenyk&#233;pess&#233;g\V&#225;llalati%20felm&#233;r&#233;sek\Felm&#233;r&#233;sek\Konjunkt&#250;rafelm&#233;r&#233;s\2022.%20febru&#225;r\input\2022.%20febru&#225;r_&#225;br&#225;k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file:///\\Fsrv01\mnb\FISCAL\Versenyk&#233;pess&#233;g\V&#225;llalati%20felm&#233;r&#233;sek\Felm&#233;r&#233;sek\Konjunkt&#250;rafelm&#233;r&#233;s\2022.%20febru&#225;r\input\2022.%20febru&#225;r_&#225;br&#225;k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oleObject" Target="file:///\\Fsrv01\mnb\FISCAL\Versenyk&#233;pess&#233;g\V&#225;llalati%20felm&#233;r&#233;sek\Felm&#233;r&#233;sek\Konjunkt&#250;rafelm&#233;r&#233;s\2022.%20febru&#225;r\input\2022.%20febru&#225;r_&#225;br&#225;k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oleObject" Target="file:///\\Fsrv01\mnb\FISCAL\Versenyk&#233;pess&#233;g\V&#225;llalati%20felm&#233;r&#233;sek\Felm&#233;r&#233;sek\Konjunkt&#250;rafelm&#233;r&#233;s\2022.%20febru&#225;r\input\2022.%20febru&#225;r_&#225;br&#225;k.xlsx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.xm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oleObject" Target="file:///\\Fsrv01\mnb\FISCAL\Versenyk&#233;pess&#233;g\V&#225;llalati%20felm&#233;r&#233;sek\Felm&#233;r&#233;sek\Konjunkt&#250;rafelm&#233;r&#233;s\2022.%20febru&#225;r\input\2022.%20febru&#225;r_&#225;br&#225;k.xlsx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8.xm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oleObject" Target="file:///\\Fsrv01\mnb\FISCAL\Versenyk&#233;pess&#233;g\V&#225;llalati%20felm&#233;r&#233;sek\Felm&#233;r&#233;sek\Konjunkt&#250;rafelm&#233;r&#233;s\2022.%20febru&#225;r\input\2022.%20febru&#225;r_&#225;br&#225;k.xlsx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9.xm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oleObject" Target="file:///\\Fsrv01\mnb\FISCAL\Versenyk&#233;pess&#233;g\V&#225;llalati%20felm&#233;r&#233;sek\Felm&#233;r&#233;sek\Konjunkt&#250;rafelm&#233;r&#233;s\2022.%20febru&#225;r\input\2022.%20febru&#225;r_&#225;br&#225;k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1890056899192825"/>
          <c:y val="4.2429201946668278E-2"/>
          <c:w val="0.87970814556000843"/>
          <c:h val="0.65383278789035082"/>
        </c:manualLayout>
      </c:layout>
      <c:lineChart>
        <c:grouping val="standard"/>
        <c:varyColors val="0"/>
        <c:ser>
          <c:idx val="0"/>
          <c:order val="0"/>
          <c:tx>
            <c:strRef>
              <c:f>Indexek!$A$5</c:f>
              <c:strCache>
                <c:ptCount val="1"/>
                <c:pt idx="0">
                  <c:v>Jelenlegi helyzet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2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spPr>
              <a:ln w="25400" cap="rnd">
                <a:solidFill>
                  <a:srgbClr val="00B0F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96D3-4B11-8F64-D55929069502}"/>
              </c:ext>
            </c:extLst>
          </c:dPt>
          <c:dLbls>
            <c:dLbl>
              <c:idx val="0"/>
              <c:layout>
                <c:manualLayout>
                  <c:x val="-4.9334981988330959E-2"/>
                  <c:y val="-4.523565080253361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96D3-4B11-8F64-D55929069502}"/>
                </c:ext>
              </c:extLst>
            </c:dLbl>
            <c:dLbl>
              <c:idx val="2"/>
              <c:layout>
                <c:manualLayout>
                  <c:x val="-4.9334981988330952E-2"/>
                  <c:y val="-7.177466827795420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6D3-4B11-8F64-D55929069502}"/>
                </c:ext>
              </c:extLst>
            </c:dLbl>
            <c:dLbl>
              <c:idx val="3"/>
              <c:layout>
                <c:manualLayout>
                  <c:x val="-7.1595549157346602E-2"/>
                  <c:y val="-4.523565080253361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6D3-4B11-8F64-D55929069502}"/>
                </c:ext>
              </c:extLst>
            </c:dLbl>
            <c:dLbl>
              <c:idx val="4"/>
              <c:layout>
                <c:manualLayout>
                  <c:x val="-8.5508403637981387E-2"/>
                  <c:y val="-3.727394555990744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96D3-4B11-8F64-D55929069502}"/>
                </c:ext>
              </c:extLst>
            </c:dLbl>
            <c:dLbl>
              <c:idx val="5"/>
              <c:layout>
                <c:manualLayout>
                  <c:x val="-5.5529707833342462E-2"/>
                  <c:y val="-4.78895525500756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96D3-4B11-8F64-D55929069502}"/>
                </c:ext>
              </c:extLst>
            </c:dLbl>
            <c:dLbl>
              <c:idx val="8"/>
              <c:layout>
                <c:manualLayout>
                  <c:x val="-4.4201138684976812E-2"/>
                  <c:y val="-3.992784730744954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96D3-4B11-8F64-D55929069502}"/>
                </c:ext>
              </c:extLst>
            </c:dLbl>
            <c:dLbl>
              <c:idx val="9"/>
              <c:layout>
                <c:manualLayout>
                  <c:x val="-4.141856778884976E-2"/>
                  <c:y val="-4.523565080253361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96D3-4B11-8F64-D55929069502}"/>
                </c:ext>
              </c:extLst>
            </c:dLbl>
            <c:dLbl>
              <c:idx val="11"/>
              <c:layout>
                <c:manualLayout>
                  <c:x val="-4.1418567788849857E-2"/>
                  <c:y val="-3.196614206482332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96D3-4B11-8F64-D55929069502}"/>
                </c:ext>
              </c:extLst>
            </c:dLbl>
            <c:dLbl>
              <c:idx val="12"/>
              <c:layout>
                <c:manualLayout>
                  <c:x val="-3.307085510046899E-2"/>
                  <c:y val="-3.196603758050255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0576568408683855E-2"/>
                      <c:h val="4.27012791179517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1-96D3-4B11-8F64-D5592906950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Indexek!$B$4:$P$4</c:f>
              <c:strCache>
                <c:ptCount val="1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</c:strCache>
            </c:strRef>
          </c:cat>
          <c:val>
            <c:numRef>
              <c:f>Indexek!$B$5:$P$5</c:f>
              <c:numCache>
                <c:formatCode>General\ "pont"</c:formatCode>
                <c:ptCount val="15"/>
                <c:pt idx="0">
                  <c:v>-32</c:v>
                </c:pt>
                <c:pt idx="1">
                  <c:v>-29</c:v>
                </c:pt>
                <c:pt idx="2">
                  <c:v>-28</c:v>
                </c:pt>
                <c:pt idx="3">
                  <c:v>-21</c:v>
                </c:pt>
                <c:pt idx="4">
                  <c:v>-12</c:v>
                </c:pt>
                <c:pt idx="5">
                  <c:v>-2</c:v>
                </c:pt>
                <c:pt idx="6">
                  <c:v>-1</c:v>
                </c:pt>
                <c:pt idx="7">
                  <c:v>-7</c:v>
                </c:pt>
                <c:pt idx="8">
                  <c:v>1</c:v>
                </c:pt>
                <c:pt idx="9">
                  <c:v>3</c:v>
                </c:pt>
                <c:pt idx="10">
                  <c:v>-1</c:v>
                </c:pt>
                <c:pt idx="11">
                  <c:v>4</c:v>
                </c:pt>
                <c:pt idx="12">
                  <c:v>7</c:v>
                </c:pt>
                <c:pt idx="13">
                  <c:v>1</c:v>
                </c:pt>
                <c:pt idx="14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6D3-4B11-8F64-D55929069502}"/>
            </c:ext>
          </c:extLst>
        </c:ser>
        <c:ser>
          <c:idx val="1"/>
          <c:order val="1"/>
          <c:tx>
            <c:strRef>
              <c:f>Indexek!$A$6</c:f>
              <c:strCache>
                <c:ptCount val="1"/>
                <c:pt idx="0">
                  <c:v>Várakozások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Pt>
            <c:idx val="2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spPr>
              <a:ln w="25400" cap="rnd">
                <a:solidFill>
                  <a:srgbClr val="00206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4-96D3-4B11-8F64-D55929069502}"/>
              </c:ext>
            </c:extLst>
          </c:dPt>
          <c:dLbls>
            <c:dLbl>
              <c:idx val="0"/>
              <c:layout>
                <c:manualLayout>
                  <c:x val="-4.4201138684976687E-2"/>
                  <c:y val="-6.381296303532803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96D3-4B11-8F64-D55929069502}"/>
                </c:ext>
              </c:extLst>
            </c:dLbl>
            <c:dLbl>
              <c:idx val="1"/>
              <c:layout>
                <c:manualLayout>
                  <c:x val="-6.0266980008980911E-2"/>
                  <c:y val="-4.78895525500756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96D3-4B11-8F64-D55929069502}"/>
                </c:ext>
              </c:extLst>
            </c:dLbl>
            <c:dLbl>
              <c:idx val="2"/>
              <c:layout>
                <c:manualLayout>
                  <c:x val="-5.3310552768663519E-2"/>
                  <c:y val="-4.788955255007570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6D3-4B11-8F64-D55929069502}"/>
                </c:ext>
              </c:extLst>
            </c:dLbl>
            <c:dLbl>
              <c:idx val="9"/>
              <c:layout>
                <c:manualLayout>
                  <c:x val="-5.4701838216727E-2"/>
                  <c:y val="-4.788955255007570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96D3-4B11-8F64-D55929069502}"/>
                </c:ext>
              </c:extLst>
            </c:dLbl>
            <c:dLbl>
              <c:idx val="10"/>
              <c:layout>
                <c:manualLayout>
                  <c:x val="-4.9136696424473082E-2"/>
                  <c:y val="-5.58512577927018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96D3-4B11-8F64-D55929069502}"/>
                </c:ext>
              </c:extLst>
            </c:dLbl>
            <c:dLbl>
              <c:idx val="11"/>
              <c:layout>
                <c:manualLayout>
                  <c:x val="-3.8006412839965358E-2"/>
                  <c:y val="-4.78895525500756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96D3-4B11-8F64-D55929069502}"/>
                </c:ext>
              </c:extLst>
            </c:dLbl>
            <c:dLbl>
              <c:idx val="12"/>
              <c:layout>
                <c:manualLayout>
                  <c:x val="-4.9136696424472978E-2"/>
                  <c:y val="-6.64668647828701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4-96D3-4B11-8F64-D55929069502}"/>
                </c:ext>
              </c:extLst>
            </c:dLbl>
            <c:dLbl>
              <c:idx val="13"/>
              <c:layout>
                <c:manualLayout>
                  <c:x val="-6.4440836353171341E-2"/>
                  <c:y val="-5.58512577927018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96D3-4B11-8F64-D5592906950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Indexek!$B$4:$P$4</c:f>
              <c:strCache>
                <c:ptCount val="1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</c:strCache>
            </c:strRef>
          </c:cat>
          <c:val>
            <c:numRef>
              <c:f>Indexek!$B$6:$P$6</c:f>
              <c:numCache>
                <c:formatCode>General\ "pont"</c:formatCode>
                <c:ptCount val="15"/>
                <c:pt idx="0">
                  <c:v>4</c:v>
                </c:pt>
                <c:pt idx="1">
                  <c:v>17</c:v>
                </c:pt>
                <c:pt idx="2">
                  <c:v>21</c:v>
                </c:pt>
                <c:pt idx="3">
                  <c:v>18</c:v>
                </c:pt>
                <c:pt idx="4">
                  <c:v>27</c:v>
                </c:pt>
                <c:pt idx="5">
                  <c:v>22</c:v>
                </c:pt>
                <c:pt idx="6">
                  <c:v>26</c:v>
                </c:pt>
                <c:pt idx="7">
                  <c:v>20</c:v>
                </c:pt>
                <c:pt idx="8">
                  <c:v>16</c:v>
                </c:pt>
                <c:pt idx="9">
                  <c:v>21</c:v>
                </c:pt>
                <c:pt idx="10">
                  <c:v>18</c:v>
                </c:pt>
                <c:pt idx="11">
                  <c:v>17</c:v>
                </c:pt>
                <c:pt idx="12">
                  <c:v>22</c:v>
                </c:pt>
                <c:pt idx="13">
                  <c:v>30</c:v>
                </c:pt>
                <c:pt idx="14">
                  <c:v>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96D3-4B11-8F64-D55929069502}"/>
            </c:ext>
          </c:extLst>
        </c:ser>
        <c:ser>
          <c:idx val="2"/>
          <c:order val="2"/>
          <c:tx>
            <c:strRef>
              <c:f>Indexek!$A$7</c:f>
              <c:strCache>
                <c:ptCount val="1"/>
                <c:pt idx="0">
                  <c:v>MNB konjunktúra index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Pt>
            <c:idx val="2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spPr>
              <a:ln w="25400" cap="rnd">
                <a:solidFill>
                  <a:srgbClr val="FF000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7-96D3-4B11-8F64-D55929069502}"/>
              </c:ext>
            </c:extLst>
          </c:dPt>
          <c:dLbls>
            <c:dLbl>
              <c:idx val="0"/>
              <c:layout>
                <c:manualLayout>
                  <c:x val="-5.4900123780584877E-2"/>
                  <c:y val="-5.319735604515984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96D3-4B11-8F64-D55929069502}"/>
                </c:ext>
              </c:extLst>
            </c:dLbl>
            <c:dLbl>
              <c:idx val="1"/>
              <c:layout>
                <c:manualLayout>
                  <c:x val="-4.7181995144961561E-2"/>
                  <c:y val="-4.25817490549915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96D3-4B11-8F64-D55929069502}"/>
                </c:ext>
              </c:extLst>
            </c:dLbl>
            <c:dLbl>
              <c:idx val="3"/>
              <c:layout>
                <c:manualLayout>
                  <c:x val="-4.9964566041088496E-2"/>
                  <c:y val="-5.850515954024391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96D3-4B11-8F64-D55929069502}"/>
                </c:ext>
              </c:extLst>
            </c:dLbl>
            <c:dLbl>
              <c:idx val="4"/>
              <c:layout>
                <c:manualLayout>
                  <c:x val="-5.8113993165611499E-2"/>
                  <c:y val="-3.46200438123654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96D3-4B11-8F64-D55929069502}"/>
                </c:ext>
              </c:extLst>
            </c:dLbl>
            <c:dLbl>
              <c:idx val="5"/>
              <c:layout>
                <c:manualLayout>
                  <c:x val="-4.9136696424473082E-2"/>
                  <c:y val="-4.788955255007570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96D3-4B11-8F64-D55929069502}"/>
                </c:ext>
              </c:extLst>
            </c:dLbl>
            <c:dLbl>
              <c:idx val="6"/>
              <c:layout>
                <c:manualLayout>
                  <c:x val="-4.218026918415569E-2"/>
                  <c:y val="-4.258174905499158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96D3-4B11-8F64-D55929069502}"/>
                </c:ext>
              </c:extLst>
            </c:dLbl>
            <c:dLbl>
              <c:idx val="8"/>
              <c:layout>
                <c:manualLayout>
                  <c:x val="-4.4201138684976812E-2"/>
                  <c:y val="-3.727394555990744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96D3-4B11-8F64-D55929069502}"/>
                </c:ext>
              </c:extLst>
            </c:dLbl>
            <c:dLbl>
              <c:idx val="9"/>
              <c:layout>
                <c:manualLayout>
                  <c:x val="-4.6354125528346127E-2"/>
                  <c:y val="-3.72739455599074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96D3-4B11-8F64-D55929069502}"/>
                </c:ext>
              </c:extLst>
            </c:dLbl>
            <c:dLbl>
              <c:idx val="10"/>
              <c:layout>
                <c:manualLayout>
                  <c:x val="-4.1418567788849857E-2"/>
                  <c:y val="-3.727394555990744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96D3-4B11-8F64-D55929069502}"/>
                </c:ext>
              </c:extLst>
            </c:dLbl>
            <c:dLbl>
              <c:idx val="11"/>
              <c:layout>
                <c:manualLayout>
                  <c:x val="-4.6354125528346127E-2"/>
                  <c:y val="-3.727394555990744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96D3-4B11-8F64-D55929069502}"/>
                </c:ext>
              </c:extLst>
            </c:dLbl>
            <c:dLbl>
              <c:idx val="12"/>
              <c:layout>
                <c:manualLayout>
                  <c:x val="-4.7745410976409705E-2"/>
                  <c:y val="-3.196614206482335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96D3-4B11-8F64-D55929069502}"/>
                </c:ext>
              </c:extLst>
            </c:dLbl>
            <c:dLbl>
              <c:idx val="13"/>
              <c:layout>
                <c:manualLayout>
                  <c:x val="-4.218026918415569E-2"/>
                  <c:y val="-5.850515954024391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96D3-4B11-8F64-D55929069502}"/>
                </c:ext>
              </c:extLst>
            </c:dLbl>
            <c:dLbl>
              <c:idx val="14"/>
              <c:layout>
                <c:manualLayout>
                  <c:x val="-1.983732038860903E-3"/>
                  <c:y val="-2.665833856973921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96D3-4B11-8F64-D5592906950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Indexek!$B$4:$P$4</c:f>
              <c:strCache>
                <c:ptCount val="1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</c:strCache>
            </c:strRef>
          </c:cat>
          <c:val>
            <c:numRef>
              <c:f>Indexek!$B$7:$P$7</c:f>
              <c:numCache>
                <c:formatCode>General\ "pont"</c:formatCode>
                <c:ptCount val="15"/>
                <c:pt idx="0">
                  <c:v>-14</c:v>
                </c:pt>
                <c:pt idx="1">
                  <c:v>-6</c:v>
                </c:pt>
                <c:pt idx="2">
                  <c:v>-4</c:v>
                </c:pt>
                <c:pt idx="3">
                  <c:v>-2</c:v>
                </c:pt>
                <c:pt idx="4">
                  <c:v>8</c:v>
                </c:pt>
                <c:pt idx="5">
                  <c:v>10</c:v>
                </c:pt>
                <c:pt idx="6">
                  <c:v>13</c:v>
                </c:pt>
                <c:pt idx="7">
                  <c:v>6</c:v>
                </c:pt>
                <c:pt idx="8">
                  <c:v>9</c:v>
                </c:pt>
                <c:pt idx="9">
                  <c:v>12</c:v>
                </c:pt>
                <c:pt idx="10">
                  <c:v>9</c:v>
                </c:pt>
                <c:pt idx="11">
                  <c:v>10</c:v>
                </c:pt>
                <c:pt idx="12">
                  <c:v>14</c:v>
                </c:pt>
                <c:pt idx="13">
                  <c:v>15</c:v>
                </c:pt>
                <c:pt idx="14">
                  <c:v>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96D3-4B11-8F64-D5592906950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896932095"/>
        <c:axId val="1896914207"/>
      </c:lineChart>
      <c:catAx>
        <c:axId val="18969320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896914207"/>
        <c:crosses val="autoZero"/>
        <c:auto val="1"/>
        <c:lblAlgn val="ctr"/>
        <c:lblOffset val="0"/>
        <c:noMultiLvlLbl val="0"/>
      </c:catAx>
      <c:valAx>
        <c:axId val="1896914207"/>
        <c:scaling>
          <c:orientation val="minMax"/>
          <c:max val="40"/>
          <c:min val="-4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89693209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7.5438765905376848E-2"/>
          <c:y val="3.9618992983195572E-2"/>
          <c:w val="0.89678345327903031"/>
          <c:h val="0.53232822878372787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verzió'!$A$185</c:f>
              <c:strCache>
                <c:ptCount val="1"/>
                <c:pt idx="0">
                  <c:v>Munkaerőhiány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EA3-4AB3-B481-0C5C34B5920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verzió'!$B$184:$P$184</c:f>
              <c:strCache>
                <c:ptCount val="1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</c:strCache>
            </c:strRef>
          </c:cat>
          <c:val>
            <c:numRef>
              <c:f>'Új verzió'!$B$185:$P$185</c:f>
              <c:numCache>
                <c:formatCode>0%</c:formatCode>
                <c:ptCount val="15"/>
                <c:pt idx="0">
                  <c:v>0.21093413689195006</c:v>
                </c:pt>
                <c:pt idx="1">
                  <c:v>0.169986</c:v>
                </c:pt>
                <c:pt idx="2">
                  <c:v>0.19</c:v>
                </c:pt>
                <c:pt idx="3">
                  <c:v>0.1988</c:v>
                </c:pt>
                <c:pt idx="4">
                  <c:v>0.26</c:v>
                </c:pt>
                <c:pt idx="5">
                  <c:v>0.27</c:v>
                </c:pt>
                <c:pt idx="6">
                  <c:v>0.28999999999999998</c:v>
                </c:pt>
                <c:pt idx="7">
                  <c:v>0.3</c:v>
                </c:pt>
                <c:pt idx="8">
                  <c:v>0.33</c:v>
                </c:pt>
                <c:pt idx="9">
                  <c:v>0.37</c:v>
                </c:pt>
                <c:pt idx="10">
                  <c:v>0.37</c:v>
                </c:pt>
                <c:pt idx="11">
                  <c:v>0.36</c:v>
                </c:pt>
                <c:pt idx="12">
                  <c:v>0.4</c:v>
                </c:pt>
                <c:pt idx="13">
                  <c:v>0.36</c:v>
                </c:pt>
                <c:pt idx="14">
                  <c:v>0.44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EA3-4AB3-B481-0C5C34B5920F}"/>
            </c:ext>
          </c:extLst>
        </c:ser>
        <c:ser>
          <c:idx val="1"/>
          <c:order val="1"/>
          <c:tx>
            <c:strRef>
              <c:f>'Új verzió'!$A$186</c:f>
              <c:strCache>
                <c:ptCount val="1"/>
                <c:pt idx="0">
                  <c:v>Vevők hiánya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14"/>
              <c:layout>
                <c:manualLayout>
                  <c:x val="-2.037013728053729E-16"/>
                  <c:y val="1.73468830246407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2EA3-4AB3-B481-0C5C34B5920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verzió'!$B$184:$P$184</c:f>
              <c:strCache>
                <c:ptCount val="1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</c:strCache>
            </c:strRef>
          </c:cat>
          <c:val>
            <c:numRef>
              <c:f>'Új verzió'!$B$186:$P$186</c:f>
              <c:numCache>
                <c:formatCode>0%</c:formatCode>
                <c:ptCount val="15"/>
                <c:pt idx="0">
                  <c:v>0.5501506672406371</c:v>
                </c:pt>
                <c:pt idx="1">
                  <c:v>0.53129444999999997</c:v>
                </c:pt>
                <c:pt idx="2">
                  <c:v>0.5</c:v>
                </c:pt>
                <c:pt idx="3">
                  <c:v>0.47159000000000001</c:v>
                </c:pt>
                <c:pt idx="4">
                  <c:v>0.44</c:v>
                </c:pt>
                <c:pt idx="5">
                  <c:v>0.4</c:v>
                </c:pt>
                <c:pt idx="6">
                  <c:v>0.41</c:v>
                </c:pt>
                <c:pt idx="7">
                  <c:v>0.37</c:v>
                </c:pt>
                <c:pt idx="8">
                  <c:v>0.34</c:v>
                </c:pt>
                <c:pt idx="9">
                  <c:v>0.33</c:v>
                </c:pt>
                <c:pt idx="10">
                  <c:v>0.33</c:v>
                </c:pt>
                <c:pt idx="11">
                  <c:v>0.36</c:v>
                </c:pt>
                <c:pt idx="12">
                  <c:v>0.35</c:v>
                </c:pt>
                <c:pt idx="13">
                  <c:v>0.37</c:v>
                </c:pt>
                <c:pt idx="14">
                  <c:v>0.28000000000000003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EA3-4AB3-B481-0C5C34B5920F}"/>
            </c:ext>
          </c:extLst>
        </c:ser>
        <c:ser>
          <c:idx val="2"/>
          <c:order val="2"/>
          <c:tx>
            <c:strRef>
              <c:f>'Új verzió'!$A$187</c:f>
              <c:strCache>
                <c:ptCount val="1"/>
                <c:pt idx="0">
                  <c:v>Beszállítói problémák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1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2EA3-4AB3-B481-0C5C34B5920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verzió'!$B$184:$P$184</c:f>
              <c:strCache>
                <c:ptCount val="1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</c:strCache>
            </c:strRef>
          </c:cat>
          <c:val>
            <c:numRef>
              <c:f>'Új verzió'!$B$187:$P$187</c:f>
              <c:numCache>
                <c:formatCode>0%</c:formatCode>
                <c:ptCount val="15"/>
                <c:pt idx="0">
                  <c:v>0.10546706844597503</c:v>
                </c:pt>
                <c:pt idx="1">
                  <c:v>0.105263</c:v>
                </c:pt>
                <c:pt idx="2">
                  <c:v>0.1</c:v>
                </c:pt>
                <c:pt idx="3">
                  <c:v>0.18665000000000001</c:v>
                </c:pt>
                <c:pt idx="4">
                  <c:v>0.18</c:v>
                </c:pt>
                <c:pt idx="5">
                  <c:v>0.2</c:v>
                </c:pt>
                <c:pt idx="6">
                  <c:v>0.21</c:v>
                </c:pt>
                <c:pt idx="7">
                  <c:v>0.25</c:v>
                </c:pt>
                <c:pt idx="8">
                  <c:v>0.18</c:v>
                </c:pt>
                <c:pt idx="9">
                  <c:v>0.26</c:v>
                </c:pt>
                <c:pt idx="10">
                  <c:v>0.26</c:v>
                </c:pt>
                <c:pt idx="11">
                  <c:v>0.28000000000000003</c:v>
                </c:pt>
                <c:pt idx="12">
                  <c:v>0.27</c:v>
                </c:pt>
                <c:pt idx="13">
                  <c:v>0.25</c:v>
                </c:pt>
                <c:pt idx="14">
                  <c:v>0.3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EA3-4AB3-B481-0C5C34B5920F}"/>
            </c:ext>
          </c:extLst>
        </c:ser>
        <c:ser>
          <c:idx val="3"/>
          <c:order val="3"/>
          <c:tx>
            <c:strRef>
              <c:f>'Új verzió'!$A$188</c:f>
              <c:strCache>
                <c:ptCount val="1"/>
                <c:pt idx="0">
                  <c:v>Finanszírozási problémák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cat>
            <c:strRef>
              <c:f>'Új verzió'!$B$184:$P$184</c:f>
              <c:strCache>
                <c:ptCount val="1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</c:strCache>
            </c:strRef>
          </c:cat>
          <c:val>
            <c:numRef>
              <c:f>'Új verzió'!$B$188:$P$188</c:f>
              <c:numCache>
                <c:formatCode>0%</c:formatCode>
                <c:ptCount val="15"/>
                <c:pt idx="0">
                  <c:v>0.22858372793801118</c:v>
                </c:pt>
                <c:pt idx="1">
                  <c:v>0.18776699999999999</c:v>
                </c:pt>
                <c:pt idx="2">
                  <c:v>0.24</c:v>
                </c:pt>
                <c:pt idx="3">
                  <c:v>0.21729999999999999</c:v>
                </c:pt>
                <c:pt idx="4">
                  <c:v>0.23</c:v>
                </c:pt>
                <c:pt idx="5">
                  <c:v>0.22</c:v>
                </c:pt>
                <c:pt idx="6">
                  <c:v>0.22</c:v>
                </c:pt>
                <c:pt idx="7">
                  <c:v>0.23</c:v>
                </c:pt>
                <c:pt idx="8">
                  <c:v>0.22</c:v>
                </c:pt>
                <c:pt idx="9">
                  <c:v>0.2</c:v>
                </c:pt>
                <c:pt idx="10">
                  <c:v>0.22</c:v>
                </c:pt>
                <c:pt idx="11">
                  <c:v>0.2</c:v>
                </c:pt>
                <c:pt idx="12">
                  <c:v>0.18</c:v>
                </c:pt>
                <c:pt idx="13">
                  <c:v>0.21</c:v>
                </c:pt>
                <c:pt idx="14">
                  <c:v>0.18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EA3-4AB3-B481-0C5C34B5920F}"/>
            </c:ext>
          </c:extLst>
        </c:ser>
        <c:ser>
          <c:idx val="4"/>
          <c:order val="4"/>
          <c:tx>
            <c:strRef>
              <c:f>'Új verzió'!$A$189</c:f>
              <c:strCache>
                <c:ptCount val="1"/>
                <c:pt idx="0">
                  <c:v>Adminisztratív akadályok</c:v>
                </c:pt>
              </c:strCache>
            </c:strRef>
          </c:tx>
          <c:spPr>
            <a:ln w="25400" cap="rnd">
              <a:solidFill>
                <a:srgbClr val="9966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96600"/>
              </a:solidFill>
              <a:ln w="6350">
                <a:noFill/>
              </a:ln>
              <a:effectLst/>
            </c:spPr>
          </c:marker>
          <c:dLbls>
            <c:dLbl>
              <c:idx val="1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2EA3-4AB3-B481-0C5C34B5920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B87F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verzió'!$B$184:$P$184</c:f>
              <c:strCache>
                <c:ptCount val="1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</c:strCache>
            </c:strRef>
          </c:cat>
          <c:val>
            <c:numRef>
              <c:f>'Új verzió'!$B$189:$P$189</c:f>
              <c:numCache>
                <c:formatCode>0%</c:formatCode>
                <c:ptCount val="15"/>
                <c:pt idx="0">
                  <c:v>0.10589754627636677</c:v>
                </c:pt>
                <c:pt idx="1">
                  <c:v>0.11593199999999999</c:v>
                </c:pt>
                <c:pt idx="2">
                  <c:v>0.09</c:v>
                </c:pt>
                <c:pt idx="3">
                  <c:v>0.15915000000000001</c:v>
                </c:pt>
                <c:pt idx="4">
                  <c:v>0.16</c:v>
                </c:pt>
                <c:pt idx="5">
                  <c:v>0.14000000000000001</c:v>
                </c:pt>
                <c:pt idx="6">
                  <c:v>0.13</c:v>
                </c:pt>
                <c:pt idx="7">
                  <c:v>0.13</c:v>
                </c:pt>
                <c:pt idx="8">
                  <c:v>0.13</c:v>
                </c:pt>
                <c:pt idx="9">
                  <c:v>0.12</c:v>
                </c:pt>
                <c:pt idx="10">
                  <c:v>0.12</c:v>
                </c:pt>
                <c:pt idx="11">
                  <c:v>0.12</c:v>
                </c:pt>
                <c:pt idx="12">
                  <c:v>0.15</c:v>
                </c:pt>
                <c:pt idx="13">
                  <c:v>0.12</c:v>
                </c:pt>
                <c:pt idx="14">
                  <c:v>0.18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2EA3-4AB3-B481-0C5C34B5920F}"/>
            </c:ext>
          </c:extLst>
        </c:ser>
        <c:ser>
          <c:idx val="5"/>
          <c:order val="5"/>
          <c:tx>
            <c:strRef>
              <c:f>'Új verzió'!$A$190</c:f>
              <c:strCache>
                <c:ptCount val="1"/>
                <c:pt idx="0">
                  <c:v>Nincs akadálya</c:v>
                </c:pt>
              </c:strCache>
            </c:strRef>
          </c:tx>
          <c:spPr>
            <a:ln w="2540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50"/>
              </a:solidFill>
              <a:ln w="9525">
                <a:noFill/>
              </a:ln>
              <a:effectLst/>
            </c:spPr>
          </c:marker>
          <c:dLbls>
            <c:dLbl>
              <c:idx val="14"/>
              <c:layout>
                <c:manualLayout>
                  <c:x val="-4.1666671223391282E-3"/>
                  <c:y val="-7.43437843913175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2EA3-4AB3-B481-0C5C34B5920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5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verzió'!$B$184:$P$184</c:f>
              <c:strCache>
                <c:ptCount val="1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</c:strCache>
            </c:strRef>
          </c:cat>
          <c:val>
            <c:numRef>
              <c:f>'Új verzió'!$B$190:$P$190</c:f>
              <c:numCache>
                <c:formatCode>0%</c:formatCode>
                <c:ptCount val="15"/>
                <c:pt idx="0">
                  <c:v>0.15238915195867414</c:v>
                </c:pt>
                <c:pt idx="1">
                  <c:v>0.12945000000000001</c:v>
                </c:pt>
                <c:pt idx="2">
                  <c:v>0.15</c:v>
                </c:pt>
                <c:pt idx="3">
                  <c:v>0.10459</c:v>
                </c:pt>
                <c:pt idx="4">
                  <c:v>0.1</c:v>
                </c:pt>
                <c:pt idx="5">
                  <c:v>0.12</c:v>
                </c:pt>
                <c:pt idx="6">
                  <c:v>0.13</c:v>
                </c:pt>
                <c:pt idx="7">
                  <c:v>0.12</c:v>
                </c:pt>
                <c:pt idx="8">
                  <c:v>0.13</c:v>
                </c:pt>
                <c:pt idx="9">
                  <c:v>0.12</c:v>
                </c:pt>
                <c:pt idx="10">
                  <c:v>0.13</c:v>
                </c:pt>
                <c:pt idx="11">
                  <c:v>0.12</c:v>
                </c:pt>
                <c:pt idx="12">
                  <c:v>0.12</c:v>
                </c:pt>
                <c:pt idx="13">
                  <c:v>0.12</c:v>
                </c:pt>
                <c:pt idx="14">
                  <c:v>0.1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2EA3-4AB3-B481-0C5C34B5920F}"/>
            </c:ext>
          </c:extLst>
        </c:ser>
        <c:ser>
          <c:idx val="6"/>
          <c:order val="6"/>
          <c:tx>
            <c:strRef>
              <c:f>'Új verzió'!$A$191</c:f>
              <c:strCache>
                <c:ptCount val="1"/>
                <c:pt idx="0">
                  <c:v>Egyéb*</c:v>
                </c:pt>
              </c:strCache>
            </c:strRef>
          </c:tx>
          <c:spPr>
            <a:ln w="25400" cap="rnd">
              <a:solidFill>
                <a:srgbClr val="FFC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C000"/>
              </a:solidFill>
              <a:ln w="9525">
                <a:noFill/>
              </a:ln>
              <a:effectLst/>
            </c:spPr>
          </c:marker>
          <c:dLbls>
            <c:dLbl>
              <c:idx val="1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2EA3-4AB3-B481-0C5C34B5920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C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verzió'!$B$184:$P$184</c:f>
              <c:strCache>
                <c:ptCount val="1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</c:strCache>
            </c:strRef>
          </c:cat>
          <c:val>
            <c:numRef>
              <c:f>'Új verzió'!$B$191:$P$191</c:f>
              <c:numCache>
                <c:formatCode>0%</c:formatCode>
                <c:ptCount val="15"/>
                <c:pt idx="1">
                  <c:v>0.16927500000000001</c:v>
                </c:pt>
                <c:pt idx="2">
                  <c:v>0.15</c:v>
                </c:pt>
                <c:pt idx="3">
                  <c:v>0.16320000000000001</c:v>
                </c:pt>
                <c:pt idx="4">
                  <c:v>0.12</c:v>
                </c:pt>
                <c:pt idx="5">
                  <c:v>0.1</c:v>
                </c:pt>
                <c:pt idx="6">
                  <c:v>0.09</c:v>
                </c:pt>
                <c:pt idx="7">
                  <c:v>0.09</c:v>
                </c:pt>
                <c:pt idx="8">
                  <c:v>0.09</c:v>
                </c:pt>
                <c:pt idx="9">
                  <c:v>0.1</c:v>
                </c:pt>
                <c:pt idx="10">
                  <c:v>0.1</c:v>
                </c:pt>
                <c:pt idx="11">
                  <c:v>0.09</c:v>
                </c:pt>
                <c:pt idx="12">
                  <c:v>0.12</c:v>
                </c:pt>
                <c:pt idx="13">
                  <c:v>0.1</c:v>
                </c:pt>
                <c:pt idx="14">
                  <c:v>0.08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2EA3-4AB3-B481-0C5C34B5920F}"/>
            </c:ext>
          </c:extLst>
        </c:ser>
        <c:ser>
          <c:idx val="7"/>
          <c:order val="7"/>
          <c:tx>
            <c:strRef>
              <c:f>'Új verzió'!$A$192</c:f>
              <c:strCache>
                <c:ptCount val="1"/>
                <c:pt idx="0">
                  <c:v>Nem tudja/nem válaszol</c:v>
                </c:pt>
              </c:strCache>
            </c:strRef>
          </c:tx>
          <c:spPr>
            <a:ln w="25400" cap="rnd">
              <a:solidFill>
                <a:schemeClr val="bg1">
                  <a:lumMod val="75000"/>
                </a:schemeClr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chemeClr val="bg1">
                  <a:lumMod val="75000"/>
                </a:schemeClr>
              </a:solidFill>
              <a:ln w="9525">
                <a:noFill/>
              </a:ln>
              <a:effectLst/>
            </c:spPr>
          </c:marker>
          <c:dLbls>
            <c:dLbl>
              <c:idx val="1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2EA3-4AB3-B481-0C5C34B5920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verzió'!$B$184:$P$184</c:f>
              <c:strCache>
                <c:ptCount val="1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</c:strCache>
            </c:strRef>
          </c:cat>
          <c:val>
            <c:numRef>
              <c:f>'Új verzió'!$B$192:$P$192</c:f>
              <c:numCache>
                <c:formatCode>0%</c:formatCode>
                <c:ptCount val="15"/>
                <c:pt idx="0">
                  <c:v>6.4141196728368488E-2</c:v>
                </c:pt>
                <c:pt idx="1">
                  <c:v>3.8406999999999997E-2</c:v>
                </c:pt>
                <c:pt idx="2">
                  <c:v>0.05</c:v>
                </c:pt>
                <c:pt idx="3">
                  <c:v>5.4100000000000002E-2</c:v>
                </c:pt>
                <c:pt idx="4">
                  <c:v>0.05</c:v>
                </c:pt>
                <c:pt idx="5">
                  <c:v>0.06</c:v>
                </c:pt>
                <c:pt idx="6">
                  <c:v>0.05</c:v>
                </c:pt>
                <c:pt idx="7">
                  <c:v>7.0000000000000007E-2</c:v>
                </c:pt>
                <c:pt idx="8">
                  <c:v>7.0000000000000007E-2</c:v>
                </c:pt>
                <c:pt idx="9">
                  <c:v>0.06</c:v>
                </c:pt>
                <c:pt idx="10">
                  <c:v>0.06</c:v>
                </c:pt>
                <c:pt idx="11">
                  <c:v>0.06</c:v>
                </c:pt>
                <c:pt idx="12">
                  <c:v>0.05</c:v>
                </c:pt>
                <c:pt idx="13">
                  <c:v>0.05</c:v>
                </c:pt>
                <c:pt idx="14">
                  <c:v>0.05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2EA3-4AB3-B481-0C5C34B592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90339736"/>
        <c:axId val="990355152"/>
      </c:lineChart>
      <c:catAx>
        <c:axId val="990339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90355152"/>
        <c:crosses val="autoZero"/>
        <c:auto val="1"/>
        <c:lblAlgn val="ctr"/>
        <c:lblOffset val="100"/>
        <c:noMultiLvlLbl val="0"/>
      </c:catAx>
      <c:valAx>
        <c:axId val="990355152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903397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2845584300698211E-4"/>
          <c:y val="0.78250579530287778"/>
          <c:w val="0.99954308831398608"/>
          <c:h val="0.2026254478188587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0268603828429846E-2"/>
          <c:y val="5.745725180578843E-2"/>
          <c:w val="0.77574871218846109"/>
          <c:h val="0.63713863009154081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verzió'!$B$201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1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EB8-440B-ABBE-8CB8C9D29B5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verzió'!$A$202:$A$216</c:f>
              <c:strCache>
                <c:ptCount val="1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</c:strCache>
            </c:strRef>
          </c:cat>
          <c:val>
            <c:numRef>
              <c:f>'Új verzió'!$B$202:$B$216</c:f>
              <c:numCache>
                <c:formatCode>General\ "pont"</c:formatCode>
                <c:ptCount val="15"/>
                <c:pt idx="0">
                  <c:v>-33</c:v>
                </c:pt>
                <c:pt idx="1">
                  <c:v>-32</c:v>
                </c:pt>
                <c:pt idx="2">
                  <c:v>-22</c:v>
                </c:pt>
                <c:pt idx="3">
                  <c:v>-35</c:v>
                </c:pt>
                <c:pt idx="4">
                  <c:v>-13</c:v>
                </c:pt>
                <c:pt idx="5">
                  <c:v>-2</c:v>
                </c:pt>
                <c:pt idx="6">
                  <c:v>-7</c:v>
                </c:pt>
                <c:pt idx="7">
                  <c:v>-12</c:v>
                </c:pt>
                <c:pt idx="8">
                  <c:v>-10</c:v>
                </c:pt>
                <c:pt idx="9">
                  <c:v>-5</c:v>
                </c:pt>
                <c:pt idx="10">
                  <c:v>-13</c:v>
                </c:pt>
                <c:pt idx="11">
                  <c:v>-23</c:v>
                </c:pt>
                <c:pt idx="12">
                  <c:v>-14</c:v>
                </c:pt>
                <c:pt idx="13">
                  <c:v>-25</c:v>
                </c:pt>
                <c:pt idx="14">
                  <c:v>-8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EB8-440B-ABBE-8CB8C9D29B5E}"/>
            </c:ext>
          </c:extLst>
        </c:ser>
        <c:ser>
          <c:idx val="1"/>
          <c:order val="1"/>
          <c:tx>
            <c:strRef>
              <c:f>'Új verzió'!$C$201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1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EB8-440B-ABBE-8CB8C9D29B5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verzió'!$A$202:$A$216</c:f>
              <c:strCache>
                <c:ptCount val="1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</c:strCache>
            </c:strRef>
          </c:cat>
          <c:val>
            <c:numRef>
              <c:f>'Új verzió'!$C$202:$C$216</c:f>
              <c:numCache>
                <c:formatCode>General\ "pont"</c:formatCode>
                <c:ptCount val="15"/>
                <c:pt idx="0">
                  <c:v>-28</c:v>
                </c:pt>
                <c:pt idx="1">
                  <c:v>-25</c:v>
                </c:pt>
                <c:pt idx="2">
                  <c:v>-14</c:v>
                </c:pt>
                <c:pt idx="3">
                  <c:v>-26</c:v>
                </c:pt>
                <c:pt idx="4">
                  <c:v>-3</c:v>
                </c:pt>
                <c:pt idx="5">
                  <c:v>-1</c:v>
                </c:pt>
                <c:pt idx="6">
                  <c:v>1</c:v>
                </c:pt>
                <c:pt idx="7">
                  <c:v>-3</c:v>
                </c:pt>
                <c:pt idx="8">
                  <c:v>-4</c:v>
                </c:pt>
                <c:pt idx="9">
                  <c:v>-3</c:v>
                </c:pt>
                <c:pt idx="10">
                  <c:v>-8</c:v>
                </c:pt>
                <c:pt idx="11">
                  <c:v>-14</c:v>
                </c:pt>
                <c:pt idx="12">
                  <c:v>-17</c:v>
                </c:pt>
                <c:pt idx="13">
                  <c:v>-16</c:v>
                </c:pt>
                <c:pt idx="14">
                  <c:v>-16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EB8-440B-ABBE-8CB8C9D29B5E}"/>
            </c:ext>
          </c:extLst>
        </c:ser>
        <c:ser>
          <c:idx val="2"/>
          <c:order val="2"/>
          <c:tx>
            <c:strRef>
              <c:f>'Új verzió'!$D$201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14"/>
              <c:layout>
                <c:manualLayout>
                  <c:x val="0"/>
                  <c:y val="4.388803692205614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70C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EB8-440B-ABBE-8CB8C9D29B5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verzió'!$A$202:$A$216</c:f>
              <c:strCache>
                <c:ptCount val="1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</c:strCache>
            </c:strRef>
          </c:cat>
          <c:val>
            <c:numRef>
              <c:f>'Új verzió'!$D$202:$D$216</c:f>
              <c:numCache>
                <c:formatCode>General\ "pont"</c:formatCode>
                <c:ptCount val="15"/>
                <c:pt idx="0">
                  <c:v>-22</c:v>
                </c:pt>
                <c:pt idx="1">
                  <c:v>-24</c:v>
                </c:pt>
                <c:pt idx="2">
                  <c:v>-3</c:v>
                </c:pt>
                <c:pt idx="3">
                  <c:v>-12</c:v>
                </c:pt>
                <c:pt idx="4">
                  <c:v>-2</c:v>
                </c:pt>
                <c:pt idx="5">
                  <c:v>17</c:v>
                </c:pt>
                <c:pt idx="6">
                  <c:v>12</c:v>
                </c:pt>
                <c:pt idx="7">
                  <c:v>6</c:v>
                </c:pt>
                <c:pt idx="8">
                  <c:v>-4</c:v>
                </c:pt>
                <c:pt idx="9">
                  <c:v>1</c:v>
                </c:pt>
                <c:pt idx="10">
                  <c:v>-2</c:v>
                </c:pt>
                <c:pt idx="11">
                  <c:v>-13</c:v>
                </c:pt>
                <c:pt idx="12">
                  <c:v>-18</c:v>
                </c:pt>
                <c:pt idx="13">
                  <c:v>-16</c:v>
                </c:pt>
                <c:pt idx="14">
                  <c:v>-17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EB8-440B-ABBE-8CB8C9D29B5E}"/>
            </c:ext>
          </c:extLst>
        </c:ser>
        <c:ser>
          <c:idx val="3"/>
          <c:order val="3"/>
          <c:tx>
            <c:strRef>
              <c:f>'Új verzió'!$E$201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EB8-440B-ABBE-8CB8C9D29B5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verzió'!$A$202:$A$216</c:f>
              <c:strCache>
                <c:ptCount val="1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</c:strCache>
            </c:strRef>
          </c:cat>
          <c:val>
            <c:numRef>
              <c:f>'Új verzió'!$E$202:$E$216</c:f>
              <c:numCache>
                <c:formatCode>General\ "pont"</c:formatCode>
                <c:ptCount val="15"/>
                <c:pt idx="0">
                  <c:v>-12</c:v>
                </c:pt>
                <c:pt idx="1">
                  <c:v>-4</c:v>
                </c:pt>
                <c:pt idx="2">
                  <c:v>-2</c:v>
                </c:pt>
                <c:pt idx="3">
                  <c:v>-5</c:v>
                </c:pt>
                <c:pt idx="4">
                  <c:v>9</c:v>
                </c:pt>
                <c:pt idx="5">
                  <c:v>8</c:v>
                </c:pt>
                <c:pt idx="6">
                  <c:v>16</c:v>
                </c:pt>
                <c:pt idx="7">
                  <c:v>-11</c:v>
                </c:pt>
                <c:pt idx="8">
                  <c:v>-12</c:v>
                </c:pt>
                <c:pt idx="9">
                  <c:v>6</c:v>
                </c:pt>
                <c:pt idx="10">
                  <c:v>-7</c:v>
                </c:pt>
                <c:pt idx="11">
                  <c:v>-7</c:v>
                </c:pt>
                <c:pt idx="12">
                  <c:v>0</c:v>
                </c:pt>
                <c:pt idx="13">
                  <c:v>-7</c:v>
                </c:pt>
                <c:pt idx="14">
                  <c:v>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EB8-440B-ABBE-8CB8C9D29B5E}"/>
            </c:ext>
          </c:extLst>
        </c:ser>
        <c:ser>
          <c:idx val="4"/>
          <c:order val="4"/>
          <c:tx>
            <c:strRef>
              <c:f>'Új verzió'!$F$201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1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EB8-440B-ABBE-8CB8C9D29B5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verzió'!$A$202:$A$216</c:f>
              <c:strCache>
                <c:ptCount val="1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</c:strCache>
            </c:strRef>
          </c:cat>
          <c:val>
            <c:numRef>
              <c:f>'Új verzió'!$F$202:$F$216</c:f>
              <c:numCache>
                <c:formatCode>General\ "pont"</c:formatCode>
                <c:ptCount val="15"/>
                <c:pt idx="0">
                  <c:v>-24</c:v>
                </c:pt>
                <c:pt idx="1">
                  <c:v>-20</c:v>
                </c:pt>
                <c:pt idx="2">
                  <c:v>-13</c:v>
                </c:pt>
                <c:pt idx="3">
                  <c:v>-22</c:v>
                </c:pt>
                <c:pt idx="4">
                  <c:v>-4</c:v>
                </c:pt>
                <c:pt idx="5">
                  <c:v>3</c:v>
                </c:pt>
                <c:pt idx="6">
                  <c:v>3</c:v>
                </c:pt>
                <c:pt idx="7">
                  <c:v>-8</c:v>
                </c:pt>
                <c:pt idx="8">
                  <c:v>-10</c:v>
                </c:pt>
                <c:pt idx="9">
                  <c:v>-1</c:v>
                </c:pt>
                <c:pt idx="10">
                  <c:v>-10</c:v>
                </c:pt>
                <c:pt idx="11">
                  <c:v>-15</c:v>
                </c:pt>
                <c:pt idx="12">
                  <c:v>-10</c:v>
                </c:pt>
                <c:pt idx="13">
                  <c:v>-16</c:v>
                </c:pt>
                <c:pt idx="14">
                  <c:v>-5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5EB8-440B-ABBE-8CB8C9D29B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33722927"/>
        <c:axId val="733722511"/>
      </c:lineChart>
      <c:catAx>
        <c:axId val="7337229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3722511"/>
        <c:crosses val="autoZero"/>
        <c:auto val="1"/>
        <c:lblAlgn val="ctr"/>
        <c:lblOffset val="50"/>
        <c:noMultiLvlLbl val="0"/>
      </c:catAx>
      <c:valAx>
        <c:axId val="733722511"/>
        <c:scaling>
          <c:orientation val="minMax"/>
          <c:max val="20"/>
          <c:min val="-4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37229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255822816668465E-2"/>
          <c:y val="3.991880228454589E-2"/>
          <c:w val="0.7884301813921526"/>
          <c:h val="0.68442618052400161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verzió'!$B$219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14"/>
              <c:layout>
                <c:manualLayout>
                  <c:x val="0"/>
                  <c:y val="3.73259567054170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CE4-4DD2-9320-007F8B7DD98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verzió'!$A$220:$A$234</c:f>
              <c:strCache>
                <c:ptCount val="1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</c:strCache>
            </c:strRef>
          </c:cat>
          <c:val>
            <c:numRef>
              <c:f>'Új verzió'!$B$220:$B$234</c:f>
              <c:numCache>
                <c:formatCode>General\ "pont"</c:formatCode>
                <c:ptCount val="15"/>
                <c:pt idx="0">
                  <c:v>-18</c:v>
                </c:pt>
                <c:pt idx="1">
                  <c:v>1</c:v>
                </c:pt>
                <c:pt idx="2">
                  <c:v>11</c:v>
                </c:pt>
                <c:pt idx="3">
                  <c:v>3</c:v>
                </c:pt>
                <c:pt idx="4">
                  <c:v>20</c:v>
                </c:pt>
                <c:pt idx="5">
                  <c:v>19</c:v>
                </c:pt>
                <c:pt idx="6">
                  <c:v>13</c:v>
                </c:pt>
                <c:pt idx="7">
                  <c:v>3</c:v>
                </c:pt>
                <c:pt idx="8">
                  <c:v>-1</c:v>
                </c:pt>
                <c:pt idx="9">
                  <c:v>3</c:v>
                </c:pt>
                <c:pt idx="10">
                  <c:v>-3</c:v>
                </c:pt>
                <c:pt idx="11">
                  <c:v>-14</c:v>
                </c:pt>
                <c:pt idx="12">
                  <c:v>-7</c:v>
                </c:pt>
                <c:pt idx="13">
                  <c:v>16</c:v>
                </c:pt>
                <c:pt idx="14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CE4-4DD2-9320-007F8B7DD98A}"/>
            </c:ext>
          </c:extLst>
        </c:ser>
        <c:ser>
          <c:idx val="1"/>
          <c:order val="1"/>
          <c:tx>
            <c:strRef>
              <c:f>'Új verzió'!$C$219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14"/>
              <c:layout>
                <c:manualLayout>
                  <c:x val="-5.567471063945912E-3"/>
                  <c:y val="-1.99071769095557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CE4-4DD2-9320-007F8B7DD98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verzió'!$A$220:$A$234</c:f>
              <c:strCache>
                <c:ptCount val="1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</c:strCache>
            </c:strRef>
          </c:cat>
          <c:val>
            <c:numRef>
              <c:f>'Új verzió'!$C$220:$C$234</c:f>
              <c:numCache>
                <c:formatCode>General\ "pont"</c:formatCode>
                <c:ptCount val="15"/>
                <c:pt idx="0">
                  <c:v>-15</c:v>
                </c:pt>
                <c:pt idx="1">
                  <c:v>9</c:v>
                </c:pt>
                <c:pt idx="2">
                  <c:v>20</c:v>
                </c:pt>
                <c:pt idx="3">
                  <c:v>8</c:v>
                </c:pt>
                <c:pt idx="4">
                  <c:v>28</c:v>
                </c:pt>
                <c:pt idx="5">
                  <c:v>26</c:v>
                </c:pt>
                <c:pt idx="6">
                  <c:v>12</c:v>
                </c:pt>
                <c:pt idx="7">
                  <c:v>6</c:v>
                </c:pt>
                <c:pt idx="8">
                  <c:v>11</c:v>
                </c:pt>
                <c:pt idx="9">
                  <c:v>0</c:v>
                </c:pt>
                <c:pt idx="10">
                  <c:v>2</c:v>
                </c:pt>
                <c:pt idx="11">
                  <c:v>-12</c:v>
                </c:pt>
                <c:pt idx="12">
                  <c:v>-8</c:v>
                </c:pt>
                <c:pt idx="13">
                  <c:v>18</c:v>
                </c:pt>
                <c:pt idx="14">
                  <c:v>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CE4-4DD2-9320-007F8B7DD98A}"/>
            </c:ext>
          </c:extLst>
        </c:ser>
        <c:ser>
          <c:idx val="2"/>
          <c:order val="2"/>
          <c:tx>
            <c:strRef>
              <c:f>'Új verzió'!$D$219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14"/>
              <c:layout>
                <c:manualLayout>
                  <c:x val="0"/>
                  <c:y val="-1.74187797958613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CE4-4DD2-9320-007F8B7DD98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verzió'!$A$220:$A$234</c:f>
              <c:strCache>
                <c:ptCount val="1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</c:strCache>
            </c:strRef>
          </c:cat>
          <c:val>
            <c:numRef>
              <c:f>'Új verzió'!$D$220:$D$234</c:f>
              <c:numCache>
                <c:formatCode>General\ "pont"</c:formatCode>
                <c:ptCount val="15"/>
                <c:pt idx="0">
                  <c:v>-11</c:v>
                </c:pt>
                <c:pt idx="1">
                  <c:v>17</c:v>
                </c:pt>
                <c:pt idx="2">
                  <c:v>16</c:v>
                </c:pt>
                <c:pt idx="3">
                  <c:v>17</c:v>
                </c:pt>
                <c:pt idx="4">
                  <c:v>33</c:v>
                </c:pt>
                <c:pt idx="5">
                  <c:v>30</c:v>
                </c:pt>
                <c:pt idx="6">
                  <c:v>14</c:v>
                </c:pt>
                <c:pt idx="7">
                  <c:v>5</c:v>
                </c:pt>
                <c:pt idx="8">
                  <c:v>6</c:v>
                </c:pt>
                <c:pt idx="9">
                  <c:v>4</c:v>
                </c:pt>
                <c:pt idx="10">
                  <c:v>-8</c:v>
                </c:pt>
                <c:pt idx="11">
                  <c:v>-25</c:v>
                </c:pt>
                <c:pt idx="12">
                  <c:v>-18</c:v>
                </c:pt>
                <c:pt idx="13">
                  <c:v>-3</c:v>
                </c:pt>
                <c:pt idx="14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CE4-4DD2-9320-007F8B7DD98A}"/>
            </c:ext>
          </c:extLst>
        </c:ser>
        <c:ser>
          <c:idx val="3"/>
          <c:order val="3"/>
          <c:tx>
            <c:strRef>
              <c:f>'Új verzió'!$E$219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4"/>
              <c:layout>
                <c:manualLayout>
                  <c:x val="-4.1756032979595363E-3"/>
                  <c:y val="2.73723682506391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CE4-4DD2-9320-007F8B7DD98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verzió'!$A$220:$A$234</c:f>
              <c:strCache>
                <c:ptCount val="1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</c:strCache>
            </c:strRef>
          </c:cat>
          <c:val>
            <c:numRef>
              <c:f>'Új verzió'!$E$220:$E$234</c:f>
              <c:numCache>
                <c:formatCode>General\ "pont"</c:formatCode>
                <c:ptCount val="15"/>
                <c:pt idx="0">
                  <c:v>4</c:v>
                </c:pt>
                <c:pt idx="1">
                  <c:v>12</c:v>
                </c:pt>
                <c:pt idx="2">
                  <c:v>31</c:v>
                </c:pt>
                <c:pt idx="3">
                  <c:v>29</c:v>
                </c:pt>
                <c:pt idx="4">
                  <c:v>30</c:v>
                </c:pt>
                <c:pt idx="5">
                  <c:v>10</c:v>
                </c:pt>
                <c:pt idx="6">
                  <c:v>37</c:v>
                </c:pt>
                <c:pt idx="7">
                  <c:v>6</c:v>
                </c:pt>
                <c:pt idx="8">
                  <c:v>2</c:v>
                </c:pt>
                <c:pt idx="9">
                  <c:v>16</c:v>
                </c:pt>
                <c:pt idx="10">
                  <c:v>-12</c:v>
                </c:pt>
                <c:pt idx="11">
                  <c:v>-5</c:v>
                </c:pt>
                <c:pt idx="12">
                  <c:v>12</c:v>
                </c:pt>
                <c:pt idx="13">
                  <c:v>0</c:v>
                </c:pt>
                <c:pt idx="14">
                  <c:v>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CE4-4DD2-9320-007F8B7DD98A}"/>
            </c:ext>
          </c:extLst>
        </c:ser>
        <c:ser>
          <c:idx val="4"/>
          <c:order val="4"/>
          <c:tx>
            <c:strRef>
              <c:f>'Új verzió'!$F$219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14"/>
              <c:layout>
                <c:manualLayout>
                  <c:x val="0"/>
                  <c:y val="1.49303826821667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CE4-4DD2-9320-007F8B7DD98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verzió'!$A$220:$A$234</c:f>
              <c:strCache>
                <c:ptCount val="1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</c:strCache>
            </c:strRef>
          </c:cat>
          <c:val>
            <c:numRef>
              <c:f>'Új verzió'!$F$220:$F$234</c:f>
              <c:numCache>
                <c:formatCode>General\ "pont"</c:formatCode>
                <c:ptCount val="15"/>
                <c:pt idx="0">
                  <c:v>-10</c:v>
                </c:pt>
                <c:pt idx="1">
                  <c:v>7</c:v>
                </c:pt>
                <c:pt idx="2">
                  <c:v>17</c:v>
                </c:pt>
                <c:pt idx="3">
                  <c:v>12</c:v>
                </c:pt>
                <c:pt idx="4">
                  <c:v>25</c:v>
                </c:pt>
                <c:pt idx="5">
                  <c:v>18</c:v>
                </c:pt>
                <c:pt idx="6">
                  <c:v>20</c:v>
                </c:pt>
                <c:pt idx="7">
                  <c:v>5</c:v>
                </c:pt>
                <c:pt idx="8">
                  <c:v>2</c:v>
                </c:pt>
                <c:pt idx="9">
                  <c:v>6</c:v>
                </c:pt>
                <c:pt idx="10">
                  <c:v>-6</c:v>
                </c:pt>
                <c:pt idx="11">
                  <c:v>-11</c:v>
                </c:pt>
                <c:pt idx="12">
                  <c:v>-2</c:v>
                </c:pt>
                <c:pt idx="13">
                  <c:v>8</c:v>
                </c:pt>
                <c:pt idx="14">
                  <c:v>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8CE4-4DD2-9320-007F8B7DD9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72906207"/>
        <c:axId val="672905791"/>
      </c:lineChart>
      <c:catAx>
        <c:axId val="6729062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672905791"/>
        <c:crosses val="autoZero"/>
        <c:auto val="1"/>
        <c:lblAlgn val="ctr"/>
        <c:lblOffset val="50"/>
        <c:noMultiLvlLbl val="0"/>
      </c:catAx>
      <c:valAx>
        <c:axId val="672905791"/>
        <c:scaling>
          <c:orientation val="minMax"/>
          <c:max val="40.799999999999997"/>
          <c:min val="-3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67290620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0654871922027727"/>
          <c:y val="4.6448696221898497E-2"/>
          <c:w val="0.80281922572178477"/>
          <c:h val="0.58251271705518148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verzió'!$L$246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C17-4B2F-B771-6259141A6FB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verzió'!$K$247:$K$261</c:f>
              <c:strCache>
                <c:ptCount val="1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</c:strCache>
            </c:strRef>
          </c:cat>
          <c:val>
            <c:numRef>
              <c:f>'Új verzió'!$L$247:$L$261</c:f>
              <c:numCache>
                <c:formatCode>General\ "pont"</c:formatCode>
                <c:ptCount val="15"/>
                <c:pt idx="0">
                  <c:v>13.5</c:v>
                </c:pt>
                <c:pt idx="1">
                  <c:v>33</c:v>
                </c:pt>
                <c:pt idx="2">
                  <c:v>30</c:v>
                </c:pt>
                <c:pt idx="3">
                  <c:v>30</c:v>
                </c:pt>
                <c:pt idx="4">
                  <c:v>33.495000000000005</c:v>
                </c:pt>
                <c:pt idx="5">
                  <c:v>39</c:v>
                </c:pt>
                <c:pt idx="6">
                  <c:v>28</c:v>
                </c:pt>
                <c:pt idx="7">
                  <c:v>29</c:v>
                </c:pt>
                <c:pt idx="8">
                  <c:v>24</c:v>
                </c:pt>
                <c:pt idx="9">
                  <c:v>25</c:v>
                </c:pt>
                <c:pt idx="10">
                  <c:v>27</c:v>
                </c:pt>
                <c:pt idx="11">
                  <c:v>33</c:v>
                </c:pt>
                <c:pt idx="12">
                  <c:v>32</c:v>
                </c:pt>
                <c:pt idx="13">
                  <c:v>38</c:v>
                </c:pt>
                <c:pt idx="14">
                  <c:v>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C17-4B2F-B771-6259141A6FBB}"/>
            </c:ext>
          </c:extLst>
        </c:ser>
        <c:ser>
          <c:idx val="1"/>
          <c:order val="1"/>
          <c:tx>
            <c:strRef>
              <c:f>'Új verzió'!$M$246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1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9C17-4B2F-B771-6259141A6FB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verzió'!$K$247:$K$261</c:f>
              <c:strCache>
                <c:ptCount val="1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</c:strCache>
            </c:strRef>
          </c:cat>
          <c:val>
            <c:numRef>
              <c:f>'Új verzió'!$M$247:$M$261</c:f>
              <c:numCache>
                <c:formatCode>General\ "pont"</c:formatCode>
                <c:ptCount val="15"/>
                <c:pt idx="0">
                  <c:v>15</c:v>
                </c:pt>
                <c:pt idx="1">
                  <c:v>38</c:v>
                </c:pt>
                <c:pt idx="2">
                  <c:v>32</c:v>
                </c:pt>
                <c:pt idx="3">
                  <c:v>30</c:v>
                </c:pt>
                <c:pt idx="4">
                  <c:v>42.86</c:v>
                </c:pt>
                <c:pt idx="5">
                  <c:v>29</c:v>
                </c:pt>
                <c:pt idx="6">
                  <c:v>36</c:v>
                </c:pt>
                <c:pt idx="7">
                  <c:v>32</c:v>
                </c:pt>
                <c:pt idx="8">
                  <c:v>17</c:v>
                </c:pt>
                <c:pt idx="9">
                  <c:v>36</c:v>
                </c:pt>
                <c:pt idx="10">
                  <c:v>32</c:v>
                </c:pt>
                <c:pt idx="11">
                  <c:v>22</c:v>
                </c:pt>
                <c:pt idx="12">
                  <c:v>15</c:v>
                </c:pt>
                <c:pt idx="13">
                  <c:v>42</c:v>
                </c:pt>
                <c:pt idx="14">
                  <c:v>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C17-4B2F-B771-6259141A6FBB}"/>
            </c:ext>
          </c:extLst>
        </c:ser>
        <c:ser>
          <c:idx val="2"/>
          <c:order val="2"/>
          <c:tx>
            <c:strRef>
              <c:f>'Új verzió'!$N$246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1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C17-4B2F-B771-6259141A6FB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verzió'!$K$247:$K$261</c:f>
              <c:strCache>
                <c:ptCount val="1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</c:strCache>
            </c:strRef>
          </c:cat>
          <c:val>
            <c:numRef>
              <c:f>'Új verzió'!$N$247:$N$261</c:f>
              <c:numCache>
                <c:formatCode>General\ "pont"</c:formatCode>
                <c:ptCount val="15"/>
                <c:pt idx="0">
                  <c:v>-11.25</c:v>
                </c:pt>
                <c:pt idx="1">
                  <c:v>1.75</c:v>
                </c:pt>
                <c:pt idx="2">
                  <c:v>3.75</c:v>
                </c:pt>
                <c:pt idx="3">
                  <c:v>-0.75</c:v>
                </c:pt>
                <c:pt idx="4">
                  <c:v>20.594999999999999</c:v>
                </c:pt>
                <c:pt idx="5">
                  <c:v>19</c:v>
                </c:pt>
                <c:pt idx="6">
                  <c:v>6</c:v>
                </c:pt>
                <c:pt idx="7">
                  <c:v>-3</c:v>
                </c:pt>
                <c:pt idx="8">
                  <c:v>10</c:v>
                </c:pt>
                <c:pt idx="9">
                  <c:v>2</c:v>
                </c:pt>
                <c:pt idx="10">
                  <c:v>7</c:v>
                </c:pt>
                <c:pt idx="11">
                  <c:v>5</c:v>
                </c:pt>
                <c:pt idx="12">
                  <c:v>16</c:v>
                </c:pt>
                <c:pt idx="13">
                  <c:v>24</c:v>
                </c:pt>
                <c:pt idx="14">
                  <c:v>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9C17-4B2F-B771-6259141A6FBB}"/>
            </c:ext>
          </c:extLst>
        </c:ser>
        <c:ser>
          <c:idx val="3"/>
          <c:order val="3"/>
          <c:tx>
            <c:strRef>
              <c:f>'Új verzió'!$O$246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1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C17-4B2F-B771-6259141A6FB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verzió'!$K$247:$K$261</c:f>
              <c:strCache>
                <c:ptCount val="1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</c:strCache>
            </c:strRef>
          </c:cat>
          <c:val>
            <c:numRef>
              <c:f>'Új verzió'!$O$247:$O$261</c:f>
              <c:numCache>
                <c:formatCode>General\ "pont"</c:formatCode>
                <c:ptCount val="15"/>
                <c:pt idx="0">
                  <c:v>13</c:v>
                </c:pt>
                <c:pt idx="1">
                  <c:v>31</c:v>
                </c:pt>
                <c:pt idx="2">
                  <c:v>33</c:v>
                </c:pt>
                <c:pt idx="3">
                  <c:v>31</c:v>
                </c:pt>
                <c:pt idx="4">
                  <c:v>38</c:v>
                </c:pt>
                <c:pt idx="5">
                  <c:v>38</c:v>
                </c:pt>
                <c:pt idx="6">
                  <c:v>36</c:v>
                </c:pt>
                <c:pt idx="7">
                  <c:v>32</c:v>
                </c:pt>
                <c:pt idx="8">
                  <c:v>32</c:v>
                </c:pt>
                <c:pt idx="9">
                  <c:v>33</c:v>
                </c:pt>
                <c:pt idx="10">
                  <c:v>33</c:v>
                </c:pt>
                <c:pt idx="11">
                  <c:v>35</c:v>
                </c:pt>
                <c:pt idx="12">
                  <c:v>35</c:v>
                </c:pt>
                <c:pt idx="13">
                  <c:v>38</c:v>
                </c:pt>
                <c:pt idx="14">
                  <c:v>47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9C17-4B2F-B771-6259141A6F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79036448"/>
        <c:axId val="979037104"/>
      </c:lineChart>
      <c:catAx>
        <c:axId val="979036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79037104"/>
        <c:crosses val="autoZero"/>
        <c:auto val="1"/>
        <c:lblAlgn val="ctr"/>
        <c:lblOffset val="100"/>
        <c:noMultiLvlLbl val="0"/>
      </c:catAx>
      <c:valAx>
        <c:axId val="979037104"/>
        <c:scaling>
          <c:orientation val="minMax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790364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5499671916010503E-2"/>
          <c:y val="0.85313369398632688"/>
          <c:w val="0.83177843394575679"/>
          <c:h val="0.1321822191123989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1869575678040245"/>
          <c:y val="3.9316975481424349E-2"/>
          <c:w val="0.82574868766404208"/>
          <c:h val="0.80786537023012439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verzió'!$B$272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14"/>
              <c:layout>
                <c:manualLayout>
                  <c:x val="-2.9166666666666667E-2"/>
                  <c:y val="-4.42662348740087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2704-4CA2-85A7-0293B9F3E91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verzió'!$A$273:$A$287</c:f>
              <c:strCache>
                <c:ptCount val="1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</c:strCache>
            </c:strRef>
          </c:cat>
          <c:val>
            <c:numRef>
              <c:f>'Új verzió'!$B$273:$B$287</c:f>
              <c:numCache>
                <c:formatCode>General\ "pont"</c:formatCode>
                <c:ptCount val="15"/>
                <c:pt idx="0">
                  <c:v>-3</c:v>
                </c:pt>
                <c:pt idx="1">
                  <c:v>2</c:v>
                </c:pt>
                <c:pt idx="2">
                  <c:v>3</c:v>
                </c:pt>
                <c:pt idx="3">
                  <c:v>1</c:v>
                </c:pt>
                <c:pt idx="4">
                  <c:v>11</c:v>
                </c:pt>
                <c:pt idx="5">
                  <c:v>6</c:v>
                </c:pt>
                <c:pt idx="6">
                  <c:v>8</c:v>
                </c:pt>
                <c:pt idx="7">
                  <c:v>4</c:v>
                </c:pt>
                <c:pt idx="8">
                  <c:v>1</c:v>
                </c:pt>
                <c:pt idx="9">
                  <c:v>4</c:v>
                </c:pt>
                <c:pt idx="10">
                  <c:v>4</c:v>
                </c:pt>
                <c:pt idx="11">
                  <c:v>1</c:v>
                </c:pt>
                <c:pt idx="12">
                  <c:v>5</c:v>
                </c:pt>
                <c:pt idx="13">
                  <c:v>12</c:v>
                </c:pt>
                <c:pt idx="14">
                  <c:v>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704-4CA2-85A7-0293B9F3E919}"/>
            </c:ext>
          </c:extLst>
        </c:ser>
        <c:ser>
          <c:idx val="1"/>
          <c:order val="1"/>
          <c:tx>
            <c:strRef>
              <c:f>'Új verzió'!$C$272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1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704-4CA2-85A7-0293B9F3E91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verzió'!$A$273:$A$287</c:f>
              <c:strCache>
                <c:ptCount val="1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</c:strCache>
            </c:strRef>
          </c:cat>
          <c:val>
            <c:numRef>
              <c:f>'Új verzió'!$C$273:$C$287</c:f>
              <c:numCache>
                <c:formatCode>General\ "pont"</c:formatCode>
                <c:ptCount val="15"/>
                <c:pt idx="0">
                  <c:v>1</c:v>
                </c:pt>
                <c:pt idx="1">
                  <c:v>8</c:v>
                </c:pt>
                <c:pt idx="2">
                  <c:v>11</c:v>
                </c:pt>
                <c:pt idx="3">
                  <c:v>6</c:v>
                </c:pt>
                <c:pt idx="4">
                  <c:v>21</c:v>
                </c:pt>
                <c:pt idx="5">
                  <c:v>17</c:v>
                </c:pt>
                <c:pt idx="6">
                  <c:v>12</c:v>
                </c:pt>
                <c:pt idx="7">
                  <c:v>16</c:v>
                </c:pt>
                <c:pt idx="8">
                  <c:v>12</c:v>
                </c:pt>
                <c:pt idx="9">
                  <c:v>19</c:v>
                </c:pt>
                <c:pt idx="10">
                  <c:v>10</c:v>
                </c:pt>
                <c:pt idx="11">
                  <c:v>13</c:v>
                </c:pt>
                <c:pt idx="12">
                  <c:v>14</c:v>
                </c:pt>
                <c:pt idx="13">
                  <c:v>19</c:v>
                </c:pt>
                <c:pt idx="14">
                  <c:v>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704-4CA2-85A7-0293B9F3E919}"/>
            </c:ext>
          </c:extLst>
        </c:ser>
        <c:ser>
          <c:idx val="2"/>
          <c:order val="2"/>
          <c:tx>
            <c:strRef>
              <c:f>'Új verzió'!$D$272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1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704-4CA2-85A7-0293B9F3E91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verzió'!$A$273:$A$287</c:f>
              <c:strCache>
                <c:ptCount val="1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</c:strCache>
            </c:strRef>
          </c:cat>
          <c:val>
            <c:numRef>
              <c:f>'Új verzió'!$D$273:$D$287</c:f>
              <c:numCache>
                <c:formatCode>General\ "pont"</c:formatCode>
                <c:ptCount val="15"/>
                <c:pt idx="0">
                  <c:v>4</c:v>
                </c:pt>
                <c:pt idx="1">
                  <c:v>15</c:v>
                </c:pt>
                <c:pt idx="2">
                  <c:v>19</c:v>
                </c:pt>
                <c:pt idx="3">
                  <c:v>22</c:v>
                </c:pt>
                <c:pt idx="4">
                  <c:v>25</c:v>
                </c:pt>
                <c:pt idx="5">
                  <c:v>31</c:v>
                </c:pt>
                <c:pt idx="6">
                  <c:v>26</c:v>
                </c:pt>
                <c:pt idx="7">
                  <c:v>22</c:v>
                </c:pt>
                <c:pt idx="8">
                  <c:v>26</c:v>
                </c:pt>
                <c:pt idx="9">
                  <c:v>19</c:v>
                </c:pt>
                <c:pt idx="10">
                  <c:v>16</c:v>
                </c:pt>
                <c:pt idx="11">
                  <c:v>10</c:v>
                </c:pt>
                <c:pt idx="12">
                  <c:v>23</c:v>
                </c:pt>
                <c:pt idx="13">
                  <c:v>21</c:v>
                </c:pt>
                <c:pt idx="14">
                  <c:v>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704-4CA2-85A7-0293B9F3E919}"/>
            </c:ext>
          </c:extLst>
        </c:ser>
        <c:ser>
          <c:idx val="3"/>
          <c:order val="3"/>
          <c:tx>
            <c:strRef>
              <c:f>'Új verzió'!$E$272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704-4CA2-85A7-0293B9F3E91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verzió'!$A$273:$A$287</c:f>
              <c:strCache>
                <c:ptCount val="1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</c:strCache>
            </c:strRef>
          </c:cat>
          <c:val>
            <c:numRef>
              <c:f>'Új verzió'!$E$273:$E$287</c:f>
              <c:numCache>
                <c:formatCode>General\ "pont"</c:formatCode>
                <c:ptCount val="15"/>
                <c:pt idx="0">
                  <c:v>6</c:v>
                </c:pt>
                <c:pt idx="1">
                  <c:v>14</c:v>
                </c:pt>
                <c:pt idx="2">
                  <c:v>14</c:v>
                </c:pt>
                <c:pt idx="3">
                  <c:v>19</c:v>
                </c:pt>
                <c:pt idx="4">
                  <c:v>23</c:v>
                </c:pt>
                <c:pt idx="5">
                  <c:v>18</c:v>
                </c:pt>
                <c:pt idx="6">
                  <c:v>45</c:v>
                </c:pt>
                <c:pt idx="7">
                  <c:v>39</c:v>
                </c:pt>
                <c:pt idx="8">
                  <c:v>24</c:v>
                </c:pt>
                <c:pt idx="9">
                  <c:v>31</c:v>
                </c:pt>
                <c:pt idx="10">
                  <c:v>24</c:v>
                </c:pt>
                <c:pt idx="11">
                  <c:v>39</c:v>
                </c:pt>
                <c:pt idx="12">
                  <c:v>33</c:v>
                </c:pt>
                <c:pt idx="13">
                  <c:v>29</c:v>
                </c:pt>
                <c:pt idx="14">
                  <c:v>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704-4CA2-85A7-0293B9F3E919}"/>
            </c:ext>
          </c:extLst>
        </c:ser>
        <c:ser>
          <c:idx val="4"/>
          <c:order val="4"/>
          <c:tx>
            <c:strRef>
              <c:f>'Új verzió'!$F$272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1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704-4CA2-85A7-0293B9F3E91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verzió'!$A$273:$A$287</c:f>
              <c:strCache>
                <c:ptCount val="1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</c:strCache>
            </c:strRef>
          </c:cat>
          <c:val>
            <c:numRef>
              <c:f>'Új verzió'!$F$273:$F$287</c:f>
              <c:numCache>
                <c:formatCode>General\ "pont"</c:formatCode>
                <c:ptCount val="15"/>
                <c:pt idx="0">
                  <c:v>2</c:v>
                </c:pt>
                <c:pt idx="1">
                  <c:v>8</c:v>
                </c:pt>
                <c:pt idx="2">
                  <c:v>9</c:v>
                </c:pt>
                <c:pt idx="3">
                  <c:v>9</c:v>
                </c:pt>
                <c:pt idx="4">
                  <c:v>17</c:v>
                </c:pt>
                <c:pt idx="5">
                  <c:v>14</c:v>
                </c:pt>
                <c:pt idx="6">
                  <c:v>21</c:v>
                </c:pt>
                <c:pt idx="7">
                  <c:v>19</c:v>
                </c:pt>
                <c:pt idx="8">
                  <c:v>12</c:v>
                </c:pt>
                <c:pt idx="9">
                  <c:v>16</c:v>
                </c:pt>
                <c:pt idx="10">
                  <c:v>12</c:v>
                </c:pt>
                <c:pt idx="11">
                  <c:v>15</c:v>
                </c:pt>
                <c:pt idx="12">
                  <c:v>17</c:v>
                </c:pt>
                <c:pt idx="13">
                  <c:v>19</c:v>
                </c:pt>
                <c:pt idx="14">
                  <c:v>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2704-4CA2-85A7-0293B9F3E9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23912688"/>
        <c:axId val="923914656"/>
      </c:lineChart>
      <c:catAx>
        <c:axId val="923912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23914656"/>
        <c:crosses val="autoZero"/>
        <c:auto val="1"/>
        <c:lblAlgn val="ctr"/>
        <c:lblOffset val="100"/>
        <c:noMultiLvlLbl val="0"/>
      </c:catAx>
      <c:valAx>
        <c:axId val="923914656"/>
        <c:scaling>
          <c:orientation val="minMax"/>
          <c:max val="50"/>
          <c:min val="-1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2391268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1884761762514569"/>
          <c:y val="3.9331133817402469E-2"/>
          <c:w val="0.81440042153600478"/>
          <c:h val="0.60400732379917044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verzió'!$L$289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cat>
            <c:strRef>
              <c:f>'Új verzió'!$K$290:$K$304</c:f>
              <c:strCache>
                <c:ptCount val="1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</c:strCache>
            </c:strRef>
          </c:cat>
          <c:val>
            <c:numRef>
              <c:f>'Új verzió'!$L$290:$L$304</c:f>
              <c:numCache>
                <c:formatCode>General\ "pont"</c:formatCode>
                <c:ptCount val="15"/>
                <c:pt idx="0">
                  <c:v>3</c:v>
                </c:pt>
                <c:pt idx="1">
                  <c:v>15.5</c:v>
                </c:pt>
                <c:pt idx="2">
                  <c:v>13.5</c:v>
                </c:pt>
                <c:pt idx="3">
                  <c:v>15</c:v>
                </c:pt>
                <c:pt idx="4">
                  <c:v>19.22</c:v>
                </c:pt>
                <c:pt idx="5">
                  <c:v>17</c:v>
                </c:pt>
                <c:pt idx="6">
                  <c:v>19</c:v>
                </c:pt>
                <c:pt idx="7">
                  <c:v>19.5</c:v>
                </c:pt>
                <c:pt idx="8">
                  <c:v>16</c:v>
                </c:pt>
                <c:pt idx="9">
                  <c:v>13</c:v>
                </c:pt>
                <c:pt idx="10">
                  <c:v>10</c:v>
                </c:pt>
                <c:pt idx="11">
                  <c:v>11</c:v>
                </c:pt>
                <c:pt idx="12">
                  <c:v>14</c:v>
                </c:pt>
                <c:pt idx="13">
                  <c:v>19</c:v>
                </c:pt>
                <c:pt idx="14">
                  <c:v>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A0B-490C-B457-31610DE81632}"/>
            </c:ext>
          </c:extLst>
        </c:ser>
        <c:ser>
          <c:idx val="1"/>
          <c:order val="1"/>
          <c:tx>
            <c:strRef>
              <c:f>'Új verzió'!$M$289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14"/>
              <c:layout>
                <c:manualLayout>
                  <c:x val="-4.1719975524281125E-2"/>
                  <c:y val="-7.380362579198462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B0F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A0B-490C-B457-31610DE8163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verzió'!$K$290:$K$304</c:f>
              <c:strCache>
                <c:ptCount val="1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</c:strCache>
            </c:strRef>
          </c:cat>
          <c:val>
            <c:numRef>
              <c:f>'Új verzió'!$M$290:$M$304</c:f>
              <c:numCache>
                <c:formatCode>General\ "pont"</c:formatCode>
                <c:ptCount val="15"/>
                <c:pt idx="0">
                  <c:v>-1</c:v>
                </c:pt>
                <c:pt idx="1">
                  <c:v>8</c:v>
                </c:pt>
                <c:pt idx="2">
                  <c:v>2</c:v>
                </c:pt>
                <c:pt idx="3">
                  <c:v>5</c:v>
                </c:pt>
                <c:pt idx="4">
                  <c:v>7.62</c:v>
                </c:pt>
                <c:pt idx="5">
                  <c:v>13</c:v>
                </c:pt>
                <c:pt idx="6">
                  <c:v>7</c:v>
                </c:pt>
                <c:pt idx="7">
                  <c:v>1</c:v>
                </c:pt>
                <c:pt idx="8">
                  <c:v>0</c:v>
                </c:pt>
                <c:pt idx="9">
                  <c:v>-1</c:v>
                </c:pt>
                <c:pt idx="10">
                  <c:v>-2</c:v>
                </c:pt>
                <c:pt idx="11">
                  <c:v>-4</c:v>
                </c:pt>
                <c:pt idx="12">
                  <c:v>-6</c:v>
                </c:pt>
                <c:pt idx="13">
                  <c:v>5</c:v>
                </c:pt>
                <c:pt idx="14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A0B-490C-B457-31610DE81632}"/>
            </c:ext>
          </c:extLst>
        </c:ser>
        <c:ser>
          <c:idx val="2"/>
          <c:order val="2"/>
          <c:tx>
            <c:strRef>
              <c:f>'Új verzió'!$N$289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1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A0B-490C-B457-31610DE8163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verzió'!$K$290:$K$304</c:f>
              <c:strCache>
                <c:ptCount val="1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</c:strCache>
            </c:strRef>
          </c:cat>
          <c:val>
            <c:numRef>
              <c:f>'Új verzió'!$N$290:$N$304</c:f>
              <c:numCache>
                <c:formatCode>General\ "pont"</c:formatCode>
                <c:ptCount val="15"/>
                <c:pt idx="0">
                  <c:v>-5</c:v>
                </c:pt>
                <c:pt idx="1">
                  <c:v>1.5</c:v>
                </c:pt>
                <c:pt idx="2">
                  <c:v>5.5</c:v>
                </c:pt>
                <c:pt idx="3">
                  <c:v>4.75</c:v>
                </c:pt>
                <c:pt idx="4">
                  <c:v>20.237499999999997</c:v>
                </c:pt>
                <c:pt idx="5">
                  <c:v>12.25</c:v>
                </c:pt>
                <c:pt idx="6">
                  <c:v>6</c:v>
                </c:pt>
                <c:pt idx="7">
                  <c:v>4</c:v>
                </c:pt>
                <c:pt idx="8">
                  <c:v>0</c:v>
                </c:pt>
                <c:pt idx="9">
                  <c:v>4</c:v>
                </c:pt>
                <c:pt idx="10">
                  <c:v>5</c:v>
                </c:pt>
                <c:pt idx="11">
                  <c:v>2</c:v>
                </c:pt>
                <c:pt idx="12">
                  <c:v>10</c:v>
                </c:pt>
                <c:pt idx="13">
                  <c:v>18</c:v>
                </c:pt>
                <c:pt idx="14">
                  <c:v>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A0B-490C-B457-31610DE81632}"/>
            </c:ext>
          </c:extLst>
        </c:ser>
        <c:ser>
          <c:idx val="3"/>
          <c:order val="3"/>
          <c:tx>
            <c:strRef>
              <c:f>'Új verzió'!$O$289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1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A0B-490C-B457-31610DE8163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verzió'!$K$290:$K$304</c:f>
              <c:strCache>
                <c:ptCount val="1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</c:strCache>
            </c:strRef>
          </c:cat>
          <c:val>
            <c:numRef>
              <c:f>'Új verzió'!$O$290:$O$304</c:f>
              <c:numCache>
                <c:formatCode>General\ "pont"</c:formatCode>
                <c:ptCount val="15"/>
                <c:pt idx="0">
                  <c:v>2</c:v>
                </c:pt>
                <c:pt idx="1">
                  <c:v>8</c:v>
                </c:pt>
                <c:pt idx="2">
                  <c:v>9</c:v>
                </c:pt>
                <c:pt idx="3">
                  <c:v>9</c:v>
                </c:pt>
                <c:pt idx="4">
                  <c:v>17</c:v>
                </c:pt>
                <c:pt idx="5">
                  <c:v>14</c:v>
                </c:pt>
                <c:pt idx="6">
                  <c:v>21</c:v>
                </c:pt>
                <c:pt idx="7">
                  <c:v>19</c:v>
                </c:pt>
                <c:pt idx="8">
                  <c:v>12</c:v>
                </c:pt>
                <c:pt idx="9">
                  <c:v>16</c:v>
                </c:pt>
                <c:pt idx="10">
                  <c:v>12</c:v>
                </c:pt>
                <c:pt idx="11">
                  <c:v>15</c:v>
                </c:pt>
                <c:pt idx="12">
                  <c:v>17</c:v>
                </c:pt>
                <c:pt idx="13">
                  <c:v>19</c:v>
                </c:pt>
                <c:pt idx="14">
                  <c:v>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A0B-490C-B457-31610DE816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09507856"/>
        <c:axId val="1009500312"/>
      </c:lineChart>
      <c:catAx>
        <c:axId val="1009507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9500312"/>
        <c:crosses val="autoZero"/>
        <c:auto val="1"/>
        <c:lblAlgn val="ctr"/>
        <c:lblOffset val="100"/>
        <c:noMultiLvlLbl val="0"/>
      </c:catAx>
      <c:valAx>
        <c:axId val="1009500312"/>
        <c:scaling>
          <c:orientation val="minMax"/>
          <c:max val="3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9507856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2188023279089348E-2"/>
          <c:y val="0.85236717865591394"/>
          <c:w val="0.86482793630881805"/>
          <c:h val="0.1328720961856891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11751312335958"/>
          <c:y val="5.0867964421114027E-2"/>
          <c:w val="0.80605304024496927"/>
          <c:h val="0.73182119003404333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verzió'!$B$354</c:f>
              <c:strCache>
                <c:ptCount val="1"/>
                <c:pt idx="0">
                  <c:v>Mikro</c:v>
                </c:pt>
              </c:strCache>
            </c:strRef>
          </c:tx>
          <c:spPr>
            <a:ln w="28575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1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3B3-4983-AF92-9D85A52103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verzió'!$A$374:$A$388</c:f>
              <c:strCache>
                <c:ptCount val="1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</c:strCache>
            </c:strRef>
          </c:cat>
          <c:val>
            <c:numRef>
              <c:f>'Új verzió'!$B$374:$B$388</c:f>
              <c:numCache>
                <c:formatCode>General\ "pont"</c:formatCode>
                <c:ptCount val="15"/>
                <c:pt idx="0">
                  <c:v>16</c:v>
                </c:pt>
                <c:pt idx="1">
                  <c:v>20</c:v>
                </c:pt>
                <c:pt idx="2">
                  <c:v>25</c:v>
                </c:pt>
                <c:pt idx="3">
                  <c:v>23</c:v>
                </c:pt>
                <c:pt idx="4">
                  <c:v>29</c:v>
                </c:pt>
                <c:pt idx="5">
                  <c:v>31</c:v>
                </c:pt>
                <c:pt idx="6">
                  <c:v>28</c:v>
                </c:pt>
                <c:pt idx="7">
                  <c:v>29</c:v>
                </c:pt>
                <c:pt idx="8">
                  <c:v>31</c:v>
                </c:pt>
                <c:pt idx="9">
                  <c:v>31</c:v>
                </c:pt>
                <c:pt idx="10">
                  <c:v>42</c:v>
                </c:pt>
                <c:pt idx="11">
                  <c:v>34</c:v>
                </c:pt>
                <c:pt idx="12">
                  <c:v>44</c:v>
                </c:pt>
                <c:pt idx="13">
                  <c:v>54</c:v>
                </c:pt>
                <c:pt idx="14">
                  <c:v>41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3B3-4983-AF92-9D85A52103E6}"/>
            </c:ext>
          </c:extLst>
        </c:ser>
        <c:ser>
          <c:idx val="1"/>
          <c:order val="1"/>
          <c:tx>
            <c:strRef>
              <c:f>'Új verzió'!$C$354</c:f>
              <c:strCache>
                <c:ptCount val="1"/>
                <c:pt idx="0">
                  <c:v>Kis</c:v>
                </c:pt>
              </c:strCache>
            </c:strRef>
          </c:tx>
          <c:spPr>
            <a:ln w="28575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1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3B3-4983-AF92-9D85A52103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verzió'!$A$374:$A$388</c:f>
              <c:strCache>
                <c:ptCount val="1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</c:strCache>
            </c:strRef>
          </c:cat>
          <c:val>
            <c:numRef>
              <c:f>'Új verzió'!$C$374:$C$388</c:f>
              <c:numCache>
                <c:formatCode>General\ "pont"</c:formatCode>
                <c:ptCount val="15"/>
                <c:pt idx="0">
                  <c:v>31</c:v>
                </c:pt>
                <c:pt idx="1">
                  <c:v>38</c:v>
                </c:pt>
                <c:pt idx="2">
                  <c:v>38</c:v>
                </c:pt>
                <c:pt idx="3">
                  <c:v>39</c:v>
                </c:pt>
                <c:pt idx="4">
                  <c:v>37</c:v>
                </c:pt>
                <c:pt idx="5">
                  <c:v>41</c:v>
                </c:pt>
                <c:pt idx="6">
                  <c:v>43</c:v>
                </c:pt>
                <c:pt idx="7">
                  <c:v>50</c:v>
                </c:pt>
                <c:pt idx="8">
                  <c:v>46</c:v>
                </c:pt>
                <c:pt idx="9">
                  <c:v>38</c:v>
                </c:pt>
                <c:pt idx="10">
                  <c:v>56</c:v>
                </c:pt>
                <c:pt idx="11">
                  <c:v>42</c:v>
                </c:pt>
                <c:pt idx="12">
                  <c:v>68</c:v>
                </c:pt>
                <c:pt idx="13">
                  <c:v>68</c:v>
                </c:pt>
                <c:pt idx="14">
                  <c:v>54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3B3-4983-AF92-9D85A52103E6}"/>
            </c:ext>
          </c:extLst>
        </c:ser>
        <c:ser>
          <c:idx val="2"/>
          <c:order val="2"/>
          <c:tx>
            <c:strRef>
              <c:f>'Új verzió'!$D$354</c:f>
              <c:strCache>
                <c:ptCount val="1"/>
                <c:pt idx="0">
                  <c:v>Közép</c:v>
                </c:pt>
              </c:strCache>
            </c:strRef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1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3B3-4983-AF92-9D85A52103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verzió'!$A$374:$A$388</c:f>
              <c:strCache>
                <c:ptCount val="1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</c:strCache>
            </c:strRef>
          </c:cat>
          <c:val>
            <c:numRef>
              <c:f>'Új verzió'!$D$374:$D$388</c:f>
              <c:numCache>
                <c:formatCode>General\ "pont"</c:formatCode>
                <c:ptCount val="15"/>
                <c:pt idx="0">
                  <c:v>20</c:v>
                </c:pt>
                <c:pt idx="1">
                  <c:v>30</c:v>
                </c:pt>
                <c:pt idx="2">
                  <c:v>32</c:v>
                </c:pt>
                <c:pt idx="3">
                  <c:v>38</c:v>
                </c:pt>
                <c:pt idx="4">
                  <c:v>31</c:v>
                </c:pt>
                <c:pt idx="5">
                  <c:v>34</c:v>
                </c:pt>
                <c:pt idx="6">
                  <c:v>37</c:v>
                </c:pt>
                <c:pt idx="7">
                  <c:v>38</c:v>
                </c:pt>
                <c:pt idx="8">
                  <c:v>34</c:v>
                </c:pt>
                <c:pt idx="9">
                  <c:v>35</c:v>
                </c:pt>
                <c:pt idx="10">
                  <c:v>53</c:v>
                </c:pt>
                <c:pt idx="11">
                  <c:v>37</c:v>
                </c:pt>
                <c:pt idx="12">
                  <c:v>67</c:v>
                </c:pt>
                <c:pt idx="13">
                  <c:v>60</c:v>
                </c:pt>
                <c:pt idx="14">
                  <c:v>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3B3-4983-AF92-9D85A52103E6}"/>
            </c:ext>
          </c:extLst>
        </c:ser>
        <c:ser>
          <c:idx val="3"/>
          <c:order val="3"/>
          <c:tx>
            <c:strRef>
              <c:f>'Új verzió'!$E$354</c:f>
              <c:strCache>
                <c:ptCount val="1"/>
                <c:pt idx="0">
                  <c:v>Nagy</c:v>
                </c:pt>
              </c:strCache>
            </c:strRef>
          </c:tx>
          <c:spPr>
            <a:ln w="28575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3B3-4983-AF92-9D85A52103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verzió'!$A$374:$A$388</c:f>
              <c:strCache>
                <c:ptCount val="1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</c:strCache>
            </c:strRef>
          </c:cat>
          <c:val>
            <c:numRef>
              <c:f>'Új verzió'!$E$374:$E$388</c:f>
              <c:numCache>
                <c:formatCode>General\ "pont"</c:formatCode>
                <c:ptCount val="15"/>
                <c:pt idx="0">
                  <c:v>14</c:v>
                </c:pt>
                <c:pt idx="1">
                  <c:v>21</c:v>
                </c:pt>
                <c:pt idx="2">
                  <c:v>19</c:v>
                </c:pt>
                <c:pt idx="3">
                  <c:v>34</c:v>
                </c:pt>
                <c:pt idx="4">
                  <c:v>36</c:v>
                </c:pt>
                <c:pt idx="5">
                  <c:v>18</c:v>
                </c:pt>
                <c:pt idx="6">
                  <c:v>45</c:v>
                </c:pt>
                <c:pt idx="7">
                  <c:v>36</c:v>
                </c:pt>
                <c:pt idx="8">
                  <c:v>34</c:v>
                </c:pt>
                <c:pt idx="9">
                  <c:v>35</c:v>
                </c:pt>
                <c:pt idx="10">
                  <c:v>41</c:v>
                </c:pt>
                <c:pt idx="11">
                  <c:v>49</c:v>
                </c:pt>
                <c:pt idx="12">
                  <c:v>45</c:v>
                </c:pt>
                <c:pt idx="13">
                  <c:v>52</c:v>
                </c:pt>
                <c:pt idx="14">
                  <c:v>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3B3-4983-AF92-9D85A52103E6}"/>
            </c:ext>
          </c:extLst>
        </c:ser>
        <c:ser>
          <c:idx val="4"/>
          <c:order val="4"/>
          <c:tx>
            <c:strRef>
              <c:f>'Új verzió'!$F$354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14"/>
              <c:layout>
                <c:manualLayout>
                  <c:x val="0"/>
                  <c:y val="1.28202488056979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3B3-4983-AF92-9D85A52103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verzió'!$A$374:$A$388</c:f>
              <c:strCache>
                <c:ptCount val="1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</c:strCache>
            </c:strRef>
          </c:cat>
          <c:val>
            <c:numRef>
              <c:f>'Új verzió'!$F$374:$F$388</c:f>
              <c:numCache>
                <c:formatCode>General\ "pont"</c:formatCode>
                <c:ptCount val="15"/>
                <c:pt idx="0">
                  <c:v>17</c:v>
                </c:pt>
                <c:pt idx="1">
                  <c:v>24</c:v>
                </c:pt>
                <c:pt idx="2">
                  <c:v>24</c:v>
                </c:pt>
                <c:pt idx="3">
                  <c:v>29</c:v>
                </c:pt>
                <c:pt idx="4">
                  <c:v>30</c:v>
                </c:pt>
                <c:pt idx="5">
                  <c:v>27</c:v>
                </c:pt>
                <c:pt idx="6">
                  <c:v>35</c:v>
                </c:pt>
                <c:pt idx="7">
                  <c:v>34</c:v>
                </c:pt>
                <c:pt idx="8">
                  <c:v>33</c:v>
                </c:pt>
                <c:pt idx="9">
                  <c:v>33</c:v>
                </c:pt>
                <c:pt idx="10">
                  <c:v>43</c:v>
                </c:pt>
                <c:pt idx="11">
                  <c:v>40</c:v>
                </c:pt>
                <c:pt idx="12">
                  <c:v>50</c:v>
                </c:pt>
                <c:pt idx="13">
                  <c:v>54</c:v>
                </c:pt>
                <c:pt idx="14">
                  <c:v>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33B3-4983-AF92-9D85A52103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57372528"/>
        <c:axId val="1057374496"/>
      </c:lineChart>
      <c:catAx>
        <c:axId val="1057372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57374496"/>
        <c:crosses val="autoZero"/>
        <c:auto val="1"/>
        <c:lblAlgn val="ctr"/>
        <c:lblOffset val="100"/>
        <c:noMultiLvlLbl val="0"/>
      </c:catAx>
      <c:valAx>
        <c:axId val="1057374496"/>
        <c:scaling>
          <c:orientation val="minMax"/>
          <c:max val="70"/>
          <c:min val="-1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5737252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89829080846709797"/>
          <c:w val="1"/>
          <c:h val="7.393144740407123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1213768700423836"/>
          <c:y val="5.7852197038743211E-2"/>
          <c:w val="0.8712366142620519"/>
          <c:h val="0.65100290911780323"/>
        </c:manualLayout>
      </c:layout>
      <c:lineChart>
        <c:grouping val="standard"/>
        <c:varyColors val="0"/>
        <c:ser>
          <c:idx val="0"/>
          <c:order val="0"/>
          <c:tx>
            <c:strRef>
              <c:f>Indexek!$B$52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697-446C-BF94-4C8FA0B3669D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697-446C-BF94-4C8FA0B3669D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697-446C-BF94-4C8FA0B3669D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697-446C-BF94-4C8FA0B3669D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697-446C-BF94-4C8FA0B3669D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697-446C-BF94-4C8FA0B3669D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697-446C-BF94-4C8FA0B3669D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697-446C-BF94-4C8FA0B3669D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697-446C-BF94-4C8FA0B3669D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697-446C-BF94-4C8FA0B3669D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697-446C-BF94-4C8FA0B3669D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697-446C-BF94-4C8FA0B3669D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8-5697-446C-BF94-4C8FA0B3669D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B-5697-446C-BF94-4C8FA0B3669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rgbClr val="92ECF6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Indexek!$A$53:$A$67</c:f>
              <c:strCache>
                <c:ptCount val="1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</c:strCache>
            </c:strRef>
          </c:cat>
          <c:val>
            <c:numRef>
              <c:f>Indexek!$B$53:$B$67</c:f>
              <c:numCache>
                <c:formatCode>General\ "pont"</c:formatCode>
                <c:ptCount val="15"/>
                <c:pt idx="0">
                  <c:v>-37</c:v>
                </c:pt>
                <c:pt idx="1">
                  <c:v>-43</c:v>
                </c:pt>
                <c:pt idx="2">
                  <c:v>-40</c:v>
                </c:pt>
                <c:pt idx="3">
                  <c:v>-42</c:v>
                </c:pt>
                <c:pt idx="4">
                  <c:v>-32</c:v>
                </c:pt>
                <c:pt idx="5">
                  <c:v>-23</c:v>
                </c:pt>
                <c:pt idx="6">
                  <c:v>-22</c:v>
                </c:pt>
                <c:pt idx="7">
                  <c:v>-23</c:v>
                </c:pt>
                <c:pt idx="8">
                  <c:v>-17</c:v>
                </c:pt>
                <c:pt idx="9">
                  <c:v>-15</c:v>
                </c:pt>
                <c:pt idx="10">
                  <c:v>-15</c:v>
                </c:pt>
                <c:pt idx="11">
                  <c:v>-17</c:v>
                </c:pt>
                <c:pt idx="12">
                  <c:v>-8</c:v>
                </c:pt>
                <c:pt idx="13">
                  <c:v>-15</c:v>
                </c:pt>
                <c:pt idx="14">
                  <c:v>-16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5697-446C-BF94-4C8FA0B3669D}"/>
            </c:ext>
          </c:extLst>
        </c:ser>
        <c:ser>
          <c:idx val="1"/>
          <c:order val="1"/>
          <c:tx>
            <c:strRef>
              <c:f>Indexek!$C$52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4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spPr>
              <a:ln w="25400" cap="rnd">
                <a:solidFill>
                  <a:srgbClr val="00B0F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E-5697-446C-BF94-4C8FA0B3669D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5697-446C-BF94-4C8FA0B3669D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5697-446C-BF94-4C8FA0B3669D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5697-446C-BF94-4C8FA0B3669D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5697-446C-BF94-4C8FA0B3669D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5697-446C-BF94-4C8FA0B3669D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5697-446C-BF94-4C8FA0B3669D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5697-446C-BF94-4C8FA0B3669D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5697-446C-BF94-4C8FA0B3669D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5697-446C-BF94-4C8FA0B3669D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5697-446C-BF94-4C8FA0B3669D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5697-446C-BF94-4C8FA0B3669D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5697-446C-BF94-4C8FA0B3669D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7-5697-446C-BF94-4C8FA0B3669D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A-5697-446C-BF94-4C8FA0B3669D}"/>
                </c:ext>
              </c:extLst>
            </c:dLbl>
            <c:dLbl>
              <c:idx val="14"/>
              <c:layout>
                <c:manualLayout>
                  <c:x val="-8.1592371967542585E-3"/>
                  <c:y val="2.58302447324209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E-5697-446C-BF94-4C8FA0B3669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Indexek!$A$53:$A$67</c:f>
              <c:strCache>
                <c:ptCount val="1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</c:strCache>
            </c:strRef>
          </c:cat>
          <c:val>
            <c:numRef>
              <c:f>Indexek!$C$53:$C$67</c:f>
              <c:numCache>
                <c:formatCode>General\ "pont"</c:formatCode>
                <c:ptCount val="15"/>
                <c:pt idx="0">
                  <c:v>-30</c:v>
                </c:pt>
                <c:pt idx="1">
                  <c:v>-35</c:v>
                </c:pt>
                <c:pt idx="2">
                  <c:v>-34</c:v>
                </c:pt>
                <c:pt idx="3">
                  <c:v>-29</c:v>
                </c:pt>
                <c:pt idx="4">
                  <c:v>-16</c:v>
                </c:pt>
                <c:pt idx="5">
                  <c:v>-13</c:v>
                </c:pt>
                <c:pt idx="6">
                  <c:v>-9</c:v>
                </c:pt>
                <c:pt idx="7">
                  <c:v>-7</c:v>
                </c:pt>
                <c:pt idx="8">
                  <c:v>-2</c:v>
                </c:pt>
                <c:pt idx="9">
                  <c:v>-4</c:v>
                </c:pt>
                <c:pt idx="10">
                  <c:v>-3</c:v>
                </c:pt>
                <c:pt idx="11">
                  <c:v>-2</c:v>
                </c:pt>
                <c:pt idx="12">
                  <c:v>-3</c:v>
                </c:pt>
                <c:pt idx="13">
                  <c:v>-4</c:v>
                </c:pt>
                <c:pt idx="14">
                  <c:v>-5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A-5697-446C-BF94-4C8FA0B3669D}"/>
            </c:ext>
          </c:extLst>
        </c:ser>
        <c:ser>
          <c:idx val="2"/>
          <c:order val="2"/>
          <c:tx>
            <c:strRef>
              <c:f>Indexek!$D$52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elete val="1"/>
          </c:dLbls>
          <c:cat>
            <c:strRef>
              <c:f>Indexek!$A$53:$A$67</c:f>
              <c:strCache>
                <c:ptCount val="1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</c:strCache>
            </c:strRef>
          </c:cat>
          <c:val>
            <c:numRef>
              <c:f>Indexek!$D$53:$D$67</c:f>
              <c:numCache>
                <c:formatCode>General\ "pont"</c:formatCode>
                <c:ptCount val="15"/>
                <c:pt idx="0">
                  <c:v>-29</c:v>
                </c:pt>
                <c:pt idx="1">
                  <c:v>-32</c:v>
                </c:pt>
                <c:pt idx="2">
                  <c:v>-21</c:v>
                </c:pt>
                <c:pt idx="3">
                  <c:v>-10</c:v>
                </c:pt>
                <c:pt idx="4">
                  <c:v>-6</c:v>
                </c:pt>
                <c:pt idx="5">
                  <c:v>15</c:v>
                </c:pt>
                <c:pt idx="6">
                  <c:v>5</c:v>
                </c:pt>
                <c:pt idx="7">
                  <c:v>10</c:v>
                </c:pt>
                <c:pt idx="8">
                  <c:v>14</c:v>
                </c:pt>
                <c:pt idx="9">
                  <c:v>7</c:v>
                </c:pt>
                <c:pt idx="10">
                  <c:v>12</c:v>
                </c:pt>
                <c:pt idx="11">
                  <c:v>12</c:v>
                </c:pt>
                <c:pt idx="12">
                  <c:v>13</c:v>
                </c:pt>
                <c:pt idx="13">
                  <c:v>8</c:v>
                </c:pt>
                <c:pt idx="14">
                  <c:v>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7-5697-446C-BF94-4C8FA0B3669D}"/>
            </c:ext>
          </c:extLst>
        </c:ser>
        <c:ser>
          <c:idx val="3"/>
          <c:order val="3"/>
          <c:tx>
            <c:strRef>
              <c:f>Indexek!$E$52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8-5697-446C-BF94-4C8FA0B3669D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9-5697-446C-BF94-4C8FA0B3669D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A-5697-446C-BF94-4C8FA0B3669D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B-5697-446C-BF94-4C8FA0B3669D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C-5697-446C-BF94-4C8FA0B3669D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D-5697-446C-BF94-4C8FA0B3669D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E-5697-446C-BF94-4C8FA0B3669D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F-5697-446C-BF94-4C8FA0B3669D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0-5697-446C-BF94-4C8FA0B3669D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1-5697-446C-BF94-4C8FA0B3669D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2-5697-446C-BF94-4C8FA0B3669D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3-5697-446C-BF94-4C8FA0B3669D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3-5697-446C-BF94-4C8FA0B3669D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5-5697-446C-BF94-4C8FA0B3669D}"/>
                </c:ext>
              </c:extLst>
            </c:dLbl>
            <c:dLbl>
              <c:idx val="14"/>
              <c:layout>
                <c:manualLayout>
                  <c:x val="-6.2639273068382814E-4"/>
                  <c:y val="-4.682108547543410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F-5697-446C-BF94-4C8FA0B3669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Indexek!$A$53:$A$67</c:f>
              <c:strCache>
                <c:ptCount val="1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</c:strCache>
            </c:strRef>
          </c:cat>
          <c:val>
            <c:numRef>
              <c:f>Indexek!$E$53:$E$67</c:f>
              <c:numCache>
                <c:formatCode>General\ "pont"</c:formatCode>
                <c:ptCount val="15"/>
                <c:pt idx="0">
                  <c:v>-28</c:v>
                </c:pt>
                <c:pt idx="1">
                  <c:v>-7</c:v>
                </c:pt>
                <c:pt idx="2">
                  <c:v>-7</c:v>
                </c:pt>
                <c:pt idx="3">
                  <c:v>9</c:v>
                </c:pt>
                <c:pt idx="4">
                  <c:v>16</c:v>
                </c:pt>
                <c:pt idx="5">
                  <c:v>26</c:v>
                </c:pt>
                <c:pt idx="6">
                  <c:v>33</c:v>
                </c:pt>
                <c:pt idx="7">
                  <c:v>10</c:v>
                </c:pt>
                <c:pt idx="8">
                  <c:v>32</c:v>
                </c:pt>
                <c:pt idx="9">
                  <c:v>30</c:v>
                </c:pt>
                <c:pt idx="10">
                  <c:v>19</c:v>
                </c:pt>
                <c:pt idx="11">
                  <c:v>35</c:v>
                </c:pt>
                <c:pt idx="12">
                  <c:v>28</c:v>
                </c:pt>
                <c:pt idx="13">
                  <c:v>25</c:v>
                </c:pt>
                <c:pt idx="14">
                  <c:v>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34-5697-446C-BF94-4C8FA0B3669D}"/>
            </c:ext>
          </c:extLst>
        </c:ser>
        <c:ser>
          <c:idx val="4"/>
          <c:order val="4"/>
          <c:tx>
            <c:strRef>
              <c:f>Indexek!$F$52</c:f>
              <c:strCache>
                <c:ptCount val="1"/>
                <c:pt idx="0">
                  <c:v>Jelenlegi helyzet indexe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5-5697-446C-BF94-4C8FA0B3669D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6-5697-446C-BF94-4C8FA0B3669D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7-5697-446C-BF94-4C8FA0B3669D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8-5697-446C-BF94-4C8FA0B3669D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9-5697-446C-BF94-4C8FA0B3669D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A-5697-446C-BF94-4C8FA0B3669D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B-5697-446C-BF94-4C8FA0B3669D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C-5697-446C-BF94-4C8FA0B3669D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D-5697-446C-BF94-4C8FA0B3669D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E-5697-446C-BF94-4C8FA0B3669D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F-5697-446C-BF94-4C8FA0B3669D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0-5697-446C-BF94-4C8FA0B3669D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9-5697-446C-BF94-4C8FA0B3669D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C-5697-446C-BF94-4C8FA0B3669D}"/>
                </c:ext>
              </c:extLst>
            </c:dLbl>
            <c:dLbl>
              <c:idx val="14"/>
              <c:layout>
                <c:manualLayout>
                  <c:x val="-6.9684545196957055E-3"/>
                  <c:y val="-3.63256651039275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D-5697-446C-BF94-4C8FA0B3669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Indexek!$A$53:$A$67</c:f>
              <c:strCache>
                <c:ptCount val="1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</c:strCache>
            </c:strRef>
          </c:cat>
          <c:val>
            <c:numRef>
              <c:f>Indexek!$F$53:$F$67</c:f>
              <c:numCache>
                <c:formatCode>General\ "pont"</c:formatCode>
                <c:ptCount val="15"/>
                <c:pt idx="0">
                  <c:v>-32</c:v>
                </c:pt>
                <c:pt idx="1">
                  <c:v>-29</c:v>
                </c:pt>
                <c:pt idx="2">
                  <c:v>-28</c:v>
                </c:pt>
                <c:pt idx="3">
                  <c:v>-21</c:v>
                </c:pt>
                <c:pt idx="4">
                  <c:v>-12</c:v>
                </c:pt>
                <c:pt idx="5">
                  <c:v>-2</c:v>
                </c:pt>
                <c:pt idx="6">
                  <c:v>-1</c:v>
                </c:pt>
                <c:pt idx="7">
                  <c:v>-7</c:v>
                </c:pt>
                <c:pt idx="8">
                  <c:v>1</c:v>
                </c:pt>
                <c:pt idx="9">
                  <c:v>3</c:v>
                </c:pt>
                <c:pt idx="10">
                  <c:v>-1</c:v>
                </c:pt>
                <c:pt idx="11">
                  <c:v>4</c:v>
                </c:pt>
                <c:pt idx="12">
                  <c:v>7</c:v>
                </c:pt>
                <c:pt idx="13">
                  <c:v>1</c:v>
                </c:pt>
                <c:pt idx="14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41-5697-446C-BF94-4C8FA0B3669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966746464"/>
        <c:axId val="966751056"/>
      </c:lineChart>
      <c:catAx>
        <c:axId val="966746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6751056"/>
        <c:crosses val="autoZero"/>
        <c:auto val="1"/>
        <c:lblAlgn val="ctr"/>
        <c:lblOffset val="0"/>
        <c:noMultiLvlLbl val="0"/>
      </c:catAx>
      <c:valAx>
        <c:axId val="966751056"/>
        <c:scaling>
          <c:orientation val="minMax"/>
          <c:max val="4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67464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9.2120495047698189E-2"/>
          <c:y val="2.0491419341813043E-2"/>
          <c:w val="0.78538084182029544"/>
          <c:h val="0.53700173133566542"/>
        </c:manualLayout>
      </c:layout>
      <c:lineChart>
        <c:grouping val="standard"/>
        <c:varyColors val="0"/>
        <c:ser>
          <c:idx val="0"/>
          <c:order val="0"/>
          <c:tx>
            <c:strRef>
              <c:f>Indexek!$A$26</c:f>
              <c:strCache>
                <c:ptCount val="1"/>
                <c:pt idx="0">
                  <c:v>Árbevétel jelenlegi szintje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4"/>
              <c:layout>
                <c:manualLayout>
                  <c:x val="-1.3985262396560665E-3"/>
                  <c:y val="-4.794584158542929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4FF-4C58-90DD-CE7B90E2AFA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Indexek!$B$25:$P$25</c:f>
              <c:strCache>
                <c:ptCount val="1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</c:strCache>
            </c:strRef>
          </c:cat>
          <c:val>
            <c:numRef>
              <c:f>Indexek!$B$26:$P$26</c:f>
              <c:numCache>
                <c:formatCode>General\ "pont"</c:formatCode>
                <c:ptCount val="15"/>
                <c:pt idx="0">
                  <c:v>-33</c:v>
                </c:pt>
                <c:pt idx="1">
                  <c:v>-33</c:v>
                </c:pt>
                <c:pt idx="2">
                  <c:v>-33</c:v>
                </c:pt>
                <c:pt idx="3">
                  <c:v>-25</c:v>
                </c:pt>
                <c:pt idx="4">
                  <c:v>-14</c:v>
                </c:pt>
                <c:pt idx="5">
                  <c:v>1</c:v>
                </c:pt>
                <c:pt idx="6">
                  <c:v>-1</c:v>
                </c:pt>
                <c:pt idx="7">
                  <c:v>-8</c:v>
                </c:pt>
                <c:pt idx="8">
                  <c:v>8</c:v>
                </c:pt>
                <c:pt idx="9">
                  <c:v>8</c:v>
                </c:pt>
                <c:pt idx="10">
                  <c:v>6</c:v>
                </c:pt>
                <c:pt idx="11">
                  <c:v>11</c:v>
                </c:pt>
                <c:pt idx="12">
                  <c:v>22</c:v>
                </c:pt>
                <c:pt idx="13">
                  <c:v>10</c:v>
                </c:pt>
                <c:pt idx="14">
                  <c:v>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4FF-4C58-90DD-CE7B90E2AFA4}"/>
            </c:ext>
          </c:extLst>
        </c:ser>
        <c:ser>
          <c:idx val="1"/>
          <c:order val="1"/>
          <c:tx>
            <c:strRef>
              <c:f>Indexek!$A$27</c:f>
              <c:strCache>
                <c:ptCount val="1"/>
                <c:pt idx="0">
                  <c:v>Beszállítói rendelésállomány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1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4FF-4C58-90DD-CE7B90E2AFA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Indexek!$B$25:$P$25</c:f>
              <c:strCache>
                <c:ptCount val="1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</c:strCache>
            </c:strRef>
          </c:cat>
          <c:val>
            <c:numRef>
              <c:f>Indexek!$B$27:$P$27</c:f>
              <c:numCache>
                <c:formatCode>General\ "pont"</c:formatCode>
                <c:ptCount val="15"/>
                <c:pt idx="0">
                  <c:v>-28</c:v>
                </c:pt>
                <c:pt idx="1">
                  <c:v>-24</c:v>
                </c:pt>
                <c:pt idx="2">
                  <c:v>-21</c:v>
                </c:pt>
                <c:pt idx="3">
                  <c:v>-12</c:v>
                </c:pt>
                <c:pt idx="4">
                  <c:v>-3</c:v>
                </c:pt>
                <c:pt idx="5">
                  <c:v>4</c:v>
                </c:pt>
                <c:pt idx="6">
                  <c:v>8</c:v>
                </c:pt>
                <c:pt idx="7">
                  <c:v>5</c:v>
                </c:pt>
                <c:pt idx="8">
                  <c:v>10</c:v>
                </c:pt>
                <c:pt idx="9">
                  <c:v>13</c:v>
                </c:pt>
                <c:pt idx="10">
                  <c:v>9</c:v>
                </c:pt>
                <c:pt idx="11">
                  <c:v>13</c:v>
                </c:pt>
                <c:pt idx="12">
                  <c:v>19</c:v>
                </c:pt>
                <c:pt idx="13">
                  <c:v>10</c:v>
                </c:pt>
                <c:pt idx="14">
                  <c:v>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4FF-4C58-90DD-CE7B90E2AFA4}"/>
            </c:ext>
          </c:extLst>
        </c:ser>
        <c:ser>
          <c:idx val="2"/>
          <c:order val="2"/>
          <c:tx>
            <c:strRef>
              <c:f>Indexek!$A$28</c:f>
              <c:strCache>
                <c:ptCount val="1"/>
                <c:pt idx="0">
                  <c:v>Vevői rendelésállomány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14"/>
              <c:layout>
                <c:manualLayout>
                  <c:x val="-8.3911574379351671E-3"/>
                  <c:y val="-3.35620891098005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4FF-4C58-90DD-CE7B90E2AFA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Indexek!$B$25:$P$25</c:f>
              <c:strCache>
                <c:ptCount val="1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</c:strCache>
            </c:strRef>
          </c:cat>
          <c:val>
            <c:numRef>
              <c:f>Indexek!$B$28:$P$28</c:f>
              <c:numCache>
                <c:formatCode>General\ "pont"</c:formatCode>
                <c:ptCount val="15"/>
                <c:pt idx="0">
                  <c:v>-30</c:v>
                </c:pt>
                <c:pt idx="1">
                  <c:v>-22</c:v>
                </c:pt>
                <c:pt idx="2">
                  <c:v>-27</c:v>
                </c:pt>
                <c:pt idx="3">
                  <c:v>-14</c:v>
                </c:pt>
                <c:pt idx="4">
                  <c:v>-7</c:v>
                </c:pt>
                <c:pt idx="5">
                  <c:v>7</c:v>
                </c:pt>
                <c:pt idx="6">
                  <c:v>5</c:v>
                </c:pt>
                <c:pt idx="7">
                  <c:v>1</c:v>
                </c:pt>
                <c:pt idx="8">
                  <c:v>12</c:v>
                </c:pt>
                <c:pt idx="9">
                  <c:v>12</c:v>
                </c:pt>
                <c:pt idx="10">
                  <c:v>11</c:v>
                </c:pt>
                <c:pt idx="11">
                  <c:v>18</c:v>
                </c:pt>
                <c:pt idx="12">
                  <c:v>17</c:v>
                </c:pt>
                <c:pt idx="13">
                  <c:v>11</c:v>
                </c:pt>
                <c:pt idx="14">
                  <c:v>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4FF-4C58-90DD-CE7B90E2AFA4}"/>
            </c:ext>
          </c:extLst>
        </c:ser>
        <c:ser>
          <c:idx val="3"/>
          <c:order val="3"/>
          <c:tx>
            <c:strRef>
              <c:f>Indexek!$A$29</c:f>
              <c:strCache>
                <c:ptCount val="1"/>
                <c:pt idx="0">
                  <c:v>Jelenlegi helyzet indexe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1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A4FF-4C58-90DD-CE7B90E2AFA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Indexek!$B$25:$P$25</c:f>
              <c:strCache>
                <c:ptCount val="1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</c:strCache>
            </c:strRef>
          </c:cat>
          <c:val>
            <c:numRef>
              <c:f>Indexek!$B$29:$P$29</c:f>
              <c:numCache>
                <c:formatCode>General\ "pont"</c:formatCode>
                <c:ptCount val="15"/>
                <c:pt idx="0">
                  <c:v>-32</c:v>
                </c:pt>
                <c:pt idx="1">
                  <c:v>-29</c:v>
                </c:pt>
                <c:pt idx="2">
                  <c:v>-28</c:v>
                </c:pt>
                <c:pt idx="3">
                  <c:v>-21</c:v>
                </c:pt>
                <c:pt idx="4">
                  <c:v>-12</c:v>
                </c:pt>
                <c:pt idx="5">
                  <c:v>-2</c:v>
                </c:pt>
                <c:pt idx="6">
                  <c:v>-1</c:v>
                </c:pt>
                <c:pt idx="7">
                  <c:v>-7</c:v>
                </c:pt>
                <c:pt idx="8">
                  <c:v>1</c:v>
                </c:pt>
                <c:pt idx="9">
                  <c:v>3</c:v>
                </c:pt>
                <c:pt idx="10">
                  <c:v>-1</c:v>
                </c:pt>
                <c:pt idx="11">
                  <c:v>4</c:v>
                </c:pt>
                <c:pt idx="12">
                  <c:v>7</c:v>
                </c:pt>
                <c:pt idx="13">
                  <c:v>1</c:v>
                </c:pt>
                <c:pt idx="14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4FF-4C58-90DD-CE7B90E2AFA4}"/>
            </c:ext>
          </c:extLst>
        </c:ser>
        <c:ser>
          <c:idx val="4"/>
          <c:order val="4"/>
          <c:tx>
            <c:strRef>
              <c:f>Indexek!$A$30</c:f>
              <c:strCache>
                <c:ptCount val="1"/>
                <c:pt idx="0">
                  <c:v>Eddig megvalósított beruházások*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14"/>
              <c:layout>
                <c:manualLayout>
                  <c:x val="-6.9926311982795109E-3"/>
                  <c:y val="1.43837524756287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A4FF-4C58-90DD-CE7B90E2AFA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Indexek!$B$25:$P$25</c:f>
              <c:strCache>
                <c:ptCount val="1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</c:strCache>
            </c:strRef>
          </c:cat>
          <c:val>
            <c:numRef>
              <c:f>Indexek!$B$30:$P$30</c:f>
              <c:numCache>
                <c:formatCode>General</c:formatCode>
                <c:ptCount val="15"/>
                <c:pt idx="2" formatCode="General\ &quot;pont&quot;">
                  <c:v>-26</c:v>
                </c:pt>
                <c:pt idx="3" formatCode="General\ &quot;pont&quot;">
                  <c:v>-19</c:v>
                </c:pt>
                <c:pt idx="4" formatCode="General\ &quot;pont&quot;">
                  <c:v>-17</c:v>
                </c:pt>
                <c:pt idx="5" formatCode="General\ &quot;pont&quot;">
                  <c:v>-15</c:v>
                </c:pt>
                <c:pt idx="6" formatCode="General\ &quot;pont&quot;">
                  <c:v>-9</c:v>
                </c:pt>
                <c:pt idx="7" formatCode="General\ &quot;pont&quot;">
                  <c:v>-13</c:v>
                </c:pt>
                <c:pt idx="8" formatCode="General\ &quot;pont&quot;">
                  <c:v>-1</c:v>
                </c:pt>
                <c:pt idx="9" formatCode="General\ &quot;pont&quot;">
                  <c:v>-6</c:v>
                </c:pt>
                <c:pt idx="10" formatCode="General\ &quot;pont&quot;">
                  <c:v>-6</c:v>
                </c:pt>
                <c:pt idx="11" formatCode="General\ &quot;pont&quot;">
                  <c:v>3</c:v>
                </c:pt>
                <c:pt idx="12" formatCode="General\ &quot;pont&quot;">
                  <c:v>-3</c:v>
                </c:pt>
                <c:pt idx="13" formatCode="General\ &quot;pont&quot;">
                  <c:v>2</c:v>
                </c:pt>
                <c:pt idx="14" formatCode="General\ &quot;pont&quot;">
                  <c:v>-14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A4FF-4C58-90DD-CE7B90E2AFA4}"/>
            </c:ext>
          </c:extLst>
        </c:ser>
        <c:ser>
          <c:idx val="5"/>
          <c:order val="5"/>
          <c:tx>
            <c:strRef>
              <c:f>Indexek!$A$31</c:f>
              <c:strCache>
                <c:ptCount val="1"/>
                <c:pt idx="0">
                  <c:v>Kapacitás jelenlegi szintje</c:v>
                </c:pt>
              </c:strCache>
            </c:strRef>
          </c:tx>
          <c:spPr>
            <a:ln w="25400" cap="rnd">
              <a:solidFill>
                <a:srgbClr val="9966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96600"/>
              </a:solidFill>
              <a:ln w="9525">
                <a:noFill/>
              </a:ln>
              <a:effectLst/>
            </c:spPr>
          </c:marker>
          <c:dLbls>
            <c:dLbl>
              <c:idx val="14"/>
              <c:layout>
                <c:manualLayout>
                  <c:x val="-1.3985262396560665E-3"/>
                  <c:y val="-7.191876237814394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4FF-4C58-90DD-CE7B90E2AFA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B87F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Indexek!$B$25:$P$25</c:f>
              <c:strCache>
                <c:ptCount val="1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</c:strCache>
            </c:strRef>
          </c:cat>
          <c:val>
            <c:numRef>
              <c:f>Indexek!$B$31:$P$31</c:f>
              <c:numCache>
                <c:formatCode>General\ "pont"</c:formatCode>
                <c:ptCount val="15"/>
                <c:pt idx="0">
                  <c:v>-46</c:v>
                </c:pt>
                <c:pt idx="1">
                  <c:v>-43</c:v>
                </c:pt>
                <c:pt idx="2">
                  <c:v>-44</c:v>
                </c:pt>
                <c:pt idx="3">
                  <c:v>-34</c:v>
                </c:pt>
                <c:pt idx="4">
                  <c:v>-25</c:v>
                </c:pt>
                <c:pt idx="5">
                  <c:v>-13</c:v>
                </c:pt>
                <c:pt idx="6">
                  <c:v>-11</c:v>
                </c:pt>
                <c:pt idx="7">
                  <c:v>-20</c:v>
                </c:pt>
                <c:pt idx="8">
                  <c:v>-11</c:v>
                </c:pt>
                <c:pt idx="9">
                  <c:v>-10</c:v>
                </c:pt>
                <c:pt idx="10">
                  <c:v>-12</c:v>
                </c:pt>
                <c:pt idx="11">
                  <c:v>-6</c:v>
                </c:pt>
                <c:pt idx="12">
                  <c:v>-5</c:v>
                </c:pt>
                <c:pt idx="13">
                  <c:v>-13</c:v>
                </c:pt>
                <c:pt idx="14">
                  <c:v>-4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A4FF-4C58-90DD-CE7B90E2AFA4}"/>
            </c:ext>
          </c:extLst>
        </c:ser>
        <c:ser>
          <c:idx val="6"/>
          <c:order val="6"/>
          <c:tx>
            <c:strRef>
              <c:f>Indexek!$A$32</c:f>
              <c:strCache>
                <c:ptCount val="1"/>
                <c:pt idx="0">
                  <c:v>Üzleti környezet jelenleg</c:v>
                </c:pt>
              </c:strCache>
            </c:strRef>
          </c:tx>
          <c:spPr>
            <a:ln w="2540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50"/>
              </a:solidFill>
              <a:ln w="9525">
                <a:noFill/>
              </a:ln>
              <a:effectLst/>
            </c:spPr>
          </c:marker>
          <c:dLbls>
            <c:dLbl>
              <c:idx val="14"/>
              <c:layout>
                <c:manualLayout>
                  <c:x val="-1.3985262396560665E-3"/>
                  <c:y val="1.19864603963573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A4FF-4C58-90DD-CE7B90E2AFA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5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Indexek!$B$25:$P$25</c:f>
              <c:strCache>
                <c:ptCount val="1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</c:strCache>
            </c:strRef>
          </c:cat>
          <c:val>
            <c:numRef>
              <c:f>Indexek!$B$32:$P$32</c:f>
              <c:numCache>
                <c:formatCode>General\ "pont"</c:formatCode>
                <c:ptCount val="15"/>
                <c:pt idx="0">
                  <c:v>-24</c:v>
                </c:pt>
                <c:pt idx="1">
                  <c:v>-20</c:v>
                </c:pt>
                <c:pt idx="2">
                  <c:v>-13</c:v>
                </c:pt>
                <c:pt idx="3">
                  <c:v>-22</c:v>
                </c:pt>
                <c:pt idx="4">
                  <c:v>-4</c:v>
                </c:pt>
                <c:pt idx="5">
                  <c:v>3</c:v>
                </c:pt>
                <c:pt idx="6">
                  <c:v>3</c:v>
                </c:pt>
                <c:pt idx="7">
                  <c:v>-8</c:v>
                </c:pt>
                <c:pt idx="8">
                  <c:v>-10</c:v>
                </c:pt>
                <c:pt idx="9">
                  <c:v>-1</c:v>
                </c:pt>
                <c:pt idx="10">
                  <c:v>-10</c:v>
                </c:pt>
                <c:pt idx="11">
                  <c:v>-15</c:v>
                </c:pt>
                <c:pt idx="12">
                  <c:v>-10</c:v>
                </c:pt>
                <c:pt idx="13">
                  <c:v>-16</c:v>
                </c:pt>
                <c:pt idx="14">
                  <c:v>-5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A4FF-4C58-90DD-CE7B90E2AF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32448032"/>
        <c:axId val="1032442456"/>
      </c:lineChart>
      <c:catAx>
        <c:axId val="1032448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2442456"/>
        <c:crosses val="autoZero"/>
        <c:auto val="1"/>
        <c:lblAlgn val="ctr"/>
        <c:lblOffset val="100"/>
        <c:noMultiLvlLbl val="0"/>
      </c:catAx>
      <c:valAx>
        <c:axId val="1032442456"/>
        <c:scaling>
          <c:orientation val="minMax"/>
          <c:max val="30"/>
          <c:min val="-5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2448032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77580335711497417"/>
          <c:w val="1"/>
          <c:h val="0.2098128904093970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1869574379967807"/>
          <c:y val="3.6400139977784261E-2"/>
          <c:w val="0.79519313210848641"/>
          <c:h val="0.52079229433771224"/>
        </c:manualLayout>
      </c:layout>
      <c:lineChart>
        <c:grouping val="standard"/>
        <c:varyColors val="0"/>
        <c:ser>
          <c:idx val="0"/>
          <c:order val="0"/>
          <c:tx>
            <c:strRef>
              <c:f>Indexek!$A$39</c:f>
              <c:strCache>
                <c:ptCount val="1"/>
                <c:pt idx="0">
                  <c:v>Bérszint 3 hónap múlva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4"/>
              <c:layout>
                <c:manualLayout>
                  <c:x val="-4.1666666666667681E-3"/>
                  <c:y val="-3.1875064090750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3C9-46B8-A7C6-A19697368C2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Indexek!$B$38:$P$38</c:f>
              <c:strCache>
                <c:ptCount val="1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</c:strCache>
            </c:strRef>
          </c:cat>
          <c:val>
            <c:numRef>
              <c:f>Indexek!$B$39:$P$39</c:f>
              <c:numCache>
                <c:formatCode>General\ "pont"</c:formatCode>
                <c:ptCount val="15"/>
                <c:pt idx="0">
                  <c:v>17</c:v>
                </c:pt>
                <c:pt idx="1">
                  <c:v>21</c:v>
                </c:pt>
                <c:pt idx="2">
                  <c:v>17</c:v>
                </c:pt>
                <c:pt idx="3">
                  <c:v>11</c:v>
                </c:pt>
                <c:pt idx="4">
                  <c:v>16</c:v>
                </c:pt>
                <c:pt idx="5">
                  <c:v>13</c:v>
                </c:pt>
                <c:pt idx="6">
                  <c:v>21</c:v>
                </c:pt>
                <c:pt idx="7">
                  <c:v>23</c:v>
                </c:pt>
                <c:pt idx="8">
                  <c:v>15</c:v>
                </c:pt>
                <c:pt idx="9">
                  <c:v>27</c:v>
                </c:pt>
                <c:pt idx="10">
                  <c:v>38</c:v>
                </c:pt>
                <c:pt idx="11">
                  <c:v>54</c:v>
                </c:pt>
                <c:pt idx="12">
                  <c:v>56</c:v>
                </c:pt>
                <c:pt idx="13">
                  <c:v>56</c:v>
                </c:pt>
                <c:pt idx="14">
                  <c:v>48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3C9-46B8-A7C6-A19697368C20}"/>
            </c:ext>
          </c:extLst>
        </c:ser>
        <c:ser>
          <c:idx val="1"/>
          <c:order val="1"/>
          <c:tx>
            <c:strRef>
              <c:f>Indexek!$A$40</c:f>
              <c:strCache>
                <c:ptCount val="1"/>
                <c:pt idx="0">
                  <c:v>Beruházás 3 hónap múlva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1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3C9-46B8-A7C6-A19697368C2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Indexek!$B$38:$P$38</c:f>
              <c:strCache>
                <c:ptCount val="1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</c:strCache>
            </c:strRef>
          </c:cat>
          <c:val>
            <c:numRef>
              <c:f>Indexek!$B$40:$P$40</c:f>
              <c:numCache>
                <c:formatCode>General\ "pont"</c:formatCode>
                <c:ptCount val="15"/>
                <c:pt idx="0">
                  <c:v>13</c:v>
                </c:pt>
                <c:pt idx="1">
                  <c:v>31</c:v>
                </c:pt>
                <c:pt idx="2">
                  <c:v>33</c:v>
                </c:pt>
                <c:pt idx="3">
                  <c:v>31</c:v>
                </c:pt>
                <c:pt idx="4">
                  <c:v>38</c:v>
                </c:pt>
                <c:pt idx="5">
                  <c:v>38</c:v>
                </c:pt>
                <c:pt idx="6">
                  <c:v>36</c:v>
                </c:pt>
                <c:pt idx="7">
                  <c:v>32</c:v>
                </c:pt>
                <c:pt idx="8">
                  <c:v>32</c:v>
                </c:pt>
                <c:pt idx="9">
                  <c:v>33</c:v>
                </c:pt>
                <c:pt idx="10">
                  <c:v>33</c:v>
                </c:pt>
                <c:pt idx="11">
                  <c:v>35</c:v>
                </c:pt>
                <c:pt idx="12">
                  <c:v>35</c:v>
                </c:pt>
                <c:pt idx="13">
                  <c:v>38</c:v>
                </c:pt>
                <c:pt idx="14">
                  <c:v>47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3C9-46B8-A7C6-A19697368C20}"/>
            </c:ext>
          </c:extLst>
        </c:ser>
        <c:ser>
          <c:idx val="2"/>
          <c:order val="2"/>
          <c:tx>
            <c:strRef>
              <c:f>Indexek!$A$41</c:f>
              <c:strCache>
                <c:ptCount val="1"/>
                <c:pt idx="0">
                  <c:v>Várakozások indexe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1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3C9-46B8-A7C6-A19697368C2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Indexek!$B$38:$P$38</c:f>
              <c:strCache>
                <c:ptCount val="1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</c:strCache>
            </c:strRef>
          </c:cat>
          <c:val>
            <c:numRef>
              <c:f>Indexek!$B$41:$P$41</c:f>
              <c:numCache>
                <c:formatCode>General\ "pont"</c:formatCode>
                <c:ptCount val="15"/>
                <c:pt idx="0">
                  <c:v>4</c:v>
                </c:pt>
                <c:pt idx="1">
                  <c:v>17</c:v>
                </c:pt>
                <c:pt idx="2">
                  <c:v>21</c:v>
                </c:pt>
                <c:pt idx="3">
                  <c:v>18</c:v>
                </c:pt>
                <c:pt idx="4">
                  <c:v>27</c:v>
                </c:pt>
                <c:pt idx="5">
                  <c:v>22</c:v>
                </c:pt>
                <c:pt idx="6">
                  <c:v>26</c:v>
                </c:pt>
                <c:pt idx="7">
                  <c:v>20</c:v>
                </c:pt>
                <c:pt idx="8">
                  <c:v>16</c:v>
                </c:pt>
                <c:pt idx="9">
                  <c:v>21</c:v>
                </c:pt>
                <c:pt idx="10">
                  <c:v>18</c:v>
                </c:pt>
                <c:pt idx="11">
                  <c:v>17</c:v>
                </c:pt>
                <c:pt idx="12">
                  <c:v>22</c:v>
                </c:pt>
                <c:pt idx="13">
                  <c:v>30</c:v>
                </c:pt>
                <c:pt idx="14">
                  <c:v>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3C9-46B8-A7C6-A19697368C20}"/>
            </c:ext>
          </c:extLst>
        </c:ser>
        <c:ser>
          <c:idx val="3"/>
          <c:order val="3"/>
          <c:tx>
            <c:strRef>
              <c:f>Indexek!$A$42</c:f>
              <c:strCache>
                <c:ptCount val="1"/>
                <c:pt idx="0">
                  <c:v>Foglalkoztatás 3 hónap múlva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1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93C9-46B8-A7C6-A19697368C2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Indexek!$B$38:$P$38</c:f>
              <c:strCache>
                <c:ptCount val="1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</c:strCache>
            </c:strRef>
          </c:cat>
          <c:val>
            <c:numRef>
              <c:f>Indexek!$B$42:$P$42</c:f>
              <c:numCache>
                <c:formatCode>General\ "pont"</c:formatCode>
                <c:ptCount val="15"/>
                <c:pt idx="0">
                  <c:v>2</c:v>
                </c:pt>
                <c:pt idx="1">
                  <c:v>8</c:v>
                </c:pt>
                <c:pt idx="2">
                  <c:v>9</c:v>
                </c:pt>
                <c:pt idx="3">
                  <c:v>9</c:v>
                </c:pt>
                <c:pt idx="4">
                  <c:v>17</c:v>
                </c:pt>
                <c:pt idx="5">
                  <c:v>14</c:v>
                </c:pt>
                <c:pt idx="6">
                  <c:v>21</c:v>
                </c:pt>
                <c:pt idx="7">
                  <c:v>19</c:v>
                </c:pt>
                <c:pt idx="8">
                  <c:v>12</c:v>
                </c:pt>
                <c:pt idx="9">
                  <c:v>16</c:v>
                </c:pt>
                <c:pt idx="10">
                  <c:v>12</c:v>
                </c:pt>
                <c:pt idx="11">
                  <c:v>15</c:v>
                </c:pt>
                <c:pt idx="12">
                  <c:v>17</c:v>
                </c:pt>
                <c:pt idx="13">
                  <c:v>19</c:v>
                </c:pt>
                <c:pt idx="14">
                  <c:v>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93C9-46B8-A7C6-A19697368C20}"/>
            </c:ext>
          </c:extLst>
        </c:ser>
        <c:ser>
          <c:idx val="4"/>
          <c:order val="4"/>
          <c:tx>
            <c:strRef>
              <c:f>Indexek!$A$43</c:f>
              <c:strCache>
                <c:ptCount val="1"/>
                <c:pt idx="0">
                  <c:v>Árbevétel 3 hónap múlva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14"/>
              <c:layout>
                <c:manualLayout>
                  <c:x val="-4.1666666666667681E-3"/>
                  <c:y val="-2.95982737985539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93C9-46B8-A7C6-A19697368C2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Indexek!$B$38:$P$38</c:f>
              <c:strCache>
                <c:ptCount val="1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</c:strCache>
            </c:strRef>
          </c:cat>
          <c:val>
            <c:numRef>
              <c:f>Indexek!$B$43:$P$43</c:f>
              <c:numCache>
                <c:formatCode>General\ "pont"</c:formatCode>
                <c:ptCount val="15"/>
                <c:pt idx="0">
                  <c:v>0</c:v>
                </c:pt>
                <c:pt idx="1">
                  <c:v>19</c:v>
                </c:pt>
                <c:pt idx="2">
                  <c:v>24</c:v>
                </c:pt>
                <c:pt idx="3">
                  <c:v>24</c:v>
                </c:pt>
                <c:pt idx="4">
                  <c:v>32</c:v>
                </c:pt>
                <c:pt idx="5">
                  <c:v>25</c:v>
                </c:pt>
                <c:pt idx="6">
                  <c:v>30</c:v>
                </c:pt>
                <c:pt idx="7">
                  <c:v>23</c:v>
                </c:pt>
                <c:pt idx="8">
                  <c:v>19</c:v>
                </c:pt>
                <c:pt idx="9">
                  <c:v>26</c:v>
                </c:pt>
                <c:pt idx="10">
                  <c:v>20</c:v>
                </c:pt>
                <c:pt idx="11">
                  <c:v>7</c:v>
                </c:pt>
                <c:pt idx="12">
                  <c:v>13</c:v>
                </c:pt>
                <c:pt idx="13">
                  <c:v>30</c:v>
                </c:pt>
                <c:pt idx="14">
                  <c:v>30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93C9-46B8-A7C6-A19697368C20}"/>
            </c:ext>
          </c:extLst>
        </c:ser>
        <c:ser>
          <c:idx val="5"/>
          <c:order val="5"/>
          <c:tx>
            <c:strRef>
              <c:f>Indexek!$A$44</c:f>
              <c:strCache>
                <c:ptCount val="1"/>
                <c:pt idx="0">
                  <c:v>Kapacitás-kihasználtság 3 hónap múlva</c:v>
                </c:pt>
              </c:strCache>
            </c:strRef>
          </c:tx>
          <c:spPr>
            <a:ln w="25400" cap="rnd">
              <a:solidFill>
                <a:srgbClr val="9966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96600"/>
              </a:solidFill>
              <a:ln w="9525">
                <a:solidFill>
                  <a:schemeClr val="accent6"/>
                </a:solidFill>
              </a:ln>
              <a:effectLst/>
            </c:spPr>
          </c:marker>
          <c:dLbls>
            <c:dLbl>
              <c:idx val="1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93C9-46B8-A7C6-A19697368C2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B87F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Indexek!$B$38:$P$38</c:f>
              <c:strCache>
                <c:ptCount val="1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</c:strCache>
            </c:strRef>
          </c:cat>
          <c:val>
            <c:numRef>
              <c:f>Indexek!$B$44:$P$44</c:f>
              <c:numCache>
                <c:formatCode>General\ "pont"</c:formatCode>
                <c:ptCount val="15"/>
                <c:pt idx="0">
                  <c:v>0</c:v>
                </c:pt>
                <c:pt idx="1">
                  <c:v>17</c:v>
                </c:pt>
                <c:pt idx="2">
                  <c:v>23</c:v>
                </c:pt>
                <c:pt idx="3">
                  <c:v>20</c:v>
                </c:pt>
                <c:pt idx="4">
                  <c:v>30</c:v>
                </c:pt>
                <c:pt idx="5">
                  <c:v>23</c:v>
                </c:pt>
                <c:pt idx="6">
                  <c:v>28</c:v>
                </c:pt>
                <c:pt idx="7">
                  <c:v>18</c:v>
                </c:pt>
                <c:pt idx="8">
                  <c:v>15</c:v>
                </c:pt>
                <c:pt idx="9">
                  <c:v>16</c:v>
                </c:pt>
                <c:pt idx="10">
                  <c:v>12</c:v>
                </c:pt>
                <c:pt idx="11">
                  <c:v>1</c:v>
                </c:pt>
                <c:pt idx="12">
                  <c:v>10</c:v>
                </c:pt>
                <c:pt idx="13">
                  <c:v>27</c:v>
                </c:pt>
                <c:pt idx="14">
                  <c:v>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93C9-46B8-A7C6-A19697368C20}"/>
            </c:ext>
          </c:extLst>
        </c:ser>
        <c:ser>
          <c:idx val="6"/>
          <c:order val="6"/>
          <c:tx>
            <c:strRef>
              <c:f>Indexek!$A$45</c:f>
              <c:strCache>
                <c:ptCount val="1"/>
                <c:pt idx="0">
                  <c:v>Üzleti környezet 3 hónap múlva</c:v>
                </c:pt>
              </c:strCache>
            </c:strRef>
          </c:tx>
          <c:spPr>
            <a:ln w="2540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50"/>
              </a:solidFill>
              <a:ln w="9525">
                <a:noFill/>
              </a:ln>
              <a:effectLst/>
            </c:spPr>
          </c:marker>
          <c:dLbls>
            <c:dLbl>
              <c:idx val="1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93C9-46B8-A7C6-A19697368C2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5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Indexek!$B$38:$P$38</c:f>
              <c:strCache>
                <c:ptCount val="1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</c:strCache>
            </c:strRef>
          </c:cat>
          <c:val>
            <c:numRef>
              <c:f>Indexek!$B$45:$P$45</c:f>
              <c:numCache>
                <c:formatCode>General\ "pont"</c:formatCode>
                <c:ptCount val="15"/>
                <c:pt idx="0">
                  <c:v>-10</c:v>
                </c:pt>
                <c:pt idx="1">
                  <c:v>7</c:v>
                </c:pt>
                <c:pt idx="2">
                  <c:v>17</c:v>
                </c:pt>
                <c:pt idx="3">
                  <c:v>12</c:v>
                </c:pt>
                <c:pt idx="4">
                  <c:v>25</c:v>
                </c:pt>
                <c:pt idx="5">
                  <c:v>18</c:v>
                </c:pt>
                <c:pt idx="6">
                  <c:v>20</c:v>
                </c:pt>
                <c:pt idx="7">
                  <c:v>5</c:v>
                </c:pt>
                <c:pt idx="8">
                  <c:v>2</c:v>
                </c:pt>
                <c:pt idx="9">
                  <c:v>6</c:v>
                </c:pt>
                <c:pt idx="10">
                  <c:v>-6</c:v>
                </c:pt>
                <c:pt idx="11">
                  <c:v>-11</c:v>
                </c:pt>
                <c:pt idx="12">
                  <c:v>-2</c:v>
                </c:pt>
                <c:pt idx="13">
                  <c:v>8</c:v>
                </c:pt>
                <c:pt idx="14">
                  <c:v>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93C9-46B8-A7C6-A19697368C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33163264"/>
        <c:axId val="1033163920"/>
      </c:lineChart>
      <c:catAx>
        <c:axId val="1033163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3163920"/>
        <c:crosses val="autoZero"/>
        <c:auto val="1"/>
        <c:lblAlgn val="ctr"/>
        <c:lblOffset val="100"/>
        <c:noMultiLvlLbl val="0"/>
      </c:catAx>
      <c:valAx>
        <c:axId val="1033163920"/>
        <c:scaling>
          <c:orientation val="minMax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3163264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76053651935773736"/>
          <c:w val="0.9965033905836187"/>
          <c:h val="0.2258027388890840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1451708118325139"/>
          <c:y val="8.0080560912586141E-2"/>
          <c:w val="0.80802785713768377"/>
          <c:h val="0.62668040721545781"/>
        </c:manualLayout>
      </c:layout>
      <c:lineChart>
        <c:grouping val="standard"/>
        <c:varyColors val="0"/>
        <c:ser>
          <c:idx val="0"/>
          <c:order val="0"/>
          <c:tx>
            <c:strRef>
              <c:f>Indexek!$B$70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1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30C-494D-8D24-610A6D7FE6B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Indexek!$A$71:$A$85</c:f>
              <c:strCache>
                <c:ptCount val="1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</c:strCache>
            </c:strRef>
          </c:cat>
          <c:val>
            <c:numRef>
              <c:f>Indexek!$B$71:$B$85</c:f>
              <c:numCache>
                <c:formatCode>General\ "pont"</c:formatCode>
                <c:ptCount val="15"/>
                <c:pt idx="0">
                  <c:v>-10</c:v>
                </c:pt>
                <c:pt idx="1">
                  <c:v>5</c:v>
                </c:pt>
                <c:pt idx="2">
                  <c:v>8</c:v>
                </c:pt>
                <c:pt idx="3">
                  <c:v>3</c:v>
                </c:pt>
                <c:pt idx="4">
                  <c:v>15</c:v>
                </c:pt>
                <c:pt idx="5">
                  <c:v>13</c:v>
                </c:pt>
                <c:pt idx="6">
                  <c:v>11</c:v>
                </c:pt>
                <c:pt idx="7">
                  <c:v>6</c:v>
                </c:pt>
                <c:pt idx="8">
                  <c:v>3</c:v>
                </c:pt>
                <c:pt idx="9">
                  <c:v>6</c:v>
                </c:pt>
                <c:pt idx="10">
                  <c:v>6</c:v>
                </c:pt>
                <c:pt idx="11">
                  <c:v>-1</c:v>
                </c:pt>
                <c:pt idx="12">
                  <c:v>7</c:v>
                </c:pt>
                <c:pt idx="13">
                  <c:v>22</c:v>
                </c:pt>
                <c:pt idx="14">
                  <c:v>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30C-494D-8D24-610A6D7FE6BA}"/>
            </c:ext>
          </c:extLst>
        </c:ser>
        <c:ser>
          <c:idx val="1"/>
          <c:order val="1"/>
          <c:tx>
            <c:strRef>
              <c:f>Indexek!$C$70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elete val="1"/>
          </c:dLbls>
          <c:cat>
            <c:strRef>
              <c:f>Indexek!$A$71:$A$85</c:f>
              <c:strCache>
                <c:ptCount val="1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</c:strCache>
            </c:strRef>
          </c:cat>
          <c:val>
            <c:numRef>
              <c:f>Indexek!$C$71:$C$85</c:f>
              <c:numCache>
                <c:formatCode>General\ "pont"</c:formatCode>
                <c:ptCount val="15"/>
                <c:pt idx="0">
                  <c:v>1</c:v>
                </c:pt>
                <c:pt idx="1">
                  <c:v>16</c:v>
                </c:pt>
                <c:pt idx="2">
                  <c:v>25</c:v>
                </c:pt>
                <c:pt idx="3">
                  <c:v>16</c:v>
                </c:pt>
                <c:pt idx="4">
                  <c:v>30</c:v>
                </c:pt>
                <c:pt idx="5">
                  <c:v>26</c:v>
                </c:pt>
                <c:pt idx="6">
                  <c:v>21</c:v>
                </c:pt>
                <c:pt idx="7">
                  <c:v>19</c:v>
                </c:pt>
                <c:pt idx="8">
                  <c:v>20</c:v>
                </c:pt>
                <c:pt idx="9">
                  <c:v>19</c:v>
                </c:pt>
                <c:pt idx="10">
                  <c:v>19</c:v>
                </c:pt>
                <c:pt idx="11">
                  <c:v>14</c:v>
                </c:pt>
                <c:pt idx="12">
                  <c:v>18</c:v>
                </c:pt>
                <c:pt idx="13">
                  <c:v>33</c:v>
                </c:pt>
                <c:pt idx="14">
                  <c:v>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30C-494D-8D24-610A6D7FE6BA}"/>
            </c:ext>
          </c:extLst>
        </c:ser>
        <c:ser>
          <c:idx val="2"/>
          <c:order val="2"/>
          <c:tx>
            <c:strRef>
              <c:f>Indexek!$D$70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14"/>
              <c:layout>
                <c:manualLayout>
                  <c:x val="0"/>
                  <c:y val="-2.06882003139067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30C-494D-8D24-610A6D7FE6B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Indexek!$A$71:$A$85</c:f>
              <c:strCache>
                <c:ptCount val="1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</c:strCache>
            </c:strRef>
          </c:cat>
          <c:val>
            <c:numRef>
              <c:f>Indexek!$D$71:$D$85</c:f>
              <c:numCache>
                <c:formatCode>General\ "pont"</c:formatCode>
                <c:ptCount val="15"/>
                <c:pt idx="0">
                  <c:v>10</c:v>
                </c:pt>
                <c:pt idx="1">
                  <c:v>27</c:v>
                </c:pt>
                <c:pt idx="2">
                  <c:v>30</c:v>
                </c:pt>
                <c:pt idx="3">
                  <c:v>31</c:v>
                </c:pt>
                <c:pt idx="4">
                  <c:v>37</c:v>
                </c:pt>
                <c:pt idx="5">
                  <c:v>37</c:v>
                </c:pt>
                <c:pt idx="6">
                  <c:v>33</c:v>
                </c:pt>
                <c:pt idx="7">
                  <c:v>28</c:v>
                </c:pt>
                <c:pt idx="8">
                  <c:v>29</c:v>
                </c:pt>
                <c:pt idx="9">
                  <c:v>23</c:v>
                </c:pt>
                <c:pt idx="10">
                  <c:v>25</c:v>
                </c:pt>
                <c:pt idx="11">
                  <c:v>19</c:v>
                </c:pt>
                <c:pt idx="12">
                  <c:v>17</c:v>
                </c:pt>
                <c:pt idx="13">
                  <c:v>34</c:v>
                </c:pt>
                <c:pt idx="14">
                  <c:v>41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30C-494D-8D24-610A6D7FE6BA}"/>
            </c:ext>
          </c:extLst>
        </c:ser>
        <c:ser>
          <c:idx val="3"/>
          <c:order val="3"/>
          <c:tx>
            <c:strRef>
              <c:f>Indexek!$E$70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30C-494D-8D24-610A6D7FE6B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Indexek!$A$71:$A$85</c:f>
              <c:strCache>
                <c:ptCount val="1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</c:strCache>
            </c:strRef>
          </c:cat>
          <c:val>
            <c:numRef>
              <c:f>Indexek!$E$71:$E$85</c:f>
              <c:numCache>
                <c:formatCode>General\ "pont"</c:formatCode>
                <c:ptCount val="15"/>
                <c:pt idx="0">
                  <c:v>19</c:v>
                </c:pt>
                <c:pt idx="1">
                  <c:v>31</c:v>
                </c:pt>
                <c:pt idx="2">
                  <c:v>37</c:v>
                </c:pt>
                <c:pt idx="3">
                  <c:v>38</c:v>
                </c:pt>
                <c:pt idx="4">
                  <c:v>39</c:v>
                </c:pt>
                <c:pt idx="5">
                  <c:v>27</c:v>
                </c:pt>
                <c:pt idx="6">
                  <c:v>49</c:v>
                </c:pt>
                <c:pt idx="7">
                  <c:v>38</c:v>
                </c:pt>
                <c:pt idx="8">
                  <c:v>32</c:v>
                </c:pt>
                <c:pt idx="9">
                  <c:v>42</c:v>
                </c:pt>
                <c:pt idx="10">
                  <c:v>34</c:v>
                </c:pt>
                <c:pt idx="11">
                  <c:v>40</c:v>
                </c:pt>
                <c:pt idx="12">
                  <c:v>43</c:v>
                </c:pt>
                <c:pt idx="13">
                  <c:v>40</c:v>
                </c:pt>
                <c:pt idx="14">
                  <c:v>40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30C-494D-8D24-610A6D7FE6BA}"/>
            </c:ext>
          </c:extLst>
        </c:ser>
        <c:ser>
          <c:idx val="4"/>
          <c:order val="4"/>
          <c:tx>
            <c:strRef>
              <c:f>Indexek!$F$70</c:f>
              <c:strCache>
                <c:ptCount val="1"/>
                <c:pt idx="0">
                  <c:v>Várakozások indexe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1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30C-494D-8D24-610A6D7FE6B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Indexek!$A$71:$A$85</c:f>
              <c:strCache>
                <c:ptCount val="1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</c:strCache>
            </c:strRef>
          </c:cat>
          <c:val>
            <c:numRef>
              <c:f>Indexek!$F$71:$F$85</c:f>
              <c:numCache>
                <c:formatCode>General\ "pont"</c:formatCode>
                <c:ptCount val="15"/>
                <c:pt idx="0">
                  <c:v>4</c:v>
                </c:pt>
                <c:pt idx="1">
                  <c:v>17</c:v>
                </c:pt>
                <c:pt idx="2">
                  <c:v>21</c:v>
                </c:pt>
                <c:pt idx="3">
                  <c:v>18</c:v>
                </c:pt>
                <c:pt idx="4">
                  <c:v>27</c:v>
                </c:pt>
                <c:pt idx="5">
                  <c:v>22</c:v>
                </c:pt>
                <c:pt idx="6">
                  <c:v>26</c:v>
                </c:pt>
                <c:pt idx="7">
                  <c:v>20</c:v>
                </c:pt>
                <c:pt idx="8">
                  <c:v>16</c:v>
                </c:pt>
                <c:pt idx="9">
                  <c:v>21</c:v>
                </c:pt>
                <c:pt idx="10">
                  <c:v>18</c:v>
                </c:pt>
                <c:pt idx="11">
                  <c:v>17</c:v>
                </c:pt>
                <c:pt idx="12">
                  <c:v>22</c:v>
                </c:pt>
                <c:pt idx="13">
                  <c:v>30</c:v>
                </c:pt>
                <c:pt idx="14">
                  <c:v>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E30C-494D-8D24-610A6D7FE6B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005343440"/>
        <c:axId val="1005346064"/>
      </c:lineChart>
      <c:catAx>
        <c:axId val="1005343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5346064"/>
        <c:crosses val="autoZero"/>
        <c:auto val="1"/>
        <c:lblAlgn val="ctr"/>
        <c:lblOffset val="0"/>
        <c:noMultiLvlLbl val="0"/>
      </c:catAx>
      <c:valAx>
        <c:axId val="1005346064"/>
        <c:scaling>
          <c:orientation val="minMax"/>
          <c:max val="50"/>
          <c:min val="-1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53434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2000"/>
      </a:pPr>
      <a:endParaRPr lang="hu-HU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8112423447069113E-2"/>
          <c:y val="3.8878838174909489E-2"/>
          <c:w val="0.88133202099737529"/>
          <c:h val="0.67240929656150694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verzió'!$B$55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spPr>
              <a:ln w="25400" cap="rnd">
                <a:solidFill>
                  <a:srgbClr val="92ECF6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70CA-49C9-8D7B-D091A9A44FE5}"/>
              </c:ext>
            </c:extLst>
          </c:dPt>
          <c:dPt>
            <c:idx val="4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spPr>
              <a:ln w="25400" cap="rnd">
                <a:solidFill>
                  <a:srgbClr val="92ECF6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70CA-49C9-8D7B-D091A9A44FE5}"/>
              </c:ext>
            </c:extLst>
          </c:dPt>
          <c:dLbls>
            <c:dLbl>
              <c:idx val="1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70CA-49C9-8D7B-D091A9A44FE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verzió'!$A$56:$A$70</c:f>
              <c:strCache>
                <c:ptCount val="1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</c:strCache>
            </c:strRef>
          </c:cat>
          <c:val>
            <c:numRef>
              <c:f>'Új verzió'!$B$56:$B$70</c:f>
              <c:numCache>
                <c:formatCode>0%</c:formatCode>
                <c:ptCount val="15"/>
                <c:pt idx="0">
                  <c:v>0.77494545454545438</c:v>
                </c:pt>
                <c:pt idx="1">
                  <c:v>0.67519035532994942</c:v>
                </c:pt>
                <c:pt idx="2">
                  <c:v>0.71971608832807565</c:v>
                </c:pt>
                <c:pt idx="3">
                  <c:v>0.7</c:v>
                </c:pt>
                <c:pt idx="4">
                  <c:v>0.75</c:v>
                </c:pt>
                <c:pt idx="5">
                  <c:v>0.84</c:v>
                </c:pt>
                <c:pt idx="6">
                  <c:v>0.85</c:v>
                </c:pt>
                <c:pt idx="7">
                  <c:v>0.83</c:v>
                </c:pt>
                <c:pt idx="8">
                  <c:v>0.87</c:v>
                </c:pt>
                <c:pt idx="9">
                  <c:v>0.88</c:v>
                </c:pt>
                <c:pt idx="10">
                  <c:v>0.87</c:v>
                </c:pt>
                <c:pt idx="11">
                  <c:v>0.86</c:v>
                </c:pt>
                <c:pt idx="12">
                  <c:v>0.9</c:v>
                </c:pt>
                <c:pt idx="13">
                  <c:v>0.87</c:v>
                </c:pt>
                <c:pt idx="14">
                  <c:v>0.88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70CA-49C9-8D7B-D091A9A44FE5}"/>
            </c:ext>
          </c:extLst>
        </c:ser>
        <c:ser>
          <c:idx val="1"/>
          <c:order val="1"/>
          <c:tx>
            <c:strRef>
              <c:f>'Új verzió'!$C$55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spPr>
              <a:ln w="25400" cap="rnd">
                <a:solidFill>
                  <a:srgbClr val="00B0F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6-70CA-49C9-8D7B-D091A9A44FE5}"/>
              </c:ext>
            </c:extLst>
          </c:dPt>
          <c:dLbls>
            <c:delete val="1"/>
          </c:dLbls>
          <c:cat>
            <c:strRef>
              <c:f>'Új verzió'!$A$56:$A$70</c:f>
              <c:strCache>
                <c:ptCount val="1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</c:strCache>
            </c:strRef>
          </c:cat>
          <c:val>
            <c:numRef>
              <c:f>'Új verzió'!$C$56:$C$70</c:f>
              <c:numCache>
                <c:formatCode>0%</c:formatCode>
                <c:ptCount val="15"/>
                <c:pt idx="0">
                  <c:v>0.85590062111801246</c:v>
                </c:pt>
                <c:pt idx="1">
                  <c:v>0.77149837133550492</c:v>
                </c:pt>
                <c:pt idx="2">
                  <c:v>0.83971553610503291</c:v>
                </c:pt>
                <c:pt idx="3">
                  <c:v>0.87</c:v>
                </c:pt>
                <c:pt idx="4">
                  <c:v>0.9</c:v>
                </c:pt>
                <c:pt idx="5">
                  <c:v>0.91</c:v>
                </c:pt>
                <c:pt idx="6">
                  <c:v>0.96</c:v>
                </c:pt>
                <c:pt idx="7">
                  <c:v>0.95</c:v>
                </c:pt>
                <c:pt idx="8">
                  <c:v>0.98</c:v>
                </c:pt>
                <c:pt idx="9">
                  <c:v>0.95</c:v>
                </c:pt>
                <c:pt idx="10">
                  <c:v>0.98</c:v>
                </c:pt>
                <c:pt idx="11">
                  <c:v>0.96</c:v>
                </c:pt>
                <c:pt idx="12">
                  <c:v>0.97</c:v>
                </c:pt>
                <c:pt idx="13">
                  <c:v>0.95</c:v>
                </c:pt>
                <c:pt idx="14">
                  <c:v>0.96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70CA-49C9-8D7B-D091A9A44FE5}"/>
            </c:ext>
          </c:extLst>
        </c:ser>
        <c:ser>
          <c:idx val="2"/>
          <c:order val="2"/>
          <c:tx>
            <c:strRef>
              <c:f>'Új verzió'!$D$55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1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70CA-49C9-8D7B-D091A9A44FE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verzió'!$A$56:$A$70</c:f>
              <c:strCache>
                <c:ptCount val="1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</c:strCache>
            </c:strRef>
          </c:cat>
          <c:val>
            <c:numRef>
              <c:f>'Új verzió'!$D$56:$D$70</c:f>
              <c:numCache>
                <c:formatCode>0%</c:formatCode>
                <c:ptCount val="15"/>
                <c:pt idx="0">
                  <c:v>0.8844537815126049</c:v>
                </c:pt>
                <c:pt idx="1">
                  <c:v>0.80644171779141105</c:v>
                </c:pt>
                <c:pt idx="2">
                  <c:v>0.89417808219178063</c:v>
                </c:pt>
                <c:pt idx="3">
                  <c:v>0.92</c:v>
                </c:pt>
                <c:pt idx="4">
                  <c:v>0.94</c:v>
                </c:pt>
                <c:pt idx="5">
                  <c:v>1.02</c:v>
                </c:pt>
                <c:pt idx="6">
                  <c:v>0.99</c:v>
                </c:pt>
                <c:pt idx="7">
                  <c:v>1</c:v>
                </c:pt>
                <c:pt idx="8">
                  <c:v>1.01</c:v>
                </c:pt>
                <c:pt idx="9">
                  <c:v>0.98</c:v>
                </c:pt>
                <c:pt idx="10">
                  <c:v>1.01</c:v>
                </c:pt>
                <c:pt idx="11">
                  <c:v>1.01</c:v>
                </c:pt>
                <c:pt idx="12">
                  <c:v>1.04</c:v>
                </c:pt>
                <c:pt idx="13">
                  <c:v>0.98</c:v>
                </c:pt>
                <c:pt idx="14">
                  <c:v>1.03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70CA-49C9-8D7B-D091A9A44FE5}"/>
            </c:ext>
          </c:extLst>
        </c:ser>
        <c:ser>
          <c:idx val="3"/>
          <c:order val="3"/>
          <c:tx>
            <c:strRef>
              <c:f>'Új verzió'!$E$55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4"/>
              <c:layout>
                <c:manualLayout>
                  <c:x val="-1.3888888888888889E-3"/>
                  <c:y val="-9.72732098091223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70CA-49C9-8D7B-D091A9A44FE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verzió'!$A$56:$A$70</c:f>
              <c:strCache>
                <c:ptCount val="1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</c:strCache>
            </c:strRef>
          </c:cat>
          <c:val>
            <c:numRef>
              <c:f>'Új verzió'!$E$56:$E$70</c:f>
              <c:numCache>
                <c:formatCode>0%</c:formatCode>
                <c:ptCount val="15"/>
                <c:pt idx="0">
                  <c:v>0.91455696202531644</c:v>
                </c:pt>
                <c:pt idx="1">
                  <c:v>0.96574074074074079</c:v>
                </c:pt>
                <c:pt idx="2">
                  <c:v>0.96964285714285703</c:v>
                </c:pt>
                <c:pt idx="3">
                  <c:v>0.97</c:v>
                </c:pt>
                <c:pt idx="4">
                  <c:v>1.08</c:v>
                </c:pt>
                <c:pt idx="5">
                  <c:v>1.17</c:v>
                </c:pt>
                <c:pt idx="6">
                  <c:v>1.1299999999999999</c:v>
                </c:pt>
                <c:pt idx="7">
                  <c:v>1.02</c:v>
                </c:pt>
                <c:pt idx="8">
                  <c:v>1.06</c:v>
                </c:pt>
                <c:pt idx="9">
                  <c:v>1.06</c:v>
                </c:pt>
                <c:pt idx="10">
                  <c:v>1.07</c:v>
                </c:pt>
                <c:pt idx="11">
                  <c:v>1.1100000000000001</c:v>
                </c:pt>
                <c:pt idx="12">
                  <c:v>1.07</c:v>
                </c:pt>
                <c:pt idx="13">
                  <c:v>1.02</c:v>
                </c:pt>
                <c:pt idx="14">
                  <c:v>0.96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70CA-49C9-8D7B-D091A9A44FE5}"/>
            </c:ext>
          </c:extLst>
        </c:ser>
        <c:ser>
          <c:idx val="4"/>
          <c:order val="4"/>
          <c:tx>
            <c:strRef>
              <c:f>'Új verzió'!$F$55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spPr>
              <a:ln w="25400" cap="rnd">
                <a:solidFill>
                  <a:srgbClr val="FF000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B-70CA-49C9-8D7B-D091A9A44FE5}"/>
              </c:ext>
            </c:extLst>
          </c:dPt>
          <c:dLbls>
            <c:dLbl>
              <c:idx val="1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70CA-49C9-8D7B-D091A9A44FE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verzió'!$A$56:$A$70</c:f>
              <c:strCache>
                <c:ptCount val="1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</c:strCache>
            </c:strRef>
          </c:cat>
          <c:val>
            <c:numRef>
              <c:f>'Új verzió'!$F$56:$F$70</c:f>
              <c:numCache>
                <c:formatCode>0%</c:formatCode>
                <c:ptCount val="15"/>
                <c:pt idx="0">
                  <c:v>0.84343437799511489</c:v>
                </c:pt>
                <c:pt idx="1">
                  <c:v>0.80854755775995901</c:v>
                </c:pt>
                <c:pt idx="2">
                  <c:v>0.83041966094741682</c:v>
                </c:pt>
                <c:pt idx="3">
                  <c:v>0.83</c:v>
                </c:pt>
                <c:pt idx="4">
                  <c:v>0.91</c:v>
                </c:pt>
                <c:pt idx="5">
                  <c:v>0.97</c:v>
                </c:pt>
                <c:pt idx="6">
                  <c:v>0.96</c:v>
                </c:pt>
                <c:pt idx="7">
                  <c:v>0.92</c:v>
                </c:pt>
                <c:pt idx="8">
                  <c:v>0.95</c:v>
                </c:pt>
                <c:pt idx="9">
                  <c:v>0.96</c:v>
                </c:pt>
                <c:pt idx="10">
                  <c:v>0.96</c:v>
                </c:pt>
                <c:pt idx="11">
                  <c:v>0.97</c:v>
                </c:pt>
                <c:pt idx="12">
                  <c:v>0.98</c:v>
                </c:pt>
                <c:pt idx="13">
                  <c:v>0.94</c:v>
                </c:pt>
                <c:pt idx="14">
                  <c:v>0.94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70CA-49C9-8D7B-D091A9A44FE5}"/>
            </c:ext>
          </c:extLst>
        </c:ser>
        <c:ser>
          <c:idx val="5"/>
          <c:order val="5"/>
          <c:tx>
            <c:strRef>
              <c:f>'Új verzió'!$G$55</c:f>
              <c:strCache>
                <c:ptCount val="1"/>
                <c:pt idx="0">
                  <c:v>NHP</c:v>
                </c:pt>
              </c:strCache>
            </c:strRef>
          </c:tx>
          <c:spPr>
            <a:ln w="25400" cap="rnd">
              <a:solidFill>
                <a:srgbClr val="9966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96600"/>
              </a:solidFill>
              <a:ln w="9525">
                <a:noFill/>
              </a:ln>
              <a:effectLst/>
            </c:spPr>
          </c:marker>
          <c:dLbls>
            <c:dLbl>
              <c:idx val="14"/>
              <c:layout>
                <c:manualLayout>
                  <c:x val="0"/>
                  <c:y val="1.94546419618244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70CA-49C9-8D7B-D091A9A44FE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B87F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verzió'!$A$56:$A$70</c:f>
              <c:strCache>
                <c:ptCount val="1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</c:strCache>
            </c:strRef>
          </c:cat>
          <c:val>
            <c:numRef>
              <c:f>'Új verzió'!$G$56:$G$70</c:f>
              <c:numCache>
                <c:formatCode>0%</c:formatCode>
                <c:ptCount val="15"/>
                <c:pt idx="0">
                  <c:v>0.86814951621568315</c:v>
                </c:pt>
                <c:pt idx="1">
                  <c:v>0.85268811860402027</c:v>
                </c:pt>
                <c:pt idx="2">
                  <c:v>0.86543635699614718</c:v>
                </c:pt>
                <c:pt idx="3">
                  <c:v>0.89</c:v>
                </c:pt>
                <c:pt idx="4">
                  <c:v>0.92</c:v>
                </c:pt>
                <c:pt idx="5">
                  <c:v>1.04</c:v>
                </c:pt>
                <c:pt idx="6">
                  <c:v>1.02</c:v>
                </c:pt>
                <c:pt idx="7">
                  <c:v>0.97</c:v>
                </c:pt>
                <c:pt idx="8">
                  <c:v>0.99</c:v>
                </c:pt>
                <c:pt idx="9">
                  <c:v>0.94</c:v>
                </c:pt>
                <c:pt idx="10">
                  <c:v>1.02</c:v>
                </c:pt>
                <c:pt idx="11">
                  <c:v>1.01</c:v>
                </c:pt>
                <c:pt idx="12">
                  <c:v>1</c:v>
                </c:pt>
                <c:pt idx="13">
                  <c:v>0.95</c:v>
                </c:pt>
                <c:pt idx="14">
                  <c:v>0.93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70CA-49C9-8D7B-D091A9A44FE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908155487"/>
        <c:axId val="908155071"/>
      </c:lineChart>
      <c:catAx>
        <c:axId val="9081554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08155071"/>
        <c:crosses val="autoZero"/>
        <c:auto val="1"/>
        <c:lblAlgn val="ctr"/>
        <c:lblOffset val="100"/>
        <c:noMultiLvlLbl val="0"/>
      </c:catAx>
      <c:valAx>
        <c:axId val="908155071"/>
        <c:scaling>
          <c:orientation val="minMax"/>
          <c:max val="1.2"/>
          <c:min val="0.60000000000000009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081554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5178343116732044E-2"/>
          <c:y val="3.9658862024404613E-2"/>
          <c:w val="0.8628293963254593"/>
          <c:h val="0.60380988941955716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verzió'!$L$72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4"/>
              <c:layout>
                <c:manualLayout>
                  <c:x val="-2.7777777777777779E-3"/>
                  <c:y val="-1.55267827833653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2F1-44B9-8C15-EEFE8A10053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verzió'!$K$73:$K$87</c:f>
              <c:strCache>
                <c:ptCount val="1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</c:strCache>
            </c:strRef>
          </c:cat>
          <c:val>
            <c:numRef>
              <c:f>'Új verzió'!$L$73:$L$87</c:f>
              <c:numCache>
                <c:formatCode>0%</c:formatCode>
                <c:ptCount val="15"/>
                <c:pt idx="0">
                  <c:v>0.84560700188391502</c:v>
                </c:pt>
                <c:pt idx="1">
                  <c:v>0.88553002654280011</c:v>
                </c:pt>
                <c:pt idx="2">
                  <c:v>0.83220832855340143</c:v>
                </c:pt>
                <c:pt idx="3">
                  <c:v>0.9</c:v>
                </c:pt>
                <c:pt idx="4">
                  <c:v>0.92246042647828363</c:v>
                </c:pt>
                <c:pt idx="5">
                  <c:v>0.95</c:v>
                </c:pt>
                <c:pt idx="6">
                  <c:v>0.97</c:v>
                </c:pt>
                <c:pt idx="7">
                  <c:v>0.92</c:v>
                </c:pt>
                <c:pt idx="8">
                  <c:v>0.97</c:v>
                </c:pt>
                <c:pt idx="9">
                  <c:v>0.95</c:v>
                </c:pt>
                <c:pt idx="10">
                  <c:v>0.94</c:v>
                </c:pt>
                <c:pt idx="11">
                  <c:v>0.98</c:v>
                </c:pt>
                <c:pt idx="12">
                  <c:v>1.01</c:v>
                </c:pt>
                <c:pt idx="13">
                  <c:v>0.93</c:v>
                </c:pt>
                <c:pt idx="14">
                  <c:v>0.95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2F1-44B9-8C15-EEFE8A10053A}"/>
            </c:ext>
          </c:extLst>
        </c:ser>
        <c:ser>
          <c:idx val="1"/>
          <c:order val="1"/>
          <c:tx>
            <c:strRef>
              <c:f>'Új verzió'!$M$72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1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2F1-44B9-8C15-EEFE8A10053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verzió'!$K$73:$K$87</c:f>
              <c:strCache>
                <c:ptCount val="1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</c:strCache>
            </c:strRef>
          </c:cat>
          <c:val>
            <c:numRef>
              <c:f>'Új verzió'!$M$73:$M$87</c:f>
              <c:numCache>
                <c:formatCode>0%</c:formatCode>
                <c:ptCount val="15"/>
                <c:pt idx="0">
                  <c:v>0.93884615384615366</c:v>
                </c:pt>
                <c:pt idx="1">
                  <c:v>0.89935897435897427</c:v>
                </c:pt>
                <c:pt idx="2">
                  <c:v>0.88945312499999996</c:v>
                </c:pt>
                <c:pt idx="3">
                  <c:v>0.89</c:v>
                </c:pt>
                <c:pt idx="4">
                  <c:v>0.91683673469387761</c:v>
                </c:pt>
                <c:pt idx="5">
                  <c:v>0.93</c:v>
                </c:pt>
                <c:pt idx="6">
                  <c:v>0.94</c:v>
                </c:pt>
                <c:pt idx="7">
                  <c:v>0.89</c:v>
                </c:pt>
                <c:pt idx="8">
                  <c:v>0.91</c:v>
                </c:pt>
                <c:pt idx="9">
                  <c:v>0.89</c:v>
                </c:pt>
                <c:pt idx="10">
                  <c:v>0.93</c:v>
                </c:pt>
                <c:pt idx="11">
                  <c:v>0.92</c:v>
                </c:pt>
                <c:pt idx="12">
                  <c:v>0.95</c:v>
                </c:pt>
                <c:pt idx="13">
                  <c:v>0.94</c:v>
                </c:pt>
                <c:pt idx="14">
                  <c:v>0.92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2F1-44B9-8C15-EEFE8A10053A}"/>
            </c:ext>
          </c:extLst>
        </c:ser>
        <c:ser>
          <c:idx val="2"/>
          <c:order val="2"/>
          <c:tx>
            <c:strRef>
              <c:f>'Új verzió'!$N$72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1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2F1-44B9-8C15-EEFE8A10053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verzió'!$K$73:$K$87</c:f>
              <c:strCache>
                <c:ptCount val="1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</c:strCache>
            </c:strRef>
          </c:cat>
          <c:val>
            <c:numRef>
              <c:f>'Új verzió'!$N$73:$N$87</c:f>
              <c:numCache>
                <c:formatCode>0%</c:formatCode>
                <c:ptCount val="15"/>
                <c:pt idx="0">
                  <c:v>0.71738633469602497</c:v>
                </c:pt>
                <c:pt idx="1">
                  <c:v>0.62368835148907342</c:v>
                </c:pt>
                <c:pt idx="2">
                  <c:v>0.66004791501863025</c:v>
                </c:pt>
                <c:pt idx="3">
                  <c:v>0.64500000000000002</c:v>
                </c:pt>
                <c:pt idx="4">
                  <c:v>0.70576481468686314</c:v>
                </c:pt>
                <c:pt idx="5">
                  <c:v>0.78500000000000003</c:v>
                </c:pt>
                <c:pt idx="6">
                  <c:v>0.80249999999999999</c:v>
                </c:pt>
                <c:pt idx="7">
                  <c:v>0.82750000000000001</c:v>
                </c:pt>
                <c:pt idx="8">
                  <c:v>0.84</c:v>
                </c:pt>
                <c:pt idx="9">
                  <c:v>0.88</c:v>
                </c:pt>
                <c:pt idx="10">
                  <c:v>0.87</c:v>
                </c:pt>
                <c:pt idx="11">
                  <c:v>0.86</c:v>
                </c:pt>
                <c:pt idx="12">
                  <c:v>0.88</c:v>
                </c:pt>
                <c:pt idx="13">
                  <c:v>0.88</c:v>
                </c:pt>
                <c:pt idx="14">
                  <c:v>0.89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2F1-44B9-8C15-EEFE8A10053A}"/>
            </c:ext>
          </c:extLst>
        </c:ser>
        <c:ser>
          <c:idx val="3"/>
          <c:order val="3"/>
          <c:tx>
            <c:strRef>
              <c:f>'Új verzió'!$O$72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1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2F1-44B9-8C15-EEFE8A10053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verzió'!$K$73:$K$87</c:f>
              <c:strCache>
                <c:ptCount val="1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</c:strCache>
            </c:strRef>
          </c:cat>
          <c:val>
            <c:numRef>
              <c:f>'Új verzió'!$O$73:$O$87</c:f>
              <c:numCache>
                <c:formatCode>0%</c:formatCode>
                <c:ptCount val="15"/>
                <c:pt idx="0">
                  <c:v>0.84343437799511489</c:v>
                </c:pt>
                <c:pt idx="1">
                  <c:v>0.80854755775995901</c:v>
                </c:pt>
                <c:pt idx="2">
                  <c:v>0.83041966094741682</c:v>
                </c:pt>
                <c:pt idx="3">
                  <c:v>0.83</c:v>
                </c:pt>
                <c:pt idx="4">
                  <c:v>0.90557834309474194</c:v>
                </c:pt>
                <c:pt idx="5">
                  <c:v>0.97</c:v>
                </c:pt>
                <c:pt idx="6">
                  <c:v>0.96</c:v>
                </c:pt>
                <c:pt idx="7">
                  <c:v>0.92</c:v>
                </c:pt>
                <c:pt idx="8">
                  <c:v>0.95</c:v>
                </c:pt>
                <c:pt idx="9">
                  <c:v>0.96</c:v>
                </c:pt>
                <c:pt idx="10">
                  <c:v>0.96</c:v>
                </c:pt>
                <c:pt idx="11">
                  <c:v>0.97</c:v>
                </c:pt>
                <c:pt idx="12">
                  <c:v>0.98</c:v>
                </c:pt>
                <c:pt idx="13">
                  <c:v>0.94</c:v>
                </c:pt>
                <c:pt idx="14">
                  <c:v>0.94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2F1-44B9-8C15-EEFE8A1005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68149640"/>
        <c:axId val="968151608"/>
      </c:lineChart>
      <c:catAx>
        <c:axId val="968149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8151608"/>
        <c:crosses val="autoZero"/>
        <c:auto val="1"/>
        <c:lblAlgn val="ctr"/>
        <c:lblOffset val="100"/>
        <c:noMultiLvlLbl val="0"/>
      </c:catAx>
      <c:valAx>
        <c:axId val="968151608"/>
        <c:scaling>
          <c:orientation val="minMax"/>
          <c:min val="0.60000000000000009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81496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86799544955232133"/>
          <c:w val="0.99011176727909012"/>
          <c:h val="0.1164777676643134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0740343226922575"/>
          <c:y val="4.9586681997172907E-2"/>
          <c:w val="0.83121456692913376"/>
          <c:h val="0.68273302716168593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verzió'!$B$99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1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CA5-4758-B6BB-D6B6C41E252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verzió'!$A$100:$A$114</c:f>
              <c:strCache>
                <c:ptCount val="1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</c:strCache>
            </c:strRef>
          </c:cat>
          <c:val>
            <c:numRef>
              <c:f>'Új verzió'!$B$100:$B$114</c:f>
              <c:numCache>
                <c:formatCode>General\ "pont"</c:formatCode>
                <c:ptCount val="15"/>
                <c:pt idx="0">
                  <c:v>-13</c:v>
                </c:pt>
                <c:pt idx="1">
                  <c:v>14</c:v>
                </c:pt>
                <c:pt idx="2">
                  <c:v>16</c:v>
                </c:pt>
                <c:pt idx="3">
                  <c:v>10</c:v>
                </c:pt>
                <c:pt idx="4">
                  <c:v>21</c:v>
                </c:pt>
                <c:pt idx="5">
                  <c:v>19</c:v>
                </c:pt>
                <c:pt idx="6">
                  <c:v>15</c:v>
                </c:pt>
                <c:pt idx="7">
                  <c:v>11</c:v>
                </c:pt>
                <c:pt idx="8">
                  <c:v>4</c:v>
                </c:pt>
                <c:pt idx="9">
                  <c:v>7</c:v>
                </c:pt>
                <c:pt idx="10">
                  <c:v>5</c:v>
                </c:pt>
                <c:pt idx="11">
                  <c:v>-7</c:v>
                </c:pt>
                <c:pt idx="12">
                  <c:v>1</c:v>
                </c:pt>
                <c:pt idx="13">
                  <c:v>26</c:v>
                </c:pt>
                <c:pt idx="14">
                  <c:v>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CA5-4758-B6BB-D6B6C41E2522}"/>
            </c:ext>
          </c:extLst>
        </c:ser>
        <c:ser>
          <c:idx val="1"/>
          <c:order val="1"/>
          <c:tx>
            <c:strRef>
              <c:f>'Új verzió'!$C$99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cat>
            <c:strRef>
              <c:f>'Új verzió'!$A$100:$A$114</c:f>
              <c:strCache>
                <c:ptCount val="1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</c:strCache>
            </c:strRef>
          </c:cat>
          <c:val>
            <c:numRef>
              <c:f>'Új verzió'!$C$100:$C$114</c:f>
              <c:numCache>
                <c:formatCode>General\ "pont"</c:formatCode>
                <c:ptCount val="15"/>
                <c:pt idx="0">
                  <c:v>-5</c:v>
                </c:pt>
                <c:pt idx="1">
                  <c:v>20</c:v>
                </c:pt>
                <c:pt idx="2">
                  <c:v>30</c:v>
                </c:pt>
                <c:pt idx="3">
                  <c:v>14</c:v>
                </c:pt>
                <c:pt idx="4">
                  <c:v>33</c:v>
                </c:pt>
                <c:pt idx="5">
                  <c:v>29</c:v>
                </c:pt>
                <c:pt idx="6">
                  <c:v>21</c:v>
                </c:pt>
                <c:pt idx="7">
                  <c:v>19</c:v>
                </c:pt>
                <c:pt idx="8">
                  <c:v>16</c:v>
                </c:pt>
                <c:pt idx="9">
                  <c:v>10</c:v>
                </c:pt>
                <c:pt idx="10">
                  <c:v>9</c:v>
                </c:pt>
                <c:pt idx="11">
                  <c:v>-1</c:v>
                </c:pt>
                <c:pt idx="12">
                  <c:v>5</c:v>
                </c:pt>
                <c:pt idx="13">
                  <c:v>26</c:v>
                </c:pt>
                <c:pt idx="14">
                  <c:v>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CA5-4758-B6BB-D6B6C41E2522}"/>
            </c:ext>
          </c:extLst>
        </c:ser>
        <c:ser>
          <c:idx val="2"/>
          <c:order val="2"/>
          <c:tx>
            <c:strRef>
              <c:f>'Új verzió'!$D$99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1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CA5-4758-B6BB-D6B6C41E252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verzió'!$A$100:$A$114</c:f>
              <c:strCache>
                <c:ptCount val="1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</c:strCache>
            </c:strRef>
          </c:cat>
          <c:val>
            <c:numRef>
              <c:f>'Új verzió'!$D$100:$D$114</c:f>
              <c:numCache>
                <c:formatCode>General\ "pont"</c:formatCode>
                <c:ptCount val="15"/>
                <c:pt idx="0">
                  <c:v>6</c:v>
                </c:pt>
                <c:pt idx="1">
                  <c:v>22</c:v>
                </c:pt>
                <c:pt idx="2">
                  <c:v>33</c:v>
                </c:pt>
                <c:pt idx="3">
                  <c:v>31</c:v>
                </c:pt>
                <c:pt idx="4">
                  <c:v>37</c:v>
                </c:pt>
                <c:pt idx="5">
                  <c:v>31</c:v>
                </c:pt>
                <c:pt idx="6">
                  <c:v>27</c:v>
                </c:pt>
                <c:pt idx="7">
                  <c:v>23</c:v>
                </c:pt>
                <c:pt idx="8">
                  <c:v>23</c:v>
                </c:pt>
                <c:pt idx="9">
                  <c:v>20</c:v>
                </c:pt>
                <c:pt idx="10">
                  <c:v>14</c:v>
                </c:pt>
                <c:pt idx="11">
                  <c:v>-6</c:v>
                </c:pt>
                <c:pt idx="12">
                  <c:v>-7</c:v>
                </c:pt>
                <c:pt idx="13">
                  <c:v>24</c:v>
                </c:pt>
                <c:pt idx="14">
                  <c:v>40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CA5-4758-B6BB-D6B6C41E2522}"/>
            </c:ext>
          </c:extLst>
        </c:ser>
        <c:ser>
          <c:idx val="3"/>
          <c:order val="3"/>
          <c:tx>
            <c:strRef>
              <c:f>'Új verzió'!$E$99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4"/>
              <c:layout>
                <c:manualLayout>
                  <c:x val="-2.7777777777777779E-3"/>
                  <c:y val="-2.26166001491944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CA5-4758-B6BB-D6B6C41E252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verzió'!$A$100:$A$114</c:f>
              <c:strCache>
                <c:ptCount val="1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</c:strCache>
            </c:strRef>
          </c:cat>
          <c:val>
            <c:numRef>
              <c:f>'Új verzió'!$E$100:$E$114</c:f>
              <c:numCache>
                <c:formatCode>General\ "pont"</c:formatCode>
                <c:ptCount val="15"/>
                <c:pt idx="0">
                  <c:v>13</c:v>
                </c:pt>
                <c:pt idx="1">
                  <c:v>16</c:v>
                </c:pt>
                <c:pt idx="2">
                  <c:v>33</c:v>
                </c:pt>
                <c:pt idx="3">
                  <c:v>36</c:v>
                </c:pt>
                <c:pt idx="4">
                  <c:v>41</c:v>
                </c:pt>
                <c:pt idx="5">
                  <c:v>26</c:v>
                </c:pt>
                <c:pt idx="6">
                  <c:v>50</c:v>
                </c:pt>
                <c:pt idx="7">
                  <c:v>25</c:v>
                </c:pt>
                <c:pt idx="8">
                  <c:v>30</c:v>
                </c:pt>
                <c:pt idx="9">
                  <c:v>31</c:v>
                </c:pt>
                <c:pt idx="10">
                  <c:v>24</c:v>
                </c:pt>
                <c:pt idx="11">
                  <c:v>12</c:v>
                </c:pt>
                <c:pt idx="12">
                  <c:v>30</c:v>
                </c:pt>
                <c:pt idx="13">
                  <c:v>34</c:v>
                </c:pt>
                <c:pt idx="14">
                  <c:v>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CA5-4758-B6BB-D6B6C41E2522}"/>
            </c:ext>
          </c:extLst>
        </c:ser>
        <c:ser>
          <c:idx val="4"/>
          <c:order val="4"/>
          <c:tx>
            <c:strRef>
              <c:f>'Új verzió'!$F$99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1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CA5-4758-B6BB-D6B6C41E252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verzió'!$A$100:$A$114</c:f>
              <c:strCache>
                <c:ptCount val="1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</c:strCache>
            </c:strRef>
          </c:cat>
          <c:val>
            <c:numRef>
              <c:f>'Új verzió'!$F$100:$F$114</c:f>
              <c:numCache>
                <c:formatCode>General\ "pont"</c:formatCode>
                <c:ptCount val="15"/>
                <c:pt idx="0">
                  <c:v>0</c:v>
                </c:pt>
                <c:pt idx="1">
                  <c:v>17</c:v>
                </c:pt>
                <c:pt idx="2">
                  <c:v>23</c:v>
                </c:pt>
                <c:pt idx="3">
                  <c:v>20</c:v>
                </c:pt>
                <c:pt idx="4">
                  <c:v>30</c:v>
                </c:pt>
                <c:pt idx="5">
                  <c:v>23</c:v>
                </c:pt>
                <c:pt idx="6">
                  <c:v>28</c:v>
                </c:pt>
                <c:pt idx="7">
                  <c:v>18</c:v>
                </c:pt>
                <c:pt idx="8">
                  <c:v>15</c:v>
                </c:pt>
                <c:pt idx="9">
                  <c:v>16</c:v>
                </c:pt>
                <c:pt idx="10">
                  <c:v>12</c:v>
                </c:pt>
                <c:pt idx="11">
                  <c:v>1</c:v>
                </c:pt>
                <c:pt idx="12">
                  <c:v>10</c:v>
                </c:pt>
                <c:pt idx="13">
                  <c:v>27</c:v>
                </c:pt>
                <c:pt idx="14">
                  <c:v>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2CA5-4758-B6BB-D6B6C41E25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37789727"/>
        <c:axId val="737790559"/>
      </c:lineChart>
      <c:catAx>
        <c:axId val="7377897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7790559"/>
        <c:crosses val="autoZero"/>
        <c:auto val="1"/>
        <c:lblAlgn val="ctr"/>
        <c:lblOffset val="50"/>
        <c:noMultiLvlLbl val="0"/>
      </c:catAx>
      <c:valAx>
        <c:axId val="737790559"/>
        <c:scaling>
          <c:orientation val="minMax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77897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1167979002624666E-2"/>
          <c:y val="3.6848293040928418E-2"/>
          <c:w val="0.87022090988626422"/>
          <c:h val="0.66880249097333844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verzió'!$B$127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spPr>
              <a:ln w="25400" cap="rnd">
                <a:solidFill>
                  <a:srgbClr val="92ECF6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9773-4542-9432-9E2D2230A494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spPr>
              <a:ln w="25400" cap="rnd">
                <a:solidFill>
                  <a:srgbClr val="92ECF6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9773-4542-9432-9E2D2230A494}"/>
              </c:ext>
            </c:extLst>
          </c:dPt>
          <c:dLbls>
            <c:dLbl>
              <c:idx val="1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9773-4542-9432-9E2D2230A49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verzió'!$A$128:$A$142</c:f>
              <c:strCache>
                <c:ptCount val="1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</c:strCache>
            </c:strRef>
          </c:cat>
          <c:val>
            <c:numRef>
              <c:f>'Új verzió'!$B$128:$B$142</c:f>
              <c:numCache>
                <c:formatCode>0%</c:formatCode>
                <c:ptCount val="15"/>
                <c:pt idx="0">
                  <c:v>0.80434782608695665</c:v>
                </c:pt>
                <c:pt idx="1">
                  <c:v>0.68759640102827768</c:v>
                </c:pt>
                <c:pt idx="2">
                  <c:v>0.720089571337172</c:v>
                </c:pt>
                <c:pt idx="3">
                  <c:v>0.7</c:v>
                </c:pt>
                <c:pt idx="4">
                  <c:v>0.76</c:v>
                </c:pt>
                <c:pt idx="5">
                  <c:v>0.85</c:v>
                </c:pt>
                <c:pt idx="6">
                  <c:v>0.85</c:v>
                </c:pt>
                <c:pt idx="7">
                  <c:v>0.84</c:v>
                </c:pt>
                <c:pt idx="8">
                  <c:v>0.89</c:v>
                </c:pt>
                <c:pt idx="9">
                  <c:v>0.92</c:v>
                </c:pt>
                <c:pt idx="10">
                  <c:v>0.91</c:v>
                </c:pt>
                <c:pt idx="11">
                  <c:v>0.9</c:v>
                </c:pt>
                <c:pt idx="12">
                  <c:v>0.96</c:v>
                </c:pt>
                <c:pt idx="13">
                  <c:v>0.91</c:v>
                </c:pt>
                <c:pt idx="14">
                  <c:v>0.92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9773-4542-9432-9E2D2230A494}"/>
            </c:ext>
          </c:extLst>
        </c:ser>
        <c:ser>
          <c:idx val="1"/>
          <c:order val="1"/>
          <c:tx>
            <c:strRef>
              <c:f>'Új verzió'!$C$127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spPr>
              <a:ln w="25400" cap="rnd">
                <a:solidFill>
                  <a:srgbClr val="00B0F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6-9773-4542-9432-9E2D2230A494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spPr>
              <a:ln w="25400" cap="rnd">
                <a:solidFill>
                  <a:srgbClr val="00B0F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8-9773-4542-9432-9E2D2230A494}"/>
              </c:ext>
            </c:extLst>
          </c:dPt>
          <c:dLbls>
            <c:dLbl>
              <c:idx val="14"/>
              <c:layout>
                <c:manualLayout>
                  <c:x val="2.7777777777775741E-3"/>
                  <c:y val="-1.96688394668428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9773-4542-9432-9E2D2230A49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verzió'!$A$128:$A$142</c:f>
              <c:strCache>
                <c:ptCount val="1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</c:strCache>
            </c:strRef>
          </c:cat>
          <c:val>
            <c:numRef>
              <c:f>'Új verzió'!$C$128:$C$142</c:f>
              <c:numCache>
                <c:formatCode>0%</c:formatCode>
                <c:ptCount val="15"/>
                <c:pt idx="0">
                  <c:v>0.8998971193415638</c:v>
                </c:pt>
                <c:pt idx="1">
                  <c:v>0.78538961038961042</c:v>
                </c:pt>
                <c:pt idx="2">
                  <c:v>0.85943820224719092</c:v>
                </c:pt>
                <c:pt idx="3">
                  <c:v>0.89</c:v>
                </c:pt>
                <c:pt idx="4">
                  <c:v>0.93</c:v>
                </c:pt>
                <c:pt idx="5">
                  <c:v>0.95</c:v>
                </c:pt>
                <c:pt idx="6">
                  <c:v>0.98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1.02</c:v>
                </c:pt>
                <c:pt idx="11">
                  <c:v>1.02</c:v>
                </c:pt>
                <c:pt idx="12">
                  <c:v>1.04</c:v>
                </c:pt>
                <c:pt idx="13">
                  <c:v>1.03</c:v>
                </c:pt>
                <c:pt idx="14">
                  <c:v>1.01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9773-4542-9432-9E2D2230A494}"/>
            </c:ext>
          </c:extLst>
        </c:ser>
        <c:ser>
          <c:idx val="2"/>
          <c:order val="2"/>
          <c:tx>
            <c:strRef>
              <c:f>'Új verzió'!$D$127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A-9773-4542-9432-9E2D2230A494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B-9773-4542-9432-9E2D2230A494}"/>
              </c:ext>
            </c:extLst>
          </c:dPt>
          <c:dPt>
            <c:idx val="2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C-9773-4542-9432-9E2D2230A494}"/>
              </c:ext>
            </c:extLst>
          </c:dPt>
          <c:dPt>
            <c:idx val="3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D-9773-4542-9432-9E2D2230A494}"/>
              </c:ext>
            </c:extLst>
          </c:dPt>
          <c:dLbls>
            <c:dLbl>
              <c:idx val="1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9773-4542-9432-9E2D2230A49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verzió'!$A$128:$A$142</c:f>
              <c:strCache>
                <c:ptCount val="1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</c:strCache>
            </c:strRef>
          </c:cat>
          <c:val>
            <c:numRef>
              <c:f>'Új verzió'!$D$128:$D$142</c:f>
              <c:numCache>
                <c:formatCode>0%</c:formatCode>
                <c:ptCount val="15"/>
                <c:pt idx="0">
                  <c:v>0.91769547325102885</c:v>
                </c:pt>
                <c:pt idx="1">
                  <c:v>0.83881987577639738</c:v>
                </c:pt>
                <c:pt idx="2">
                  <c:v>0.92202797202797204</c:v>
                </c:pt>
                <c:pt idx="3">
                  <c:v>0.95</c:v>
                </c:pt>
                <c:pt idx="4">
                  <c:v>0.96</c:v>
                </c:pt>
                <c:pt idx="5">
                  <c:v>1.06</c:v>
                </c:pt>
                <c:pt idx="6">
                  <c:v>1.04</c:v>
                </c:pt>
                <c:pt idx="7">
                  <c:v>1.06</c:v>
                </c:pt>
                <c:pt idx="8">
                  <c:v>1.07</c:v>
                </c:pt>
                <c:pt idx="9">
                  <c:v>1.04</c:v>
                </c:pt>
                <c:pt idx="10">
                  <c:v>1.1000000000000001</c:v>
                </c:pt>
                <c:pt idx="11">
                  <c:v>1.0900000000000001</c:v>
                </c:pt>
                <c:pt idx="12">
                  <c:v>1.1299999999999999</c:v>
                </c:pt>
                <c:pt idx="13">
                  <c:v>1.08</c:v>
                </c:pt>
                <c:pt idx="14">
                  <c:v>1.0900000000000001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9773-4542-9432-9E2D2230A494}"/>
            </c:ext>
          </c:extLst>
        </c:ser>
        <c:ser>
          <c:idx val="3"/>
          <c:order val="3"/>
          <c:tx>
            <c:strRef>
              <c:f>'Új verzió'!$E$127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4"/>
              <c:layout>
                <c:manualLayout>
                  <c:x val="0"/>
                  <c:y val="-1.47516296001321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9773-4542-9432-9E2D2230A49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verzió'!$A$128:$A$142</c:f>
              <c:strCache>
                <c:ptCount val="1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</c:strCache>
            </c:strRef>
          </c:cat>
          <c:val>
            <c:numRef>
              <c:f>'Új verzió'!$E$128:$E$142</c:f>
              <c:numCache>
                <c:formatCode>0%</c:formatCode>
                <c:ptCount val="15"/>
                <c:pt idx="0">
                  <c:v>0.94506172839506164</c:v>
                </c:pt>
                <c:pt idx="1">
                  <c:v>0.97924528301886782</c:v>
                </c:pt>
                <c:pt idx="2">
                  <c:v>0.99259259259259269</c:v>
                </c:pt>
                <c:pt idx="3">
                  <c:v>1.05</c:v>
                </c:pt>
                <c:pt idx="4">
                  <c:v>1.1000000000000001</c:v>
                </c:pt>
                <c:pt idx="5">
                  <c:v>1.2</c:v>
                </c:pt>
                <c:pt idx="6">
                  <c:v>1.18</c:v>
                </c:pt>
                <c:pt idx="7">
                  <c:v>1.04</c:v>
                </c:pt>
                <c:pt idx="8">
                  <c:v>1.1200000000000001</c:v>
                </c:pt>
                <c:pt idx="9">
                  <c:v>1.1200000000000001</c:v>
                </c:pt>
                <c:pt idx="10">
                  <c:v>1.1200000000000001</c:v>
                </c:pt>
                <c:pt idx="11">
                  <c:v>1.18</c:v>
                </c:pt>
                <c:pt idx="12">
                  <c:v>1.19</c:v>
                </c:pt>
                <c:pt idx="13">
                  <c:v>1.1100000000000001</c:v>
                </c:pt>
                <c:pt idx="14">
                  <c:v>1.04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9773-4542-9432-9E2D2230A494}"/>
            </c:ext>
          </c:extLst>
        </c:ser>
        <c:ser>
          <c:idx val="4"/>
          <c:order val="4"/>
          <c:tx>
            <c:strRef>
              <c:f>'Új verzió'!$F$127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spPr>
              <a:ln w="25400" cap="rnd">
                <a:solidFill>
                  <a:srgbClr val="FF000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1-9773-4542-9432-9E2D2230A494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spPr>
              <a:ln w="25400" cap="rnd">
                <a:solidFill>
                  <a:srgbClr val="FF000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3-9773-4542-9432-9E2D2230A494}"/>
              </c:ext>
            </c:extLst>
          </c:dPt>
          <c:dLbls>
            <c:dLbl>
              <c:idx val="14"/>
              <c:layout>
                <c:manualLayout>
                  <c:x val="0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9773-4542-9432-9E2D2230A49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verzió'!$A$128:$A$142</c:f>
              <c:strCache>
                <c:ptCount val="1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</c:strCache>
            </c:strRef>
          </c:cat>
          <c:val>
            <c:numRef>
              <c:f>'Új verzió'!$F$128:$F$142</c:f>
              <c:numCache>
                <c:formatCode>0%</c:formatCode>
                <c:ptCount val="15"/>
                <c:pt idx="0">
                  <c:v>0.87866303797191447</c:v>
                </c:pt>
                <c:pt idx="1">
                  <c:v>0.82528986696929318</c:v>
                </c:pt>
                <c:pt idx="2">
                  <c:v>0.84784356045465104</c:v>
                </c:pt>
                <c:pt idx="3">
                  <c:v>0.86</c:v>
                </c:pt>
                <c:pt idx="4">
                  <c:v>0.92</c:v>
                </c:pt>
                <c:pt idx="5">
                  <c:v>1</c:v>
                </c:pt>
                <c:pt idx="6">
                  <c:v>0.99</c:v>
                </c:pt>
                <c:pt idx="7">
                  <c:v>0.95</c:v>
                </c:pt>
                <c:pt idx="8">
                  <c:v>0.99</c:v>
                </c:pt>
                <c:pt idx="9">
                  <c:v>1.01</c:v>
                </c:pt>
                <c:pt idx="10">
                  <c:v>1.01</c:v>
                </c:pt>
                <c:pt idx="11">
                  <c:v>1.02</c:v>
                </c:pt>
                <c:pt idx="12">
                  <c:v>1.06</c:v>
                </c:pt>
                <c:pt idx="13">
                  <c:v>1</c:v>
                </c:pt>
                <c:pt idx="14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4-9773-4542-9432-9E2D2230A494}"/>
            </c:ext>
          </c:extLst>
        </c:ser>
        <c:ser>
          <c:idx val="5"/>
          <c:order val="5"/>
          <c:tx>
            <c:strRef>
              <c:f>'Új verzió'!$G$127</c:f>
              <c:strCache>
                <c:ptCount val="1"/>
                <c:pt idx="0">
                  <c:v>NHP</c:v>
                </c:pt>
              </c:strCache>
            </c:strRef>
          </c:tx>
          <c:spPr>
            <a:ln w="25400" cap="rnd">
              <a:solidFill>
                <a:srgbClr val="CC99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CC9900"/>
              </a:solidFill>
              <a:ln w="9525">
                <a:noFill/>
              </a:ln>
              <a:effectLst/>
            </c:spPr>
          </c:marker>
          <c:dLbls>
            <c:dLbl>
              <c:idx val="14"/>
              <c:layout>
                <c:manualLayout>
                  <c:x val="0"/>
                  <c:y val="2.21274444001981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9773-4542-9432-9E2D2230A49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B87F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verzió'!$A$128:$A$142</c:f>
              <c:strCache>
                <c:ptCount val="15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</c:strCache>
            </c:strRef>
          </c:cat>
          <c:val>
            <c:numRef>
              <c:f>'Új verzió'!$G$128:$G$142</c:f>
              <c:numCache>
                <c:formatCode>0%</c:formatCode>
                <c:ptCount val="15"/>
                <c:pt idx="0">
                  <c:v>0.89399282140441083</c:v>
                </c:pt>
                <c:pt idx="1">
                  <c:v>0.87679469631730655</c:v>
                </c:pt>
                <c:pt idx="2">
                  <c:v>0.90674701309063788</c:v>
                </c:pt>
                <c:pt idx="3">
                  <c:v>0.92</c:v>
                </c:pt>
                <c:pt idx="4">
                  <c:v>0.94</c:v>
                </c:pt>
                <c:pt idx="5">
                  <c:v>1.06</c:v>
                </c:pt>
                <c:pt idx="6">
                  <c:v>1.05</c:v>
                </c:pt>
                <c:pt idx="7">
                  <c:v>1</c:v>
                </c:pt>
                <c:pt idx="8">
                  <c:v>1.05</c:v>
                </c:pt>
                <c:pt idx="9">
                  <c:v>1</c:v>
                </c:pt>
                <c:pt idx="10">
                  <c:v>1.05</c:v>
                </c:pt>
                <c:pt idx="11">
                  <c:v>1.1000000000000001</c:v>
                </c:pt>
                <c:pt idx="12">
                  <c:v>1.1200000000000001</c:v>
                </c:pt>
                <c:pt idx="13">
                  <c:v>1.07</c:v>
                </c:pt>
                <c:pt idx="14">
                  <c:v>0.99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5-9773-4542-9432-9E2D2230A49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739390335"/>
        <c:axId val="739396159"/>
      </c:lineChart>
      <c:catAx>
        <c:axId val="7393903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9396159"/>
        <c:crosses val="autoZero"/>
        <c:auto val="1"/>
        <c:lblAlgn val="ctr"/>
        <c:lblOffset val="100"/>
        <c:noMultiLvlLbl val="0"/>
      </c:catAx>
      <c:valAx>
        <c:axId val="739396159"/>
        <c:scaling>
          <c:orientation val="minMax"/>
          <c:max val="1.2"/>
          <c:min val="0.60000000000000009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939033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E21B0D-CBAC-4EA7-97F3-94026FF8C51F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hu-HU"/>
        </a:p>
      </dgm:t>
    </dgm:pt>
    <dgm:pt modelId="{088EF8E0-31C4-40E3-91E8-F540107D7DDD}">
      <dgm:prSet phldrT="[Text]"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solidFill>
            <a:prstClr val="white"/>
          </a:solidFill>
          <a:prstDash val="solid"/>
          <a:miter lim="800000"/>
        </a:ln>
        <a:effectLst/>
      </dgm:spPr>
      <dgm:t>
        <a:bodyPr spcFirstLastPara="0" vert="horz" wrap="square" lIns="522785" tIns="45720" rIns="45720" bIns="45720" numCol="1" spcCol="1270" anchor="ctr" anchorCtr="0"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chemeClr val="tx2"/>
              </a:solidFill>
            </a:rPr>
            <a:t>Az MNB vállalati konjunktúra indexe a jelenlegi helyzet és a várakozások megítélésének együttes figyelembevételével kerül kiszámításra, </a:t>
          </a:r>
          <a:r>
            <a:rPr lang="hu-HU" sz="1800" kern="1200" dirty="0">
              <a:solidFill>
                <a:schemeClr val="tx2"/>
              </a:solidFill>
            </a:rPr>
            <a:t>amely egy mutatóba sűrítve vizsgálja a hazai vállalati konjunktúra alakulását. </a:t>
          </a:r>
          <a:endParaRPr lang="hu-HU" sz="1800" b="1" kern="1200" dirty="0">
            <a:solidFill>
              <a:schemeClr val="tx2"/>
            </a:solidFill>
            <a:latin typeface="Calibri"/>
            <a:ea typeface="+mn-ea"/>
            <a:cs typeface="+mn-cs"/>
          </a:endParaRPr>
        </a:p>
      </dgm:t>
    </dgm:pt>
    <dgm:pt modelId="{9ED2E3AF-79BB-4825-86A6-D11ED004BE0E}" type="parTrans" cxnId="{A3BCE237-F187-40DA-A225-25A992EB0D45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E750E527-F2FC-47A4-80FF-3EF70621A0B7}" type="sibTrans" cxnId="{A3BCE237-F187-40DA-A225-25A992EB0D45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7B412FF0-ADD8-4AE4-B6D6-DB1BD0A87CCF}">
      <dgm:prSet custT="1"/>
      <dgm:spPr>
        <a:ln>
          <a:noFill/>
        </a:ln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Ezúton is szeretnénk megköszönni a felmérésben közreműködőknek, hogy együttműködésükkel segítik az MNB munkáját!</a:t>
          </a:r>
          <a:r>
            <a:rPr lang="hu-HU" sz="1800" b="0" kern="1200" dirty="0">
              <a:solidFill>
                <a:srgbClr val="0C2148"/>
              </a:solidFill>
              <a:latin typeface="+mn-lt"/>
              <a:ea typeface="+mn-ea"/>
              <a:cs typeface="+mn-cs"/>
            </a:rPr>
            <a:t> </a:t>
          </a:r>
          <a:endParaRPr lang="hu-HU" sz="1800" b="0" kern="1200" dirty="0">
            <a:solidFill>
              <a:srgbClr val="0C2148"/>
            </a:solidFill>
            <a:latin typeface="Calibri"/>
            <a:ea typeface="+mn-ea"/>
            <a:cs typeface="+mn-cs"/>
          </a:endParaRPr>
        </a:p>
      </dgm:t>
    </dgm:pt>
    <dgm:pt modelId="{1FC453A1-9F35-40E9-A0FE-D78D294FCC1F}" type="parTrans" cxnId="{4300E806-91F2-4DF1-9D12-DD4F01A1E082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29B28632-9886-45A9-8954-FD4F3920E3B1}" type="sibTrans" cxnId="{4300E806-91F2-4DF1-9D12-DD4F01A1E082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8B201FFD-8EBF-456B-8E79-3B81B9E9CDAF}">
      <dgm:prSet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jegybank alapfeladatainak ellátásához kiemelten fontosnak tartja a hazai vállalati szektor aktuális gazdasági helyzetének és jövőbeli várakozásainak nyomon követését. </a:t>
          </a:r>
        </a:p>
      </dgm:t>
    </dgm:pt>
    <dgm:pt modelId="{5A072F9E-FA53-4458-BC4D-FB3EFE7F5A03}" type="parTrans" cxnId="{333B4E6E-BBFB-4311-BDD0-E83528C08F40}">
      <dgm:prSet/>
      <dgm:spPr/>
      <dgm:t>
        <a:bodyPr/>
        <a:lstStyle/>
        <a:p>
          <a:endParaRPr lang="hu-HU"/>
        </a:p>
      </dgm:t>
    </dgm:pt>
    <dgm:pt modelId="{17BFB10E-DFB4-4CD5-8B0A-CCD1B29C9CF2}" type="sibTrans" cxnId="{333B4E6E-BBFB-4311-BDD0-E83528C08F40}">
      <dgm:prSet/>
      <dgm:spPr/>
      <dgm:t>
        <a:bodyPr/>
        <a:lstStyle/>
        <a:p>
          <a:endParaRPr lang="hu-HU"/>
        </a:p>
      </dgm:t>
    </dgm:pt>
    <dgm:pt modelId="{4EAFE022-DBAD-48C9-A709-5459A8DE7E87}">
      <dgm:prSet custT="1"/>
      <dgm:spPr>
        <a:ln>
          <a:noFill/>
        </a:ln>
      </dgm:spPr>
      <dgm:t>
        <a:bodyPr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Ennek érdekében az MNB 2020 decemberétől havi gyakorisággal végez vállalati konjunktúrafelmérést,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amelynek segítségével az aggregált statisztikai adatoknál részletesebb és közvetlenebb visszajelzés kapható a gazdasági szereplők helyzetéről és kilátásairól. </a:t>
          </a:r>
        </a:p>
      </dgm:t>
    </dgm:pt>
    <dgm:pt modelId="{0074FD97-21E1-4CEE-8E1F-87B36A22BF45}" type="parTrans" cxnId="{01362C16-F508-4F60-8A5D-39D652381AFD}">
      <dgm:prSet/>
      <dgm:spPr/>
      <dgm:t>
        <a:bodyPr/>
        <a:lstStyle/>
        <a:p>
          <a:endParaRPr lang="hu-HU"/>
        </a:p>
      </dgm:t>
    </dgm:pt>
    <dgm:pt modelId="{0F2EC4A6-9002-4B1F-A6A1-7ACEC2FF007A}" type="sibTrans" cxnId="{01362C16-F508-4F60-8A5D-39D652381AFD}">
      <dgm:prSet/>
      <dgm:spPr/>
      <dgm:t>
        <a:bodyPr/>
        <a:lstStyle/>
        <a:p>
          <a:endParaRPr lang="hu-HU"/>
        </a:p>
      </dgm:t>
    </dgm:pt>
    <dgm:pt modelId="{47DDC116-1DE5-4D2B-AE32-154C35F48BA0}">
      <dgm:prSet custT="1"/>
      <dgm:spPr>
        <a:ln>
          <a:solidFill>
            <a:schemeClr val="bg1"/>
          </a:solidFill>
        </a:ln>
      </dgm:spPr>
      <dgm:t>
        <a:bodyPr/>
        <a:lstStyle/>
        <a:p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felmérésben résztvevő vállalatok száma 300 és 2600 között alakult az eddigi felmérések során.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rendelkezésre álló idősorok rövidsége korlátozza az eredmények robusztusságát.</a:t>
          </a:r>
        </a:p>
      </dgm:t>
    </dgm:pt>
    <dgm:pt modelId="{5535AA26-7B83-4BAF-B17D-42B4543CC2D4}" type="sibTrans" cxnId="{F72DB7E8-7D82-4578-855C-84F98F66C997}">
      <dgm:prSet/>
      <dgm:spPr/>
      <dgm:t>
        <a:bodyPr/>
        <a:lstStyle/>
        <a:p>
          <a:endParaRPr lang="hu-HU"/>
        </a:p>
      </dgm:t>
    </dgm:pt>
    <dgm:pt modelId="{D488044B-8747-4A9D-A196-72DE1F493DDF}" type="parTrans" cxnId="{F72DB7E8-7D82-4578-855C-84F98F66C997}">
      <dgm:prSet/>
      <dgm:spPr/>
      <dgm:t>
        <a:bodyPr/>
        <a:lstStyle/>
        <a:p>
          <a:endParaRPr lang="hu-HU"/>
        </a:p>
      </dgm:t>
    </dgm:pt>
    <dgm:pt modelId="{43AF2C7F-9D4D-4A49-8B13-6A831E89864E}" type="pres">
      <dgm:prSet presAssocID="{68E21B0D-CBAC-4EA7-97F3-94026FF8C51F}" presName="Name0" presStyleCnt="0">
        <dgm:presLayoutVars>
          <dgm:chMax val="7"/>
          <dgm:chPref val="7"/>
          <dgm:dir/>
        </dgm:presLayoutVars>
      </dgm:prSet>
      <dgm:spPr/>
    </dgm:pt>
    <dgm:pt modelId="{A55778FD-1C20-4749-B692-0C762B0462F2}" type="pres">
      <dgm:prSet presAssocID="{68E21B0D-CBAC-4EA7-97F3-94026FF8C51F}" presName="Name1" presStyleCnt="0"/>
      <dgm:spPr/>
    </dgm:pt>
    <dgm:pt modelId="{856534C4-DC8B-4E2A-AF30-1D1792EC9544}" type="pres">
      <dgm:prSet presAssocID="{68E21B0D-CBAC-4EA7-97F3-94026FF8C51F}" presName="cycle" presStyleCnt="0"/>
      <dgm:spPr/>
    </dgm:pt>
    <dgm:pt modelId="{1B64F6A8-1B16-4DC6-A510-2EB268F3947C}" type="pres">
      <dgm:prSet presAssocID="{68E21B0D-CBAC-4EA7-97F3-94026FF8C51F}" presName="srcNode" presStyleLbl="node1" presStyleIdx="0" presStyleCnt="5"/>
      <dgm:spPr/>
    </dgm:pt>
    <dgm:pt modelId="{505EA83E-D553-40FD-9833-4CCEE38D3EC5}" type="pres">
      <dgm:prSet presAssocID="{68E21B0D-CBAC-4EA7-97F3-94026FF8C51F}" presName="conn" presStyleLbl="parChTrans1D2" presStyleIdx="0" presStyleCnt="1"/>
      <dgm:spPr/>
    </dgm:pt>
    <dgm:pt modelId="{297420CF-4700-40BE-A0C5-61932E931679}" type="pres">
      <dgm:prSet presAssocID="{68E21B0D-CBAC-4EA7-97F3-94026FF8C51F}" presName="extraNode" presStyleLbl="node1" presStyleIdx="0" presStyleCnt="5"/>
      <dgm:spPr/>
    </dgm:pt>
    <dgm:pt modelId="{0DAADFA9-AE67-4DDD-8B74-47EC6C91FA3A}" type="pres">
      <dgm:prSet presAssocID="{68E21B0D-CBAC-4EA7-97F3-94026FF8C51F}" presName="dstNode" presStyleLbl="node1" presStyleIdx="0" presStyleCnt="5"/>
      <dgm:spPr/>
    </dgm:pt>
    <dgm:pt modelId="{68C3EA52-DE74-46CA-9FF6-609FCF20AB74}" type="pres">
      <dgm:prSet presAssocID="{8B201FFD-8EBF-456B-8E79-3B81B9E9CDAF}" presName="text_1" presStyleLbl="node1" presStyleIdx="0" presStyleCnt="5">
        <dgm:presLayoutVars>
          <dgm:bulletEnabled val="1"/>
        </dgm:presLayoutVars>
      </dgm:prSet>
      <dgm:spPr/>
    </dgm:pt>
    <dgm:pt modelId="{9BFD6AFF-7B36-4785-B927-099250E13710}" type="pres">
      <dgm:prSet presAssocID="{8B201FFD-8EBF-456B-8E79-3B81B9E9CDAF}" presName="accent_1" presStyleCnt="0"/>
      <dgm:spPr/>
    </dgm:pt>
    <dgm:pt modelId="{82C24F11-80B1-4F65-AD1A-8531954803D6}" type="pres">
      <dgm:prSet presAssocID="{8B201FFD-8EBF-456B-8E79-3B81B9E9CDAF}" presName="accentRepeatNode" presStyleLbl="solidFgAcc1" presStyleIdx="0" presStyleCnt="5"/>
      <dgm:spPr/>
    </dgm:pt>
    <dgm:pt modelId="{02949546-BBFD-4974-8755-895F0735153C}" type="pres">
      <dgm:prSet presAssocID="{4EAFE022-DBAD-48C9-A709-5459A8DE7E87}" presName="text_2" presStyleLbl="node1" presStyleIdx="1" presStyleCnt="5">
        <dgm:presLayoutVars>
          <dgm:bulletEnabled val="1"/>
        </dgm:presLayoutVars>
      </dgm:prSet>
      <dgm:spPr/>
    </dgm:pt>
    <dgm:pt modelId="{345CDCDA-F0E7-4F74-A7B1-A4038D7B734B}" type="pres">
      <dgm:prSet presAssocID="{4EAFE022-DBAD-48C9-A709-5459A8DE7E87}" presName="accent_2" presStyleCnt="0"/>
      <dgm:spPr/>
    </dgm:pt>
    <dgm:pt modelId="{A348C023-4EB0-4E9E-B66B-7FA62BBCF1C9}" type="pres">
      <dgm:prSet presAssocID="{4EAFE022-DBAD-48C9-A709-5459A8DE7E87}" presName="accentRepeatNode" presStyleLbl="solidFgAcc1" presStyleIdx="1" presStyleCnt="5"/>
      <dgm:spPr/>
    </dgm:pt>
    <dgm:pt modelId="{6FBBC7D8-B187-415D-954C-562D8E567D0C}" type="pres">
      <dgm:prSet presAssocID="{088EF8E0-31C4-40E3-91E8-F540107D7DDD}" presName="text_3" presStyleLbl="node1" presStyleIdx="2" presStyleCnt="5">
        <dgm:presLayoutVars>
          <dgm:bulletEnabled val="1"/>
        </dgm:presLayoutVars>
      </dgm:prSet>
      <dgm:spPr>
        <a:xfrm>
          <a:off x="1112537" y="2304352"/>
          <a:ext cx="7633574" cy="658627"/>
        </a:xfrm>
        <a:prstGeom prst="rect">
          <a:avLst/>
        </a:prstGeom>
      </dgm:spPr>
    </dgm:pt>
    <dgm:pt modelId="{B54B306D-4C7D-44D8-ABBF-8421173AE38A}" type="pres">
      <dgm:prSet presAssocID="{088EF8E0-31C4-40E3-91E8-F540107D7DDD}" presName="accent_3" presStyleCnt="0"/>
      <dgm:spPr/>
    </dgm:pt>
    <dgm:pt modelId="{1402A038-4796-4682-A5B0-D46385A09C24}" type="pres">
      <dgm:prSet presAssocID="{088EF8E0-31C4-40E3-91E8-F540107D7DDD}" presName="accentRepeatNode" presStyleLbl="solidFgAcc1" presStyleIdx="2" presStyleCnt="5"/>
      <dgm:spPr>
        <a:xfrm>
          <a:off x="578556" y="1285196"/>
          <a:ext cx="857163" cy="857163"/>
        </a:xfrm>
        <a:prstGeom prst="ellipse">
          <a:avLst/>
        </a:prstGeom>
      </dgm:spPr>
    </dgm:pt>
    <dgm:pt modelId="{D1A00C27-D551-4E18-9975-14657574FAE3}" type="pres">
      <dgm:prSet presAssocID="{47DDC116-1DE5-4D2B-AE32-154C35F48BA0}" presName="text_4" presStyleLbl="node1" presStyleIdx="3" presStyleCnt="5">
        <dgm:presLayoutVars>
          <dgm:bulletEnabled val="1"/>
        </dgm:presLayoutVars>
      </dgm:prSet>
      <dgm:spPr/>
    </dgm:pt>
    <dgm:pt modelId="{3937E788-FD7B-4BA9-8F7B-AF66B0F98B9A}" type="pres">
      <dgm:prSet presAssocID="{47DDC116-1DE5-4D2B-AE32-154C35F48BA0}" presName="accent_4" presStyleCnt="0"/>
      <dgm:spPr/>
    </dgm:pt>
    <dgm:pt modelId="{D9B72EBC-C7D4-4E75-84AF-26BCF62C8721}" type="pres">
      <dgm:prSet presAssocID="{47DDC116-1DE5-4D2B-AE32-154C35F48BA0}" presName="accentRepeatNode" presStyleLbl="solidFgAcc1" presStyleIdx="3" presStyleCnt="5"/>
      <dgm:spPr/>
    </dgm:pt>
    <dgm:pt modelId="{25B9A6EB-1F84-435A-A38F-0662589AE380}" type="pres">
      <dgm:prSet presAssocID="{7B412FF0-ADD8-4AE4-B6D6-DB1BD0A87CCF}" presName="text_5" presStyleLbl="node1" presStyleIdx="4" presStyleCnt="5">
        <dgm:presLayoutVars>
          <dgm:bulletEnabled val="1"/>
        </dgm:presLayoutVars>
      </dgm:prSet>
      <dgm:spPr/>
    </dgm:pt>
    <dgm:pt modelId="{00CA73B2-0A6F-4F2E-8DF2-3CA90FA5EF44}" type="pres">
      <dgm:prSet presAssocID="{7B412FF0-ADD8-4AE4-B6D6-DB1BD0A87CCF}" presName="accent_5" presStyleCnt="0"/>
      <dgm:spPr/>
    </dgm:pt>
    <dgm:pt modelId="{9F0847F9-3AE9-40D2-92B5-128DB8C3A512}" type="pres">
      <dgm:prSet presAssocID="{7B412FF0-ADD8-4AE4-B6D6-DB1BD0A87CCF}" presName="accentRepeatNode" presStyleLbl="solidFgAcc1" presStyleIdx="4" presStyleCnt="5"/>
      <dgm:spPr>
        <a:xfrm>
          <a:off x="553603" y="3679825"/>
          <a:ext cx="721706" cy="721706"/>
        </a:xfrm>
        <a:prstGeom prst="ellipse">
          <a:avLst/>
        </a:prstGeom>
      </dgm:spPr>
    </dgm:pt>
  </dgm:ptLst>
  <dgm:cxnLst>
    <dgm:cxn modelId="{4300E806-91F2-4DF1-9D12-DD4F01A1E082}" srcId="{68E21B0D-CBAC-4EA7-97F3-94026FF8C51F}" destId="{7B412FF0-ADD8-4AE4-B6D6-DB1BD0A87CCF}" srcOrd="4" destOrd="0" parTransId="{1FC453A1-9F35-40E9-A0FE-D78D294FCC1F}" sibTransId="{29B28632-9886-45A9-8954-FD4F3920E3B1}"/>
    <dgm:cxn modelId="{E48FBC12-5021-4DFC-B140-D5C7B4194959}" type="presOf" srcId="{7B412FF0-ADD8-4AE4-B6D6-DB1BD0A87CCF}" destId="{25B9A6EB-1F84-435A-A38F-0662589AE380}" srcOrd="0" destOrd="0" presId="urn:microsoft.com/office/officeart/2008/layout/VerticalCurvedList"/>
    <dgm:cxn modelId="{01362C16-F508-4F60-8A5D-39D652381AFD}" srcId="{68E21B0D-CBAC-4EA7-97F3-94026FF8C51F}" destId="{4EAFE022-DBAD-48C9-A709-5459A8DE7E87}" srcOrd="1" destOrd="0" parTransId="{0074FD97-21E1-4CEE-8E1F-87B36A22BF45}" sibTransId="{0F2EC4A6-9002-4B1F-A6A1-7ACEC2FF007A}"/>
    <dgm:cxn modelId="{A3BCE237-F187-40DA-A225-25A992EB0D45}" srcId="{68E21B0D-CBAC-4EA7-97F3-94026FF8C51F}" destId="{088EF8E0-31C4-40E3-91E8-F540107D7DDD}" srcOrd="2" destOrd="0" parTransId="{9ED2E3AF-79BB-4825-86A6-D11ED004BE0E}" sibTransId="{E750E527-F2FC-47A4-80FF-3EF70621A0B7}"/>
    <dgm:cxn modelId="{333B4E6E-BBFB-4311-BDD0-E83528C08F40}" srcId="{68E21B0D-CBAC-4EA7-97F3-94026FF8C51F}" destId="{8B201FFD-8EBF-456B-8E79-3B81B9E9CDAF}" srcOrd="0" destOrd="0" parTransId="{5A072F9E-FA53-4458-BC4D-FB3EFE7F5A03}" sibTransId="{17BFB10E-DFB4-4CD5-8B0A-CCD1B29C9CF2}"/>
    <dgm:cxn modelId="{62E2CD56-5C51-4F9A-B57E-472C053D8887}" type="presOf" srcId="{4EAFE022-DBAD-48C9-A709-5459A8DE7E87}" destId="{02949546-BBFD-4974-8755-895F0735153C}" srcOrd="0" destOrd="0" presId="urn:microsoft.com/office/officeart/2008/layout/VerticalCurvedList"/>
    <dgm:cxn modelId="{D801818E-AFB0-45FD-94BF-B3B1DC06C6D9}" type="presOf" srcId="{17BFB10E-DFB4-4CD5-8B0A-CCD1B29C9CF2}" destId="{505EA83E-D553-40FD-9833-4CCEE38D3EC5}" srcOrd="0" destOrd="0" presId="urn:microsoft.com/office/officeart/2008/layout/VerticalCurvedList"/>
    <dgm:cxn modelId="{7298F996-169A-41D3-9172-2BF97DD7F01E}" type="presOf" srcId="{8B201FFD-8EBF-456B-8E79-3B81B9E9CDAF}" destId="{68C3EA52-DE74-46CA-9FF6-609FCF20AB74}" srcOrd="0" destOrd="0" presId="urn:microsoft.com/office/officeart/2008/layout/VerticalCurvedList"/>
    <dgm:cxn modelId="{DC3EF5DD-3259-49F3-B5F2-CBA51ADED47E}" type="presOf" srcId="{47DDC116-1DE5-4D2B-AE32-154C35F48BA0}" destId="{D1A00C27-D551-4E18-9975-14657574FAE3}" srcOrd="0" destOrd="0" presId="urn:microsoft.com/office/officeart/2008/layout/VerticalCurvedList"/>
    <dgm:cxn modelId="{8D8DF3DE-E2C0-4AE9-A673-85FD7D75BE11}" type="presOf" srcId="{68E21B0D-CBAC-4EA7-97F3-94026FF8C51F}" destId="{43AF2C7F-9D4D-4A49-8B13-6A831E89864E}" srcOrd="0" destOrd="0" presId="urn:microsoft.com/office/officeart/2008/layout/VerticalCurvedList"/>
    <dgm:cxn modelId="{F72DB7E8-7D82-4578-855C-84F98F66C997}" srcId="{68E21B0D-CBAC-4EA7-97F3-94026FF8C51F}" destId="{47DDC116-1DE5-4D2B-AE32-154C35F48BA0}" srcOrd="3" destOrd="0" parTransId="{D488044B-8747-4A9D-A196-72DE1F493DDF}" sibTransId="{5535AA26-7B83-4BAF-B17D-42B4543CC2D4}"/>
    <dgm:cxn modelId="{0CF01CFD-B0D7-4B9C-BE93-27F742D21A40}" type="presOf" srcId="{088EF8E0-31C4-40E3-91E8-F540107D7DDD}" destId="{6FBBC7D8-B187-415D-954C-562D8E567D0C}" srcOrd="0" destOrd="0" presId="urn:microsoft.com/office/officeart/2008/layout/VerticalCurvedList"/>
    <dgm:cxn modelId="{2F9CB54F-A8E6-4F7D-824F-F848DAE0776A}" type="presParOf" srcId="{43AF2C7F-9D4D-4A49-8B13-6A831E89864E}" destId="{A55778FD-1C20-4749-B692-0C762B0462F2}" srcOrd="0" destOrd="0" presId="urn:microsoft.com/office/officeart/2008/layout/VerticalCurvedList"/>
    <dgm:cxn modelId="{81C8419F-9AA0-499C-89CE-328BA1F42C57}" type="presParOf" srcId="{A55778FD-1C20-4749-B692-0C762B0462F2}" destId="{856534C4-DC8B-4E2A-AF30-1D1792EC9544}" srcOrd="0" destOrd="0" presId="urn:microsoft.com/office/officeart/2008/layout/VerticalCurvedList"/>
    <dgm:cxn modelId="{CF7111A7-1E46-4017-A7CF-EC6F937A3506}" type="presParOf" srcId="{856534C4-DC8B-4E2A-AF30-1D1792EC9544}" destId="{1B64F6A8-1B16-4DC6-A510-2EB268F3947C}" srcOrd="0" destOrd="0" presId="urn:microsoft.com/office/officeart/2008/layout/VerticalCurvedList"/>
    <dgm:cxn modelId="{D02E50B8-0D29-4DF8-A444-5636C924B242}" type="presParOf" srcId="{856534C4-DC8B-4E2A-AF30-1D1792EC9544}" destId="{505EA83E-D553-40FD-9833-4CCEE38D3EC5}" srcOrd="1" destOrd="0" presId="urn:microsoft.com/office/officeart/2008/layout/VerticalCurvedList"/>
    <dgm:cxn modelId="{1CB92C14-1BB4-4316-A7A8-DA75051DDD9F}" type="presParOf" srcId="{856534C4-DC8B-4E2A-AF30-1D1792EC9544}" destId="{297420CF-4700-40BE-A0C5-61932E931679}" srcOrd="2" destOrd="0" presId="urn:microsoft.com/office/officeart/2008/layout/VerticalCurvedList"/>
    <dgm:cxn modelId="{CFCEC925-7C48-4934-B9A8-4FB3A59B709F}" type="presParOf" srcId="{856534C4-DC8B-4E2A-AF30-1D1792EC9544}" destId="{0DAADFA9-AE67-4DDD-8B74-47EC6C91FA3A}" srcOrd="3" destOrd="0" presId="urn:microsoft.com/office/officeart/2008/layout/VerticalCurvedList"/>
    <dgm:cxn modelId="{33B30D41-BFCC-4141-B467-257906FFBFA9}" type="presParOf" srcId="{A55778FD-1C20-4749-B692-0C762B0462F2}" destId="{68C3EA52-DE74-46CA-9FF6-609FCF20AB74}" srcOrd="1" destOrd="0" presId="urn:microsoft.com/office/officeart/2008/layout/VerticalCurvedList"/>
    <dgm:cxn modelId="{E0EDC027-45D6-4664-8BB0-94C8D25A591B}" type="presParOf" srcId="{A55778FD-1C20-4749-B692-0C762B0462F2}" destId="{9BFD6AFF-7B36-4785-B927-099250E13710}" srcOrd="2" destOrd="0" presId="urn:microsoft.com/office/officeart/2008/layout/VerticalCurvedList"/>
    <dgm:cxn modelId="{0E6F5055-4DBA-4639-B07B-17B10FB3C637}" type="presParOf" srcId="{9BFD6AFF-7B36-4785-B927-099250E13710}" destId="{82C24F11-80B1-4F65-AD1A-8531954803D6}" srcOrd="0" destOrd="0" presId="urn:microsoft.com/office/officeart/2008/layout/VerticalCurvedList"/>
    <dgm:cxn modelId="{3171773A-CD1B-4294-AEA8-5CA1F81D86AA}" type="presParOf" srcId="{A55778FD-1C20-4749-B692-0C762B0462F2}" destId="{02949546-BBFD-4974-8755-895F0735153C}" srcOrd="3" destOrd="0" presId="urn:microsoft.com/office/officeart/2008/layout/VerticalCurvedList"/>
    <dgm:cxn modelId="{DBB7A776-F47B-4C7B-AA35-E62DDE4564C7}" type="presParOf" srcId="{A55778FD-1C20-4749-B692-0C762B0462F2}" destId="{345CDCDA-F0E7-4F74-A7B1-A4038D7B734B}" srcOrd="4" destOrd="0" presId="urn:microsoft.com/office/officeart/2008/layout/VerticalCurvedList"/>
    <dgm:cxn modelId="{B2FE2B08-1F45-42F1-A6C4-A018A5F0DA17}" type="presParOf" srcId="{345CDCDA-F0E7-4F74-A7B1-A4038D7B734B}" destId="{A348C023-4EB0-4E9E-B66B-7FA62BBCF1C9}" srcOrd="0" destOrd="0" presId="urn:microsoft.com/office/officeart/2008/layout/VerticalCurvedList"/>
    <dgm:cxn modelId="{5EC48ACF-C02D-418B-8683-E3C39BD41B7D}" type="presParOf" srcId="{A55778FD-1C20-4749-B692-0C762B0462F2}" destId="{6FBBC7D8-B187-415D-954C-562D8E567D0C}" srcOrd="5" destOrd="0" presId="urn:microsoft.com/office/officeart/2008/layout/VerticalCurvedList"/>
    <dgm:cxn modelId="{241C3A2F-5418-4CF4-8FED-1D81DCE83373}" type="presParOf" srcId="{A55778FD-1C20-4749-B692-0C762B0462F2}" destId="{B54B306D-4C7D-44D8-ABBF-8421173AE38A}" srcOrd="6" destOrd="0" presId="urn:microsoft.com/office/officeart/2008/layout/VerticalCurvedList"/>
    <dgm:cxn modelId="{7D6D708A-A410-4CF1-9D40-4032D1E65CFB}" type="presParOf" srcId="{B54B306D-4C7D-44D8-ABBF-8421173AE38A}" destId="{1402A038-4796-4682-A5B0-D46385A09C24}" srcOrd="0" destOrd="0" presId="urn:microsoft.com/office/officeart/2008/layout/VerticalCurvedList"/>
    <dgm:cxn modelId="{C06FFFBD-3C42-47A7-A9DD-747B6B649003}" type="presParOf" srcId="{A55778FD-1C20-4749-B692-0C762B0462F2}" destId="{D1A00C27-D551-4E18-9975-14657574FAE3}" srcOrd="7" destOrd="0" presId="urn:microsoft.com/office/officeart/2008/layout/VerticalCurvedList"/>
    <dgm:cxn modelId="{725F2370-9F41-40E3-BC76-6D4B24985612}" type="presParOf" srcId="{A55778FD-1C20-4749-B692-0C762B0462F2}" destId="{3937E788-FD7B-4BA9-8F7B-AF66B0F98B9A}" srcOrd="8" destOrd="0" presId="urn:microsoft.com/office/officeart/2008/layout/VerticalCurvedList"/>
    <dgm:cxn modelId="{F582ED51-1F22-4FB7-BF87-8CD7CC93FCAB}" type="presParOf" srcId="{3937E788-FD7B-4BA9-8F7B-AF66B0F98B9A}" destId="{D9B72EBC-C7D4-4E75-84AF-26BCF62C8721}" srcOrd="0" destOrd="0" presId="urn:microsoft.com/office/officeart/2008/layout/VerticalCurvedList"/>
    <dgm:cxn modelId="{984CAD04-A28B-4399-B83D-7AB59F9B4CE0}" type="presParOf" srcId="{A55778FD-1C20-4749-B692-0C762B0462F2}" destId="{25B9A6EB-1F84-435A-A38F-0662589AE380}" srcOrd="9" destOrd="0" presId="urn:microsoft.com/office/officeart/2008/layout/VerticalCurvedList"/>
    <dgm:cxn modelId="{FD9BD56D-EE4D-4B75-8CC0-B991B9859C23}" type="presParOf" srcId="{A55778FD-1C20-4749-B692-0C762B0462F2}" destId="{00CA73B2-0A6F-4F2E-8DF2-3CA90FA5EF44}" srcOrd="10" destOrd="0" presId="urn:microsoft.com/office/officeart/2008/layout/VerticalCurvedList"/>
    <dgm:cxn modelId="{E8BA2E46-18A0-47F6-A1A7-39DE574CD34C}" type="presParOf" srcId="{00CA73B2-0A6F-4F2E-8DF2-3CA90FA5EF44}" destId="{9F0847F9-3AE9-40D2-92B5-128DB8C3A51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8E21B0D-CBAC-4EA7-97F3-94026FF8C51F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hu-HU"/>
        </a:p>
      </dgm:t>
    </dgm:pt>
    <dgm:pt modelId="{6090B06F-4AFE-4CE9-897E-51A54A1D377A}">
      <dgm:prSet custT="1"/>
      <dgm:spPr>
        <a:ln>
          <a:noFill/>
        </a:ln>
      </dgm:spPr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gazdaság </a:t>
          </a:r>
          <a:r>
            <a:rPr lang="hu-HU" sz="1800" b="1" kern="1200" dirty="0" err="1">
              <a:solidFill>
                <a:srgbClr val="0C2148"/>
              </a:solidFill>
              <a:latin typeface="Calibri"/>
              <a:ea typeface="+mn-ea"/>
              <a:cs typeface="+mn-cs"/>
            </a:rPr>
            <a:t>újraindulását</a:t>
          </a: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tükrözi, hogy a létszámnövelést tervezők aránya 21 százalékponttal haladta meg a leépítést tervezőkét, valamint a felmérés kezdete óta tapasztalt legmagasabb szintjén (+47 pont) áll a beruházási tervek mutatója is.</a:t>
          </a:r>
        </a:p>
      </dgm:t>
    </dgm:pt>
    <dgm:pt modelId="{9820B12D-F42A-403B-90E6-F22E35BB41AF}" type="parTrans" cxnId="{1313D2B4-537C-41CA-BE47-9ADF82A44B9F}">
      <dgm:prSet/>
      <dgm:spPr/>
      <dgm:t>
        <a:bodyPr/>
        <a:lstStyle/>
        <a:p>
          <a:endParaRPr lang="hu-HU" sz="1800" b="1">
            <a:solidFill>
              <a:schemeClr val="tx2"/>
            </a:solidFill>
          </a:endParaRPr>
        </a:p>
      </dgm:t>
    </dgm:pt>
    <dgm:pt modelId="{1CB113A5-494A-4E98-85B7-18E8FC9EBE98}" type="sibTrans" cxnId="{1313D2B4-537C-41CA-BE47-9ADF82A44B9F}">
      <dgm:prSet/>
      <dgm:spPr/>
      <dgm:t>
        <a:bodyPr/>
        <a:lstStyle/>
        <a:p>
          <a:endParaRPr lang="hu-HU" sz="1800" b="1">
            <a:solidFill>
              <a:schemeClr val="tx2"/>
            </a:solidFill>
          </a:endParaRPr>
        </a:p>
      </dgm:t>
    </dgm:pt>
    <dgm:pt modelId="{8B201FFD-8EBF-456B-8E79-3B81B9E9CDAF}">
      <dgm:prSet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</a:t>
          </a:r>
          <a:r>
            <a:rPr lang="hu-HU" sz="1800" b="1" i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MNB -</a:t>
          </a:r>
          <a:r>
            <a:rPr lang="hu-HU" sz="1800" b="1" kern="1200" dirty="0"/>
            <a:t> orosz-ukrán háború kitörése előtt készített - </a:t>
          </a:r>
          <a:r>
            <a:rPr lang="hu-HU" sz="1800" b="1" i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vállalati konjunktúra indexe nem változott az előző hónaphoz képest, februárban továbbra is +15 ponton állt, ami a legmagasabb érték a felmérés 2020. decemberi kezdete óta. </a:t>
          </a:r>
        </a:p>
      </dgm:t>
    </dgm:pt>
    <dgm:pt modelId="{5A072F9E-FA53-4458-BC4D-FB3EFE7F5A03}" type="parTrans" cxnId="{333B4E6E-BBFB-4311-BDD0-E83528C08F40}">
      <dgm:prSet/>
      <dgm:spPr/>
      <dgm:t>
        <a:bodyPr/>
        <a:lstStyle/>
        <a:p>
          <a:endParaRPr lang="hu-HU" b="1"/>
        </a:p>
      </dgm:t>
    </dgm:pt>
    <dgm:pt modelId="{17BFB10E-DFB4-4CD5-8B0A-CCD1B29C9CF2}" type="sibTrans" cxnId="{333B4E6E-BBFB-4311-BDD0-E83528C08F40}">
      <dgm:prSet/>
      <dgm:spPr/>
      <dgm:t>
        <a:bodyPr/>
        <a:lstStyle/>
        <a:p>
          <a:endParaRPr lang="hu-HU" b="1"/>
        </a:p>
      </dgm:t>
    </dgm:pt>
    <dgm:pt modelId="{B0552AC1-6EED-4FFA-A589-5ACAA160C5BD}">
      <dgm:prSet custT="1"/>
      <dgm:spPr>
        <a:ln>
          <a:noFill/>
        </a:ln>
      </dgm:spPr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dirty="0">
              <a:solidFill>
                <a:srgbClr val="0C2148"/>
              </a:solidFill>
              <a:latin typeface="Calibri"/>
              <a:ea typeface="+mn-ea"/>
              <a:cs typeface="+mn-cs"/>
            </a:rPr>
            <a:t>Az átlagos kapacitás-kihasználtság (94 százalék) és bevételi szint (100 százalék) nem változott az előző hónaphoz képest. </a:t>
          </a:r>
        </a:p>
      </dgm:t>
    </dgm:pt>
    <dgm:pt modelId="{90526790-6559-4816-B398-0C921881DA01}" type="parTrans" cxnId="{C715FD5A-3DEE-4487-B355-C42A4B421C73}">
      <dgm:prSet/>
      <dgm:spPr/>
      <dgm:t>
        <a:bodyPr/>
        <a:lstStyle/>
        <a:p>
          <a:endParaRPr lang="hu-HU" b="1"/>
        </a:p>
      </dgm:t>
    </dgm:pt>
    <dgm:pt modelId="{06490B24-6FD1-460A-BE1E-A6F2B9EFB6F4}" type="sibTrans" cxnId="{C715FD5A-3DEE-4487-B355-C42A4B421C73}">
      <dgm:prSet/>
      <dgm:spPr/>
      <dgm:t>
        <a:bodyPr/>
        <a:lstStyle/>
        <a:p>
          <a:endParaRPr lang="hu-HU" b="1"/>
        </a:p>
      </dgm:t>
    </dgm:pt>
    <dgm:pt modelId="{EE875CE3-DE5E-4CC7-9EB1-349870FC7B50}">
      <dgm:prSet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gm:spPr>
      <dgm:t>
        <a:bodyPr spcFirstLastPara="0" vert="horz" wrap="square" lIns="440170" tIns="45720" rIns="45720" bIns="45720" numCol="1" spcCol="1270" anchor="ctr" anchorCtr="0"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jelenlegi helyzet megítélésének indexe továbbra is a kedvező konjunktúrát jelző pozitív tartományban tartózkodik (+2 pont), és minimálisan növekedett az előző hónaphoz (+1 pont) képest.</a:t>
          </a:r>
        </a:p>
      </dgm:t>
    </dgm:pt>
    <dgm:pt modelId="{79121A8F-5571-4961-B6ED-5AFB9E20E5B8}" type="parTrans" cxnId="{3F4E779C-39B5-4E68-9EA1-7AE480F2801E}">
      <dgm:prSet/>
      <dgm:spPr/>
      <dgm:t>
        <a:bodyPr/>
        <a:lstStyle/>
        <a:p>
          <a:endParaRPr lang="hu-HU"/>
        </a:p>
      </dgm:t>
    </dgm:pt>
    <dgm:pt modelId="{83323C11-375F-451D-8716-7977D3673562}" type="sibTrans" cxnId="{3F4E779C-39B5-4E68-9EA1-7AE480F2801E}">
      <dgm:prSet/>
      <dgm:spPr/>
      <dgm:t>
        <a:bodyPr/>
        <a:lstStyle/>
        <a:p>
          <a:endParaRPr lang="hu-HU"/>
        </a:p>
      </dgm:t>
    </dgm:pt>
    <dgm:pt modelId="{542B9BE7-C64F-46EC-A3B5-E064F072579F}">
      <dgm:prSet custT="1"/>
      <dgm:spPr>
        <a:ln>
          <a:noFill/>
        </a:ln>
      </dgm:spPr>
      <dgm:t>
        <a:bodyPr/>
        <a:lstStyle/>
        <a:p>
          <a:r>
            <a:rPr lang="hu-HU" sz="1800" b="1" dirty="0">
              <a:solidFill>
                <a:srgbClr val="0C2148"/>
              </a:solidFill>
              <a:latin typeface="Calibri"/>
              <a:ea typeface="+mn-ea"/>
              <a:cs typeface="+mn-cs"/>
            </a:rPr>
            <a:t>A várakozások mutatója az előző havi rekordmagas szintről (+30 pont) enyhén mérséklődött februárra (+29 pont).</a:t>
          </a:r>
          <a:endParaRPr lang="hu-HU" sz="1800" dirty="0"/>
        </a:p>
      </dgm:t>
    </dgm:pt>
    <dgm:pt modelId="{D2301725-D1C2-4F66-8428-CA7B7AC3AFD6}" type="parTrans" cxnId="{D0040C9A-092B-46F3-AAA6-8405C08E1476}">
      <dgm:prSet/>
      <dgm:spPr/>
      <dgm:t>
        <a:bodyPr/>
        <a:lstStyle/>
        <a:p>
          <a:endParaRPr lang="hu-HU"/>
        </a:p>
      </dgm:t>
    </dgm:pt>
    <dgm:pt modelId="{1AC59D6A-696E-4CBD-A5AA-DDBCB9A8A1AC}" type="sibTrans" cxnId="{D0040C9A-092B-46F3-AAA6-8405C08E1476}">
      <dgm:prSet/>
      <dgm:spPr/>
      <dgm:t>
        <a:bodyPr/>
        <a:lstStyle/>
        <a:p>
          <a:endParaRPr lang="hu-HU"/>
        </a:p>
      </dgm:t>
    </dgm:pt>
    <dgm:pt modelId="{43AF2C7F-9D4D-4A49-8B13-6A831E89864E}" type="pres">
      <dgm:prSet presAssocID="{68E21B0D-CBAC-4EA7-97F3-94026FF8C51F}" presName="Name0" presStyleCnt="0">
        <dgm:presLayoutVars>
          <dgm:chMax val="7"/>
          <dgm:chPref val="7"/>
          <dgm:dir/>
        </dgm:presLayoutVars>
      </dgm:prSet>
      <dgm:spPr/>
    </dgm:pt>
    <dgm:pt modelId="{A55778FD-1C20-4749-B692-0C762B0462F2}" type="pres">
      <dgm:prSet presAssocID="{68E21B0D-CBAC-4EA7-97F3-94026FF8C51F}" presName="Name1" presStyleCnt="0"/>
      <dgm:spPr/>
    </dgm:pt>
    <dgm:pt modelId="{856534C4-DC8B-4E2A-AF30-1D1792EC9544}" type="pres">
      <dgm:prSet presAssocID="{68E21B0D-CBAC-4EA7-97F3-94026FF8C51F}" presName="cycle" presStyleCnt="0"/>
      <dgm:spPr/>
    </dgm:pt>
    <dgm:pt modelId="{1B64F6A8-1B16-4DC6-A510-2EB268F3947C}" type="pres">
      <dgm:prSet presAssocID="{68E21B0D-CBAC-4EA7-97F3-94026FF8C51F}" presName="srcNode" presStyleLbl="node1" presStyleIdx="0" presStyleCnt="5"/>
      <dgm:spPr/>
    </dgm:pt>
    <dgm:pt modelId="{505EA83E-D553-40FD-9833-4CCEE38D3EC5}" type="pres">
      <dgm:prSet presAssocID="{68E21B0D-CBAC-4EA7-97F3-94026FF8C51F}" presName="conn" presStyleLbl="parChTrans1D2" presStyleIdx="0" presStyleCnt="1"/>
      <dgm:spPr/>
    </dgm:pt>
    <dgm:pt modelId="{297420CF-4700-40BE-A0C5-61932E931679}" type="pres">
      <dgm:prSet presAssocID="{68E21B0D-CBAC-4EA7-97F3-94026FF8C51F}" presName="extraNode" presStyleLbl="node1" presStyleIdx="0" presStyleCnt="5"/>
      <dgm:spPr/>
    </dgm:pt>
    <dgm:pt modelId="{0DAADFA9-AE67-4DDD-8B74-47EC6C91FA3A}" type="pres">
      <dgm:prSet presAssocID="{68E21B0D-CBAC-4EA7-97F3-94026FF8C51F}" presName="dstNode" presStyleLbl="node1" presStyleIdx="0" presStyleCnt="5"/>
      <dgm:spPr/>
    </dgm:pt>
    <dgm:pt modelId="{68C3EA52-DE74-46CA-9FF6-609FCF20AB74}" type="pres">
      <dgm:prSet presAssocID="{8B201FFD-8EBF-456B-8E79-3B81B9E9CDAF}" presName="text_1" presStyleLbl="node1" presStyleIdx="0" presStyleCnt="5">
        <dgm:presLayoutVars>
          <dgm:bulletEnabled val="1"/>
        </dgm:presLayoutVars>
      </dgm:prSet>
      <dgm:spPr/>
    </dgm:pt>
    <dgm:pt modelId="{9BFD6AFF-7B36-4785-B927-099250E13710}" type="pres">
      <dgm:prSet presAssocID="{8B201FFD-8EBF-456B-8E79-3B81B9E9CDAF}" presName="accent_1" presStyleCnt="0"/>
      <dgm:spPr/>
    </dgm:pt>
    <dgm:pt modelId="{82C24F11-80B1-4F65-AD1A-8531954803D6}" type="pres">
      <dgm:prSet presAssocID="{8B201FFD-8EBF-456B-8E79-3B81B9E9CDAF}" presName="accentRepeatNode" presStyleLbl="solidFgAcc1" presStyleIdx="0" presStyleCnt="5"/>
      <dgm:spPr/>
    </dgm:pt>
    <dgm:pt modelId="{EC3A8EF5-F467-4E93-98A7-26EC879B8D01}" type="pres">
      <dgm:prSet presAssocID="{EE875CE3-DE5E-4CC7-9EB1-349870FC7B50}" presName="text_2" presStyleLbl="node1" presStyleIdx="1" presStyleCnt="5">
        <dgm:presLayoutVars>
          <dgm:bulletEnabled val="1"/>
        </dgm:presLayoutVars>
      </dgm:prSet>
      <dgm:spPr/>
    </dgm:pt>
    <dgm:pt modelId="{A98EBA0E-9116-4653-A9B7-5A0ACA7D7396}" type="pres">
      <dgm:prSet presAssocID="{EE875CE3-DE5E-4CC7-9EB1-349870FC7B50}" presName="accent_2" presStyleCnt="0"/>
      <dgm:spPr/>
    </dgm:pt>
    <dgm:pt modelId="{E1B5BC66-D8ED-4702-BD89-A8CB654E451B}" type="pres">
      <dgm:prSet presAssocID="{EE875CE3-DE5E-4CC7-9EB1-349870FC7B50}" presName="accentRepeatNode" presStyleLbl="solidFgAcc1" presStyleIdx="1" presStyleCnt="5"/>
      <dgm:spPr/>
    </dgm:pt>
    <dgm:pt modelId="{41BD5F5C-45C6-4765-A923-EE1A88201B75}" type="pres">
      <dgm:prSet presAssocID="{542B9BE7-C64F-46EC-A3B5-E064F072579F}" presName="text_3" presStyleLbl="node1" presStyleIdx="2" presStyleCnt="5">
        <dgm:presLayoutVars>
          <dgm:bulletEnabled val="1"/>
        </dgm:presLayoutVars>
      </dgm:prSet>
      <dgm:spPr/>
    </dgm:pt>
    <dgm:pt modelId="{EAC3FD56-757F-4A86-A10A-F371766CE118}" type="pres">
      <dgm:prSet presAssocID="{542B9BE7-C64F-46EC-A3B5-E064F072579F}" presName="accent_3" presStyleCnt="0"/>
      <dgm:spPr/>
    </dgm:pt>
    <dgm:pt modelId="{833BB777-15FA-4149-8247-460D9C195F45}" type="pres">
      <dgm:prSet presAssocID="{542B9BE7-C64F-46EC-A3B5-E064F072579F}" presName="accentRepeatNode" presStyleLbl="solidFgAcc1" presStyleIdx="2" presStyleCnt="5"/>
      <dgm:spPr/>
    </dgm:pt>
    <dgm:pt modelId="{38AC0FF1-EF1D-45D9-AF0C-A460AFDED8FB}" type="pres">
      <dgm:prSet presAssocID="{B0552AC1-6EED-4FFA-A589-5ACAA160C5BD}" presName="text_4" presStyleLbl="node1" presStyleIdx="3" presStyleCnt="5">
        <dgm:presLayoutVars>
          <dgm:bulletEnabled val="1"/>
        </dgm:presLayoutVars>
      </dgm:prSet>
      <dgm:spPr/>
    </dgm:pt>
    <dgm:pt modelId="{3FC1FAA4-0861-4580-99B1-5AD165C8489F}" type="pres">
      <dgm:prSet presAssocID="{B0552AC1-6EED-4FFA-A589-5ACAA160C5BD}" presName="accent_4" presStyleCnt="0"/>
      <dgm:spPr/>
    </dgm:pt>
    <dgm:pt modelId="{82F133F8-7C15-4DD9-B3E2-5D84DD304E85}" type="pres">
      <dgm:prSet presAssocID="{B0552AC1-6EED-4FFA-A589-5ACAA160C5BD}" presName="accentRepeatNode" presStyleLbl="solidFgAcc1" presStyleIdx="3" presStyleCnt="5"/>
      <dgm:spPr/>
    </dgm:pt>
    <dgm:pt modelId="{9B6AB2FD-1129-4900-A71E-FEF7F7310339}" type="pres">
      <dgm:prSet presAssocID="{6090B06F-4AFE-4CE9-897E-51A54A1D377A}" presName="text_5" presStyleLbl="node1" presStyleIdx="4" presStyleCnt="5">
        <dgm:presLayoutVars>
          <dgm:bulletEnabled val="1"/>
        </dgm:presLayoutVars>
      </dgm:prSet>
      <dgm:spPr/>
    </dgm:pt>
    <dgm:pt modelId="{D7BDAA74-66B1-4FFB-90BE-A414F8E24B7F}" type="pres">
      <dgm:prSet presAssocID="{6090B06F-4AFE-4CE9-897E-51A54A1D377A}" presName="accent_5" presStyleCnt="0"/>
      <dgm:spPr/>
    </dgm:pt>
    <dgm:pt modelId="{F9B28654-D436-4056-A83D-E81A90D53409}" type="pres">
      <dgm:prSet presAssocID="{6090B06F-4AFE-4CE9-897E-51A54A1D377A}" presName="accentRepeatNode" presStyleLbl="solidFgAcc1" presStyleIdx="4" presStyleCnt="5"/>
      <dgm:spPr>
        <a:xfrm>
          <a:off x="770773" y="2813887"/>
          <a:ext cx="721706" cy="721706"/>
        </a:xfrm>
        <a:prstGeom prst="ellipse">
          <a:avLst/>
        </a:prstGeom>
      </dgm:spPr>
    </dgm:pt>
  </dgm:ptLst>
  <dgm:cxnLst>
    <dgm:cxn modelId="{0C7B5500-DB47-49BB-AE04-2863594B54E5}" type="presOf" srcId="{542B9BE7-C64F-46EC-A3B5-E064F072579F}" destId="{41BD5F5C-45C6-4765-A923-EE1A88201B75}" srcOrd="0" destOrd="0" presId="urn:microsoft.com/office/officeart/2008/layout/VerticalCurvedList"/>
    <dgm:cxn modelId="{333B4E6E-BBFB-4311-BDD0-E83528C08F40}" srcId="{68E21B0D-CBAC-4EA7-97F3-94026FF8C51F}" destId="{8B201FFD-8EBF-456B-8E79-3B81B9E9CDAF}" srcOrd="0" destOrd="0" parTransId="{5A072F9E-FA53-4458-BC4D-FB3EFE7F5A03}" sibTransId="{17BFB10E-DFB4-4CD5-8B0A-CCD1B29C9CF2}"/>
    <dgm:cxn modelId="{3C54106F-830C-4761-90C7-36CEC7F13CD2}" type="presOf" srcId="{B0552AC1-6EED-4FFA-A589-5ACAA160C5BD}" destId="{38AC0FF1-EF1D-45D9-AF0C-A460AFDED8FB}" srcOrd="0" destOrd="0" presId="urn:microsoft.com/office/officeart/2008/layout/VerticalCurvedList"/>
    <dgm:cxn modelId="{C715FD5A-3DEE-4487-B355-C42A4B421C73}" srcId="{68E21B0D-CBAC-4EA7-97F3-94026FF8C51F}" destId="{B0552AC1-6EED-4FFA-A589-5ACAA160C5BD}" srcOrd="3" destOrd="0" parTransId="{90526790-6559-4816-B398-0C921881DA01}" sibTransId="{06490B24-6FD1-460A-BE1E-A6F2B9EFB6F4}"/>
    <dgm:cxn modelId="{7298F996-169A-41D3-9172-2BF97DD7F01E}" type="presOf" srcId="{8B201FFD-8EBF-456B-8E79-3B81B9E9CDAF}" destId="{68C3EA52-DE74-46CA-9FF6-609FCF20AB74}" srcOrd="0" destOrd="0" presId="urn:microsoft.com/office/officeart/2008/layout/VerticalCurvedList"/>
    <dgm:cxn modelId="{D0040C9A-092B-46F3-AAA6-8405C08E1476}" srcId="{68E21B0D-CBAC-4EA7-97F3-94026FF8C51F}" destId="{542B9BE7-C64F-46EC-A3B5-E064F072579F}" srcOrd="2" destOrd="0" parTransId="{D2301725-D1C2-4F66-8428-CA7B7AC3AFD6}" sibTransId="{1AC59D6A-696E-4CBD-A5AA-DDBCB9A8A1AC}"/>
    <dgm:cxn modelId="{3F4E779C-39B5-4E68-9EA1-7AE480F2801E}" srcId="{68E21B0D-CBAC-4EA7-97F3-94026FF8C51F}" destId="{EE875CE3-DE5E-4CC7-9EB1-349870FC7B50}" srcOrd="1" destOrd="0" parTransId="{79121A8F-5571-4961-B6ED-5AFB9E20E5B8}" sibTransId="{83323C11-375F-451D-8716-7977D3673562}"/>
    <dgm:cxn modelId="{1313D2B4-537C-41CA-BE47-9ADF82A44B9F}" srcId="{68E21B0D-CBAC-4EA7-97F3-94026FF8C51F}" destId="{6090B06F-4AFE-4CE9-897E-51A54A1D377A}" srcOrd="4" destOrd="0" parTransId="{9820B12D-F42A-403B-90E6-F22E35BB41AF}" sibTransId="{1CB113A5-494A-4E98-85B7-18E8FC9EBE98}"/>
    <dgm:cxn modelId="{8C7679B6-7A7E-4D41-B710-BC880AD79C97}" type="presOf" srcId="{EE875CE3-DE5E-4CC7-9EB1-349870FC7B50}" destId="{EC3A8EF5-F467-4E93-98A7-26EC879B8D01}" srcOrd="0" destOrd="0" presId="urn:microsoft.com/office/officeart/2008/layout/VerticalCurvedList"/>
    <dgm:cxn modelId="{C54AAED0-C85F-4F39-89E7-B996A4AA2F94}" type="presOf" srcId="{6090B06F-4AFE-4CE9-897E-51A54A1D377A}" destId="{9B6AB2FD-1129-4900-A71E-FEF7F7310339}" srcOrd="0" destOrd="0" presId="urn:microsoft.com/office/officeart/2008/layout/VerticalCurvedList"/>
    <dgm:cxn modelId="{8D8DF3DE-E2C0-4AE9-A673-85FD7D75BE11}" type="presOf" srcId="{68E21B0D-CBAC-4EA7-97F3-94026FF8C51F}" destId="{43AF2C7F-9D4D-4A49-8B13-6A831E89864E}" srcOrd="0" destOrd="0" presId="urn:microsoft.com/office/officeart/2008/layout/VerticalCurvedList"/>
    <dgm:cxn modelId="{13531BED-F7A0-4F96-A3F9-619AB147E909}" type="presOf" srcId="{17BFB10E-DFB4-4CD5-8B0A-CCD1B29C9CF2}" destId="{505EA83E-D553-40FD-9833-4CCEE38D3EC5}" srcOrd="0" destOrd="0" presId="urn:microsoft.com/office/officeart/2008/layout/VerticalCurvedList"/>
    <dgm:cxn modelId="{2F9CB54F-A8E6-4F7D-824F-F848DAE0776A}" type="presParOf" srcId="{43AF2C7F-9D4D-4A49-8B13-6A831E89864E}" destId="{A55778FD-1C20-4749-B692-0C762B0462F2}" srcOrd="0" destOrd="0" presId="urn:microsoft.com/office/officeart/2008/layout/VerticalCurvedList"/>
    <dgm:cxn modelId="{81C8419F-9AA0-499C-89CE-328BA1F42C57}" type="presParOf" srcId="{A55778FD-1C20-4749-B692-0C762B0462F2}" destId="{856534C4-DC8B-4E2A-AF30-1D1792EC9544}" srcOrd="0" destOrd="0" presId="urn:microsoft.com/office/officeart/2008/layout/VerticalCurvedList"/>
    <dgm:cxn modelId="{CF7111A7-1E46-4017-A7CF-EC6F937A3506}" type="presParOf" srcId="{856534C4-DC8B-4E2A-AF30-1D1792EC9544}" destId="{1B64F6A8-1B16-4DC6-A510-2EB268F3947C}" srcOrd="0" destOrd="0" presId="urn:microsoft.com/office/officeart/2008/layout/VerticalCurvedList"/>
    <dgm:cxn modelId="{D02E50B8-0D29-4DF8-A444-5636C924B242}" type="presParOf" srcId="{856534C4-DC8B-4E2A-AF30-1D1792EC9544}" destId="{505EA83E-D553-40FD-9833-4CCEE38D3EC5}" srcOrd="1" destOrd="0" presId="urn:microsoft.com/office/officeart/2008/layout/VerticalCurvedList"/>
    <dgm:cxn modelId="{1CB92C14-1BB4-4316-A7A8-DA75051DDD9F}" type="presParOf" srcId="{856534C4-DC8B-4E2A-AF30-1D1792EC9544}" destId="{297420CF-4700-40BE-A0C5-61932E931679}" srcOrd="2" destOrd="0" presId="urn:microsoft.com/office/officeart/2008/layout/VerticalCurvedList"/>
    <dgm:cxn modelId="{CFCEC925-7C48-4934-B9A8-4FB3A59B709F}" type="presParOf" srcId="{856534C4-DC8B-4E2A-AF30-1D1792EC9544}" destId="{0DAADFA9-AE67-4DDD-8B74-47EC6C91FA3A}" srcOrd="3" destOrd="0" presId="urn:microsoft.com/office/officeart/2008/layout/VerticalCurvedList"/>
    <dgm:cxn modelId="{33B30D41-BFCC-4141-B467-257906FFBFA9}" type="presParOf" srcId="{A55778FD-1C20-4749-B692-0C762B0462F2}" destId="{68C3EA52-DE74-46CA-9FF6-609FCF20AB74}" srcOrd="1" destOrd="0" presId="urn:microsoft.com/office/officeart/2008/layout/VerticalCurvedList"/>
    <dgm:cxn modelId="{E0EDC027-45D6-4664-8BB0-94C8D25A591B}" type="presParOf" srcId="{A55778FD-1C20-4749-B692-0C762B0462F2}" destId="{9BFD6AFF-7B36-4785-B927-099250E13710}" srcOrd="2" destOrd="0" presId="urn:microsoft.com/office/officeart/2008/layout/VerticalCurvedList"/>
    <dgm:cxn modelId="{0E6F5055-4DBA-4639-B07B-17B10FB3C637}" type="presParOf" srcId="{9BFD6AFF-7B36-4785-B927-099250E13710}" destId="{82C24F11-80B1-4F65-AD1A-8531954803D6}" srcOrd="0" destOrd="0" presId="urn:microsoft.com/office/officeart/2008/layout/VerticalCurvedList"/>
    <dgm:cxn modelId="{B71BA9E5-799B-4EDD-A876-9873367E4DCB}" type="presParOf" srcId="{A55778FD-1C20-4749-B692-0C762B0462F2}" destId="{EC3A8EF5-F467-4E93-98A7-26EC879B8D01}" srcOrd="3" destOrd="0" presId="urn:microsoft.com/office/officeart/2008/layout/VerticalCurvedList"/>
    <dgm:cxn modelId="{02A1092A-7126-43DD-B920-0A03CE9A26C1}" type="presParOf" srcId="{A55778FD-1C20-4749-B692-0C762B0462F2}" destId="{A98EBA0E-9116-4653-A9B7-5A0ACA7D7396}" srcOrd="4" destOrd="0" presId="urn:microsoft.com/office/officeart/2008/layout/VerticalCurvedList"/>
    <dgm:cxn modelId="{9D02EA78-5A65-4787-97A2-50AF012D7909}" type="presParOf" srcId="{A98EBA0E-9116-4653-A9B7-5A0ACA7D7396}" destId="{E1B5BC66-D8ED-4702-BD89-A8CB654E451B}" srcOrd="0" destOrd="0" presId="urn:microsoft.com/office/officeart/2008/layout/VerticalCurvedList"/>
    <dgm:cxn modelId="{B0585C88-199B-4002-9B06-E62021617087}" type="presParOf" srcId="{A55778FD-1C20-4749-B692-0C762B0462F2}" destId="{41BD5F5C-45C6-4765-A923-EE1A88201B75}" srcOrd="5" destOrd="0" presId="urn:microsoft.com/office/officeart/2008/layout/VerticalCurvedList"/>
    <dgm:cxn modelId="{9E03D415-520B-4FE5-9168-1FC0BB27547E}" type="presParOf" srcId="{A55778FD-1C20-4749-B692-0C762B0462F2}" destId="{EAC3FD56-757F-4A86-A10A-F371766CE118}" srcOrd="6" destOrd="0" presId="urn:microsoft.com/office/officeart/2008/layout/VerticalCurvedList"/>
    <dgm:cxn modelId="{642401CF-BE11-484D-9CD3-B06B50075C7D}" type="presParOf" srcId="{EAC3FD56-757F-4A86-A10A-F371766CE118}" destId="{833BB777-15FA-4149-8247-460D9C195F45}" srcOrd="0" destOrd="0" presId="urn:microsoft.com/office/officeart/2008/layout/VerticalCurvedList"/>
    <dgm:cxn modelId="{32AFA88F-291E-4C60-A35B-1E9EA1500261}" type="presParOf" srcId="{A55778FD-1C20-4749-B692-0C762B0462F2}" destId="{38AC0FF1-EF1D-45D9-AF0C-A460AFDED8FB}" srcOrd="7" destOrd="0" presId="urn:microsoft.com/office/officeart/2008/layout/VerticalCurvedList"/>
    <dgm:cxn modelId="{86C78A45-A884-4A63-87D7-3AE63D28E0A6}" type="presParOf" srcId="{A55778FD-1C20-4749-B692-0C762B0462F2}" destId="{3FC1FAA4-0861-4580-99B1-5AD165C8489F}" srcOrd="8" destOrd="0" presId="urn:microsoft.com/office/officeart/2008/layout/VerticalCurvedList"/>
    <dgm:cxn modelId="{F4EB30C2-2FA0-4085-86FB-80830F900E1B}" type="presParOf" srcId="{3FC1FAA4-0861-4580-99B1-5AD165C8489F}" destId="{82F133F8-7C15-4DD9-B3E2-5D84DD304E85}" srcOrd="0" destOrd="0" presId="urn:microsoft.com/office/officeart/2008/layout/VerticalCurvedList"/>
    <dgm:cxn modelId="{95372936-2A43-4D7F-9314-FD517BD742CC}" type="presParOf" srcId="{A55778FD-1C20-4749-B692-0C762B0462F2}" destId="{9B6AB2FD-1129-4900-A71E-FEF7F7310339}" srcOrd="9" destOrd="0" presId="urn:microsoft.com/office/officeart/2008/layout/VerticalCurvedList"/>
    <dgm:cxn modelId="{6D6C536A-D26C-41AF-9FF7-1662F54642A3}" type="presParOf" srcId="{A55778FD-1C20-4749-B692-0C762B0462F2}" destId="{D7BDAA74-66B1-4FFB-90BE-A414F8E24B7F}" srcOrd="10" destOrd="0" presId="urn:microsoft.com/office/officeart/2008/layout/VerticalCurvedList"/>
    <dgm:cxn modelId="{05844DE6-EBEE-4A12-8E58-CED7D029D238}" type="presParOf" srcId="{D7BDAA74-66B1-4FFB-90BE-A414F8E24B7F}" destId="{F9B28654-D436-4056-A83D-E81A90D53409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5EA83E-D553-40FD-9833-4CCEE38D3EC5}">
      <dsp:nvSpPr>
        <dsp:cNvPr id="0" name=""/>
        <dsp:cNvSpPr/>
      </dsp:nvSpPr>
      <dsp:spPr>
        <a:xfrm>
          <a:off x="-5955763" y="-911381"/>
          <a:ext cx="7090094" cy="7090094"/>
        </a:xfrm>
        <a:prstGeom prst="blockArc">
          <a:avLst>
            <a:gd name="adj1" fmla="val 18900000"/>
            <a:gd name="adj2" fmla="val 2700000"/>
            <a:gd name="adj3" fmla="val 305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C3EA52-DE74-46CA-9FF6-609FCF20AB74}">
      <dsp:nvSpPr>
        <dsp:cNvPr id="0" name=""/>
        <dsp:cNvSpPr/>
      </dsp:nvSpPr>
      <dsp:spPr>
        <a:xfrm>
          <a:off x="495733" y="329102"/>
          <a:ext cx="8250378" cy="658627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jegybank alapfeladatainak ellátásához kiemelten fontosnak tartja a hazai vállalati szektor aktuális gazdasági helyzetének és jövőbeli várakozásainak nyomon követését. </a:t>
          </a:r>
        </a:p>
      </dsp:txBody>
      <dsp:txXfrm>
        <a:off x="495733" y="329102"/>
        <a:ext cx="8250378" cy="658627"/>
      </dsp:txXfrm>
    </dsp:sp>
    <dsp:sp modelId="{82C24F11-80B1-4F65-AD1A-8531954803D6}">
      <dsp:nvSpPr>
        <dsp:cNvPr id="0" name=""/>
        <dsp:cNvSpPr/>
      </dsp:nvSpPr>
      <dsp:spPr>
        <a:xfrm>
          <a:off x="84091" y="246774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949546-BBFD-4974-8755-895F0735153C}">
      <dsp:nvSpPr>
        <dsp:cNvPr id="0" name=""/>
        <dsp:cNvSpPr/>
      </dsp:nvSpPr>
      <dsp:spPr>
        <a:xfrm>
          <a:off x="967686" y="1316727"/>
          <a:ext cx="7778425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Ennek érdekében az MNB 2020 decemberétől havi gyakorisággal végez vállalati konjunktúrafelmérést,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amelynek segítségével az aggregált statisztikai adatoknál részletesebb és közvetlenebb visszajelzés kapható a gazdasági szereplők helyzetéről és kilátásairól. </a:t>
          </a:r>
        </a:p>
      </dsp:txBody>
      <dsp:txXfrm>
        <a:off x="967686" y="1316727"/>
        <a:ext cx="7778425" cy="658627"/>
      </dsp:txXfrm>
    </dsp:sp>
    <dsp:sp modelId="{A348C023-4EB0-4E9E-B66B-7FA62BBCF1C9}">
      <dsp:nvSpPr>
        <dsp:cNvPr id="0" name=""/>
        <dsp:cNvSpPr/>
      </dsp:nvSpPr>
      <dsp:spPr>
        <a:xfrm>
          <a:off x="556044" y="1234399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BBC7D8-B187-415D-954C-562D8E567D0C}">
      <dsp:nvSpPr>
        <dsp:cNvPr id="0" name=""/>
        <dsp:cNvSpPr/>
      </dsp:nvSpPr>
      <dsp:spPr>
        <a:xfrm>
          <a:off x="1112537" y="2304352"/>
          <a:ext cx="7633574" cy="658627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solidFill>
            <a:prstClr val="white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chemeClr val="tx2"/>
              </a:solidFill>
            </a:rPr>
            <a:t>Az MNB vállalati konjunktúra indexe a jelenlegi helyzet és a várakozások megítélésének együttes figyelembevételével kerül kiszámításra, </a:t>
          </a:r>
          <a:r>
            <a:rPr lang="hu-HU" sz="1800" kern="1200" dirty="0">
              <a:solidFill>
                <a:schemeClr val="tx2"/>
              </a:solidFill>
            </a:rPr>
            <a:t>amely egy mutatóba sűrítve vizsgálja a hazai vállalati konjunktúra alakulását. </a:t>
          </a:r>
          <a:endParaRPr lang="hu-HU" sz="1800" b="1" kern="1200" dirty="0">
            <a:solidFill>
              <a:schemeClr val="tx2"/>
            </a:solidFill>
            <a:latin typeface="Calibri"/>
            <a:ea typeface="+mn-ea"/>
            <a:cs typeface="+mn-cs"/>
          </a:endParaRPr>
        </a:p>
      </dsp:txBody>
      <dsp:txXfrm>
        <a:off x="1112537" y="2304352"/>
        <a:ext cx="7633574" cy="658627"/>
      </dsp:txXfrm>
    </dsp:sp>
    <dsp:sp modelId="{1402A038-4796-4682-A5B0-D46385A09C24}">
      <dsp:nvSpPr>
        <dsp:cNvPr id="0" name=""/>
        <dsp:cNvSpPr/>
      </dsp:nvSpPr>
      <dsp:spPr>
        <a:xfrm>
          <a:off x="700895" y="2222024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A00C27-D551-4E18-9975-14657574FAE3}">
      <dsp:nvSpPr>
        <dsp:cNvPr id="0" name=""/>
        <dsp:cNvSpPr/>
      </dsp:nvSpPr>
      <dsp:spPr>
        <a:xfrm>
          <a:off x="967686" y="3291977"/>
          <a:ext cx="7778425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felmérésben résztvevő vállalatok száma 300 és 2600 között alakult az eddigi felmérések során.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rendelkezésre álló idősorok rövidsége korlátozza az eredmények robusztusságát.</a:t>
          </a:r>
        </a:p>
      </dsp:txBody>
      <dsp:txXfrm>
        <a:off x="967686" y="3291977"/>
        <a:ext cx="7778425" cy="658627"/>
      </dsp:txXfrm>
    </dsp:sp>
    <dsp:sp modelId="{D9B72EBC-C7D4-4E75-84AF-26BCF62C8721}">
      <dsp:nvSpPr>
        <dsp:cNvPr id="0" name=""/>
        <dsp:cNvSpPr/>
      </dsp:nvSpPr>
      <dsp:spPr>
        <a:xfrm>
          <a:off x="556044" y="3209648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B9A6EB-1F84-435A-A38F-0662589AE380}">
      <dsp:nvSpPr>
        <dsp:cNvPr id="0" name=""/>
        <dsp:cNvSpPr/>
      </dsp:nvSpPr>
      <dsp:spPr>
        <a:xfrm>
          <a:off x="495733" y="4279601"/>
          <a:ext cx="8250378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Ezúton is szeretnénk megköszönni a felmérésben közreműködőknek, hogy együttműködésükkel segítik az MNB munkáját!</a:t>
          </a:r>
          <a:r>
            <a:rPr lang="hu-HU" sz="1800" b="0" kern="1200" dirty="0">
              <a:solidFill>
                <a:srgbClr val="0C2148"/>
              </a:solidFill>
              <a:latin typeface="+mn-lt"/>
              <a:ea typeface="+mn-ea"/>
              <a:cs typeface="+mn-cs"/>
            </a:rPr>
            <a:t> </a:t>
          </a:r>
          <a:endParaRPr lang="hu-HU" sz="1800" b="0" kern="1200" dirty="0">
            <a:solidFill>
              <a:srgbClr val="0C2148"/>
            </a:solidFill>
            <a:latin typeface="Calibri"/>
            <a:ea typeface="+mn-ea"/>
            <a:cs typeface="+mn-cs"/>
          </a:endParaRPr>
        </a:p>
      </dsp:txBody>
      <dsp:txXfrm>
        <a:off x="495733" y="4279601"/>
        <a:ext cx="8250378" cy="658627"/>
      </dsp:txXfrm>
    </dsp:sp>
    <dsp:sp modelId="{9F0847F9-3AE9-40D2-92B5-128DB8C3A512}">
      <dsp:nvSpPr>
        <dsp:cNvPr id="0" name=""/>
        <dsp:cNvSpPr/>
      </dsp:nvSpPr>
      <dsp:spPr>
        <a:xfrm>
          <a:off x="84091" y="4197273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5EA83E-D553-40FD-9833-4CCEE38D3EC5}">
      <dsp:nvSpPr>
        <dsp:cNvPr id="0" name=""/>
        <dsp:cNvSpPr/>
      </dsp:nvSpPr>
      <dsp:spPr>
        <a:xfrm>
          <a:off x="-5955763" y="-911381"/>
          <a:ext cx="7090094" cy="7090094"/>
        </a:xfrm>
        <a:prstGeom prst="blockArc">
          <a:avLst>
            <a:gd name="adj1" fmla="val 18900000"/>
            <a:gd name="adj2" fmla="val 2700000"/>
            <a:gd name="adj3" fmla="val 305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C3EA52-DE74-46CA-9FF6-609FCF20AB74}">
      <dsp:nvSpPr>
        <dsp:cNvPr id="0" name=""/>
        <dsp:cNvSpPr/>
      </dsp:nvSpPr>
      <dsp:spPr>
        <a:xfrm>
          <a:off x="495733" y="329102"/>
          <a:ext cx="8250378" cy="658627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</a:t>
          </a:r>
          <a:r>
            <a:rPr lang="hu-HU" sz="1800" b="1" i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MNB -</a:t>
          </a:r>
          <a:r>
            <a:rPr lang="hu-HU" sz="1800" b="1" kern="1200" dirty="0"/>
            <a:t> orosz-ukrán háború kitörése előtt készített - </a:t>
          </a:r>
          <a:r>
            <a:rPr lang="hu-HU" sz="1800" b="1" i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vállalati konjunktúra indexe nem változott az előző hónaphoz képest, februárban továbbra is +15 ponton állt, ami a legmagasabb érték a felmérés 2020. decemberi kezdete óta. </a:t>
          </a:r>
        </a:p>
      </dsp:txBody>
      <dsp:txXfrm>
        <a:off x="495733" y="329102"/>
        <a:ext cx="8250378" cy="658627"/>
      </dsp:txXfrm>
    </dsp:sp>
    <dsp:sp modelId="{82C24F11-80B1-4F65-AD1A-8531954803D6}">
      <dsp:nvSpPr>
        <dsp:cNvPr id="0" name=""/>
        <dsp:cNvSpPr/>
      </dsp:nvSpPr>
      <dsp:spPr>
        <a:xfrm>
          <a:off x="84091" y="246774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3A8EF5-F467-4E93-98A7-26EC879B8D01}">
      <dsp:nvSpPr>
        <dsp:cNvPr id="0" name=""/>
        <dsp:cNvSpPr/>
      </dsp:nvSpPr>
      <dsp:spPr>
        <a:xfrm>
          <a:off x="967686" y="1316727"/>
          <a:ext cx="7778425" cy="658627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170" tIns="45720" rIns="45720" bIns="457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jelenlegi helyzet megítélésének indexe továbbra is a kedvező konjunktúrát jelző pozitív tartományban tartózkodik (+2 pont), és minimálisan növekedett az előző hónaphoz (+1 pont) képest.</a:t>
          </a:r>
        </a:p>
      </dsp:txBody>
      <dsp:txXfrm>
        <a:off x="967686" y="1316727"/>
        <a:ext cx="7778425" cy="658627"/>
      </dsp:txXfrm>
    </dsp:sp>
    <dsp:sp modelId="{E1B5BC66-D8ED-4702-BD89-A8CB654E451B}">
      <dsp:nvSpPr>
        <dsp:cNvPr id="0" name=""/>
        <dsp:cNvSpPr/>
      </dsp:nvSpPr>
      <dsp:spPr>
        <a:xfrm>
          <a:off x="556044" y="1234399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BD5F5C-45C6-4765-A923-EE1A88201B75}">
      <dsp:nvSpPr>
        <dsp:cNvPr id="0" name=""/>
        <dsp:cNvSpPr/>
      </dsp:nvSpPr>
      <dsp:spPr>
        <a:xfrm>
          <a:off x="1112537" y="2304352"/>
          <a:ext cx="7633574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várakozások mutatója az előző havi rekordmagas szintről (+30 pont) enyhén mérséklődött februárra (+29 pont).</a:t>
          </a:r>
          <a:endParaRPr lang="hu-HU" sz="1800" kern="1200" dirty="0"/>
        </a:p>
      </dsp:txBody>
      <dsp:txXfrm>
        <a:off x="1112537" y="2304352"/>
        <a:ext cx="7633574" cy="658627"/>
      </dsp:txXfrm>
    </dsp:sp>
    <dsp:sp modelId="{833BB777-15FA-4149-8247-460D9C195F45}">
      <dsp:nvSpPr>
        <dsp:cNvPr id="0" name=""/>
        <dsp:cNvSpPr/>
      </dsp:nvSpPr>
      <dsp:spPr>
        <a:xfrm>
          <a:off x="700895" y="2222024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AC0FF1-EF1D-45D9-AF0C-A460AFDED8FB}">
      <dsp:nvSpPr>
        <dsp:cNvPr id="0" name=""/>
        <dsp:cNvSpPr/>
      </dsp:nvSpPr>
      <dsp:spPr>
        <a:xfrm>
          <a:off x="967686" y="3291977"/>
          <a:ext cx="7778425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 átlagos kapacitás-kihasználtság (94 százalék) és bevételi szint (100 százalék) nem változott az előző hónaphoz képest. </a:t>
          </a:r>
        </a:p>
      </dsp:txBody>
      <dsp:txXfrm>
        <a:off x="967686" y="3291977"/>
        <a:ext cx="7778425" cy="658627"/>
      </dsp:txXfrm>
    </dsp:sp>
    <dsp:sp modelId="{82F133F8-7C15-4DD9-B3E2-5D84DD304E85}">
      <dsp:nvSpPr>
        <dsp:cNvPr id="0" name=""/>
        <dsp:cNvSpPr/>
      </dsp:nvSpPr>
      <dsp:spPr>
        <a:xfrm>
          <a:off x="556044" y="3209648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6AB2FD-1129-4900-A71E-FEF7F7310339}">
      <dsp:nvSpPr>
        <dsp:cNvPr id="0" name=""/>
        <dsp:cNvSpPr/>
      </dsp:nvSpPr>
      <dsp:spPr>
        <a:xfrm>
          <a:off x="495733" y="4279601"/>
          <a:ext cx="8250378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gazdaság </a:t>
          </a:r>
          <a:r>
            <a:rPr lang="hu-HU" sz="1800" b="1" kern="1200" dirty="0" err="1">
              <a:solidFill>
                <a:srgbClr val="0C2148"/>
              </a:solidFill>
              <a:latin typeface="Calibri"/>
              <a:ea typeface="+mn-ea"/>
              <a:cs typeface="+mn-cs"/>
            </a:rPr>
            <a:t>újraindulását</a:t>
          </a: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tükrözi, hogy a létszámnövelést tervezők aránya 21 százalékponttal haladta meg a leépítést tervezőkét, valamint a felmérés kezdete óta tapasztalt legmagasabb szintjén (+47 pont) áll a beruházási tervek mutatója is.</a:t>
          </a:r>
        </a:p>
      </dsp:txBody>
      <dsp:txXfrm>
        <a:off x="495733" y="4279601"/>
        <a:ext cx="8250378" cy="658627"/>
      </dsp:txXfrm>
    </dsp:sp>
    <dsp:sp modelId="{F9B28654-D436-4056-A83D-E81A90D53409}">
      <dsp:nvSpPr>
        <dsp:cNvPr id="0" name=""/>
        <dsp:cNvSpPr/>
      </dsp:nvSpPr>
      <dsp:spPr>
        <a:xfrm>
          <a:off x="84091" y="4197273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65C2E-1604-4784-8553-0A222209E1B8}" type="datetimeFigureOut">
              <a:rPr lang="hu-HU" smtClean="0"/>
              <a:t>2022. 03. 16.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5FEA2C-798A-4D21-96EA-D0DEB3101E0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2175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826753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554284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322163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29184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43684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67865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zöveg helye 13">
            <a:extLst>
              <a:ext uri="{FF2B5EF4-FFF2-40B4-BE49-F238E27FC236}">
                <a16:creationId xmlns:a16="http://schemas.microsoft.com/office/drawing/2014/main" id="{E1E54AF7-9CFA-45CB-9750-29AB45291CF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26029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 algn="r"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Konferencia | 2018</a:t>
            </a:r>
          </a:p>
        </p:txBody>
      </p:sp>
      <p:sp>
        <p:nvSpPr>
          <p:cNvPr id="4" name="Téglalap 3">
            <a:extLst>
              <a:ext uri="{FF2B5EF4-FFF2-40B4-BE49-F238E27FC236}">
                <a16:creationId xmlns:a16="http://schemas.microsoft.com/office/drawing/2014/main" id="{1EFD92E4-2321-49E5-AEED-0D4F061F923D}"/>
              </a:ext>
            </a:extLst>
          </p:cNvPr>
          <p:cNvSpPr/>
          <p:nvPr/>
        </p:nvSpPr>
        <p:spPr>
          <a:xfrm>
            <a:off x="0" y="1079505"/>
            <a:ext cx="9144000" cy="5778499"/>
          </a:xfrm>
          <a:prstGeom prst="rect">
            <a:avLst/>
          </a:prstGeom>
          <a:gradFill flip="none" rotWithShape="1">
            <a:gsLst>
              <a:gs pos="6000">
                <a:schemeClr val="tx2"/>
              </a:gs>
              <a:gs pos="100000">
                <a:schemeClr val="tx2">
                  <a:lumMod val="75000"/>
                  <a:lumOff val="25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398923B4-BAF4-482B-8B9E-42943A59C2D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5637" y="2211574"/>
            <a:ext cx="8312727" cy="2098808"/>
          </a:xfrm>
          <a:noFill/>
        </p:spPr>
        <p:txBody>
          <a:bodyPr wrap="square" bIns="108000" rtlCol="0" anchor="b">
            <a:noAutofit/>
          </a:bodyPr>
          <a:lstStyle>
            <a:lvl1pPr algn="ctr">
              <a:lnSpc>
                <a:spcPct val="100000"/>
              </a:lnSpc>
              <a:defRPr lang="hu-HU" sz="3600" cap="all" spc="225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algn="ctr" defTabSz="342900"/>
            <a:r>
              <a:rPr lang="hu-HU" dirty="0" err="1"/>
              <a:t>MintacíM</a:t>
            </a:r>
            <a:r>
              <a:rPr lang="hu-HU" dirty="0"/>
              <a:t> szerkesztése</a:t>
            </a: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AA4D6964-545F-4255-BA13-25E11882AE9B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56"/>
          <a:stretch/>
        </p:blipFill>
        <p:spPr>
          <a:xfrm rot="5400000">
            <a:off x="3748962" y="2612183"/>
            <a:ext cx="1594800" cy="5052565"/>
          </a:xfrm>
          <a:prstGeom prst="rect">
            <a:avLst/>
          </a:prstGeom>
        </p:spPr>
      </p:pic>
      <p:cxnSp>
        <p:nvCxnSpPr>
          <p:cNvPr id="11" name="Egyenes összekötő 10">
            <a:extLst>
              <a:ext uri="{FF2B5EF4-FFF2-40B4-BE49-F238E27FC236}">
                <a16:creationId xmlns:a16="http://schemas.microsoft.com/office/drawing/2014/main" id="{8F540EF5-DEC4-4616-91D5-F7ED154C603B}"/>
              </a:ext>
            </a:extLst>
          </p:cNvPr>
          <p:cNvCxnSpPr>
            <a:cxnSpLocks/>
          </p:cNvCxnSpPr>
          <p:nvPr/>
        </p:nvCxnSpPr>
        <p:spPr>
          <a:xfrm>
            <a:off x="1110346" y="4325373"/>
            <a:ext cx="6770915" cy="0"/>
          </a:xfrm>
          <a:prstGeom prst="line">
            <a:avLst/>
          </a:prstGeom>
          <a:ln>
            <a:gradFill>
              <a:gsLst>
                <a:gs pos="27000">
                  <a:schemeClr val="bg1"/>
                </a:gs>
                <a:gs pos="0">
                  <a:schemeClr val="bg1">
                    <a:alpha val="0"/>
                  </a:schemeClr>
                </a:gs>
                <a:gs pos="7700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zöveg helye 13">
            <a:extLst>
              <a:ext uri="{FF2B5EF4-FFF2-40B4-BE49-F238E27FC236}">
                <a16:creationId xmlns:a16="http://schemas.microsoft.com/office/drawing/2014/main" id="{F6EF56F0-9022-4FBA-AE45-DAF024E457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4365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Előadó Neve | titulusa</a:t>
            </a:r>
          </a:p>
        </p:txBody>
      </p:sp>
      <p:grpSp>
        <p:nvGrpSpPr>
          <p:cNvPr id="3" name="Csoportba foglalás 2">
            <a:extLst>
              <a:ext uri="{FF2B5EF4-FFF2-40B4-BE49-F238E27FC236}">
                <a16:creationId xmlns:a16="http://schemas.microsoft.com/office/drawing/2014/main" id="{9B285920-0F2F-4913-A146-A627FA1F22EF}"/>
              </a:ext>
            </a:extLst>
          </p:cNvPr>
          <p:cNvGrpSpPr>
            <a:grpSpLocks noChangeAspect="1"/>
          </p:cNvGrpSpPr>
          <p:nvPr/>
        </p:nvGrpSpPr>
        <p:grpSpPr>
          <a:xfrm>
            <a:off x="3900743" y="407902"/>
            <a:ext cx="1342514" cy="1342514"/>
            <a:chOff x="5357620" y="340777"/>
            <a:chExt cx="1476765" cy="1476765"/>
          </a:xfrm>
        </p:grpSpPr>
        <p:sp>
          <p:nvSpPr>
            <p:cNvPr id="12" name="Ellipszis 11">
              <a:extLst>
                <a:ext uri="{FF2B5EF4-FFF2-40B4-BE49-F238E27FC236}">
                  <a16:creationId xmlns:a16="http://schemas.microsoft.com/office/drawing/2014/main" id="{720D2D16-3C73-4B29-BF0A-5C0CD4A3568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57620" y="340777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3" name="Kép 12">
              <a:extLst>
                <a:ext uri="{FF2B5EF4-FFF2-40B4-BE49-F238E27FC236}">
                  <a16:creationId xmlns:a16="http://schemas.microsoft.com/office/drawing/2014/main" id="{64B7CD62-C5AE-49B3-A3F1-CCDBFFCCD9E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5463779" y="445740"/>
              <a:ext cx="1264444" cy="12668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84573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>
            <a:extLst>
              <a:ext uri="{FF2B5EF4-FFF2-40B4-BE49-F238E27FC236}">
                <a16:creationId xmlns:a16="http://schemas.microsoft.com/office/drawing/2014/main" id="{EB9F1D99-C601-4291-9D39-04D45263AC3B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9066"/>
          <a:stretch/>
        </p:blipFill>
        <p:spPr>
          <a:xfrm rot="16200000">
            <a:off x="3817311" y="2640145"/>
            <a:ext cx="1594839" cy="5054400"/>
          </a:xfrm>
          <a:prstGeom prst="rect">
            <a:avLst/>
          </a:prstGeom>
        </p:spPr>
      </p:pic>
      <p:sp>
        <p:nvSpPr>
          <p:cNvPr id="13" name="Téglalap 12">
            <a:extLst>
              <a:ext uri="{FF2B5EF4-FFF2-40B4-BE49-F238E27FC236}">
                <a16:creationId xmlns:a16="http://schemas.microsoft.com/office/drawing/2014/main" id="{2A2EB4D7-427D-41DD-AE99-B6B9194DE3AC}"/>
              </a:ext>
            </a:extLst>
          </p:cNvPr>
          <p:cNvSpPr/>
          <p:nvPr/>
        </p:nvSpPr>
        <p:spPr>
          <a:xfrm>
            <a:off x="-1" y="893235"/>
            <a:ext cx="9144001" cy="360000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5" name="Szöveg helye 13">
            <a:extLst>
              <a:ext uri="{FF2B5EF4-FFF2-40B4-BE49-F238E27FC236}">
                <a16:creationId xmlns:a16="http://schemas.microsoft.com/office/drawing/2014/main" id="{E1E54AF7-9CFA-45CB-9750-29AB45291CF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26029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 algn="r"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Konferencia | 2018</a:t>
            </a:r>
          </a:p>
        </p:txBody>
      </p:sp>
      <p:grpSp>
        <p:nvGrpSpPr>
          <p:cNvPr id="12" name="Csoportba foglalás 11">
            <a:extLst>
              <a:ext uri="{FF2B5EF4-FFF2-40B4-BE49-F238E27FC236}">
                <a16:creationId xmlns:a16="http://schemas.microsoft.com/office/drawing/2014/main" id="{D1EEAEB3-CFC8-4394-B774-6AA1C08E9A04}"/>
              </a:ext>
            </a:extLst>
          </p:cNvPr>
          <p:cNvGrpSpPr>
            <a:grpSpLocks noChangeAspect="1"/>
          </p:cNvGrpSpPr>
          <p:nvPr/>
        </p:nvGrpSpPr>
        <p:grpSpPr>
          <a:xfrm>
            <a:off x="3900743" y="407902"/>
            <a:ext cx="1342514" cy="1342514"/>
            <a:chOff x="5357620" y="340777"/>
            <a:chExt cx="1476765" cy="1476765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8A739B8A-ACBE-49F4-9B88-71B3EE960FB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57620" y="340777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8" name="Kép 17">
              <a:extLst>
                <a:ext uri="{FF2B5EF4-FFF2-40B4-BE49-F238E27FC236}">
                  <a16:creationId xmlns:a16="http://schemas.microsoft.com/office/drawing/2014/main" id="{FA027976-C715-4431-8E04-1893195DD5D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5463779" y="445740"/>
              <a:ext cx="1264444" cy="1266826"/>
            </a:xfrm>
            <a:prstGeom prst="rect">
              <a:avLst/>
            </a:prstGeom>
          </p:spPr>
        </p:pic>
      </p:grpSp>
      <p:cxnSp>
        <p:nvCxnSpPr>
          <p:cNvPr id="11" name="Egyenes összekötő 10">
            <a:extLst>
              <a:ext uri="{FF2B5EF4-FFF2-40B4-BE49-F238E27FC236}">
                <a16:creationId xmlns:a16="http://schemas.microsoft.com/office/drawing/2014/main" id="{8F540EF5-DEC4-4616-91D5-F7ED154C603B}"/>
              </a:ext>
            </a:extLst>
          </p:cNvPr>
          <p:cNvCxnSpPr>
            <a:cxnSpLocks/>
          </p:cNvCxnSpPr>
          <p:nvPr/>
        </p:nvCxnSpPr>
        <p:spPr>
          <a:xfrm>
            <a:off x="1110346" y="4336002"/>
            <a:ext cx="6770915" cy="0"/>
          </a:xfrm>
          <a:prstGeom prst="line">
            <a:avLst/>
          </a:prstGeom>
          <a:ln>
            <a:gradFill>
              <a:gsLst>
                <a:gs pos="27000">
                  <a:schemeClr val="tx2">
                    <a:lumMod val="10000"/>
                    <a:lumOff val="90000"/>
                  </a:schemeClr>
                </a:gs>
                <a:gs pos="0">
                  <a:schemeClr val="bg1">
                    <a:alpha val="0"/>
                  </a:schemeClr>
                </a:gs>
                <a:gs pos="77000">
                  <a:schemeClr val="tx2">
                    <a:lumMod val="10000"/>
                    <a:lumOff val="9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zöveg helye 13">
            <a:extLst>
              <a:ext uri="{FF2B5EF4-FFF2-40B4-BE49-F238E27FC236}">
                <a16:creationId xmlns:a16="http://schemas.microsoft.com/office/drawing/2014/main" id="{F6EF56F0-9022-4FBA-AE45-DAF024E457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4365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Előadó Neve | titulusa</a:t>
            </a:r>
          </a:p>
        </p:txBody>
      </p:sp>
      <p:sp>
        <p:nvSpPr>
          <p:cNvPr id="16" name="Cím 1">
            <a:extLst>
              <a:ext uri="{FF2B5EF4-FFF2-40B4-BE49-F238E27FC236}">
                <a16:creationId xmlns:a16="http://schemas.microsoft.com/office/drawing/2014/main" id="{60B16E0B-3720-4EB9-98E5-A7CFC7210E1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5637" y="2211574"/>
            <a:ext cx="8312727" cy="2098808"/>
          </a:xfrm>
          <a:noFill/>
        </p:spPr>
        <p:txBody>
          <a:bodyPr wrap="square" bIns="108000" rtlCol="0" anchor="b">
            <a:noAutofit/>
          </a:bodyPr>
          <a:lstStyle>
            <a:lvl1pPr algn="ctr">
              <a:lnSpc>
                <a:spcPct val="100000"/>
              </a:lnSpc>
              <a:defRPr lang="hu-HU" sz="36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algn="ctr" defTabSz="342900"/>
            <a:r>
              <a:rPr lang="hu-HU" dirty="0" err="1"/>
              <a:t>MintacíM</a:t>
            </a:r>
            <a:r>
              <a:rPr lang="hu-HU" dirty="0"/>
              <a:t> szerkesztése</a:t>
            </a:r>
          </a:p>
        </p:txBody>
      </p:sp>
    </p:spTree>
    <p:extLst>
      <p:ext uri="{BB962C8B-B14F-4D97-AF65-F5344CB8AC3E}">
        <p14:creationId xmlns:p14="http://schemas.microsoft.com/office/powerpoint/2010/main" val="785481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ejezet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ép 6">
            <a:extLst>
              <a:ext uri="{FF2B5EF4-FFF2-40B4-BE49-F238E27FC236}">
                <a16:creationId xmlns:a16="http://schemas.microsoft.com/office/drawing/2014/main" id="{69E10144-FD81-4BC1-A765-3E1125135280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9066"/>
          <a:stretch/>
        </p:blipFill>
        <p:spPr>
          <a:xfrm rot="10800000">
            <a:off x="0" y="1035000"/>
            <a:ext cx="1763100" cy="4788000"/>
          </a:xfrm>
          <a:prstGeom prst="rect">
            <a:avLst/>
          </a:prstGeom>
        </p:spPr>
      </p:pic>
      <p:sp>
        <p:nvSpPr>
          <p:cNvPr id="3" name="Cím 2">
            <a:extLst>
              <a:ext uri="{FF2B5EF4-FFF2-40B4-BE49-F238E27FC236}">
                <a16:creationId xmlns:a16="http://schemas.microsoft.com/office/drawing/2014/main" id="{35A37BE2-9DE4-465D-8D3E-B086EDC1E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5774" y="2794239"/>
            <a:ext cx="4983366" cy="1209562"/>
          </a:xfrm>
          <a:noFill/>
        </p:spPr>
        <p:txBody>
          <a:bodyPr wrap="square" rtlCol="0" anchor="ctr">
            <a:spAutoFit/>
          </a:bodyPr>
          <a:lstStyle>
            <a:lvl1pPr>
              <a:lnSpc>
                <a:spcPct val="110000"/>
              </a:lnSpc>
              <a:defRPr lang="hu-HU" sz="33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defTabSz="342900"/>
            <a:r>
              <a:rPr lang="hu-HU" dirty="0"/>
              <a:t>Mintacím szerkesztése</a:t>
            </a:r>
          </a:p>
        </p:txBody>
      </p:sp>
      <p:grpSp>
        <p:nvGrpSpPr>
          <p:cNvPr id="8" name="Csoportba foglalás 7">
            <a:extLst>
              <a:ext uri="{FF2B5EF4-FFF2-40B4-BE49-F238E27FC236}">
                <a16:creationId xmlns:a16="http://schemas.microsoft.com/office/drawing/2014/main" id="{CD015DD8-BBBF-4B3F-98C5-3B6027871DC5}"/>
              </a:ext>
            </a:extLst>
          </p:cNvPr>
          <p:cNvGrpSpPr/>
          <p:nvPr/>
        </p:nvGrpSpPr>
        <p:grpSpPr>
          <a:xfrm>
            <a:off x="790749" y="2757743"/>
            <a:ext cx="1342514" cy="1342514"/>
            <a:chOff x="2398603" y="3656545"/>
            <a:chExt cx="1476765" cy="1476765"/>
          </a:xfrm>
        </p:grpSpPr>
        <p:sp>
          <p:nvSpPr>
            <p:cNvPr id="9" name="Ellipszis 8">
              <a:extLst>
                <a:ext uri="{FF2B5EF4-FFF2-40B4-BE49-F238E27FC236}">
                  <a16:creationId xmlns:a16="http://schemas.microsoft.com/office/drawing/2014/main" id="{1D98A545-DE95-4A45-9DEF-A3E72DEBE31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98603" y="3656545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0" name="Kép 9">
              <a:extLst>
                <a:ext uri="{FF2B5EF4-FFF2-40B4-BE49-F238E27FC236}">
                  <a16:creationId xmlns:a16="http://schemas.microsoft.com/office/drawing/2014/main" id="{424597F1-186A-4114-A071-57BDDF43A6E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2504762" y="3761508"/>
              <a:ext cx="1264444" cy="12668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164027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95FE9D6D-B265-4369-BA63-B46716865F75}"/>
              </a:ext>
            </a:extLst>
          </p:cNvPr>
          <p:cNvSpPr/>
          <p:nvPr/>
        </p:nvSpPr>
        <p:spPr>
          <a:xfrm flipV="1">
            <a:off x="5256000" y="-7372"/>
            <a:ext cx="3888000" cy="604823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C6169C81-0BA3-45EB-936B-A3663F68EABC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5600914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9EFD7621-71CF-437C-B3D4-E1A48BAFC18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0AF630AB-9F6B-4D24-B8B6-92584799BA1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1" name="Szöveg helye 7">
            <a:extLst>
              <a:ext uri="{FF2B5EF4-FFF2-40B4-BE49-F238E27FC236}">
                <a16:creationId xmlns:a16="http://schemas.microsoft.com/office/drawing/2014/main" id="{B3343780-31AA-4D24-8F2C-5BB0F16FE66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400000" y="1880323"/>
            <a:ext cx="3600000" cy="371767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22" name="Cím 8">
            <a:extLst>
              <a:ext uri="{FF2B5EF4-FFF2-40B4-BE49-F238E27FC236}">
                <a16:creationId xmlns:a16="http://schemas.microsoft.com/office/drawing/2014/main" id="{28121AF0-8220-4AE5-9CE4-C958BB7BE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tx2"/>
                </a:solidFill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23" name="Szöveg helye 2">
            <a:extLst>
              <a:ext uri="{FF2B5EF4-FFF2-40B4-BE49-F238E27FC236}">
                <a16:creationId xmlns:a16="http://schemas.microsoft.com/office/drawing/2014/main" id="{7AD3AEF0-EEC9-497F-8B15-C8297DB6A97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999" y="6316643"/>
            <a:ext cx="3600001" cy="369333"/>
          </a:xfrm>
        </p:spPr>
        <p:txBody>
          <a:bodyPr anchor="ctr">
            <a:noAutofit/>
          </a:bodyPr>
          <a:lstStyle>
            <a:lvl1pPr algn="l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4" name="Tartalom helye 3">
            <a:extLst>
              <a:ext uri="{FF2B5EF4-FFF2-40B4-BE49-F238E27FC236}">
                <a16:creationId xmlns:a16="http://schemas.microsoft.com/office/drawing/2014/main" id="{443B9895-50E0-4F70-9538-A82F0E772266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5" name="Szöveg helye 5">
            <a:extLst>
              <a:ext uri="{FF2B5EF4-FFF2-40B4-BE49-F238E27FC236}">
                <a16:creationId xmlns:a16="http://schemas.microsoft.com/office/drawing/2014/main" id="{62358A1B-165E-4F6B-81B3-3E8B391590A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6" name="Szöveg helye 5">
            <a:extLst>
              <a:ext uri="{FF2B5EF4-FFF2-40B4-BE49-F238E27FC236}">
                <a16:creationId xmlns:a16="http://schemas.microsoft.com/office/drawing/2014/main" id="{FD60B878-9459-4CFB-9A06-B09114F8CA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18736244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örzs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232416D1-8352-4C9D-AB69-E103306AD2A5}"/>
              </a:ext>
            </a:extLst>
          </p:cNvPr>
          <p:cNvSpPr/>
          <p:nvPr/>
        </p:nvSpPr>
        <p:spPr>
          <a:xfrm flipV="1">
            <a:off x="0" y="-7370"/>
            <a:ext cx="3888000" cy="604823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7" name="Szöveg helye 2">
            <a:extLst>
              <a:ext uri="{FF2B5EF4-FFF2-40B4-BE49-F238E27FC236}">
                <a16:creationId xmlns:a16="http://schemas.microsoft.com/office/drawing/2014/main" id="{A2D54897-97BC-4AB6-A043-75DF451CB4B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82066" y="6316865"/>
            <a:ext cx="2827684" cy="361835"/>
          </a:xfrm>
        </p:spPr>
        <p:txBody>
          <a:bodyPr anchor="ctr">
            <a:noAutofit/>
          </a:bodyPr>
          <a:lstStyle>
            <a:lvl1pPr algn="r"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19" name="Szöveg helye 7">
            <a:extLst>
              <a:ext uri="{FF2B5EF4-FFF2-40B4-BE49-F238E27FC236}">
                <a16:creationId xmlns:a16="http://schemas.microsoft.com/office/drawing/2014/main" id="{507977F6-41ED-4021-9514-403C913B5B6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09749" y="1887824"/>
            <a:ext cx="3600000" cy="371017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23" name="Cím 8">
            <a:extLst>
              <a:ext uri="{FF2B5EF4-FFF2-40B4-BE49-F238E27FC236}">
                <a16:creationId xmlns:a16="http://schemas.microsoft.com/office/drawing/2014/main" id="{E4FB3E16-AC8D-45AA-B9BF-06A9E74E6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749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rm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tx2"/>
                </a:solidFill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grpSp>
        <p:nvGrpSpPr>
          <p:cNvPr id="24" name="Csoportba foglalás 23">
            <a:extLst>
              <a:ext uri="{FF2B5EF4-FFF2-40B4-BE49-F238E27FC236}">
                <a16:creationId xmlns:a16="http://schemas.microsoft.com/office/drawing/2014/main" id="{E11484FF-1675-41C3-818B-AB2F6DAAE4F2}"/>
              </a:ext>
            </a:extLst>
          </p:cNvPr>
          <p:cNvGrpSpPr>
            <a:grpSpLocks noChangeAspect="1"/>
          </p:cNvGrpSpPr>
          <p:nvPr/>
        </p:nvGrpSpPr>
        <p:grpSpPr>
          <a:xfrm>
            <a:off x="209232" y="5600914"/>
            <a:ext cx="916955" cy="916955"/>
            <a:chOff x="7979931" y="5555066"/>
            <a:chExt cx="1008650" cy="1008650"/>
          </a:xfrm>
        </p:grpSpPr>
        <p:sp>
          <p:nvSpPr>
            <p:cNvPr id="25" name="Ellipszis 24">
              <a:extLst>
                <a:ext uri="{FF2B5EF4-FFF2-40B4-BE49-F238E27FC236}">
                  <a16:creationId xmlns:a16="http://schemas.microsoft.com/office/drawing/2014/main" id="{80BD8AF3-1867-48AE-B2EB-9BB371E59B0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6" name="Kép 25">
              <a:extLst>
                <a:ext uri="{FF2B5EF4-FFF2-40B4-BE49-F238E27FC236}">
                  <a16:creationId xmlns:a16="http://schemas.microsoft.com/office/drawing/2014/main" id="{FAE3769D-ED75-4170-9866-10C93F4A419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7" name="Szöveg helye 5">
            <a:extLst>
              <a:ext uri="{FF2B5EF4-FFF2-40B4-BE49-F238E27FC236}">
                <a16:creationId xmlns:a16="http://schemas.microsoft.com/office/drawing/2014/main" id="{DB20685B-301B-40ED-8D58-1BC4C293D33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225525" y="5841351"/>
            <a:ext cx="4536000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8" name="Szöveg helye 5">
            <a:extLst>
              <a:ext uri="{FF2B5EF4-FFF2-40B4-BE49-F238E27FC236}">
                <a16:creationId xmlns:a16="http://schemas.microsoft.com/office/drawing/2014/main" id="{13D9A0A3-0A6C-4362-87DE-59B7198C713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25525" y="6315176"/>
            <a:ext cx="4536000" cy="370800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sp>
        <p:nvSpPr>
          <p:cNvPr id="29" name="Tartalom helye 3">
            <a:extLst>
              <a:ext uri="{FF2B5EF4-FFF2-40B4-BE49-F238E27FC236}">
                <a16:creationId xmlns:a16="http://schemas.microsoft.com/office/drawing/2014/main" id="{2930C90B-1E3C-41E7-9F75-83F7F2287384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225670" y="571670"/>
            <a:ext cx="4536000" cy="5055085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</p:spTree>
    <p:extLst>
      <p:ext uri="{BB962C8B-B14F-4D97-AF65-F5344CB8AC3E}">
        <p14:creationId xmlns:p14="http://schemas.microsoft.com/office/powerpoint/2010/main" val="5137600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72A46DC0-580F-4857-8317-082AAE9E86DC}"/>
              </a:ext>
            </a:extLst>
          </p:cNvPr>
          <p:cNvSpPr/>
          <p:nvPr/>
        </p:nvSpPr>
        <p:spPr>
          <a:xfrm flipV="1">
            <a:off x="5255664" y="-4"/>
            <a:ext cx="3888336" cy="3384000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Cím 4">
            <a:extLst>
              <a:ext uri="{FF2B5EF4-FFF2-40B4-BE49-F238E27FC236}">
                <a16:creationId xmlns:a16="http://schemas.microsoft.com/office/drawing/2014/main" id="{5678F594-92B3-40FB-8F4D-BF90B71FEE8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9832" y="365129"/>
            <a:ext cx="3600000" cy="2892066"/>
          </a:xfrm>
          <a:ln>
            <a:noFill/>
          </a:ln>
        </p:spPr>
        <p:txBody>
          <a:bodyPr anchor="b">
            <a:norm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Több soros Mintacím szerkesztése</a:t>
            </a:r>
          </a:p>
        </p:txBody>
      </p:sp>
      <p:sp>
        <p:nvSpPr>
          <p:cNvPr id="19" name="Szöveg helye 2">
            <a:extLst>
              <a:ext uri="{FF2B5EF4-FFF2-40B4-BE49-F238E27FC236}">
                <a16:creationId xmlns:a16="http://schemas.microsoft.com/office/drawing/2014/main" id="{8233694C-4943-4A7D-BE48-B2660ABF295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99832" y="3579212"/>
            <a:ext cx="3600000" cy="2550849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 tartalmak helye.</a:t>
            </a:r>
          </a:p>
        </p:txBody>
      </p:sp>
      <p:sp>
        <p:nvSpPr>
          <p:cNvPr id="20" name="Tartalom helye 3">
            <a:extLst>
              <a:ext uri="{FF2B5EF4-FFF2-40B4-BE49-F238E27FC236}">
                <a16:creationId xmlns:a16="http://schemas.microsoft.com/office/drawing/2014/main" id="{23F20983-B6FB-42DD-91ED-468B9EAAA058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1" name="Szöveg helye 2">
            <a:extLst>
              <a:ext uri="{FF2B5EF4-FFF2-40B4-BE49-F238E27FC236}">
                <a16:creationId xmlns:a16="http://schemas.microsoft.com/office/drawing/2014/main" id="{596EA518-1AF5-4030-BCE6-6AFA7A1D09A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83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3" name="Szöveg helye 5">
            <a:extLst>
              <a:ext uri="{FF2B5EF4-FFF2-40B4-BE49-F238E27FC236}">
                <a16:creationId xmlns:a16="http://schemas.microsoft.com/office/drawing/2014/main" id="{3AF593BC-57A1-4BA1-B8B2-3C3906E5412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4" name="Szöveg helye 5">
            <a:extLst>
              <a:ext uri="{FF2B5EF4-FFF2-40B4-BE49-F238E27FC236}">
                <a16:creationId xmlns:a16="http://schemas.microsoft.com/office/drawing/2014/main" id="{CD922AE4-7C86-483F-8C1F-C571DB7E6D9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grpSp>
        <p:nvGrpSpPr>
          <p:cNvPr id="27" name="Csoportba foglalás 26">
            <a:extLst>
              <a:ext uri="{FF2B5EF4-FFF2-40B4-BE49-F238E27FC236}">
                <a16:creationId xmlns:a16="http://schemas.microsoft.com/office/drawing/2014/main" id="{F1984F91-C90F-4ADE-AB8F-4BD6428FB7CA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2968169"/>
            <a:ext cx="916955" cy="916955"/>
            <a:chOff x="7979931" y="5555066"/>
            <a:chExt cx="1008650" cy="1008650"/>
          </a:xfrm>
        </p:grpSpPr>
        <p:sp>
          <p:nvSpPr>
            <p:cNvPr id="28" name="Ellipszis 27">
              <a:extLst>
                <a:ext uri="{FF2B5EF4-FFF2-40B4-BE49-F238E27FC236}">
                  <a16:creationId xmlns:a16="http://schemas.microsoft.com/office/drawing/2014/main" id="{4BE942ED-20A0-462C-9AA3-98A3D8EB06A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9" name="Kép 28">
              <a:extLst>
                <a:ext uri="{FF2B5EF4-FFF2-40B4-BE49-F238E27FC236}">
                  <a16:creationId xmlns:a16="http://schemas.microsoft.com/office/drawing/2014/main" id="{9C25A85E-BCED-4D19-8B8D-AEDE48715F5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029797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0AD6B8B2-D23E-4691-9AAC-7EDDD28611E6}"/>
              </a:ext>
            </a:extLst>
          </p:cNvPr>
          <p:cNvSpPr/>
          <p:nvPr/>
        </p:nvSpPr>
        <p:spPr>
          <a:xfrm flipV="1">
            <a:off x="5256000" y="-3"/>
            <a:ext cx="3888000" cy="166337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Cím 4">
            <a:extLst>
              <a:ext uri="{FF2B5EF4-FFF2-40B4-BE49-F238E27FC236}">
                <a16:creationId xmlns:a16="http://schemas.microsoft.com/office/drawing/2014/main" id="{8FFDDC65-6164-4CCB-B333-E1644A4AB02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7424" y="365129"/>
            <a:ext cx="3600000" cy="998976"/>
          </a:xfrm>
          <a:ln>
            <a:noFill/>
          </a:ln>
        </p:spPr>
        <p:txBody>
          <a:bodyPr anchor="b">
            <a:no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Rövid cím szerkesztése</a:t>
            </a:r>
          </a:p>
        </p:txBody>
      </p:sp>
      <p:sp>
        <p:nvSpPr>
          <p:cNvPr id="19" name="Szöveg helye 2">
            <a:extLst>
              <a:ext uri="{FF2B5EF4-FFF2-40B4-BE49-F238E27FC236}">
                <a16:creationId xmlns:a16="http://schemas.microsoft.com/office/drawing/2014/main" id="{5F09AFC3-B5CD-4E41-9D45-5F00B3C242B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86454" y="1835397"/>
            <a:ext cx="3600000" cy="4294658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egyéb tartalmak helye.</a:t>
            </a:r>
          </a:p>
        </p:txBody>
      </p:sp>
      <p:sp>
        <p:nvSpPr>
          <p:cNvPr id="20" name="Szöveg helye 2">
            <a:extLst>
              <a:ext uri="{FF2B5EF4-FFF2-40B4-BE49-F238E27FC236}">
                <a16:creationId xmlns:a16="http://schemas.microsoft.com/office/drawing/2014/main" id="{66DB3B47-E5BD-4D9C-ABC4-FD9EFBDB8EF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6454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21" name="Csoportba foglalás 20">
            <a:extLst>
              <a:ext uri="{FF2B5EF4-FFF2-40B4-BE49-F238E27FC236}">
                <a16:creationId xmlns:a16="http://schemas.microsoft.com/office/drawing/2014/main" id="{BD258CC9-59BD-4AFF-9FC5-6FC59D53E1B0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241912"/>
            <a:ext cx="916955" cy="916955"/>
            <a:chOff x="7979931" y="5555066"/>
            <a:chExt cx="1008650" cy="1008650"/>
          </a:xfrm>
        </p:grpSpPr>
        <p:sp>
          <p:nvSpPr>
            <p:cNvPr id="22" name="Ellipszis 21">
              <a:extLst>
                <a:ext uri="{FF2B5EF4-FFF2-40B4-BE49-F238E27FC236}">
                  <a16:creationId xmlns:a16="http://schemas.microsoft.com/office/drawing/2014/main" id="{5CF829C1-E4FA-4C2D-BE75-8FC9B14B806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7" name="Kép 26">
              <a:extLst>
                <a:ext uri="{FF2B5EF4-FFF2-40B4-BE49-F238E27FC236}">
                  <a16:creationId xmlns:a16="http://schemas.microsoft.com/office/drawing/2014/main" id="{CF7E04B7-1E02-4476-A274-2A06E51F7C2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8" name="Tartalom helye 3">
            <a:extLst>
              <a:ext uri="{FF2B5EF4-FFF2-40B4-BE49-F238E27FC236}">
                <a16:creationId xmlns:a16="http://schemas.microsoft.com/office/drawing/2014/main" id="{02898BE7-775E-458D-B1BC-FD141877356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9" name="Szöveg helye 5">
            <a:extLst>
              <a:ext uri="{FF2B5EF4-FFF2-40B4-BE49-F238E27FC236}">
                <a16:creationId xmlns:a16="http://schemas.microsoft.com/office/drawing/2014/main" id="{ADE4F8FA-4D91-467C-95E1-115577AEB26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30" name="Szöveg helye 5">
            <a:extLst>
              <a:ext uri="{FF2B5EF4-FFF2-40B4-BE49-F238E27FC236}">
                <a16:creationId xmlns:a16="http://schemas.microsoft.com/office/drawing/2014/main" id="{4A364233-E73C-46A3-BB4E-EF995774560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840800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églalap 13">
            <a:extLst>
              <a:ext uri="{FF2B5EF4-FFF2-40B4-BE49-F238E27FC236}">
                <a16:creationId xmlns:a16="http://schemas.microsoft.com/office/drawing/2014/main" id="{F49FE928-4021-49BA-8B20-CA9BBBC6F1F1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5" name="Cím 1">
            <a:extLst>
              <a:ext uri="{FF2B5EF4-FFF2-40B4-BE49-F238E27FC236}">
                <a16:creationId xmlns:a16="http://schemas.microsoft.com/office/drawing/2014/main" id="{8E3F0C2D-FFFB-4442-865A-AFAC54F1B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tx2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 dirty="0"/>
              <a:t>Mintacím szerkesztése</a:t>
            </a:r>
          </a:p>
        </p:txBody>
      </p:sp>
      <p:sp>
        <p:nvSpPr>
          <p:cNvPr id="17" name="Szöveg helye 2">
            <a:extLst>
              <a:ext uri="{FF2B5EF4-FFF2-40B4-BE49-F238E27FC236}">
                <a16:creationId xmlns:a16="http://schemas.microsoft.com/office/drawing/2014/main" id="{9EAD14A0-CF7F-4FF1-BB24-9FD596609EE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74967" y="1200845"/>
            <a:ext cx="3600000" cy="4929210"/>
          </a:xfrm>
        </p:spPr>
        <p:txBody>
          <a:bodyPr anchor="ctr"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magyarázat egy vagy több mondatban. Hivatkozások, megjegyzések és egy tartalmak helye.</a:t>
            </a:r>
          </a:p>
        </p:txBody>
      </p:sp>
      <p:sp>
        <p:nvSpPr>
          <p:cNvPr id="18" name="Szöveg helye 2">
            <a:extLst>
              <a:ext uri="{FF2B5EF4-FFF2-40B4-BE49-F238E27FC236}">
                <a16:creationId xmlns:a16="http://schemas.microsoft.com/office/drawing/2014/main" id="{BDFF43FA-559E-4CC2-BA64-4A83B6A39BD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20" name="Csoportba foglalás 19">
            <a:extLst>
              <a:ext uri="{FF2B5EF4-FFF2-40B4-BE49-F238E27FC236}">
                <a16:creationId xmlns:a16="http://schemas.microsoft.com/office/drawing/2014/main" id="{1DDF96CC-2707-498B-9D47-F656111740F7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21" name="Ellipszis 20">
              <a:extLst>
                <a:ext uri="{FF2B5EF4-FFF2-40B4-BE49-F238E27FC236}">
                  <a16:creationId xmlns:a16="http://schemas.microsoft.com/office/drawing/2014/main" id="{C01B383D-BBDA-4686-84F7-4C6CE781159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2" name="Kép 21">
              <a:extLst>
                <a:ext uri="{FF2B5EF4-FFF2-40B4-BE49-F238E27FC236}">
                  <a16:creationId xmlns:a16="http://schemas.microsoft.com/office/drawing/2014/main" id="{F4A63ADB-B578-435E-BDB6-6E72222B8E7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6" name="Tartalom helye 3">
            <a:extLst>
              <a:ext uri="{FF2B5EF4-FFF2-40B4-BE49-F238E27FC236}">
                <a16:creationId xmlns:a16="http://schemas.microsoft.com/office/drawing/2014/main" id="{A5D8B0BB-C4C6-48D5-A4BA-AB0AB6F1B5C3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1200845"/>
            <a:ext cx="4534946" cy="435812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8" name="Szöveg helye 5">
            <a:extLst>
              <a:ext uri="{FF2B5EF4-FFF2-40B4-BE49-F238E27FC236}">
                <a16:creationId xmlns:a16="http://schemas.microsoft.com/office/drawing/2014/main" id="{1CAC9F08-C220-4C2B-80B9-1A6C9C33B69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9" name="Szöveg helye 5">
            <a:extLst>
              <a:ext uri="{FF2B5EF4-FFF2-40B4-BE49-F238E27FC236}">
                <a16:creationId xmlns:a16="http://schemas.microsoft.com/office/drawing/2014/main" id="{0B3EA3D5-59BC-400F-9370-46BF346B116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12801746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artalom helye 3">
            <a:extLst>
              <a:ext uri="{FF2B5EF4-FFF2-40B4-BE49-F238E27FC236}">
                <a16:creationId xmlns:a16="http://schemas.microsoft.com/office/drawing/2014/main" id="{4DD4CFD9-DEB4-4FAD-A942-9652D70A5E5C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78176" y="1190675"/>
            <a:ext cx="8059483" cy="504709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2" name="Téglalap 11">
            <a:extLst>
              <a:ext uri="{FF2B5EF4-FFF2-40B4-BE49-F238E27FC236}">
                <a16:creationId xmlns:a16="http://schemas.microsoft.com/office/drawing/2014/main" id="{698EDC3C-F61C-4E0A-9B87-65FB0A6394C5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4" name="Cím 1">
            <a:extLst>
              <a:ext uri="{FF2B5EF4-FFF2-40B4-BE49-F238E27FC236}">
                <a16:creationId xmlns:a16="http://schemas.microsoft.com/office/drawing/2014/main" id="{F15B2FEA-02B9-417D-A720-B3FC61919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tx2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 dirty="0"/>
              <a:t>Mintacím szerkesztése</a:t>
            </a:r>
          </a:p>
        </p:txBody>
      </p:sp>
      <p:sp>
        <p:nvSpPr>
          <p:cNvPr id="15" name="Szöveg helye 2">
            <a:extLst>
              <a:ext uri="{FF2B5EF4-FFF2-40B4-BE49-F238E27FC236}">
                <a16:creationId xmlns:a16="http://schemas.microsoft.com/office/drawing/2014/main" id="{5DC307C6-FB29-457B-BF8E-A49D05DE79D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7" name="Csoportba foglalás 16">
            <a:extLst>
              <a:ext uri="{FF2B5EF4-FFF2-40B4-BE49-F238E27FC236}">
                <a16:creationId xmlns:a16="http://schemas.microsoft.com/office/drawing/2014/main" id="{2294AA46-0A5D-445B-8443-08F3C32D1209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8" name="Ellipszis 17">
              <a:extLst>
                <a:ext uri="{FF2B5EF4-FFF2-40B4-BE49-F238E27FC236}">
                  <a16:creationId xmlns:a16="http://schemas.microsoft.com/office/drawing/2014/main" id="{2CB1EFAC-6859-48B0-8A0B-2C13EEC9EF1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A961BC90-D2F2-45FB-AF47-AE07F2977D2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92237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5178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ejezet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B9832036-2788-4622-A64B-17EA6B541E33}"/>
              </a:ext>
            </a:extLst>
          </p:cNvPr>
          <p:cNvSpPr/>
          <p:nvPr/>
        </p:nvSpPr>
        <p:spPr>
          <a:xfrm>
            <a:off x="2" y="1"/>
            <a:ext cx="1400175" cy="6858000"/>
          </a:xfrm>
          <a:prstGeom prst="rect">
            <a:avLst/>
          </a:prstGeom>
          <a:gradFill>
            <a:gsLst>
              <a:gs pos="0">
                <a:srgbClr val="143777"/>
              </a:gs>
              <a:gs pos="100000">
                <a:schemeClr val="tx2">
                  <a:lumMod val="75000"/>
                  <a:lumOff val="25000"/>
                </a:schemeClr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13" name="Kép 12">
            <a:extLst>
              <a:ext uri="{FF2B5EF4-FFF2-40B4-BE49-F238E27FC236}">
                <a16:creationId xmlns:a16="http://schemas.microsoft.com/office/drawing/2014/main" id="{5746DDF3-1237-4ABC-BE9B-40E07F65220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13954" r="50075" b="15166"/>
          <a:stretch/>
        </p:blipFill>
        <p:spPr>
          <a:xfrm>
            <a:off x="5637689" y="0"/>
            <a:ext cx="3497733" cy="6858000"/>
          </a:xfrm>
          <a:prstGeom prst="rect">
            <a:avLst/>
          </a:prstGeom>
        </p:spPr>
      </p:pic>
      <p:sp>
        <p:nvSpPr>
          <p:cNvPr id="16" name="Téglalap 15">
            <a:extLst>
              <a:ext uri="{FF2B5EF4-FFF2-40B4-BE49-F238E27FC236}">
                <a16:creationId xmlns:a16="http://schemas.microsoft.com/office/drawing/2014/main" id="{C5E54EA3-5DA1-484C-86ED-D48C079F35EE}"/>
              </a:ext>
            </a:extLst>
          </p:cNvPr>
          <p:cNvSpPr>
            <a:spLocks noChangeAspect="1"/>
          </p:cNvSpPr>
          <p:nvPr/>
        </p:nvSpPr>
        <p:spPr>
          <a:xfrm>
            <a:off x="5637689" y="-1"/>
            <a:ext cx="3506313" cy="6858001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99000">
                <a:schemeClr val="bg1">
                  <a:alpha val="0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2" name="Csoportba foglalás 1">
            <a:extLst>
              <a:ext uri="{FF2B5EF4-FFF2-40B4-BE49-F238E27FC236}">
                <a16:creationId xmlns:a16="http://schemas.microsoft.com/office/drawing/2014/main" id="{F8A1C6F4-B994-46B7-B604-2637090259BF}"/>
              </a:ext>
            </a:extLst>
          </p:cNvPr>
          <p:cNvGrpSpPr/>
          <p:nvPr/>
        </p:nvGrpSpPr>
        <p:grpSpPr>
          <a:xfrm>
            <a:off x="790749" y="2757743"/>
            <a:ext cx="1342514" cy="1342514"/>
            <a:chOff x="2398603" y="3656545"/>
            <a:chExt cx="1476765" cy="1476765"/>
          </a:xfrm>
        </p:grpSpPr>
        <p:sp>
          <p:nvSpPr>
            <p:cNvPr id="10" name="Ellipszis 9">
              <a:extLst>
                <a:ext uri="{FF2B5EF4-FFF2-40B4-BE49-F238E27FC236}">
                  <a16:creationId xmlns:a16="http://schemas.microsoft.com/office/drawing/2014/main" id="{A6271CBC-C030-43FF-85C3-A12DBA354E3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98603" y="3656545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1" name="Kép 10">
              <a:extLst>
                <a:ext uri="{FF2B5EF4-FFF2-40B4-BE49-F238E27FC236}">
                  <a16:creationId xmlns:a16="http://schemas.microsoft.com/office/drawing/2014/main" id="{506F0F34-288C-4900-8715-CDD0E3BBBA9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2504762" y="3761508"/>
              <a:ext cx="1264444" cy="1266826"/>
            </a:xfrm>
            <a:prstGeom prst="rect">
              <a:avLst/>
            </a:prstGeom>
          </p:spPr>
        </p:pic>
      </p:grpSp>
      <p:pic>
        <p:nvPicPr>
          <p:cNvPr id="17" name="Kép 16">
            <a:extLst>
              <a:ext uri="{FF2B5EF4-FFF2-40B4-BE49-F238E27FC236}">
                <a16:creationId xmlns:a16="http://schemas.microsoft.com/office/drawing/2014/main" id="{66325AB9-9CA1-4E78-B77C-07464C8D653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56"/>
          <a:stretch/>
        </p:blipFill>
        <p:spPr>
          <a:xfrm>
            <a:off x="8583" y="1129644"/>
            <a:ext cx="1762121" cy="4786769"/>
          </a:xfrm>
          <a:prstGeom prst="rect">
            <a:avLst/>
          </a:prstGeom>
        </p:spPr>
      </p:pic>
      <p:sp>
        <p:nvSpPr>
          <p:cNvPr id="3" name="Cím 2">
            <a:extLst>
              <a:ext uri="{FF2B5EF4-FFF2-40B4-BE49-F238E27FC236}">
                <a16:creationId xmlns:a16="http://schemas.microsoft.com/office/drawing/2014/main" id="{35A37BE2-9DE4-465D-8D3E-B086EDC1E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824213"/>
            <a:ext cx="4983366" cy="1209562"/>
          </a:xfrm>
          <a:noFill/>
        </p:spPr>
        <p:txBody>
          <a:bodyPr wrap="square" rtlCol="0" anchor="ctr">
            <a:spAutoFit/>
          </a:bodyPr>
          <a:lstStyle>
            <a:lvl1pPr>
              <a:lnSpc>
                <a:spcPct val="110000"/>
              </a:lnSpc>
              <a:defRPr lang="hu-HU" sz="33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defTabSz="342900"/>
            <a:r>
              <a:rPr lang="hu-HU"/>
              <a:t>Mintacím szerkesztése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90955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6000" y="-7372"/>
            <a:ext cx="3888000" cy="604823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6000" y="6119730"/>
            <a:ext cx="3888432" cy="73827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2" name="Csoportba foglalás 1">
            <a:extLst>
              <a:ext uri="{FF2B5EF4-FFF2-40B4-BE49-F238E27FC236}">
                <a16:creationId xmlns:a16="http://schemas.microsoft.com/office/drawing/2014/main" id="{7714EFCE-D761-4920-A4FD-C7BB8DCD8C78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5600914"/>
            <a:ext cx="916955" cy="916955"/>
            <a:chOff x="7979931" y="5555066"/>
            <a:chExt cx="1008650" cy="1008650"/>
          </a:xfrm>
        </p:grpSpPr>
        <p:sp>
          <p:nvSpPr>
            <p:cNvPr id="16" name="Ellipszis 15">
              <a:extLst>
                <a:ext uri="{FF2B5EF4-FFF2-40B4-BE49-F238E27FC236}">
                  <a16:creationId xmlns:a16="http://schemas.microsoft.com/office/drawing/2014/main" id="{350EBC85-C44A-49C8-B9C4-B37A7335002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B1717237-3717-49F6-B135-8CF62385EDE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516" y="5815205"/>
            <a:ext cx="781401" cy="1306829"/>
          </a:xfrm>
          <a:prstGeom prst="rect">
            <a:avLst/>
          </a:prstGeom>
        </p:spPr>
      </p:pic>
      <p:sp>
        <p:nvSpPr>
          <p:cNvPr id="37" name="Szöveg helye 7">
            <a:extLst>
              <a:ext uri="{FF2B5EF4-FFF2-40B4-BE49-F238E27FC236}">
                <a16:creationId xmlns:a16="http://schemas.microsoft.com/office/drawing/2014/main" id="{02C34324-1D62-4033-965F-F0EE61C2802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400000" y="1880323"/>
            <a:ext cx="3600000" cy="371767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38" name="Cím 8">
            <a:extLst>
              <a:ext uri="{FF2B5EF4-FFF2-40B4-BE49-F238E27FC236}">
                <a16:creationId xmlns:a16="http://schemas.microsoft.com/office/drawing/2014/main" id="{5DC3556C-9858-4CD8-AC57-BA798C8A3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bg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9" name="Szöveg helye 2">
            <a:extLst>
              <a:ext uri="{FF2B5EF4-FFF2-40B4-BE49-F238E27FC236}">
                <a16:creationId xmlns:a16="http://schemas.microsoft.com/office/drawing/2014/main" id="{39C7282D-11A0-4434-A196-D66513CD397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999" y="6316643"/>
            <a:ext cx="3600001" cy="369333"/>
          </a:xfrm>
        </p:spPr>
        <p:txBody>
          <a:bodyPr anchor="ctr">
            <a:noAutofit/>
          </a:bodyPr>
          <a:lstStyle>
            <a:lvl1pPr algn="l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19" name="Tartalom helye 3">
            <a:extLst>
              <a:ext uri="{FF2B5EF4-FFF2-40B4-BE49-F238E27FC236}">
                <a16:creationId xmlns:a16="http://schemas.microsoft.com/office/drawing/2014/main" id="{F44D6510-BF2B-4B8D-B8CB-9EBEB238AFE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0" name="Szöveg helye 5">
            <a:extLst>
              <a:ext uri="{FF2B5EF4-FFF2-40B4-BE49-F238E27FC236}">
                <a16:creationId xmlns:a16="http://schemas.microsoft.com/office/drawing/2014/main" id="{1B73FA26-82AB-4322-839E-DCCBF5E35E5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1" name="Szöveg helye 5">
            <a:extLst>
              <a:ext uri="{FF2B5EF4-FFF2-40B4-BE49-F238E27FC236}">
                <a16:creationId xmlns:a16="http://schemas.microsoft.com/office/drawing/2014/main" id="{10434836-BF4A-430A-BDC7-2F0A9F649B3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2999082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0" y="-7370"/>
            <a:ext cx="3888000" cy="604823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2" y="6119730"/>
            <a:ext cx="3888000" cy="73827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1553302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B1C46F0A-1AB8-4BCC-BAFC-1016B87CF06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82066" y="6316865"/>
            <a:ext cx="2827684" cy="361835"/>
          </a:xfrm>
        </p:spPr>
        <p:txBody>
          <a:bodyPr anchor="ctr">
            <a:noAutofit/>
          </a:bodyPr>
          <a:lstStyle>
            <a:lvl1pPr algn="r"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8" name="Szöveg helye 7">
            <a:extLst>
              <a:ext uri="{FF2B5EF4-FFF2-40B4-BE49-F238E27FC236}">
                <a16:creationId xmlns:a16="http://schemas.microsoft.com/office/drawing/2014/main" id="{CEC0966E-815A-4B33-9F0C-B8A5DD6DD6C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09749" y="1887824"/>
            <a:ext cx="3600000" cy="371017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9" name="Cím 8">
            <a:extLst>
              <a:ext uri="{FF2B5EF4-FFF2-40B4-BE49-F238E27FC236}">
                <a16:creationId xmlns:a16="http://schemas.microsoft.com/office/drawing/2014/main" id="{C75D0434-E8E8-440E-8707-77DCFF370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749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rm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bg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CCB2BA63-84A4-4546-87A0-D9DA49F8D53E}"/>
              </a:ext>
            </a:extLst>
          </p:cNvPr>
          <p:cNvGrpSpPr>
            <a:grpSpLocks noChangeAspect="1"/>
          </p:cNvGrpSpPr>
          <p:nvPr/>
        </p:nvGrpSpPr>
        <p:grpSpPr>
          <a:xfrm>
            <a:off x="209232" y="5600914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3603E696-F6AE-4DB9-AB6F-CC64995919F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71F5F168-646F-4B5E-804F-43C25045159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3" name="Szöveg helye 5">
            <a:extLst>
              <a:ext uri="{FF2B5EF4-FFF2-40B4-BE49-F238E27FC236}">
                <a16:creationId xmlns:a16="http://schemas.microsoft.com/office/drawing/2014/main" id="{F0C73910-03DB-4031-A496-E4DE431BA81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225525" y="5841351"/>
            <a:ext cx="4536000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4" name="Szöveg helye 5">
            <a:extLst>
              <a:ext uri="{FF2B5EF4-FFF2-40B4-BE49-F238E27FC236}">
                <a16:creationId xmlns:a16="http://schemas.microsoft.com/office/drawing/2014/main" id="{C303D8CD-B4C5-4351-A36C-57B8B61283DF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25525" y="6315176"/>
            <a:ext cx="4536000" cy="370800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sp>
        <p:nvSpPr>
          <p:cNvPr id="25" name="Tartalom helye 3">
            <a:extLst>
              <a:ext uri="{FF2B5EF4-FFF2-40B4-BE49-F238E27FC236}">
                <a16:creationId xmlns:a16="http://schemas.microsoft.com/office/drawing/2014/main" id="{EB5270F9-D439-41A4-9A4D-1A79F355782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225670" y="571670"/>
            <a:ext cx="4536000" cy="5055085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</p:spTree>
    <p:extLst>
      <p:ext uri="{BB962C8B-B14F-4D97-AF65-F5344CB8AC3E}">
        <p14:creationId xmlns:p14="http://schemas.microsoft.com/office/powerpoint/2010/main" val="4243759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5664" y="-4"/>
            <a:ext cx="3888336" cy="338400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5" name="Cím 4">
            <a:extLst>
              <a:ext uri="{FF2B5EF4-FFF2-40B4-BE49-F238E27FC236}">
                <a16:creationId xmlns:a16="http://schemas.microsoft.com/office/drawing/2014/main" id="{BBA96685-E775-4D65-81A4-7D98E230E3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9832" y="365129"/>
            <a:ext cx="3600000" cy="2892066"/>
          </a:xfrm>
          <a:ln>
            <a:noFill/>
          </a:ln>
        </p:spPr>
        <p:txBody>
          <a:bodyPr anchor="b">
            <a:norm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Több soros Mintacím szerkesztése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5664" y="3449169"/>
            <a:ext cx="3888767" cy="3408831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346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E3946156-F48D-415B-A39E-CE3FF05536B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99832" y="3579212"/>
            <a:ext cx="3600000" cy="2550849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 tartalmak helye.</a:t>
            </a:r>
          </a:p>
        </p:txBody>
      </p:sp>
      <p:sp>
        <p:nvSpPr>
          <p:cNvPr id="22" name="Tartalom helye 3">
            <a:extLst>
              <a:ext uri="{FF2B5EF4-FFF2-40B4-BE49-F238E27FC236}">
                <a16:creationId xmlns:a16="http://schemas.microsoft.com/office/drawing/2014/main" id="{828B175C-BEBE-4758-9D4B-D75CC083C912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5" name="Szöveg helye 2">
            <a:extLst>
              <a:ext uri="{FF2B5EF4-FFF2-40B4-BE49-F238E27FC236}">
                <a16:creationId xmlns:a16="http://schemas.microsoft.com/office/drawing/2014/main" id="{D1B90F64-22FD-46A6-AD66-EACE5DE9A59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83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6" name="Szöveg helye 5">
            <a:extLst>
              <a:ext uri="{FF2B5EF4-FFF2-40B4-BE49-F238E27FC236}">
                <a16:creationId xmlns:a16="http://schemas.microsoft.com/office/drawing/2014/main" id="{62CF5B3C-7531-4D70-9104-C67EBB1CF80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31" name="Szöveg helye 5">
            <a:extLst>
              <a:ext uri="{FF2B5EF4-FFF2-40B4-BE49-F238E27FC236}">
                <a16:creationId xmlns:a16="http://schemas.microsoft.com/office/drawing/2014/main" id="{B67782A7-14FB-488C-ADBF-95EC70AB208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grpSp>
        <p:nvGrpSpPr>
          <p:cNvPr id="20" name="Csoportba foglalás 19">
            <a:extLst>
              <a:ext uri="{FF2B5EF4-FFF2-40B4-BE49-F238E27FC236}">
                <a16:creationId xmlns:a16="http://schemas.microsoft.com/office/drawing/2014/main" id="{713E5D64-A416-4407-A7A9-09466826ED7E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2968169"/>
            <a:ext cx="916955" cy="916955"/>
            <a:chOff x="7979931" y="5555066"/>
            <a:chExt cx="1008650" cy="1008650"/>
          </a:xfrm>
        </p:grpSpPr>
        <p:sp>
          <p:nvSpPr>
            <p:cNvPr id="21" name="Ellipszis 20">
              <a:extLst>
                <a:ext uri="{FF2B5EF4-FFF2-40B4-BE49-F238E27FC236}">
                  <a16:creationId xmlns:a16="http://schemas.microsoft.com/office/drawing/2014/main" id="{D0A6B8B5-ED8C-481E-9B80-314EA5E96C0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3" name="Kép 22">
              <a:extLst>
                <a:ext uri="{FF2B5EF4-FFF2-40B4-BE49-F238E27FC236}">
                  <a16:creationId xmlns:a16="http://schemas.microsoft.com/office/drawing/2014/main" id="{7D9D7D4A-71F2-4FD6-A2E4-D41AE88DAF8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03484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6000" y="-3"/>
            <a:ext cx="3888000" cy="166337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5" name="Cím 4">
            <a:extLst>
              <a:ext uri="{FF2B5EF4-FFF2-40B4-BE49-F238E27FC236}">
                <a16:creationId xmlns:a16="http://schemas.microsoft.com/office/drawing/2014/main" id="{BBA96685-E775-4D65-81A4-7D98E230E3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7424" y="365129"/>
            <a:ext cx="3600000" cy="998976"/>
          </a:xfrm>
          <a:ln>
            <a:noFill/>
          </a:ln>
        </p:spPr>
        <p:txBody>
          <a:bodyPr anchor="b">
            <a:no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Rövid cím szerkesztése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6000" y="1729236"/>
            <a:ext cx="3888000" cy="5128764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299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E3946156-F48D-415B-A39E-CE3FF05536B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86454" y="1835397"/>
            <a:ext cx="3600000" cy="4294658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egyéb tartalmak helye.</a:t>
            </a:r>
          </a:p>
        </p:txBody>
      </p:sp>
      <p:sp>
        <p:nvSpPr>
          <p:cNvPr id="23" name="Szöveg helye 2">
            <a:extLst>
              <a:ext uri="{FF2B5EF4-FFF2-40B4-BE49-F238E27FC236}">
                <a16:creationId xmlns:a16="http://schemas.microsoft.com/office/drawing/2014/main" id="{0B2D9C99-1C4E-4298-A997-389B38EEFC4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6454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3C8BD7F5-F845-4745-82FD-81504485B0BD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241912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725A775F-8F32-4260-A9DA-60C1222D4E9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D614204D-7C12-4091-98F5-6937A3747D8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0" name="Tartalom helye 3">
            <a:extLst>
              <a:ext uri="{FF2B5EF4-FFF2-40B4-BE49-F238E27FC236}">
                <a16:creationId xmlns:a16="http://schemas.microsoft.com/office/drawing/2014/main" id="{DC6DF135-3B7D-4956-9743-C8E623DF8DD0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1" name="Szöveg helye 5">
            <a:extLst>
              <a:ext uri="{FF2B5EF4-FFF2-40B4-BE49-F238E27FC236}">
                <a16:creationId xmlns:a16="http://schemas.microsoft.com/office/drawing/2014/main" id="{42BB3DE8-1251-4064-8D6B-4B1FA45267A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2" name="Szöveg helye 5">
            <a:extLst>
              <a:ext uri="{FF2B5EF4-FFF2-40B4-BE49-F238E27FC236}">
                <a16:creationId xmlns:a16="http://schemas.microsoft.com/office/drawing/2014/main" id="{A78D3E86-9993-4BC1-99AD-7D429BC36DA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600712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894D9129-1CB5-417B-87D6-5893AB314D9E}"/>
              </a:ext>
            </a:extLst>
          </p:cNvPr>
          <p:cNvSpPr/>
          <p:nvPr/>
        </p:nvSpPr>
        <p:spPr>
          <a:xfrm>
            <a:off x="5184000" y="922448"/>
            <a:ext cx="3960000" cy="5935552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Téglalap 12">
            <a:extLst>
              <a:ext uri="{FF2B5EF4-FFF2-40B4-BE49-F238E27FC236}">
                <a16:creationId xmlns:a16="http://schemas.microsoft.com/office/drawing/2014/main" id="{98C45189-E75A-4873-AC6E-8DB275763272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gradFill>
            <a:gsLst>
              <a:gs pos="9000">
                <a:schemeClr val="tx2">
                  <a:lumMod val="75000"/>
                  <a:lumOff val="25000"/>
                </a:schemeClr>
              </a:gs>
              <a:gs pos="95000">
                <a:schemeClr val="tx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6" name="Cím 1">
            <a:extLst>
              <a:ext uri="{FF2B5EF4-FFF2-40B4-BE49-F238E27FC236}">
                <a16:creationId xmlns:a16="http://schemas.microsoft.com/office/drawing/2014/main" id="{112F30A4-08F8-460C-90AB-68491CC367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bg1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27" name="Szöveg helye 2">
            <a:extLst>
              <a:ext uri="{FF2B5EF4-FFF2-40B4-BE49-F238E27FC236}">
                <a16:creationId xmlns:a16="http://schemas.microsoft.com/office/drawing/2014/main" id="{4291317A-D0C3-4FE3-A84C-AA2CE6A52AF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74967" y="1200845"/>
            <a:ext cx="3600000" cy="4929210"/>
          </a:xfrm>
        </p:spPr>
        <p:txBody>
          <a:bodyPr anchor="ctr"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magyarázat egy vagy több mondatban. Hivatkozások, megjegyzések és egy tartalmak helye.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9EBD72CD-FF20-466C-95CC-B40009752B7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pic>
        <p:nvPicPr>
          <p:cNvPr id="37" name="Kép 36">
            <a:extLst>
              <a:ext uri="{FF2B5EF4-FFF2-40B4-BE49-F238E27FC236}">
                <a16:creationId xmlns:a16="http://schemas.microsoft.com/office/drawing/2014/main" id="{BB5CD19C-83CD-4D97-A40F-1DDB7075D60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773299" y="5815205"/>
            <a:ext cx="781401" cy="1306829"/>
          </a:xfrm>
          <a:prstGeom prst="rect">
            <a:avLst/>
          </a:prstGeom>
        </p:spPr>
      </p:pic>
      <p:grpSp>
        <p:nvGrpSpPr>
          <p:cNvPr id="14" name="Csoportba foglalás 13">
            <a:extLst>
              <a:ext uri="{FF2B5EF4-FFF2-40B4-BE49-F238E27FC236}">
                <a16:creationId xmlns:a16="http://schemas.microsoft.com/office/drawing/2014/main" id="{A709C96B-E554-4008-9A8F-B4F67C413947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5" name="Ellipszis 14">
              <a:extLst>
                <a:ext uri="{FF2B5EF4-FFF2-40B4-BE49-F238E27FC236}">
                  <a16:creationId xmlns:a16="http://schemas.microsoft.com/office/drawing/2014/main" id="{8D790186-02D7-4DFF-8358-FCB9B2A8A1B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EB79F6CD-A0F3-4DDB-9DE2-475A98B6B01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18" name="Tartalom helye 3">
            <a:extLst>
              <a:ext uri="{FF2B5EF4-FFF2-40B4-BE49-F238E27FC236}">
                <a16:creationId xmlns:a16="http://schemas.microsoft.com/office/drawing/2014/main" id="{4C844328-3F5C-4E88-8EAF-CDCA6317F1F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1200845"/>
            <a:ext cx="4534946" cy="435812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9" name="Szöveg helye 5">
            <a:extLst>
              <a:ext uri="{FF2B5EF4-FFF2-40B4-BE49-F238E27FC236}">
                <a16:creationId xmlns:a16="http://schemas.microsoft.com/office/drawing/2014/main" id="{BF34CC12-9A43-4F7C-BD11-631BEB17714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0" name="Szöveg helye 5">
            <a:extLst>
              <a:ext uri="{FF2B5EF4-FFF2-40B4-BE49-F238E27FC236}">
                <a16:creationId xmlns:a16="http://schemas.microsoft.com/office/drawing/2014/main" id="{AEEC4DA1-E1B7-421F-9AFB-BA5458CBDF3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317181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artalom helye 3">
            <a:extLst>
              <a:ext uri="{FF2B5EF4-FFF2-40B4-BE49-F238E27FC236}">
                <a16:creationId xmlns:a16="http://schemas.microsoft.com/office/drawing/2014/main" id="{B61A9FF3-877E-4A8A-8082-96C99F684F2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78176" y="1190675"/>
            <a:ext cx="8059483" cy="504709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9D2ABD4F-9A65-4313-83C2-BC6B67352DD4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gradFill>
            <a:gsLst>
              <a:gs pos="9000">
                <a:schemeClr val="tx2">
                  <a:lumMod val="75000"/>
                  <a:lumOff val="25000"/>
                </a:schemeClr>
              </a:gs>
              <a:gs pos="95000">
                <a:schemeClr val="tx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1" name="Cím 1">
            <a:extLst>
              <a:ext uri="{FF2B5EF4-FFF2-40B4-BE49-F238E27FC236}">
                <a16:creationId xmlns:a16="http://schemas.microsoft.com/office/drawing/2014/main" id="{3B2918A8-6FD6-4141-916F-31D783AD9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bg1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12" name="Szöveg helye 2">
            <a:extLst>
              <a:ext uri="{FF2B5EF4-FFF2-40B4-BE49-F238E27FC236}">
                <a16:creationId xmlns:a16="http://schemas.microsoft.com/office/drawing/2014/main" id="{42DF65F1-33FF-4F3C-AC86-2C7F5F898A3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4" name="Csoportba foglalás 13">
            <a:extLst>
              <a:ext uri="{FF2B5EF4-FFF2-40B4-BE49-F238E27FC236}">
                <a16:creationId xmlns:a16="http://schemas.microsoft.com/office/drawing/2014/main" id="{DCBADE1C-80E7-482F-A47F-C127E1858476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5" name="Ellipszis 14">
              <a:extLst>
                <a:ext uri="{FF2B5EF4-FFF2-40B4-BE49-F238E27FC236}">
                  <a16:creationId xmlns:a16="http://schemas.microsoft.com/office/drawing/2014/main" id="{5B7FBF9F-FEA5-4855-8A19-53DEDE5E454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630B57B0-5140-4B64-9110-EE7C31CECD4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05248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0255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12" name="Szöveg helye 16">
            <a:extLst>
              <a:ext uri="{FF2B5EF4-FFF2-40B4-BE49-F238E27FC236}">
                <a16:creationId xmlns:a16="http://schemas.microsoft.com/office/drawing/2014/main" id="{8FBA625A-5531-479D-ABA0-7EC882803FA7}"/>
              </a:ext>
            </a:extLst>
          </p:cNvPr>
          <p:cNvSpPr txBox="1">
            <a:spLocks/>
          </p:cNvSpPr>
          <p:nvPr/>
        </p:nvSpPr>
        <p:spPr>
          <a:xfrm>
            <a:off x="8826" y="6344468"/>
            <a:ext cx="553150" cy="335135"/>
          </a:xfrm>
          <a:prstGeom prst="rect">
            <a:avLst/>
          </a:prstGeom>
          <a:ln>
            <a:noFill/>
          </a:ln>
        </p:spPr>
        <p:txBody>
          <a:bodyPr anchor="ctr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hu-HU" sz="1400" b="0" kern="0" spc="50" baseline="0" dirty="0" smtClean="0">
                <a:solidFill>
                  <a:schemeClr val="accent2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F5897F7-D0F6-48BC-987C-C4C9ABF430D0}" type="slidenum">
              <a:rPr lang="en-US" sz="1350" kern="1200" spc="0" smtClean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pPr algn="r"/>
              <a:t>‹#›</a:t>
            </a:fld>
            <a:r>
              <a:rPr lang="hu-HU" sz="1350" kern="1200" spc="0" dirty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t> |</a:t>
            </a:r>
            <a:endParaRPr lang="en-US" sz="1350" dirty="0">
              <a:solidFill>
                <a:schemeClr val="tx2"/>
              </a:solidFill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16" name="Élőláb helye 15">
            <a:extLst>
              <a:ext uri="{FF2B5EF4-FFF2-40B4-BE49-F238E27FC236}">
                <a16:creationId xmlns:a16="http://schemas.microsoft.com/office/drawing/2014/main" id="{1BA11169-7FEF-4E22-B20D-BBD07A24CA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7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109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</p:sldLayoutIdLst>
  <p:txStyles>
    <p:titleStyle>
      <a:lvl1pPr algn="l" defTabSz="685749" rtl="0" eaLnBrk="1" latinLnBrk="0" hangingPunct="1">
        <a:lnSpc>
          <a:spcPct val="90000"/>
        </a:lnSpc>
        <a:spcBef>
          <a:spcPct val="0"/>
        </a:spcBef>
        <a:buNone/>
        <a:defRPr sz="22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74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100" kern="1200">
          <a:solidFill>
            <a:schemeClr val="tx2"/>
          </a:solidFill>
          <a:latin typeface="+mn-lt"/>
          <a:ea typeface="+mn-ea"/>
          <a:cs typeface="+mn-cs"/>
        </a:defRPr>
      </a:lvl1pPr>
      <a:lvl2pPr marL="342875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8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685749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5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028624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4pPr>
      <a:lvl5pPr marL="1371498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5pPr>
      <a:lvl6pPr marL="1885809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84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58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33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49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4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8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3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6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12" name="Szöveg helye 16">
            <a:extLst>
              <a:ext uri="{FF2B5EF4-FFF2-40B4-BE49-F238E27FC236}">
                <a16:creationId xmlns:a16="http://schemas.microsoft.com/office/drawing/2014/main" id="{8FBA625A-5531-479D-ABA0-7EC882803FA7}"/>
              </a:ext>
            </a:extLst>
          </p:cNvPr>
          <p:cNvSpPr txBox="1">
            <a:spLocks/>
          </p:cNvSpPr>
          <p:nvPr/>
        </p:nvSpPr>
        <p:spPr>
          <a:xfrm>
            <a:off x="8826" y="6344468"/>
            <a:ext cx="553150" cy="335135"/>
          </a:xfrm>
          <a:prstGeom prst="rect">
            <a:avLst/>
          </a:prstGeom>
          <a:ln>
            <a:noFill/>
          </a:ln>
        </p:spPr>
        <p:txBody>
          <a:bodyPr anchor="ctr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hu-HU" sz="1400" b="0" kern="0" spc="50" baseline="0" dirty="0" smtClean="0">
                <a:solidFill>
                  <a:schemeClr val="accent2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F5897F7-D0F6-48BC-987C-C4C9ABF430D0}" type="slidenum">
              <a:rPr lang="en-US" sz="1350" kern="1200" spc="0" smtClean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pPr algn="r"/>
              <a:t>‹#›</a:t>
            </a:fld>
            <a:r>
              <a:rPr lang="hu-HU" sz="1350" kern="1200" spc="0" dirty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t> |</a:t>
            </a:r>
            <a:endParaRPr lang="en-US" sz="1350" dirty="0">
              <a:solidFill>
                <a:schemeClr val="tx2"/>
              </a:solidFill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16" name="Élőláb helye 15">
            <a:extLst>
              <a:ext uri="{FF2B5EF4-FFF2-40B4-BE49-F238E27FC236}">
                <a16:creationId xmlns:a16="http://schemas.microsoft.com/office/drawing/2014/main" id="{1BA11169-7FEF-4E22-B20D-BBD07A24CA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7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055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</p:sldLayoutIdLst>
  <p:txStyles>
    <p:titleStyle>
      <a:lvl1pPr algn="l" defTabSz="685749" rtl="0" eaLnBrk="1" latinLnBrk="0" hangingPunct="1">
        <a:lnSpc>
          <a:spcPct val="90000"/>
        </a:lnSpc>
        <a:spcBef>
          <a:spcPct val="0"/>
        </a:spcBef>
        <a:buNone/>
        <a:defRPr sz="22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74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100" kern="1200">
          <a:solidFill>
            <a:schemeClr val="tx2"/>
          </a:solidFill>
          <a:latin typeface="+mn-lt"/>
          <a:ea typeface="+mn-ea"/>
          <a:cs typeface="+mn-cs"/>
        </a:defRPr>
      </a:lvl1pPr>
      <a:lvl2pPr marL="342875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8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685749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5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028624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4pPr>
      <a:lvl5pPr marL="1371498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5pPr>
      <a:lvl6pPr marL="1885809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84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58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33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49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4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8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3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6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A866332-96FA-4C17-8E19-F95E408D2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36" y="2204939"/>
            <a:ext cx="8312727" cy="22002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hu-HU" sz="4000" b="1" dirty="0"/>
              <a:t>Az </a:t>
            </a:r>
            <a:r>
              <a:rPr lang="hu-HU" sz="4000" b="1" dirty="0" err="1"/>
              <a:t>mnb</a:t>
            </a:r>
            <a:r>
              <a:rPr lang="hu-HU" sz="4000" b="1" dirty="0"/>
              <a:t> Vállalati Konjunktúra felméréseinek 2022. februári eredményei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36530723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2837382E-A9ED-4B61-9CB2-863967452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529" y="310448"/>
            <a:ext cx="7610642" cy="612000"/>
          </a:xfrm>
        </p:spPr>
        <p:txBody>
          <a:bodyPr>
            <a:noAutofit/>
          </a:bodyPr>
          <a:lstStyle/>
          <a:p>
            <a:r>
              <a:rPr lang="hu-HU" sz="2000" dirty="0"/>
              <a:t>Az átlagos kapacitás-kihasználtság a kkv-k körében nőtt, a nagyvállalatoknál viszont már 3 hónapja csökken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3B35837-E483-45F9-9387-04E5E2BC1F8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3405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2EA1A8E0-6AFE-41AA-8098-FC1090720371}"/>
              </a:ext>
            </a:extLst>
          </p:cNvPr>
          <p:cNvSpPr/>
          <p:nvPr/>
        </p:nvSpPr>
        <p:spPr>
          <a:xfrm>
            <a:off x="804569" y="6147366"/>
            <a:ext cx="73730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válaszadók átlagos kapacitás-kihasználtsága </a:t>
            </a:r>
          </a:p>
          <a:p>
            <a:pPr algn="ctr"/>
            <a:r>
              <a:rPr lang="hu-HU" sz="2000" dirty="0"/>
              <a:t>(előző év azonos időszaka = 100%)</a:t>
            </a:r>
          </a:p>
        </p:txBody>
      </p:sp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781E780D-9BCB-4960-ABD1-14C3E43332D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2268578"/>
              </p:ext>
            </p:extLst>
          </p:nvPr>
        </p:nvGraphicFramePr>
        <p:xfrm>
          <a:off x="0" y="922448"/>
          <a:ext cx="9144000" cy="5222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373540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F058044C-501D-4DF7-9CB0-E2C587075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000" dirty="0"/>
              <a:t>A mezőgazdaság kivételével minden tevékenységi körben nőtt a termelési szint az előző hónaphoz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26D016A3-C2AE-43C4-B600-55BDFE867C3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01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4E721061-B8C4-48A5-BF7F-BBE84F96DF92}"/>
              </a:ext>
            </a:extLst>
          </p:cNvPr>
          <p:cNvSpPr/>
          <p:nvPr/>
        </p:nvSpPr>
        <p:spPr>
          <a:xfrm>
            <a:off x="804569" y="6147366"/>
            <a:ext cx="73730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válaszadók átlagos kapacitás-kihasználtsága </a:t>
            </a:r>
          </a:p>
          <a:p>
            <a:pPr algn="ctr"/>
            <a:r>
              <a:rPr lang="hu-HU" sz="2000" dirty="0"/>
              <a:t>(előző év azonos időszaka = 100%)</a:t>
            </a:r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14C75E03-6E02-4C06-A1E5-17D3AAAC3841}"/>
              </a:ext>
            </a:extLst>
          </p:cNvPr>
          <p:cNvSpPr/>
          <p:nvPr/>
        </p:nvSpPr>
        <p:spPr>
          <a:xfrm>
            <a:off x="318176" y="5834005"/>
            <a:ext cx="83457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Megjegyzés: Az összevont átlag és az egyes ágazatok súlyozása eltér egymástól.</a:t>
            </a:r>
            <a:endParaRPr lang="hu-HU" sz="2000" i="1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7D3E95E5-296E-4E5F-990D-6D8976EA731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1757685"/>
              </p:ext>
            </p:extLst>
          </p:nvPr>
        </p:nvGraphicFramePr>
        <p:xfrm>
          <a:off x="0" y="922448"/>
          <a:ext cx="9144000" cy="49076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552184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866A2960-6846-402E-A2F3-841EC975C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632" y="310448"/>
            <a:ext cx="8075072" cy="612000"/>
          </a:xfrm>
        </p:spPr>
        <p:txBody>
          <a:bodyPr>
            <a:noAutofit/>
          </a:bodyPr>
          <a:lstStyle/>
          <a:p>
            <a:r>
              <a:rPr lang="hu-HU" sz="2000" dirty="0"/>
              <a:t>a középvállalatok kapacitás-várakozásai februárban mutatták a legmagasabb értéket a felmérés kezdete óta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0E71D74-4ADD-469C-9479-0CF36CDAEE4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01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7397F862-9B9F-435D-86FD-8569703E95E1}"/>
              </a:ext>
            </a:extLst>
          </p:cNvPr>
          <p:cNvSpPr/>
          <p:nvPr/>
        </p:nvSpPr>
        <p:spPr>
          <a:xfrm>
            <a:off x="885493" y="5976258"/>
            <a:ext cx="7373013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</a:t>
            </a:r>
            <a:endParaRPr lang="hu-HU" b="1" i="1" cap="all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hu-HU" sz="2000" b="1" cap="all" dirty="0"/>
              <a:t>A kapacitás-kihasználtság várható alakulása </a:t>
            </a:r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D5F87B06-B1BB-4DC2-ACF6-C69221E9C82D}"/>
              </a:ext>
            </a:extLst>
          </p:cNvPr>
          <p:cNvSpPr/>
          <p:nvPr/>
        </p:nvSpPr>
        <p:spPr>
          <a:xfrm>
            <a:off x="8624293" y="3251479"/>
            <a:ext cx="215856" cy="369332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3" name="Nyíl: felfelé mutató 12">
            <a:extLst>
              <a:ext uri="{FF2B5EF4-FFF2-40B4-BE49-F238E27FC236}">
                <a16:creationId xmlns:a16="http://schemas.microsoft.com/office/drawing/2014/main" id="{4E975533-ACB2-43FB-990F-28C0DA3722A7}"/>
              </a:ext>
            </a:extLst>
          </p:cNvPr>
          <p:cNvSpPr/>
          <p:nvPr/>
        </p:nvSpPr>
        <p:spPr>
          <a:xfrm rot="10800000">
            <a:off x="8627214" y="3858580"/>
            <a:ext cx="212935" cy="369334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20D5084A-D7D8-4133-96F4-3555EA2B5960}"/>
              </a:ext>
            </a:extLst>
          </p:cNvPr>
          <p:cNvSpPr txBox="1"/>
          <p:nvPr/>
        </p:nvSpPr>
        <p:spPr>
          <a:xfrm>
            <a:off x="8760157" y="3230043"/>
            <a:ext cx="461665" cy="1604974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Nő     </a:t>
            </a:r>
            <a:r>
              <a:rPr lang="hu-HU" b="1" dirty="0">
                <a:solidFill>
                  <a:srgbClr val="FF0000"/>
                </a:solidFill>
              </a:rPr>
              <a:t>Csökken</a:t>
            </a:r>
          </a:p>
        </p:txBody>
      </p:sp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125F295A-3F57-4019-BEBF-3D6A0F6838D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0785742"/>
              </p:ext>
            </p:extLst>
          </p:nvPr>
        </p:nvGraphicFramePr>
        <p:xfrm>
          <a:off x="1" y="922448"/>
          <a:ext cx="9144000" cy="50538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159363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B2744F6A-34C5-44BA-A1E0-76FFBAAA7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867" y="310448"/>
            <a:ext cx="7800949" cy="612000"/>
          </a:xfrm>
        </p:spPr>
        <p:txBody>
          <a:bodyPr>
            <a:noAutofit/>
          </a:bodyPr>
          <a:lstStyle/>
          <a:p>
            <a:r>
              <a:rPr lang="hu-HU" sz="2000" dirty="0"/>
              <a:t>Az átlagos bevételi szint (100 százalék) nem változott az előző hónaphoz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773F050-C90D-4578-BAE3-A2A743A7455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AA398CA3-E8A7-4DA1-805E-32E684D9D6CA}"/>
              </a:ext>
            </a:extLst>
          </p:cNvPr>
          <p:cNvSpPr/>
          <p:nvPr/>
        </p:nvSpPr>
        <p:spPr>
          <a:xfrm>
            <a:off x="887356" y="6087979"/>
            <a:ext cx="736928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dirty="0"/>
              <a:t>A VÁLASZADÓK ÁTLAGOS ÁRBEVÉTELE</a:t>
            </a:r>
          </a:p>
          <a:p>
            <a:pPr algn="ctr"/>
            <a:r>
              <a:rPr lang="hu-HU" sz="2000" dirty="0"/>
              <a:t>(előző év azonos időszaka = 100%)</a:t>
            </a:r>
          </a:p>
          <a:p>
            <a:endParaRPr lang="hu-HU" sz="2000" b="1" i="1" dirty="0"/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2126AF01-BE19-4801-8E66-9702350F687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6393528"/>
              </p:ext>
            </p:extLst>
          </p:nvPr>
        </p:nvGraphicFramePr>
        <p:xfrm>
          <a:off x="0" y="922447"/>
          <a:ext cx="9144000" cy="51655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71879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E942EF9-9EBF-48CD-A797-2750F632E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5302" y="310448"/>
            <a:ext cx="7927911" cy="612000"/>
          </a:xfrm>
        </p:spPr>
        <p:txBody>
          <a:bodyPr>
            <a:noAutofit/>
          </a:bodyPr>
          <a:lstStyle/>
          <a:p>
            <a:pPr lvl="0"/>
            <a:r>
              <a:rPr lang="hu-HU" sz="1800" dirty="0"/>
              <a:t>A pozitív konjunktúrával párhuzamosan egyre inkább korlátozó tényező a munkaerőhiány és egyre kevésbé a kereslet hiánya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6282C818-27E9-4165-91C3-54410B91AD0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3999" y="648709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D18C8106-8553-4AD0-8974-00D78C757DFE}"/>
              </a:ext>
            </a:extLst>
          </p:cNvPr>
          <p:cNvSpPr/>
          <p:nvPr/>
        </p:nvSpPr>
        <p:spPr>
          <a:xfrm>
            <a:off x="0" y="6047288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800" i="1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*A válaszlehetőség nem szerepelt az első felmérésben</a:t>
            </a:r>
            <a:endParaRPr lang="hu-HU" sz="20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7C2F1D16-58CA-440C-9260-DBD05F1BE97A}"/>
              </a:ext>
            </a:extLst>
          </p:cNvPr>
          <p:cNvSpPr/>
          <p:nvPr/>
        </p:nvSpPr>
        <p:spPr>
          <a:xfrm>
            <a:off x="885493" y="6332031"/>
            <a:ext cx="737301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termelés növelését akadályozó tényezők</a:t>
            </a: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46C31AE1-F097-483F-BEA9-814CF5DF0DA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79973380"/>
              </p:ext>
            </p:extLst>
          </p:nvPr>
        </p:nvGraphicFramePr>
        <p:xfrm>
          <a:off x="0" y="922448"/>
          <a:ext cx="9143999" cy="5124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898897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30C6D57-395A-4C70-8B77-F3411EEE6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558884"/>
            <a:ext cx="4983366" cy="1740220"/>
          </a:xfrm>
        </p:spPr>
        <p:txBody>
          <a:bodyPr/>
          <a:lstStyle/>
          <a:p>
            <a:r>
              <a:rPr lang="hu-HU" b="1" dirty="0"/>
              <a:t>Üzleti környezet, beruházások, foglalkoztatás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938817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F137383E-9C16-4A6D-B65B-4C727813E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3806" y="310448"/>
            <a:ext cx="7803499" cy="612000"/>
          </a:xfrm>
        </p:spPr>
        <p:txBody>
          <a:bodyPr>
            <a:noAutofit/>
          </a:bodyPr>
          <a:lstStyle/>
          <a:p>
            <a:r>
              <a:rPr lang="hu-HU" sz="2000" dirty="0"/>
              <a:t>Az üzleti környezet megítélése a </a:t>
            </a:r>
            <a:r>
              <a:rPr lang="hu-HU" sz="2000" dirty="0" err="1"/>
              <a:t>mikro</a:t>
            </a:r>
            <a:r>
              <a:rPr lang="hu-HU" sz="2000" dirty="0"/>
              <a:t>-, és nagyvállalatok körében számottevően javult az előző hónaphoz képest…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2DA18DFA-2DCA-4A17-A86D-9495398F2E7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54F32CAD-F421-4D0E-9B2B-4932342E74CE}"/>
              </a:ext>
            </a:extLst>
          </p:cNvPr>
          <p:cNvSpPr/>
          <p:nvPr/>
        </p:nvSpPr>
        <p:spPr>
          <a:xfrm>
            <a:off x="885493" y="5771489"/>
            <a:ext cx="7373013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Az Üzleti környezet változása az előző hónaphoz képest</a:t>
            </a:r>
          </a:p>
          <a:p>
            <a:pPr algn="ctr"/>
            <a:r>
              <a:rPr lang="hu-HU" sz="2000" dirty="0"/>
              <a:t>(előző hónap = 100%)</a:t>
            </a:r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83B2F9AD-1A5F-4E59-A99A-F683A89E0C4F}"/>
              </a:ext>
            </a:extLst>
          </p:cNvPr>
          <p:cNvSpPr/>
          <p:nvPr/>
        </p:nvSpPr>
        <p:spPr>
          <a:xfrm>
            <a:off x="8652286" y="1394091"/>
            <a:ext cx="180390" cy="666282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3" name="Nyíl: felfelé mutató 12">
            <a:extLst>
              <a:ext uri="{FF2B5EF4-FFF2-40B4-BE49-F238E27FC236}">
                <a16:creationId xmlns:a16="http://schemas.microsoft.com/office/drawing/2014/main" id="{69AC34D1-02C9-496A-8811-F8A6EF1ABEFB}"/>
              </a:ext>
            </a:extLst>
          </p:cNvPr>
          <p:cNvSpPr/>
          <p:nvPr/>
        </p:nvSpPr>
        <p:spPr>
          <a:xfrm rot="10800000">
            <a:off x="8652286" y="2245415"/>
            <a:ext cx="180390" cy="666282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0" name="Szövegdoboz 9">
            <a:extLst>
              <a:ext uri="{FF2B5EF4-FFF2-40B4-BE49-F238E27FC236}">
                <a16:creationId xmlns:a16="http://schemas.microsoft.com/office/drawing/2014/main" id="{0509585C-336E-4D36-906B-F88CD00D2333}"/>
              </a:ext>
            </a:extLst>
          </p:cNvPr>
          <p:cNvSpPr txBox="1"/>
          <p:nvPr/>
        </p:nvSpPr>
        <p:spPr>
          <a:xfrm>
            <a:off x="8764437" y="1016216"/>
            <a:ext cx="461665" cy="2458398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Kedvezőbb   </a:t>
            </a:r>
            <a:r>
              <a:rPr lang="hu-HU" b="1" dirty="0">
                <a:solidFill>
                  <a:srgbClr val="FF0000"/>
                </a:solidFill>
              </a:rPr>
              <a:t>Gyengébb</a:t>
            </a: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1806981A-AFDA-47AE-8849-278D7EACA6F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8064497"/>
              </p:ext>
            </p:extLst>
          </p:nvPr>
        </p:nvGraphicFramePr>
        <p:xfrm>
          <a:off x="-1" y="922448"/>
          <a:ext cx="9144001" cy="4919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283386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83FE1990-CDB8-400E-8686-4898A9647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624" y="310448"/>
            <a:ext cx="7751191" cy="612000"/>
          </a:xfrm>
        </p:spPr>
        <p:txBody>
          <a:bodyPr>
            <a:noAutofit/>
          </a:bodyPr>
          <a:lstStyle/>
          <a:p>
            <a:r>
              <a:rPr lang="hu-HU" sz="2000" dirty="0"/>
              <a:t>… Az üzleti környezetre vonatkozó várakozások azonban csak a középvállalatok körében javultak januárhoz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6D8A3BDB-C38C-4261-B1D2-B7615C39D05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24431" y="6485919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C6F47AE3-DAB6-4935-844A-6EC3F2B06438}"/>
              </a:ext>
            </a:extLst>
          </p:cNvPr>
          <p:cNvSpPr/>
          <p:nvPr/>
        </p:nvSpPr>
        <p:spPr>
          <a:xfrm>
            <a:off x="633031" y="6026135"/>
            <a:ext cx="7584024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Az Üzleti környezet változásával kapcsolatos várakozások</a:t>
            </a: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F30A6E8F-11ED-4D07-83E0-F79A822D571B}"/>
              </a:ext>
            </a:extLst>
          </p:cNvPr>
          <p:cNvSpPr/>
          <p:nvPr/>
        </p:nvSpPr>
        <p:spPr>
          <a:xfrm>
            <a:off x="8706475" y="2551866"/>
            <a:ext cx="180390" cy="518433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B466FFF8-2E15-41C6-833E-07FFA15AFD98}"/>
              </a:ext>
            </a:extLst>
          </p:cNvPr>
          <p:cNvSpPr/>
          <p:nvPr/>
        </p:nvSpPr>
        <p:spPr>
          <a:xfrm rot="10800000">
            <a:off x="8683071" y="3243007"/>
            <a:ext cx="180390" cy="518433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88352E4E-A5C3-4AB2-A34C-1C2345C3EDD1}"/>
              </a:ext>
            </a:extLst>
          </p:cNvPr>
          <p:cNvSpPr txBox="1"/>
          <p:nvPr/>
        </p:nvSpPr>
        <p:spPr>
          <a:xfrm>
            <a:off x="8773266" y="2551866"/>
            <a:ext cx="461665" cy="140206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Javul   </a:t>
            </a:r>
            <a:r>
              <a:rPr lang="hu-HU" b="1" dirty="0">
                <a:solidFill>
                  <a:srgbClr val="FF0000"/>
                </a:solidFill>
              </a:rPr>
              <a:t>Romlik</a:t>
            </a:r>
          </a:p>
        </p:txBody>
      </p:sp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2E713768-11E8-49C9-9D7F-CAAFBAEF84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59269135"/>
              </p:ext>
            </p:extLst>
          </p:nvPr>
        </p:nvGraphicFramePr>
        <p:xfrm>
          <a:off x="1" y="922447"/>
          <a:ext cx="9124430" cy="51036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157866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43138300-3BBA-449B-9960-1D2B2BDEE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1800" dirty="0"/>
              <a:t>A beruházási tervek mutatója ebben a hónapban mutatta a legmagasabb értéket a felmérés 2020. decemberi kezdete óta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33A49900-B2C0-4EAC-B789-E6B54173A1D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951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24CDD132-646C-4399-95A8-7E9CF82B4795}"/>
              </a:ext>
            </a:extLst>
          </p:cNvPr>
          <p:cNvSpPr/>
          <p:nvPr/>
        </p:nvSpPr>
        <p:spPr>
          <a:xfrm>
            <a:off x="779988" y="6111739"/>
            <a:ext cx="7584024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 beruházásokkal kapcsolatos várakozások</a:t>
            </a: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6D338BA4-8D8C-4F09-9329-AEB3B7BB0701}"/>
              </a:ext>
            </a:extLst>
          </p:cNvPr>
          <p:cNvSpPr/>
          <p:nvPr/>
        </p:nvSpPr>
        <p:spPr>
          <a:xfrm>
            <a:off x="8645013" y="2460213"/>
            <a:ext cx="204002" cy="782025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B99A9A8D-4E26-420E-B67B-10B2F10A4513}"/>
              </a:ext>
            </a:extLst>
          </p:cNvPr>
          <p:cNvSpPr/>
          <p:nvPr/>
        </p:nvSpPr>
        <p:spPr>
          <a:xfrm rot="10800000">
            <a:off x="8634606" y="3568351"/>
            <a:ext cx="224815" cy="782026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5007BB0C-943E-493A-9F31-EE5E09098329}"/>
              </a:ext>
            </a:extLst>
          </p:cNvPr>
          <p:cNvSpPr txBox="1"/>
          <p:nvPr/>
        </p:nvSpPr>
        <p:spPr>
          <a:xfrm>
            <a:off x="8786463" y="1502148"/>
            <a:ext cx="461665" cy="348018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Tervez beruházást      </a:t>
            </a:r>
            <a:r>
              <a:rPr lang="hu-HU" b="1" dirty="0">
                <a:solidFill>
                  <a:srgbClr val="FF0000"/>
                </a:solidFill>
              </a:rPr>
              <a:t>Elhalasztotta</a:t>
            </a:r>
          </a:p>
        </p:txBody>
      </p:sp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11ABC85B-BFFA-43E2-BCB1-4D5DA62328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19492366"/>
              </p:ext>
            </p:extLst>
          </p:nvPr>
        </p:nvGraphicFramePr>
        <p:xfrm>
          <a:off x="0" y="922448"/>
          <a:ext cx="9144000" cy="51892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266982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011EC9C-BDE0-4E56-8413-1A7FFED21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652" y="310448"/>
            <a:ext cx="7941982" cy="612000"/>
          </a:xfrm>
        </p:spPr>
        <p:txBody>
          <a:bodyPr>
            <a:noAutofit/>
          </a:bodyPr>
          <a:lstStyle/>
          <a:p>
            <a:r>
              <a:rPr lang="hu-HU" sz="2000" dirty="0"/>
              <a:t>A létszám tervezett bővítésének mutatója 2021. októbere óta folyamatosan növekszik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68E6320-AED9-48BE-8C1A-5A232CE0490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951"/>
            <a:ext cx="3600000" cy="369333"/>
          </a:xfrm>
        </p:spPr>
        <p:txBody>
          <a:bodyPr/>
          <a:lstStyle/>
          <a:p>
            <a:endParaRPr lang="hu-HU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92D50B64-998B-48D5-8E65-C813D3D83B6F}"/>
              </a:ext>
            </a:extLst>
          </p:cNvPr>
          <p:cNvSpPr/>
          <p:nvPr/>
        </p:nvSpPr>
        <p:spPr>
          <a:xfrm>
            <a:off x="779988" y="6086655"/>
            <a:ext cx="7584024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 Foglalkoztatással kapcsolatos várakozások</a:t>
            </a: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29D48E71-B065-4EC0-A389-EF7208874ED6}"/>
              </a:ext>
            </a:extLst>
          </p:cNvPr>
          <p:cNvSpPr/>
          <p:nvPr/>
        </p:nvSpPr>
        <p:spPr>
          <a:xfrm>
            <a:off x="8669877" y="3849035"/>
            <a:ext cx="204002" cy="585169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B71CF8CF-B011-4D6A-AC1C-5950FC14655F}"/>
              </a:ext>
            </a:extLst>
          </p:cNvPr>
          <p:cNvSpPr/>
          <p:nvPr/>
        </p:nvSpPr>
        <p:spPr>
          <a:xfrm rot="10800000">
            <a:off x="8634640" y="4738964"/>
            <a:ext cx="204002" cy="585170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D679119C-7A71-49DD-A2BF-6F24F3525E56}"/>
              </a:ext>
            </a:extLst>
          </p:cNvPr>
          <p:cNvSpPr txBox="1"/>
          <p:nvPr/>
        </p:nvSpPr>
        <p:spPr>
          <a:xfrm>
            <a:off x="8777626" y="4032106"/>
            <a:ext cx="461665" cy="1596788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 Nő      </a:t>
            </a:r>
            <a:r>
              <a:rPr lang="hu-HU" b="1" dirty="0">
                <a:solidFill>
                  <a:srgbClr val="FF0000"/>
                </a:solidFill>
              </a:rPr>
              <a:t>Csökken</a:t>
            </a:r>
          </a:p>
        </p:txBody>
      </p:sp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6E7D5A77-4EBA-4339-93A4-0289F79574E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15017132"/>
              </p:ext>
            </p:extLst>
          </p:nvPr>
        </p:nvGraphicFramePr>
        <p:xfrm>
          <a:off x="0" y="922448"/>
          <a:ext cx="9144000" cy="51642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616853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3BB4B34D-0DCF-4BF7-BE2B-56074C3CD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Az </a:t>
            </a:r>
            <a:r>
              <a:rPr lang="hu-HU" dirty="0" err="1"/>
              <a:t>mnb</a:t>
            </a:r>
            <a:r>
              <a:rPr lang="hu-HU" dirty="0"/>
              <a:t> vállalati konjunktúra felmérései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11608236-9EAD-4840-BC67-1A59EC809B5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43506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graphicFrame>
        <p:nvGraphicFramePr>
          <p:cNvPr id="5" name="Tartalom helye 7">
            <a:extLst>
              <a:ext uri="{FF2B5EF4-FFF2-40B4-BE49-F238E27FC236}">
                <a16:creationId xmlns:a16="http://schemas.microsoft.com/office/drawing/2014/main" id="{C0F23E92-2569-4FDC-8E86-4F906A03BCB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289054"/>
              </p:ext>
            </p:extLst>
          </p:nvPr>
        </p:nvGraphicFramePr>
        <p:xfrm>
          <a:off x="323696" y="1049311"/>
          <a:ext cx="8820304" cy="5267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427636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BDEA464-2D61-454E-AFB1-87A62F12A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8213" y="310449"/>
            <a:ext cx="7713259" cy="612000"/>
          </a:xfrm>
        </p:spPr>
        <p:txBody>
          <a:bodyPr>
            <a:noAutofit/>
          </a:bodyPr>
          <a:lstStyle/>
          <a:p>
            <a:r>
              <a:rPr lang="hu-HU" sz="1800" dirty="0"/>
              <a:t>A létszámnövelési szándék az iparban és építőiparban ebben a hónapban volt a legerősebb a felmérés kezdete óta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27B7D11-D4E0-42AD-8658-64CDA5F9EB4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75FAA06C-E0DC-4EFD-B1D5-6AAB16355210}"/>
              </a:ext>
            </a:extLst>
          </p:cNvPr>
          <p:cNvSpPr/>
          <p:nvPr/>
        </p:nvSpPr>
        <p:spPr>
          <a:xfrm>
            <a:off x="763659" y="6084797"/>
            <a:ext cx="7584024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 Foglalkoztatással kapcsolatos várakozások</a:t>
            </a:r>
          </a:p>
        </p:txBody>
      </p:sp>
      <p:sp>
        <p:nvSpPr>
          <p:cNvPr id="10" name="Nyíl: felfelé mutató 9">
            <a:extLst>
              <a:ext uri="{FF2B5EF4-FFF2-40B4-BE49-F238E27FC236}">
                <a16:creationId xmlns:a16="http://schemas.microsoft.com/office/drawing/2014/main" id="{215631CF-D211-4EE7-9B7A-634DCAEE9341}"/>
              </a:ext>
            </a:extLst>
          </p:cNvPr>
          <p:cNvSpPr/>
          <p:nvPr/>
        </p:nvSpPr>
        <p:spPr>
          <a:xfrm>
            <a:off x="8536566" y="2722718"/>
            <a:ext cx="204002" cy="540234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911157E8-3600-42E9-A2F3-FB3C2D83A453}"/>
              </a:ext>
            </a:extLst>
          </p:cNvPr>
          <p:cNvSpPr/>
          <p:nvPr/>
        </p:nvSpPr>
        <p:spPr>
          <a:xfrm rot="10800000">
            <a:off x="8536566" y="3598650"/>
            <a:ext cx="204002" cy="616063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BAE4D132-A870-4A0C-8439-337647CD3495}"/>
              </a:ext>
            </a:extLst>
          </p:cNvPr>
          <p:cNvSpPr txBox="1"/>
          <p:nvPr/>
        </p:nvSpPr>
        <p:spPr>
          <a:xfrm>
            <a:off x="8670651" y="2962189"/>
            <a:ext cx="461665" cy="1593001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Nő      </a:t>
            </a:r>
            <a:r>
              <a:rPr lang="hu-HU" b="1" dirty="0">
                <a:solidFill>
                  <a:srgbClr val="FF0000"/>
                </a:solidFill>
              </a:rPr>
              <a:t>Csökken</a:t>
            </a:r>
          </a:p>
        </p:txBody>
      </p:sp>
      <p:graphicFrame>
        <p:nvGraphicFramePr>
          <p:cNvPr id="13" name="Diagram 12">
            <a:extLst>
              <a:ext uri="{FF2B5EF4-FFF2-40B4-BE49-F238E27FC236}">
                <a16:creationId xmlns:a16="http://schemas.microsoft.com/office/drawing/2014/main" id="{79C93EB7-E483-432F-84BA-BF37B97A225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20435848"/>
              </p:ext>
            </p:extLst>
          </p:nvPr>
        </p:nvGraphicFramePr>
        <p:xfrm>
          <a:off x="11685" y="922449"/>
          <a:ext cx="9132316" cy="51623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795043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30C6D57-395A-4C70-8B77-F3411EEE6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3117498"/>
            <a:ext cx="4983366" cy="622991"/>
          </a:xfrm>
        </p:spPr>
        <p:txBody>
          <a:bodyPr/>
          <a:lstStyle/>
          <a:p>
            <a:r>
              <a:rPr lang="hu-HU" b="1" dirty="0"/>
              <a:t>Árak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920422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BDEA464-2D61-454E-AFB1-87A62F12A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082" y="310449"/>
            <a:ext cx="7938592" cy="6120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hu-HU" sz="1800" dirty="0"/>
              <a:t>Az áremelési szándék minden méretkategóriában mérséklődött az előző hónaphoz képest, leginkább a nagyvállalatoknál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27B7D11-D4E0-42AD-8658-64CDA5F9EB4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14" name="Téglalap 13">
            <a:extLst>
              <a:ext uri="{FF2B5EF4-FFF2-40B4-BE49-F238E27FC236}">
                <a16:creationId xmlns:a16="http://schemas.microsoft.com/office/drawing/2014/main" id="{CD90382C-7B66-4BF6-AD10-CA770678CC28}"/>
              </a:ext>
            </a:extLst>
          </p:cNvPr>
          <p:cNvSpPr/>
          <p:nvPr/>
        </p:nvSpPr>
        <p:spPr>
          <a:xfrm>
            <a:off x="779621" y="5881267"/>
            <a:ext cx="7584024" cy="10310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az áremelést és árcsökkentést tervező válaszadók arányainak különbsége. </a:t>
            </a:r>
          </a:p>
          <a:p>
            <a:pPr algn="ctr"/>
            <a:r>
              <a:rPr lang="hu-HU" sz="2000" b="1" cap="all" dirty="0"/>
              <a:t>Az </a:t>
            </a:r>
            <a:r>
              <a:rPr lang="hu-HU" sz="2000" b="1" cap="all" dirty="0" err="1"/>
              <a:t>árváltoztatással</a:t>
            </a:r>
            <a:r>
              <a:rPr lang="hu-HU" sz="2000" b="1" cap="all" dirty="0"/>
              <a:t> kapcsolatos várakozások</a:t>
            </a:r>
          </a:p>
        </p:txBody>
      </p:sp>
      <p:sp>
        <p:nvSpPr>
          <p:cNvPr id="15" name="Szövegdoboz 14">
            <a:extLst>
              <a:ext uri="{FF2B5EF4-FFF2-40B4-BE49-F238E27FC236}">
                <a16:creationId xmlns:a16="http://schemas.microsoft.com/office/drawing/2014/main" id="{D8BDDC9E-4CF4-4942-97EC-8764931768F0}"/>
              </a:ext>
            </a:extLst>
          </p:cNvPr>
          <p:cNvSpPr txBox="1"/>
          <p:nvPr/>
        </p:nvSpPr>
        <p:spPr>
          <a:xfrm>
            <a:off x="8766925" y="2593075"/>
            <a:ext cx="461665" cy="3889876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/>
              <a:t>Áremelést tervez    Árcsökkentést tervez</a:t>
            </a:r>
          </a:p>
        </p:txBody>
      </p:sp>
      <p:sp>
        <p:nvSpPr>
          <p:cNvPr id="16" name="Nyíl: felfelé mutató 15">
            <a:extLst>
              <a:ext uri="{FF2B5EF4-FFF2-40B4-BE49-F238E27FC236}">
                <a16:creationId xmlns:a16="http://schemas.microsoft.com/office/drawing/2014/main" id="{E6CDD610-B420-470A-87D9-751B8B6D65DA}"/>
              </a:ext>
            </a:extLst>
          </p:cNvPr>
          <p:cNvSpPr/>
          <p:nvPr/>
        </p:nvSpPr>
        <p:spPr>
          <a:xfrm>
            <a:off x="8664924" y="3429000"/>
            <a:ext cx="204002" cy="782025"/>
          </a:xfrm>
          <a:prstGeom prst="upArrow">
            <a:avLst/>
          </a:prstGeom>
          <a:solidFill>
            <a:srgbClr val="B87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7" name="Nyíl: felfelé mutató 16">
            <a:extLst>
              <a:ext uri="{FF2B5EF4-FFF2-40B4-BE49-F238E27FC236}">
                <a16:creationId xmlns:a16="http://schemas.microsoft.com/office/drawing/2014/main" id="{55FE3721-E2FD-457E-89FF-18302E78CB03}"/>
              </a:ext>
            </a:extLst>
          </p:cNvPr>
          <p:cNvSpPr/>
          <p:nvPr/>
        </p:nvSpPr>
        <p:spPr>
          <a:xfrm rot="10800000">
            <a:off x="8664924" y="4442478"/>
            <a:ext cx="204002" cy="782026"/>
          </a:xfrm>
          <a:prstGeom prst="upArrow">
            <a:avLst/>
          </a:prstGeom>
          <a:solidFill>
            <a:srgbClr val="B87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EAB0920B-97E6-436C-9A3B-C1FCA0E18C7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9098065"/>
              </p:ext>
            </p:extLst>
          </p:nvPr>
        </p:nvGraphicFramePr>
        <p:xfrm>
          <a:off x="0" y="922449"/>
          <a:ext cx="9144000" cy="49531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083127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E45324B-6843-4354-8A92-924D4FA99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279577"/>
            <a:ext cx="5736358" cy="2298834"/>
          </a:xfrm>
        </p:spPr>
        <p:txBody>
          <a:bodyPr/>
          <a:lstStyle/>
          <a:p>
            <a:r>
              <a:rPr lang="hu-HU" dirty="0"/>
              <a:t>Köszönjük minden közreműködőnek a kitöltésben való részvételt!</a:t>
            </a:r>
          </a:p>
        </p:txBody>
      </p:sp>
    </p:spTree>
    <p:extLst>
      <p:ext uri="{BB962C8B-B14F-4D97-AF65-F5344CB8AC3E}">
        <p14:creationId xmlns:p14="http://schemas.microsoft.com/office/powerpoint/2010/main" val="1837329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B70AFAA-7737-4596-94E8-AE33F13BB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400" dirty="0"/>
              <a:t>Az eredmények a gazdaság </a:t>
            </a:r>
            <a:r>
              <a:rPr lang="hu-HU" sz="2400" dirty="0" err="1"/>
              <a:t>újraindulását</a:t>
            </a:r>
            <a:r>
              <a:rPr lang="hu-HU" sz="2400" dirty="0"/>
              <a:t> tükrözik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33C45795-BC3B-4D91-B499-FE1B4B8FE42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45153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graphicFrame>
        <p:nvGraphicFramePr>
          <p:cNvPr id="8" name="Tartalom helye 7">
            <a:extLst>
              <a:ext uri="{FF2B5EF4-FFF2-40B4-BE49-F238E27FC236}">
                <a16:creationId xmlns:a16="http://schemas.microsoft.com/office/drawing/2014/main" id="{A8E1A91E-993A-431B-894E-5E00C5DD12AD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597321017"/>
              </p:ext>
            </p:extLst>
          </p:nvPr>
        </p:nvGraphicFramePr>
        <p:xfrm>
          <a:off x="161848" y="1049311"/>
          <a:ext cx="8820304" cy="5267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98797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50DFB418-1B95-49EA-8D7A-974C9983B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09396"/>
            <a:ext cx="7610642" cy="612000"/>
          </a:xfrm>
        </p:spPr>
        <p:txBody>
          <a:bodyPr>
            <a:noAutofit/>
          </a:bodyPr>
          <a:lstStyle/>
          <a:p>
            <a:r>
              <a:rPr lang="hu-HU" sz="2000" dirty="0"/>
              <a:t>Az </a:t>
            </a:r>
            <a:r>
              <a:rPr lang="hu-HU" sz="2000" dirty="0" err="1"/>
              <a:t>mnb</a:t>
            </a:r>
            <a:r>
              <a:rPr lang="hu-HU" sz="2000" dirty="0"/>
              <a:t> </a:t>
            </a:r>
            <a:r>
              <a:rPr lang="hu-HU" sz="2000" dirty="0" err="1"/>
              <a:t>konjunktÚra</a:t>
            </a:r>
            <a:r>
              <a:rPr lang="hu-HU" sz="2000" dirty="0"/>
              <a:t> indexe nem változott (+15 pont) az előző hónaphoz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09C89794-5F2C-4AC7-A95F-240E1C83C7E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54753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29C42FF4-1ED7-4CFD-A338-2F7652C24DEF}"/>
              </a:ext>
            </a:extLst>
          </p:cNvPr>
          <p:cNvSpPr/>
          <p:nvPr/>
        </p:nvSpPr>
        <p:spPr>
          <a:xfrm>
            <a:off x="15751" y="6290666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jelenlegi helyzet, a várakozások és az MNB konjunktúra indexe</a:t>
            </a:r>
          </a:p>
        </p:txBody>
      </p:sp>
      <p:sp>
        <p:nvSpPr>
          <p:cNvPr id="14" name="Téglalap 13">
            <a:extLst>
              <a:ext uri="{FF2B5EF4-FFF2-40B4-BE49-F238E27FC236}">
                <a16:creationId xmlns:a16="http://schemas.microsoft.com/office/drawing/2014/main" id="{70FE1926-3A9A-4E74-9CA0-ABD85A2F0232}"/>
              </a:ext>
            </a:extLst>
          </p:cNvPr>
          <p:cNvSpPr/>
          <p:nvPr/>
        </p:nvSpPr>
        <p:spPr>
          <a:xfrm>
            <a:off x="399100" y="5706803"/>
            <a:ext cx="834579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A skála értékei -100 és +100 között mozognak. A pozitív értékek a konjunktúra javulását, a negatívok a romlását jelzik.</a:t>
            </a:r>
            <a:endParaRPr lang="hu-HU" sz="2000" i="1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00000000-0008-0000-01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14357734"/>
              </p:ext>
            </p:extLst>
          </p:nvPr>
        </p:nvGraphicFramePr>
        <p:xfrm>
          <a:off x="15751" y="921396"/>
          <a:ext cx="9128249" cy="47854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0579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50DFB418-1B95-49EA-8D7A-974C9983B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7100" y="311788"/>
            <a:ext cx="7689715" cy="612000"/>
          </a:xfrm>
        </p:spPr>
        <p:txBody>
          <a:bodyPr>
            <a:noAutofit/>
          </a:bodyPr>
          <a:lstStyle/>
          <a:p>
            <a:r>
              <a:rPr lang="hu-HU" sz="2000" dirty="0"/>
              <a:t>A jelenlegi helyzet megítélése csak a középvállalatoknál javult az előző hónaphoz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09C89794-5F2C-4AC7-A95F-240E1C83C7E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12495" y="6474433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F186A0CF-C284-4680-AF26-FF28FECB416C}"/>
              </a:ext>
            </a:extLst>
          </p:cNvPr>
          <p:cNvSpPr/>
          <p:nvPr/>
        </p:nvSpPr>
        <p:spPr>
          <a:xfrm>
            <a:off x="598095" y="5862433"/>
            <a:ext cx="834579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A skála értékei -100 és +100 között mozognak. A pozitív értékek a konjunktúra javulását, a negatívok a romlását jelzik.</a:t>
            </a:r>
            <a:endParaRPr lang="hu-HU" sz="20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45F1E777-9332-46F0-B550-C4B81158C786}"/>
              </a:ext>
            </a:extLst>
          </p:cNvPr>
          <p:cNvSpPr/>
          <p:nvPr/>
        </p:nvSpPr>
        <p:spPr>
          <a:xfrm>
            <a:off x="0" y="6399622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jelenlegi helyzet indexe vállalatméret szerint</a:t>
            </a: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5607DD30-891E-4AA6-95B3-CBF998C8E17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8805783"/>
              </p:ext>
            </p:extLst>
          </p:nvPr>
        </p:nvGraphicFramePr>
        <p:xfrm>
          <a:off x="0" y="923788"/>
          <a:ext cx="9112494" cy="48946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02634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8CCF150-97A5-4F9E-AEC4-737215E59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1107" y="304901"/>
            <a:ext cx="7792549" cy="612000"/>
          </a:xfrm>
        </p:spPr>
        <p:txBody>
          <a:bodyPr>
            <a:noAutofit/>
          </a:bodyPr>
          <a:lstStyle/>
          <a:p>
            <a:r>
              <a:rPr lang="hu-HU" sz="2000" dirty="0"/>
              <a:t>Az aktuális helyzet a vizsgált tényezők többségénél javult januárhoz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D3F20BEA-550F-434F-AF54-C30B7F7A2F1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36124" y="6457023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13670992-96D8-4A00-8D2C-68C36B448FC9}"/>
              </a:ext>
            </a:extLst>
          </p:cNvPr>
          <p:cNvSpPr/>
          <p:nvPr/>
        </p:nvSpPr>
        <p:spPr>
          <a:xfrm>
            <a:off x="31506" y="6214545"/>
            <a:ext cx="9112494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i="1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*Az első két felmérésben nem szerepelt ez a kérdés</a:t>
            </a:r>
          </a:p>
          <a:p>
            <a:pPr algn="ctr"/>
            <a:r>
              <a:rPr lang="hu-HU" sz="2000" b="1" cap="all" dirty="0"/>
              <a:t>A jelenlegi helyzet alindexei</a:t>
            </a:r>
          </a:p>
        </p:txBody>
      </p:sp>
      <p:sp>
        <p:nvSpPr>
          <p:cNvPr id="10" name="Nyíl: felfelé mutató 9">
            <a:extLst>
              <a:ext uri="{FF2B5EF4-FFF2-40B4-BE49-F238E27FC236}">
                <a16:creationId xmlns:a16="http://schemas.microsoft.com/office/drawing/2014/main" id="{6DF855B3-92E7-4286-80C0-80361F4F943C}"/>
              </a:ext>
            </a:extLst>
          </p:cNvPr>
          <p:cNvSpPr/>
          <p:nvPr/>
        </p:nvSpPr>
        <p:spPr>
          <a:xfrm>
            <a:off x="8675364" y="1438499"/>
            <a:ext cx="215857" cy="562753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2C14FD94-C330-4973-859E-26CCF9143A8A}"/>
              </a:ext>
            </a:extLst>
          </p:cNvPr>
          <p:cNvSpPr/>
          <p:nvPr/>
        </p:nvSpPr>
        <p:spPr>
          <a:xfrm rot="10800000">
            <a:off x="8675364" y="2243730"/>
            <a:ext cx="215857" cy="677108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6413B0AA-AC58-46BD-8206-80FF7546FBEF}"/>
              </a:ext>
            </a:extLst>
          </p:cNvPr>
          <p:cNvSpPr txBox="1"/>
          <p:nvPr/>
        </p:nvSpPr>
        <p:spPr>
          <a:xfrm>
            <a:off x="8783292" y="1439326"/>
            <a:ext cx="461665" cy="1813672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Javul    </a:t>
            </a:r>
            <a:r>
              <a:rPr lang="hu-HU" b="1" dirty="0">
                <a:solidFill>
                  <a:srgbClr val="FF0000"/>
                </a:solidFill>
              </a:rPr>
              <a:t>Gyengül</a:t>
            </a: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93494932-ECBF-43EE-AAF0-B32C0382DC4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14404842"/>
              </p:ext>
            </p:extLst>
          </p:nvPr>
        </p:nvGraphicFramePr>
        <p:xfrm>
          <a:off x="31506" y="916901"/>
          <a:ext cx="9080988" cy="52976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65791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8CCF150-97A5-4F9E-AEC4-737215E59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000" dirty="0"/>
              <a:t>A várakozások tényezőinek többségénél nőtt az optimizmus az előző hónaphoz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D3F20BEA-550F-434F-AF54-C30B7F7A2F1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43731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F73C3CB4-AA04-4B7F-B848-7DA7DCBCB7F7}"/>
              </a:ext>
            </a:extLst>
          </p:cNvPr>
          <p:cNvSpPr/>
          <p:nvPr/>
        </p:nvSpPr>
        <p:spPr>
          <a:xfrm>
            <a:off x="31506" y="6500477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várakozások alindexei</a:t>
            </a:r>
          </a:p>
        </p:txBody>
      </p:sp>
      <p:sp>
        <p:nvSpPr>
          <p:cNvPr id="9" name="Nyíl: felfelé mutató 8">
            <a:extLst>
              <a:ext uri="{FF2B5EF4-FFF2-40B4-BE49-F238E27FC236}">
                <a16:creationId xmlns:a16="http://schemas.microsoft.com/office/drawing/2014/main" id="{E632F845-F269-44C5-92FF-6C69BD8AE866}"/>
              </a:ext>
            </a:extLst>
          </p:cNvPr>
          <p:cNvSpPr/>
          <p:nvPr/>
        </p:nvSpPr>
        <p:spPr>
          <a:xfrm>
            <a:off x="8706597" y="2637320"/>
            <a:ext cx="215857" cy="562753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0" name="Nyíl: felfelé mutató 9">
            <a:extLst>
              <a:ext uri="{FF2B5EF4-FFF2-40B4-BE49-F238E27FC236}">
                <a16:creationId xmlns:a16="http://schemas.microsoft.com/office/drawing/2014/main" id="{5DFB9F90-EDE9-47D8-847E-6D75288D9CBF}"/>
              </a:ext>
            </a:extLst>
          </p:cNvPr>
          <p:cNvSpPr/>
          <p:nvPr/>
        </p:nvSpPr>
        <p:spPr>
          <a:xfrm rot="10800000">
            <a:off x="8706597" y="3372909"/>
            <a:ext cx="215857" cy="677108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FCC1974F-E521-4C31-AF75-A013260EB280}"/>
              </a:ext>
            </a:extLst>
          </p:cNvPr>
          <p:cNvSpPr txBox="1"/>
          <p:nvPr/>
        </p:nvSpPr>
        <p:spPr>
          <a:xfrm>
            <a:off x="8814525" y="2612216"/>
            <a:ext cx="461665" cy="1813672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Javul    </a:t>
            </a:r>
            <a:r>
              <a:rPr lang="hu-HU" b="1" dirty="0">
                <a:solidFill>
                  <a:srgbClr val="FF0000"/>
                </a:solidFill>
              </a:rPr>
              <a:t>Gyengül</a:t>
            </a:r>
          </a:p>
        </p:txBody>
      </p:sp>
      <p:graphicFrame>
        <p:nvGraphicFramePr>
          <p:cNvPr id="14" name="Diagram 13">
            <a:extLst>
              <a:ext uri="{FF2B5EF4-FFF2-40B4-BE49-F238E27FC236}">
                <a16:creationId xmlns:a16="http://schemas.microsoft.com/office/drawing/2014/main" id="{F150BA5B-DAAF-4CAF-B569-384E3FB3E4F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1196757"/>
              </p:ext>
            </p:extLst>
          </p:nvPr>
        </p:nvGraphicFramePr>
        <p:xfrm>
          <a:off x="0" y="922449"/>
          <a:ext cx="9144000" cy="55780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178292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170C5D8F-DC25-4F79-940F-5A7DE3F3F6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4852" y="310448"/>
            <a:ext cx="7863964" cy="612000"/>
          </a:xfrm>
        </p:spPr>
        <p:txBody>
          <a:bodyPr>
            <a:noAutofit/>
          </a:bodyPr>
          <a:lstStyle/>
          <a:p>
            <a:r>
              <a:rPr lang="hu-HU" sz="2000" dirty="0"/>
              <a:t>A középvállalatok várakozásai februárban voltak a legoptimistábbak a felmérés 2020. decemberi kezdete óta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B54C2B69-C3A6-4FDC-915A-7E59A6D0D30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559964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3DA8FA6A-60BB-4F99-ACEA-8AC53F30853B}"/>
              </a:ext>
            </a:extLst>
          </p:cNvPr>
          <p:cNvSpPr/>
          <p:nvPr/>
        </p:nvSpPr>
        <p:spPr>
          <a:xfrm>
            <a:off x="478174" y="5833461"/>
            <a:ext cx="834579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A skála értékei -100 és +100 között mozognak. A pozitív értékek a konjunktúra javulását, a negatívok a romlását jelzik.</a:t>
            </a:r>
            <a:endParaRPr lang="hu-HU" sz="20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1224B0E6-D9AD-4FE7-A5A0-510A7DEAF52D}"/>
              </a:ext>
            </a:extLst>
          </p:cNvPr>
          <p:cNvSpPr/>
          <p:nvPr/>
        </p:nvSpPr>
        <p:spPr>
          <a:xfrm>
            <a:off x="94825" y="6399621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várakozások indexe vállalatméret szerint</a:t>
            </a: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A45E312B-888A-4850-8BC6-84B37BEB11F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7009631"/>
              </p:ext>
            </p:extLst>
          </p:nvPr>
        </p:nvGraphicFramePr>
        <p:xfrm>
          <a:off x="0" y="922449"/>
          <a:ext cx="9112494" cy="49110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506052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54677F3-E60F-43ED-BE54-5EB930DCE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3117498"/>
            <a:ext cx="4983366" cy="622991"/>
          </a:xfrm>
        </p:spPr>
        <p:txBody>
          <a:bodyPr/>
          <a:lstStyle/>
          <a:p>
            <a:r>
              <a:rPr lang="hu-HU" b="1" dirty="0"/>
              <a:t>Termelés és kereslet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15098486"/>
      </p:ext>
    </p:extLst>
  </p:cSld>
  <p:clrMapOvr>
    <a:masterClrMapping/>
  </p:clrMapOvr>
</p:sld>
</file>

<file path=ppt/theme/theme1.xml><?xml version="1.0" encoding="utf-8"?>
<a:theme xmlns:a="http://schemas.openxmlformats.org/drawingml/2006/main" name="MNB téma 4_3 új">
  <a:themeElements>
    <a:clrScheme name="MNB séma">
      <a:dk1>
        <a:sysClr val="windowText" lastClr="000000"/>
      </a:dk1>
      <a:lt1>
        <a:sysClr val="window" lastClr="FFFFFF"/>
      </a:lt1>
      <a:dk2>
        <a:srgbClr val="0C2148"/>
      </a:dk2>
      <a:lt2>
        <a:srgbClr val="E7E6E6"/>
      </a:lt2>
      <a:accent1>
        <a:srgbClr val="009EE0"/>
      </a:accent1>
      <a:accent2>
        <a:srgbClr val="48A0AE"/>
      </a:accent2>
      <a:accent3>
        <a:srgbClr val="DA0000"/>
      </a:accent3>
      <a:accent4>
        <a:srgbClr val="E57200"/>
      </a:accent4>
      <a:accent5>
        <a:srgbClr val="F6A800"/>
      </a:accent5>
      <a:accent6>
        <a:srgbClr val="70AD47"/>
      </a:accent6>
      <a:hlink>
        <a:srgbClr val="0563C1"/>
      </a:hlink>
      <a:folHlink>
        <a:srgbClr val="954F72"/>
      </a:folHlink>
    </a:clrScheme>
    <a:fontScheme name="MNB séma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59D82F22-8C12-49ED-9B02-0DE281DA6CCC}" vid="{B62070E2-8DAD-4C8D-8BC5-F50A9BF3ACF0}"/>
    </a:ext>
  </a:extLst>
</a:theme>
</file>

<file path=ppt/theme/theme2.xml><?xml version="1.0" encoding="utf-8"?>
<a:theme xmlns:a="http://schemas.openxmlformats.org/drawingml/2006/main" name="MNB téma 4_3 nyomtatásra">
  <a:themeElements>
    <a:clrScheme name="MNB séma">
      <a:dk1>
        <a:sysClr val="windowText" lastClr="000000"/>
      </a:dk1>
      <a:lt1>
        <a:sysClr val="window" lastClr="FFFFFF"/>
      </a:lt1>
      <a:dk2>
        <a:srgbClr val="0C2148"/>
      </a:dk2>
      <a:lt2>
        <a:srgbClr val="E7E6E6"/>
      </a:lt2>
      <a:accent1>
        <a:srgbClr val="009EE0"/>
      </a:accent1>
      <a:accent2>
        <a:srgbClr val="48A0AE"/>
      </a:accent2>
      <a:accent3>
        <a:srgbClr val="DA0000"/>
      </a:accent3>
      <a:accent4>
        <a:srgbClr val="E57200"/>
      </a:accent4>
      <a:accent5>
        <a:srgbClr val="F6A800"/>
      </a:accent5>
      <a:accent6>
        <a:srgbClr val="70AD47"/>
      </a:accent6>
      <a:hlink>
        <a:srgbClr val="0563C1"/>
      </a:hlink>
      <a:folHlink>
        <a:srgbClr val="954F72"/>
      </a:folHlink>
    </a:clrScheme>
    <a:fontScheme name="MNB séma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59D82F22-8C12-49ED-9B02-0DE281DA6CCC}" vid="{A9582B90-6524-41EB-9FA6-0BA03A9CB942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28250</TotalTime>
  <Words>837</Words>
  <Application>Microsoft Office PowerPoint</Application>
  <PresentationFormat>Diavetítés a képernyőre (4:3 oldalarány)</PresentationFormat>
  <Paragraphs>81</Paragraphs>
  <Slides>23</Slides>
  <Notes>6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2</vt:i4>
      </vt:variant>
      <vt:variant>
        <vt:lpstr>Diacímek</vt:lpstr>
      </vt:variant>
      <vt:variant>
        <vt:i4>23</vt:i4>
      </vt:variant>
    </vt:vector>
  </HeadingPairs>
  <TitlesOfParts>
    <vt:vector size="27" baseType="lpstr">
      <vt:lpstr>Arial</vt:lpstr>
      <vt:lpstr>Calibri</vt:lpstr>
      <vt:lpstr>MNB téma 4_3 új</vt:lpstr>
      <vt:lpstr>MNB téma 4_3 nyomtatásra</vt:lpstr>
      <vt:lpstr>Az mnb Vállalati Konjunktúra felméréseinek 2022. februári eredményei</vt:lpstr>
      <vt:lpstr>Az mnb vállalati konjunktúra felmérései</vt:lpstr>
      <vt:lpstr>Az eredmények a gazdaság újraindulását tükrözik</vt:lpstr>
      <vt:lpstr>Az mnb konjunktÚra indexe nem változott (+15 pont) az előző hónaphoz képest</vt:lpstr>
      <vt:lpstr>A jelenlegi helyzet megítélése csak a középvállalatoknál javult az előző hónaphoz képest</vt:lpstr>
      <vt:lpstr>Az aktuális helyzet a vizsgált tényezők többségénél javult januárhoz képest</vt:lpstr>
      <vt:lpstr>A várakozások tényezőinek többségénél nőtt az optimizmus az előző hónaphoz képest</vt:lpstr>
      <vt:lpstr>A középvállalatok várakozásai februárban voltak a legoptimistábbak a felmérés 2020. decemberi kezdete óta</vt:lpstr>
      <vt:lpstr>Termelés és kereslet</vt:lpstr>
      <vt:lpstr>Az átlagos kapacitás-kihasználtság a kkv-k körében nőtt, a nagyvállalatoknál viszont már 3 hónapja csökken</vt:lpstr>
      <vt:lpstr>A mezőgazdaság kivételével minden tevékenységi körben nőtt a termelési szint az előző hónaphoz képest</vt:lpstr>
      <vt:lpstr>a középvállalatok kapacitás-várakozásai februárban mutatták a legmagasabb értéket a felmérés kezdete óta</vt:lpstr>
      <vt:lpstr>Az átlagos bevételi szint (100 százalék) nem változott az előző hónaphoz képest</vt:lpstr>
      <vt:lpstr>A pozitív konjunktúrával párhuzamosan egyre inkább korlátozó tényező a munkaerőhiány és egyre kevésbé a kereslet hiánya</vt:lpstr>
      <vt:lpstr>Üzleti környezet, beruházások, foglalkoztatás</vt:lpstr>
      <vt:lpstr>Az üzleti környezet megítélése a mikro-, és nagyvállalatok körében számottevően javult az előző hónaphoz képest…</vt:lpstr>
      <vt:lpstr>… Az üzleti környezetre vonatkozó várakozások azonban csak a középvállalatok körében javultak januárhoz képest</vt:lpstr>
      <vt:lpstr>A beruházási tervek mutatója ebben a hónapban mutatta a legmagasabb értéket a felmérés 2020. decemberi kezdete óta</vt:lpstr>
      <vt:lpstr>A létszám tervezett bővítésének mutatója 2021. októbere óta folyamatosan növekszik</vt:lpstr>
      <vt:lpstr>A létszámnövelési szándék az iparban és építőiparban ebben a hónapban volt a legerősebb a felmérés kezdete óta</vt:lpstr>
      <vt:lpstr>Árak</vt:lpstr>
      <vt:lpstr>Az áremelési szándék minden méretkategóriában mérséklődött az előző hónaphoz képest, leginkább a nagyvállalatoknál</vt:lpstr>
      <vt:lpstr>Köszönjük minden közreműködőnek a kitöltésben való részvételt!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Fekete Ádám</dc:creator>
  <cp:lastModifiedBy>Csikár Rajmond</cp:lastModifiedBy>
  <cp:revision>1780</cp:revision>
  <dcterms:created xsi:type="dcterms:W3CDTF">2020-04-06T05:19:02Z</dcterms:created>
  <dcterms:modified xsi:type="dcterms:W3CDTF">2022-03-16T14:53:27Z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0d11092-50c9-4e74-84b5-b1af078dc3d0_Enabled">
    <vt:lpwstr>True</vt:lpwstr>
  </property>
  <property fmtid="{D5CDD505-2E9C-101B-9397-08002B2CF9AE}" pid="3" name="MSIP_Label_b0d11092-50c9-4e74-84b5-b1af078dc3d0_SiteId">
    <vt:lpwstr>97c01ef8-0264-4eef-9c08-fb4a9ba1c0db</vt:lpwstr>
  </property>
  <property fmtid="{D5CDD505-2E9C-101B-9397-08002B2CF9AE}" pid="4" name="MSIP_Label_b0d11092-50c9-4e74-84b5-b1af078dc3d0_Ref">
    <vt:lpwstr>https://api.informationprotection.azure.com/api/97c01ef8-0264-4eef-9c08-fb4a9ba1c0db</vt:lpwstr>
  </property>
  <property fmtid="{D5CDD505-2E9C-101B-9397-08002B2CF9AE}" pid="5" name="MSIP_Label_b0d11092-50c9-4e74-84b5-b1af078dc3d0_Owner">
    <vt:lpwstr>feketea@mnb.hu</vt:lpwstr>
  </property>
  <property fmtid="{D5CDD505-2E9C-101B-9397-08002B2CF9AE}" pid="6" name="MSIP_Label_b0d11092-50c9-4e74-84b5-b1af078dc3d0_SetDate">
    <vt:lpwstr>2020-04-06T08:02:34.1071123+02:00</vt:lpwstr>
  </property>
  <property fmtid="{D5CDD505-2E9C-101B-9397-08002B2CF9AE}" pid="7" name="MSIP_Label_b0d11092-50c9-4e74-84b5-b1af078dc3d0_Name">
    <vt:lpwstr>Protected</vt:lpwstr>
  </property>
  <property fmtid="{D5CDD505-2E9C-101B-9397-08002B2CF9AE}" pid="8" name="MSIP_Label_b0d11092-50c9-4e74-84b5-b1af078dc3d0_Application">
    <vt:lpwstr>Microsoft Azure Information Protection</vt:lpwstr>
  </property>
  <property fmtid="{D5CDD505-2E9C-101B-9397-08002B2CF9AE}" pid="9" name="MSIP_Label_b0d11092-50c9-4e74-84b5-b1af078dc3d0_Extended_MSFT_Method">
    <vt:lpwstr>Automatic</vt:lpwstr>
  </property>
  <property fmtid="{D5CDD505-2E9C-101B-9397-08002B2CF9AE}" pid="10" name="Sensitivity">
    <vt:lpwstr>Protected</vt:lpwstr>
  </property>
</Properties>
</file>