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7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8.xml" ContentType="application/vnd.openxmlformats-officedocument.themeOverride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9.xml" ContentType="application/vnd.openxmlformats-officedocument.themeOverride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0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1.xml" ContentType="application/vnd.openxmlformats-officedocument.themeOverride+xml"/>
  <Override PartName="/ppt/notesSlides/notesSlide6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2.xml" ContentType="application/vnd.openxmlformats-officedocument.themeOverr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3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4.xml" ContentType="application/vnd.openxmlformats-officedocument.themeOverr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6"/>
  </p:notesMasterIdLst>
  <p:sldIdLst>
    <p:sldId id="256" r:id="rId3"/>
    <p:sldId id="385" r:id="rId4"/>
    <p:sldId id="386" r:id="rId5"/>
    <p:sldId id="374" r:id="rId6"/>
    <p:sldId id="390" r:id="rId7"/>
    <p:sldId id="375" r:id="rId8"/>
    <p:sldId id="393" r:id="rId9"/>
    <p:sldId id="389" r:id="rId10"/>
    <p:sldId id="287" r:id="rId11"/>
    <p:sldId id="364" r:id="rId12"/>
    <p:sldId id="395" r:id="rId13"/>
    <p:sldId id="365" r:id="rId14"/>
    <p:sldId id="366" r:id="rId15"/>
    <p:sldId id="396" r:id="rId16"/>
    <p:sldId id="286" r:id="rId17"/>
    <p:sldId id="357" r:id="rId18"/>
    <p:sldId id="371" r:id="rId19"/>
    <p:sldId id="372" r:id="rId20"/>
    <p:sldId id="367" r:id="rId21"/>
    <p:sldId id="354" r:id="rId22"/>
    <p:sldId id="391" r:id="rId23"/>
    <p:sldId id="392" r:id="rId24"/>
    <p:sldId id="260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00FFFF"/>
    <a:srgbClr val="C7E1B5"/>
    <a:srgbClr val="91EEFB"/>
    <a:srgbClr val="99CCFF"/>
    <a:srgbClr val="CC9900"/>
    <a:srgbClr val="FF9900"/>
    <a:srgbClr val="66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29" autoAdjust="0"/>
    <p:restoredTop sz="92886" autoAdjust="0"/>
  </p:normalViewPr>
  <p:slideViewPr>
    <p:cSldViewPr snapToGrid="0">
      <p:cViewPr varScale="1">
        <p:scale>
          <a:sx n="63" d="100"/>
          <a:sy n="63" d="100"/>
        </p:scale>
        <p:origin x="16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janu&#225;r\input\2022.%20janu&#225;r_&#225;br&#225;k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janu&#225;r\input\2022.%20janu&#225;r_&#225;br&#225;k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janu&#225;r\input\2022.%20janu&#225;r_&#225;br&#225;k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janu&#225;r\input\2022.%20janu&#225;r_&#225;br&#225;k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janu&#225;r\input\2022.%20janu&#225;r_&#225;br&#225;k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janu&#225;r\input\2022.%20janu&#225;r_&#225;br&#225;k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janu&#225;r\input\2022.%20janu&#225;r_&#225;br&#225;k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janu&#225;r\input\2022.%20janu&#225;r_&#225;br&#225;k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janu&#225;r\input\2022.%20janu&#225;r_&#225;br&#225;k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janu&#225;r\input\2022.%20janu&#225;r_&#225;br&#225;k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rv01\mnb\FISCAL\Versenyk&#233;pess&#233;g\V&#225;llalati%20felm&#233;r&#233;sek\Felm&#233;r&#233;sek\Konjunkt&#250;rafelm&#233;r&#233;s\2022.%20janu&#225;r\input\2022.%20janu&#225;r_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janu&#225;r\input\2022.%20janu&#225;r_&#225;br&#225;k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janu&#225;r\input\2022.%20janu&#225;r_&#225;br&#225;k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janu&#225;r\input\2022.%20janu&#225;r_&#225;br&#225;k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janu&#225;r\input\2022.%20janu&#225;r_&#225;br&#225;k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janu&#225;r\input\2022.%20janu&#225;r_&#225;br&#225;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008464566929133"/>
          <c:y val="4.2429201946668278E-2"/>
          <c:w val="0.86602646544181983"/>
          <c:h val="0.65383278789035082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5B6D-4F39-ABE6-DD64669B79AB}"/>
              </c:ext>
            </c:extLst>
          </c:dPt>
          <c:dLbls>
            <c:dLbl>
              <c:idx val="2"/>
              <c:layout>
                <c:manualLayout>
                  <c:x val="-4.9250000000000002E-2"/>
                  <c:y val="-7.17746682779542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B6D-4F39-ABE6-DD64669B79AB}"/>
                </c:ext>
              </c:extLst>
            </c:dLbl>
            <c:dLbl>
              <c:idx val="3"/>
              <c:layout>
                <c:manualLayout>
                  <c:x val="-6.5916666666666665E-2"/>
                  <c:y val="-4.78895525500756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B6D-4F39-ABE6-DD64669B79AB}"/>
                </c:ext>
              </c:extLst>
            </c:dLbl>
            <c:dLbl>
              <c:idx val="4"/>
              <c:layout>
                <c:manualLayout>
                  <c:x val="-6.7305555555555549E-2"/>
                  <c:y val="-4.5235650802533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B6D-4F39-ABE6-DD64669B79AB}"/>
                </c:ext>
              </c:extLst>
            </c:dLbl>
            <c:dLbl>
              <c:idx val="5"/>
              <c:layout>
                <c:manualLayout>
                  <c:x val="-5.4045166229221293E-2"/>
                  <c:y val="-4.78895525500756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B6D-4F39-ABE6-DD64669B79AB}"/>
                </c:ext>
              </c:extLst>
            </c:dLbl>
            <c:dLbl>
              <c:idx val="7"/>
              <c:layout>
                <c:manualLayout>
                  <c:x val="-5.2656277340332562E-2"/>
                  <c:y val="-4.78895525500756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B6D-4F39-ABE6-DD64669B79AB}"/>
                </c:ext>
              </c:extLst>
            </c:dLbl>
            <c:dLbl>
              <c:idx val="8"/>
              <c:layout>
                <c:manualLayout>
                  <c:x val="-4.8291666666666663E-2"/>
                  <c:y val="-3.72739455599074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B6D-4F39-ABE6-DD64669B79AB}"/>
                </c:ext>
              </c:extLst>
            </c:dLbl>
            <c:dLbl>
              <c:idx val="9"/>
              <c:layout>
                <c:manualLayout>
                  <c:x val="-4.1347222222222223E-2"/>
                  <c:y val="-3.72739455599074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B6D-4F39-ABE6-DD64669B79AB}"/>
                </c:ext>
              </c:extLst>
            </c:dLbl>
            <c:dLbl>
              <c:idx val="11"/>
              <c:layout>
                <c:manualLayout>
                  <c:x val="-4.5513888888888993E-2"/>
                  <c:y val="-2.66583385697392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B6D-4F39-ABE6-DD64669B79AB}"/>
                </c:ext>
              </c:extLst>
            </c:dLbl>
            <c:dLbl>
              <c:idx val="12"/>
              <c:layout>
                <c:manualLayout>
                  <c:x val="-3.9958333333333332E-2"/>
                  <c:y val="-2.66583385697392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B6D-4F39-ABE6-DD64669B79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Indexek!$B$4:$O$4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Indexek!$B$5:$O$5</c:f>
              <c:numCache>
                <c:formatCode>General\ "pont"</c:formatCode>
                <c:ptCount val="14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B6D-4F39-ABE6-DD64669B79AB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206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5B6D-4F39-ABE6-DD64669B79AB}"/>
              </c:ext>
            </c:extLst>
          </c:dPt>
          <c:dLbls>
            <c:dLbl>
              <c:idx val="0"/>
              <c:layout>
                <c:manualLayout>
                  <c:x val="-4.6902777777777779E-2"/>
                  <c:y val="-6.11590612877859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5B6D-4F39-ABE6-DD64669B79AB}"/>
                </c:ext>
              </c:extLst>
            </c:dLbl>
            <c:dLbl>
              <c:idx val="1"/>
              <c:layout>
                <c:manualLayout>
                  <c:x val="-6.8496609798775185E-2"/>
                  <c:y val="-4.25817490549915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5B6D-4F39-ABE6-DD64669B79AB}"/>
                </c:ext>
              </c:extLst>
            </c:dLbl>
            <c:dLbl>
              <c:idx val="2"/>
              <c:layout>
                <c:manualLayout>
                  <c:x val="-5.4607720909886262E-2"/>
                  <c:y val="-3.19661420648233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B6D-4F39-ABE6-DD64669B79AB}"/>
                </c:ext>
              </c:extLst>
            </c:dLbl>
            <c:dLbl>
              <c:idx val="3"/>
              <c:layout>
                <c:manualLayout>
                  <c:x val="-4.9052165354330761E-2"/>
                  <c:y val="-5.85051595402439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5B6D-4F39-ABE6-DD64669B79AB}"/>
                </c:ext>
              </c:extLst>
            </c:dLbl>
            <c:dLbl>
              <c:idx val="11"/>
              <c:layout>
                <c:manualLayout>
                  <c:x val="-4.0718832020997478E-2"/>
                  <c:y val="-5.31973560451597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5B6D-4F39-ABE6-DD64669B79AB}"/>
                </c:ext>
              </c:extLst>
            </c:dLbl>
            <c:dLbl>
              <c:idx val="12"/>
              <c:layout>
                <c:manualLayout>
                  <c:x val="-4.4885498687663943E-2"/>
                  <c:y val="-6.64668647828701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5B6D-4F39-ABE6-DD64669B79AB}"/>
                </c:ext>
              </c:extLst>
            </c:dLbl>
            <c:dLbl>
              <c:idx val="13"/>
              <c:layout>
                <c:manualLayout>
                  <c:x val="-2.7107392825896763E-3"/>
                  <c:y val="-4.23096718837081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5B6D-4F39-ABE6-DD64669B79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Indexek!$B$4:$O$4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Indexek!$B$6:$O$6</c:f>
              <c:numCache>
                <c:formatCode>General\ "pont"</c:formatCode>
                <c:ptCount val="14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B6D-4F39-ABE6-DD64669B79AB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5B6D-4F39-ABE6-DD64669B79AB}"/>
              </c:ext>
            </c:extLst>
          </c:dPt>
          <c:dLbls>
            <c:dLbl>
              <c:idx val="0"/>
              <c:layout>
                <c:manualLayout>
                  <c:x val="-5.2027777777777791E-2"/>
                  <c:y val="-5.85051595402439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B6D-4F39-ABE6-DD64669B79AB}"/>
                </c:ext>
              </c:extLst>
            </c:dLbl>
            <c:dLbl>
              <c:idx val="1"/>
              <c:layout>
                <c:manualLayout>
                  <c:x val="-4.4322944006999127E-2"/>
                  <c:y val="-4.25817490549915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B6D-4F39-ABE6-DD64669B79AB}"/>
                </c:ext>
              </c:extLst>
            </c:dLbl>
            <c:dLbl>
              <c:idx val="3"/>
              <c:layout>
                <c:manualLayout>
                  <c:x val="-5.1267388451443567E-2"/>
                  <c:y val="-6.38129630353280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B6D-4F39-ABE6-DD64669B79AB}"/>
                </c:ext>
              </c:extLst>
            </c:dLbl>
            <c:dLbl>
              <c:idx val="6"/>
              <c:layout>
                <c:manualLayout>
                  <c:x val="-3.9329943132108587E-2"/>
                  <c:y val="-4.25817490549915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B6D-4F39-ABE6-DD64669B79AB}"/>
                </c:ext>
              </c:extLst>
            </c:dLbl>
            <c:dLbl>
              <c:idx val="8"/>
              <c:layout>
                <c:manualLayout>
                  <c:x val="-4.1347222222222223E-2"/>
                  <c:y val="-3.7273945559907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B6D-4F39-ABE6-DD64669B79AB}"/>
                </c:ext>
              </c:extLst>
            </c:dLbl>
            <c:dLbl>
              <c:idx val="9"/>
              <c:layout>
                <c:manualLayout>
                  <c:x val="-4.6274387576552931E-2"/>
                  <c:y val="-3.99278473074494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B6D-4F39-ABE6-DD64669B79AB}"/>
                </c:ext>
              </c:extLst>
            </c:dLbl>
            <c:dLbl>
              <c:idx val="10"/>
              <c:layout>
                <c:manualLayout>
                  <c:x val="-4.2736111111111114E-2"/>
                  <c:y val="-4.25817490549915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B6D-4F39-ABE6-DD64669B79AB}"/>
                </c:ext>
              </c:extLst>
            </c:dLbl>
            <c:dLbl>
              <c:idx val="11"/>
              <c:layout>
                <c:manualLayout>
                  <c:x val="-4.6274387576553035E-2"/>
                  <c:y val="-3.72739455599074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B6D-4F39-ABE6-DD64669B79AB}"/>
                </c:ext>
              </c:extLst>
            </c:dLbl>
            <c:dLbl>
              <c:idx val="12"/>
              <c:layout>
                <c:manualLayout>
                  <c:x val="-3.7941054243219495E-2"/>
                  <c:y val="-3.7273945559907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B6D-4F39-ABE6-DD64669B79AB}"/>
                </c:ext>
              </c:extLst>
            </c:dLbl>
            <c:dLbl>
              <c:idx val="13"/>
              <c:layout>
                <c:manualLayout>
                  <c:x val="-1.3218503937007873E-3"/>
                  <c:y val="-5.31973560451598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B6D-4F39-ABE6-DD64669B79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Indexek!$B$4:$O$4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Indexek!$B$7:$O$7</c:f>
              <c:numCache>
                <c:formatCode>General\ "pont"</c:formatCode>
                <c:ptCount val="14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  <c:pt idx="13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5B6D-4F39-ABE6-DD64669B79A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4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5438757655293093E-2"/>
          <c:y val="3.9618992983195572E-2"/>
          <c:w val="0.9009501312335958"/>
          <c:h val="0.5744563732721411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verzió'!$A$181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3"/>
              <c:layout>
                <c:manualLayout>
                  <c:x val="0"/>
                  <c:y val="3.221563990290428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C04-42FD-9F75-C7FFD20EAF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verzió'!$B$180:$O$180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verzió'!$B$181:$O$181</c:f>
              <c:numCache>
                <c:formatCode>0%</c:formatCode>
                <c:ptCount val="14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  <c:pt idx="13">
                  <c:v>0.36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C04-42FD-9F75-C7FFD20EAF26}"/>
            </c:ext>
          </c:extLst>
        </c:ser>
        <c:ser>
          <c:idx val="1"/>
          <c:order val="1"/>
          <c:tx>
            <c:strRef>
              <c:f>'Új verzió'!$A$182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C04-42FD-9F75-C7FFD20EAF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verzió'!$B$180:$O$180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verzió'!$B$182:$O$182</c:f>
              <c:numCache>
                <c:formatCode>0%</c:formatCode>
                <c:ptCount val="14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  <c:pt idx="13">
                  <c:v>0.37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C04-42FD-9F75-C7FFD20EAF26}"/>
            </c:ext>
          </c:extLst>
        </c:ser>
        <c:ser>
          <c:idx val="2"/>
          <c:order val="2"/>
          <c:tx>
            <c:strRef>
              <c:f>'Új verzió'!$A$183</c:f>
              <c:strCache>
                <c:ptCount val="1"/>
                <c:pt idx="0">
                  <c:v>Beszállítói problémák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C04-42FD-9F75-C7FFD20EAF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verzió'!$B$180:$O$180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verzió'!$B$183:$O$183</c:f>
              <c:numCache>
                <c:formatCode>0%</c:formatCode>
                <c:ptCount val="14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  <c:pt idx="13">
                  <c:v>0.25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C04-42FD-9F75-C7FFD20EAF26}"/>
            </c:ext>
          </c:extLst>
        </c:ser>
        <c:ser>
          <c:idx val="3"/>
          <c:order val="3"/>
          <c:tx>
            <c:strRef>
              <c:f>'Új verzió'!$A$184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C04-42FD-9F75-C7FFD20EAF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verzió'!$B$180:$O$180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verzió'!$B$184:$O$184</c:f>
              <c:numCache>
                <c:formatCode>0%</c:formatCode>
                <c:ptCount val="14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  <c:pt idx="13">
                  <c:v>0.21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C04-42FD-9F75-C7FFD20EAF26}"/>
            </c:ext>
          </c:extLst>
        </c:ser>
        <c:ser>
          <c:idx val="4"/>
          <c:order val="4"/>
          <c:tx>
            <c:strRef>
              <c:f>'Új verzió'!$A$185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6350">
                <a:noFill/>
              </a:ln>
              <a:effectLst/>
            </c:spPr>
          </c:marker>
          <c:cat>
            <c:strRef>
              <c:f>'Új verzió'!$B$180:$O$180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verzió'!$B$185:$O$185</c:f>
              <c:numCache>
                <c:formatCode>0%</c:formatCode>
                <c:ptCount val="14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  <c:pt idx="13">
                  <c:v>0.12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C04-42FD-9F75-C7FFD20EAF26}"/>
            </c:ext>
          </c:extLst>
        </c:ser>
        <c:ser>
          <c:idx val="5"/>
          <c:order val="5"/>
          <c:tx>
            <c:strRef>
              <c:f>'Új verzió'!$A$186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13"/>
              <c:layout>
                <c:manualLayout>
                  <c:x val="0"/>
                  <c:y val="-1.98250091710181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C04-42FD-9F75-C7FFD20EAF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verzió'!$B$180:$O$180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verzió'!$B$186:$O$186</c:f>
              <c:numCache>
                <c:formatCode>0%</c:formatCode>
                <c:ptCount val="14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C04-42FD-9F75-C7FFD20EAF26}"/>
            </c:ext>
          </c:extLst>
        </c:ser>
        <c:ser>
          <c:idx val="6"/>
          <c:order val="6"/>
          <c:tx>
            <c:strRef>
              <c:f>'Új verzió'!$A$187</c:f>
              <c:strCache>
                <c:ptCount val="1"/>
                <c:pt idx="0">
                  <c:v>Egyéb*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C04-42FD-9F75-C7FFD20EAF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verzió'!$B$180:$O$180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verzió'!$B$187:$O$187</c:f>
              <c:numCache>
                <c:formatCode>0%</c:formatCode>
                <c:ptCount val="14"/>
                <c:pt idx="1">
                  <c:v>0.16927500000000001</c:v>
                </c:pt>
                <c:pt idx="2">
                  <c:v>0.15</c:v>
                </c:pt>
                <c:pt idx="3">
                  <c:v>0.16320000000000001</c:v>
                </c:pt>
                <c:pt idx="4">
                  <c:v>0.12</c:v>
                </c:pt>
                <c:pt idx="5">
                  <c:v>0.1</c:v>
                </c:pt>
                <c:pt idx="6">
                  <c:v>0.09</c:v>
                </c:pt>
                <c:pt idx="7">
                  <c:v>0.09</c:v>
                </c:pt>
                <c:pt idx="8">
                  <c:v>0.09</c:v>
                </c:pt>
                <c:pt idx="9">
                  <c:v>0.1</c:v>
                </c:pt>
                <c:pt idx="10">
                  <c:v>0.1</c:v>
                </c:pt>
                <c:pt idx="11">
                  <c:v>0.09</c:v>
                </c:pt>
                <c:pt idx="12">
                  <c:v>0.12</c:v>
                </c:pt>
                <c:pt idx="13">
                  <c:v>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C04-42FD-9F75-C7FFD20EAF26}"/>
            </c:ext>
          </c:extLst>
        </c:ser>
        <c:ser>
          <c:idx val="7"/>
          <c:order val="7"/>
          <c:tx>
            <c:strRef>
              <c:f>'Új verzió'!$A$188</c:f>
              <c:strCache>
                <c:ptCount val="1"/>
                <c:pt idx="0">
                  <c:v>Nem tudja/nem válaszol</c:v>
                </c:pt>
              </c:strCache>
            </c:strRef>
          </c:tx>
          <c:spPr>
            <a:ln w="254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bg1">
                  <a:lumMod val="75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C04-42FD-9F75-C7FFD20EAF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verzió'!$B$180:$O$180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verzió'!$B$188:$O$188</c:f>
              <c:numCache>
                <c:formatCode>0%</c:formatCode>
                <c:ptCount val="14"/>
                <c:pt idx="0">
                  <c:v>6.4141196728368488E-2</c:v>
                </c:pt>
                <c:pt idx="1">
                  <c:v>3.8406999999999997E-2</c:v>
                </c:pt>
                <c:pt idx="2">
                  <c:v>0.05</c:v>
                </c:pt>
                <c:pt idx="3">
                  <c:v>5.4100000000000002E-2</c:v>
                </c:pt>
                <c:pt idx="4">
                  <c:v>0.05</c:v>
                </c:pt>
                <c:pt idx="5">
                  <c:v>0.06</c:v>
                </c:pt>
                <c:pt idx="6">
                  <c:v>0.05</c:v>
                </c:pt>
                <c:pt idx="7">
                  <c:v>7.0000000000000007E-2</c:v>
                </c:pt>
                <c:pt idx="8">
                  <c:v>7.0000000000000007E-2</c:v>
                </c:pt>
                <c:pt idx="9">
                  <c:v>0.06</c:v>
                </c:pt>
                <c:pt idx="10">
                  <c:v>0.06</c:v>
                </c:pt>
                <c:pt idx="11">
                  <c:v>0.06</c:v>
                </c:pt>
                <c:pt idx="12">
                  <c:v>0.05</c:v>
                </c:pt>
                <c:pt idx="13">
                  <c:v>0.05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5C04-42FD-9F75-C7FFD20EAF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0339736"/>
        <c:axId val="990355152"/>
      </c:lineChart>
      <c:catAx>
        <c:axId val="990339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90355152"/>
        <c:crosses val="autoZero"/>
        <c:auto val="1"/>
        <c:lblAlgn val="ctr"/>
        <c:lblOffset val="100"/>
        <c:noMultiLvlLbl val="0"/>
      </c:catAx>
      <c:valAx>
        <c:axId val="99035515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90339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84558180227473E-4"/>
          <c:y val="0.83454644437680003"/>
          <c:w val="0.99954297900262468"/>
          <c:h val="0.150584798744936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0268603828429846E-2"/>
          <c:y val="5.745725180578843E-2"/>
          <c:w val="0.79102648829544087"/>
          <c:h val="0.6371386300915408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verzió'!$B$197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F75-405B-A913-CCF0221363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verzió'!$A$198:$A$211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verzió'!$B$198:$B$211</c:f>
              <c:numCache>
                <c:formatCode>General\ "pont"</c:formatCode>
                <c:ptCount val="14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  <c:pt idx="13">
                  <c:v>-25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F75-405B-A913-CCF02213633F}"/>
            </c:ext>
          </c:extLst>
        </c:ser>
        <c:ser>
          <c:idx val="1"/>
          <c:order val="1"/>
          <c:tx>
            <c:strRef>
              <c:f>'Új verzió'!$C$197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verzió'!$A$198:$A$211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verzió'!$C$198:$C$211</c:f>
              <c:numCache>
                <c:formatCode>General\ "pont"</c:formatCode>
                <c:ptCount val="14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  <c:pt idx="13">
                  <c:v>-16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F75-405B-A913-CCF02213633F}"/>
            </c:ext>
          </c:extLst>
        </c:ser>
        <c:ser>
          <c:idx val="2"/>
          <c:order val="2"/>
          <c:tx>
            <c:strRef>
              <c:f>'Új verzió'!$D$197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cat>
            <c:strRef>
              <c:f>'Új verzió'!$A$198:$A$211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verzió'!$D$198:$D$211</c:f>
              <c:numCache>
                <c:formatCode>General\ "pont"</c:formatCode>
                <c:ptCount val="14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  <c:pt idx="13">
                  <c:v>-16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F75-405B-A913-CCF02213633F}"/>
            </c:ext>
          </c:extLst>
        </c:ser>
        <c:ser>
          <c:idx val="3"/>
          <c:order val="3"/>
          <c:tx>
            <c:strRef>
              <c:f>'Új verzió'!$E$197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F75-405B-A913-CCF0221363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verzió'!$A$198:$A$211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verzió'!$E$198:$E$211</c:f>
              <c:numCache>
                <c:formatCode>General\ "pont"</c:formatCode>
                <c:ptCount val="14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  <c:pt idx="13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F75-405B-A913-CCF02213633F}"/>
            </c:ext>
          </c:extLst>
        </c:ser>
        <c:ser>
          <c:idx val="4"/>
          <c:order val="4"/>
          <c:tx>
            <c:strRef>
              <c:f>'Új verzió'!$F$197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F75-405B-A913-CCF0221363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verzió'!$A$198:$A$211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verzió'!$F$198:$F$211</c:f>
              <c:numCache>
                <c:formatCode>General\ "pont"</c:formatCode>
                <c:ptCount val="14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F75-405B-A913-CCF0221363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78721412948381464"/>
          <c:h val="0.6744725920692237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verzió'!$B$214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3"/>
              <c:layout>
                <c:manualLayout>
                  <c:x val="-4.1666666666666666E-3"/>
                  <c:y val="1.49303826821668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851-4A47-957F-B0C37DA19E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verzió'!$A$215:$A$228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verzió'!$B$215:$B$228</c:f>
              <c:numCache>
                <c:formatCode>General\ "pont"</c:formatCode>
                <c:ptCount val="14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  <c:pt idx="13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851-4A47-957F-B0C37DA19EF3}"/>
            </c:ext>
          </c:extLst>
        </c:ser>
        <c:ser>
          <c:idx val="1"/>
          <c:order val="1"/>
          <c:tx>
            <c:strRef>
              <c:f>'Új verzió'!$C$214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3"/>
              <c:layout>
                <c:manualLayout>
                  <c:x val="1.0185067526415994E-16"/>
                  <c:y val="-3.23491624780281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851-4A47-957F-B0C37DA19E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verzió'!$A$215:$A$228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verzió'!$C$215:$C$228</c:f>
              <c:numCache>
                <c:formatCode>General\ "pont"</c:formatCode>
                <c:ptCount val="14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  <c:pt idx="13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851-4A47-957F-B0C37DA19EF3}"/>
            </c:ext>
          </c:extLst>
        </c:ser>
        <c:ser>
          <c:idx val="2"/>
          <c:order val="2"/>
          <c:tx>
            <c:strRef>
              <c:f>'Új verzió'!$D$214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3"/>
              <c:layout>
                <c:manualLayout>
                  <c:x val="-1.1111111111111212E-2"/>
                  <c:y val="3.48375595917226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851-4A47-957F-B0C37DA19E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verzió'!$A$215:$A$228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verzió'!$D$215:$D$228</c:f>
              <c:numCache>
                <c:formatCode>General\ "pont"</c:formatCode>
                <c:ptCount val="14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  <c:pt idx="13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851-4A47-957F-B0C37DA19EF3}"/>
            </c:ext>
          </c:extLst>
        </c:ser>
        <c:ser>
          <c:idx val="3"/>
          <c:order val="3"/>
          <c:tx>
            <c:strRef>
              <c:f>'Új verzió'!$E$214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851-4A47-957F-B0C37DA19E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verzió'!$A$215:$A$228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verzió'!$E$215:$E$228</c:f>
              <c:numCache>
                <c:formatCode>General\ "pont"</c:formatCode>
                <c:ptCount val="14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  <c:pt idx="1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851-4A47-957F-B0C37DA19EF3}"/>
            </c:ext>
          </c:extLst>
        </c:ser>
        <c:ser>
          <c:idx val="4"/>
          <c:order val="4"/>
          <c:tx>
            <c:strRef>
              <c:f>'Új verzió'!$F$214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851-4A47-957F-B0C37DA19E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verzió'!$A$215:$A$228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verzió'!$F$215:$F$228</c:f>
              <c:numCache>
                <c:formatCode>General\ "pont"</c:formatCode>
                <c:ptCount val="14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851-4A47-957F-B0C37DA19E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80281922572178477"/>
          <c:h val="0.6094335430408509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verzió'!$L$240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'Új verzió'!$K$241:$K$254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verzió'!$L$241:$L$254</c:f>
              <c:numCache>
                <c:formatCode>General\ "pont"</c:formatCode>
                <c:ptCount val="14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  <c:pt idx="13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6C8-42A7-B93A-DA00EFF21977}"/>
            </c:ext>
          </c:extLst>
        </c:ser>
        <c:ser>
          <c:idx val="1"/>
          <c:order val="1"/>
          <c:tx>
            <c:strRef>
              <c:f>'Új verzió'!$M$240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6C8-42A7-B93A-DA00EFF219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verzió'!$K$241:$K$254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verzió'!$M$241:$M$254</c:f>
              <c:numCache>
                <c:formatCode>General\ "pont"</c:formatCode>
                <c:ptCount val="14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  <c:pt idx="13">
                  <c:v>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6C8-42A7-B93A-DA00EFF21977}"/>
            </c:ext>
          </c:extLst>
        </c:ser>
        <c:ser>
          <c:idx val="2"/>
          <c:order val="2"/>
          <c:tx>
            <c:strRef>
              <c:f>'Új verzió'!$N$240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3"/>
              <c:layout>
                <c:manualLayout>
                  <c:x val="-6.9444444444444441E-3"/>
                  <c:y val="4.89469563375806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6C8-42A7-B93A-DA00EFF219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verzió'!$K$241:$K$254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verzió'!$N$241:$N$254</c:f>
              <c:numCache>
                <c:formatCode>General\ "pont"</c:formatCode>
                <c:ptCount val="14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  <c:pt idx="13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6C8-42A7-B93A-DA00EFF21977}"/>
            </c:ext>
          </c:extLst>
        </c:ser>
        <c:ser>
          <c:idx val="3"/>
          <c:order val="3"/>
          <c:tx>
            <c:strRef>
              <c:f>'Új verzió'!$O$240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6C8-42A7-B93A-DA00EFF219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verzió'!$K$241:$K$254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verzió'!$O$241:$O$254</c:f>
              <c:numCache>
                <c:formatCode>General\ "pont"</c:formatCode>
                <c:ptCount val="14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6C8-42A7-B93A-DA00EFF219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5313369398632688"/>
          <c:w val="0.99844510061242342"/>
          <c:h val="0.132182219112398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69575678040245"/>
          <c:y val="3.9316975481424349E-2"/>
          <c:w val="0.7965820209973753"/>
          <c:h val="0.8078653702301243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verzió'!$B$265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8C6-4BA7-AD3C-7557D043B2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verzió'!$A$266:$A$279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verzió'!$B$266:$B$279</c:f>
              <c:numCache>
                <c:formatCode>General\ "pont"</c:formatCode>
                <c:ptCount val="14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  <c:pt idx="13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8C6-4BA7-AD3C-7557D043B21C}"/>
            </c:ext>
          </c:extLst>
        </c:ser>
        <c:ser>
          <c:idx val="1"/>
          <c:order val="1"/>
          <c:tx>
            <c:strRef>
              <c:f>'Új verzió'!$C$265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verzió'!$A$266:$A$279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verzió'!$C$266:$C$279</c:f>
              <c:numCache>
                <c:formatCode>General\ "pont"</c:formatCode>
                <c:ptCount val="14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  <c:pt idx="13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8C6-4BA7-AD3C-7557D043B21C}"/>
            </c:ext>
          </c:extLst>
        </c:ser>
        <c:ser>
          <c:idx val="2"/>
          <c:order val="2"/>
          <c:tx>
            <c:strRef>
              <c:f>'Új verzió'!$D$265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8C6-4BA7-AD3C-7557D043B2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verzió'!$A$266:$A$279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verzió'!$D$266:$D$279</c:f>
              <c:numCache>
                <c:formatCode>General\ "pont"</c:formatCode>
                <c:ptCount val="14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  <c:pt idx="13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8C6-4BA7-AD3C-7557D043B21C}"/>
            </c:ext>
          </c:extLst>
        </c:ser>
        <c:ser>
          <c:idx val="3"/>
          <c:order val="3"/>
          <c:tx>
            <c:strRef>
              <c:f>'Új verzió'!$E$265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8C6-4BA7-AD3C-7557D043B2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verzió'!$A$266:$A$279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verzió'!$E$266:$E$279</c:f>
              <c:numCache>
                <c:formatCode>General\ "pont"</c:formatCode>
                <c:ptCount val="14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  <c:pt idx="13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8C6-4BA7-AD3C-7557D043B21C}"/>
            </c:ext>
          </c:extLst>
        </c:ser>
        <c:ser>
          <c:idx val="4"/>
          <c:order val="4"/>
          <c:tx>
            <c:strRef>
              <c:f>'Új verzió'!$F$265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8C6-4BA7-AD3C-7557D043B2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verzió'!$A$266:$A$279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verzió'!$F$266:$F$279</c:f>
              <c:numCache>
                <c:formatCode>General\ "pont"</c:formatCode>
                <c:ptCount val="14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8C6-4BA7-AD3C-7557D043B2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84760461118465"/>
          <c:y val="3.9331133817402469E-2"/>
          <c:w val="0.79493112207997152"/>
          <c:h val="0.6040073237991704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verzió'!$L$281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'Új verzió'!$K$282:$K$295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verzió'!$L$282:$L$295</c:f>
              <c:numCache>
                <c:formatCode>General\ "pont"</c:formatCode>
                <c:ptCount val="14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B9E-4B23-B1F9-CFDF7918F89E}"/>
            </c:ext>
          </c:extLst>
        </c:ser>
        <c:ser>
          <c:idx val="1"/>
          <c:order val="1"/>
          <c:tx>
            <c:strRef>
              <c:f>'Új verzió'!$M$281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3"/>
              <c:layout>
                <c:manualLayout>
                  <c:x val="-3.4766642463243347E-2"/>
                  <c:y val="-3.44416920362595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B9E-4B23-B1F9-CFDF7918F8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verzió'!$K$282:$K$295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verzió'!$M$282:$M$295</c:f>
              <c:numCache>
                <c:formatCode>General\ "pont"</c:formatCode>
                <c:ptCount val="14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  <c:pt idx="1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9E-4B23-B1F9-CFDF7918F89E}"/>
            </c:ext>
          </c:extLst>
        </c:ser>
        <c:ser>
          <c:idx val="2"/>
          <c:order val="2"/>
          <c:tx>
            <c:strRef>
              <c:f>'Új verzió'!$N$281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B9E-4B23-B1F9-CFDF7918F8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verzió'!$K$282:$K$295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verzió'!$N$282:$N$295</c:f>
              <c:numCache>
                <c:formatCode>General\ "pont"</c:formatCode>
                <c:ptCount val="14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  <c:pt idx="13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B9E-4B23-B1F9-CFDF7918F89E}"/>
            </c:ext>
          </c:extLst>
        </c:ser>
        <c:ser>
          <c:idx val="3"/>
          <c:order val="3"/>
          <c:tx>
            <c:strRef>
              <c:f>'Új verzió'!$O$281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3"/>
              <c:layout>
                <c:manualLayout>
                  <c:x val="-9.7346598897080638E-3"/>
                  <c:y val="-4.18220546154579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B9E-4B23-B1F9-CFDF7918F8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verzió'!$K$282:$K$295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verzió'!$O$282:$O$295</c:f>
              <c:numCache>
                <c:formatCode>General\ "pont"</c:formatCode>
                <c:ptCount val="14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B9E-4B23-B1F9-CFDF7918F8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3873806614466606E-4"/>
          <c:y val="0.85236717865591394"/>
          <c:w val="0.99972241436647458"/>
          <c:h val="0.132872096185689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200241819798974"/>
          <c:y val="5.0867964421114027E-2"/>
          <c:w val="0.8032752409531102"/>
          <c:h val="0.7472054886008807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verzió'!$B$345</c:f>
              <c:strCache>
                <c:ptCount val="1"/>
                <c:pt idx="0">
                  <c:v>Mikro</c:v>
                </c:pt>
              </c:strCache>
            </c:strRef>
          </c:tx>
          <c:spPr>
            <a:ln w="28575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verzió'!$A$365:$A$378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verzió'!$B$365:$B$378</c:f>
              <c:numCache>
                <c:formatCode>General\ "pont"</c:formatCode>
                <c:ptCount val="14"/>
                <c:pt idx="0">
                  <c:v>16</c:v>
                </c:pt>
                <c:pt idx="1">
                  <c:v>20</c:v>
                </c:pt>
                <c:pt idx="2">
                  <c:v>25</c:v>
                </c:pt>
                <c:pt idx="3">
                  <c:v>23</c:v>
                </c:pt>
                <c:pt idx="4">
                  <c:v>29</c:v>
                </c:pt>
                <c:pt idx="5">
                  <c:v>31</c:v>
                </c:pt>
                <c:pt idx="6">
                  <c:v>28</c:v>
                </c:pt>
                <c:pt idx="7">
                  <c:v>29</c:v>
                </c:pt>
                <c:pt idx="8">
                  <c:v>31</c:v>
                </c:pt>
                <c:pt idx="9">
                  <c:v>31</c:v>
                </c:pt>
                <c:pt idx="10">
                  <c:v>42</c:v>
                </c:pt>
                <c:pt idx="11">
                  <c:v>34</c:v>
                </c:pt>
                <c:pt idx="12">
                  <c:v>44</c:v>
                </c:pt>
                <c:pt idx="13">
                  <c:v>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34E-4E68-9961-C890C518E2A0}"/>
            </c:ext>
          </c:extLst>
        </c:ser>
        <c:ser>
          <c:idx val="1"/>
          <c:order val="1"/>
          <c:tx>
            <c:strRef>
              <c:f>'Új verzió'!$C$345</c:f>
              <c:strCache>
                <c:ptCount val="1"/>
                <c:pt idx="0">
                  <c:v>Kis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34E-4E68-9961-C890C518E2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verzió'!$A$365:$A$378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verzió'!$C$365:$C$378</c:f>
              <c:numCache>
                <c:formatCode>General\ "pont"</c:formatCode>
                <c:ptCount val="14"/>
                <c:pt idx="0">
                  <c:v>31</c:v>
                </c:pt>
                <c:pt idx="1">
                  <c:v>38</c:v>
                </c:pt>
                <c:pt idx="2">
                  <c:v>38</c:v>
                </c:pt>
                <c:pt idx="3">
                  <c:v>39</c:v>
                </c:pt>
                <c:pt idx="4">
                  <c:v>37</c:v>
                </c:pt>
                <c:pt idx="5">
                  <c:v>41</c:v>
                </c:pt>
                <c:pt idx="6">
                  <c:v>43</c:v>
                </c:pt>
                <c:pt idx="7">
                  <c:v>50</c:v>
                </c:pt>
                <c:pt idx="8">
                  <c:v>46</c:v>
                </c:pt>
                <c:pt idx="9">
                  <c:v>38</c:v>
                </c:pt>
                <c:pt idx="10">
                  <c:v>56</c:v>
                </c:pt>
                <c:pt idx="11">
                  <c:v>42</c:v>
                </c:pt>
                <c:pt idx="12">
                  <c:v>68</c:v>
                </c:pt>
                <c:pt idx="13">
                  <c:v>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34E-4E68-9961-C890C518E2A0}"/>
            </c:ext>
          </c:extLst>
        </c:ser>
        <c:ser>
          <c:idx val="2"/>
          <c:order val="2"/>
          <c:tx>
            <c:strRef>
              <c:f>'Új verzió'!$D$345</c:f>
              <c:strCache>
                <c:ptCount val="1"/>
                <c:pt idx="0">
                  <c:v>Közép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34E-4E68-9961-C890C518E2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verzió'!$A$365:$A$378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verzió'!$D$365:$D$378</c:f>
              <c:numCache>
                <c:formatCode>General\ "pont"</c:formatCode>
                <c:ptCount val="14"/>
                <c:pt idx="0">
                  <c:v>20</c:v>
                </c:pt>
                <c:pt idx="1">
                  <c:v>30</c:v>
                </c:pt>
                <c:pt idx="2">
                  <c:v>32</c:v>
                </c:pt>
                <c:pt idx="3">
                  <c:v>38</c:v>
                </c:pt>
                <c:pt idx="4">
                  <c:v>31</c:v>
                </c:pt>
                <c:pt idx="5">
                  <c:v>34</c:v>
                </c:pt>
                <c:pt idx="6">
                  <c:v>37</c:v>
                </c:pt>
                <c:pt idx="7">
                  <c:v>38</c:v>
                </c:pt>
                <c:pt idx="8">
                  <c:v>34</c:v>
                </c:pt>
                <c:pt idx="9">
                  <c:v>35</c:v>
                </c:pt>
                <c:pt idx="10">
                  <c:v>53</c:v>
                </c:pt>
                <c:pt idx="11">
                  <c:v>37</c:v>
                </c:pt>
                <c:pt idx="12">
                  <c:v>67</c:v>
                </c:pt>
                <c:pt idx="13">
                  <c:v>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34E-4E68-9961-C890C518E2A0}"/>
            </c:ext>
          </c:extLst>
        </c:ser>
        <c:ser>
          <c:idx val="3"/>
          <c:order val="3"/>
          <c:tx>
            <c:strRef>
              <c:f>'Új verzió'!$E$345</c:f>
              <c:strCache>
                <c:ptCount val="1"/>
                <c:pt idx="0">
                  <c:v>Nagy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3"/>
              <c:layout>
                <c:manualLayout>
                  <c:x val="-8.3333342446778487E-3"/>
                  <c:y val="3.333264689481460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34E-4E68-9961-C890C518E2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verzió'!$A$365:$A$378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verzió'!$E$365:$E$378</c:f>
              <c:numCache>
                <c:formatCode>General\ "pont"</c:formatCode>
                <c:ptCount val="14"/>
                <c:pt idx="0">
                  <c:v>14</c:v>
                </c:pt>
                <c:pt idx="1">
                  <c:v>21</c:v>
                </c:pt>
                <c:pt idx="2">
                  <c:v>19</c:v>
                </c:pt>
                <c:pt idx="3">
                  <c:v>34</c:v>
                </c:pt>
                <c:pt idx="4">
                  <c:v>36</c:v>
                </c:pt>
                <c:pt idx="5">
                  <c:v>18</c:v>
                </c:pt>
                <c:pt idx="6">
                  <c:v>45</c:v>
                </c:pt>
                <c:pt idx="7">
                  <c:v>36</c:v>
                </c:pt>
                <c:pt idx="8">
                  <c:v>34</c:v>
                </c:pt>
                <c:pt idx="9">
                  <c:v>35</c:v>
                </c:pt>
                <c:pt idx="10">
                  <c:v>41</c:v>
                </c:pt>
                <c:pt idx="11">
                  <c:v>49</c:v>
                </c:pt>
                <c:pt idx="12">
                  <c:v>45</c:v>
                </c:pt>
                <c:pt idx="13">
                  <c:v>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34E-4E68-9961-C890C518E2A0}"/>
            </c:ext>
          </c:extLst>
        </c:ser>
        <c:ser>
          <c:idx val="4"/>
          <c:order val="4"/>
          <c:tx>
            <c:strRef>
              <c:f>'Új verzió'!$F$345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34E-4E68-9961-C890C518E2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verzió'!$A$365:$A$378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verzió'!$F$365:$F$378</c:f>
              <c:numCache>
                <c:formatCode>General\ "pont"</c:formatCode>
                <c:ptCount val="14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  <c:pt idx="13">
                  <c:v>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34E-4E68-9961-C890C518E2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7372528"/>
        <c:axId val="1057374496"/>
      </c:lineChart>
      <c:catAx>
        <c:axId val="105737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7374496"/>
        <c:crosses val="autoZero"/>
        <c:auto val="1"/>
        <c:lblAlgn val="ctr"/>
        <c:lblOffset val="100"/>
        <c:noMultiLvlLbl val="0"/>
      </c:catAx>
      <c:valAx>
        <c:axId val="1057374496"/>
        <c:scaling>
          <c:orientation val="minMax"/>
          <c:max val="7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737252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1880320655621472"/>
          <c:w val="1"/>
          <c:h val="5.34190493149545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629308228797114"/>
          <c:y val="8.6393756483357356E-2"/>
          <c:w val="0.8712366142620519"/>
          <c:h val="0.61467724401387569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538-4BBB-B40C-6E93CCF6776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538-4BBB-B40C-6E93CCF6776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538-4BBB-B40C-6E93CCF6776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538-4BBB-B40C-6E93CCF6776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538-4BBB-B40C-6E93CCF6776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538-4BBB-B40C-6E93CCF6776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538-4BBB-B40C-6E93CCF6776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538-4BBB-B40C-6E93CCF6776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538-4BBB-B40C-6E93CCF6776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538-4BBB-B40C-6E93CCF6776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538-4BBB-B40C-6E93CCF6776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538-4BBB-B40C-6E93CCF6776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6-C538-4BBB-B40C-6E93CCF677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92ECF6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Indexek!$A$53:$A$66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Indexek!$B$53:$B$66</c:f>
              <c:numCache>
                <c:formatCode>General\ "pont"</c:formatCode>
                <c:ptCount val="14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  <c:pt idx="13">
                  <c:v>-15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C538-4BBB-B40C-6E93CCF67763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E-C538-4BBB-B40C-6E93CCF67763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538-4BBB-B40C-6E93CCF6776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538-4BBB-B40C-6E93CCF6776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538-4BBB-B40C-6E93CCF6776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538-4BBB-B40C-6E93CCF6776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538-4BBB-B40C-6E93CCF6776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538-4BBB-B40C-6E93CCF6776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538-4BBB-B40C-6E93CCF6776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538-4BBB-B40C-6E93CCF6776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538-4BBB-B40C-6E93CCF6776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538-4BBB-B40C-6E93CCF6776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538-4BBB-B40C-6E93CCF6776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538-4BBB-B40C-6E93CCF6776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5-C538-4BBB-B40C-6E93CCF67763}"/>
                </c:ext>
              </c:extLst>
            </c:dLbl>
            <c:dLbl>
              <c:idx val="13"/>
              <c:layout>
                <c:manualLayout>
                  <c:x val="-4.8185695538059776E-3"/>
                  <c:y val="2.58302447324210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8-C538-4BBB-B40C-6E93CCF677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Indexek!$A$53:$A$66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Indexek!$C$53:$C$66</c:f>
              <c:numCache>
                <c:formatCode>General\ "pont"</c:formatCode>
                <c:ptCount val="14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  <c:pt idx="13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C538-4BBB-B40C-6E93CCF67763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C538-4BBB-B40C-6E93CCF6776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C538-4BBB-B40C-6E93CCF6776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C538-4BBB-B40C-6E93CCF6776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C538-4BBB-B40C-6E93CCF6776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C538-4BBB-B40C-6E93CCF6776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C538-4BBB-B40C-6E93CCF6776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C538-4BBB-B40C-6E93CCF6776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C538-4BBB-B40C-6E93CCF6776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C538-4BBB-B40C-6E93CCF6776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C538-4BBB-B40C-6E93CCF6776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C538-4BBB-B40C-6E93CCF6776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C538-4BBB-B40C-6E93CCF6776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4-C538-4BBB-B40C-6E93CCF677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Indexek!$A$53:$A$66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Indexek!$D$53:$D$66</c:f>
              <c:numCache>
                <c:formatCode>General\ "pont"</c:formatCode>
                <c:ptCount val="14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7-C538-4BBB-B40C-6E93CCF67763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C538-4BBB-B40C-6E93CCF6776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C538-4BBB-B40C-6E93CCF6776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C538-4BBB-B40C-6E93CCF6776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C538-4BBB-B40C-6E93CCF6776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C538-4BBB-B40C-6E93CCF6776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C538-4BBB-B40C-6E93CCF6776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C538-4BBB-B40C-6E93CCF6776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C538-4BBB-B40C-6E93CCF6776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C538-4BBB-B40C-6E93CCF6776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C538-4BBB-B40C-6E93CCF6776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C538-4BBB-B40C-6E93CCF6776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C538-4BBB-B40C-6E93CCF6776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3-C538-4BBB-B40C-6E93CCF677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Indexek!$A$53:$A$66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Indexek!$E$53:$E$66</c:f>
              <c:numCache>
                <c:formatCode>General\ "pont"</c:formatCode>
                <c:ptCount val="14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  <c:pt idx="13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4-C538-4BBB-B40C-6E93CCF67763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C538-4BBB-B40C-6E93CCF6776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C538-4BBB-B40C-6E93CCF6776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C538-4BBB-B40C-6E93CCF6776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C538-4BBB-B40C-6E93CCF6776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C538-4BBB-B40C-6E93CCF6776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C538-4BBB-B40C-6E93CCF6776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B-C538-4BBB-B40C-6E93CCF6776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C-C538-4BBB-B40C-6E93CCF6776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D-C538-4BBB-B40C-6E93CCF6776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E-C538-4BBB-B40C-6E93CCF6776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F-C538-4BBB-B40C-6E93CCF6776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0-C538-4BBB-B40C-6E93CCF6776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7-C538-4BBB-B40C-6E93CCF67763}"/>
                </c:ext>
              </c:extLst>
            </c:dLbl>
            <c:dLbl>
              <c:idx val="13"/>
              <c:layout>
                <c:manualLayout>
                  <c:x val="-2.7777777777777779E-3"/>
                  <c:y val="-3.1136284374795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9-C538-4BBB-B40C-6E93CCF677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Indexek!$A$53:$A$66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Indexek!$F$53:$F$66</c:f>
              <c:numCache>
                <c:formatCode>General\ "pont"</c:formatCode>
                <c:ptCount val="14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41-C538-4BBB-B40C-6E93CCF6776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184765005378648"/>
          <c:y val="2.7289097698337358E-2"/>
          <c:w val="0.78667605649835748"/>
          <c:h val="0.56626976523641748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Indexek!$B$25:$O$25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Indexek!$B$26:$O$26</c:f>
              <c:numCache>
                <c:formatCode>General\ "pont"</c:formatCode>
                <c:ptCount val="14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D06-4986-BED1-7226BB208FEB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3"/>
              <c:layout>
                <c:manualLayout>
                  <c:x val="1.3900862116144658E-3"/>
                  <c:y val="4.967307684033838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en-US"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D06-4986-BED1-7226BB208F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Indexek!$B$25:$O$25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Indexek!$B$27:$O$27</c:f>
              <c:numCache>
                <c:formatCode>General\ "pont"</c:formatCode>
                <c:ptCount val="14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  <c:pt idx="13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D06-4986-BED1-7226BB208FEB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3"/>
              <c:layout>
                <c:manualLayout>
                  <c:x val="-2.7801724232291354E-3"/>
                  <c:y val="-2.78364960207875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D06-4986-BED1-7226BB208F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Indexek!$B$25:$O$25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Indexek!$B$28:$O$28</c:f>
              <c:numCache>
                <c:formatCode>General\ "pont"</c:formatCode>
                <c:ptCount val="14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  <c:pt idx="13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D06-4986-BED1-7226BB208FEB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3"/>
              <c:layout>
                <c:manualLayout>
                  <c:x val="-1.0193847791639852E-16"/>
                  <c:y val="2.48365384201692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D06-4986-BED1-7226BB208F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Indexek!$B$25:$O$25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Indexek!$B$29:$O$29</c:f>
              <c:numCache>
                <c:formatCode>General\ "pont"</c:formatCode>
                <c:ptCount val="14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D06-4986-BED1-7226BB208FEB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D06-4986-BED1-7226BB208F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Indexek!$B$25:$O$25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Indexek!$B$30:$O$30</c:f>
              <c:numCache>
                <c:formatCode>General</c:formatCode>
                <c:ptCount val="14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  <c:pt idx="13" formatCode="General\ &quot;pont&quot;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D06-4986-BED1-7226BB208FEB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13"/>
              <c:layout>
                <c:manualLayout>
                  <c:x val="-9.7306034813014648E-3"/>
                  <c:y val="-2.23528845781524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D06-4986-BED1-7226BB208F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Indexek!$B$25:$O$25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Indexek!$B$31:$O$31</c:f>
              <c:numCache>
                <c:formatCode>General\ "pont"</c:formatCode>
                <c:ptCount val="14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  <c:pt idx="13">
                  <c:v>-13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D06-4986-BED1-7226BB208FEB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13"/>
              <c:layout>
                <c:manualLayout>
                  <c:x val="-9.7306034813014648E-3"/>
                  <c:y val="7.45096152605079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D06-4986-BED1-7226BB208F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Indexek!$B$25:$O$25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Indexek!$B$32:$O$32</c:f>
              <c:numCache>
                <c:formatCode>General\ "pont"</c:formatCode>
                <c:ptCount val="14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D06-4986-BED1-7226BB208F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4516888570790831E-3"/>
          <c:y val="0.79891547258022944"/>
          <c:w val="0.99754831114292086"/>
          <c:h val="0.186182504031634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51937388310611"/>
          <c:y val="3.6400139977784261E-2"/>
          <c:w val="0.79237347301857475"/>
          <c:h val="0.575435261350427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FF6-4781-B653-9E5FFD7215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Indexek!$B$38:$O$38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Indexek!$B$39:$O$39</c:f>
              <c:numCache>
                <c:formatCode>General\ "pont"</c:formatCode>
                <c:ptCount val="14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  <c:pt idx="13">
                  <c:v>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FF6-4781-B653-9E5FFD7215B9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FF6-4781-B653-9E5FFD7215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Indexek!$B$38:$O$38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Indexek!$B$40:$O$40</c:f>
              <c:numCache>
                <c:formatCode>General\ "pont"</c:formatCode>
                <c:ptCount val="14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F6-4781-B653-9E5FFD7215B9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cat>
            <c:strRef>
              <c:f>Indexek!$B$38:$O$38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Indexek!$B$41:$O$41</c:f>
              <c:numCache>
                <c:formatCode>General\ "pont"</c:formatCode>
                <c:ptCount val="14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FF6-4781-B653-9E5FFD7215B9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FF6-4781-B653-9E5FFD7215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Indexek!$B$38:$O$38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Indexek!$B$42:$O$42</c:f>
              <c:numCache>
                <c:formatCode>General\ "pont"</c:formatCode>
                <c:ptCount val="14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FF6-4781-B653-9E5FFD7215B9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3"/>
              <c:layout>
                <c:manualLayout>
                  <c:x val="-1.3985262396558613E-3"/>
                  <c:y val="-1.8214322337571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FF6-4781-B653-9E5FFD7215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Indexek!$B$38:$O$38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Indexek!$B$43:$O$43</c:f>
              <c:numCache>
                <c:formatCode>General\ "pont"</c:formatCode>
                <c:ptCount val="14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FF6-4781-B653-9E5FFD7215B9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FF6-4781-B653-9E5FFD7215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Indexek!$B$38:$O$38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Indexek!$B$44:$O$44</c:f>
              <c:numCache>
                <c:formatCode>General\ "pont"</c:formatCode>
                <c:ptCount val="14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FF6-4781-B653-9E5FFD7215B9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FF6-4781-B653-9E5FFD7215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Indexek!$B$38:$O$38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Indexek!$B$45:$O$45</c:f>
              <c:numCache>
                <c:formatCode>General\ "pont"</c:formatCode>
                <c:ptCount val="14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FF6-4781-B653-9E5FFD7215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9468837374068402"/>
          <c:w val="1"/>
          <c:h val="0.193927674798333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451708118325139"/>
          <c:y val="8.0080560912586141E-2"/>
          <c:w val="0.82335845708101429"/>
          <c:h val="0.62668040721545781"/>
        </c:manualLayout>
      </c:layout>
      <c:lineChart>
        <c:grouping val="standard"/>
        <c:varyColors val="0"/>
        <c:ser>
          <c:idx val="0"/>
          <c:order val="0"/>
          <c:tx>
            <c:strRef>
              <c:f>Indexek!$B$69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206-4DEB-A34A-33D3EDCAA1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Indexek!$A$70:$A$83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Indexek!$B$70:$B$83</c:f>
              <c:numCache>
                <c:formatCode>General\ "pont"</c:formatCode>
                <c:ptCount val="14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  <c:pt idx="13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06-4DEB-A34A-33D3EDCAA19C}"/>
            </c:ext>
          </c:extLst>
        </c:ser>
        <c:ser>
          <c:idx val="1"/>
          <c:order val="1"/>
          <c:tx>
            <c:strRef>
              <c:f>Indexek!$C$69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206-4DEB-A34A-33D3EDCAA1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Indexek!$A$70:$A$83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Indexek!$C$70:$C$83</c:f>
              <c:numCache>
                <c:formatCode>General\ "pont"</c:formatCode>
                <c:ptCount val="14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  <c:pt idx="13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06-4DEB-A34A-33D3EDCAA19C}"/>
            </c:ext>
          </c:extLst>
        </c:ser>
        <c:ser>
          <c:idx val="2"/>
          <c:order val="2"/>
          <c:tx>
            <c:strRef>
              <c:f>Indexek!$D$69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3"/>
              <c:layout>
                <c:manualLayout>
                  <c:x val="-1.0220281896651768E-16"/>
                  <c:y val="-3.1032300470860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206-4DEB-A34A-33D3EDCAA1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Indexek!$A$70:$A$83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Indexek!$D$70:$D$83</c:f>
              <c:numCache>
                <c:formatCode>General\ "pont"</c:formatCode>
                <c:ptCount val="14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  <c:pt idx="13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06-4DEB-A34A-33D3EDCAA19C}"/>
            </c:ext>
          </c:extLst>
        </c:ser>
        <c:ser>
          <c:idx val="3"/>
          <c:order val="3"/>
          <c:tx>
            <c:strRef>
              <c:f>Indexek!$E$69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3"/>
              <c:layout>
                <c:manualLayout>
                  <c:x val="-1.0220281896651768E-16"/>
                  <c:y val="-1.29301251961917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206-4DEB-A34A-33D3EDCAA1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Indexek!$A$70:$A$83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Indexek!$E$70:$E$83</c:f>
              <c:numCache>
                <c:formatCode>General\ "pont"</c:formatCode>
                <c:ptCount val="14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  <c:pt idx="13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206-4DEB-A34A-33D3EDCAA19C}"/>
            </c:ext>
          </c:extLst>
        </c:ser>
        <c:ser>
          <c:idx val="4"/>
          <c:order val="4"/>
          <c:tx>
            <c:strRef>
              <c:f>Indexek!$F$69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206-4DEB-A34A-33D3EDCAA1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Indexek!$A$70:$A$83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Indexek!$F$70:$F$83</c:f>
              <c:numCache>
                <c:formatCode>General\ "pont"</c:formatCode>
                <c:ptCount val="14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206-4DEB-A34A-33D3EDCAA1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8112413810978368E-2"/>
          <c:y val="3.8878838174909489E-2"/>
          <c:w val="0.87438759029007118"/>
          <c:h val="0.6724092965615069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4809-4876-889B-CC5DE795B687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4809-4876-889B-CC5DE795B687}"/>
              </c:ext>
            </c:extLst>
          </c:dPt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809-4876-889B-CC5DE795B6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verzió'!$A$56:$A$69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verzió'!$B$56:$B$69</c:f>
              <c:numCache>
                <c:formatCode>0%</c:formatCode>
                <c:ptCount val="14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  <c:pt idx="13">
                  <c:v>0.87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809-4876-889B-CC5DE795B687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4809-4876-889B-CC5DE795B687}"/>
              </c:ext>
            </c:extLst>
          </c:dPt>
          <c:dLbls>
            <c:delete val="1"/>
          </c:dLbls>
          <c:cat>
            <c:strRef>
              <c:f>'Új verzió'!$A$56:$A$69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verzió'!$C$56:$C$69</c:f>
              <c:numCache>
                <c:formatCode>0%</c:formatCode>
                <c:ptCount val="14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  <c:pt idx="13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809-4876-889B-CC5DE795B687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809-4876-889B-CC5DE795B6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verzió'!$A$56:$A$69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verzió'!$D$56:$D$69</c:f>
              <c:numCache>
                <c:formatCode>0%</c:formatCode>
                <c:ptCount val="14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  <c:pt idx="13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809-4876-889B-CC5DE795B687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809-4876-889B-CC5DE795B6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verzió'!$A$56:$A$69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verzió'!$E$56:$E$69</c:f>
              <c:numCache>
                <c:formatCode>0%</c:formatCode>
                <c:ptCount val="14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  <c:pt idx="13">
                  <c:v>1.02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4809-4876-889B-CC5DE795B687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4809-4876-889B-CC5DE795B687}"/>
              </c:ext>
            </c:extLst>
          </c:dPt>
          <c:dLbls>
            <c:dLbl>
              <c:idx val="13"/>
              <c:layout>
                <c:manualLayout>
                  <c:x val="0"/>
                  <c:y val="2.9181962942736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809-4876-889B-CC5DE795B6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verzió'!$A$56:$A$69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verzió'!$F$56:$F$69</c:f>
              <c:numCache>
                <c:formatCode>0%</c:formatCode>
                <c:ptCount val="14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4809-4876-889B-CC5DE795B687}"/>
            </c:ext>
          </c:extLst>
        </c:ser>
        <c:ser>
          <c:idx val="5"/>
          <c:order val="5"/>
          <c:tx>
            <c:strRef>
              <c:f>'Új verzió'!$G$55</c:f>
              <c:strCache>
                <c:ptCount val="1"/>
                <c:pt idx="0">
                  <c:v>NHP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809-4876-889B-CC5DE795B6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verzió'!$A$56:$A$69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verzió'!$G$56:$G$69</c:f>
              <c:numCache>
                <c:formatCode>0%</c:formatCode>
                <c:ptCount val="14"/>
                <c:pt idx="0">
                  <c:v>0.86814951621568315</c:v>
                </c:pt>
                <c:pt idx="1">
                  <c:v>0.85268811860402027</c:v>
                </c:pt>
                <c:pt idx="2">
                  <c:v>0.86543635699614718</c:v>
                </c:pt>
                <c:pt idx="3">
                  <c:v>0.89</c:v>
                </c:pt>
                <c:pt idx="4">
                  <c:v>0.92</c:v>
                </c:pt>
                <c:pt idx="5">
                  <c:v>1.04</c:v>
                </c:pt>
                <c:pt idx="6">
                  <c:v>1.02</c:v>
                </c:pt>
                <c:pt idx="7">
                  <c:v>0.97</c:v>
                </c:pt>
                <c:pt idx="8">
                  <c:v>0.99</c:v>
                </c:pt>
                <c:pt idx="9">
                  <c:v>0.94</c:v>
                </c:pt>
                <c:pt idx="10">
                  <c:v>1.02</c:v>
                </c:pt>
                <c:pt idx="11">
                  <c:v>1.01</c:v>
                </c:pt>
                <c:pt idx="12">
                  <c:v>1</c:v>
                </c:pt>
                <c:pt idx="13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4809-4876-889B-CC5DE795B68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5178343116732044E-2"/>
          <c:y val="3.9658862024404613E-2"/>
          <c:w val="0.88644050743657044"/>
          <c:h val="0.5856953095056308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verzió'!$L$71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3"/>
              <c:layout>
                <c:manualLayout>
                  <c:x val="-1.3888888888888889E-3"/>
                  <c:y val="2.07023770444870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562-4ACC-B0CF-861FB96244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verzió'!$K$72:$K$85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verzió'!$L$72:$L$85</c:f>
              <c:numCache>
                <c:formatCode>0%</c:formatCode>
                <c:ptCount val="14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  <c:pt idx="13">
                  <c:v>0.93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562-4ACC-B0CF-861FB962446D}"/>
            </c:ext>
          </c:extLst>
        </c:ser>
        <c:ser>
          <c:idx val="1"/>
          <c:order val="1"/>
          <c:tx>
            <c:strRef>
              <c:f>'Új verzió'!$M$71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verzió'!$K$72:$K$85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verzió'!$M$72:$M$85</c:f>
              <c:numCache>
                <c:formatCode>0%</c:formatCode>
                <c:ptCount val="14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  <c:pt idx="13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562-4ACC-B0CF-861FB962446D}"/>
            </c:ext>
          </c:extLst>
        </c:ser>
        <c:ser>
          <c:idx val="2"/>
          <c:order val="2"/>
          <c:tx>
            <c:strRef>
              <c:f>'Új verzió'!$N$71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562-4ACC-B0CF-861FB96244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verzió'!$K$72:$K$85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verzió'!$N$72:$N$85</c:f>
              <c:numCache>
                <c:formatCode>0%</c:formatCode>
                <c:ptCount val="14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  <c:pt idx="13">
                  <c:v>0.88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562-4ACC-B0CF-861FB962446D}"/>
            </c:ext>
          </c:extLst>
        </c:ser>
        <c:ser>
          <c:idx val="3"/>
          <c:order val="3"/>
          <c:tx>
            <c:strRef>
              <c:f>'Új verzió'!$O$71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562-4ACC-B0CF-861FB96244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verzió'!$K$72:$K$85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verzió'!$O$72:$O$85</c:f>
              <c:numCache>
                <c:formatCode>0%</c:formatCode>
                <c:ptCount val="14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562-4ACC-B0CF-861FB96244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4470527537727336"/>
          <c:w val="0.99844510061242342"/>
          <c:h val="0.139767941839361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80510277833582433"/>
          <c:h val="0.6701683819075868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verzió'!$B$97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verzió'!$A$98:$A$111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verzió'!$B$98:$B$111</c:f>
              <c:numCache>
                <c:formatCode>General\ "pont"</c:formatCode>
                <c:ptCount val="14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  <c:pt idx="13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A5-45A8-87D6-BAA2DAB02DB8}"/>
            </c:ext>
          </c:extLst>
        </c:ser>
        <c:ser>
          <c:idx val="1"/>
          <c:order val="1"/>
          <c:tx>
            <c:strRef>
              <c:f>'Új verzió'!$C$97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verzió'!$A$98:$A$111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verzió'!$C$98:$C$111</c:f>
              <c:numCache>
                <c:formatCode>General\ "pont"</c:formatCode>
                <c:ptCount val="14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  <c:pt idx="13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A5-45A8-87D6-BAA2DAB02DB8}"/>
            </c:ext>
          </c:extLst>
        </c:ser>
        <c:ser>
          <c:idx val="2"/>
          <c:order val="2"/>
          <c:tx>
            <c:strRef>
              <c:f>'Új verzió'!$D$97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3"/>
              <c:layout>
                <c:manualLayout>
                  <c:x val="-1.3888890407796413E-3"/>
                  <c:y val="3.5181384971216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2A5-45A8-87D6-BAA2DAB02D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verzió'!$A$98:$A$111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verzió'!$D$98:$D$111</c:f>
              <c:numCache>
                <c:formatCode>General\ "pont"</c:formatCode>
                <c:ptCount val="14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  <c:pt idx="13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A5-45A8-87D6-BAA2DAB02DB8}"/>
            </c:ext>
          </c:extLst>
        </c:ser>
        <c:ser>
          <c:idx val="3"/>
          <c:order val="3"/>
          <c:tx>
            <c:strRef>
              <c:f>'Új verzió'!$E$97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2A5-45A8-87D6-BAA2DAB02D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verzió'!$A$98:$A$111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verzió'!$E$98:$E$111</c:f>
              <c:numCache>
                <c:formatCode>General\ "pont"</c:formatCode>
                <c:ptCount val="14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  <c:pt idx="13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2A5-45A8-87D6-BAA2DAB02DB8}"/>
            </c:ext>
          </c:extLst>
        </c:ser>
        <c:ser>
          <c:idx val="4"/>
          <c:order val="4"/>
          <c:tx>
            <c:strRef>
              <c:f>'Új verzió'!$F$97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3"/>
              <c:layout>
                <c:manualLayout>
                  <c:x val="0"/>
                  <c:y val="-1.7590692485608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2A5-45A8-87D6-BAA2DAB02D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verzió'!$A$98:$A$111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verzió'!$F$98:$F$111</c:f>
              <c:numCache>
                <c:formatCode>General\ "pont"</c:formatCode>
                <c:ptCount val="14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2A5-45A8-87D6-BAA2DAB02D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4281718996503427"/>
          <c:w val="1"/>
          <c:h val="4.21050736187299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8112423447069113E-2"/>
          <c:y val="3.9306897974283765E-2"/>
          <c:w val="0.88688757655293093"/>
          <c:h val="0.6688024909733384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verzió'!$B$124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818A-43B1-A477-AE5D4F79B234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818A-43B1-A477-AE5D4F79B234}"/>
              </c:ext>
            </c:extLst>
          </c:dPt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818A-43B1-A477-AE5D4F79B2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verzió'!$A$125:$A$138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verzió'!$B$125:$B$138</c:f>
              <c:numCache>
                <c:formatCode>0%</c:formatCode>
                <c:ptCount val="14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  <c:pt idx="13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18A-43B1-A477-AE5D4F79B234}"/>
            </c:ext>
          </c:extLst>
        </c:ser>
        <c:ser>
          <c:idx val="1"/>
          <c:order val="1"/>
          <c:tx>
            <c:strRef>
              <c:f>'Új verzió'!$C$124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818A-43B1-A477-AE5D4F79B234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818A-43B1-A477-AE5D4F79B234}"/>
              </c:ext>
            </c:extLst>
          </c:dPt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818A-43B1-A477-AE5D4F79B2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verzió'!$A$125:$A$138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verzió'!$C$125:$C$138</c:f>
              <c:numCache>
                <c:formatCode>0%</c:formatCode>
                <c:ptCount val="14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  <c:pt idx="13">
                  <c:v>1.03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818A-43B1-A477-AE5D4F79B234}"/>
            </c:ext>
          </c:extLst>
        </c:ser>
        <c:ser>
          <c:idx val="2"/>
          <c:order val="2"/>
          <c:tx>
            <c:strRef>
              <c:f>'Új verzió'!$D$124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818A-43B1-A477-AE5D4F79B234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818A-43B1-A477-AE5D4F79B234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818A-43B1-A477-AE5D4F79B234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818A-43B1-A477-AE5D4F79B234}"/>
              </c:ext>
            </c:extLst>
          </c:dPt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818A-43B1-A477-AE5D4F79B2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verzió'!$A$125:$A$138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verzió'!$D$125:$D$138</c:f>
              <c:numCache>
                <c:formatCode>0%</c:formatCode>
                <c:ptCount val="14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  <c:pt idx="13">
                  <c:v>1.08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818A-43B1-A477-AE5D4F79B234}"/>
            </c:ext>
          </c:extLst>
        </c:ser>
        <c:ser>
          <c:idx val="3"/>
          <c:order val="3"/>
          <c:tx>
            <c:strRef>
              <c:f>'Új verzió'!$E$124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18A-43B1-A477-AE5D4F79B2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verzió'!$A$125:$A$138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verzió'!$E$125:$E$138</c:f>
              <c:numCache>
                <c:formatCode>0%</c:formatCode>
                <c:ptCount val="14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  <c:pt idx="13">
                  <c:v>1.1100000000000001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818A-43B1-A477-AE5D4F79B234}"/>
            </c:ext>
          </c:extLst>
        </c:ser>
        <c:ser>
          <c:idx val="4"/>
          <c:order val="4"/>
          <c:tx>
            <c:strRef>
              <c:f>'Új verzió'!$F$124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818A-43B1-A477-AE5D4F79B234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818A-43B1-A477-AE5D4F79B234}"/>
              </c:ext>
            </c:extLst>
          </c:dPt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818A-43B1-A477-AE5D4F79B2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verzió'!$A$125:$A$138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verzió'!$F$125:$F$138</c:f>
              <c:numCache>
                <c:formatCode>0%</c:formatCode>
                <c:ptCount val="14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  <c:pt idx="13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818A-43B1-A477-AE5D4F79B234}"/>
            </c:ext>
          </c:extLst>
        </c:ser>
        <c:ser>
          <c:idx val="5"/>
          <c:order val="5"/>
          <c:tx>
            <c:strRef>
              <c:f>'Új verzió'!$G$124</c:f>
              <c:strCache>
                <c:ptCount val="1"/>
                <c:pt idx="0">
                  <c:v>NHP</c:v>
                </c:pt>
              </c:strCache>
            </c:strRef>
          </c:tx>
          <c:spPr>
            <a:ln w="25400" cap="rnd">
              <a:solidFill>
                <a:srgbClr val="CC99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CC9900"/>
              </a:solidFill>
              <a:ln w="9525">
                <a:noFill/>
              </a:ln>
              <a:effectLst/>
            </c:spPr>
          </c:marker>
          <c:dLbls>
            <c:dLbl>
              <c:idx val="13"/>
              <c:layout>
                <c:manualLayout>
                  <c:x val="1.3888888888888889E-3"/>
                  <c:y val="1.72102345334874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818A-43B1-A477-AE5D4F79B2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verzió'!$A$125:$A$138</c:f>
              <c:strCache>
                <c:ptCount val="1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</c:strCache>
            </c:strRef>
          </c:cat>
          <c:val>
            <c:numRef>
              <c:f>'Új verzió'!$G$125:$G$138</c:f>
              <c:numCache>
                <c:formatCode>0%</c:formatCode>
                <c:ptCount val="14"/>
                <c:pt idx="0">
                  <c:v>0.89399282140441083</c:v>
                </c:pt>
                <c:pt idx="1">
                  <c:v>0.87679469631730655</c:v>
                </c:pt>
                <c:pt idx="2">
                  <c:v>0.90674701309063788</c:v>
                </c:pt>
                <c:pt idx="3">
                  <c:v>0.92</c:v>
                </c:pt>
                <c:pt idx="4">
                  <c:v>0.94</c:v>
                </c:pt>
                <c:pt idx="5">
                  <c:v>1.06</c:v>
                </c:pt>
                <c:pt idx="6">
                  <c:v>1.05</c:v>
                </c:pt>
                <c:pt idx="7">
                  <c:v>1</c:v>
                </c:pt>
                <c:pt idx="8">
                  <c:v>1.05</c:v>
                </c:pt>
                <c:pt idx="9">
                  <c:v>1</c:v>
                </c:pt>
                <c:pt idx="10">
                  <c:v>1.05</c:v>
                </c:pt>
                <c:pt idx="11">
                  <c:v>1.1000000000000001</c:v>
                </c:pt>
                <c:pt idx="12">
                  <c:v>1.1200000000000001</c:v>
                </c:pt>
                <c:pt idx="13">
                  <c:v>1.07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818A-43B1-A477-AE5D4F79B23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600 és 2600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gazdaság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újraindulását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tükrözi, hogy a létszámnövelést tervezők aránya 19 százalékponttal meghaladta a leépítést tervezők arányát és továbbra is magas szinten (38 pont) áll a beruházási tervek mutatója is. Mindkét területen januárban mutatkozott a legnagyobb optimizmus az elmúlt fél évben.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januárban +15 ponton állt, ami 1 pontos növekedés decemberhez képest, és egyben a legmagasabb érték a felmérés 2020. decemberi kezdete óta.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B0552AC1-6EED-4FFA-A589-5ACAA160C5BD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és bevételi szint 4, illetve 6 százalékponttal csökkent az előző hónaphoz képest.</a:t>
          </a:r>
        </a:p>
      </dgm:t>
    </dgm:pt>
    <dgm:pt modelId="{90526790-6559-4816-B398-0C921881DA01}" type="parTrans" cxnId="{C715FD5A-3DEE-4487-B355-C42A4B421C73}">
      <dgm:prSet/>
      <dgm:spPr/>
      <dgm:t>
        <a:bodyPr/>
        <a:lstStyle/>
        <a:p>
          <a:endParaRPr lang="hu-HU" b="1"/>
        </a:p>
      </dgm:t>
    </dgm:pt>
    <dgm:pt modelId="{06490B24-6FD1-460A-BE1E-A6F2B9EFB6F4}" type="sibTrans" cxnId="{C715FD5A-3DEE-4487-B355-C42A4B421C73}">
      <dgm:prSet/>
      <dgm:spPr/>
      <dgm:t>
        <a:bodyPr/>
        <a:lstStyle/>
        <a:p>
          <a:endParaRPr lang="hu-HU" b="1"/>
        </a:p>
      </dgm:t>
    </dgm:pt>
    <dgm:pt modelId="{EE875CE3-DE5E-4CC7-9EB1-349870FC7B50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40170" tIns="45720" rIns="45720" bIns="4572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megítélésének mutatója továbbra is a kedvező konjunktúrát jelző pozitív tartományban tartózkodik (+1 pont), azonban csökkent az előző hónaphoz (+7 pont) képest.</a:t>
          </a:r>
        </a:p>
      </dgm:t>
    </dgm:pt>
    <dgm:pt modelId="{79121A8F-5571-4961-B6ED-5AFB9E20E5B8}" type="parTrans" cxnId="{3F4E779C-39B5-4E68-9EA1-7AE480F2801E}">
      <dgm:prSet/>
      <dgm:spPr/>
      <dgm:t>
        <a:bodyPr/>
        <a:lstStyle/>
        <a:p>
          <a:endParaRPr lang="hu-HU"/>
        </a:p>
      </dgm:t>
    </dgm:pt>
    <dgm:pt modelId="{83323C11-375F-451D-8716-7977D3673562}" type="sibTrans" cxnId="{3F4E779C-39B5-4E68-9EA1-7AE480F2801E}">
      <dgm:prSet/>
      <dgm:spPr/>
      <dgm:t>
        <a:bodyPr/>
        <a:lstStyle/>
        <a:p>
          <a:endParaRPr lang="hu-HU"/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várakozások mutatója az előző havi +22-ről +30 pontra nőtt, ami a legmagasabb érték a felmérés kezdete óta.</a:t>
          </a:r>
          <a:endParaRPr lang="hu-HU" sz="1800" dirty="0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EC3A8EF5-F467-4E93-98A7-26EC879B8D01}" type="pres">
      <dgm:prSet presAssocID="{EE875CE3-DE5E-4CC7-9EB1-349870FC7B50}" presName="text_2" presStyleLbl="node1" presStyleIdx="1" presStyleCnt="5">
        <dgm:presLayoutVars>
          <dgm:bulletEnabled val="1"/>
        </dgm:presLayoutVars>
      </dgm:prSet>
      <dgm:spPr/>
    </dgm:pt>
    <dgm:pt modelId="{A98EBA0E-9116-4653-A9B7-5A0ACA7D7396}" type="pres">
      <dgm:prSet presAssocID="{EE875CE3-DE5E-4CC7-9EB1-349870FC7B50}" presName="accent_2" presStyleCnt="0"/>
      <dgm:spPr/>
    </dgm:pt>
    <dgm:pt modelId="{E1B5BC66-D8ED-4702-BD89-A8CB654E451B}" type="pres">
      <dgm:prSet presAssocID="{EE875CE3-DE5E-4CC7-9EB1-349870FC7B50}" presName="accentRepeatNode" presStyleLbl="solidFgAcc1" presStyleIdx="1" presStyleCnt="5"/>
      <dgm:spPr/>
    </dgm:pt>
    <dgm:pt modelId="{41BD5F5C-45C6-4765-A923-EE1A88201B75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EAC3FD56-757F-4A86-A10A-F371766CE118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38AC0FF1-EF1D-45D9-AF0C-A460AFDED8FB}" type="pres">
      <dgm:prSet presAssocID="{B0552AC1-6EED-4FFA-A589-5ACAA160C5BD}" presName="text_4" presStyleLbl="node1" presStyleIdx="3" presStyleCnt="5">
        <dgm:presLayoutVars>
          <dgm:bulletEnabled val="1"/>
        </dgm:presLayoutVars>
      </dgm:prSet>
      <dgm:spPr/>
    </dgm:pt>
    <dgm:pt modelId="{3FC1FAA4-0861-4580-99B1-5AD165C8489F}" type="pres">
      <dgm:prSet presAssocID="{B0552AC1-6EED-4FFA-A589-5ACAA160C5BD}" presName="accent_4" presStyleCnt="0"/>
      <dgm:spPr/>
    </dgm:pt>
    <dgm:pt modelId="{82F133F8-7C15-4DD9-B3E2-5D84DD304E85}" type="pres">
      <dgm:prSet presAssocID="{B0552AC1-6EED-4FFA-A589-5ACAA160C5BD}" presName="accentRepeatNode" presStyleLbl="solidFgAcc1" presStyleIdx="3" presStyleCnt="5"/>
      <dgm:spPr/>
    </dgm:pt>
    <dgm:pt modelId="{9B6AB2FD-1129-4900-A71E-FEF7F7310339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D7BDAA74-66B1-4FFB-90BE-A414F8E24B7F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0C7B5500-DB47-49BB-AE04-2863594B54E5}" type="presOf" srcId="{542B9BE7-C64F-46EC-A3B5-E064F072579F}" destId="{41BD5F5C-45C6-4765-A923-EE1A88201B75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3C54106F-830C-4761-90C7-36CEC7F13CD2}" type="presOf" srcId="{B0552AC1-6EED-4FFA-A589-5ACAA160C5BD}" destId="{38AC0FF1-EF1D-45D9-AF0C-A460AFDED8FB}" srcOrd="0" destOrd="0" presId="urn:microsoft.com/office/officeart/2008/layout/VerticalCurvedList"/>
    <dgm:cxn modelId="{C715FD5A-3DEE-4487-B355-C42A4B421C73}" srcId="{68E21B0D-CBAC-4EA7-97F3-94026FF8C51F}" destId="{B0552AC1-6EED-4FFA-A589-5ACAA160C5BD}" srcOrd="3" destOrd="0" parTransId="{90526790-6559-4816-B398-0C921881DA01}" sibTransId="{06490B24-6FD1-460A-BE1E-A6F2B9EFB6F4}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3F4E779C-39B5-4E68-9EA1-7AE480F2801E}" srcId="{68E21B0D-CBAC-4EA7-97F3-94026FF8C51F}" destId="{EE875CE3-DE5E-4CC7-9EB1-349870FC7B50}" srcOrd="1" destOrd="0" parTransId="{79121A8F-5571-4961-B6ED-5AFB9E20E5B8}" sibTransId="{83323C11-375F-451D-8716-7977D3673562}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8C7679B6-7A7E-4D41-B710-BC880AD79C97}" type="presOf" srcId="{EE875CE3-DE5E-4CC7-9EB1-349870FC7B50}" destId="{EC3A8EF5-F467-4E93-98A7-26EC879B8D01}" srcOrd="0" destOrd="0" presId="urn:microsoft.com/office/officeart/2008/layout/VerticalCurvedList"/>
    <dgm:cxn modelId="{C54AAED0-C85F-4F39-89E7-B996A4AA2F94}" type="presOf" srcId="{6090B06F-4AFE-4CE9-897E-51A54A1D377A}" destId="{9B6AB2FD-1129-4900-A71E-FEF7F7310339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B71BA9E5-799B-4EDD-A876-9873367E4DCB}" type="presParOf" srcId="{A55778FD-1C20-4749-B692-0C762B0462F2}" destId="{EC3A8EF5-F467-4E93-98A7-26EC879B8D01}" srcOrd="3" destOrd="0" presId="urn:microsoft.com/office/officeart/2008/layout/VerticalCurvedList"/>
    <dgm:cxn modelId="{02A1092A-7126-43DD-B920-0A03CE9A26C1}" type="presParOf" srcId="{A55778FD-1C20-4749-B692-0C762B0462F2}" destId="{A98EBA0E-9116-4653-A9B7-5A0ACA7D7396}" srcOrd="4" destOrd="0" presId="urn:microsoft.com/office/officeart/2008/layout/VerticalCurvedList"/>
    <dgm:cxn modelId="{9D02EA78-5A65-4787-97A2-50AF012D7909}" type="presParOf" srcId="{A98EBA0E-9116-4653-A9B7-5A0ACA7D7396}" destId="{E1B5BC66-D8ED-4702-BD89-A8CB654E451B}" srcOrd="0" destOrd="0" presId="urn:microsoft.com/office/officeart/2008/layout/VerticalCurvedList"/>
    <dgm:cxn modelId="{B0585C88-199B-4002-9B06-E62021617087}" type="presParOf" srcId="{A55778FD-1C20-4749-B692-0C762B0462F2}" destId="{41BD5F5C-45C6-4765-A923-EE1A88201B75}" srcOrd="5" destOrd="0" presId="urn:microsoft.com/office/officeart/2008/layout/VerticalCurvedList"/>
    <dgm:cxn modelId="{9E03D415-520B-4FE5-9168-1FC0BB27547E}" type="presParOf" srcId="{A55778FD-1C20-4749-B692-0C762B0462F2}" destId="{EAC3FD56-757F-4A86-A10A-F371766CE118}" srcOrd="6" destOrd="0" presId="urn:microsoft.com/office/officeart/2008/layout/VerticalCurvedList"/>
    <dgm:cxn modelId="{642401CF-BE11-484D-9CD3-B06B50075C7D}" type="presParOf" srcId="{EAC3FD56-757F-4A86-A10A-F371766CE118}" destId="{833BB777-15FA-4149-8247-460D9C195F45}" srcOrd="0" destOrd="0" presId="urn:microsoft.com/office/officeart/2008/layout/VerticalCurvedList"/>
    <dgm:cxn modelId="{32AFA88F-291E-4C60-A35B-1E9EA1500261}" type="presParOf" srcId="{A55778FD-1C20-4749-B692-0C762B0462F2}" destId="{38AC0FF1-EF1D-45D9-AF0C-A460AFDED8FB}" srcOrd="7" destOrd="0" presId="urn:microsoft.com/office/officeart/2008/layout/VerticalCurvedList"/>
    <dgm:cxn modelId="{86C78A45-A884-4A63-87D7-3AE63D28E0A6}" type="presParOf" srcId="{A55778FD-1C20-4749-B692-0C762B0462F2}" destId="{3FC1FAA4-0861-4580-99B1-5AD165C8489F}" srcOrd="8" destOrd="0" presId="urn:microsoft.com/office/officeart/2008/layout/VerticalCurvedList"/>
    <dgm:cxn modelId="{F4EB30C2-2FA0-4085-86FB-80830F900E1B}" type="presParOf" srcId="{3FC1FAA4-0861-4580-99B1-5AD165C8489F}" destId="{82F133F8-7C15-4DD9-B3E2-5D84DD304E85}" srcOrd="0" destOrd="0" presId="urn:microsoft.com/office/officeart/2008/layout/VerticalCurvedList"/>
    <dgm:cxn modelId="{95372936-2A43-4D7F-9314-FD517BD742CC}" type="presParOf" srcId="{A55778FD-1C20-4749-B692-0C762B0462F2}" destId="{9B6AB2FD-1129-4900-A71E-FEF7F7310339}" srcOrd="9" destOrd="0" presId="urn:microsoft.com/office/officeart/2008/layout/VerticalCurvedList"/>
    <dgm:cxn modelId="{6D6C536A-D26C-41AF-9FF7-1662F54642A3}" type="presParOf" srcId="{A55778FD-1C20-4749-B692-0C762B0462F2}" destId="{D7BDAA74-66B1-4FFB-90BE-A414F8E24B7F}" srcOrd="10" destOrd="0" presId="urn:microsoft.com/office/officeart/2008/layout/VerticalCurvedList"/>
    <dgm:cxn modelId="{05844DE6-EBEE-4A12-8E58-CED7D029D238}" type="presParOf" srcId="{D7BDAA74-66B1-4FFB-90BE-A414F8E24B7F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600 és 2600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januárban +15 ponton állt, ami 1 pontos növekedés decemberhez képest, és egyben a legmagasabb érték a felmérés 2020. decemberi kezdete óta.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A8EF5-F467-4E93-98A7-26EC879B8D01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170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megítélésének mutatója továbbra is a kedvező konjunktúrát jelző pozitív tartományban tartózkodik (+1 pont), azonban csökkent az előző hónaphoz (+7 pont) képest.</a:t>
          </a:r>
        </a:p>
      </dsp:txBody>
      <dsp:txXfrm>
        <a:off x="967686" y="1316727"/>
        <a:ext cx="7778425" cy="658627"/>
      </dsp:txXfrm>
    </dsp:sp>
    <dsp:sp modelId="{E1B5BC66-D8ED-4702-BD89-A8CB654E451B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BD5F5C-45C6-4765-A923-EE1A88201B75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várakozások mutatója az előző havi +22-ről +30 pontra nőtt, ami a legmagasabb érték a felmérés kezdete óta.</a:t>
          </a:r>
          <a:endParaRPr lang="hu-HU" sz="1800" kern="1200" dirty="0"/>
        </a:p>
      </dsp:txBody>
      <dsp:txXfrm>
        <a:off x="1112537" y="2304352"/>
        <a:ext cx="7633574" cy="658627"/>
      </dsp:txXfrm>
    </dsp:sp>
    <dsp:sp modelId="{833BB777-15FA-4149-8247-460D9C195F45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AC0FF1-EF1D-45D9-AF0C-A460AFDED8FB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és bevételi szint 4, illetve 6 százalékponttal csökkent az előző hónaphoz képest.</a:t>
          </a:r>
        </a:p>
      </dsp:txBody>
      <dsp:txXfrm>
        <a:off x="967686" y="3291977"/>
        <a:ext cx="7778425" cy="658627"/>
      </dsp:txXfrm>
    </dsp:sp>
    <dsp:sp modelId="{82F133F8-7C15-4DD9-B3E2-5D84DD304E85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6AB2FD-1129-4900-A71E-FEF7F7310339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gazdaság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újraindulását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tükrözi, hogy a létszámnövelést tervezők aránya 19 százalékponttal meghaladta a leépítést tervezők arányát és továbbra is magas szinten (38 pont) áll a beruházási tervek mutatója is. Mindkét területen januárban mutatkozott a legnagyobb optimizmus az elmúlt fél évben.</a:t>
          </a:r>
        </a:p>
      </dsp:txBody>
      <dsp:txXfrm>
        <a:off x="495733" y="4279601"/>
        <a:ext cx="8250378" cy="658627"/>
      </dsp:txXfrm>
    </dsp:sp>
    <dsp:sp modelId="{F9B28654-D436-4056-A83D-E81A90D53409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2022. 02. 02.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8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Az </a:t>
            </a:r>
            <a:r>
              <a:rPr lang="hu-HU" sz="4000" b="1" dirty="0" err="1"/>
              <a:t>mnb</a:t>
            </a:r>
            <a:r>
              <a:rPr lang="hu-HU" sz="4000" b="1" dirty="0"/>
              <a:t> Vállalati Konjunktúra felméréseinek 2022. januári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529" y="310448"/>
            <a:ext cx="7610642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kapacitás-kihasználtság mérséklődött decemberhez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1063631"/>
              </p:ext>
            </p:extLst>
          </p:nvPr>
        </p:nvGraphicFramePr>
        <p:xfrm>
          <a:off x="-1" y="922448"/>
          <a:ext cx="9144001" cy="5222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Legnagyobb mértékben az iparban és építőiparban mérséklődött a termelési szint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318176" y="5834005"/>
            <a:ext cx="83457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összevont átlag és az egyes ágazatok súlyozása eltér egymástól.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2881571"/>
              </p:ext>
            </p:extLst>
          </p:nvPr>
        </p:nvGraphicFramePr>
        <p:xfrm>
          <a:off x="1" y="922448"/>
          <a:ext cx="9144000" cy="4907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5218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632" y="310448"/>
            <a:ext cx="8075072" cy="612000"/>
          </a:xfrm>
        </p:spPr>
        <p:txBody>
          <a:bodyPr>
            <a:noAutofit/>
          </a:bodyPr>
          <a:lstStyle/>
          <a:p>
            <a:r>
              <a:rPr lang="hu-HU" sz="2000" dirty="0"/>
              <a:t>A KKV-k körében kiugróan javultak a termelési szintre vonatkozó várakozások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624293" y="3251479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627214" y="3858580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760157" y="3230043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5620172"/>
              </p:ext>
            </p:extLst>
          </p:nvPr>
        </p:nvGraphicFramePr>
        <p:xfrm>
          <a:off x="0" y="922448"/>
          <a:ext cx="9143999" cy="5053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zövegdoboz 1">
            <a:extLst>
              <a:ext uri="{FF2B5EF4-FFF2-40B4-BE49-F238E27FC236}">
                <a16:creationId xmlns:a16="http://schemas.microsoft.com/office/drawing/2014/main" id="{9D15BC9D-A895-4D2E-A050-E236EB7340FE}"/>
              </a:ext>
            </a:extLst>
          </p:cNvPr>
          <p:cNvSpPr txBox="1"/>
          <p:nvPr/>
        </p:nvSpPr>
        <p:spPr>
          <a:xfrm>
            <a:off x="8138273" y="2517694"/>
            <a:ext cx="7648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4EE4F8"/>
                </a:solidFill>
              </a:rPr>
              <a:t>26 pont</a:t>
            </a:r>
          </a:p>
        </p:txBody>
      </p:sp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867" y="310448"/>
            <a:ext cx="7800949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bevételi szint mérséklődött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087979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3331375"/>
              </p:ext>
            </p:extLst>
          </p:nvPr>
        </p:nvGraphicFramePr>
        <p:xfrm>
          <a:off x="0" y="922447"/>
          <a:ext cx="9144000" cy="5165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302" y="310448"/>
            <a:ext cx="7927911" cy="612000"/>
          </a:xfrm>
        </p:spPr>
        <p:txBody>
          <a:bodyPr>
            <a:noAutofit/>
          </a:bodyPr>
          <a:lstStyle/>
          <a:p>
            <a:pPr lvl="0"/>
            <a:r>
              <a:rPr lang="hu-HU" sz="1800" dirty="0"/>
              <a:t>A munkaerőhiánnyal küzdő cégek aránya csökkent, de még így is az egyik legjelentősebb korlátot jelenti a vevőhiány mellett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604728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*A válaszlehetőség nem szerepelt az első felmérésben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332031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termelés növelését akadályozó tényezők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46C31AE1-F097-483F-BEA9-814CF5DF0D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7154875"/>
              </p:ext>
            </p:extLst>
          </p:nvPr>
        </p:nvGraphicFramePr>
        <p:xfrm>
          <a:off x="0" y="922449"/>
          <a:ext cx="9144000" cy="5124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9889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806" y="310448"/>
            <a:ext cx="7803499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megítélése a </a:t>
            </a:r>
            <a:r>
              <a:rPr lang="hu-HU" sz="2000" dirty="0" err="1"/>
              <a:t>mikro</a:t>
            </a:r>
            <a:r>
              <a:rPr lang="hu-HU" sz="2000" dirty="0"/>
              <a:t>-, és nagyvállalatok esetén gyengült, másutt enyhén javult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52286" y="13940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52286" y="2245415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64437" y="1016216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2838076"/>
              </p:ext>
            </p:extLst>
          </p:nvPr>
        </p:nvGraphicFramePr>
        <p:xfrm>
          <a:off x="-1" y="922448"/>
          <a:ext cx="9144001" cy="4919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24" y="310448"/>
            <a:ext cx="7751191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környezetre vonatkozó várakozások a kkv-k körében jelentősen javultak decemberhez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633031" y="602613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683071" y="2385642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669633" y="3104642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59828" y="2403612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6463062"/>
              </p:ext>
            </p:extLst>
          </p:nvPr>
        </p:nvGraphicFramePr>
        <p:xfrm>
          <a:off x="0" y="922448"/>
          <a:ext cx="9144000" cy="5103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1800" dirty="0"/>
              <a:t>A beruházási tervek mutatója minden tevékenységi körben javult decemberhez képest, leginkább a mezőgazdaságban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111739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45013" y="2460213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634606" y="3568351"/>
            <a:ext cx="224815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86463" y="1502148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6579446"/>
              </p:ext>
            </p:extLst>
          </p:nvPr>
        </p:nvGraphicFramePr>
        <p:xfrm>
          <a:off x="0" y="922448"/>
          <a:ext cx="9144000" cy="5189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6698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652" y="310448"/>
            <a:ext cx="7941982" cy="612000"/>
          </a:xfrm>
        </p:spPr>
        <p:txBody>
          <a:bodyPr>
            <a:noAutofit/>
          </a:bodyPr>
          <a:lstStyle/>
          <a:p>
            <a:r>
              <a:rPr lang="hu-HU" sz="1800" dirty="0"/>
              <a:t>A létszám tervezett bővítésének mutatója a </a:t>
            </a:r>
            <a:r>
              <a:rPr lang="hu-HU" sz="1800" dirty="0" err="1"/>
              <a:t>mikro</a:t>
            </a:r>
            <a:r>
              <a:rPr lang="hu-HU" sz="1800" dirty="0"/>
              <a:t> és kis cégek esetén javult, a nagyobb kategóriákban mérséklődött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669877" y="384903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634640" y="4738964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777626" y="4032106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3381925"/>
              </p:ext>
            </p:extLst>
          </p:nvPr>
        </p:nvGraphicFramePr>
        <p:xfrm>
          <a:off x="0" y="922448"/>
          <a:ext cx="9144000" cy="5164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7137162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213" y="310449"/>
            <a:ext cx="7713259" cy="612000"/>
          </a:xfrm>
        </p:spPr>
        <p:txBody>
          <a:bodyPr>
            <a:noAutofit/>
          </a:bodyPr>
          <a:lstStyle/>
          <a:p>
            <a:r>
              <a:rPr lang="hu-HU" sz="1800" dirty="0"/>
              <a:t>Minden tevékenységi körben számottevően nőtt a létszám bővítését tervezők aránya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63659" y="6084797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536566" y="2722718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536566" y="3598650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670651" y="2962189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8766149"/>
              </p:ext>
            </p:extLst>
          </p:nvPr>
        </p:nvGraphicFramePr>
        <p:xfrm>
          <a:off x="-1" y="922449"/>
          <a:ext cx="9132317" cy="5162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9504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1" y="310449"/>
            <a:ext cx="7938592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Az áremelési törekvések mutatója magas szinten van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621" y="5881267"/>
            <a:ext cx="7584024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</a:p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6925" y="2593075"/>
            <a:ext cx="461665" cy="388987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64924" y="3429000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64924" y="4442478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EAB0920B-97E6-436C-9A3B-C1FCA0E18C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0359016"/>
              </p:ext>
            </p:extLst>
          </p:nvPr>
        </p:nvGraphicFramePr>
        <p:xfrm>
          <a:off x="0" y="922449"/>
          <a:ext cx="9143999" cy="4953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83127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Az eredmények a gazdaság </a:t>
            </a:r>
            <a:r>
              <a:rPr lang="hu-HU" sz="2400" dirty="0" err="1"/>
              <a:t>újraindulását</a:t>
            </a:r>
            <a:r>
              <a:rPr lang="hu-HU" sz="2400" dirty="0"/>
              <a:t> tükrözik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251617992"/>
              </p:ext>
            </p:extLst>
          </p:nvPr>
        </p:nvGraphicFramePr>
        <p:xfrm>
          <a:off x="161848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09396"/>
            <a:ext cx="7610642" cy="612000"/>
          </a:xfrm>
        </p:spPr>
        <p:txBody>
          <a:bodyPr>
            <a:noAutofit/>
          </a:bodyPr>
          <a:lstStyle/>
          <a:p>
            <a:r>
              <a:rPr lang="hu-HU" sz="2200" dirty="0"/>
              <a:t>Az </a:t>
            </a:r>
            <a:r>
              <a:rPr lang="hu-HU" sz="2200" dirty="0" err="1"/>
              <a:t>mnb</a:t>
            </a:r>
            <a:r>
              <a:rPr lang="hu-HU" sz="2200" dirty="0"/>
              <a:t> </a:t>
            </a:r>
            <a:r>
              <a:rPr lang="hu-HU" sz="2200" dirty="0" err="1"/>
              <a:t>konjunktÚra</a:t>
            </a:r>
            <a:r>
              <a:rPr lang="hu-HU" sz="2200" dirty="0"/>
              <a:t> indexe +14-ről +15 pontra emelkedett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399100" y="570680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4261310"/>
              </p:ext>
            </p:extLst>
          </p:nvPr>
        </p:nvGraphicFramePr>
        <p:xfrm>
          <a:off x="1" y="921396"/>
          <a:ext cx="9144000" cy="4785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100" y="311788"/>
            <a:ext cx="7689715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megítélése gyengült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86243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7410330"/>
              </p:ext>
            </p:extLst>
          </p:nvPr>
        </p:nvGraphicFramePr>
        <p:xfrm>
          <a:off x="0" y="923788"/>
          <a:ext cx="9144000" cy="489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07" y="304901"/>
            <a:ext cx="7792549" cy="612000"/>
          </a:xfrm>
        </p:spPr>
        <p:txBody>
          <a:bodyPr>
            <a:noAutofit/>
          </a:bodyPr>
          <a:lstStyle/>
          <a:p>
            <a:r>
              <a:rPr lang="hu-HU" sz="1800" dirty="0"/>
              <a:t>A beruházások kivételével minden vizsgált tényező kapcsán gyengült a jelenlegi helyzet megítélése decemberhez képest…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214545"/>
            <a:ext cx="911249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4" y="1542370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75364" y="2398372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2" y="1615328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6743604"/>
              </p:ext>
            </p:extLst>
          </p:nvPr>
        </p:nvGraphicFramePr>
        <p:xfrm>
          <a:off x="7876" y="916899"/>
          <a:ext cx="9104618" cy="5474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.. A várakozások ugyanakkor már a második hónapja emelkednek szinte minden területen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73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73C3CB4-AA04-4B7F-B848-7DA7DCBCB7F7}"/>
              </a:ext>
            </a:extLst>
          </p:cNvPr>
          <p:cNvSpPr/>
          <p:nvPr/>
        </p:nvSpPr>
        <p:spPr>
          <a:xfrm>
            <a:off x="31506" y="6500477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E632F845-F269-44C5-92FF-6C69BD8AE866}"/>
              </a:ext>
            </a:extLst>
          </p:cNvPr>
          <p:cNvSpPr/>
          <p:nvPr/>
        </p:nvSpPr>
        <p:spPr>
          <a:xfrm>
            <a:off x="8723861" y="2853152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5DFB9F90-EDE9-47D8-847E-6D75288D9CBF}"/>
              </a:ext>
            </a:extLst>
          </p:cNvPr>
          <p:cNvSpPr/>
          <p:nvPr/>
        </p:nvSpPr>
        <p:spPr>
          <a:xfrm rot="10800000">
            <a:off x="8706597" y="3657927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FCC1974F-E521-4C31-AF75-A013260EB280}"/>
              </a:ext>
            </a:extLst>
          </p:cNvPr>
          <p:cNvSpPr txBox="1"/>
          <p:nvPr/>
        </p:nvSpPr>
        <p:spPr>
          <a:xfrm>
            <a:off x="8822972" y="2879989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F150BA5B-DAAF-4CAF-B569-384E3FB3E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101711"/>
              </p:ext>
            </p:extLst>
          </p:nvPr>
        </p:nvGraphicFramePr>
        <p:xfrm>
          <a:off x="31506" y="922449"/>
          <a:ext cx="9080988" cy="5578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7829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852" y="310448"/>
            <a:ext cx="7863964" cy="612000"/>
          </a:xfrm>
        </p:spPr>
        <p:txBody>
          <a:bodyPr>
            <a:noAutofit/>
          </a:bodyPr>
          <a:lstStyle/>
          <a:p>
            <a:r>
              <a:rPr lang="hu-HU" sz="2000" dirty="0"/>
              <a:t>A kkv-k körében számottevően nőtt az optimizmus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4" y="5833461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301671"/>
              </p:ext>
            </p:extLst>
          </p:nvPr>
        </p:nvGraphicFramePr>
        <p:xfrm>
          <a:off x="0" y="922449"/>
          <a:ext cx="9112494" cy="4911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26656</TotalTime>
  <Words>812</Words>
  <Application>Microsoft Office PowerPoint</Application>
  <PresentationFormat>Diavetítés a képernyőre (4:3 oldalarány)</PresentationFormat>
  <Paragraphs>82</Paragraphs>
  <Slides>23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23</vt:i4>
      </vt:variant>
    </vt:vector>
  </HeadingPairs>
  <TitlesOfParts>
    <vt:vector size="27" baseType="lpstr">
      <vt:lpstr>Arial</vt:lpstr>
      <vt:lpstr>Calibri</vt:lpstr>
      <vt:lpstr>MNB téma 4_3 új</vt:lpstr>
      <vt:lpstr>MNB téma 4_3 nyomtatásra</vt:lpstr>
      <vt:lpstr>Az mnb Vállalati Konjunktúra felméréseinek 2022. januári eredményei</vt:lpstr>
      <vt:lpstr>Az mnb vállalati konjunktúra felmérései</vt:lpstr>
      <vt:lpstr>Az eredmények a gazdaság újraindulását tükrözik</vt:lpstr>
      <vt:lpstr>Az mnb konjunktÚra indexe +14-ről +15 pontra emelkedett az előző hónaphoz képest</vt:lpstr>
      <vt:lpstr>A jelenlegi helyzet megítélése gyengült az előző hónaphoz képest</vt:lpstr>
      <vt:lpstr>A beruházások kivételével minden vizsgált tényező kapcsán gyengült a jelenlegi helyzet megítélése decemberhez képest…</vt:lpstr>
      <vt:lpstr>.. A várakozások ugyanakkor már a második hónapja emelkednek szinte minden területen</vt:lpstr>
      <vt:lpstr>A kkv-k körében számottevően nőtt az optimizmus az előző hónaphoz képest</vt:lpstr>
      <vt:lpstr>Termelés és kereslet</vt:lpstr>
      <vt:lpstr>az átlagos kapacitás-kihasználtság mérséklődött decemberhez képest</vt:lpstr>
      <vt:lpstr>Legnagyobb mértékben az iparban és építőiparban mérséklődött a termelési szint az előző hónaphoz képest</vt:lpstr>
      <vt:lpstr>A KKV-k körében kiugróan javultak a termelési szintre vonatkozó várakozások</vt:lpstr>
      <vt:lpstr>Az átlagos bevételi szint mérséklődött az előző hónaphoz képest</vt:lpstr>
      <vt:lpstr>A munkaerőhiánnyal küzdő cégek aránya csökkent, de még így is az egyik legjelentősebb korlátot jelenti a vevőhiány mellett</vt:lpstr>
      <vt:lpstr>Üzleti környezet, beruházások, foglalkoztatás</vt:lpstr>
      <vt:lpstr>Az üzleti környezet megítélése a mikro-, és nagyvállalatok esetén gyengült, másutt enyhén javult</vt:lpstr>
      <vt:lpstr>Az üzleti környezetre vonatkozó várakozások a kkv-k körében jelentősen javultak decemberhez képest</vt:lpstr>
      <vt:lpstr>A beruházási tervek mutatója minden tevékenységi körben javult decemberhez képest, leginkább a mezőgazdaságban</vt:lpstr>
      <vt:lpstr>A létszám tervezett bővítésének mutatója a mikro és kis cégek esetén javult, a nagyobb kategóriákban mérséklődött</vt:lpstr>
      <vt:lpstr>Minden tevékenységi körben számottevően nőtt a létszám bővítését tervezők aránya az előző hónaphoz képest</vt:lpstr>
      <vt:lpstr>Árak</vt:lpstr>
      <vt:lpstr>Az áremelési törekvések mutatója magas szinten van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Lengyel Kinga</cp:lastModifiedBy>
  <cp:revision>1749</cp:revision>
  <dcterms:created xsi:type="dcterms:W3CDTF">2020-04-06T05:19:02Z</dcterms:created>
  <dcterms:modified xsi:type="dcterms:W3CDTF">2022-02-02T19:28:03Z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