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372" r:id="rId21"/>
    <p:sldId id="367" r:id="rId22"/>
    <p:sldId id="354" r:id="rId23"/>
    <p:sldId id="391" r:id="rId24"/>
    <p:sldId id="399" r:id="rId25"/>
    <p:sldId id="397" r:id="rId26"/>
    <p:sldId id="400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91EEFB"/>
    <a:srgbClr val="00FFFF"/>
    <a:srgbClr val="C7E1B5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2886" autoAdjust="0"/>
  </p:normalViewPr>
  <p:slideViewPr>
    <p:cSldViewPr snapToGrid="0">
      <p:cViewPr varScale="1">
        <p:scale>
          <a:sx n="98" d="100"/>
          <a:sy n="98" d="100"/>
        </p:scale>
        <p:origin x="20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&#201;vk&#246;zi%20b&#233;remel&#233;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j&#250;lius\input\2022.%20j&#250;li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2429201946668278E-2"/>
          <c:w val="0.82375253141456117"/>
          <c:h val="0.58637039649919009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025-4917-AE60-B09AD571BD9B}"/>
              </c:ext>
            </c:extLst>
          </c:dPt>
          <c:dLbls>
            <c:dLbl>
              <c:idx val="19"/>
              <c:layout>
                <c:manualLayout>
                  <c:x val="-1.393690903939039E-3"/>
                  <c:y val="3.71546244655887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025-4917-AE60-B09AD571B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Indexek!$B$4:$U$4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Indexek!$B$5:$U$5</c:f>
              <c:numCache>
                <c:formatCode>General\ "pont"</c:formatCode>
                <c:ptCount val="2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25-4917-AE60-B09AD571BD9B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025-4917-AE60-B09AD571BD9B}"/>
              </c:ext>
            </c:extLst>
          </c:dPt>
          <c:dLbls>
            <c:dLbl>
              <c:idx val="19"/>
              <c:layout>
                <c:manualLayout>
                  <c:x val="1.3936909039391412E-3"/>
                  <c:y val="-2.9192919222962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25-4917-AE60-B09AD571B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Indexek!$B$4:$U$4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Indexek!$B$6:$U$6</c:f>
              <c:numCache>
                <c:formatCode>General\ "pont"</c:formatCode>
                <c:ptCount val="2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025-4917-AE60-B09AD571BD9B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025-4917-AE60-B09AD571BD9B}"/>
              </c:ext>
            </c:extLst>
          </c:dPt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25-4917-AE60-B09AD571BD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Indexek!$B$4:$U$4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Indexek!$B$7:$U$7</c:f>
              <c:numCache>
                <c:formatCode>General\ "pont"</c:formatCode>
                <c:ptCount val="20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025-4917-AE60-B09AD571BD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4F8-47A0-B202-890F77C1ED27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4F8-47A0-B202-890F77C1ED27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4F8-47A0-B202-890F77C1ED27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04F8-47A0-B202-890F77C1ED27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04F8-47A0-B202-890F77C1ED27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04F8-47A0-B202-890F77C1ED27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04F8-47A0-B202-890F77C1ED27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04F8-47A0-B202-890F77C1ED27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04F8-47A0-B202-890F77C1ED27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04F8-47A0-B202-890F77C1ED27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04F8-47A0-B202-890F77C1ED27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04F8-47A0-B202-890F77C1ED27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04F8-47A0-B202-890F77C1ED27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04F8-47A0-B202-890F77C1ED27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04F8-47A0-B202-890F77C1ED27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04F8-47A0-B202-890F77C1ED27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04F8-47A0-B202-890F77C1ED27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04F8-47A0-B202-890F77C1ED27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04F8-47A0-B202-890F77C1ED27}"/>
              </c:ext>
            </c:extLst>
          </c:dPt>
          <c:xVal>
            <c:numRef>
              <c:f>Árbevétel!$B$2:$U$2</c:f>
              <c:numCache>
                <c:formatCode>General</c:formatCode>
                <c:ptCount val="20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</c:numCache>
            </c:numRef>
          </c:xVal>
          <c:yVal>
            <c:numRef>
              <c:f>Árbevétel!$B$3:$U$3</c:f>
              <c:numCache>
                <c:formatCode>General</c:formatCode>
                <c:ptCount val="20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3-04F8-47A0-B202-890F77C1ED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438749405211128E-2"/>
          <c:y val="4.1887831360223469E-2"/>
          <c:w val="0.88845014343283646"/>
          <c:h val="0.4756252765740610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verzió'!$A$204</c:f>
              <c:strCache>
                <c:ptCount val="1"/>
                <c:pt idx="0">
                  <c:v>Emelkedő energiaárak**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18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E72-41E8-92D0-9ECDC041E05C}"/>
              </c:ext>
            </c:extLst>
          </c:dPt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72-41E8-92D0-9ECDC041E0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verzió'!$B$204:$U$204</c:f>
              <c:numCache>
                <c:formatCode>General</c:formatCode>
                <c:ptCount val="20"/>
                <c:pt idx="18" formatCode="0%">
                  <c:v>0.49</c:v>
                </c:pt>
                <c:pt idx="19" formatCode="0%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72-41E8-92D0-9ECDC041E05C}"/>
            </c:ext>
          </c:extLst>
        </c:ser>
        <c:ser>
          <c:idx val="1"/>
          <c:order val="1"/>
          <c:tx>
            <c:strRef>
              <c:f>'Új verzió'!$A$205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1.0185066412563586E-16"/>
                  <c:y val="-1.31001979470855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72-41E8-92D0-9ECDC041E0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verzió'!$B$205:$U$205</c:f>
              <c:numCache>
                <c:formatCode>0%</c:formatCode>
                <c:ptCount val="20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72-41E8-92D0-9ECDC041E05C}"/>
            </c:ext>
          </c:extLst>
        </c:ser>
        <c:ser>
          <c:idx val="2"/>
          <c:order val="2"/>
          <c:tx>
            <c:strRef>
              <c:f>'Új verzió'!$A$206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E72-41E8-92D0-9ECDC041E0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verzió'!$B$206:$U$206</c:f>
              <c:numCache>
                <c:formatCode>0%</c:formatCode>
                <c:ptCount val="20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72-41E8-92D0-9ECDC041E05C}"/>
            </c:ext>
          </c:extLst>
        </c:ser>
        <c:ser>
          <c:idx val="3"/>
          <c:order val="3"/>
          <c:tx>
            <c:strRef>
              <c:f>'Új verzió'!$A$207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72-41E8-92D0-9ECDC041E0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verzió'!$B$207:$U$207</c:f>
              <c:numCache>
                <c:formatCode>0%</c:formatCode>
                <c:ptCount val="20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72-41E8-92D0-9ECDC041E05C}"/>
            </c:ext>
          </c:extLst>
        </c:ser>
        <c:ser>
          <c:idx val="4"/>
          <c:order val="4"/>
          <c:tx>
            <c:strRef>
              <c:f>'Új verzió'!$A$208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6350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72-41E8-92D0-9ECDC041E0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verzió'!$B$208:$U$208</c:f>
              <c:numCache>
                <c:formatCode>0%</c:formatCode>
                <c:ptCount val="20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E72-41E8-92D0-9ECDC041E05C}"/>
            </c:ext>
          </c:extLst>
        </c:ser>
        <c:ser>
          <c:idx val="5"/>
          <c:order val="5"/>
          <c:tx>
            <c:strRef>
              <c:f>'Új verzió'!$A$209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1.0185066412563586E-16"/>
                  <c:y val="-1.31001979470855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72-41E8-92D0-9ECDC041E0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verzió'!$B$209:$U$209</c:f>
              <c:numCache>
                <c:formatCode>0%</c:formatCode>
                <c:ptCount val="20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E72-41E8-92D0-9ECDC041E05C}"/>
            </c:ext>
          </c:extLst>
        </c:ser>
        <c:ser>
          <c:idx val="6"/>
          <c:order val="6"/>
          <c:tx>
            <c:strRef>
              <c:f>'Új verzió'!$A$210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verzió'!$B$210:$U$210</c:f>
              <c:numCache>
                <c:formatCode>0%</c:formatCode>
                <c:ptCount val="20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E72-41E8-92D0-9ECDC041E05C}"/>
            </c:ext>
          </c:extLst>
        </c:ser>
        <c:ser>
          <c:idx val="7"/>
          <c:order val="7"/>
          <c:tx>
            <c:strRef>
              <c:f>'Új verzió'!$A$211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72-41E8-92D0-9ECDC041E0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verzió'!$B$211:$U$211</c:f>
              <c:numCache>
                <c:formatCode>0%</c:formatCode>
                <c:ptCount val="20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  <c:pt idx="14">
                  <c:v>0.08</c:v>
                </c:pt>
                <c:pt idx="15">
                  <c:v>0.13</c:v>
                </c:pt>
                <c:pt idx="16">
                  <c:v>0.18</c:v>
                </c:pt>
                <c:pt idx="17">
                  <c:v>0.11</c:v>
                </c:pt>
                <c:pt idx="18">
                  <c:v>0.13</c:v>
                </c:pt>
                <c:pt idx="19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E72-41E8-92D0-9ECDC041E05C}"/>
            </c:ext>
          </c:extLst>
        </c:ser>
        <c:ser>
          <c:idx val="8"/>
          <c:order val="8"/>
          <c:tx>
            <c:strRef>
              <c:f>'Új verzió'!$A$212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72-41E8-92D0-9ECDC041E0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verzió'!$B$203:$U$203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verzió'!$B$212:$U$212</c:f>
              <c:numCache>
                <c:formatCode>0%</c:formatCode>
                <c:ptCount val="20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7.0000000000000007E-2</c:v>
                </c:pt>
                <c:pt idx="16">
                  <c:v>0.04</c:v>
                </c:pt>
                <c:pt idx="17">
                  <c:v>0.04</c:v>
                </c:pt>
                <c:pt idx="18">
                  <c:v>0.04</c:v>
                </c:pt>
                <c:pt idx="19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E72-41E8-92D0-9ECDC041E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851965549310774E-3"/>
          <c:y val="0.80782360325586322"/>
          <c:w val="0.99142947759597133"/>
          <c:h val="0.172945718762474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4935979877515313"/>
          <c:h val="0.5615464989355896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verzió'!$B$221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066-4435-AF24-0069114324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verzió'!$A$222:$A$241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verzió'!$B$222:$B$241</c:f>
              <c:numCache>
                <c:formatCode>General\ "pont"</c:formatCode>
                <c:ptCount val="20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66-4435-AF24-0069114324D4}"/>
            </c:ext>
          </c:extLst>
        </c:ser>
        <c:ser>
          <c:idx val="1"/>
          <c:order val="1"/>
          <c:tx>
            <c:strRef>
              <c:f>'Új verzió'!$C$221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66-4435-AF24-0069114324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verzió'!$A$222:$A$241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verzió'!$C$222:$C$241</c:f>
              <c:numCache>
                <c:formatCode>General\ "pont"</c:formatCode>
                <c:ptCount val="20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66-4435-AF24-0069114324D4}"/>
            </c:ext>
          </c:extLst>
        </c:ser>
        <c:ser>
          <c:idx val="2"/>
          <c:order val="2"/>
          <c:tx>
            <c:strRef>
              <c:f>'Új verzió'!$D$221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66-4435-AF24-0069114324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verzió'!$A$222:$A$241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verzió'!$D$222:$D$241</c:f>
              <c:numCache>
                <c:formatCode>General\ "pont"</c:formatCode>
                <c:ptCount val="20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66-4435-AF24-0069114324D4}"/>
            </c:ext>
          </c:extLst>
        </c:ser>
        <c:ser>
          <c:idx val="3"/>
          <c:order val="3"/>
          <c:tx>
            <c:strRef>
              <c:f>'Új verzió'!$E$221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66-4435-AF24-0069114324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verzió'!$A$222:$A$241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verzió'!$E$222:$E$241</c:f>
              <c:numCache>
                <c:formatCode>General\ "pont"</c:formatCode>
                <c:ptCount val="20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066-4435-AF24-0069114324D4}"/>
            </c:ext>
          </c:extLst>
        </c:ser>
        <c:ser>
          <c:idx val="4"/>
          <c:order val="4"/>
          <c:tx>
            <c:strRef>
              <c:f>'Új verzió'!$F$221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66-4435-AF24-0069114324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verzió'!$A$222:$A$241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verzió'!$F$222:$F$241</c:f>
              <c:numCache>
                <c:formatCode>General\ "pont"</c:formatCode>
                <c:ptCount val="2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066-4435-AF24-006911432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82044315968853299"/>
          <c:h val="0.603752150161246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verzió'!$B$244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4.1756028403306389E-3"/>
                  <c:y val="-1.7418779795861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0E-48B3-B487-59334C59F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verzió'!$A$245:$A$264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verzió'!$B$245:$B$264</c:f>
              <c:numCache>
                <c:formatCode>General\ "pont"</c:formatCode>
                <c:ptCount val="20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0E-48B3-B487-59334C59F768}"/>
            </c:ext>
          </c:extLst>
        </c:ser>
        <c:ser>
          <c:idx val="1"/>
          <c:order val="1"/>
          <c:tx>
            <c:strRef>
              <c:f>'Új verzió'!$C$244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3918676134437164E-3"/>
                  <c:y val="-9.95358845477788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D0E-48B3-B487-59334C59F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verzió'!$A$245:$A$264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verzió'!$C$245:$C$264</c:f>
              <c:numCache>
                <c:formatCode>General\ "pont"</c:formatCode>
                <c:ptCount val="20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0E-48B3-B487-59334C59F768}"/>
            </c:ext>
          </c:extLst>
        </c:ser>
        <c:ser>
          <c:idx val="2"/>
          <c:order val="2"/>
          <c:tx>
            <c:strRef>
              <c:f>'Új verzió'!$D$244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3918676134437164E-3"/>
                  <c:y val="2.2395574023250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D0E-48B3-B487-59334C59F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verzió'!$A$245:$A$264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verzió'!$D$245:$D$264</c:f>
              <c:numCache>
                <c:formatCode>General\ "pont"</c:formatCode>
                <c:ptCount val="20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0E-48B3-B487-59334C59F768}"/>
            </c:ext>
          </c:extLst>
        </c:ser>
        <c:ser>
          <c:idx val="3"/>
          <c:order val="3"/>
          <c:tx>
            <c:strRef>
              <c:f>'Új verzió'!$E$244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39186761344371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0E-48B3-B487-59334C59F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verzió'!$A$245:$A$264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verzió'!$E$245:$E$264</c:f>
              <c:numCache>
                <c:formatCode>General\ "pont"</c:formatCode>
                <c:ptCount val="20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0E-48B3-B487-59334C59F768}"/>
            </c:ext>
          </c:extLst>
        </c:ser>
        <c:ser>
          <c:idx val="4"/>
          <c:order val="4"/>
          <c:tx>
            <c:strRef>
              <c:f>'Új verzió'!$F$244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2.7837352268870246E-3"/>
                  <c:y val="-2.986076536433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D0E-48B3-B487-59334C59F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verzió'!$A$245:$A$264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verzió'!$F$245:$F$264</c:f>
              <c:numCache>
                <c:formatCode>General\ "pont"</c:formatCode>
                <c:ptCount val="2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0E-48B3-B487-59334C59F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55970034995626"/>
          <c:h val="0.5945705219867215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verzió'!$L$276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45-4391-9C7F-4121B203CB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verzió'!$K$277:$K$296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verzió'!$L$277:$L$296</c:f>
              <c:numCache>
                <c:formatCode>General\ "pont"</c:formatCode>
                <c:ptCount val="20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45-4391-9C7F-4121B203CB04}"/>
            </c:ext>
          </c:extLst>
        </c:ser>
        <c:ser>
          <c:idx val="1"/>
          <c:order val="1"/>
          <c:tx>
            <c:strRef>
              <c:f>'Új verzió'!$M$276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F45-4391-9C7F-4121B203CB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verzió'!$K$277:$K$296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verzió'!$M$277:$M$296</c:f>
              <c:numCache>
                <c:formatCode>General\ "pont"</c:formatCode>
                <c:ptCount val="20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45-4391-9C7F-4121B203CB04}"/>
            </c:ext>
          </c:extLst>
        </c:ser>
        <c:ser>
          <c:idx val="2"/>
          <c:order val="2"/>
          <c:tx>
            <c:strRef>
              <c:f>'Új verzió'!$N$276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45-4391-9C7F-4121B203CB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verzió'!$K$277:$K$296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verzió'!$N$277:$N$296</c:f>
              <c:numCache>
                <c:formatCode>General\ "pont"</c:formatCode>
                <c:ptCount val="20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45-4391-9C7F-4121B203CB04}"/>
            </c:ext>
          </c:extLst>
        </c:ser>
        <c:ser>
          <c:idx val="3"/>
          <c:order val="3"/>
          <c:tx>
            <c:strRef>
              <c:f>'Új verzió'!$O$276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45-4391-9C7F-4121B203CB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verzió'!$K$277:$K$296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verzió'!$O$277:$O$296</c:f>
              <c:numCache>
                <c:formatCode>General\ "pont"</c:formatCode>
                <c:ptCount val="2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45-4391-9C7F-4121B203C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275039544741349"/>
          <c:w val="0.80955621172353454"/>
          <c:h val="0.13252719443608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77297090988626427"/>
          <c:h val="0.60620362429313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verzió'!$B$307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DE-4ECB-8309-9708265C6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verzió'!$A$308:$A$327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verzió'!$B$308:$B$327</c:f>
              <c:numCache>
                <c:formatCode>General\ "pont"</c:formatCode>
                <c:ptCount val="20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DE-4ECB-8309-9708265C6741}"/>
            </c:ext>
          </c:extLst>
        </c:ser>
        <c:ser>
          <c:idx val="1"/>
          <c:order val="1"/>
          <c:tx>
            <c:strRef>
              <c:f>'Új verzió'!$C$307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DDE-4ECB-8309-9708265C6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verzió'!$A$308:$A$327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verzió'!$C$308:$C$327</c:f>
              <c:numCache>
                <c:formatCode>General\ "pont"</c:formatCode>
                <c:ptCount val="20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DE-4ECB-8309-9708265C6741}"/>
            </c:ext>
          </c:extLst>
        </c:ser>
        <c:ser>
          <c:idx val="2"/>
          <c:order val="2"/>
          <c:tx>
            <c:strRef>
              <c:f>'Új verzió'!$D$307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DE-4ECB-8309-9708265C6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verzió'!$A$308:$A$327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verzió'!$D$308:$D$327</c:f>
              <c:numCache>
                <c:formatCode>General\ "pont"</c:formatCode>
                <c:ptCount val="20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DE-4ECB-8309-9708265C6741}"/>
            </c:ext>
          </c:extLst>
        </c:ser>
        <c:ser>
          <c:idx val="3"/>
          <c:order val="3"/>
          <c:tx>
            <c:strRef>
              <c:f>'Új verzió'!$E$307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DE-4ECB-8309-9708265C6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verzió'!$A$308:$A$327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verzió'!$E$308:$E$327</c:f>
              <c:numCache>
                <c:formatCode>General\ "pont"</c:formatCode>
                <c:ptCount val="20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DE-4ECB-8309-9708265C6741}"/>
            </c:ext>
          </c:extLst>
        </c:ser>
        <c:ser>
          <c:idx val="4"/>
          <c:order val="4"/>
          <c:tx>
            <c:strRef>
              <c:f>'Új verzió'!$F$307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0185067526415994E-16"/>
                  <c:y val="-2.45923527077826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DE-4ECB-8309-9708265C6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verzió'!$A$308:$A$327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verzió'!$F$308:$F$327</c:f>
              <c:numCache>
                <c:formatCode>General\ "pont"</c:formatCode>
                <c:ptCount val="2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DDE-4ECB-8309-9708265C67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9986755303799"/>
          <c:y val="3.9331133817402469E-2"/>
          <c:w val="0.76124965901485775"/>
          <c:h val="0.5857530333096490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verzió'!$L$329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57-4F58-BDEE-A490C41F72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verzió'!$K$330:$K$349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verzió'!$L$330:$L$349</c:f>
              <c:numCache>
                <c:formatCode>General\ "pont"</c:formatCode>
                <c:ptCount val="20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57-4F58-BDEE-A490C41F72DB}"/>
            </c:ext>
          </c:extLst>
        </c:ser>
        <c:ser>
          <c:idx val="1"/>
          <c:order val="1"/>
          <c:tx>
            <c:strRef>
              <c:f>'Új verzió'!$M$329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57-4F58-BDEE-A490C41F72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verzió'!$K$330:$K$349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verzió'!$M$330:$M$349</c:f>
              <c:numCache>
                <c:formatCode>General\ "pont"</c:formatCode>
                <c:ptCount val="20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57-4F58-BDEE-A490C41F72DB}"/>
            </c:ext>
          </c:extLst>
        </c:ser>
        <c:ser>
          <c:idx val="2"/>
          <c:order val="2"/>
          <c:tx>
            <c:strRef>
              <c:f>'Új verzió'!$N$329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57-4F58-BDEE-A490C41F72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verzió'!$K$330:$K$349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verzió'!$N$330:$N$349</c:f>
              <c:numCache>
                <c:formatCode>General\ "pont"</c:formatCode>
                <c:ptCount val="20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57-4F58-BDEE-A490C41F72DB}"/>
            </c:ext>
          </c:extLst>
        </c:ser>
        <c:ser>
          <c:idx val="3"/>
          <c:order val="3"/>
          <c:tx>
            <c:strRef>
              <c:f>'Új verzió'!$O$329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57-4F58-BDEE-A490C41F72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verzió'!$K$330:$K$349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verzió'!$O$330:$O$349</c:f>
              <c:numCache>
                <c:formatCode>General\ "pont"</c:formatCode>
                <c:ptCount val="2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57-4F58-BDEE-A490C41F72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37696861357854"/>
          <c:y val="0.85236717865591394"/>
          <c:w val="0.75314758889515565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verzió'!$A$481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CD-4B04-B196-1444E6FA8952}"/>
              </c:ext>
            </c:extLst>
          </c:dPt>
          <c:cat>
            <c:strRef>
              <c:f>'Új verzió'!$B$480:$E$480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verzió'!$B$481:$E$481</c:f>
              <c:numCache>
                <c:formatCode>General\ "pont"</c:formatCode>
                <c:ptCount val="4"/>
                <c:pt idx="0">
                  <c:v>72</c:v>
                </c:pt>
                <c:pt idx="1">
                  <c:v>63</c:v>
                </c:pt>
                <c:pt idx="2">
                  <c:v>56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CD-4B04-B196-1444E6FA8952}"/>
            </c:ext>
          </c:extLst>
        </c:ser>
        <c:ser>
          <c:idx val="1"/>
          <c:order val="1"/>
          <c:tx>
            <c:strRef>
              <c:f>'Új verzió'!$A$482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8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CCD-4B04-B196-1444E6FA8952}"/>
              </c:ext>
            </c:extLst>
          </c:dPt>
          <c:cat>
            <c:strRef>
              <c:f>'Új verzió'!$B$480:$E$480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verzió'!$B$482:$E$482</c:f>
              <c:numCache>
                <c:formatCode>General\ "pont"</c:formatCode>
                <c:ptCount val="4"/>
                <c:pt idx="0">
                  <c:v>68</c:v>
                </c:pt>
                <c:pt idx="1">
                  <c:v>59</c:v>
                </c:pt>
                <c:pt idx="2">
                  <c:v>61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CD-4B04-B196-1444E6FA8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1796176"/>
        <c:axId val="821796504"/>
      </c:barChart>
      <c:catAx>
        <c:axId val="82179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1796504"/>
        <c:crosses val="autoZero"/>
        <c:auto val="1"/>
        <c:lblAlgn val="ctr"/>
        <c:lblOffset val="100"/>
        <c:noMultiLvlLbl val="0"/>
      </c:catAx>
      <c:valAx>
        <c:axId val="821796504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2179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297900262468"/>
          <c:y val="4.014960320230266E-2"/>
          <c:w val="0.78479035433070865"/>
          <c:h val="0.5645760988833348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verzió'!$L$454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2.7777777777777779E-3"/>
                  <c:y val="-3.2647098313641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FF-4706-8C80-473895882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verzió'!$K$455:$K$474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verzió'!$L$455:$L$474</c:f>
              <c:numCache>
                <c:formatCode>General\ "pont"</c:formatCode>
                <c:ptCount val="20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FF-4706-8C80-473895882E52}"/>
            </c:ext>
          </c:extLst>
        </c:ser>
        <c:ser>
          <c:idx val="1"/>
          <c:order val="1"/>
          <c:tx>
            <c:strRef>
              <c:f>'Új verzió'!$M$454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F-4706-8C80-473895882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verzió'!$K$455:$K$474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verzió'!$M$455:$M$474</c:f>
              <c:numCache>
                <c:formatCode>General\ "pont"</c:formatCode>
                <c:ptCount val="20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FF-4706-8C80-473895882E52}"/>
            </c:ext>
          </c:extLst>
        </c:ser>
        <c:ser>
          <c:idx val="2"/>
          <c:order val="2"/>
          <c:tx>
            <c:strRef>
              <c:f>'Új verzió'!$N$454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F-4706-8C80-473895882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verzió'!$K$455:$K$474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verzió'!$N$455:$N$474</c:f>
              <c:numCache>
                <c:formatCode>General\ "pont"</c:formatCode>
                <c:ptCount val="20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FF-4706-8C80-473895882E52}"/>
            </c:ext>
          </c:extLst>
        </c:ser>
        <c:ser>
          <c:idx val="3"/>
          <c:order val="3"/>
          <c:tx>
            <c:strRef>
              <c:f>'Új verzió'!$O$454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FF-4706-8C80-473895882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verzió'!$K$455:$K$474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verzió'!$O$455:$O$474</c:f>
              <c:numCache>
                <c:formatCode>General\ "pont"</c:formatCode>
                <c:ptCount val="20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FF-4706-8C80-473895882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929498284692584"/>
          <c:w val="0.75400065616797907"/>
          <c:h val="0.135637125623700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'MNB Konjunktúra felmérés'!$G$20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'MNB Konjunktúra felmérés'!$E$21:$E$25</c:f>
              <c:strCache>
                <c:ptCount val="5"/>
                <c:pt idx="0">
                  <c:v>Nem tervez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'MNB Konjunktúra felmérés'!$G$21:$G$25</c:f>
              <c:numCache>
                <c:formatCode>0%</c:formatCode>
                <c:ptCount val="5"/>
                <c:pt idx="0">
                  <c:v>0.57116451016635861</c:v>
                </c:pt>
                <c:pt idx="1">
                  <c:v>0.14048059149722736</c:v>
                </c:pt>
                <c:pt idx="2">
                  <c:v>0.10536044362292052</c:v>
                </c:pt>
                <c:pt idx="3">
                  <c:v>3.3271719038817003E-2</c:v>
                </c:pt>
                <c:pt idx="4">
                  <c:v>0.14972273567467653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C4-4EDC-90F8-708096C8D600}"/>
            </c:ext>
          </c:extLst>
        </c:ser>
        <c:ser>
          <c:idx val="2"/>
          <c:order val="1"/>
          <c:tx>
            <c:strRef>
              <c:f>'MNB Konjunktúra felmérés'!$H$20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'MNB Konjunktúra felmérés'!$E$21:$E$25</c:f>
              <c:strCache>
                <c:ptCount val="5"/>
                <c:pt idx="0">
                  <c:v>Nem tervez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'MNB Konjunktúra felmérés'!$H$21:$H$25</c:f>
              <c:numCache>
                <c:formatCode>0%</c:formatCode>
                <c:ptCount val="5"/>
                <c:pt idx="0">
                  <c:v>0.56666666666666665</c:v>
                </c:pt>
                <c:pt idx="1">
                  <c:v>6.6666666666666666E-2</c:v>
                </c:pt>
                <c:pt idx="2">
                  <c:v>0.1</c:v>
                </c:pt>
                <c:pt idx="3">
                  <c:v>0</c:v>
                </c:pt>
                <c:pt idx="4">
                  <c:v>0.26666666666666666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C4-4EDC-90F8-708096C8D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7470120"/>
        <c:axId val="977470448"/>
      </c:barChart>
      <c:catAx>
        <c:axId val="977470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7470448"/>
        <c:crosses val="autoZero"/>
        <c:auto val="1"/>
        <c:lblAlgn val="ctr"/>
        <c:lblOffset val="100"/>
        <c:noMultiLvlLbl val="0"/>
      </c:catAx>
      <c:valAx>
        <c:axId val="97747044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7470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2106369562492987"/>
          <c:h val="0.5948913112807258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A99-4A70-8884-FA3E3AE35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Indexek!$A$53:$A$72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Indexek!$B$53:$B$72</c:f>
              <c:numCache>
                <c:formatCode>General\ "pont"</c:formatCode>
                <c:ptCount val="20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99-4A70-8884-FA3E3AE35A50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A99-4A70-8884-FA3E3AE35A50}"/>
              </c:ext>
            </c:extLst>
          </c:dPt>
          <c:dLbls>
            <c:dLbl>
              <c:idx val="19"/>
              <c:layout>
                <c:manualLayout>
                  <c:x val="4.1810727118173213E-3"/>
                  <c:y val="3.34302222573194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99-4A70-8884-FA3E3AE35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Indexek!$A$53:$A$72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Indexek!$C$53:$C$72</c:f>
              <c:numCache>
                <c:formatCode>General\ "pont"</c:formatCode>
                <c:ptCount val="20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99-4A70-8884-FA3E3AE35A50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Indexek!$A$53:$A$72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Indexek!$D$53:$D$72</c:f>
              <c:numCache>
                <c:formatCode>General\ "pont"</c:formatCode>
                <c:ptCount val="20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A99-4A70-8884-FA3E3AE35A50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99-4A70-8884-FA3E3AE35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Indexek!$A$53:$A$72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Indexek!$E$53:$E$72</c:f>
              <c:numCache>
                <c:formatCode>General\ "pont"</c:formatCode>
                <c:ptCount val="20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A99-4A70-8884-FA3E3AE35A50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99-4A70-8884-FA3E3AE35A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Indexek!$A$53:$A$72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Indexek!$F$53:$F$72</c:f>
              <c:numCache>
                <c:formatCode>General\ "pont"</c:formatCode>
                <c:ptCount val="2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A99-4A70-8884-FA3E3AE35A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673029336342"/>
          <c:y val="3.4647666019083201E-2"/>
          <c:w val="0.77038962311327908"/>
          <c:h val="0.4386595248755861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BF-431C-8253-7A4366043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Indexek!$B$25:$U$25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Indexek!$B$26:$U$26</c:f>
              <c:numCache>
                <c:formatCode>General\ "pont"</c:formatCode>
                <c:ptCount val="20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BF-431C-8253-7A4366043ACC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Indexek!$B$25:$U$25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Indexek!$B$27:$U$27</c:f>
              <c:numCache>
                <c:formatCode>General\ "pont"</c:formatCode>
                <c:ptCount val="20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BF-431C-8253-7A4366043ACC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BF-431C-8253-7A4366043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Indexek!$B$25:$U$25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Indexek!$B$28:$U$28</c:f>
              <c:numCache>
                <c:formatCode>General\ "pont"</c:formatCode>
                <c:ptCount val="20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BF-431C-8253-7A4366043ACC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BF-431C-8253-7A4366043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Indexek!$B$25:$U$25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Indexek!$B$29:$U$29</c:f>
              <c:numCache>
                <c:formatCode>General\ "pont"</c:formatCode>
                <c:ptCount val="2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8BF-431C-8253-7A4366043ACC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5037157764058624E-3"/>
                  <c:y val="1.43837524756287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BF-431C-8253-7A4366043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Indexek!$B$25:$U$25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Indexek!$B$30:$U$30</c:f>
              <c:numCache>
                <c:formatCode>General</c:formatCode>
                <c:ptCount val="20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8BF-431C-8253-7A4366043ACC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3948963707322625E-3"/>
                  <c:y val="2.3972920792714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BF-431C-8253-7A4366043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Indexek!$B$25:$U$25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Indexek!$B$31:$U$31</c:f>
              <c:numCache>
                <c:formatCode>General\ "pont"</c:formatCode>
                <c:ptCount val="20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8BF-431C-8253-7A4366043ACC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8BF-431C-8253-7A4366043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Indexek!$B$25:$U$25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Indexek!$B$32:$U$32</c:f>
              <c:numCache>
                <c:formatCode>General\ "pont"</c:formatCode>
                <c:ptCount val="2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8BF-431C-8253-7A4366043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4631693294934009"/>
          <c:w val="0.98261515391554244"/>
          <c:h val="0.23869009426880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3.6774242508489423E-2"/>
          <c:w val="0.76521751344911715"/>
          <c:h val="0.4964994549274145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0220281896651768E-16"/>
                  <c:y val="-3.6803040162947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41-4293-BCF3-C7C576925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Indexek!$B$38:$U$38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Indexek!$B$39:$U$39</c:f>
              <c:numCache>
                <c:formatCode>General\ "pont"</c:formatCode>
                <c:ptCount val="20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41-4293-BCF3-C7C576925492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0220281896651768E-16"/>
                  <c:y val="-3.2202660142579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41-4293-BCF3-C7C576925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Indexek!$B$38:$U$38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Indexek!$B$40:$U$40</c:f>
              <c:numCache>
                <c:formatCode>General\ "pont"</c:formatCode>
                <c:ptCount val="2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41-4293-BCF3-C7C576925492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41-4293-BCF3-C7C576925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Indexek!$B$38:$U$38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Indexek!$B$41:$U$41</c:f>
              <c:numCache>
                <c:formatCode>General\ "pont"</c:formatCode>
                <c:ptCount val="2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41-4293-BCF3-C7C576925492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0220281896651768E-16"/>
                  <c:y val="-3.22026601425791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41-4293-BCF3-C7C576925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Indexek!$B$38:$U$38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Indexek!$B$42:$U$42</c:f>
              <c:numCache>
                <c:formatCode>General\ "pont"</c:formatCode>
                <c:ptCount val="2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F41-4293-BCF3-C7C576925492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0220281896651768E-16"/>
                  <c:y val="-2.30019001018422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41-4293-BCF3-C7C576925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Indexek!$B$38:$U$38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Indexek!$B$43:$U$43</c:f>
              <c:numCache>
                <c:formatCode>General\ "pont"</c:formatCode>
                <c:ptCount val="20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F41-4293-BCF3-C7C576925492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0220281896651768E-16"/>
                  <c:y val="2.07017100916580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41-4293-BCF3-C7C576925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Indexek!$B$38:$U$38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Indexek!$B$44:$U$44</c:f>
              <c:numCache>
                <c:formatCode>General\ "pont"</c:formatCode>
                <c:ptCount val="2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F41-4293-BCF3-C7C576925492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41-4293-BCF3-C7C576925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Indexek!$B$38:$U$38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Indexek!$B$45:$U$45</c:f>
              <c:numCache>
                <c:formatCode>General\ "pont"</c:formatCode>
                <c:ptCount val="2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F41-4293-BCF3-C7C5769254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03932095867498E-2"/>
          <c:y val="0.78028403905396626"/>
          <c:w val="0.94238591542556849"/>
          <c:h val="0.205914820884928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93886701662292"/>
          <c:y val="8.0080626950081377E-2"/>
          <c:w val="0.82074387576552932"/>
          <c:h val="0.5491991163533878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CA-4B0B-9656-119CA41EE7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Indexek!$A$76:$A$95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Indexek!$B$76:$B$95</c:f>
              <c:numCache>
                <c:formatCode>General\ "pont"</c:formatCode>
                <c:ptCount val="20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CA-4B0B-9656-119CA41EE767}"/>
            </c:ext>
          </c:extLst>
        </c:ser>
        <c:ser>
          <c:idx val="1"/>
          <c:order val="1"/>
          <c:tx>
            <c:strRef>
              <c:f>Indexek!$C$75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CA-4B0B-9656-119CA41EE7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Indexek!$A$76:$A$95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Indexek!$C$76:$C$95</c:f>
              <c:numCache>
                <c:formatCode>General\ "pont"</c:formatCode>
                <c:ptCount val="20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CA-4B0B-9656-119CA41EE767}"/>
            </c:ext>
          </c:extLst>
        </c:ser>
        <c:ser>
          <c:idx val="2"/>
          <c:order val="2"/>
          <c:tx>
            <c:strRef>
              <c:f>Indexek!$D$75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CA-4B0B-9656-119CA41EE7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Indexek!$A$76:$A$95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Indexek!$D$76:$D$95</c:f>
              <c:numCache>
                <c:formatCode>General\ "pont"</c:formatCode>
                <c:ptCount val="20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CA-4B0B-9656-119CA41EE767}"/>
            </c:ext>
          </c:extLst>
        </c:ser>
        <c:ser>
          <c:idx val="3"/>
          <c:order val="3"/>
          <c:tx>
            <c:strRef>
              <c:f>Indexek!$E$75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CA-4B0B-9656-119CA41EE7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Indexek!$A$76:$A$95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Indexek!$E$76:$E$95</c:f>
              <c:numCache>
                <c:formatCode>General\ "pont"</c:formatCode>
                <c:ptCount val="20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BCA-4B0B-9656-119CA41EE767}"/>
            </c:ext>
          </c:extLst>
        </c:ser>
        <c:ser>
          <c:idx val="4"/>
          <c:order val="4"/>
          <c:tx>
            <c:strRef>
              <c:f>Indexek!$F$75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0"/>
                  <c:y val="-2.84462696392780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CA-4B0B-9656-119CA41EE7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Indexek!$A$76:$A$95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Indexek!$F$76:$F$95</c:f>
              <c:numCache>
                <c:formatCode>General\ "pont"</c:formatCode>
                <c:ptCount val="2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BCA-4B0B-9656-119CA41EE7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6744313210848634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F9A-4D00-B815-E85107FD003D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F9A-4D00-B815-E85107FD003D}"/>
              </c:ext>
            </c:extLst>
          </c:dPt>
          <c:dLbls>
            <c:dLbl>
              <c:idx val="19"/>
              <c:layout>
                <c:manualLayout>
                  <c:x val="-1.0185067526415994E-16"/>
                  <c:y val="2.67501326975086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F9A-4D00-B815-E85107FD0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verzió'!$B$56:$B$75</c:f>
              <c:numCache>
                <c:formatCode>0%</c:formatCode>
                <c:ptCount val="20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9A-4D00-B815-E85107FD003D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4F9A-4D00-B815-E85107FD003D}"/>
              </c:ext>
            </c:extLst>
          </c:dPt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F9A-4D00-B815-E85107FD0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verzió'!$C$56:$C$75</c:f>
              <c:numCache>
                <c:formatCode>0%</c:formatCode>
                <c:ptCount val="20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F9A-4D00-B815-E85107FD003D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F9A-4D00-B815-E85107FD0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verzió'!$D$56:$D$75</c:f>
              <c:numCache>
                <c:formatCode>0%</c:formatCode>
                <c:ptCount val="20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F9A-4D00-B815-E85107FD003D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2.7777777777777779E-3"/>
                  <c:y val="-2.91819629427367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F9A-4D00-B815-E85107FD0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verzió'!$E$56:$E$75</c:f>
              <c:numCache>
                <c:formatCode>0%</c:formatCode>
                <c:ptCount val="20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F9A-4D00-B815-E85107FD003D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4F9A-4D00-B815-E85107FD003D}"/>
              </c:ext>
            </c:extLst>
          </c:dPt>
          <c:dLbls>
            <c:dLbl>
              <c:idx val="19"/>
              <c:layout>
                <c:manualLayout>
                  <c:x val="-1.3888888888888889E-3"/>
                  <c:y val="2.43183024522805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F9A-4D00-B815-E85107FD0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verzió'!$A$56:$A$75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verzió'!$F$56:$F$75</c:f>
              <c:numCache>
                <c:formatCode>0%</c:formatCode>
                <c:ptCount val="2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F9A-4D00-B815-E85107FD00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810717410323702"/>
          <c:h val="0.5943874157390600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verzió'!$K$78:$K$97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verzió'!$L$78:$L$97</c:f>
              <c:numCache>
                <c:formatCode>0%</c:formatCode>
                <c:ptCount val="20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C6-4E09-A36D-9B598B6D2553}"/>
            </c:ext>
          </c:extLst>
        </c:ser>
        <c:ser>
          <c:idx val="1"/>
          <c:order val="1"/>
          <c:tx>
            <c:strRef>
              <c:f>'Új verzió'!$M$77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C6-4E09-A36D-9B598B6D2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verzió'!$K$78:$K$97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verzió'!$M$78:$M$97</c:f>
              <c:numCache>
                <c:formatCode>0%</c:formatCode>
                <c:ptCount val="20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C6-4E09-A36D-9B598B6D2553}"/>
            </c:ext>
          </c:extLst>
        </c:ser>
        <c:ser>
          <c:idx val="2"/>
          <c:order val="2"/>
          <c:tx>
            <c:strRef>
              <c:f>'Új verzió'!$N$77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1.0185067526415994E-16"/>
                  <c:y val="3.08112704554285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C6-4E09-A36D-9B598B6D2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verzió'!$K$78:$K$97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verzió'!$N$78:$N$97</c:f>
              <c:numCache>
                <c:formatCode>0%</c:formatCode>
                <c:ptCount val="20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C6-4E09-A36D-9B598B6D2553}"/>
            </c:ext>
          </c:extLst>
        </c:ser>
        <c:ser>
          <c:idx val="3"/>
          <c:order val="3"/>
          <c:tx>
            <c:strRef>
              <c:f>'Új verzió'!$O$77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C6-4E09-A36D-9B598B6D2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verzió'!$K$78:$K$97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verzió'!$O$78:$O$97</c:f>
              <c:numCache>
                <c:formatCode>0%</c:formatCode>
                <c:ptCount val="2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C6-4E09-A36D-9B598B6D2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59169607956909"/>
          <c:w val="0.80400065616797911"/>
          <c:h val="0.13867740397659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7704790026246717"/>
          <c:h val="0.5847637722826936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verzió'!$B$108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F61-4CC6-93AE-840EEA556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verzió'!$A$109:$A$128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verzió'!$B$109:$B$128</c:f>
              <c:numCache>
                <c:formatCode>General\ "pont"</c:formatCode>
                <c:ptCount val="20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61-4CC6-93AE-840EEA556610}"/>
            </c:ext>
          </c:extLst>
        </c:ser>
        <c:ser>
          <c:idx val="1"/>
          <c:order val="1"/>
          <c:tx>
            <c:strRef>
              <c:f>'Új verzió'!$C$108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2.7777777777778798E-3"/>
                  <c:y val="-3.0155466865592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61-4CC6-93AE-840EEA556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verzió'!$A$109:$A$128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verzió'!$C$109:$C$128</c:f>
              <c:numCache>
                <c:formatCode>General\ "pont"</c:formatCode>
                <c:ptCount val="20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61-4CC6-93AE-840EEA556610}"/>
            </c:ext>
          </c:extLst>
        </c:ser>
        <c:ser>
          <c:idx val="2"/>
          <c:order val="2"/>
          <c:tx>
            <c:strRef>
              <c:f>'Új verzió'!$D$108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61-4CC6-93AE-840EEA556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verzió'!$A$109:$A$128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verzió'!$D$109:$D$128</c:f>
              <c:numCache>
                <c:formatCode>General\ "pont"</c:formatCode>
                <c:ptCount val="20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61-4CC6-93AE-840EEA556610}"/>
            </c:ext>
          </c:extLst>
        </c:ser>
        <c:ser>
          <c:idx val="3"/>
          <c:order val="3"/>
          <c:tx>
            <c:strRef>
              <c:f>'Új verzió'!$E$108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-9.7222222222223247E-3"/>
                  <c:y val="-4.52332002983886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61-4CC6-93AE-840EEA556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verzió'!$A$109:$A$128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verzió'!$E$109:$E$128</c:f>
              <c:numCache>
                <c:formatCode>General\ "pont"</c:formatCode>
                <c:ptCount val="20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61-4CC6-93AE-840EEA556610}"/>
            </c:ext>
          </c:extLst>
        </c:ser>
        <c:ser>
          <c:idx val="4"/>
          <c:order val="4"/>
          <c:tx>
            <c:strRef>
              <c:f>'Új verzió'!$F$108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9"/>
              <c:layout>
                <c:manualLayout>
                  <c:x val="0"/>
                  <c:y val="-2.0103644577061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61-4CC6-93AE-840EEA556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verzió'!$A$109:$A$128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verzió'!$F$109:$F$128</c:f>
              <c:numCache>
                <c:formatCode>General\ "pont"</c:formatCode>
                <c:ptCount val="2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F61-4CC6-93AE-840EEA556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in val="-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9856467172656528E-2"/>
          <c:w val="0.87438757655293087"/>
          <c:h val="0.6008001091414825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verzió'!$B$141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C44E-4621-96AE-8CD35AED008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44E-4621-96AE-8CD35AED0088}"/>
              </c:ext>
            </c:extLst>
          </c:dPt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4E-4621-96AE-8CD35AED00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verzió'!$A$142:$A$161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verzió'!$B$142:$B$161</c:f>
              <c:numCache>
                <c:formatCode>0%</c:formatCode>
                <c:ptCount val="20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4E-4621-96AE-8CD35AED0088}"/>
            </c:ext>
          </c:extLst>
        </c:ser>
        <c:ser>
          <c:idx val="1"/>
          <c:order val="1"/>
          <c:tx>
            <c:strRef>
              <c:f>'Új verzió'!$C$141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44E-4621-96AE-8CD35AED008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C44E-4621-96AE-8CD35AED0088}"/>
              </c:ext>
            </c:extLst>
          </c:dPt>
          <c:dLbls>
            <c:delete val="1"/>
          </c:dLbls>
          <c:cat>
            <c:strRef>
              <c:f>'Új verzió'!$A$142:$A$161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verzió'!$C$142:$C$161</c:f>
              <c:numCache>
                <c:formatCode>0%</c:formatCode>
                <c:ptCount val="20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44E-4621-96AE-8CD35AED0088}"/>
            </c:ext>
          </c:extLst>
        </c:ser>
        <c:ser>
          <c:idx val="2"/>
          <c:order val="2"/>
          <c:tx>
            <c:strRef>
              <c:f>'Új verzió'!$D$141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C44E-4621-96AE-8CD35AED008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C44E-4621-96AE-8CD35AED0088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C44E-4621-96AE-8CD35AED0088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44E-4621-96AE-8CD35AED0088}"/>
              </c:ext>
            </c:extLst>
          </c:dPt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88E-44AC-9D64-435840A8D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verzió'!$A$142:$A$161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verzió'!$D$142:$D$161</c:f>
              <c:numCache>
                <c:formatCode>0%</c:formatCode>
                <c:ptCount val="20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44E-4621-96AE-8CD35AED0088}"/>
            </c:ext>
          </c:extLst>
        </c:ser>
        <c:ser>
          <c:idx val="3"/>
          <c:order val="3"/>
          <c:tx>
            <c:strRef>
              <c:f>'Új verzió'!$E$141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4E-4621-96AE-8CD35AED00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verzió'!$A$142:$A$161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verzió'!$E$142:$E$161</c:f>
              <c:numCache>
                <c:formatCode>0%</c:formatCode>
                <c:ptCount val="20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44E-4621-96AE-8CD35AED0088}"/>
            </c:ext>
          </c:extLst>
        </c:ser>
        <c:ser>
          <c:idx val="4"/>
          <c:order val="4"/>
          <c:tx>
            <c:strRef>
              <c:f>'Új verzió'!$F$141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C44E-4621-96AE-8CD35AED008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C44E-4621-96AE-8CD35AED0088}"/>
              </c:ext>
            </c:extLst>
          </c:dPt>
          <c:dLbls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4E-4621-96AE-8CD35AED00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verzió'!$A$142:$A$161</c:f>
              <c:strCache>
                <c:ptCount val="20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</c:strCache>
            </c:strRef>
          </c:cat>
          <c:val>
            <c:numRef>
              <c:f>'Új verzió'!$F$142:$F$161</c:f>
              <c:numCache>
                <c:formatCode>0%</c:formatCode>
                <c:ptCount val="20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44E-4621-96AE-8CD35AED00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mérsékeltebb.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(-2 pont) a kedvezőtlen helyzetre utaló tartományba csökkent.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nem változott, a bevételi szint ugyanakkor két százalékponttal nőtt júniushoz képest. Előbbi az egy évvel korábbi szint 96, utóbbi 104 százalékán tartózkodott júliusban.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létszámváltoztatási tervek mutatója továbbra is pozitív, de számottevően csökkent az előző hónaphoz képest: előbbi +30-ról +14, utóbbi +15-ről +8 pontra.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csökkenéséhez a jelenlegi helyzet megítélésének gyengülése (-2-ről -4 pontra) kisebb, míg a várakozások mutatójának jelentős visszaesése (+13-ról +1 pontra) nagyobb mértékben járult hozzá.</a:t>
          </a: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(-2 pont) a kedvezőtlen helyzetre utaló tartományba csökkent.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csökkenéséhez a jelenlegi helyzet megítélésének gyengülése (-2-ről -4 pontra) kisebb, míg a várakozások mutatójának jelentős visszaesése (+13-ról +1 pontra) nagyobb mértékben járult hozzá.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nem változott, a bevételi szint ugyanakkor két százalékponttal nőtt júniushoz képest. Előbbi az egy évvel korábbi szint 96, utóbbi 104 százalékán tartózkodott júliusban.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létszámváltoztatási tervek mutatója továbbra is pozitív, de számottevően csökkent az előző hónaphoz képest: előbbi +30-ról +14, utóbbi +15-ről +8 pontra.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mérsékeltebb.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2022. 07. 27.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felméréseinek 2022. júliusi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nem változott az előző hónaphoz képest, az egy évvel korábbi szint 96 százalékán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26958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76" y="310448"/>
            <a:ext cx="8110454" cy="612000"/>
          </a:xfrm>
        </p:spPr>
        <p:txBody>
          <a:bodyPr>
            <a:noAutofit/>
          </a:bodyPr>
          <a:lstStyle/>
          <a:p>
            <a:r>
              <a:rPr lang="hu-HU" sz="1800" dirty="0"/>
              <a:t>a szolgáltatás és kereskedelemben nőtt, az iparban és építőiparban kissé csökkent a termelési szint júniushoz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667863"/>
              </p:ext>
            </p:extLst>
          </p:nvPr>
        </p:nvGraphicFramePr>
        <p:xfrm>
          <a:off x="0" y="922449"/>
          <a:ext cx="9144000" cy="4946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49" y="310448"/>
            <a:ext cx="7763921" cy="612000"/>
          </a:xfrm>
        </p:spPr>
        <p:txBody>
          <a:bodyPr>
            <a:noAutofit/>
          </a:bodyPr>
          <a:lstStyle/>
          <a:p>
            <a:r>
              <a:rPr lang="hu-HU" sz="2000" dirty="0"/>
              <a:t>a termelési szintre vonatkozó várakozások minden méretkategóriában számottevően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32220" y="2626513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33680" y="3244332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40148" y="2626513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2119363"/>
              </p:ext>
            </p:extLst>
          </p:nvPr>
        </p:nvGraphicFramePr>
        <p:xfrm>
          <a:off x="0" y="922448"/>
          <a:ext cx="9144000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95" y="310447"/>
            <a:ext cx="8118633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bevételi szint 2 százalékponttal nőtt az előző hónaphoz képest, az egy évvel korábbi szint 104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145782"/>
              </p:ext>
            </p:extLst>
          </p:nvPr>
        </p:nvGraphicFramePr>
        <p:xfrm>
          <a:off x="0" y="922447"/>
          <a:ext cx="9144000" cy="5094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9887"/>
            <a:ext cx="8193592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szintre vonatkozó várakozások ebben a hónapban mutatták a második legalacsonyabb értéket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39689" y="2546490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35818"/>
              </p:ext>
            </p:extLst>
          </p:nvPr>
        </p:nvGraphicFramePr>
        <p:xfrm>
          <a:off x="0" y="921887"/>
          <a:ext cx="9144000" cy="4857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603996" y="251412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310448"/>
            <a:ext cx="7924800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Az emelkedő energiaárak jelentik a leggyakoribb problémát, de újra növekedni kezdett a vevők hiányát érzékelők aránya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-1" y="576970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</a:p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júniusa óta szerepel a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582296"/>
              </p:ext>
            </p:extLst>
          </p:nvPr>
        </p:nvGraphicFramePr>
        <p:xfrm>
          <a:off x="-1" y="922448"/>
          <a:ext cx="9144001" cy="4847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a nagyvállalatok kivételével az eddig tapasztalt legalacsonyabb szintre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90254"/>
              </p:ext>
            </p:extLst>
          </p:nvPr>
        </p:nvGraphicFramePr>
        <p:xfrm>
          <a:off x="0" y="922448"/>
          <a:ext cx="9144000" cy="5013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8881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környezetre vonatkozó várakozások ebben a hónapban voltak a legpesszimistábbak a felmérés 2020.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4282" y="1859747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587648" y="25326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68038" y="1803510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358314"/>
              </p:ext>
            </p:extLst>
          </p:nvPr>
        </p:nvGraphicFramePr>
        <p:xfrm>
          <a:off x="0" y="922448"/>
          <a:ext cx="9124431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10448"/>
            <a:ext cx="7784016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beruházásokkal kapcsolatos optimizmus is minden méretkategóriában számottevően gyengült júniushoz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754074"/>
              </p:ext>
            </p:extLst>
          </p:nvPr>
        </p:nvGraphicFramePr>
        <p:xfrm>
          <a:off x="0" y="922447"/>
          <a:ext cx="9144000" cy="517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310448"/>
            <a:ext cx="8032632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létszámváltoztatási tervek mutatója is gyengült, a </a:t>
            </a:r>
            <a:r>
              <a:rPr lang="hu-HU" sz="2000" dirty="0" err="1"/>
              <a:t>mikro</a:t>
            </a:r>
            <a:r>
              <a:rPr lang="hu-HU" sz="2000" dirty="0"/>
              <a:t> cégeknél már a leépítést tervezők kerültek többségbe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05114" y="2955900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69877" y="3845829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71878" y="3121338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752754"/>
              </p:ext>
            </p:extLst>
          </p:nvPr>
        </p:nvGraphicFramePr>
        <p:xfrm>
          <a:off x="0" y="922447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273668" cy="612000"/>
          </a:xfrm>
        </p:spPr>
        <p:txBody>
          <a:bodyPr>
            <a:noAutofit/>
          </a:bodyPr>
          <a:lstStyle/>
          <a:p>
            <a:r>
              <a:rPr lang="hu-HU" sz="1700" dirty="0"/>
              <a:t>az ipar és építőipar kivételével minden iparágban többségbe kerültek a leépítést tervezők a létszám bővítését tervezőkhöz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385903"/>
              </p:ext>
            </p:extLst>
          </p:nvPr>
        </p:nvGraphicFramePr>
        <p:xfrm>
          <a:off x="11684" y="922449"/>
          <a:ext cx="9120632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92" y="301396"/>
            <a:ext cx="7819947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Minden iparágban számottevő többségben vannak az elmúlt 3 hónapban árakat emelő vállalatok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54388F7-D4CA-3060-5D02-479E87AEAE89}"/>
              </a:ext>
            </a:extLst>
          </p:cNvPr>
          <p:cNvCxnSpPr>
            <a:cxnSpLocks/>
          </p:cNvCxnSpPr>
          <p:nvPr/>
        </p:nvCxnSpPr>
        <p:spPr>
          <a:xfrm flipV="1">
            <a:off x="6989280" y="1023042"/>
            <a:ext cx="0" cy="3736818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09966DD-B35B-96E7-7CCF-17051C6503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061882"/>
              </p:ext>
            </p:extLst>
          </p:nvPr>
        </p:nvGraphicFramePr>
        <p:xfrm>
          <a:off x="1" y="913396"/>
          <a:ext cx="9143999" cy="5066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6710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45" y="310449"/>
            <a:ext cx="7497948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Az ipar és építőipar kivételével újra növekedett a további áremelést tervezők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959573"/>
              </p:ext>
            </p:extLst>
          </p:nvPr>
        </p:nvGraphicFramePr>
        <p:xfrm>
          <a:off x="0" y="922449"/>
          <a:ext cx="9144000" cy="5057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61" y="310449"/>
            <a:ext cx="7970237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válaszadók többsége a magasabb infláció miatt nem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097917" y="9224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43D4856-E0C8-D3E4-FDFE-0B0919ED5C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298310"/>
              </p:ext>
            </p:extLst>
          </p:nvPr>
        </p:nvGraphicFramePr>
        <p:xfrm>
          <a:off x="0" y="909904"/>
          <a:ext cx="9144000" cy="5314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3559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eredmények az orosz-ukrán háború hazai vállalati szektorra gyakorolt kedvezőtlen hatásait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69565000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A felmérés főindexe a kedvezőtlen konjunktúrát jelző tartományba, -2 pontra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995151"/>
              </p:ext>
            </p:extLst>
          </p:nvPr>
        </p:nvGraphicFramePr>
        <p:xfrm>
          <a:off x="15751" y="921395"/>
          <a:ext cx="9112494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</a:t>
            </a:r>
            <a:r>
              <a:rPr lang="hu-HU" sz="2000" dirty="0" err="1"/>
              <a:t>mikro</a:t>
            </a:r>
            <a:r>
              <a:rPr lang="hu-HU" sz="2000" dirty="0"/>
              <a:t> és a középvállalatok körében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77846"/>
              </p:ext>
            </p:extLst>
          </p:nvPr>
        </p:nvGraphicFramePr>
        <p:xfrm>
          <a:off x="0" y="923788"/>
          <a:ext cx="9112494" cy="493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866" y="304901"/>
            <a:ext cx="8384924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a vizsgált tényezők többségénél csökkent, a beruházások és a bevétel kapcsán azonban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336894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417333"/>
              </p:ext>
            </p:extLst>
          </p:nvPr>
        </p:nvGraphicFramePr>
        <p:xfrm>
          <a:off x="31505" y="916901"/>
          <a:ext cx="9104619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28" y="310447"/>
            <a:ext cx="77459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minden vizsgált szempont tekintetében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639911" y="2084894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634223" y="2882103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764493" y="2109882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064249"/>
              </p:ext>
            </p:extLst>
          </p:nvPr>
        </p:nvGraphicFramePr>
        <p:xfrm>
          <a:off x="0" y="922447"/>
          <a:ext cx="9112494" cy="55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30" y="310448"/>
            <a:ext cx="8155491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méretkategóriában számottevően gyengültek a várakozások, leginkább a középvállalatoknál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552352"/>
              </p:ext>
            </p:extLst>
          </p:nvPr>
        </p:nvGraphicFramePr>
        <p:xfrm>
          <a:off x="1" y="922447"/>
          <a:ext cx="9144000" cy="4911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36538</TotalTime>
  <Words>972</Words>
  <Application>Microsoft Office PowerPoint</Application>
  <PresentationFormat>Diavetítés a képernyőre (4:3 oldalarány)</PresentationFormat>
  <Paragraphs>110</Paragraphs>
  <Slides>26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felméréseinek 2022. júliusi eredményei</vt:lpstr>
      <vt:lpstr>Az mnb vállalati konjunktúra felmérései</vt:lpstr>
      <vt:lpstr>Az eredmények az orosz-ukrán háború hazai vállalati szektorra gyakorolt kedvezőtlen hatásait tükrözik</vt:lpstr>
      <vt:lpstr>A felmérés főindexe a kedvezőtlen konjunktúrát jelző tartományba, -2 pontra csökkent</vt:lpstr>
      <vt:lpstr>A jelenlegi helyzet megítélése a mikro és a középvállalatok körében gyengült az előző hónaphoz képest</vt:lpstr>
      <vt:lpstr>A jelenlegi helyzet indexe a vizsgált tényezők többségénél csökkent, a beruházások és a bevétel kapcsán azonban javult</vt:lpstr>
      <vt:lpstr>A VÁRAKOZÁSOK minden vizsgált szempont tekintetében gyengültek az előző hónaphoz képest</vt:lpstr>
      <vt:lpstr>minden méretkategóriában számottevően gyengültek a várakozások, leginkább a középvállalatoknál</vt:lpstr>
      <vt:lpstr>Termelés és kereslet</vt:lpstr>
      <vt:lpstr>Az átlagos kapacitás-kihasználtság nem változott az előző hónaphoz képest, az egy évvel korábbi szint 96 százalékán áll</vt:lpstr>
      <vt:lpstr>a szolgáltatás és kereskedelemben nőtt, az iparban és építőiparban kissé csökkent a termelési szint júniushoz képest</vt:lpstr>
      <vt:lpstr>a termelési szintre vonatkozó várakozások minden méretkategóriában számottevően gyengültek</vt:lpstr>
      <vt:lpstr>Az átlagos bevételi szint 2 százalékponttal nőtt az előző hónaphoz képest, az egy évvel korábbi szint 104 százalékára</vt:lpstr>
      <vt:lpstr>A bevételi szintre vonatkozó várakozások ebben a hónapban mutatták a második legalacsonyabb értéket a felmérés kezdete óta</vt:lpstr>
      <vt:lpstr>Az emelkedő energiaárak jelentik a leggyakoribb problémát, de újra növekedni kezdett a vevők hiányát érzékelők aránya is</vt:lpstr>
      <vt:lpstr>Üzleti környezet, beruházások, foglalkoztatás</vt:lpstr>
      <vt:lpstr>Az üzleti környezet megítélése a nagyvállalatok kivételével az eddig tapasztalt legalacsonyabb szintre gyengült</vt:lpstr>
      <vt:lpstr>Az üzleti környezetre vonatkozó várakozások ebben a hónapban voltak a legpesszimistábbak a felmérés 2020. decemberi kezdete óta</vt:lpstr>
      <vt:lpstr>a beruházásokkal kapcsolatos optimizmus is minden méretkategóriában számottevően gyengült júniushoz képest</vt:lpstr>
      <vt:lpstr>A létszámváltoztatási tervek mutatója is gyengült, a mikro cégeknél már a leépítést tervezők kerültek többségbe</vt:lpstr>
      <vt:lpstr>az ipar és építőipar kivételével minden iparágban többségbe kerültek a leépítést tervezők a létszám bővítését tervezőkhöz képest</vt:lpstr>
      <vt:lpstr>Árak</vt:lpstr>
      <vt:lpstr>Minden iparágban számottevő többségben vannak az elmúlt 3 hónapban árakat emelő vállalatok</vt:lpstr>
      <vt:lpstr>Az ipar és építőipar kivételével újra növekedett a további áremelést tervezők aránya</vt:lpstr>
      <vt:lpstr>a válaszadók többsége a magasabb infláció miatt nem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1951</cp:revision>
  <dcterms:created xsi:type="dcterms:W3CDTF">2020-04-06T05:19:02Z</dcterms:created>
  <dcterms:modified xsi:type="dcterms:W3CDTF">2022-07-27T08:31:23Z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