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4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5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1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2" r:id="rId2"/>
  </p:sldMasterIdLst>
  <p:notesMasterIdLst>
    <p:notesMasterId r:id="rId29"/>
  </p:notesMasterIdLst>
  <p:sldIdLst>
    <p:sldId id="256" r:id="rId3"/>
    <p:sldId id="385" r:id="rId4"/>
    <p:sldId id="386" r:id="rId5"/>
    <p:sldId id="374" r:id="rId6"/>
    <p:sldId id="390" r:id="rId7"/>
    <p:sldId id="375" r:id="rId8"/>
    <p:sldId id="393" r:id="rId9"/>
    <p:sldId id="389" r:id="rId10"/>
    <p:sldId id="287" r:id="rId11"/>
    <p:sldId id="364" r:id="rId12"/>
    <p:sldId id="395" r:id="rId13"/>
    <p:sldId id="365" r:id="rId14"/>
    <p:sldId id="366" r:id="rId15"/>
    <p:sldId id="398" r:id="rId16"/>
    <p:sldId id="396" r:id="rId17"/>
    <p:sldId id="286" r:id="rId18"/>
    <p:sldId id="357" r:id="rId19"/>
    <p:sldId id="371" r:id="rId20"/>
    <p:sldId id="372" r:id="rId21"/>
    <p:sldId id="367" r:id="rId22"/>
    <p:sldId id="354" r:id="rId23"/>
    <p:sldId id="391" r:id="rId24"/>
    <p:sldId id="399" r:id="rId25"/>
    <p:sldId id="397" r:id="rId26"/>
    <p:sldId id="400" r:id="rId27"/>
    <p:sldId id="260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yitrai Tamás" initials="NT" lastIdx="1" clrIdx="0">
    <p:extLst>
      <p:ext uri="{19B8F6BF-5375-455C-9EA6-DF929625EA0E}">
        <p15:presenceInfo xmlns:p15="http://schemas.microsoft.com/office/powerpoint/2012/main" userId="S::nyitrait@mnb.hu::f23169b93cb16101" providerId="AD"/>
      </p:ext>
    </p:extLst>
  </p:cmAuthor>
  <p:cmAuthor id="2" name="Fekete Ádám" initials="FÁ" lastIdx="3" clrIdx="1">
    <p:extLst>
      <p:ext uri="{19B8F6BF-5375-455C-9EA6-DF929625EA0E}">
        <p15:presenceInfo xmlns:p15="http://schemas.microsoft.com/office/powerpoint/2012/main" userId="S::feketea@mnb.hu::799a269cf97a9106" providerId="AD"/>
      </p:ext>
    </p:extLst>
  </p:cmAuthor>
  <p:cmAuthor id="3" name="Törzsök Veronika" initials="TV" lastIdx="2" clrIdx="2">
    <p:extLst>
      <p:ext uri="{19B8F6BF-5375-455C-9EA6-DF929625EA0E}">
        <p15:presenceInfo xmlns:p15="http://schemas.microsoft.com/office/powerpoint/2012/main" userId="Törzsök Veronika" providerId="None"/>
      </p:ext>
    </p:extLst>
  </p:cmAuthor>
  <p:cmAuthor id="4" name="Fekete Ádám" initials="FÁ [2]" lastIdx="1" clrIdx="3">
    <p:extLst>
      <p:ext uri="{19B8F6BF-5375-455C-9EA6-DF929625EA0E}">
        <p15:presenceInfo xmlns:p15="http://schemas.microsoft.com/office/powerpoint/2012/main" userId="S::feketea@mnb.hu::dd374126-fbba-4c49-83bf-967a88b91dd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E4F8"/>
    <a:srgbClr val="B87F00"/>
    <a:srgbClr val="00FFFF"/>
    <a:srgbClr val="C7E1B5"/>
    <a:srgbClr val="91EEFB"/>
    <a:srgbClr val="99CCFF"/>
    <a:srgbClr val="CC9900"/>
    <a:srgbClr val="FF9900"/>
    <a:srgbClr val="66FF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29" autoAdjust="0"/>
    <p:restoredTop sz="92886" autoAdjust="0"/>
  </p:normalViewPr>
  <p:slideViewPr>
    <p:cSldViewPr snapToGrid="0">
      <p:cViewPr varScale="1">
        <p:scale>
          <a:sx n="98" d="100"/>
          <a:sy n="98" d="100"/>
        </p:scale>
        <p:origin x="20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j&#250;nius\input\2022.%20j&#250;nius_&#225;br&#225;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j&#250;nius\input\jelenlegi%20helyzet%20&#233;s%20v&#225;rakoz&#225;sok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j&#250;nius\input\2022.%20j&#250;nius_&#225;br&#225;k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j&#250;nius\input\2022.%20j&#250;nius_&#225;br&#225;k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j&#250;nius\input\2022.%20j&#250;nius_&#225;br&#225;k.xlsx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1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j&#250;nius\input\2022.%20j&#250;nius_&#225;br&#225;k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j&#250;nius\input\2022.%20j&#250;nius_&#225;br&#225;k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j&#250;nius\input\2022.%20j&#250;nius_&#225;br&#225;k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j&#250;nius\input\2022.%20j&#250;nius_&#225;br&#225;k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j&#250;nius\input\2022.%20j&#250;nius_&#225;br&#225;k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j&#250;nius\input\&#201;vk&#246;zi%20b&#233;remel&#233;s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j&#250;nius\input\2022.%20j&#250;nius_&#225;br&#225;k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j&#250;nius\input\2022.%20j&#250;nius_&#225;br&#225;k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j&#250;nius\input\2022.%20j&#250;nius_&#225;br&#225;k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j&#250;nius\input\2022.%20j&#250;nius_&#225;br&#225;k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j&#250;nius\input\2022.%20j&#250;nius_&#225;br&#225;k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j&#250;nius\input\2022.%20j&#250;nius_&#225;br&#225;k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j&#250;nius\input\2022.%20j&#250;nius_&#225;br&#225;k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j&#250;nius\input\2022.%20j&#250;nius_&#225;br&#225;k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10614152393406"/>
          <c:y val="4.2429210813042822E-2"/>
          <c:w val="0.81539038599092617"/>
          <c:h val="0.58637031006355578"/>
        </c:manualLayout>
      </c:layout>
      <c:lineChart>
        <c:grouping val="standard"/>
        <c:varyColors val="0"/>
        <c:ser>
          <c:idx val="0"/>
          <c:order val="0"/>
          <c:tx>
            <c:strRef>
              <c:f>Indexek!$A$5</c:f>
              <c:strCache>
                <c:ptCount val="1"/>
                <c:pt idx="0">
                  <c:v>Jelenlegi helyzet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2EE9-43ED-8035-5ECE55DAEC99}"/>
              </c:ext>
            </c:extLst>
          </c:dPt>
          <c:dLbls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EE9-43ED-8035-5ECE55DAEC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Indexek!$B$4:$T$4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Indexek!$B$5:$T$5</c:f>
              <c:numCache>
                <c:formatCode>General\ "pont"</c:formatCode>
                <c:ptCount val="19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EE9-43ED-8035-5ECE55DAEC99}"/>
            </c:ext>
          </c:extLst>
        </c:ser>
        <c:ser>
          <c:idx val="1"/>
          <c:order val="1"/>
          <c:tx>
            <c:strRef>
              <c:f>Indexek!$A$6</c:f>
              <c:strCache>
                <c:ptCount val="1"/>
                <c:pt idx="0">
                  <c:v>Várakozások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2EE9-43ED-8035-5ECE55DAEC99}"/>
              </c:ext>
            </c:extLst>
          </c:dPt>
          <c:dLbls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EE9-43ED-8035-5ECE55DAEC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Indexek!$B$4:$T$4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Indexek!$B$6:$T$6</c:f>
              <c:numCache>
                <c:formatCode>General\ "pont"</c:formatCode>
                <c:ptCount val="19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EE9-43ED-8035-5ECE55DAEC99}"/>
            </c:ext>
          </c:extLst>
        </c:ser>
        <c:ser>
          <c:idx val="2"/>
          <c:order val="2"/>
          <c:tx>
            <c:strRef>
              <c:f>Indexek!$A$7</c:f>
              <c:strCache>
                <c:ptCount val="1"/>
                <c:pt idx="0">
                  <c:v>MNB konjunktúra index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2EE9-43ED-8035-5ECE55DAEC99}"/>
              </c:ext>
            </c:extLst>
          </c:dPt>
          <c:dLbls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EE9-43ED-8035-5ECE55DAEC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Indexek!$B$4:$T$4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Indexek!$B$7:$T$7</c:f>
              <c:numCache>
                <c:formatCode>General\ "pont"</c:formatCode>
                <c:ptCount val="19"/>
                <c:pt idx="0">
                  <c:v>-14</c:v>
                </c:pt>
                <c:pt idx="1">
                  <c:v>-6</c:v>
                </c:pt>
                <c:pt idx="2">
                  <c:v>-4</c:v>
                </c:pt>
                <c:pt idx="3">
                  <c:v>-2</c:v>
                </c:pt>
                <c:pt idx="4">
                  <c:v>8</c:v>
                </c:pt>
                <c:pt idx="5">
                  <c:v>10</c:v>
                </c:pt>
                <c:pt idx="6">
                  <c:v>13</c:v>
                </c:pt>
                <c:pt idx="7">
                  <c:v>6</c:v>
                </c:pt>
                <c:pt idx="8">
                  <c:v>9</c:v>
                </c:pt>
                <c:pt idx="9">
                  <c:v>12</c:v>
                </c:pt>
                <c:pt idx="10">
                  <c:v>9</c:v>
                </c:pt>
                <c:pt idx="11">
                  <c:v>10</c:v>
                </c:pt>
                <c:pt idx="12">
                  <c:v>14</c:v>
                </c:pt>
                <c:pt idx="13">
                  <c:v>15</c:v>
                </c:pt>
                <c:pt idx="14">
                  <c:v>15</c:v>
                </c:pt>
                <c:pt idx="15">
                  <c:v>4</c:v>
                </c:pt>
                <c:pt idx="16">
                  <c:v>8</c:v>
                </c:pt>
                <c:pt idx="17">
                  <c:v>7</c:v>
                </c:pt>
                <c:pt idx="18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EE9-43ED-8035-5ECE55DAEC9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96932095"/>
        <c:axId val="1896914207"/>
      </c:lineChart>
      <c:catAx>
        <c:axId val="1896932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14207"/>
        <c:crosses val="autoZero"/>
        <c:auto val="1"/>
        <c:lblAlgn val="ctr"/>
        <c:lblOffset val="0"/>
        <c:noMultiLvlLbl val="0"/>
      </c:catAx>
      <c:valAx>
        <c:axId val="1896914207"/>
        <c:scaling>
          <c:orientation val="minMax"/>
          <c:max val="4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32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Árbevétel!$A$3</c:f>
              <c:strCache>
                <c:ptCount val="1"/>
                <c:pt idx="0">
                  <c:v>Várakozások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EB78-4DAF-9FE2-F2047D622A1D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EB78-4DAF-9FE2-F2047D622A1D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EB78-4DAF-9FE2-F2047D622A1D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EB78-4DAF-9FE2-F2047D622A1D}"/>
              </c:ext>
            </c:extLst>
          </c:dPt>
          <c:dPt>
            <c:idx val="5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EB78-4DAF-9FE2-F2047D622A1D}"/>
              </c:ext>
            </c:extLst>
          </c:dPt>
          <c:dPt>
            <c:idx val="6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EB78-4DAF-9FE2-F2047D622A1D}"/>
              </c:ext>
            </c:extLst>
          </c:dPt>
          <c:dPt>
            <c:idx val="7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EB78-4DAF-9FE2-F2047D622A1D}"/>
              </c:ext>
            </c:extLst>
          </c:dPt>
          <c:dPt>
            <c:idx val="8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EB78-4DAF-9FE2-F2047D622A1D}"/>
              </c:ext>
            </c:extLst>
          </c:dPt>
          <c:dPt>
            <c:idx val="9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EB78-4DAF-9FE2-F2047D622A1D}"/>
              </c:ext>
            </c:extLst>
          </c:dPt>
          <c:dPt>
            <c:idx val="1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EB78-4DAF-9FE2-F2047D622A1D}"/>
              </c:ext>
            </c:extLst>
          </c:dPt>
          <c:dPt>
            <c:idx val="1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EB78-4DAF-9FE2-F2047D622A1D}"/>
              </c:ext>
            </c:extLst>
          </c:dPt>
          <c:dPt>
            <c:idx val="1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EB78-4DAF-9FE2-F2047D622A1D}"/>
              </c:ext>
            </c:extLst>
          </c:dPt>
          <c:dPt>
            <c:idx val="13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EB78-4DAF-9FE2-F2047D622A1D}"/>
              </c:ext>
            </c:extLst>
          </c:dPt>
          <c:dPt>
            <c:idx val="14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EB78-4DAF-9FE2-F2047D622A1D}"/>
              </c:ext>
            </c:extLst>
          </c:dPt>
          <c:dPt>
            <c:idx val="15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E-EB78-4DAF-9FE2-F2047D622A1D}"/>
              </c:ext>
            </c:extLst>
          </c:dPt>
          <c:dPt>
            <c:idx val="16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F-EB78-4DAF-9FE2-F2047D622A1D}"/>
              </c:ext>
            </c:extLst>
          </c:dPt>
          <c:dPt>
            <c:idx val="17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0-EB78-4DAF-9FE2-F2047D622A1D}"/>
              </c:ext>
            </c:extLst>
          </c:dPt>
          <c:dPt>
            <c:idx val="18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1-EB78-4DAF-9FE2-F2047D622A1D}"/>
              </c:ext>
            </c:extLst>
          </c:dPt>
          <c:xVal>
            <c:numRef>
              <c:f>Árbevétel!$B$2:$T$2</c:f>
              <c:numCache>
                <c:formatCode>General</c:formatCode>
                <c:ptCount val="19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  <c:pt idx="18">
                  <c:v>11</c:v>
                </c:pt>
              </c:numCache>
            </c:numRef>
          </c:xVal>
          <c:yVal>
            <c:numRef>
              <c:f>Árbevétel!$B$3:$T$3</c:f>
              <c:numCache>
                <c:formatCode>General</c:formatCode>
                <c:ptCount val="19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  <c:pt idx="18">
                  <c:v>20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12-EB78-4DAF-9FE2-F2047D622A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58508152"/>
        <c:axId val="1058521600"/>
      </c:scatterChart>
      <c:valAx>
        <c:axId val="1058508152"/>
        <c:scaling>
          <c:orientation val="minMax"/>
          <c:max val="50"/>
          <c:min val="-5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Jelenlegi</a:t>
                </a:r>
                <a:r>
                  <a:rPr lang="hu-HU" sz="1800" b="1" baseline="0"/>
                  <a:t> helyzet</a:t>
                </a:r>
                <a:endParaRPr lang="hu-HU" sz="1800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21600"/>
        <c:crosses val="autoZero"/>
        <c:crossBetween val="midCat"/>
      </c:valAx>
      <c:valAx>
        <c:axId val="1058521600"/>
        <c:scaling>
          <c:orientation val="minMax"/>
          <c:max val="50"/>
          <c:min val="-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Várakozások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0815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438765905376848E-2"/>
          <c:y val="3.9618992983195572E-2"/>
          <c:w val="0.88845011903435234"/>
          <c:h val="0.4693340670147750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verzió'!$A$201</c:f>
              <c:strCache>
                <c:ptCount val="1"/>
                <c:pt idx="0">
                  <c:v>Emelkedő energiaárak**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18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solidFill>
                    <a:srgbClr val="FF0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4E71-400F-9D08-03A12A319A87}"/>
              </c:ext>
            </c:extLst>
          </c:dPt>
          <c:dLbls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E71-400F-9D08-03A12A319A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verzió'!$B$200:$T$200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verzió'!$B$201:$T$201</c:f>
              <c:numCache>
                <c:formatCode>General</c:formatCode>
                <c:ptCount val="19"/>
                <c:pt idx="18" formatCode="0%">
                  <c:v>0.49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E71-400F-9D08-03A12A319A87}"/>
            </c:ext>
          </c:extLst>
        </c:ser>
        <c:ser>
          <c:idx val="1"/>
          <c:order val="1"/>
          <c:tx>
            <c:strRef>
              <c:f>'Új verzió'!$A$202</c:f>
              <c:strCache>
                <c:ptCount val="1"/>
                <c:pt idx="0">
                  <c:v>Munkaerőhiány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E71-400F-9D08-03A12A319A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verzió'!$B$200:$T$200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verzió'!$B$202:$T$202</c:f>
              <c:numCache>
                <c:formatCode>0%</c:formatCode>
                <c:ptCount val="19"/>
                <c:pt idx="0">
                  <c:v>0.21093413689195006</c:v>
                </c:pt>
                <c:pt idx="1">
                  <c:v>0.169986</c:v>
                </c:pt>
                <c:pt idx="2">
                  <c:v>0.19</c:v>
                </c:pt>
                <c:pt idx="3">
                  <c:v>0.1988</c:v>
                </c:pt>
                <c:pt idx="4">
                  <c:v>0.26</c:v>
                </c:pt>
                <c:pt idx="5">
                  <c:v>0.27</c:v>
                </c:pt>
                <c:pt idx="6">
                  <c:v>0.28999999999999998</c:v>
                </c:pt>
                <c:pt idx="7">
                  <c:v>0.3</c:v>
                </c:pt>
                <c:pt idx="8">
                  <c:v>0.33</c:v>
                </c:pt>
                <c:pt idx="9">
                  <c:v>0.37</c:v>
                </c:pt>
                <c:pt idx="10">
                  <c:v>0.37</c:v>
                </c:pt>
                <c:pt idx="11">
                  <c:v>0.36</c:v>
                </c:pt>
                <c:pt idx="12">
                  <c:v>0.4</c:v>
                </c:pt>
                <c:pt idx="13">
                  <c:v>0.36</c:v>
                </c:pt>
                <c:pt idx="14">
                  <c:v>0.44</c:v>
                </c:pt>
                <c:pt idx="15">
                  <c:v>0.32</c:v>
                </c:pt>
                <c:pt idx="16">
                  <c:v>0.43</c:v>
                </c:pt>
                <c:pt idx="17">
                  <c:v>0.37</c:v>
                </c:pt>
                <c:pt idx="18">
                  <c:v>0.41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E71-400F-9D08-03A12A319A87}"/>
            </c:ext>
          </c:extLst>
        </c:ser>
        <c:ser>
          <c:idx val="2"/>
          <c:order val="2"/>
          <c:tx>
            <c:strRef>
              <c:f>'Új verzió'!$A$203</c:f>
              <c:strCache>
                <c:ptCount val="1"/>
                <c:pt idx="0">
                  <c:v>Vevők hiánya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E71-400F-9D08-03A12A319A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verzió'!$B$200:$T$200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verzió'!$B$203:$T$203</c:f>
              <c:numCache>
                <c:formatCode>0%</c:formatCode>
                <c:ptCount val="19"/>
                <c:pt idx="0">
                  <c:v>0.5501506672406371</c:v>
                </c:pt>
                <c:pt idx="1">
                  <c:v>0.53129444999999997</c:v>
                </c:pt>
                <c:pt idx="2">
                  <c:v>0.5</c:v>
                </c:pt>
                <c:pt idx="3">
                  <c:v>0.47159000000000001</c:v>
                </c:pt>
                <c:pt idx="4">
                  <c:v>0.44</c:v>
                </c:pt>
                <c:pt idx="5">
                  <c:v>0.4</c:v>
                </c:pt>
                <c:pt idx="6">
                  <c:v>0.41</c:v>
                </c:pt>
                <c:pt idx="7">
                  <c:v>0.37</c:v>
                </c:pt>
                <c:pt idx="8">
                  <c:v>0.34</c:v>
                </c:pt>
                <c:pt idx="9">
                  <c:v>0.33</c:v>
                </c:pt>
                <c:pt idx="10">
                  <c:v>0.33</c:v>
                </c:pt>
                <c:pt idx="11">
                  <c:v>0.36</c:v>
                </c:pt>
                <c:pt idx="12">
                  <c:v>0.35</c:v>
                </c:pt>
                <c:pt idx="13">
                  <c:v>0.37</c:v>
                </c:pt>
                <c:pt idx="14">
                  <c:v>0.28000000000000003</c:v>
                </c:pt>
                <c:pt idx="15">
                  <c:v>0.35</c:v>
                </c:pt>
                <c:pt idx="16">
                  <c:v>0.28000000000000003</c:v>
                </c:pt>
                <c:pt idx="17">
                  <c:v>0.28000000000000003</c:v>
                </c:pt>
                <c:pt idx="18">
                  <c:v>0.28999999999999998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E71-400F-9D08-03A12A319A87}"/>
            </c:ext>
          </c:extLst>
        </c:ser>
        <c:ser>
          <c:idx val="3"/>
          <c:order val="3"/>
          <c:tx>
            <c:strRef>
              <c:f>'Új verzió'!$A$204</c:f>
              <c:strCache>
                <c:ptCount val="1"/>
                <c:pt idx="0">
                  <c:v>Beszállítói problémák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E71-400F-9D08-03A12A319A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verzió'!$B$200:$T$200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verzió'!$B$204:$T$204</c:f>
              <c:numCache>
                <c:formatCode>0%</c:formatCode>
                <c:ptCount val="19"/>
                <c:pt idx="0">
                  <c:v>0.10546706844597503</c:v>
                </c:pt>
                <c:pt idx="1">
                  <c:v>0.105263</c:v>
                </c:pt>
                <c:pt idx="2">
                  <c:v>0.1</c:v>
                </c:pt>
                <c:pt idx="3">
                  <c:v>0.18665000000000001</c:v>
                </c:pt>
                <c:pt idx="4">
                  <c:v>0.18</c:v>
                </c:pt>
                <c:pt idx="5">
                  <c:v>0.2</c:v>
                </c:pt>
                <c:pt idx="6">
                  <c:v>0.21</c:v>
                </c:pt>
                <c:pt idx="7">
                  <c:v>0.25</c:v>
                </c:pt>
                <c:pt idx="8">
                  <c:v>0.18</c:v>
                </c:pt>
                <c:pt idx="9">
                  <c:v>0.26</c:v>
                </c:pt>
                <c:pt idx="10">
                  <c:v>0.26</c:v>
                </c:pt>
                <c:pt idx="11">
                  <c:v>0.28000000000000003</c:v>
                </c:pt>
                <c:pt idx="12">
                  <c:v>0.27</c:v>
                </c:pt>
                <c:pt idx="13">
                  <c:v>0.25</c:v>
                </c:pt>
                <c:pt idx="14">
                  <c:v>0.3</c:v>
                </c:pt>
                <c:pt idx="15">
                  <c:v>0.28999999999999998</c:v>
                </c:pt>
                <c:pt idx="16">
                  <c:v>0.42</c:v>
                </c:pt>
                <c:pt idx="17">
                  <c:v>0.38</c:v>
                </c:pt>
                <c:pt idx="18">
                  <c:v>0.36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E71-400F-9D08-03A12A319A87}"/>
            </c:ext>
          </c:extLst>
        </c:ser>
        <c:ser>
          <c:idx val="4"/>
          <c:order val="4"/>
          <c:tx>
            <c:strRef>
              <c:f>'Új verzió'!$A$205</c:f>
              <c:strCache>
                <c:ptCount val="1"/>
                <c:pt idx="0">
                  <c:v>Finanszírozási problémák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6350">
                <a:noFill/>
              </a:ln>
              <a:effectLst/>
            </c:spPr>
          </c:marker>
          <c:dLbls>
            <c:dLbl>
              <c:idx val="18"/>
              <c:layout>
                <c:manualLayout>
                  <c:x val="-1.3888890407796413E-3"/>
                  <c:y val="1.02915423780594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E71-400F-9D08-03A12A319A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verzió'!$B$200:$T$200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verzió'!$B$205:$T$205</c:f>
              <c:numCache>
                <c:formatCode>0%</c:formatCode>
                <c:ptCount val="19"/>
                <c:pt idx="0">
                  <c:v>0.22858372793801118</c:v>
                </c:pt>
                <c:pt idx="1">
                  <c:v>0.18776699999999999</c:v>
                </c:pt>
                <c:pt idx="2">
                  <c:v>0.24</c:v>
                </c:pt>
                <c:pt idx="3">
                  <c:v>0.21729999999999999</c:v>
                </c:pt>
                <c:pt idx="4">
                  <c:v>0.23</c:v>
                </c:pt>
                <c:pt idx="5">
                  <c:v>0.22</c:v>
                </c:pt>
                <c:pt idx="6">
                  <c:v>0.22</c:v>
                </c:pt>
                <c:pt idx="7">
                  <c:v>0.23</c:v>
                </c:pt>
                <c:pt idx="8">
                  <c:v>0.22</c:v>
                </c:pt>
                <c:pt idx="9">
                  <c:v>0.2</c:v>
                </c:pt>
                <c:pt idx="10">
                  <c:v>0.22</c:v>
                </c:pt>
                <c:pt idx="11">
                  <c:v>0.2</c:v>
                </c:pt>
                <c:pt idx="12">
                  <c:v>0.18</c:v>
                </c:pt>
                <c:pt idx="13">
                  <c:v>0.21</c:v>
                </c:pt>
                <c:pt idx="14">
                  <c:v>0.18</c:v>
                </c:pt>
                <c:pt idx="15">
                  <c:v>0.21</c:v>
                </c:pt>
                <c:pt idx="16">
                  <c:v>0.15</c:v>
                </c:pt>
                <c:pt idx="17">
                  <c:v>0.21</c:v>
                </c:pt>
                <c:pt idx="18">
                  <c:v>0.26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E71-400F-9D08-03A12A319A87}"/>
            </c:ext>
          </c:extLst>
        </c:ser>
        <c:ser>
          <c:idx val="5"/>
          <c:order val="5"/>
          <c:tx>
            <c:strRef>
              <c:f>'Új verzió'!$A$206</c:f>
              <c:strCache>
                <c:ptCount val="1"/>
                <c:pt idx="0">
                  <c:v>Adminisztratív akadályok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18"/>
              <c:layout>
                <c:manualLayout>
                  <c:x val="-1.3888890407796413E-3"/>
                  <c:y val="-3.4314798022403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E71-400F-9D08-03A12A319A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B87F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verzió'!$B$200:$T$200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verzió'!$B$206:$T$206</c:f>
              <c:numCache>
                <c:formatCode>0%</c:formatCode>
                <c:ptCount val="19"/>
                <c:pt idx="0">
                  <c:v>0.10589754627636677</c:v>
                </c:pt>
                <c:pt idx="1">
                  <c:v>0.11593199999999999</c:v>
                </c:pt>
                <c:pt idx="2">
                  <c:v>0.09</c:v>
                </c:pt>
                <c:pt idx="3">
                  <c:v>0.15915000000000001</c:v>
                </c:pt>
                <c:pt idx="4">
                  <c:v>0.16</c:v>
                </c:pt>
                <c:pt idx="5">
                  <c:v>0.14000000000000001</c:v>
                </c:pt>
                <c:pt idx="6">
                  <c:v>0.13</c:v>
                </c:pt>
                <c:pt idx="7">
                  <c:v>0.13</c:v>
                </c:pt>
                <c:pt idx="8">
                  <c:v>0.13</c:v>
                </c:pt>
                <c:pt idx="9">
                  <c:v>0.12</c:v>
                </c:pt>
                <c:pt idx="10">
                  <c:v>0.12</c:v>
                </c:pt>
                <c:pt idx="11">
                  <c:v>0.12</c:v>
                </c:pt>
                <c:pt idx="12">
                  <c:v>0.15</c:v>
                </c:pt>
                <c:pt idx="13">
                  <c:v>0.12</c:v>
                </c:pt>
                <c:pt idx="14">
                  <c:v>0.18</c:v>
                </c:pt>
                <c:pt idx="15">
                  <c:v>0.12</c:v>
                </c:pt>
                <c:pt idx="16">
                  <c:v>0.15</c:v>
                </c:pt>
                <c:pt idx="17">
                  <c:v>0.12</c:v>
                </c:pt>
                <c:pt idx="18">
                  <c:v>0.14000000000000001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4E71-400F-9D08-03A12A319A87}"/>
            </c:ext>
          </c:extLst>
        </c:ser>
        <c:ser>
          <c:idx val="6"/>
          <c:order val="6"/>
          <c:tx>
            <c:strRef>
              <c:f>'Új verzió'!$A$207</c:f>
              <c:strCache>
                <c:ptCount val="1"/>
                <c:pt idx="0">
                  <c:v>Nincs akadálya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18"/>
              <c:layout>
                <c:manualLayout>
                  <c:x val="0"/>
                  <c:y val="-2.47812614637725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E71-400F-9D08-03A12A319A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verzió'!$B$200:$T$200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verzió'!$B$207:$T$207</c:f>
              <c:numCache>
                <c:formatCode>0%</c:formatCode>
                <c:ptCount val="19"/>
                <c:pt idx="0">
                  <c:v>0.15238915195867414</c:v>
                </c:pt>
                <c:pt idx="1">
                  <c:v>0.12945000000000001</c:v>
                </c:pt>
                <c:pt idx="2">
                  <c:v>0.15</c:v>
                </c:pt>
                <c:pt idx="3">
                  <c:v>0.10459</c:v>
                </c:pt>
                <c:pt idx="4">
                  <c:v>0.1</c:v>
                </c:pt>
                <c:pt idx="5">
                  <c:v>0.12</c:v>
                </c:pt>
                <c:pt idx="6">
                  <c:v>0.13</c:v>
                </c:pt>
                <c:pt idx="7">
                  <c:v>0.12</c:v>
                </c:pt>
                <c:pt idx="8">
                  <c:v>0.13</c:v>
                </c:pt>
                <c:pt idx="9">
                  <c:v>0.12</c:v>
                </c:pt>
                <c:pt idx="10">
                  <c:v>0.13</c:v>
                </c:pt>
                <c:pt idx="11">
                  <c:v>0.12</c:v>
                </c:pt>
                <c:pt idx="12">
                  <c:v>0.12</c:v>
                </c:pt>
                <c:pt idx="13">
                  <c:v>0.12</c:v>
                </c:pt>
                <c:pt idx="14">
                  <c:v>0.1</c:v>
                </c:pt>
                <c:pt idx="15">
                  <c:v>0.11</c:v>
                </c:pt>
                <c:pt idx="16">
                  <c:v>0.09</c:v>
                </c:pt>
                <c:pt idx="17">
                  <c:v>0.13</c:v>
                </c:pt>
                <c:pt idx="18">
                  <c:v>0.06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4E71-400F-9D08-03A12A319A87}"/>
            </c:ext>
          </c:extLst>
        </c:ser>
        <c:ser>
          <c:idx val="7"/>
          <c:order val="7"/>
          <c:tx>
            <c:strRef>
              <c:f>'Új verzió'!$A$208</c:f>
              <c:strCache>
                <c:ptCount val="1"/>
                <c:pt idx="0">
                  <c:v>Egyéb*</c:v>
                </c:pt>
              </c:strCache>
            </c:strRef>
          </c:tx>
          <c:spPr>
            <a:ln w="2540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C000"/>
              </a:solidFill>
              <a:ln w="9525">
                <a:noFill/>
              </a:ln>
              <a:effectLst/>
            </c:spPr>
          </c:marker>
          <c:dLbls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E71-400F-9D08-03A12A319A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C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verzió'!$B$200:$T$200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verzió'!$B$208:$T$208</c:f>
              <c:numCache>
                <c:formatCode>0%</c:formatCode>
                <c:ptCount val="19"/>
                <c:pt idx="1">
                  <c:v>0.16927500000000001</c:v>
                </c:pt>
                <c:pt idx="2">
                  <c:v>0.15</c:v>
                </c:pt>
                <c:pt idx="3">
                  <c:v>0.16320000000000001</c:v>
                </c:pt>
                <c:pt idx="4">
                  <c:v>0.12</c:v>
                </c:pt>
                <c:pt idx="5">
                  <c:v>0.1</c:v>
                </c:pt>
                <c:pt idx="6">
                  <c:v>0.09</c:v>
                </c:pt>
                <c:pt idx="7">
                  <c:v>0.09</c:v>
                </c:pt>
                <c:pt idx="8">
                  <c:v>0.09</c:v>
                </c:pt>
                <c:pt idx="9">
                  <c:v>0.1</c:v>
                </c:pt>
                <c:pt idx="10">
                  <c:v>0.1</c:v>
                </c:pt>
                <c:pt idx="11">
                  <c:v>0.09</c:v>
                </c:pt>
                <c:pt idx="12">
                  <c:v>0.12</c:v>
                </c:pt>
                <c:pt idx="13">
                  <c:v>0.1</c:v>
                </c:pt>
                <c:pt idx="14">
                  <c:v>0.08</c:v>
                </c:pt>
                <c:pt idx="15">
                  <c:v>0.13</c:v>
                </c:pt>
                <c:pt idx="16">
                  <c:v>0.18</c:v>
                </c:pt>
                <c:pt idx="17">
                  <c:v>0.11</c:v>
                </c:pt>
                <c:pt idx="18">
                  <c:v>0.13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4E71-400F-9D08-03A12A319A87}"/>
            </c:ext>
          </c:extLst>
        </c:ser>
        <c:ser>
          <c:idx val="8"/>
          <c:order val="8"/>
          <c:tx>
            <c:strRef>
              <c:f>'Új verzió'!$A$209</c:f>
              <c:strCache>
                <c:ptCount val="1"/>
                <c:pt idx="0">
                  <c:v>Nem tudja/nem válaszol</c:v>
                </c:pt>
              </c:strCache>
            </c:strRef>
          </c:tx>
          <c:spPr>
            <a:ln w="25400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bg1">
                  <a:lumMod val="75000"/>
                </a:schemeClr>
              </a:solidFill>
              <a:ln w="9525">
                <a:solidFill>
                  <a:schemeClr val="bg1">
                    <a:lumMod val="75000"/>
                  </a:schemeClr>
                </a:solidFill>
              </a:ln>
              <a:effectLst/>
            </c:spPr>
          </c:marker>
          <c:dLbls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E71-400F-9D08-03A12A319A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verzió'!$B$200:$T$200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verzió'!$B$209:$T$209</c:f>
              <c:numCache>
                <c:formatCode>0%</c:formatCode>
                <c:ptCount val="19"/>
                <c:pt idx="0">
                  <c:v>6.4141196728368488E-2</c:v>
                </c:pt>
                <c:pt idx="1">
                  <c:v>3.8406999999999997E-2</c:v>
                </c:pt>
                <c:pt idx="2">
                  <c:v>0.05</c:v>
                </c:pt>
                <c:pt idx="3">
                  <c:v>5.4100000000000002E-2</c:v>
                </c:pt>
                <c:pt idx="4">
                  <c:v>0.05</c:v>
                </c:pt>
                <c:pt idx="5">
                  <c:v>0.06</c:v>
                </c:pt>
                <c:pt idx="6">
                  <c:v>0.05</c:v>
                </c:pt>
                <c:pt idx="7">
                  <c:v>7.0000000000000007E-2</c:v>
                </c:pt>
                <c:pt idx="8">
                  <c:v>7.0000000000000007E-2</c:v>
                </c:pt>
                <c:pt idx="9">
                  <c:v>0.06</c:v>
                </c:pt>
                <c:pt idx="10">
                  <c:v>0.06</c:v>
                </c:pt>
                <c:pt idx="11">
                  <c:v>0.06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7.0000000000000007E-2</c:v>
                </c:pt>
                <c:pt idx="16">
                  <c:v>0.04</c:v>
                </c:pt>
                <c:pt idx="17">
                  <c:v>0.04</c:v>
                </c:pt>
                <c:pt idx="18">
                  <c:v>0.04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4E71-400F-9D08-03A12A319A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90339736"/>
        <c:axId val="990355152"/>
      </c:lineChart>
      <c:catAx>
        <c:axId val="990339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90355152"/>
        <c:crosses val="autoZero"/>
        <c:auto val="1"/>
        <c:lblAlgn val="ctr"/>
        <c:lblOffset val="100"/>
        <c:noMultiLvlLbl val="0"/>
      </c:catAx>
      <c:valAx>
        <c:axId val="990355152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90339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2851965549310774E-3"/>
          <c:y val="0.7863505982625798"/>
          <c:w val="0.99142947759597133"/>
          <c:h val="0.194418752585446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268603828429846E-2"/>
          <c:y val="5.745725180578843E-2"/>
          <c:w val="0.74935979877515313"/>
          <c:h val="0.5803423470159387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verzió'!$B$218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cat>
            <c:strRef>
              <c:f>'Új verzió'!$A$219:$A$237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verzió'!$B$219:$B$237</c:f>
              <c:numCache>
                <c:formatCode>General\ "pont"</c:formatCode>
                <c:ptCount val="19"/>
                <c:pt idx="0">
                  <c:v>-33</c:v>
                </c:pt>
                <c:pt idx="1">
                  <c:v>-32</c:v>
                </c:pt>
                <c:pt idx="2">
                  <c:v>-22</c:v>
                </c:pt>
                <c:pt idx="3">
                  <c:v>-35</c:v>
                </c:pt>
                <c:pt idx="4">
                  <c:v>-13</c:v>
                </c:pt>
                <c:pt idx="5">
                  <c:v>-2</c:v>
                </c:pt>
                <c:pt idx="6">
                  <c:v>-7</c:v>
                </c:pt>
                <c:pt idx="7">
                  <c:v>-12</c:v>
                </c:pt>
                <c:pt idx="8">
                  <c:v>-10</c:v>
                </c:pt>
                <c:pt idx="9">
                  <c:v>-5</c:v>
                </c:pt>
                <c:pt idx="10">
                  <c:v>-13</c:v>
                </c:pt>
                <c:pt idx="11">
                  <c:v>-23</c:v>
                </c:pt>
                <c:pt idx="12">
                  <c:v>-14</c:v>
                </c:pt>
                <c:pt idx="13">
                  <c:v>-25</c:v>
                </c:pt>
                <c:pt idx="14">
                  <c:v>-8</c:v>
                </c:pt>
                <c:pt idx="15">
                  <c:v>-28</c:v>
                </c:pt>
                <c:pt idx="16">
                  <c:v>-23</c:v>
                </c:pt>
                <c:pt idx="17">
                  <c:v>-15</c:v>
                </c:pt>
                <c:pt idx="18">
                  <c:v>-26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C78-4AAE-AE32-A5F413CB68F2}"/>
            </c:ext>
          </c:extLst>
        </c:ser>
        <c:ser>
          <c:idx val="1"/>
          <c:order val="1"/>
          <c:tx>
            <c:strRef>
              <c:f>'Új verzió'!$C$218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'Új verzió'!$A$219:$A$237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verzió'!$C$219:$C$237</c:f>
              <c:numCache>
                <c:formatCode>General\ "pont"</c:formatCode>
                <c:ptCount val="19"/>
                <c:pt idx="0">
                  <c:v>-28</c:v>
                </c:pt>
                <c:pt idx="1">
                  <c:v>-25</c:v>
                </c:pt>
                <c:pt idx="2">
                  <c:v>-14</c:v>
                </c:pt>
                <c:pt idx="3">
                  <c:v>-26</c:v>
                </c:pt>
                <c:pt idx="4">
                  <c:v>-3</c:v>
                </c:pt>
                <c:pt idx="5">
                  <c:v>-1</c:v>
                </c:pt>
                <c:pt idx="6">
                  <c:v>1</c:v>
                </c:pt>
                <c:pt idx="7">
                  <c:v>-3</c:v>
                </c:pt>
                <c:pt idx="8">
                  <c:v>-4</c:v>
                </c:pt>
                <c:pt idx="9">
                  <c:v>-3</c:v>
                </c:pt>
                <c:pt idx="10">
                  <c:v>-8</c:v>
                </c:pt>
                <c:pt idx="11">
                  <c:v>-14</c:v>
                </c:pt>
                <c:pt idx="12">
                  <c:v>-17</c:v>
                </c:pt>
                <c:pt idx="13">
                  <c:v>-16</c:v>
                </c:pt>
                <c:pt idx="14">
                  <c:v>-16</c:v>
                </c:pt>
                <c:pt idx="15">
                  <c:v>-28</c:v>
                </c:pt>
                <c:pt idx="16">
                  <c:v>-13</c:v>
                </c:pt>
                <c:pt idx="17">
                  <c:v>-22</c:v>
                </c:pt>
                <c:pt idx="18">
                  <c:v>-26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C78-4AAE-AE32-A5F413CB68F2}"/>
            </c:ext>
          </c:extLst>
        </c:ser>
        <c:ser>
          <c:idx val="2"/>
          <c:order val="2"/>
          <c:tx>
            <c:strRef>
              <c:f>'Új verzió'!$D$218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8"/>
              <c:layout>
                <c:manualLayout>
                  <c:x val="-2.7777777777778798E-3"/>
                  <c:y val="-3.61430892299286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C78-4AAE-AE32-A5F413CB68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verzió'!$A$219:$A$237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verzió'!$D$219:$D$237</c:f>
              <c:numCache>
                <c:formatCode>General\ "pont"</c:formatCode>
                <c:ptCount val="19"/>
                <c:pt idx="0">
                  <c:v>-22</c:v>
                </c:pt>
                <c:pt idx="1">
                  <c:v>-24</c:v>
                </c:pt>
                <c:pt idx="2">
                  <c:v>-3</c:v>
                </c:pt>
                <c:pt idx="3">
                  <c:v>-12</c:v>
                </c:pt>
                <c:pt idx="4">
                  <c:v>-2</c:v>
                </c:pt>
                <c:pt idx="5">
                  <c:v>17</c:v>
                </c:pt>
                <c:pt idx="6">
                  <c:v>12</c:v>
                </c:pt>
                <c:pt idx="7">
                  <c:v>6</c:v>
                </c:pt>
                <c:pt idx="8">
                  <c:v>-4</c:v>
                </c:pt>
                <c:pt idx="9">
                  <c:v>1</c:v>
                </c:pt>
                <c:pt idx="10">
                  <c:v>-2</c:v>
                </c:pt>
                <c:pt idx="11">
                  <c:v>-13</c:v>
                </c:pt>
                <c:pt idx="12">
                  <c:v>-18</c:v>
                </c:pt>
                <c:pt idx="13">
                  <c:v>-16</c:v>
                </c:pt>
                <c:pt idx="14">
                  <c:v>-17</c:v>
                </c:pt>
                <c:pt idx="15">
                  <c:v>-43</c:v>
                </c:pt>
                <c:pt idx="16">
                  <c:v>-15</c:v>
                </c:pt>
                <c:pt idx="17">
                  <c:v>-26</c:v>
                </c:pt>
                <c:pt idx="18">
                  <c:v>-24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C78-4AAE-AE32-A5F413CB68F2}"/>
            </c:ext>
          </c:extLst>
        </c:ser>
        <c:ser>
          <c:idx val="3"/>
          <c:order val="3"/>
          <c:tx>
            <c:strRef>
              <c:f>'Új verzió'!$E$218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8"/>
              <c:layout>
                <c:manualLayout>
                  <c:x val="-4.1666666666665651E-3"/>
                  <c:y val="5.42146338448928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C78-4AAE-AE32-A5F413CB68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verzió'!$A$219:$A$237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verzió'!$E$219:$E$237</c:f>
              <c:numCache>
                <c:formatCode>General\ "pont"</c:formatCode>
                <c:ptCount val="19"/>
                <c:pt idx="0">
                  <c:v>-12</c:v>
                </c:pt>
                <c:pt idx="1">
                  <c:v>-4</c:v>
                </c:pt>
                <c:pt idx="2">
                  <c:v>-2</c:v>
                </c:pt>
                <c:pt idx="3">
                  <c:v>-5</c:v>
                </c:pt>
                <c:pt idx="4">
                  <c:v>9</c:v>
                </c:pt>
                <c:pt idx="5">
                  <c:v>8</c:v>
                </c:pt>
                <c:pt idx="6">
                  <c:v>16</c:v>
                </c:pt>
                <c:pt idx="7">
                  <c:v>-11</c:v>
                </c:pt>
                <c:pt idx="8">
                  <c:v>-12</c:v>
                </c:pt>
                <c:pt idx="9">
                  <c:v>6</c:v>
                </c:pt>
                <c:pt idx="10">
                  <c:v>-7</c:v>
                </c:pt>
                <c:pt idx="11">
                  <c:v>-7</c:v>
                </c:pt>
                <c:pt idx="12">
                  <c:v>0</c:v>
                </c:pt>
                <c:pt idx="13">
                  <c:v>-7</c:v>
                </c:pt>
                <c:pt idx="14">
                  <c:v>8</c:v>
                </c:pt>
                <c:pt idx="15">
                  <c:v>-38</c:v>
                </c:pt>
                <c:pt idx="16">
                  <c:v>-36</c:v>
                </c:pt>
                <c:pt idx="17">
                  <c:v>-24</c:v>
                </c:pt>
                <c:pt idx="18">
                  <c:v>-27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C78-4AAE-AE32-A5F413CB68F2}"/>
            </c:ext>
          </c:extLst>
        </c:ser>
        <c:ser>
          <c:idx val="4"/>
          <c:order val="4"/>
          <c:tx>
            <c:strRef>
              <c:f>'Új verzió'!$F$218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C78-4AAE-AE32-A5F413CB68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verzió'!$A$219:$A$237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verzió'!$F$219:$F$237</c:f>
              <c:numCache>
                <c:formatCode>General\ "pont"</c:formatCode>
                <c:ptCount val="19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  <c:pt idx="18">
                  <c:v>-26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C78-4AAE-AE32-A5F413CB68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722927"/>
        <c:axId val="733722511"/>
      </c:lineChart>
      <c:catAx>
        <c:axId val="733722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511"/>
        <c:crosses val="autoZero"/>
        <c:auto val="1"/>
        <c:lblAlgn val="ctr"/>
        <c:lblOffset val="50"/>
        <c:noMultiLvlLbl val="0"/>
      </c:catAx>
      <c:valAx>
        <c:axId val="733722511"/>
        <c:scaling>
          <c:orientation val="minMax"/>
          <c:max val="20"/>
          <c:min val="-5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751312335958"/>
          <c:y val="2.734121965967342E-2"/>
          <c:w val="0.75238762833539974"/>
          <c:h val="0.61619406052801828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verzió'!$B$240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8"/>
              <c:layout>
                <c:manualLayout>
                  <c:x val="-2.7837352268870246E-3"/>
                  <c:y val="-2.98607712151570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A16-4D65-B028-61B46310C5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verzió'!$A$241:$A$259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verzió'!$B$241:$B$259</c:f>
              <c:numCache>
                <c:formatCode>General\ "pont"</c:formatCode>
                <c:ptCount val="19"/>
                <c:pt idx="0">
                  <c:v>-18</c:v>
                </c:pt>
                <c:pt idx="1">
                  <c:v>1</c:v>
                </c:pt>
                <c:pt idx="2">
                  <c:v>11</c:v>
                </c:pt>
                <c:pt idx="3">
                  <c:v>3</c:v>
                </c:pt>
                <c:pt idx="4">
                  <c:v>20</c:v>
                </c:pt>
                <c:pt idx="5">
                  <c:v>19</c:v>
                </c:pt>
                <c:pt idx="6">
                  <c:v>13</c:v>
                </c:pt>
                <c:pt idx="7">
                  <c:v>3</c:v>
                </c:pt>
                <c:pt idx="8">
                  <c:v>-1</c:v>
                </c:pt>
                <c:pt idx="9">
                  <c:v>3</c:v>
                </c:pt>
                <c:pt idx="10">
                  <c:v>-3</c:v>
                </c:pt>
                <c:pt idx="11">
                  <c:v>-14</c:v>
                </c:pt>
                <c:pt idx="12">
                  <c:v>-7</c:v>
                </c:pt>
                <c:pt idx="13">
                  <c:v>16</c:v>
                </c:pt>
                <c:pt idx="14">
                  <c:v>2</c:v>
                </c:pt>
                <c:pt idx="15">
                  <c:v>-18</c:v>
                </c:pt>
                <c:pt idx="16">
                  <c:v>-18</c:v>
                </c:pt>
                <c:pt idx="17">
                  <c:v>-9</c:v>
                </c:pt>
                <c:pt idx="18">
                  <c:v>-17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A16-4D65-B028-61B46310C583}"/>
            </c:ext>
          </c:extLst>
        </c:ser>
        <c:ser>
          <c:idx val="1"/>
          <c:order val="1"/>
          <c:tx>
            <c:strRef>
              <c:f>'Új verzió'!$C$240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'Új verzió'!$A$241:$A$259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verzió'!$C$241:$C$259</c:f>
              <c:numCache>
                <c:formatCode>General\ "pont"</c:formatCode>
                <c:ptCount val="19"/>
                <c:pt idx="0">
                  <c:v>-15</c:v>
                </c:pt>
                <c:pt idx="1">
                  <c:v>9</c:v>
                </c:pt>
                <c:pt idx="2">
                  <c:v>20</c:v>
                </c:pt>
                <c:pt idx="3">
                  <c:v>8</c:v>
                </c:pt>
                <c:pt idx="4">
                  <c:v>28</c:v>
                </c:pt>
                <c:pt idx="5">
                  <c:v>26</c:v>
                </c:pt>
                <c:pt idx="6">
                  <c:v>12</c:v>
                </c:pt>
                <c:pt idx="7">
                  <c:v>6</c:v>
                </c:pt>
                <c:pt idx="8">
                  <c:v>11</c:v>
                </c:pt>
                <c:pt idx="9">
                  <c:v>0</c:v>
                </c:pt>
                <c:pt idx="10">
                  <c:v>2</c:v>
                </c:pt>
                <c:pt idx="11">
                  <c:v>-12</c:v>
                </c:pt>
                <c:pt idx="12">
                  <c:v>-8</c:v>
                </c:pt>
                <c:pt idx="13">
                  <c:v>18</c:v>
                </c:pt>
                <c:pt idx="14">
                  <c:v>10</c:v>
                </c:pt>
                <c:pt idx="15">
                  <c:v>-23</c:v>
                </c:pt>
                <c:pt idx="16">
                  <c:v>-13</c:v>
                </c:pt>
                <c:pt idx="17">
                  <c:v>-20</c:v>
                </c:pt>
                <c:pt idx="18">
                  <c:v>-25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A16-4D65-B028-61B46310C583}"/>
            </c:ext>
          </c:extLst>
        </c:ser>
        <c:ser>
          <c:idx val="2"/>
          <c:order val="2"/>
          <c:tx>
            <c:strRef>
              <c:f>'Új verzió'!$D$240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8"/>
              <c:layout>
                <c:manualLayout>
                  <c:x val="1.3918676134434102E-3"/>
                  <c:y val="4.97679520252617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A16-4D65-B028-61B46310C5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verzió'!$A$241:$A$259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verzió'!$D$241:$D$259</c:f>
              <c:numCache>
                <c:formatCode>General\ "pont"</c:formatCode>
                <c:ptCount val="19"/>
                <c:pt idx="0">
                  <c:v>-11</c:v>
                </c:pt>
                <c:pt idx="1">
                  <c:v>17</c:v>
                </c:pt>
                <c:pt idx="2">
                  <c:v>16</c:v>
                </c:pt>
                <c:pt idx="3">
                  <c:v>17</c:v>
                </c:pt>
                <c:pt idx="4">
                  <c:v>33</c:v>
                </c:pt>
                <c:pt idx="5">
                  <c:v>30</c:v>
                </c:pt>
                <c:pt idx="6">
                  <c:v>14</c:v>
                </c:pt>
                <c:pt idx="7">
                  <c:v>5</c:v>
                </c:pt>
                <c:pt idx="8">
                  <c:v>6</c:v>
                </c:pt>
                <c:pt idx="9">
                  <c:v>4</c:v>
                </c:pt>
                <c:pt idx="10">
                  <c:v>-8</c:v>
                </c:pt>
                <c:pt idx="11">
                  <c:v>-25</c:v>
                </c:pt>
                <c:pt idx="12">
                  <c:v>-18</c:v>
                </c:pt>
                <c:pt idx="13">
                  <c:v>-3</c:v>
                </c:pt>
                <c:pt idx="14">
                  <c:v>5</c:v>
                </c:pt>
                <c:pt idx="15">
                  <c:v>-33</c:v>
                </c:pt>
                <c:pt idx="16">
                  <c:v>-28</c:v>
                </c:pt>
                <c:pt idx="17">
                  <c:v>-43</c:v>
                </c:pt>
                <c:pt idx="18">
                  <c:v>-27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A16-4D65-B028-61B46310C583}"/>
            </c:ext>
          </c:extLst>
        </c:ser>
        <c:ser>
          <c:idx val="3"/>
          <c:order val="3"/>
          <c:tx>
            <c:strRef>
              <c:f>'Új verzió'!$E$240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8"/>
              <c:layout>
                <c:manualLayout>
                  <c:x val="-1.3918676134435123E-3"/>
                  <c:y val="3.48375664176831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A16-4D65-B028-61B46310C5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verzió'!$A$241:$A$259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verzió'!$E$241:$E$259</c:f>
              <c:numCache>
                <c:formatCode>General\ "pont"</c:formatCode>
                <c:ptCount val="19"/>
                <c:pt idx="0">
                  <c:v>4</c:v>
                </c:pt>
                <c:pt idx="1">
                  <c:v>12</c:v>
                </c:pt>
                <c:pt idx="2">
                  <c:v>31</c:v>
                </c:pt>
                <c:pt idx="3">
                  <c:v>29</c:v>
                </c:pt>
                <c:pt idx="4">
                  <c:v>30</c:v>
                </c:pt>
                <c:pt idx="5">
                  <c:v>10</c:v>
                </c:pt>
                <c:pt idx="6">
                  <c:v>37</c:v>
                </c:pt>
                <c:pt idx="7">
                  <c:v>6</c:v>
                </c:pt>
                <c:pt idx="8">
                  <c:v>2</c:v>
                </c:pt>
                <c:pt idx="9">
                  <c:v>16</c:v>
                </c:pt>
                <c:pt idx="10">
                  <c:v>-12</c:v>
                </c:pt>
                <c:pt idx="11">
                  <c:v>-5</c:v>
                </c:pt>
                <c:pt idx="12">
                  <c:v>12</c:v>
                </c:pt>
                <c:pt idx="13">
                  <c:v>0</c:v>
                </c:pt>
                <c:pt idx="14">
                  <c:v>-3</c:v>
                </c:pt>
                <c:pt idx="15">
                  <c:v>-38</c:v>
                </c:pt>
                <c:pt idx="16">
                  <c:v>-19</c:v>
                </c:pt>
                <c:pt idx="17">
                  <c:v>-15</c:v>
                </c:pt>
                <c:pt idx="18">
                  <c:v>-29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A16-4D65-B028-61B46310C583}"/>
            </c:ext>
          </c:extLst>
        </c:ser>
        <c:ser>
          <c:idx val="4"/>
          <c:order val="4"/>
          <c:tx>
            <c:strRef>
              <c:f>'Új verzió'!$F$240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8"/>
              <c:layout>
                <c:manualLayout>
                  <c:x val="-2.7837352268870246E-3"/>
                  <c:y val="-4.2302759221472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A16-4D65-B028-61B46310C5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verzió'!$A$241:$A$259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verzió'!$F$241:$F$259</c:f>
              <c:numCache>
                <c:formatCode>General\ "pont"</c:formatCode>
                <c:ptCount val="19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  <c:pt idx="18">
                  <c:v>-24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A16-4D65-B028-61B46310C5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2906207"/>
        <c:axId val="672905791"/>
      </c:lineChart>
      <c:catAx>
        <c:axId val="67290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5791"/>
        <c:crosses val="autoZero"/>
        <c:auto val="1"/>
        <c:lblAlgn val="ctr"/>
        <c:lblOffset val="50"/>
        <c:noMultiLvlLbl val="0"/>
      </c:catAx>
      <c:valAx>
        <c:axId val="672905791"/>
        <c:scaling>
          <c:orientation val="minMax"/>
          <c:max val="40.799999999999997"/>
          <c:min val="-5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62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75132455723147"/>
          <c:y val="2.696037043291236E-2"/>
          <c:w val="0.75698586581210259"/>
          <c:h val="0.6092930498231957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verzió'!$L$271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92B-4CE4-BB01-2575E80F9E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verzió'!$K$272:$K$290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verzió'!$L$272:$L$290</c:f>
              <c:numCache>
                <c:formatCode>General\ "pont"</c:formatCode>
                <c:ptCount val="19"/>
                <c:pt idx="0">
                  <c:v>13.5</c:v>
                </c:pt>
                <c:pt idx="1">
                  <c:v>33</c:v>
                </c:pt>
                <c:pt idx="2">
                  <c:v>30</c:v>
                </c:pt>
                <c:pt idx="3">
                  <c:v>30</c:v>
                </c:pt>
                <c:pt idx="4">
                  <c:v>33.495000000000005</c:v>
                </c:pt>
                <c:pt idx="5">
                  <c:v>39</c:v>
                </c:pt>
                <c:pt idx="6">
                  <c:v>28</c:v>
                </c:pt>
                <c:pt idx="7">
                  <c:v>29</c:v>
                </c:pt>
                <c:pt idx="8">
                  <c:v>24</c:v>
                </c:pt>
                <c:pt idx="9">
                  <c:v>25</c:v>
                </c:pt>
                <c:pt idx="10">
                  <c:v>27</c:v>
                </c:pt>
                <c:pt idx="11">
                  <c:v>33</c:v>
                </c:pt>
                <c:pt idx="12">
                  <c:v>32</c:v>
                </c:pt>
                <c:pt idx="13">
                  <c:v>38</c:v>
                </c:pt>
                <c:pt idx="14">
                  <c:v>51</c:v>
                </c:pt>
                <c:pt idx="15">
                  <c:v>27</c:v>
                </c:pt>
                <c:pt idx="16">
                  <c:v>45</c:v>
                </c:pt>
                <c:pt idx="17">
                  <c:v>37</c:v>
                </c:pt>
                <c:pt idx="18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92B-4CE4-BB01-2575E80F9EDC}"/>
            </c:ext>
          </c:extLst>
        </c:ser>
        <c:ser>
          <c:idx val="1"/>
          <c:order val="1"/>
          <c:tx>
            <c:strRef>
              <c:f>'Új verzió'!$M$271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8"/>
              <c:layout>
                <c:manualLayout>
                  <c:x val="-1.0185068640268645E-16"/>
                  <c:y val="-2.69910904284608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92B-4CE4-BB01-2575E80F9E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verzió'!$K$272:$K$290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verzió'!$M$272:$M$290</c:f>
              <c:numCache>
                <c:formatCode>General\ "pont"</c:formatCode>
                <c:ptCount val="19"/>
                <c:pt idx="0">
                  <c:v>15</c:v>
                </c:pt>
                <c:pt idx="1">
                  <c:v>38</c:v>
                </c:pt>
                <c:pt idx="2">
                  <c:v>32</c:v>
                </c:pt>
                <c:pt idx="3">
                  <c:v>30</c:v>
                </c:pt>
                <c:pt idx="4">
                  <c:v>42.86</c:v>
                </c:pt>
                <c:pt idx="5">
                  <c:v>29</c:v>
                </c:pt>
                <c:pt idx="6">
                  <c:v>36</c:v>
                </c:pt>
                <c:pt idx="7">
                  <c:v>32</c:v>
                </c:pt>
                <c:pt idx="8">
                  <c:v>17</c:v>
                </c:pt>
                <c:pt idx="9">
                  <c:v>36</c:v>
                </c:pt>
                <c:pt idx="10">
                  <c:v>32</c:v>
                </c:pt>
                <c:pt idx="11">
                  <c:v>22</c:v>
                </c:pt>
                <c:pt idx="12">
                  <c:v>15</c:v>
                </c:pt>
                <c:pt idx="13">
                  <c:v>42</c:v>
                </c:pt>
                <c:pt idx="14">
                  <c:v>36</c:v>
                </c:pt>
                <c:pt idx="15">
                  <c:v>15</c:v>
                </c:pt>
                <c:pt idx="16">
                  <c:v>33</c:v>
                </c:pt>
                <c:pt idx="17">
                  <c:v>29</c:v>
                </c:pt>
                <c:pt idx="18">
                  <c:v>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92B-4CE4-BB01-2575E80F9EDC}"/>
            </c:ext>
          </c:extLst>
        </c:ser>
        <c:ser>
          <c:idx val="2"/>
          <c:order val="2"/>
          <c:tx>
            <c:strRef>
              <c:f>'Új verzió'!$N$271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92B-4CE4-BB01-2575E80F9E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verzió'!$K$272:$K$290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verzió'!$N$272:$N$290</c:f>
              <c:numCache>
                <c:formatCode>General\ "pont"</c:formatCode>
                <c:ptCount val="19"/>
                <c:pt idx="0">
                  <c:v>-11.25</c:v>
                </c:pt>
                <c:pt idx="1">
                  <c:v>1.75</c:v>
                </c:pt>
                <c:pt idx="2">
                  <c:v>3.75</c:v>
                </c:pt>
                <c:pt idx="3">
                  <c:v>-0.75</c:v>
                </c:pt>
                <c:pt idx="4">
                  <c:v>20.594999999999999</c:v>
                </c:pt>
                <c:pt idx="5">
                  <c:v>19</c:v>
                </c:pt>
                <c:pt idx="6">
                  <c:v>6</c:v>
                </c:pt>
                <c:pt idx="7">
                  <c:v>-3</c:v>
                </c:pt>
                <c:pt idx="8">
                  <c:v>10</c:v>
                </c:pt>
                <c:pt idx="9">
                  <c:v>2</c:v>
                </c:pt>
                <c:pt idx="10">
                  <c:v>7</c:v>
                </c:pt>
                <c:pt idx="11">
                  <c:v>5</c:v>
                </c:pt>
                <c:pt idx="12">
                  <c:v>16</c:v>
                </c:pt>
                <c:pt idx="13">
                  <c:v>24</c:v>
                </c:pt>
                <c:pt idx="14">
                  <c:v>31</c:v>
                </c:pt>
                <c:pt idx="15">
                  <c:v>10</c:v>
                </c:pt>
                <c:pt idx="16">
                  <c:v>27</c:v>
                </c:pt>
                <c:pt idx="17">
                  <c:v>10</c:v>
                </c:pt>
                <c:pt idx="18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92B-4CE4-BB01-2575E80F9EDC}"/>
            </c:ext>
          </c:extLst>
        </c:ser>
        <c:ser>
          <c:idx val="3"/>
          <c:order val="3"/>
          <c:tx>
            <c:strRef>
              <c:f>'Új verzió'!$O$271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92B-4CE4-BB01-2575E80F9E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verzió'!$K$272:$K$290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verzió'!$O$272:$O$290</c:f>
              <c:numCache>
                <c:formatCode>General\ "pont"</c:formatCode>
                <c:ptCount val="19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  <c:pt idx="18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92B-4CE4-BB01-2575E80F9E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9036448"/>
        <c:axId val="979037104"/>
      </c:lineChart>
      <c:catAx>
        <c:axId val="97903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7104"/>
        <c:crosses val="autoZero"/>
        <c:auto val="1"/>
        <c:lblAlgn val="ctr"/>
        <c:lblOffset val="100"/>
        <c:noMultiLvlLbl val="0"/>
      </c:catAx>
      <c:valAx>
        <c:axId val="979037104"/>
        <c:scaling>
          <c:orientation val="minMax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0339258566"/>
          <c:y val="0.8527503669976827"/>
          <c:w val="0.79011185368677317"/>
          <c:h val="0.1325272200413386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3.8743794373438036E-2"/>
          <c:w val="0.77297090988626427"/>
          <c:h val="0.73965897461877983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verzió'!$B$301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222-4955-A124-3AB8085048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verzió'!$A$302:$A$320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verzió'!$B$302:$B$320</c:f>
              <c:numCache>
                <c:formatCode>General\ "pont"</c:formatCode>
                <c:ptCount val="19"/>
                <c:pt idx="0">
                  <c:v>-3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11</c:v>
                </c:pt>
                <c:pt idx="5">
                  <c:v>6</c:v>
                </c:pt>
                <c:pt idx="6">
                  <c:v>8</c:v>
                </c:pt>
                <c:pt idx="7">
                  <c:v>4</c:v>
                </c:pt>
                <c:pt idx="8">
                  <c:v>1</c:v>
                </c:pt>
                <c:pt idx="9">
                  <c:v>4</c:v>
                </c:pt>
                <c:pt idx="10">
                  <c:v>4</c:v>
                </c:pt>
                <c:pt idx="11">
                  <c:v>1</c:v>
                </c:pt>
                <c:pt idx="12">
                  <c:v>5</c:v>
                </c:pt>
                <c:pt idx="13">
                  <c:v>12</c:v>
                </c:pt>
                <c:pt idx="14">
                  <c:v>9</c:v>
                </c:pt>
                <c:pt idx="15">
                  <c:v>5</c:v>
                </c:pt>
                <c:pt idx="16">
                  <c:v>2</c:v>
                </c:pt>
                <c:pt idx="17">
                  <c:v>5</c:v>
                </c:pt>
                <c:pt idx="18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222-4955-A124-3AB808504833}"/>
            </c:ext>
          </c:extLst>
        </c:ser>
        <c:ser>
          <c:idx val="1"/>
          <c:order val="1"/>
          <c:tx>
            <c:strRef>
              <c:f>'Új verzió'!$C$301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222-4955-A124-3AB8085048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verzió'!$A$302:$A$320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verzió'!$C$302:$C$320</c:f>
              <c:numCache>
                <c:formatCode>General\ "pont"</c:formatCode>
                <c:ptCount val="19"/>
                <c:pt idx="0">
                  <c:v>1</c:v>
                </c:pt>
                <c:pt idx="1">
                  <c:v>8</c:v>
                </c:pt>
                <c:pt idx="2">
                  <c:v>11</c:v>
                </c:pt>
                <c:pt idx="3">
                  <c:v>6</c:v>
                </c:pt>
                <c:pt idx="4">
                  <c:v>21</c:v>
                </c:pt>
                <c:pt idx="5">
                  <c:v>17</c:v>
                </c:pt>
                <c:pt idx="6">
                  <c:v>12</c:v>
                </c:pt>
                <c:pt idx="7">
                  <c:v>16</c:v>
                </c:pt>
                <c:pt idx="8">
                  <c:v>12</c:v>
                </c:pt>
                <c:pt idx="9">
                  <c:v>19</c:v>
                </c:pt>
                <c:pt idx="10">
                  <c:v>10</c:v>
                </c:pt>
                <c:pt idx="11">
                  <c:v>13</c:v>
                </c:pt>
                <c:pt idx="12">
                  <c:v>14</c:v>
                </c:pt>
                <c:pt idx="13">
                  <c:v>19</c:v>
                </c:pt>
                <c:pt idx="14">
                  <c:v>23</c:v>
                </c:pt>
                <c:pt idx="15">
                  <c:v>14</c:v>
                </c:pt>
                <c:pt idx="16">
                  <c:v>11</c:v>
                </c:pt>
                <c:pt idx="17">
                  <c:v>17</c:v>
                </c:pt>
                <c:pt idx="18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222-4955-A124-3AB808504833}"/>
            </c:ext>
          </c:extLst>
        </c:ser>
        <c:ser>
          <c:idx val="2"/>
          <c:order val="2"/>
          <c:tx>
            <c:strRef>
              <c:f>'Új verzió'!$D$301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222-4955-A124-3AB8085048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verzió'!$A$302:$A$320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verzió'!$D$302:$D$320</c:f>
              <c:numCache>
                <c:formatCode>General\ "pont"</c:formatCode>
                <c:ptCount val="19"/>
                <c:pt idx="0">
                  <c:v>4</c:v>
                </c:pt>
                <c:pt idx="1">
                  <c:v>15</c:v>
                </c:pt>
                <c:pt idx="2">
                  <c:v>19</c:v>
                </c:pt>
                <c:pt idx="3">
                  <c:v>22</c:v>
                </c:pt>
                <c:pt idx="4">
                  <c:v>25</c:v>
                </c:pt>
                <c:pt idx="5">
                  <c:v>31</c:v>
                </c:pt>
                <c:pt idx="6">
                  <c:v>26</c:v>
                </c:pt>
                <c:pt idx="7">
                  <c:v>22</c:v>
                </c:pt>
                <c:pt idx="8">
                  <c:v>26</c:v>
                </c:pt>
                <c:pt idx="9">
                  <c:v>19</c:v>
                </c:pt>
                <c:pt idx="10">
                  <c:v>16</c:v>
                </c:pt>
                <c:pt idx="11">
                  <c:v>10</c:v>
                </c:pt>
                <c:pt idx="12">
                  <c:v>23</c:v>
                </c:pt>
                <c:pt idx="13">
                  <c:v>21</c:v>
                </c:pt>
                <c:pt idx="14">
                  <c:v>34</c:v>
                </c:pt>
                <c:pt idx="15">
                  <c:v>27</c:v>
                </c:pt>
                <c:pt idx="16">
                  <c:v>30</c:v>
                </c:pt>
                <c:pt idx="17">
                  <c:v>13</c:v>
                </c:pt>
                <c:pt idx="18">
                  <c:v>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222-4955-A124-3AB808504833}"/>
            </c:ext>
          </c:extLst>
        </c:ser>
        <c:ser>
          <c:idx val="3"/>
          <c:order val="3"/>
          <c:tx>
            <c:strRef>
              <c:f>'Új verzió'!$E$301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222-4955-A124-3AB8085048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verzió'!$A$302:$A$320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verzió'!$E$302:$E$320</c:f>
              <c:numCache>
                <c:formatCode>General\ "pont"</c:formatCode>
                <c:ptCount val="19"/>
                <c:pt idx="0">
                  <c:v>6</c:v>
                </c:pt>
                <c:pt idx="1">
                  <c:v>14</c:v>
                </c:pt>
                <c:pt idx="2">
                  <c:v>14</c:v>
                </c:pt>
                <c:pt idx="3">
                  <c:v>19</c:v>
                </c:pt>
                <c:pt idx="4">
                  <c:v>23</c:v>
                </c:pt>
                <c:pt idx="5">
                  <c:v>18</c:v>
                </c:pt>
                <c:pt idx="6">
                  <c:v>45</c:v>
                </c:pt>
                <c:pt idx="7">
                  <c:v>39</c:v>
                </c:pt>
                <c:pt idx="8">
                  <c:v>24</c:v>
                </c:pt>
                <c:pt idx="9">
                  <c:v>31</c:v>
                </c:pt>
                <c:pt idx="10">
                  <c:v>24</c:v>
                </c:pt>
                <c:pt idx="11">
                  <c:v>39</c:v>
                </c:pt>
                <c:pt idx="12">
                  <c:v>33</c:v>
                </c:pt>
                <c:pt idx="13">
                  <c:v>29</c:v>
                </c:pt>
                <c:pt idx="14">
                  <c:v>26</c:v>
                </c:pt>
                <c:pt idx="15">
                  <c:v>43</c:v>
                </c:pt>
                <c:pt idx="16">
                  <c:v>32</c:v>
                </c:pt>
                <c:pt idx="17">
                  <c:v>27</c:v>
                </c:pt>
                <c:pt idx="18">
                  <c:v>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222-4955-A124-3AB808504833}"/>
            </c:ext>
          </c:extLst>
        </c:ser>
        <c:ser>
          <c:idx val="4"/>
          <c:order val="4"/>
          <c:tx>
            <c:strRef>
              <c:f>'Új verzió'!$F$301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8"/>
              <c:layout>
                <c:manualLayout>
                  <c:x val="-1.3888888888890926E-3"/>
                  <c:y val="-2.4233833981445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222-4955-A124-3AB8085048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verzió'!$A$302:$A$320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verzió'!$F$302:$F$320</c:f>
              <c:numCache>
                <c:formatCode>General\ "pont"</c:formatCode>
                <c:ptCount val="19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222-4955-A124-3AB8085048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3912688"/>
        <c:axId val="923914656"/>
      </c:lineChart>
      <c:catAx>
        <c:axId val="92391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4656"/>
        <c:crosses val="autoZero"/>
        <c:auto val="1"/>
        <c:lblAlgn val="ctr"/>
        <c:lblOffset val="100"/>
        <c:noMultiLvlLbl val="0"/>
      </c:catAx>
      <c:valAx>
        <c:axId val="923914656"/>
        <c:scaling>
          <c:orientation val="minMax"/>
          <c:max val="50"/>
          <c:min val="-1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26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3.9331133817402469E-2"/>
          <c:w val="0.76185979877515309"/>
          <c:h val="0.58575303330964901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verzió'!$L$322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02F-4237-B1C8-5D33EAC67A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verzió'!$K$323:$K$341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verzió'!$L$323:$L$341</c:f>
              <c:numCache>
                <c:formatCode>General\ "pont"</c:formatCode>
                <c:ptCount val="19"/>
                <c:pt idx="0">
                  <c:v>3</c:v>
                </c:pt>
                <c:pt idx="1">
                  <c:v>15.5</c:v>
                </c:pt>
                <c:pt idx="2">
                  <c:v>13.5</c:v>
                </c:pt>
                <c:pt idx="3">
                  <c:v>15</c:v>
                </c:pt>
                <c:pt idx="4">
                  <c:v>19.22</c:v>
                </c:pt>
                <c:pt idx="5">
                  <c:v>17</c:v>
                </c:pt>
                <c:pt idx="6">
                  <c:v>19</c:v>
                </c:pt>
                <c:pt idx="7">
                  <c:v>19.5</c:v>
                </c:pt>
                <c:pt idx="8">
                  <c:v>16</c:v>
                </c:pt>
                <c:pt idx="9">
                  <c:v>13</c:v>
                </c:pt>
                <c:pt idx="10">
                  <c:v>10</c:v>
                </c:pt>
                <c:pt idx="11">
                  <c:v>11</c:v>
                </c:pt>
                <c:pt idx="12">
                  <c:v>14</c:v>
                </c:pt>
                <c:pt idx="13">
                  <c:v>19</c:v>
                </c:pt>
                <c:pt idx="14">
                  <c:v>21</c:v>
                </c:pt>
                <c:pt idx="15">
                  <c:v>20</c:v>
                </c:pt>
                <c:pt idx="16">
                  <c:v>20</c:v>
                </c:pt>
                <c:pt idx="17">
                  <c:v>16</c:v>
                </c:pt>
                <c:pt idx="18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02F-4237-B1C8-5D33EAC67A7C}"/>
            </c:ext>
          </c:extLst>
        </c:ser>
        <c:ser>
          <c:idx val="1"/>
          <c:order val="1"/>
          <c:tx>
            <c:strRef>
              <c:f>'Új verzió'!$M$322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02F-4237-B1C8-5D33EAC67A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verzió'!$K$323:$K$341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verzió'!$M$323:$M$341</c:f>
              <c:numCache>
                <c:formatCode>General\ "pont"</c:formatCode>
                <c:ptCount val="19"/>
                <c:pt idx="0">
                  <c:v>-1</c:v>
                </c:pt>
                <c:pt idx="1">
                  <c:v>8</c:v>
                </c:pt>
                <c:pt idx="2">
                  <c:v>2</c:v>
                </c:pt>
                <c:pt idx="3">
                  <c:v>5</c:v>
                </c:pt>
                <c:pt idx="4">
                  <c:v>7.62</c:v>
                </c:pt>
                <c:pt idx="5">
                  <c:v>13</c:v>
                </c:pt>
                <c:pt idx="6">
                  <c:v>7</c:v>
                </c:pt>
                <c:pt idx="7">
                  <c:v>1</c:v>
                </c:pt>
                <c:pt idx="8">
                  <c:v>0</c:v>
                </c:pt>
                <c:pt idx="9">
                  <c:v>-1</c:v>
                </c:pt>
                <c:pt idx="10">
                  <c:v>-2</c:v>
                </c:pt>
                <c:pt idx="11">
                  <c:v>-4</c:v>
                </c:pt>
                <c:pt idx="12">
                  <c:v>-6</c:v>
                </c:pt>
                <c:pt idx="13">
                  <c:v>5</c:v>
                </c:pt>
                <c:pt idx="14">
                  <c:v>0</c:v>
                </c:pt>
                <c:pt idx="15">
                  <c:v>5</c:v>
                </c:pt>
                <c:pt idx="16">
                  <c:v>0</c:v>
                </c:pt>
                <c:pt idx="17">
                  <c:v>-7</c:v>
                </c:pt>
                <c:pt idx="18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02F-4237-B1C8-5D33EAC67A7C}"/>
            </c:ext>
          </c:extLst>
        </c:ser>
        <c:ser>
          <c:idx val="2"/>
          <c:order val="2"/>
          <c:tx>
            <c:strRef>
              <c:f>'Új verzió'!$N$322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02F-4237-B1C8-5D33EAC67A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verzió'!$K$323:$K$341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verzió'!$N$323:$N$341</c:f>
              <c:numCache>
                <c:formatCode>General\ "pont"</c:formatCode>
                <c:ptCount val="19"/>
                <c:pt idx="0">
                  <c:v>-5</c:v>
                </c:pt>
                <c:pt idx="1">
                  <c:v>1.5</c:v>
                </c:pt>
                <c:pt idx="2">
                  <c:v>5.5</c:v>
                </c:pt>
                <c:pt idx="3">
                  <c:v>4.75</c:v>
                </c:pt>
                <c:pt idx="4">
                  <c:v>20.237499999999997</c:v>
                </c:pt>
                <c:pt idx="5">
                  <c:v>12.25</c:v>
                </c:pt>
                <c:pt idx="6">
                  <c:v>6</c:v>
                </c:pt>
                <c:pt idx="7">
                  <c:v>4</c:v>
                </c:pt>
                <c:pt idx="8">
                  <c:v>0</c:v>
                </c:pt>
                <c:pt idx="9">
                  <c:v>4</c:v>
                </c:pt>
                <c:pt idx="10">
                  <c:v>5</c:v>
                </c:pt>
                <c:pt idx="11">
                  <c:v>2</c:v>
                </c:pt>
                <c:pt idx="12">
                  <c:v>10</c:v>
                </c:pt>
                <c:pt idx="13">
                  <c:v>18</c:v>
                </c:pt>
                <c:pt idx="14">
                  <c:v>18</c:v>
                </c:pt>
                <c:pt idx="15">
                  <c:v>10</c:v>
                </c:pt>
                <c:pt idx="16">
                  <c:v>12</c:v>
                </c:pt>
                <c:pt idx="17">
                  <c:v>15</c:v>
                </c:pt>
                <c:pt idx="18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02F-4237-B1C8-5D33EAC67A7C}"/>
            </c:ext>
          </c:extLst>
        </c:ser>
        <c:ser>
          <c:idx val="3"/>
          <c:order val="3"/>
          <c:tx>
            <c:strRef>
              <c:f>'Új verzió'!$O$322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02F-4237-B1C8-5D33EAC67A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verzió'!$K$323:$K$341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verzió'!$O$323:$O$341</c:f>
              <c:numCache>
                <c:formatCode>General\ "pont"</c:formatCode>
                <c:ptCount val="19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02F-4237-B1C8-5D33EAC67A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9507856"/>
        <c:axId val="1009500312"/>
      </c:lineChart>
      <c:catAx>
        <c:axId val="100950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0312"/>
        <c:crosses val="autoZero"/>
        <c:auto val="1"/>
        <c:lblAlgn val="ctr"/>
        <c:lblOffset val="100"/>
        <c:noMultiLvlLbl val="0"/>
      </c:catAx>
      <c:valAx>
        <c:axId val="1009500312"/>
        <c:scaling>
          <c:orientation val="minMax"/>
          <c:max val="3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785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244411636045495"/>
          <c:y val="0.85236717865591394"/>
          <c:w val="0.82900065616797913"/>
          <c:h val="0.132872096185689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078A-44AF-BA0B-2325EE3F437D}"/>
              </c:ext>
            </c:extLst>
          </c:dPt>
          <c:cat>
            <c:strRef>
              <c:f>'Új verzió'!$B$473:$E$473</c:f>
              <c:strCache>
                <c:ptCount val="4"/>
                <c:pt idx="0">
                  <c:v>Mezőgazdaság</c:v>
                </c:pt>
                <c:pt idx="1">
                  <c:v>Ipar és építőipar</c:v>
                </c:pt>
                <c:pt idx="2">
                  <c:v>Szolgáltatás és kereskedelem</c:v>
                </c:pt>
                <c:pt idx="3">
                  <c:v>A válaszadók súlyozott átlaga</c:v>
                </c:pt>
              </c:strCache>
            </c:strRef>
          </c:cat>
          <c:val>
            <c:numRef>
              <c:f>'Új verzió'!$B$474:$E$474</c:f>
              <c:numCache>
                <c:formatCode>General\ "pont"</c:formatCode>
                <c:ptCount val="4"/>
                <c:pt idx="0">
                  <c:v>72</c:v>
                </c:pt>
                <c:pt idx="1">
                  <c:v>63</c:v>
                </c:pt>
                <c:pt idx="2">
                  <c:v>56</c:v>
                </c:pt>
                <c:pt idx="3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8A-44AF-BA0B-2325EE3F43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21796176"/>
        <c:axId val="821796504"/>
      </c:barChart>
      <c:catAx>
        <c:axId val="821796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21796504"/>
        <c:crosses val="autoZero"/>
        <c:auto val="1"/>
        <c:lblAlgn val="ctr"/>
        <c:lblOffset val="100"/>
        <c:noMultiLvlLbl val="0"/>
      </c:catAx>
      <c:valAx>
        <c:axId val="821796504"/>
        <c:scaling>
          <c:orientation val="minMax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21796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04297900262468"/>
          <c:y val="4.0945443047113242E-2"/>
          <c:w val="0.79729035433070861"/>
          <c:h val="0.5610673753301693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verzió'!$L$447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D78-48D0-83DF-ABDA4DB445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verzió'!$K$448:$K$466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verzió'!$L$448:$L$466</c:f>
              <c:numCache>
                <c:formatCode>General\ "pont"</c:formatCode>
                <c:ptCount val="19"/>
                <c:pt idx="0">
                  <c:v>18.482165443966608</c:v>
                </c:pt>
                <c:pt idx="1">
                  <c:v>28.728687916975538</c:v>
                </c:pt>
                <c:pt idx="2">
                  <c:v>34.73378661087866</c:v>
                </c:pt>
                <c:pt idx="3">
                  <c:v>36.747169486417839</c:v>
                </c:pt>
                <c:pt idx="4">
                  <c:v>34.415802934446091</c:v>
                </c:pt>
                <c:pt idx="5">
                  <c:v>36.677468872590822</c:v>
                </c:pt>
                <c:pt idx="6">
                  <c:v>44.11455680081508</c:v>
                </c:pt>
                <c:pt idx="7">
                  <c:v>44.948935646610067</c:v>
                </c:pt>
                <c:pt idx="8">
                  <c:v>39.953236524735416</c:v>
                </c:pt>
                <c:pt idx="9">
                  <c:v>42.163345929233941</c:v>
                </c:pt>
                <c:pt idx="10">
                  <c:v>49.249249249249246</c:v>
                </c:pt>
                <c:pt idx="11">
                  <c:v>29.5</c:v>
                </c:pt>
                <c:pt idx="12">
                  <c:v>63.93399685699319</c:v>
                </c:pt>
                <c:pt idx="13">
                  <c:v>64.464573897652144</c:v>
                </c:pt>
                <c:pt idx="14">
                  <c:v>56.243414120126445</c:v>
                </c:pt>
                <c:pt idx="15">
                  <c:v>63.46153846153846</c:v>
                </c:pt>
                <c:pt idx="16">
                  <c:v>68.117543084401234</c:v>
                </c:pt>
                <c:pt idx="17">
                  <c:v>57</c:v>
                </c:pt>
                <c:pt idx="18">
                  <c:v>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78-48D0-83DF-ABDA4DB445B8}"/>
            </c:ext>
          </c:extLst>
        </c:ser>
        <c:ser>
          <c:idx val="1"/>
          <c:order val="1"/>
          <c:tx>
            <c:strRef>
              <c:f>'Új verzió'!$M$447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8"/>
              <c:layout>
                <c:manualLayout>
                  <c:x val="-1.0185067526415994E-16"/>
                  <c:y val="-2.048875356990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D78-48D0-83DF-ABDA4DB445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verzió'!$K$448:$K$466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verzió'!$M$448:$M$466</c:f>
              <c:numCache>
                <c:formatCode>General\ "pont"</c:formatCode>
                <c:ptCount val="19"/>
                <c:pt idx="0">
                  <c:v>13.23529411764706</c:v>
                </c:pt>
                <c:pt idx="1">
                  <c:v>32.18390804597702</c:v>
                </c:pt>
                <c:pt idx="2">
                  <c:v>25.373134328358205</c:v>
                </c:pt>
                <c:pt idx="3">
                  <c:v>28.387096774193548</c:v>
                </c:pt>
                <c:pt idx="4">
                  <c:v>26.666666666666671</c:v>
                </c:pt>
                <c:pt idx="5">
                  <c:v>27.999999999999996</c:v>
                </c:pt>
                <c:pt idx="6">
                  <c:v>46.153846153846153</c:v>
                </c:pt>
                <c:pt idx="7">
                  <c:v>32.87671232876712</c:v>
                </c:pt>
                <c:pt idx="8">
                  <c:v>35.785953177257525</c:v>
                </c:pt>
                <c:pt idx="9">
                  <c:v>20</c:v>
                </c:pt>
                <c:pt idx="10">
                  <c:v>47.457627118644076</c:v>
                </c:pt>
                <c:pt idx="11">
                  <c:v>49</c:v>
                </c:pt>
                <c:pt idx="12">
                  <c:v>41.17647058823529</c:v>
                </c:pt>
                <c:pt idx="13">
                  <c:v>54.545454545454554</c:v>
                </c:pt>
                <c:pt idx="14">
                  <c:v>14.285714285714288</c:v>
                </c:pt>
                <c:pt idx="15">
                  <c:v>60</c:v>
                </c:pt>
                <c:pt idx="16">
                  <c:v>33.333333333333336</c:v>
                </c:pt>
                <c:pt idx="17">
                  <c:v>61</c:v>
                </c:pt>
                <c:pt idx="18">
                  <c:v>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D78-48D0-83DF-ABDA4DB445B8}"/>
            </c:ext>
          </c:extLst>
        </c:ser>
        <c:ser>
          <c:idx val="2"/>
          <c:order val="2"/>
          <c:tx>
            <c:strRef>
              <c:f>'Új verzió'!$N$447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D78-48D0-83DF-ABDA4DB445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verzió'!$K$448:$K$466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verzió'!$N$448:$N$466</c:f>
              <c:numCache>
                <c:formatCode>General\ "pont"</c:formatCode>
                <c:ptCount val="19"/>
                <c:pt idx="0">
                  <c:v>14.044000916385725</c:v>
                </c:pt>
                <c:pt idx="1">
                  <c:v>21.834562660199865</c:v>
                </c:pt>
                <c:pt idx="2">
                  <c:v>24.607840639549579</c:v>
                </c:pt>
                <c:pt idx="3">
                  <c:v>25.927920614711219</c:v>
                </c:pt>
                <c:pt idx="4">
                  <c:v>32.451267557382664</c:v>
                </c:pt>
                <c:pt idx="5">
                  <c:v>33.598994243065505</c:v>
                </c:pt>
                <c:pt idx="6">
                  <c:v>26.063934677697695</c:v>
                </c:pt>
                <c:pt idx="7">
                  <c:v>25.318891634530267</c:v>
                </c:pt>
                <c:pt idx="8">
                  <c:v>30.699001596916645</c:v>
                </c:pt>
                <c:pt idx="9">
                  <c:v>28.955779265776236</c:v>
                </c:pt>
                <c:pt idx="10">
                  <c:v>47.970236776589232</c:v>
                </c:pt>
                <c:pt idx="11">
                  <c:v>39</c:v>
                </c:pt>
                <c:pt idx="12">
                  <c:v>53.256685499058385</c:v>
                </c:pt>
                <c:pt idx="13">
                  <c:v>55.757959093571486</c:v>
                </c:pt>
                <c:pt idx="14">
                  <c:v>51.893796992481207</c:v>
                </c:pt>
                <c:pt idx="15">
                  <c:v>51.761948385963322</c:v>
                </c:pt>
                <c:pt idx="16">
                  <c:v>56.722444222444217</c:v>
                </c:pt>
                <c:pt idx="17">
                  <c:v>57</c:v>
                </c:pt>
                <c:pt idx="18">
                  <c:v>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D78-48D0-83DF-ABDA4DB445B8}"/>
            </c:ext>
          </c:extLst>
        </c:ser>
        <c:ser>
          <c:idx val="3"/>
          <c:order val="3"/>
          <c:tx>
            <c:strRef>
              <c:f>'Új verzió'!$O$447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8"/>
              <c:layout>
                <c:manualLayout>
                  <c:x val="4.1666666666666666E-3"/>
                  <c:y val="3.84164129435684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D78-48D0-83DF-ABDA4DB445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verzió'!$K$448:$K$466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verzió'!$O$448:$O$466</c:f>
              <c:numCache>
                <c:formatCode>General\ "pont"</c:formatCode>
                <c:ptCount val="19"/>
                <c:pt idx="0">
                  <c:v>17</c:v>
                </c:pt>
                <c:pt idx="1">
                  <c:v>24</c:v>
                </c:pt>
                <c:pt idx="2">
                  <c:v>24</c:v>
                </c:pt>
                <c:pt idx="3">
                  <c:v>29</c:v>
                </c:pt>
                <c:pt idx="4">
                  <c:v>30</c:v>
                </c:pt>
                <c:pt idx="5">
                  <c:v>27</c:v>
                </c:pt>
                <c:pt idx="6">
                  <c:v>35</c:v>
                </c:pt>
                <c:pt idx="7">
                  <c:v>34</c:v>
                </c:pt>
                <c:pt idx="8">
                  <c:v>33</c:v>
                </c:pt>
                <c:pt idx="9">
                  <c:v>33</c:v>
                </c:pt>
                <c:pt idx="10">
                  <c:v>43</c:v>
                </c:pt>
                <c:pt idx="11">
                  <c:v>40</c:v>
                </c:pt>
                <c:pt idx="12">
                  <c:v>50</c:v>
                </c:pt>
                <c:pt idx="13">
                  <c:v>54</c:v>
                </c:pt>
                <c:pt idx="14">
                  <c:v>39</c:v>
                </c:pt>
                <c:pt idx="15">
                  <c:v>51</c:v>
                </c:pt>
                <c:pt idx="16">
                  <c:v>52</c:v>
                </c:pt>
                <c:pt idx="17">
                  <c:v>51</c:v>
                </c:pt>
                <c:pt idx="18">
                  <c:v>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D78-48D0-83DF-ABDA4DB445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6610488"/>
        <c:axId val="936610816"/>
      </c:lineChart>
      <c:catAx>
        <c:axId val="936610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816"/>
        <c:crosses val="autoZero"/>
        <c:auto val="1"/>
        <c:lblAlgn val="ctr"/>
        <c:lblOffset val="100"/>
        <c:noMultiLvlLbl val="0"/>
      </c:catAx>
      <c:valAx>
        <c:axId val="936610816"/>
        <c:scaling>
          <c:orientation val="minMax"/>
          <c:max val="70"/>
          <c:min val="1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9413823272"/>
          <c:y val="0.84630772897896234"/>
          <c:w val="0.76233398950131237"/>
          <c:h val="0.138325705843610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'MNB Konjunktúra felmérés'!$G$2</c:f>
              <c:strCache>
                <c:ptCount val="1"/>
                <c:pt idx="0">
                  <c:v>Kkv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'MNB Konjunktúra felmérés'!$E$3:$E$7</c:f>
              <c:strCache>
                <c:ptCount val="5"/>
                <c:pt idx="0">
                  <c:v>Nem</c:v>
                </c:pt>
                <c:pt idx="1">
                  <c:v>Igen, 0 és 5 százalék között</c:v>
                </c:pt>
                <c:pt idx="2">
                  <c:v>Igen, 6 és 10 százalék között</c:v>
                </c:pt>
                <c:pt idx="3">
                  <c:v>Igen, 11 százalék felett</c:v>
                </c:pt>
                <c:pt idx="4">
                  <c:v>Nem tudja/nem válaszol</c:v>
                </c:pt>
              </c:strCache>
            </c:strRef>
          </c:cat>
          <c:val>
            <c:numRef>
              <c:f>'MNB Konjunktúra felmérés'!$G$3:$G$7</c:f>
              <c:numCache>
                <c:formatCode>0.0%</c:formatCode>
                <c:ptCount val="5"/>
                <c:pt idx="0">
                  <c:v>0.53208556149732622</c:v>
                </c:pt>
                <c:pt idx="1">
                  <c:v>0.15240641711229946</c:v>
                </c:pt>
                <c:pt idx="2">
                  <c:v>0.13547237076648841</c:v>
                </c:pt>
                <c:pt idx="3">
                  <c:v>5.6149732620320858E-2</c:v>
                </c:pt>
                <c:pt idx="4">
                  <c:v>0.12388591800356506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69-4F25-BC60-7ACFF1C48ADB}"/>
            </c:ext>
          </c:extLst>
        </c:ser>
        <c:ser>
          <c:idx val="1"/>
          <c:order val="1"/>
          <c:tx>
            <c:strRef>
              <c:f>'MNB Konjunktúra felmérés'!$H$2</c:f>
              <c:strCache>
                <c:ptCount val="1"/>
                <c:pt idx="0">
                  <c:v>Nagyvállalat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strRef>
              <c:f>'MNB Konjunktúra felmérés'!$E$3:$E$7</c:f>
              <c:strCache>
                <c:ptCount val="5"/>
                <c:pt idx="0">
                  <c:v>Nem</c:v>
                </c:pt>
                <c:pt idx="1">
                  <c:v>Igen, 0 és 5 százalék között</c:v>
                </c:pt>
                <c:pt idx="2">
                  <c:v>Igen, 6 és 10 százalék között</c:v>
                </c:pt>
                <c:pt idx="3">
                  <c:v>Igen, 11 százalék felett</c:v>
                </c:pt>
                <c:pt idx="4">
                  <c:v>Nem tudja/nem válaszol</c:v>
                </c:pt>
              </c:strCache>
            </c:strRef>
          </c:cat>
          <c:val>
            <c:numRef>
              <c:f>'MNB Konjunktúra felmérés'!$H$3:$H$7</c:f>
              <c:numCache>
                <c:formatCode>0.0%</c:formatCode>
                <c:ptCount val="5"/>
                <c:pt idx="0">
                  <c:v>0.4</c:v>
                </c:pt>
                <c:pt idx="1">
                  <c:v>0.22666666666666666</c:v>
                </c:pt>
                <c:pt idx="2">
                  <c:v>0.12</c:v>
                </c:pt>
                <c:pt idx="3">
                  <c:v>0</c:v>
                </c:pt>
                <c:pt idx="4">
                  <c:v>0.25333333333333335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69-4F25-BC60-7ACFF1C48A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34992856"/>
        <c:axId val="1034986296"/>
      </c:barChart>
      <c:catAx>
        <c:axId val="1034992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4986296"/>
        <c:crosses val="autoZero"/>
        <c:auto val="1"/>
        <c:lblAlgn val="ctr"/>
        <c:lblOffset val="100"/>
        <c:noMultiLvlLbl val="0"/>
      </c:catAx>
      <c:valAx>
        <c:axId val="1034986296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4992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629308228797114"/>
          <c:y val="8.6393756483357356E-2"/>
          <c:w val="0.81706999125109347"/>
          <c:h val="0.59910910182647814"/>
        </c:manualLayout>
      </c:layout>
      <c:lineChart>
        <c:grouping val="standard"/>
        <c:varyColors val="0"/>
        <c:ser>
          <c:idx val="0"/>
          <c:order val="0"/>
          <c:tx>
            <c:strRef>
              <c:f>Indexek!$B$52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2EE-4D15-80EA-D02138AB37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Indexek!$A$53:$A$71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Indexek!$B$53:$B$71</c:f>
              <c:numCache>
                <c:formatCode>General\ "pont"</c:formatCode>
                <c:ptCount val="19"/>
                <c:pt idx="0">
                  <c:v>-37</c:v>
                </c:pt>
                <c:pt idx="1">
                  <c:v>-43</c:v>
                </c:pt>
                <c:pt idx="2">
                  <c:v>-40</c:v>
                </c:pt>
                <c:pt idx="3">
                  <c:v>-42</c:v>
                </c:pt>
                <c:pt idx="4">
                  <c:v>-32</c:v>
                </c:pt>
                <c:pt idx="5">
                  <c:v>-23</c:v>
                </c:pt>
                <c:pt idx="6">
                  <c:v>-22</c:v>
                </c:pt>
                <c:pt idx="7">
                  <c:v>-23</c:v>
                </c:pt>
                <c:pt idx="8">
                  <c:v>-17</c:v>
                </c:pt>
                <c:pt idx="9">
                  <c:v>-15</c:v>
                </c:pt>
                <c:pt idx="10">
                  <c:v>-15</c:v>
                </c:pt>
                <c:pt idx="11">
                  <c:v>-17</c:v>
                </c:pt>
                <c:pt idx="12">
                  <c:v>-8</c:v>
                </c:pt>
                <c:pt idx="13">
                  <c:v>-15</c:v>
                </c:pt>
                <c:pt idx="14">
                  <c:v>-16</c:v>
                </c:pt>
                <c:pt idx="15">
                  <c:v>-22</c:v>
                </c:pt>
                <c:pt idx="16">
                  <c:v>-16</c:v>
                </c:pt>
                <c:pt idx="17">
                  <c:v>-14</c:v>
                </c:pt>
                <c:pt idx="18">
                  <c:v>-17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2EE-4D15-80EA-D02138AB3783}"/>
            </c:ext>
          </c:extLst>
        </c:ser>
        <c:ser>
          <c:idx val="1"/>
          <c:order val="1"/>
          <c:tx>
            <c:strRef>
              <c:f>Indexek!$C$52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32EE-4D15-80EA-D02138AB3783}"/>
              </c:ext>
            </c:extLst>
          </c:dPt>
          <c:dLbls>
            <c:dLbl>
              <c:idx val="18"/>
              <c:layout>
                <c:manualLayout>
                  <c:x val="5.5555555555556572E-3"/>
                  <c:y val="2.85415940102287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2EE-4D15-80EA-D02138AB37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Indexek!$A$53:$A$71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Indexek!$C$53:$C$71</c:f>
              <c:numCache>
                <c:formatCode>General\ "pont"</c:formatCode>
                <c:ptCount val="19"/>
                <c:pt idx="0">
                  <c:v>-30</c:v>
                </c:pt>
                <c:pt idx="1">
                  <c:v>-35</c:v>
                </c:pt>
                <c:pt idx="2">
                  <c:v>-34</c:v>
                </c:pt>
                <c:pt idx="3">
                  <c:v>-29</c:v>
                </c:pt>
                <c:pt idx="4">
                  <c:v>-16</c:v>
                </c:pt>
                <c:pt idx="5">
                  <c:v>-13</c:v>
                </c:pt>
                <c:pt idx="6">
                  <c:v>-9</c:v>
                </c:pt>
                <c:pt idx="7">
                  <c:v>-7</c:v>
                </c:pt>
                <c:pt idx="8">
                  <c:v>-2</c:v>
                </c:pt>
                <c:pt idx="9">
                  <c:v>-4</c:v>
                </c:pt>
                <c:pt idx="10">
                  <c:v>-3</c:v>
                </c:pt>
                <c:pt idx="11">
                  <c:v>-2</c:v>
                </c:pt>
                <c:pt idx="12">
                  <c:v>-3</c:v>
                </c:pt>
                <c:pt idx="13">
                  <c:v>-4</c:v>
                </c:pt>
                <c:pt idx="14">
                  <c:v>-5</c:v>
                </c:pt>
                <c:pt idx="15">
                  <c:v>-6</c:v>
                </c:pt>
                <c:pt idx="16">
                  <c:v>-4</c:v>
                </c:pt>
                <c:pt idx="17">
                  <c:v>-2</c:v>
                </c:pt>
                <c:pt idx="18">
                  <c:v>-6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2EE-4D15-80EA-D02138AB3783}"/>
            </c:ext>
          </c:extLst>
        </c:ser>
        <c:ser>
          <c:idx val="2"/>
          <c:order val="2"/>
          <c:tx>
            <c:strRef>
              <c:f>Indexek!$D$52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2EE-4D15-80EA-D02138AB37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Indexek!$A$53:$A$71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Indexek!$D$53:$D$71</c:f>
              <c:numCache>
                <c:formatCode>General\ "pont"</c:formatCode>
                <c:ptCount val="19"/>
                <c:pt idx="0">
                  <c:v>-29</c:v>
                </c:pt>
                <c:pt idx="1">
                  <c:v>-32</c:v>
                </c:pt>
                <c:pt idx="2">
                  <c:v>-21</c:v>
                </c:pt>
                <c:pt idx="3">
                  <c:v>-10</c:v>
                </c:pt>
                <c:pt idx="4">
                  <c:v>-6</c:v>
                </c:pt>
                <c:pt idx="5">
                  <c:v>15</c:v>
                </c:pt>
                <c:pt idx="6">
                  <c:v>5</c:v>
                </c:pt>
                <c:pt idx="7">
                  <c:v>10</c:v>
                </c:pt>
                <c:pt idx="8">
                  <c:v>14</c:v>
                </c:pt>
                <c:pt idx="9">
                  <c:v>7</c:v>
                </c:pt>
                <c:pt idx="10">
                  <c:v>12</c:v>
                </c:pt>
                <c:pt idx="11">
                  <c:v>12</c:v>
                </c:pt>
                <c:pt idx="12">
                  <c:v>13</c:v>
                </c:pt>
                <c:pt idx="13">
                  <c:v>8</c:v>
                </c:pt>
                <c:pt idx="14">
                  <c:v>17</c:v>
                </c:pt>
                <c:pt idx="15">
                  <c:v>8</c:v>
                </c:pt>
                <c:pt idx="16">
                  <c:v>9</c:v>
                </c:pt>
                <c:pt idx="17">
                  <c:v>1</c:v>
                </c:pt>
                <c:pt idx="18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2EE-4D15-80EA-D02138AB3783}"/>
            </c:ext>
          </c:extLst>
        </c:ser>
        <c:ser>
          <c:idx val="3"/>
          <c:order val="3"/>
          <c:tx>
            <c:strRef>
              <c:f>Indexek!$E$52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2EE-4D15-80EA-D02138AB37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Indexek!$A$53:$A$71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Indexek!$E$53:$E$71</c:f>
              <c:numCache>
                <c:formatCode>General\ "pont"</c:formatCode>
                <c:ptCount val="19"/>
                <c:pt idx="0">
                  <c:v>-28</c:v>
                </c:pt>
                <c:pt idx="1">
                  <c:v>-7</c:v>
                </c:pt>
                <c:pt idx="2">
                  <c:v>-7</c:v>
                </c:pt>
                <c:pt idx="3">
                  <c:v>9</c:v>
                </c:pt>
                <c:pt idx="4">
                  <c:v>16</c:v>
                </c:pt>
                <c:pt idx="5">
                  <c:v>26</c:v>
                </c:pt>
                <c:pt idx="6">
                  <c:v>33</c:v>
                </c:pt>
                <c:pt idx="7">
                  <c:v>10</c:v>
                </c:pt>
                <c:pt idx="8">
                  <c:v>32</c:v>
                </c:pt>
                <c:pt idx="9">
                  <c:v>30</c:v>
                </c:pt>
                <c:pt idx="10">
                  <c:v>19</c:v>
                </c:pt>
                <c:pt idx="11">
                  <c:v>35</c:v>
                </c:pt>
                <c:pt idx="12">
                  <c:v>28</c:v>
                </c:pt>
                <c:pt idx="13">
                  <c:v>25</c:v>
                </c:pt>
                <c:pt idx="14">
                  <c:v>17</c:v>
                </c:pt>
                <c:pt idx="15">
                  <c:v>18</c:v>
                </c:pt>
                <c:pt idx="16">
                  <c:v>14</c:v>
                </c:pt>
                <c:pt idx="17">
                  <c:v>14</c:v>
                </c:pt>
                <c:pt idx="18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2EE-4D15-80EA-D02138AB3783}"/>
            </c:ext>
          </c:extLst>
        </c:ser>
        <c:ser>
          <c:idx val="4"/>
          <c:order val="4"/>
          <c:tx>
            <c:strRef>
              <c:f>Indexek!$F$52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2EE-4D15-80EA-D02138AB37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Indexek!$A$53:$A$71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Indexek!$F$53:$F$71</c:f>
              <c:numCache>
                <c:formatCode>General\ "pont"</c:formatCode>
                <c:ptCount val="19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2EE-4D15-80EA-D02138AB378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66746464"/>
        <c:axId val="966751056"/>
      </c:lineChart>
      <c:catAx>
        <c:axId val="96674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51056"/>
        <c:crosses val="autoZero"/>
        <c:auto val="1"/>
        <c:lblAlgn val="ctr"/>
        <c:lblOffset val="0"/>
        <c:noMultiLvlLbl val="0"/>
      </c:catAx>
      <c:valAx>
        <c:axId val="966751056"/>
        <c:scaling>
          <c:orientation val="minMax"/>
          <c:max val="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4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120495047698189E-2"/>
          <c:y val="2.0491419341813043E-2"/>
          <c:w val="0.81817776779880458"/>
          <c:h val="0.503439548493547"/>
        </c:manualLayout>
      </c:layout>
      <c:lineChart>
        <c:grouping val="standard"/>
        <c:varyColors val="0"/>
        <c:ser>
          <c:idx val="0"/>
          <c:order val="0"/>
          <c:tx>
            <c:strRef>
              <c:f>Indexek!$A$26</c:f>
              <c:strCache>
                <c:ptCount val="1"/>
                <c:pt idx="0">
                  <c:v>Árbevétel jelenlegi szintje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8"/>
              <c:layout>
                <c:manualLayout>
                  <c:x val="-1.0220281896651768E-16"/>
                  <c:y val="2.876751038150362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79A-49EC-9129-9C8951F1B5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Indexek!$B$25:$T$25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Indexek!$B$26:$T$26</c:f>
              <c:numCache>
                <c:formatCode>General\ "pont"</c:formatCode>
                <c:ptCount val="19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  <c:pt idx="18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79A-49EC-9129-9C8951F1B51B}"/>
            </c:ext>
          </c:extLst>
        </c:ser>
        <c:ser>
          <c:idx val="1"/>
          <c:order val="1"/>
          <c:tx>
            <c:strRef>
              <c:f>Indexek!$A$27</c:f>
              <c:strCache>
                <c:ptCount val="1"/>
                <c:pt idx="0">
                  <c:v>Beszállítói rendelésállomány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8"/>
              <c:layout>
                <c:manualLayout>
                  <c:x val="-1.0220281896651768E-16"/>
                  <c:y val="-2.15756327861277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79A-49EC-9129-9C8951F1B5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Indexek!$B$25:$T$25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Indexek!$B$27:$T$27</c:f>
              <c:numCache>
                <c:formatCode>General\ "pont"</c:formatCode>
                <c:ptCount val="19"/>
                <c:pt idx="0">
                  <c:v>-28</c:v>
                </c:pt>
                <c:pt idx="1">
                  <c:v>-24</c:v>
                </c:pt>
                <c:pt idx="2">
                  <c:v>-21</c:v>
                </c:pt>
                <c:pt idx="3">
                  <c:v>-12</c:v>
                </c:pt>
                <c:pt idx="4">
                  <c:v>-3</c:v>
                </c:pt>
                <c:pt idx="5">
                  <c:v>4</c:v>
                </c:pt>
                <c:pt idx="6">
                  <c:v>8</c:v>
                </c:pt>
                <c:pt idx="7">
                  <c:v>5</c:v>
                </c:pt>
                <c:pt idx="8">
                  <c:v>10</c:v>
                </c:pt>
                <c:pt idx="9">
                  <c:v>13</c:v>
                </c:pt>
                <c:pt idx="10">
                  <c:v>9</c:v>
                </c:pt>
                <c:pt idx="11">
                  <c:v>13</c:v>
                </c:pt>
                <c:pt idx="12">
                  <c:v>19</c:v>
                </c:pt>
                <c:pt idx="13">
                  <c:v>10</c:v>
                </c:pt>
                <c:pt idx="14">
                  <c:v>7</c:v>
                </c:pt>
                <c:pt idx="15">
                  <c:v>8</c:v>
                </c:pt>
                <c:pt idx="16">
                  <c:v>9</c:v>
                </c:pt>
                <c:pt idx="17">
                  <c:v>12</c:v>
                </c:pt>
                <c:pt idx="18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79A-49EC-9129-9C8951F1B51B}"/>
            </c:ext>
          </c:extLst>
        </c:ser>
        <c:ser>
          <c:idx val="2"/>
          <c:order val="2"/>
          <c:tx>
            <c:strRef>
              <c:f>Indexek!$A$28</c:f>
              <c:strCache>
                <c:ptCount val="1"/>
                <c:pt idx="0">
                  <c:v>Vevői rendelésállomány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79A-49EC-9129-9C8951F1B5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Indexek!$B$25:$T$25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Indexek!$B$28:$T$28</c:f>
              <c:numCache>
                <c:formatCode>General\ "pont"</c:formatCode>
                <c:ptCount val="19"/>
                <c:pt idx="0">
                  <c:v>-30</c:v>
                </c:pt>
                <c:pt idx="1">
                  <c:v>-22</c:v>
                </c:pt>
                <c:pt idx="2">
                  <c:v>-27</c:v>
                </c:pt>
                <c:pt idx="3">
                  <c:v>-14</c:v>
                </c:pt>
                <c:pt idx="4">
                  <c:v>-7</c:v>
                </c:pt>
                <c:pt idx="5">
                  <c:v>7</c:v>
                </c:pt>
                <c:pt idx="6">
                  <c:v>5</c:v>
                </c:pt>
                <c:pt idx="7">
                  <c:v>1</c:v>
                </c:pt>
                <c:pt idx="8">
                  <c:v>12</c:v>
                </c:pt>
                <c:pt idx="9">
                  <c:v>12</c:v>
                </c:pt>
                <c:pt idx="10">
                  <c:v>11</c:v>
                </c:pt>
                <c:pt idx="11">
                  <c:v>18</c:v>
                </c:pt>
                <c:pt idx="12">
                  <c:v>17</c:v>
                </c:pt>
                <c:pt idx="13">
                  <c:v>11</c:v>
                </c:pt>
                <c:pt idx="14">
                  <c:v>14</c:v>
                </c:pt>
                <c:pt idx="15">
                  <c:v>10</c:v>
                </c:pt>
                <c:pt idx="16">
                  <c:v>11</c:v>
                </c:pt>
                <c:pt idx="17">
                  <c:v>13</c:v>
                </c:pt>
                <c:pt idx="18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79A-49EC-9129-9C8951F1B51B}"/>
            </c:ext>
          </c:extLst>
        </c:ser>
        <c:ser>
          <c:idx val="3"/>
          <c:order val="3"/>
          <c:tx>
            <c:strRef>
              <c:f>Indexek!$A$29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79A-49EC-9129-9C8951F1B5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Indexek!$B$25:$T$25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Indexek!$B$29:$T$29</c:f>
              <c:numCache>
                <c:formatCode>General\ "pont"</c:formatCode>
                <c:ptCount val="19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79A-49EC-9129-9C8951F1B51B}"/>
            </c:ext>
          </c:extLst>
        </c:ser>
        <c:ser>
          <c:idx val="4"/>
          <c:order val="4"/>
          <c:tx>
            <c:strRef>
              <c:f>Indexek!$A$30</c:f>
              <c:strCache>
                <c:ptCount val="1"/>
                <c:pt idx="0">
                  <c:v>Eddig megvalósított beruházások*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79A-49EC-9129-9C8951F1B5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Indexek!$B$25:$T$25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Indexek!$B$30:$T$30</c:f>
              <c:numCache>
                <c:formatCode>General</c:formatCode>
                <c:ptCount val="19"/>
                <c:pt idx="2" formatCode="General\ &quot;pont&quot;">
                  <c:v>-26</c:v>
                </c:pt>
                <c:pt idx="3" formatCode="General\ &quot;pont&quot;">
                  <c:v>-19</c:v>
                </c:pt>
                <c:pt idx="4" formatCode="General\ &quot;pont&quot;">
                  <c:v>-17</c:v>
                </c:pt>
                <c:pt idx="5" formatCode="General\ &quot;pont&quot;">
                  <c:v>-15</c:v>
                </c:pt>
                <c:pt idx="6" formatCode="General\ &quot;pont&quot;">
                  <c:v>-9</c:v>
                </c:pt>
                <c:pt idx="7" formatCode="General\ &quot;pont&quot;">
                  <c:v>-13</c:v>
                </c:pt>
                <c:pt idx="8" formatCode="General\ &quot;pont&quot;">
                  <c:v>-1</c:v>
                </c:pt>
                <c:pt idx="9" formatCode="General\ &quot;pont&quot;">
                  <c:v>-6</c:v>
                </c:pt>
                <c:pt idx="10" formatCode="General\ &quot;pont&quot;">
                  <c:v>-6</c:v>
                </c:pt>
                <c:pt idx="11" formatCode="General\ &quot;pont&quot;">
                  <c:v>3</c:v>
                </c:pt>
                <c:pt idx="12" formatCode="General\ &quot;pont&quot;">
                  <c:v>-3</c:v>
                </c:pt>
                <c:pt idx="13" formatCode="General\ &quot;pont&quot;">
                  <c:v>2</c:v>
                </c:pt>
                <c:pt idx="14" formatCode="General\ &quot;pont&quot;">
                  <c:v>-14</c:v>
                </c:pt>
                <c:pt idx="15" formatCode="General\ &quot;pont&quot;">
                  <c:v>-9</c:v>
                </c:pt>
                <c:pt idx="16" formatCode="General\ &quot;pont&quot;">
                  <c:v>-9</c:v>
                </c:pt>
                <c:pt idx="17" formatCode="General\ &quot;pont&quot;">
                  <c:v>-12</c:v>
                </c:pt>
                <c:pt idx="18" formatCode="General\ &quot;pont&quot;">
                  <c:v>-15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79A-49EC-9129-9C8951F1B51B}"/>
            </c:ext>
          </c:extLst>
        </c:ser>
        <c:ser>
          <c:idx val="5"/>
          <c:order val="5"/>
          <c:tx>
            <c:strRef>
              <c:f>Indexek!$A$31</c:f>
              <c:strCache>
                <c:ptCount val="1"/>
                <c:pt idx="0">
                  <c:v>Kapacitás jelenlegi szintje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79A-49EC-9129-9C8951F1B5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B87F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Indexek!$B$25:$T$25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Indexek!$B$31:$T$31</c:f>
              <c:numCache>
                <c:formatCode>General\ "pont"</c:formatCode>
                <c:ptCount val="19"/>
                <c:pt idx="0">
                  <c:v>-46</c:v>
                </c:pt>
                <c:pt idx="1">
                  <c:v>-43</c:v>
                </c:pt>
                <c:pt idx="2">
                  <c:v>-44</c:v>
                </c:pt>
                <c:pt idx="3">
                  <c:v>-34</c:v>
                </c:pt>
                <c:pt idx="4">
                  <c:v>-25</c:v>
                </c:pt>
                <c:pt idx="5">
                  <c:v>-13</c:v>
                </c:pt>
                <c:pt idx="6">
                  <c:v>-11</c:v>
                </c:pt>
                <c:pt idx="7">
                  <c:v>-20</c:v>
                </c:pt>
                <c:pt idx="8">
                  <c:v>-11</c:v>
                </c:pt>
                <c:pt idx="9">
                  <c:v>-10</c:v>
                </c:pt>
                <c:pt idx="10">
                  <c:v>-12</c:v>
                </c:pt>
                <c:pt idx="11">
                  <c:v>-6</c:v>
                </c:pt>
                <c:pt idx="12">
                  <c:v>-5</c:v>
                </c:pt>
                <c:pt idx="13">
                  <c:v>-13</c:v>
                </c:pt>
                <c:pt idx="14">
                  <c:v>-4</c:v>
                </c:pt>
                <c:pt idx="15">
                  <c:v>-14</c:v>
                </c:pt>
                <c:pt idx="16">
                  <c:v>-10</c:v>
                </c:pt>
                <c:pt idx="17">
                  <c:v>-12</c:v>
                </c:pt>
                <c:pt idx="18">
                  <c:v>-7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79A-49EC-9129-9C8951F1B51B}"/>
            </c:ext>
          </c:extLst>
        </c:ser>
        <c:ser>
          <c:idx val="6"/>
          <c:order val="6"/>
          <c:tx>
            <c:strRef>
              <c:f>Indexek!$A$32</c:f>
              <c:strCache>
                <c:ptCount val="1"/>
                <c:pt idx="0">
                  <c:v>Üzleti környezet jelenleg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79A-49EC-9129-9C8951F1B5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Indexek!$B$25:$T$25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Indexek!$B$32:$T$32</c:f>
              <c:numCache>
                <c:formatCode>General\ "pont"</c:formatCode>
                <c:ptCount val="19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  <c:pt idx="18">
                  <c:v>-26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879A-49EC-9129-9C8951F1B5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2448032"/>
        <c:axId val="1032442456"/>
      </c:lineChart>
      <c:catAx>
        <c:axId val="1032448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2456"/>
        <c:crosses val="autoZero"/>
        <c:auto val="1"/>
        <c:lblAlgn val="ctr"/>
        <c:lblOffset val="100"/>
        <c:noMultiLvlLbl val="0"/>
      </c:catAx>
      <c:valAx>
        <c:axId val="1032442456"/>
        <c:scaling>
          <c:orientation val="minMax"/>
          <c:max val="30"/>
          <c:min val="-5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803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9498165504923601"/>
          <c:w val="1"/>
          <c:h val="0.190634589760012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4379967807"/>
          <c:y val="3.6095516828758514E-2"/>
          <c:w val="0.80908204187641719"/>
          <c:h val="0.49884927108427518"/>
        </c:manualLayout>
      </c:layout>
      <c:lineChart>
        <c:grouping val="standard"/>
        <c:varyColors val="0"/>
        <c:ser>
          <c:idx val="0"/>
          <c:order val="0"/>
          <c:tx>
            <c:strRef>
              <c:f>Indexek!$A$39</c:f>
              <c:strCache>
                <c:ptCount val="1"/>
                <c:pt idx="0">
                  <c:v>Bérszint 3 hónap múlva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0D2-4F7E-B2A5-767788E236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Indexek!$B$38:$T$38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Indexek!$B$39:$T$39</c:f>
              <c:numCache>
                <c:formatCode>General\ "pont"</c:formatCode>
                <c:ptCount val="19"/>
                <c:pt idx="0">
                  <c:v>17</c:v>
                </c:pt>
                <c:pt idx="1">
                  <c:v>21</c:v>
                </c:pt>
                <c:pt idx="2">
                  <c:v>17</c:v>
                </c:pt>
                <c:pt idx="3">
                  <c:v>11</c:v>
                </c:pt>
                <c:pt idx="4">
                  <c:v>16</c:v>
                </c:pt>
                <c:pt idx="5">
                  <c:v>13</c:v>
                </c:pt>
                <c:pt idx="6">
                  <c:v>21</c:v>
                </c:pt>
                <c:pt idx="7">
                  <c:v>23</c:v>
                </c:pt>
                <c:pt idx="8">
                  <c:v>15</c:v>
                </c:pt>
                <c:pt idx="9">
                  <c:v>27</c:v>
                </c:pt>
                <c:pt idx="10">
                  <c:v>38</c:v>
                </c:pt>
                <c:pt idx="11">
                  <c:v>54</c:v>
                </c:pt>
                <c:pt idx="12">
                  <c:v>56</c:v>
                </c:pt>
                <c:pt idx="13">
                  <c:v>56</c:v>
                </c:pt>
                <c:pt idx="14">
                  <c:v>48</c:v>
                </c:pt>
                <c:pt idx="15">
                  <c:v>25</c:v>
                </c:pt>
                <c:pt idx="16">
                  <c:v>28</c:v>
                </c:pt>
                <c:pt idx="17">
                  <c:v>24</c:v>
                </c:pt>
                <c:pt idx="18">
                  <c:v>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0D2-4F7E-B2A5-767788E236F2}"/>
            </c:ext>
          </c:extLst>
        </c:ser>
        <c:ser>
          <c:idx val="1"/>
          <c:order val="1"/>
          <c:tx>
            <c:strRef>
              <c:f>Indexek!$A$40</c:f>
              <c:strCache>
                <c:ptCount val="1"/>
                <c:pt idx="0">
                  <c:v>Beruházás 3 hónap múlva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8"/>
              <c:layout>
                <c:manualLayout>
                  <c:x val="0"/>
                  <c:y val="-1.80618914889203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0D2-4F7E-B2A5-767788E236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Indexek!$B$38:$T$38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Indexek!$B$40:$T$40</c:f>
              <c:numCache>
                <c:formatCode>General\ "pont"</c:formatCode>
                <c:ptCount val="19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  <c:pt idx="18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0D2-4F7E-B2A5-767788E236F2}"/>
            </c:ext>
          </c:extLst>
        </c:ser>
        <c:ser>
          <c:idx val="2"/>
          <c:order val="2"/>
          <c:tx>
            <c:strRef>
              <c:f>Indexek!$A$41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cat>
            <c:strRef>
              <c:f>Indexek!$B$38:$T$38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Indexek!$B$41:$T$41</c:f>
              <c:numCache>
                <c:formatCode>General\ "pont"</c:formatCode>
                <c:ptCount val="19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0D2-4F7E-B2A5-767788E236F2}"/>
            </c:ext>
          </c:extLst>
        </c:ser>
        <c:ser>
          <c:idx val="3"/>
          <c:order val="3"/>
          <c:tx>
            <c:strRef>
              <c:f>Indexek!$A$42</c:f>
              <c:strCache>
                <c:ptCount val="1"/>
                <c:pt idx="0">
                  <c:v>Foglalkoztatás 3 hónap múlva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8"/>
              <c:layout>
                <c:manualLayout>
                  <c:x val="1.3888887369981695E-3"/>
                  <c:y val="6.77320930834510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0D2-4F7E-B2A5-767788E236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Indexek!$B$38:$T$38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Indexek!$B$42:$T$42</c:f>
              <c:numCache>
                <c:formatCode>General\ "pont"</c:formatCode>
                <c:ptCount val="19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0D2-4F7E-B2A5-767788E236F2}"/>
            </c:ext>
          </c:extLst>
        </c:ser>
        <c:ser>
          <c:idx val="4"/>
          <c:order val="4"/>
          <c:tx>
            <c:strRef>
              <c:f>Indexek!$A$43</c:f>
              <c:strCache>
                <c:ptCount val="1"/>
                <c:pt idx="0">
                  <c:v>Árbevétel 3 hónap múlva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0D2-4F7E-B2A5-767788E236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Indexek!$B$38:$T$38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Indexek!$B$43:$T$43</c:f>
              <c:numCache>
                <c:formatCode>General\ "pont"</c:formatCode>
                <c:ptCount val="19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  <c:pt idx="18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0D2-4F7E-B2A5-767788E236F2}"/>
            </c:ext>
          </c:extLst>
        </c:ser>
        <c:ser>
          <c:idx val="5"/>
          <c:order val="5"/>
          <c:tx>
            <c:strRef>
              <c:f>Indexek!$A$44</c:f>
              <c:strCache>
                <c:ptCount val="1"/>
                <c:pt idx="0">
                  <c:v>Kapacitás-kihasználtság 3 hónap múlva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18"/>
              <c:layout>
                <c:manualLayout>
                  <c:x val="-1.3888887369981695E-3"/>
                  <c:y val="2.709283723338039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0D2-4F7E-B2A5-767788E236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Indexek!$B$38:$T$38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Indexek!$B$44:$T$44</c:f>
              <c:numCache>
                <c:formatCode>General\ "pont"</c:formatCode>
                <c:ptCount val="19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  <c:pt idx="18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0D2-4F7E-B2A5-767788E236F2}"/>
            </c:ext>
          </c:extLst>
        </c:ser>
        <c:ser>
          <c:idx val="6"/>
          <c:order val="6"/>
          <c:tx>
            <c:strRef>
              <c:f>Indexek!$A$45</c:f>
              <c:strCache>
                <c:ptCount val="1"/>
                <c:pt idx="0">
                  <c:v>Üzleti környezet 3 hónap múlva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0D2-4F7E-B2A5-767788E236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Indexek!$B$38:$T$38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Indexek!$B$45:$T$45</c:f>
              <c:numCache>
                <c:formatCode>General\ "pont"</c:formatCode>
                <c:ptCount val="19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  <c:pt idx="18">
                  <c:v>-24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50D2-4F7E-B2A5-767788E236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3163264"/>
        <c:axId val="1033163920"/>
      </c:lineChart>
      <c:catAx>
        <c:axId val="1033163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920"/>
        <c:crosses val="autoZero"/>
        <c:auto val="1"/>
        <c:lblAlgn val="ctr"/>
        <c:lblOffset val="100"/>
        <c:noMultiLvlLbl val="0"/>
      </c:catAx>
      <c:valAx>
        <c:axId val="1033163920"/>
        <c:scaling>
          <c:orientation val="minMax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26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8463646945827614"/>
          <c:w val="0.99700098457994502"/>
          <c:h val="0.20181722255497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51708118325139"/>
          <c:y val="8.0080560912586141E-2"/>
          <c:w val="0.80974611886501224"/>
          <c:h val="0.60091952534426718"/>
        </c:manualLayout>
      </c:layout>
      <c:lineChart>
        <c:grouping val="standard"/>
        <c:varyColors val="0"/>
        <c:ser>
          <c:idx val="0"/>
          <c:order val="0"/>
          <c:tx>
            <c:strRef>
              <c:f>Indexek!$B$74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6A7-416E-8932-DB88080F9E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Indexek!$A$75:$A$93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Indexek!$B$75:$B$93</c:f>
              <c:numCache>
                <c:formatCode>General\ "pont"</c:formatCode>
                <c:ptCount val="19"/>
                <c:pt idx="0">
                  <c:v>-10</c:v>
                </c:pt>
                <c:pt idx="1">
                  <c:v>5</c:v>
                </c:pt>
                <c:pt idx="2">
                  <c:v>8</c:v>
                </c:pt>
                <c:pt idx="3">
                  <c:v>3</c:v>
                </c:pt>
                <c:pt idx="4">
                  <c:v>15</c:v>
                </c:pt>
                <c:pt idx="5">
                  <c:v>13</c:v>
                </c:pt>
                <c:pt idx="6">
                  <c:v>11</c:v>
                </c:pt>
                <c:pt idx="7">
                  <c:v>6</c:v>
                </c:pt>
                <c:pt idx="8">
                  <c:v>3</c:v>
                </c:pt>
                <c:pt idx="9">
                  <c:v>6</c:v>
                </c:pt>
                <c:pt idx="10">
                  <c:v>6</c:v>
                </c:pt>
                <c:pt idx="11">
                  <c:v>-1</c:v>
                </c:pt>
                <c:pt idx="12">
                  <c:v>7</c:v>
                </c:pt>
                <c:pt idx="13">
                  <c:v>22</c:v>
                </c:pt>
                <c:pt idx="14">
                  <c:v>15</c:v>
                </c:pt>
                <c:pt idx="15">
                  <c:v>2</c:v>
                </c:pt>
                <c:pt idx="16">
                  <c:v>1</c:v>
                </c:pt>
                <c:pt idx="17">
                  <c:v>4</c:v>
                </c:pt>
                <c:pt idx="18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6A7-416E-8932-DB88080F9EC1}"/>
            </c:ext>
          </c:extLst>
        </c:ser>
        <c:ser>
          <c:idx val="1"/>
          <c:order val="1"/>
          <c:tx>
            <c:strRef>
              <c:f>Indexek!$C$74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6A7-416E-8932-DB88080F9E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Indexek!$A$75:$A$93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Indexek!$C$75:$C$93</c:f>
              <c:numCache>
                <c:formatCode>General\ "pont"</c:formatCode>
                <c:ptCount val="19"/>
                <c:pt idx="0">
                  <c:v>1</c:v>
                </c:pt>
                <c:pt idx="1">
                  <c:v>16</c:v>
                </c:pt>
                <c:pt idx="2">
                  <c:v>25</c:v>
                </c:pt>
                <c:pt idx="3">
                  <c:v>16</c:v>
                </c:pt>
                <c:pt idx="4">
                  <c:v>30</c:v>
                </c:pt>
                <c:pt idx="5">
                  <c:v>26</c:v>
                </c:pt>
                <c:pt idx="6">
                  <c:v>21</c:v>
                </c:pt>
                <c:pt idx="7">
                  <c:v>19</c:v>
                </c:pt>
                <c:pt idx="8">
                  <c:v>20</c:v>
                </c:pt>
                <c:pt idx="9">
                  <c:v>19</c:v>
                </c:pt>
                <c:pt idx="10">
                  <c:v>19</c:v>
                </c:pt>
                <c:pt idx="11">
                  <c:v>14</c:v>
                </c:pt>
                <c:pt idx="12">
                  <c:v>18</c:v>
                </c:pt>
                <c:pt idx="13">
                  <c:v>33</c:v>
                </c:pt>
                <c:pt idx="14">
                  <c:v>29</c:v>
                </c:pt>
                <c:pt idx="15">
                  <c:v>11</c:v>
                </c:pt>
                <c:pt idx="16">
                  <c:v>13</c:v>
                </c:pt>
                <c:pt idx="17">
                  <c:v>17</c:v>
                </c:pt>
                <c:pt idx="18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6A7-416E-8932-DB88080F9EC1}"/>
            </c:ext>
          </c:extLst>
        </c:ser>
        <c:ser>
          <c:idx val="2"/>
          <c:order val="2"/>
          <c:tx>
            <c:strRef>
              <c:f>Indexek!$D$74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8"/>
              <c:layout>
                <c:manualLayout>
                  <c:x val="-1.3863145645989839E-3"/>
                  <c:y val="-2.58602503923834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6A7-416E-8932-DB88080F9E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Indexek!$A$75:$A$93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Indexek!$D$75:$D$93</c:f>
              <c:numCache>
                <c:formatCode>General\ "pont"</c:formatCode>
                <c:ptCount val="19"/>
                <c:pt idx="0">
                  <c:v>10</c:v>
                </c:pt>
                <c:pt idx="1">
                  <c:v>27</c:v>
                </c:pt>
                <c:pt idx="2">
                  <c:v>30</c:v>
                </c:pt>
                <c:pt idx="3">
                  <c:v>31</c:v>
                </c:pt>
                <c:pt idx="4">
                  <c:v>37</c:v>
                </c:pt>
                <c:pt idx="5">
                  <c:v>37</c:v>
                </c:pt>
                <c:pt idx="6">
                  <c:v>33</c:v>
                </c:pt>
                <c:pt idx="7">
                  <c:v>28</c:v>
                </c:pt>
                <c:pt idx="8">
                  <c:v>29</c:v>
                </c:pt>
                <c:pt idx="9">
                  <c:v>23</c:v>
                </c:pt>
                <c:pt idx="10">
                  <c:v>25</c:v>
                </c:pt>
                <c:pt idx="11">
                  <c:v>19</c:v>
                </c:pt>
                <c:pt idx="12">
                  <c:v>17</c:v>
                </c:pt>
                <c:pt idx="13">
                  <c:v>34</c:v>
                </c:pt>
                <c:pt idx="14">
                  <c:v>41</c:v>
                </c:pt>
                <c:pt idx="15">
                  <c:v>25</c:v>
                </c:pt>
                <c:pt idx="16">
                  <c:v>20</c:v>
                </c:pt>
                <c:pt idx="17">
                  <c:v>12</c:v>
                </c:pt>
                <c:pt idx="18">
                  <c:v>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6A7-416E-8932-DB88080F9EC1}"/>
            </c:ext>
          </c:extLst>
        </c:ser>
        <c:ser>
          <c:idx val="3"/>
          <c:order val="3"/>
          <c:tx>
            <c:strRef>
              <c:f>Indexek!$E$74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6A7-416E-8932-DB88080F9E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Indexek!$A$75:$A$93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Indexek!$E$75:$E$93</c:f>
              <c:numCache>
                <c:formatCode>General\ "pont"</c:formatCode>
                <c:ptCount val="19"/>
                <c:pt idx="0">
                  <c:v>19</c:v>
                </c:pt>
                <c:pt idx="1">
                  <c:v>31</c:v>
                </c:pt>
                <c:pt idx="2">
                  <c:v>37</c:v>
                </c:pt>
                <c:pt idx="3">
                  <c:v>38</c:v>
                </c:pt>
                <c:pt idx="4">
                  <c:v>39</c:v>
                </c:pt>
                <c:pt idx="5">
                  <c:v>27</c:v>
                </c:pt>
                <c:pt idx="6">
                  <c:v>49</c:v>
                </c:pt>
                <c:pt idx="7">
                  <c:v>38</c:v>
                </c:pt>
                <c:pt idx="8">
                  <c:v>32</c:v>
                </c:pt>
                <c:pt idx="9">
                  <c:v>42</c:v>
                </c:pt>
                <c:pt idx="10">
                  <c:v>34</c:v>
                </c:pt>
                <c:pt idx="11">
                  <c:v>40</c:v>
                </c:pt>
                <c:pt idx="12">
                  <c:v>43</c:v>
                </c:pt>
                <c:pt idx="13">
                  <c:v>40</c:v>
                </c:pt>
                <c:pt idx="14">
                  <c:v>40</c:v>
                </c:pt>
                <c:pt idx="15">
                  <c:v>35</c:v>
                </c:pt>
                <c:pt idx="16">
                  <c:v>31</c:v>
                </c:pt>
                <c:pt idx="17">
                  <c:v>24</c:v>
                </c:pt>
                <c:pt idx="18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6A7-416E-8932-DB88080F9EC1}"/>
            </c:ext>
          </c:extLst>
        </c:ser>
        <c:ser>
          <c:idx val="4"/>
          <c:order val="4"/>
          <c:tx>
            <c:strRef>
              <c:f>Indexek!$F$74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8"/>
              <c:layout>
                <c:manualLayout>
                  <c:x val="1.3863145645989839E-3"/>
                  <c:y val="2.32742253531451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6A7-416E-8932-DB88080F9E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Indexek!$A$75:$A$93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Indexek!$F$75:$F$93</c:f>
              <c:numCache>
                <c:formatCode>General\ "pont"</c:formatCode>
                <c:ptCount val="19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6A7-416E-8932-DB88080F9E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05343440"/>
        <c:axId val="1005346064"/>
      </c:lineChart>
      <c:catAx>
        <c:axId val="100534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6064"/>
        <c:crosses val="autoZero"/>
        <c:auto val="1"/>
        <c:lblAlgn val="ctr"/>
        <c:lblOffset val="0"/>
        <c:noMultiLvlLbl val="0"/>
      </c:catAx>
      <c:valAx>
        <c:axId val="1005346064"/>
        <c:scaling>
          <c:orientation val="minMax"/>
          <c:max val="50"/>
          <c:min val="-1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3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hu-H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112423447069113E-2"/>
          <c:y val="3.8860131393449619E-2"/>
          <c:w val="0.86466535433070868"/>
          <c:h val="0.6107793462021796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verzió'!$B$55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1327-4E08-8C31-126E8C563C02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1327-4E08-8C31-126E8C563C02}"/>
              </c:ext>
            </c:extLst>
          </c:dPt>
          <c:dLbls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327-4E08-8C31-126E8C563C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verzió'!$A$56:$A$74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verzió'!$B$56:$B$74</c:f>
              <c:numCache>
                <c:formatCode>0%</c:formatCode>
                <c:ptCount val="19"/>
                <c:pt idx="0">
                  <c:v>0.77494545454545438</c:v>
                </c:pt>
                <c:pt idx="1">
                  <c:v>0.67519035532994942</c:v>
                </c:pt>
                <c:pt idx="2">
                  <c:v>0.71971608832807565</c:v>
                </c:pt>
                <c:pt idx="3">
                  <c:v>0.7</c:v>
                </c:pt>
                <c:pt idx="4">
                  <c:v>0.75</c:v>
                </c:pt>
                <c:pt idx="5">
                  <c:v>0.84</c:v>
                </c:pt>
                <c:pt idx="6">
                  <c:v>0.85</c:v>
                </c:pt>
                <c:pt idx="7">
                  <c:v>0.83</c:v>
                </c:pt>
                <c:pt idx="8">
                  <c:v>0.87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0.9</c:v>
                </c:pt>
                <c:pt idx="13">
                  <c:v>0.87</c:v>
                </c:pt>
                <c:pt idx="14">
                  <c:v>0.88</c:v>
                </c:pt>
                <c:pt idx="15">
                  <c:v>0.86</c:v>
                </c:pt>
                <c:pt idx="16">
                  <c:v>0.91</c:v>
                </c:pt>
                <c:pt idx="17">
                  <c:v>0.87</c:v>
                </c:pt>
                <c:pt idx="18">
                  <c:v>0.89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327-4E08-8C31-126E8C563C02}"/>
            </c:ext>
          </c:extLst>
        </c:ser>
        <c:ser>
          <c:idx val="1"/>
          <c:order val="1"/>
          <c:tx>
            <c:strRef>
              <c:f>'Új verzió'!$C$55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1327-4E08-8C31-126E8C563C02}"/>
              </c:ext>
            </c:extLst>
          </c:dPt>
          <c:dLbls>
            <c:delete val="1"/>
          </c:dLbls>
          <c:cat>
            <c:strRef>
              <c:f>'Új verzió'!$A$56:$A$74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verzió'!$C$56:$C$74</c:f>
              <c:numCache>
                <c:formatCode>0%</c:formatCode>
                <c:ptCount val="19"/>
                <c:pt idx="0">
                  <c:v>0.85590062111801246</c:v>
                </c:pt>
                <c:pt idx="1">
                  <c:v>0.77149837133550492</c:v>
                </c:pt>
                <c:pt idx="2">
                  <c:v>0.83971553610503291</c:v>
                </c:pt>
                <c:pt idx="3">
                  <c:v>0.87</c:v>
                </c:pt>
                <c:pt idx="4">
                  <c:v>0.9</c:v>
                </c:pt>
                <c:pt idx="5">
                  <c:v>0.91</c:v>
                </c:pt>
                <c:pt idx="6">
                  <c:v>0.96</c:v>
                </c:pt>
                <c:pt idx="7">
                  <c:v>0.95</c:v>
                </c:pt>
                <c:pt idx="8">
                  <c:v>0.98</c:v>
                </c:pt>
                <c:pt idx="9">
                  <c:v>0.95</c:v>
                </c:pt>
                <c:pt idx="10">
                  <c:v>0.98</c:v>
                </c:pt>
                <c:pt idx="11">
                  <c:v>0.96</c:v>
                </c:pt>
                <c:pt idx="12">
                  <c:v>0.97</c:v>
                </c:pt>
                <c:pt idx="13">
                  <c:v>0.95</c:v>
                </c:pt>
                <c:pt idx="14">
                  <c:v>0.96</c:v>
                </c:pt>
                <c:pt idx="15">
                  <c:v>0.97</c:v>
                </c:pt>
                <c:pt idx="16">
                  <c:v>0.96</c:v>
                </c:pt>
                <c:pt idx="17">
                  <c:v>0.99</c:v>
                </c:pt>
                <c:pt idx="18">
                  <c:v>0.98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327-4E08-8C31-126E8C563C02}"/>
            </c:ext>
          </c:extLst>
        </c:ser>
        <c:ser>
          <c:idx val="2"/>
          <c:order val="2"/>
          <c:tx>
            <c:strRef>
              <c:f>'Új verzió'!$D$55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8"/>
              <c:layout>
                <c:manualLayout>
                  <c:x val="0"/>
                  <c:y val="-1.9445281246519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327-4E08-8C31-126E8C563C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verzió'!$A$56:$A$74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verzió'!$D$56:$D$74</c:f>
              <c:numCache>
                <c:formatCode>0%</c:formatCode>
                <c:ptCount val="19"/>
                <c:pt idx="0">
                  <c:v>0.8844537815126049</c:v>
                </c:pt>
                <c:pt idx="1">
                  <c:v>0.80644171779141105</c:v>
                </c:pt>
                <c:pt idx="2">
                  <c:v>0.89417808219178063</c:v>
                </c:pt>
                <c:pt idx="3">
                  <c:v>0.92</c:v>
                </c:pt>
                <c:pt idx="4">
                  <c:v>0.94</c:v>
                </c:pt>
                <c:pt idx="5">
                  <c:v>1.02</c:v>
                </c:pt>
                <c:pt idx="6">
                  <c:v>0.99</c:v>
                </c:pt>
                <c:pt idx="7">
                  <c:v>1</c:v>
                </c:pt>
                <c:pt idx="8">
                  <c:v>1.01</c:v>
                </c:pt>
                <c:pt idx="9">
                  <c:v>0.98</c:v>
                </c:pt>
                <c:pt idx="10">
                  <c:v>1.01</c:v>
                </c:pt>
                <c:pt idx="11">
                  <c:v>1.01</c:v>
                </c:pt>
                <c:pt idx="12">
                  <c:v>1.04</c:v>
                </c:pt>
                <c:pt idx="13">
                  <c:v>0.98</c:v>
                </c:pt>
                <c:pt idx="14">
                  <c:v>1.03</c:v>
                </c:pt>
                <c:pt idx="15">
                  <c:v>1.03</c:v>
                </c:pt>
                <c:pt idx="16">
                  <c:v>1.03</c:v>
                </c:pt>
                <c:pt idx="17">
                  <c:v>1.01</c:v>
                </c:pt>
                <c:pt idx="18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327-4E08-8C31-126E8C563C02}"/>
            </c:ext>
          </c:extLst>
        </c:ser>
        <c:ser>
          <c:idx val="3"/>
          <c:order val="3"/>
          <c:tx>
            <c:strRef>
              <c:f>'Új verzió'!$E$55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8"/>
              <c:layout>
                <c:manualLayout>
                  <c:x val="-2.7777777777777779E-3"/>
                  <c:y val="-2.43066015581488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327-4E08-8C31-126E8C563C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verzió'!$A$56:$A$74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verzió'!$E$56:$E$74</c:f>
              <c:numCache>
                <c:formatCode>0%</c:formatCode>
                <c:ptCount val="19"/>
                <c:pt idx="0">
                  <c:v>0.91455696202531644</c:v>
                </c:pt>
                <c:pt idx="1">
                  <c:v>0.96574074074074079</c:v>
                </c:pt>
                <c:pt idx="2">
                  <c:v>0.96964285714285703</c:v>
                </c:pt>
                <c:pt idx="3">
                  <c:v>0.97</c:v>
                </c:pt>
                <c:pt idx="4">
                  <c:v>1.08</c:v>
                </c:pt>
                <c:pt idx="5">
                  <c:v>1.17</c:v>
                </c:pt>
                <c:pt idx="6">
                  <c:v>1.1299999999999999</c:v>
                </c:pt>
                <c:pt idx="7">
                  <c:v>1.02</c:v>
                </c:pt>
                <c:pt idx="8">
                  <c:v>1.06</c:v>
                </c:pt>
                <c:pt idx="9">
                  <c:v>1.06</c:v>
                </c:pt>
                <c:pt idx="10">
                  <c:v>1.07</c:v>
                </c:pt>
                <c:pt idx="11">
                  <c:v>1.1100000000000001</c:v>
                </c:pt>
                <c:pt idx="12">
                  <c:v>1.07</c:v>
                </c:pt>
                <c:pt idx="13">
                  <c:v>1.02</c:v>
                </c:pt>
                <c:pt idx="14">
                  <c:v>0.96</c:v>
                </c:pt>
                <c:pt idx="15">
                  <c:v>1.05</c:v>
                </c:pt>
                <c:pt idx="16">
                  <c:v>1.04</c:v>
                </c:pt>
                <c:pt idx="17">
                  <c:v>1.1000000000000001</c:v>
                </c:pt>
                <c:pt idx="18">
                  <c:v>1.04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1327-4E08-8C31-126E8C563C02}"/>
            </c:ext>
          </c:extLst>
        </c:ser>
        <c:ser>
          <c:idx val="4"/>
          <c:order val="4"/>
          <c:tx>
            <c:strRef>
              <c:f>'Új verzió'!$F$55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1327-4E08-8C31-126E8C563C02}"/>
              </c:ext>
            </c:extLst>
          </c:dPt>
          <c:dLbls>
            <c:dLbl>
              <c:idx val="18"/>
              <c:layout>
                <c:manualLayout>
                  <c:x val="0"/>
                  <c:y val="1.944528124651908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327-4E08-8C31-126E8C563C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verzió'!$A$56:$A$74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verzió'!$F$56:$F$74</c:f>
              <c:numCache>
                <c:formatCode>0%</c:formatCode>
                <c:ptCount val="19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0.91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  <c:pt idx="18">
                  <c:v>0.96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1327-4E08-8C31-126E8C563C02}"/>
            </c:ext>
          </c:extLst>
        </c:ser>
        <c:ser>
          <c:idx val="5"/>
          <c:order val="5"/>
          <c:tx>
            <c:strRef>
              <c:f>'Új verzió'!$G$55</c:f>
              <c:strCache>
                <c:ptCount val="1"/>
                <c:pt idx="0">
                  <c:v>NHP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18"/>
              <c:layout>
                <c:manualLayout>
                  <c:x val="-2.7777777777777779E-3"/>
                  <c:y val="-4.4561588077338177E-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327-4E08-8C31-126E8C563C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verzió'!$A$56:$A$74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verzió'!$G$56:$G$74</c:f>
              <c:numCache>
                <c:formatCode>0%</c:formatCode>
                <c:ptCount val="19"/>
                <c:pt idx="0">
                  <c:v>0.86814951621568315</c:v>
                </c:pt>
                <c:pt idx="1">
                  <c:v>0.85268811860402027</c:v>
                </c:pt>
                <c:pt idx="2">
                  <c:v>0.86543635699614718</c:v>
                </c:pt>
                <c:pt idx="3">
                  <c:v>0.89</c:v>
                </c:pt>
                <c:pt idx="4">
                  <c:v>0.92</c:v>
                </c:pt>
                <c:pt idx="5">
                  <c:v>1.04</c:v>
                </c:pt>
                <c:pt idx="6">
                  <c:v>1.02</c:v>
                </c:pt>
                <c:pt idx="7">
                  <c:v>0.97</c:v>
                </c:pt>
                <c:pt idx="8">
                  <c:v>0.99</c:v>
                </c:pt>
                <c:pt idx="9">
                  <c:v>0.94</c:v>
                </c:pt>
                <c:pt idx="10">
                  <c:v>1.02</c:v>
                </c:pt>
                <c:pt idx="11">
                  <c:v>1.01</c:v>
                </c:pt>
                <c:pt idx="12">
                  <c:v>1</c:v>
                </c:pt>
                <c:pt idx="13">
                  <c:v>0.95</c:v>
                </c:pt>
                <c:pt idx="14">
                  <c:v>0.93</c:v>
                </c:pt>
                <c:pt idx="15">
                  <c:v>0.97</c:v>
                </c:pt>
                <c:pt idx="16">
                  <c:v>0.98</c:v>
                </c:pt>
                <c:pt idx="17">
                  <c:v>1</c:v>
                </c:pt>
                <c:pt idx="18">
                  <c:v>0.98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1327-4E08-8C31-126E8C563C0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08155487"/>
        <c:axId val="908155071"/>
      </c:lineChart>
      <c:catAx>
        <c:axId val="908155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071"/>
        <c:crosses val="autoZero"/>
        <c:auto val="1"/>
        <c:lblAlgn val="ctr"/>
        <c:lblOffset val="100"/>
        <c:noMultiLvlLbl val="0"/>
      </c:catAx>
      <c:valAx>
        <c:axId val="908155071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956146106736674E-2"/>
          <c:y val="2.9388366079062433E-2"/>
          <c:w val="0.87116272965879271"/>
          <c:h val="0.57641426027795251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verzió'!$L$76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cat>
            <c:strRef>
              <c:f>'Új verzió'!$K$77:$K$95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verzió'!$L$77:$L$95</c:f>
              <c:numCache>
                <c:formatCode>0%</c:formatCode>
                <c:ptCount val="19"/>
                <c:pt idx="0">
                  <c:v>0.84560700188391502</c:v>
                </c:pt>
                <c:pt idx="1">
                  <c:v>0.88553002654280011</c:v>
                </c:pt>
                <c:pt idx="2">
                  <c:v>0.83220832855340143</c:v>
                </c:pt>
                <c:pt idx="3">
                  <c:v>0.9</c:v>
                </c:pt>
                <c:pt idx="4">
                  <c:v>0.92246042647828363</c:v>
                </c:pt>
                <c:pt idx="5">
                  <c:v>0.95</c:v>
                </c:pt>
                <c:pt idx="6">
                  <c:v>0.97</c:v>
                </c:pt>
                <c:pt idx="7">
                  <c:v>0.92</c:v>
                </c:pt>
                <c:pt idx="8">
                  <c:v>0.97</c:v>
                </c:pt>
                <c:pt idx="9">
                  <c:v>0.95</c:v>
                </c:pt>
                <c:pt idx="10">
                  <c:v>0.94</c:v>
                </c:pt>
                <c:pt idx="11">
                  <c:v>0.98</c:v>
                </c:pt>
                <c:pt idx="12">
                  <c:v>1.01</c:v>
                </c:pt>
                <c:pt idx="13">
                  <c:v>0.93</c:v>
                </c:pt>
                <c:pt idx="14">
                  <c:v>0.95</c:v>
                </c:pt>
                <c:pt idx="15">
                  <c:v>0.94</c:v>
                </c:pt>
                <c:pt idx="16">
                  <c:v>0.98</c:v>
                </c:pt>
                <c:pt idx="17">
                  <c:v>0.97</c:v>
                </c:pt>
                <c:pt idx="18">
                  <c:v>0.96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B2C-4626-883B-3EE60FF7D9F9}"/>
            </c:ext>
          </c:extLst>
        </c:ser>
        <c:ser>
          <c:idx val="1"/>
          <c:order val="1"/>
          <c:tx>
            <c:strRef>
              <c:f>'Új verzió'!$M$76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B2C-4626-883B-3EE60FF7D9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verzió'!$K$77:$K$95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verzió'!$M$77:$M$95</c:f>
              <c:numCache>
                <c:formatCode>0%</c:formatCode>
                <c:ptCount val="19"/>
                <c:pt idx="0">
                  <c:v>0.93884615384615366</c:v>
                </c:pt>
                <c:pt idx="1">
                  <c:v>0.89935897435897427</c:v>
                </c:pt>
                <c:pt idx="2">
                  <c:v>0.88945312499999996</c:v>
                </c:pt>
                <c:pt idx="3">
                  <c:v>0.89</c:v>
                </c:pt>
                <c:pt idx="4">
                  <c:v>0.91683673469387761</c:v>
                </c:pt>
                <c:pt idx="5">
                  <c:v>0.93</c:v>
                </c:pt>
                <c:pt idx="6">
                  <c:v>0.94</c:v>
                </c:pt>
                <c:pt idx="7">
                  <c:v>0.89</c:v>
                </c:pt>
                <c:pt idx="8">
                  <c:v>0.91</c:v>
                </c:pt>
                <c:pt idx="9">
                  <c:v>0.89</c:v>
                </c:pt>
                <c:pt idx="10">
                  <c:v>0.93</c:v>
                </c:pt>
                <c:pt idx="11">
                  <c:v>0.92</c:v>
                </c:pt>
                <c:pt idx="12">
                  <c:v>0.95</c:v>
                </c:pt>
                <c:pt idx="13">
                  <c:v>0.94</c:v>
                </c:pt>
                <c:pt idx="14">
                  <c:v>0.92</c:v>
                </c:pt>
                <c:pt idx="15">
                  <c:v>0.92</c:v>
                </c:pt>
                <c:pt idx="16">
                  <c:v>0.96</c:v>
                </c:pt>
                <c:pt idx="17">
                  <c:v>0.99</c:v>
                </c:pt>
                <c:pt idx="18">
                  <c:v>0.99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B2C-4626-883B-3EE60FF7D9F9}"/>
            </c:ext>
          </c:extLst>
        </c:ser>
        <c:ser>
          <c:idx val="2"/>
          <c:order val="2"/>
          <c:tx>
            <c:strRef>
              <c:f>'Új verzió'!$N$76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B2C-4626-883B-3EE60FF7D9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verzió'!$K$77:$K$95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verzió'!$N$77:$N$95</c:f>
              <c:numCache>
                <c:formatCode>0%</c:formatCode>
                <c:ptCount val="19"/>
                <c:pt idx="0">
                  <c:v>0.71738633469602497</c:v>
                </c:pt>
                <c:pt idx="1">
                  <c:v>0.62368835148907342</c:v>
                </c:pt>
                <c:pt idx="2">
                  <c:v>0.66004791501863025</c:v>
                </c:pt>
                <c:pt idx="3">
                  <c:v>0.64500000000000002</c:v>
                </c:pt>
                <c:pt idx="4">
                  <c:v>0.70576481468686314</c:v>
                </c:pt>
                <c:pt idx="5">
                  <c:v>0.78500000000000003</c:v>
                </c:pt>
                <c:pt idx="6">
                  <c:v>0.80249999999999999</c:v>
                </c:pt>
                <c:pt idx="7">
                  <c:v>0.82750000000000001</c:v>
                </c:pt>
                <c:pt idx="8">
                  <c:v>0.84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0.88</c:v>
                </c:pt>
                <c:pt idx="13">
                  <c:v>0.88</c:v>
                </c:pt>
                <c:pt idx="14">
                  <c:v>0.89</c:v>
                </c:pt>
                <c:pt idx="15">
                  <c:v>0.88</c:v>
                </c:pt>
                <c:pt idx="16">
                  <c:v>0.96</c:v>
                </c:pt>
                <c:pt idx="17">
                  <c:v>0.92</c:v>
                </c:pt>
                <c:pt idx="18">
                  <c:v>0.91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B2C-4626-883B-3EE60FF7D9F9}"/>
            </c:ext>
          </c:extLst>
        </c:ser>
        <c:ser>
          <c:idx val="3"/>
          <c:order val="3"/>
          <c:tx>
            <c:strRef>
              <c:f>'Új verzió'!$O$76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B2C-4626-883B-3EE60FF7D9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verzió'!$K$77:$K$95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verzió'!$O$77:$O$95</c:f>
              <c:numCache>
                <c:formatCode>0%</c:formatCode>
                <c:ptCount val="19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0.90557834309474194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  <c:pt idx="18">
                  <c:v>0.96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B2C-4626-883B-3EE60FF7D9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8149640"/>
        <c:axId val="968151608"/>
      </c:lineChart>
      <c:catAx>
        <c:axId val="968149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51608"/>
        <c:crosses val="autoZero"/>
        <c:auto val="1"/>
        <c:lblAlgn val="ctr"/>
        <c:lblOffset val="100"/>
        <c:noMultiLvlLbl val="0"/>
      </c:catAx>
      <c:valAx>
        <c:axId val="968151608"/>
        <c:scaling>
          <c:orientation val="minMax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49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9413823272"/>
          <c:y val="0.84591699194722136"/>
          <c:w val="0.77761176727909009"/>
          <c:h val="0.1386773759396778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40343226922575"/>
          <c:y val="4.9586681997172907E-2"/>
          <c:w val="0.76315901137357833"/>
          <c:h val="0.60486741685975531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verzió'!$B$107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D64-44F6-A919-C75B468260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verzió'!$A$108:$A$126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verzió'!$B$108:$B$126</c:f>
              <c:numCache>
                <c:formatCode>General\ "pont"</c:formatCode>
                <c:ptCount val="19"/>
                <c:pt idx="0">
                  <c:v>-13</c:v>
                </c:pt>
                <c:pt idx="1">
                  <c:v>14</c:v>
                </c:pt>
                <c:pt idx="2">
                  <c:v>16</c:v>
                </c:pt>
                <c:pt idx="3">
                  <c:v>10</c:v>
                </c:pt>
                <c:pt idx="4">
                  <c:v>21</c:v>
                </c:pt>
                <c:pt idx="5">
                  <c:v>19</c:v>
                </c:pt>
                <c:pt idx="6">
                  <c:v>15</c:v>
                </c:pt>
                <c:pt idx="7">
                  <c:v>11</c:v>
                </c:pt>
                <c:pt idx="8">
                  <c:v>4</c:v>
                </c:pt>
                <c:pt idx="9">
                  <c:v>7</c:v>
                </c:pt>
                <c:pt idx="10">
                  <c:v>5</c:v>
                </c:pt>
                <c:pt idx="11">
                  <c:v>-7</c:v>
                </c:pt>
                <c:pt idx="12">
                  <c:v>1</c:v>
                </c:pt>
                <c:pt idx="13">
                  <c:v>26</c:v>
                </c:pt>
                <c:pt idx="14">
                  <c:v>17</c:v>
                </c:pt>
                <c:pt idx="15">
                  <c:v>5</c:v>
                </c:pt>
                <c:pt idx="16">
                  <c:v>3</c:v>
                </c:pt>
                <c:pt idx="17">
                  <c:v>4</c:v>
                </c:pt>
                <c:pt idx="18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D64-44F6-A919-C75B468260FB}"/>
            </c:ext>
          </c:extLst>
        </c:ser>
        <c:ser>
          <c:idx val="1"/>
          <c:order val="1"/>
          <c:tx>
            <c:strRef>
              <c:f>'Új verzió'!$C$107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'Új verzió'!$A$108:$A$126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verzió'!$C$108:$C$126</c:f>
              <c:numCache>
                <c:formatCode>General\ "pont"</c:formatCode>
                <c:ptCount val="19"/>
                <c:pt idx="0">
                  <c:v>-5</c:v>
                </c:pt>
                <c:pt idx="1">
                  <c:v>20</c:v>
                </c:pt>
                <c:pt idx="2">
                  <c:v>30</c:v>
                </c:pt>
                <c:pt idx="3">
                  <c:v>14</c:v>
                </c:pt>
                <c:pt idx="4">
                  <c:v>33</c:v>
                </c:pt>
                <c:pt idx="5">
                  <c:v>29</c:v>
                </c:pt>
                <c:pt idx="6">
                  <c:v>21</c:v>
                </c:pt>
                <c:pt idx="7">
                  <c:v>19</c:v>
                </c:pt>
                <c:pt idx="8">
                  <c:v>16</c:v>
                </c:pt>
                <c:pt idx="9">
                  <c:v>10</c:v>
                </c:pt>
                <c:pt idx="10">
                  <c:v>9</c:v>
                </c:pt>
                <c:pt idx="11">
                  <c:v>-1</c:v>
                </c:pt>
                <c:pt idx="12">
                  <c:v>5</c:v>
                </c:pt>
                <c:pt idx="13">
                  <c:v>26</c:v>
                </c:pt>
                <c:pt idx="14">
                  <c:v>25</c:v>
                </c:pt>
                <c:pt idx="15">
                  <c:v>12</c:v>
                </c:pt>
                <c:pt idx="16">
                  <c:v>6</c:v>
                </c:pt>
                <c:pt idx="17">
                  <c:v>6</c:v>
                </c:pt>
                <c:pt idx="18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D64-44F6-A919-C75B468260FB}"/>
            </c:ext>
          </c:extLst>
        </c:ser>
        <c:ser>
          <c:idx val="2"/>
          <c:order val="2"/>
          <c:tx>
            <c:strRef>
              <c:f>'Új verzió'!$D$107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8"/>
              <c:layout>
                <c:manualLayout>
                  <c:x val="1.388888888888787E-3"/>
                  <c:y val="-2.76425112934598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D64-44F6-A919-C75B468260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verzió'!$A$108:$A$126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verzió'!$D$108:$D$126</c:f>
              <c:numCache>
                <c:formatCode>General\ "pont"</c:formatCode>
                <c:ptCount val="19"/>
                <c:pt idx="0">
                  <c:v>6</c:v>
                </c:pt>
                <c:pt idx="1">
                  <c:v>22</c:v>
                </c:pt>
                <c:pt idx="2">
                  <c:v>33</c:v>
                </c:pt>
                <c:pt idx="3">
                  <c:v>31</c:v>
                </c:pt>
                <c:pt idx="4">
                  <c:v>37</c:v>
                </c:pt>
                <c:pt idx="5">
                  <c:v>31</c:v>
                </c:pt>
                <c:pt idx="6">
                  <c:v>27</c:v>
                </c:pt>
                <c:pt idx="7">
                  <c:v>23</c:v>
                </c:pt>
                <c:pt idx="8">
                  <c:v>23</c:v>
                </c:pt>
                <c:pt idx="9">
                  <c:v>20</c:v>
                </c:pt>
                <c:pt idx="10">
                  <c:v>14</c:v>
                </c:pt>
                <c:pt idx="11">
                  <c:v>-6</c:v>
                </c:pt>
                <c:pt idx="12">
                  <c:v>-7</c:v>
                </c:pt>
                <c:pt idx="13">
                  <c:v>24</c:v>
                </c:pt>
                <c:pt idx="14">
                  <c:v>40</c:v>
                </c:pt>
                <c:pt idx="15">
                  <c:v>21</c:v>
                </c:pt>
                <c:pt idx="16">
                  <c:v>18</c:v>
                </c:pt>
                <c:pt idx="17">
                  <c:v>6</c:v>
                </c:pt>
                <c:pt idx="18">
                  <c:v>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D64-44F6-A919-C75B468260FB}"/>
            </c:ext>
          </c:extLst>
        </c:ser>
        <c:ser>
          <c:idx val="3"/>
          <c:order val="3"/>
          <c:tx>
            <c:strRef>
              <c:f>'Új verzió'!$E$107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D64-44F6-A919-C75B468260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verzió'!$A$108:$A$126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verzió'!$E$108:$E$126</c:f>
              <c:numCache>
                <c:formatCode>General\ "pont"</c:formatCode>
                <c:ptCount val="19"/>
                <c:pt idx="0">
                  <c:v>13</c:v>
                </c:pt>
                <c:pt idx="1">
                  <c:v>16</c:v>
                </c:pt>
                <c:pt idx="2">
                  <c:v>33</c:v>
                </c:pt>
                <c:pt idx="3">
                  <c:v>36</c:v>
                </c:pt>
                <c:pt idx="4">
                  <c:v>41</c:v>
                </c:pt>
                <c:pt idx="5">
                  <c:v>26</c:v>
                </c:pt>
                <c:pt idx="6">
                  <c:v>50</c:v>
                </c:pt>
                <c:pt idx="7">
                  <c:v>25</c:v>
                </c:pt>
                <c:pt idx="8">
                  <c:v>30</c:v>
                </c:pt>
                <c:pt idx="9">
                  <c:v>31</c:v>
                </c:pt>
                <c:pt idx="10">
                  <c:v>24</c:v>
                </c:pt>
                <c:pt idx="11">
                  <c:v>12</c:v>
                </c:pt>
                <c:pt idx="12">
                  <c:v>30</c:v>
                </c:pt>
                <c:pt idx="13">
                  <c:v>34</c:v>
                </c:pt>
                <c:pt idx="14">
                  <c:v>26</c:v>
                </c:pt>
                <c:pt idx="15">
                  <c:v>32</c:v>
                </c:pt>
                <c:pt idx="16">
                  <c:v>13</c:v>
                </c:pt>
                <c:pt idx="17">
                  <c:v>20</c:v>
                </c:pt>
                <c:pt idx="18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D64-44F6-A919-C75B468260FB}"/>
            </c:ext>
          </c:extLst>
        </c:ser>
        <c:ser>
          <c:idx val="4"/>
          <c:order val="4"/>
          <c:tx>
            <c:strRef>
              <c:f>'Új verzió'!$F$107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D64-44F6-A919-C75B468260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verzió'!$A$108:$A$126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verzió'!$F$108:$F$126</c:f>
              <c:numCache>
                <c:formatCode>General\ "pont"</c:formatCode>
                <c:ptCount val="19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  <c:pt idx="18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D64-44F6-A919-C75B468260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7789727"/>
        <c:axId val="737790559"/>
      </c:lineChart>
      <c:catAx>
        <c:axId val="737789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90559"/>
        <c:crosses val="autoZero"/>
        <c:auto val="1"/>
        <c:lblAlgn val="ctr"/>
        <c:lblOffset val="50"/>
        <c:noMultiLvlLbl val="0"/>
      </c:catAx>
      <c:valAx>
        <c:axId val="737790559"/>
        <c:scaling>
          <c:orientation val="minMax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89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167979002624666E-2"/>
          <c:y val="3.992980852508226E-2"/>
          <c:w val="0.87438757655293087"/>
          <c:h val="0.60860740365486521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verzió'!$B$139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A2BC-47DC-9D82-1FF1C9C4DC7E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A2BC-47DC-9D82-1FF1C9C4DC7E}"/>
              </c:ext>
            </c:extLst>
          </c:dPt>
          <c:dLbls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A2BC-47DC-9D82-1FF1C9C4DC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verzió'!$A$140:$A$158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verzió'!$B$140:$B$158</c:f>
              <c:numCache>
                <c:formatCode>0%</c:formatCode>
                <c:ptCount val="19"/>
                <c:pt idx="0">
                  <c:v>0.80434782608695665</c:v>
                </c:pt>
                <c:pt idx="1">
                  <c:v>0.68759640102827768</c:v>
                </c:pt>
                <c:pt idx="2">
                  <c:v>0.720089571337172</c:v>
                </c:pt>
                <c:pt idx="3">
                  <c:v>0.7</c:v>
                </c:pt>
                <c:pt idx="4">
                  <c:v>0.76</c:v>
                </c:pt>
                <c:pt idx="5">
                  <c:v>0.85</c:v>
                </c:pt>
                <c:pt idx="6">
                  <c:v>0.85</c:v>
                </c:pt>
                <c:pt idx="7">
                  <c:v>0.84</c:v>
                </c:pt>
                <c:pt idx="8">
                  <c:v>0.89</c:v>
                </c:pt>
                <c:pt idx="9">
                  <c:v>0.92</c:v>
                </c:pt>
                <c:pt idx="10">
                  <c:v>0.91</c:v>
                </c:pt>
                <c:pt idx="11">
                  <c:v>0.9</c:v>
                </c:pt>
                <c:pt idx="12">
                  <c:v>0.96</c:v>
                </c:pt>
                <c:pt idx="13">
                  <c:v>0.91</c:v>
                </c:pt>
                <c:pt idx="14">
                  <c:v>0.92</c:v>
                </c:pt>
                <c:pt idx="15">
                  <c:v>0.88</c:v>
                </c:pt>
                <c:pt idx="16">
                  <c:v>0.92</c:v>
                </c:pt>
                <c:pt idx="17">
                  <c:v>0.89</c:v>
                </c:pt>
                <c:pt idx="18">
                  <c:v>0.92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2BC-47DC-9D82-1FF1C9C4DC7E}"/>
            </c:ext>
          </c:extLst>
        </c:ser>
        <c:ser>
          <c:idx val="1"/>
          <c:order val="1"/>
          <c:tx>
            <c:strRef>
              <c:f>'Új verzió'!$C$139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A2BC-47DC-9D82-1FF1C9C4DC7E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A2BC-47DC-9D82-1FF1C9C4DC7E}"/>
              </c:ext>
            </c:extLst>
          </c:dPt>
          <c:dLbls>
            <c:dLbl>
              <c:idx val="18"/>
              <c:layout>
                <c:manualLayout>
                  <c:x val="-6.9444444444444441E-3"/>
                  <c:y val="3.996107728141959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A2BC-47DC-9D82-1FF1C9C4DC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verzió'!$A$140:$A$158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verzió'!$C$140:$C$158</c:f>
              <c:numCache>
                <c:formatCode>0%</c:formatCode>
                <c:ptCount val="19"/>
                <c:pt idx="0">
                  <c:v>0.8998971193415638</c:v>
                </c:pt>
                <c:pt idx="1">
                  <c:v>0.78538961038961042</c:v>
                </c:pt>
                <c:pt idx="2">
                  <c:v>0.85943820224719092</c:v>
                </c:pt>
                <c:pt idx="3">
                  <c:v>0.89</c:v>
                </c:pt>
                <c:pt idx="4">
                  <c:v>0.93</c:v>
                </c:pt>
                <c:pt idx="5">
                  <c:v>0.95</c:v>
                </c:pt>
                <c:pt idx="6">
                  <c:v>0.98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1.02</c:v>
                </c:pt>
                <c:pt idx="11">
                  <c:v>1.02</c:v>
                </c:pt>
                <c:pt idx="12">
                  <c:v>1.04</c:v>
                </c:pt>
                <c:pt idx="13">
                  <c:v>1.03</c:v>
                </c:pt>
                <c:pt idx="14">
                  <c:v>1.01</c:v>
                </c:pt>
                <c:pt idx="15">
                  <c:v>1</c:v>
                </c:pt>
                <c:pt idx="16">
                  <c:v>1.04</c:v>
                </c:pt>
                <c:pt idx="17">
                  <c:v>1.05</c:v>
                </c:pt>
                <c:pt idx="18">
                  <c:v>1.01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2BC-47DC-9D82-1FF1C9C4DC7E}"/>
            </c:ext>
          </c:extLst>
        </c:ser>
        <c:ser>
          <c:idx val="2"/>
          <c:order val="2"/>
          <c:tx>
            <c:strRef>
              <c:f>'Új verzió'!$D$139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A2BC-47DC-9D82-1FF1C9C4DC7E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A2BC-47DC-9D82-1FF1C9C4DC7E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A2BC-47DC-9D82-1FF1C9C4DC7E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A2BC-47DC-9D82-1FF1C9C4DC7E}"/>
              </c:ext>
            </c:extLst>
          </c:dPt>
          <c:dLbls>
            <c:dLbl>
              <c:idx val="18"/>
              <c:layout>
                <c:manualLayout>
                  <c:x val="0"/>
                  <c:y val="-2.4975673300887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2BC-47DC-9D82-1FF1C9C4DC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verzió'!$A$140:$A$158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verzió'!$D$140:$D$158</c:f>
              <c:numCache>
                <c:formatCode>0%</c:formatCode>
                <c:ptCount val="19"/>
                <c:pt idx="0">
                  <c:v>0.91769547325102885</c:v>
                </c:pt>
                <c:pt idx="1">
                  <c:v>0.83881987577639738</c:v>
                </c:pt>
                <c:pt idx="2">
                  <c:v>0.92202797202797204</c:v>
                </c:pt>
                <c:pt idx="3">
                  <c:v>0.95</c:v>
                </c:pt>
                <c:pt idx="4">
                  <c:v>0.96</c:v>
                </c:pt>
                <c:pt idx="5">
                  <c:v>1.06</c:v>
                </c:pt>
                <c:pt idx="6">
                  <c:v>1.04</c:v>
                </c:pt>
                <c:pt idx="7">
                  <c:v>1.06</c:v>
                </c:pt>
                <c:pt idx="8">
                  <c:v>1.07</c:v>
                </c:pt>
                <c:pt idx="9">
                  <c:v>1.04</c:v>
                </c:pt>
                <c:pt idx="10">
                  <c:v>1.1000000000000001</c:v>
                </c:pt>
                <c:pt idx="11">
                  <c:v>1.0900000000000001</c:v>
                </c:pt>
                <c:pt idx="12">
                  <c:v>1.1299999999999999</c:v>
                </c:pt>
                <c:pt idx="13">
                  <c:v>1.08</c:v>
                </c:pt>
                <c:pt idx="14">
                  <c:v>1.0900000000000001</c:v>
                </c:pt>
                <c:pt idx="15">
                  <c:v>1.1200000000000001</c:v>
                </c:pt>
                <c:pt idx="16">
                  <c:v>1.1399999999999999</c:v>
                </c:pt>
                <c:pt idx="17">
                  <c:v>1.06</c:v>
                </c:pt>
                <c:pt idx="18">
                  <c:v>1.08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A2BC-47DC-9D82-1FF1C9C4DC7E}"/>
            </c:ext>
          </c:extLst>
        </c:ser>
        <c:ser>
          <c:idx val="3"/>
          <c:order val="3"/>
          <c:tx>
            <c:strRef>
              <c:f>'Új verzió'!$E$139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8"/>
              <c:layout>
                <c:manualLayout>
                  <c:x val="0"/>
                  <c:y val="-3.49659426212421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2BC-47DC-9D82-1FF1C9C4DC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verzió'!$A$140:$A$158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verzió'!$E$140:$E$158</c:f>
              <c:numCache>
                <c:formatCode>0%</c:formatCode>
                <c:ptCount val="19"/>
                <c:pt idx="0">
                  <c:v>0.94506172839506164</c:v>
                </c:pt>
                <c:pt idx="1">
                  <c:v>0.97924528301886782</c:v>
                </c:pt>
                <c:pt idx="2">
                  <c:v>0.99259259259259269</c:v>
                </c:pt>
                <c:pt idx="3">
                  <c:v>1.05</c:v>
                </c:pt>
                <c:pt idx="4">
                  <c:v>1.1000000000000001</c:v>
                </c:pt>
                <c:pt idx="5">
                  <c:v>1.2</c:v>
                </c:pt>
                <c:pt idx="6">
                  <c:v>1.18</c:v>
                </c:pt>
                <c:pt idx="7">
                  <c:v>1.04</c:v>
                </c:pt>
                <c:pt idx="8">
                  <c:v>1.1200000000000001</c:v>
                </c:pt>
                <c:pt idx="9">
                  <c:v>1.1200000000000001</c:v>
                </c:pt>
                <c:pt idx="10">
                  <c:v>1.1200000000000001</c:v>
                </c:pt>
                <c:pt idx="11">
                  <c:v>1.18</c:v>
                </c:pt>
                <c:pt idx="12">
                  <c:v>1.19</c:v>
                </c:pt>
                <c:pt idx="13">
                  <c:v>1.1100000000000001</c:v>
                </c:pt>
                <c:pt idx="14">
                  <c:v>1.04</c:v>
                </c:pt>
                <c:pt idx="15">
                  <c:v>1.1299999999999999</c:v>
                </c:pt>
                <c:pt idx="16">
                  <c:v>1.1200000000000001</c:v>
                </c:pt>
                <c:pt idx="17">
                  <c:v>1.1599999999999999</c:v>
                </c:pt>
                <c:pt idx="18">
                  <c:v>1.1299999999999999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A2BC-47DC-9D82-1FF1C9C4DC7E}"/>
            </c:ext>
          </c:extLst>
        </c:ser>
        <c:ser>
          <c:idx val="4"/>
          <c:order val="4"/>
          <c:tx>
            <c:strRef>
              <c:f>'Új verzió'!$F$139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A2BC-47DC-9D82-1FF1C9C4DC7E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A2BC-47DC-9D82-1FF1C9C4DC7E}"/>
              </c:ext>
            </c:extLst>
          </c:dPt>
          <c:dLbls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A2BC-47DC-9D82-1FF1C9C4DC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verzió'!$A$140:$A$158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verzió'!$F$140:$F$158</c:f>
              <c:numCache>
                <c:formatCode>0%</c:formatCode>
                <c:ptCount val="19"/>
                <c:pt idx="0">
                  <c:v>0.87866303797191447</c:v>
                </c:pt>
                <c:pt idx="1">
                  <c:v>0.82528986696929318</c:v>
                </c:pt>
                <c:pt idx="2">
                  <c:v>0.84784356045465104</c:v>
                </c:pt>
                <c:pt idx="3">
                  <c:v>0.86</c:v>
                </c:pt>
                <c:pt idx="4">
                  <c:v>0.92</c:v>
                </c:pt>
                <c:pt idx="5">
                  <c:v>1</c:v>
                </c:pt>
                <c:pt idx="6">
                  <c:v>0.99</c:v>
                </c:pt>
                <c:pt idx="7">
                  <c:v>0.95</c:v>
                </c:pt>
                <c:pt idx="8">
                  <c:v>0.99</c:v>
                </c:pt>
                <c:pt idx="9">
                  <c:v>1.01</c:v>
                </c:pt>
                <c:pt idx="10">
                  <c:v>1.01</c:v>
                </c:pt>
                <c:pt idx="11">
                  <c:v>1.02</c:v>
                </c:pt>
                <c:pt idx="12">
                  <c:v>1.06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1.04</c:v>
                </c:pt>
                <c:pt idx="17">
                  <c:v>1.02</c:v>
                </c:pt>
                <c:pt idx="18">
                  <c:v>1.02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A2BC-47DC-9D82-1FF1C9C4DC7E}"/>
            </c:ext>
          </c:extLst>
        </c:ser>
        <c:ser>
          <c:idx val="5"/>
          <c:order val="5"/>
          <c:tx>
            <c:strRef>
              <c:f>'Új verzió'!$G$139</c:f>
              <c:strCache>
                <c:ptCount val="1"/>
                <c:pt idx="0">
                  <c:v>NHP</c:v>
                </c:pt>
              </c:strCache>
            </c:strRef>
          </c:tx>
          <c:spPr>
            <a:ln w="25400" cap="rnd">
              <a:solidFill>
                <a:srgbClr val="CC99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CC9900"/>
              </a:solidFill>
              <a:ln w="9525">
                <a:noFill/>
              </a:ln>
              <a:effectLst/>
            </c:spPr>
          </c:marker>
          <c:dLbls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A2BC-47DC-9D82-1FF1C9C4DC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B87F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verzió'!$A$140:$A$158</c:f>
              <c:strCache>
                <c:ptCount val="1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</c:strCache>
            </c:strRef>
          </c:cat>
          <c:val>
            <c:numRef>
              <c:f>'Új verzió'!$G$140:$G$158</c:f>
              <c:numCache>
                <c:formatCode>0%</c:formatCode>
                <c:ptCount val="19"/>
                <c:pt idx="0">
                  <c:v>0.89399282140441083</c:v>
                </c:pt>
                <c:pt idx="1">
                  <c:v>0.87679469631730655</c:v>
                </c:pt>
                <c:pt idx="2">
                  <c:v>0.90674701309063788</c:v>
                </c:pt>
                <c:pt idx="3">
                  <c:v>0.92</c:v>
                </c:pt>
                <c:pt idx="4">
                  <c:v>0.94</c:v>
                </c:pt>
                <c:pt idx="5">
                  <c:v>1.06</c:v>
                </c:pt>
                <c:pt idx="6">
                  <c:v>1.05</c:v>
                </c:pt>
                <c:pt idx="7">
                  <c:v>1</c:v>
                </c:pt>
                <c:pt idx="8">
                  <c:v>1.05</c:v>
                </c:pt>
                <c:pt idx="9">
                  <c:v>1</c:v>
                </c:pt>
                <c:pt idx="10">
                  <c:v>1.05</c:v>
                </c:pt>
                <c:pt idx="11">
                  <c:v>1.1000000000000001</c:v>
                </c:pt>
                <c:pt idx="12">
                  <c:v>1.1200000000000001</c:v>
                </c:pt>
                <c:pt idx="13">
                  <c:v>1.07</c:v>
                </c:pt>
                <c:pt idx="14">
                  <c:v>0.99</c:v>
                </c:pt>
                <c:pt idx="15">
                  <c:v>1.02</c:v>
                </c:pt>
                <c:pt idx="16">
                  <c:v>1.07</c:v>
                </c:pt>
                <c:pt idx="17">
                  <c:v>1.07</c:v>
                </c:pt>
                <c:pt idx="18">
                  <c:v>1.06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A2BC-47DC-9D82-1FF1C9C4DC7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39390335"/>
        <c:axId val="739396159"/>
      </c:lineChart>
      <c:catAx>
        <c:axId val="739390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6159"/>
        <c:crosses val="autoZero"/>
        <c:auto val="1"/>
        <c:lblAlgn val="ctr"/>
        <c:lblOffset val="100"/>
        <c:noMultiLvlLbl val="0"/>
      </c:catAx>
      <c:valAx>
        <c:axId val="739396159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0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088EF8E0-31C4-40E3-91E8-F540107D7DDD}">
      <dgm:prSet phldrT="[Text]"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gm:spPr>
      <dgm:t>
        <a:bodyPr spcFirstLastPara="0" vert="horz" wrap="square" lIns="522785" tIns="45720" rIns="45720" bIns="4572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gm:t>
    </dgm:pt>
    <dgm:pt modelId="{9ED2E3AF-79BB-4825-86A6-D11ED004BE0E}" type="par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E750E527-F2FC-47A4-80FF-3EF70621A0B7}" type="sib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7B412FF0-ADD8-4AE4-B6D6-DB1BD0A87CCF}">
      <dgm:prSet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gm:t>
    </dgm:pt>
    <dgm:pt modelId="{1FC453A1-9F35-40E9-A0FE-D78D294FCC1F}" type="par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29B28632-9886-45A9-8954-FD4F3920E3B1}" type="sib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/>
        </a:p>
      </dgm:t>
    </dgm:pt>
    <dgm:pt modelId="{4EAFE022-DBAD-48C9-A709-5459A8DE7E87}">
      <dgm:prSet custT="1"/>
      <dgm:spPr>
        <a:ln>
          <a:noFill/>
        </a:ln>
      </dgm:spPr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gm:t>
    </dgm:pt>
    <dgm:pt modelId="{0074FD97-21E1-4CEE-8E1F-87B36A22BF45}" type="parTrans" cxnId="{01362C16-F508-4F60-8A5D-39D652381AFD}">
      <dgm:prSet/>
      <dgm:spPr/>
      <dgm:t>
        <a:bodyPr/>
        <a:lstStyle/>
        <a:p>
          <a:endParaRPr lang="hu-HU"/>
        </a:p>
      </dgm:t>
    </dgm:pt>
    <dgm:pt modelId="{0F2EC4A6-9002-4B1F-A6A1-7ACEC2FF007A}" type="sibTrans" cxnId="{01362C16-F508-4F60-8A5D-39D652381AFD}">
      <dgm:prSet/>
      <dgm:spPr/>
      <dgm:t>
        <a:bodyPr/>
        <a:lstStyle/>
        <a:p>
          <a:endParaRPr lang="hu-HU"/>
        </a:p>
      </dgm:t>
    </dgm:pt>
    <dgm:pt modelId="{47DDC116-1DE5-4D2B-AE32-154C35F48BA0}">
      <dgm:prSet custT="1"/>
      <dgm:spPr>
        <a:ln>
          <a:solidFill>
            <a:schemeClr val="bg1"/>
          </a:solidFill>
        </a:ln>
      </dgm:spPr>
      <dgm:t>
        <a:bodyPr/>
        <a:lstStyle/>
        <a:p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rendszerint 1000 és 2000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gm:t>
    </dgm:pt>
    <dgm:pt modelId="{5535AA26-7B83-4BAF-B17D-42B4543CC2D4}" type="sibTrans" cxnId="{F72DB7E8-7D82-4578-855C-84F98F66C997}">
      <dgm:prSet/>
      <dgm:spPr/>
      <dgm:t>
        <a:bodyPr/>
        <a:lstStyle/>
        <a:p>
          <a:endParaRPr lang="hu-HU"/>
        </a:p>
      </dgm:t>
    </dgm:pt>
    <dgm:pt modelId="{D488044B-8747-4A9D-A196-72DE1F493DDF}" type="parTrans" cxnId="{F72DB7E8-7D82-4578-855C-84F98F66C997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02949546-BBFD-4974-8755-895F0735153C}" type="pres">
      <dgm:prSet presAssocID="{4EAFE022-DBAD-48C9-A709-5459A8DE7E87}" presName="text_2" presStyleLbl="node1" presStyleIdx="1" presStyleCnt="5">
        <dgm:presLayoutVars>
          <dgm:bulletEnabled val="1"/>
        </dgm:presLayoutVars>
      </dgm:prSet>
      <dgm:spPr/>
    </dgm:pt>
    <dgm:pt modelId="{345CDCDA-F0E7-4F74-A7B1-A4038D7B734B}" type="pres">
      <dgm:prSet presAssocID="{4EAFE022-DBAD-48C9-A709-5459A8DE7E87}" presName="accent_2" presStyleCnt="0"/>
      <dgm:spPr/>
    </dgm:pt>
    <dgm:pt modelId="{A348C023-4EB0-4E9E-B66B-7FA62BBCF1C9}" type="pres">
      <dgm:prSet presAssocID="{4EAFE022-DBAD-48C9-A709-5459A8DE7E87}" presName="accentRepeatNode" presStyleLbl="solidFgAcc1" presStyleIdx="1" presStyleCnt="5"/>
      <dgm:spPr/>
    </dgm:pt>
    <dgm:pt modelId="{6FBBC7D8-B187-415D-954C-562D8E567D0C}" type="pres">
      <dgm:prSet presAssocID="{088EF8E0-31C4-40E3-91E8-F540107D7DDD}" presName="text_3" presStyleLbl="node1" presStyleIdx="2" presStyleCnt="5">
        <dgm:presLayoutVars>
          <dgm:bulletEnabled val="1"/>
        </dgm:presLayoutVars>
      </dgm:prSet>
      <dgm:spPr>
        <a:xfrm>
          <a:off x="1112537" y="2304352"/>
          <a:ext cx="7633574" cy="658627"/>
        </a:xfrm>
        <a:prstGeom prst="rect">
          <a:avLst/>
        </a:prstGeom>
      </dgm:spPr>
    </dgm:pt>
    <dgm:pt modelId="{B54B306D-4C7D-44D8-ABBF-8421173AE38A}" type="pres">
      <dgm:prSet presAssocID="{088EF8E0-31C4-40E3-91E8-F540107D7DDD}" presName="accent_3" presStyleCnt="0"/>
      <dgm:spPr/>
    </dgm:pt>
    <dgm:pt modelId="{1402A038-4796-4682-A5B0-D46385A09C24}" type="pres">
      <dgm:prSet presAssocID="{088EF8E0-31C4-40E3-91E8-F540107D7DDD}" presName="accentRepeatNode" presStyleLbl="solidFgAcc1" presStyleIdx="2" presStyleCnt="5"/>
      <dgm:spPr>
        <a:xfrm>
          <a:off x="578556" y="1285196"/>
          <a:ext cx="857163" cy="857163"/>
        </a:xfrm>
        <a:prstGeom prst="ellipse">
          <a:avLst/>
        </a:prstGeom>
      </dgm:spPr>
    </dgm:pt>
    <dgm:pt modelId="{D1A00C27-D551-4E18-9975-14657574FAE3}" type="pres">
      <dgm:prSet presAssocID="{47DDC116-1DE5-4D2B-AE32-154C35F48BA0}" presName="text_4" presStyleLbl="node1" presStyleIdx="3" presStyleCnt="5">
        <dgm:presLayoutVars>
          <dgm:bulletEnabled val="1"/>
        </dgm:presLayoutVars>
      </dgm:prSet>
      <dgm:spPr/>
    </dgm:pt>
    <dgm:pt modelId="{3937E788-FD7B-4BA9-8F7B-AF66B0F98B9A}" type="pres">
      <dgm:prSet presAssocID="{47DDC116-1DE5-4D2B-AE32-154C35F48BA0}" presName="accent_4" presStyleCnt="0"/>
      <dgm:spPr/>
    </dgm:pt>
    <dgm:pt modelId="{D9B72EBC-C7D4-4E75-84AF-26BCF62C8721}" type="pres">
      <dgm:prSet presAssocID="{47DDC116-1DE5-4D2B-AE32-154C35F48BA0}" presName="accentRepeatNode" presStyleLbl="solidFgAcc1" presStyleIdx="3" presStyleCnt="5"/>
      <dgm:spPr/>
    </dgm:pt>
    <dgm:pt modelId="{25B9A6EB-1F84-435A-A38F-0662589AE380}" type="pres">
      <dgm:prSet presAssocID="{7B412FF0-ADD8-4AE4-B6D6-DB1BD0A87CCF}" presName="text_5" presStyleLbl="node1" presStyleIdx="4" presStyleCnt="5">
        <dgm:presLayoutVars>
          <dgm:bulletEnabled val="1"/>
        </dgm:presLayoutVars>
      </dgm:prSet>
      <dgm:spPr/>
    </dgm:pt>
    <dgm:pt modelId="{00CA73B2-0A6F-4F2E-8DF2-3CA90FA5EF44}" type="pres">
      <dgm:prSet presAssocID="{7B412FF0-ADD8-4AE4-B6D6-DB1BD0A87CCF}" presName="accent_5" presStyleCnt="0"/>
      <dgm:spPr/>
    </dgm:pt>
    <dgm:pt modelId="{9F0847F9-3AE9-40D2-92B5-128DB8C3A512}" type="pres">
      <dgm:prSet presAssocID="{7B412FF0-ADD8-4AE4-B6D6-DB1BD0A87CCF}" presName="accentRepeatNode" presStyleLbl="solidFgAcc1" presStyleIdx="4" presStyleCnt="5"/>
      <dgm:spPr>
        <a:xfrm>
          <a:off x="553603" y="3679825"/>
          <a:ext cx="721706" cy="721706"/>
        </a:xfrm>
        <a:prstGeom prst="ellipse">
          <a:avLst/>
        </a:prstGeom>
      </dgm:spPr>
    </dgm:pt>
  </dgm:ptLst>
  <dgm:cxnLst>
    <dgm:cxn modelId="{4300E806-91F2-4DF1-9D12-DD4F01A1E082}" srcId="{68E21B0D-CBAC-4EA7-97F3-94026FF8C51F}" destId="{7B412FF0-ADD8-4AE4-B6D6-DB1BD0A87CCF}" srcOrd="4" destOrd="0" parTransId="{1FC453A1-9F35-40E9-A0FE-D78D294FCC1F}" sibTransId="{29B28632-9886-45A9-8954-FD4F3920E3B1}"/>
    <dgm:cxn modelId="{E48FBC12-5021-4DFC-B140-D5C7B4194959}" type="presOf" srcId="{7B412FF0-ADD8-4AE4-B6D6-DB1BD0A87CCF}" destId="{25B9A6EB-1F84-435A-A38F-0662589AE380}" srcOrd="0" destOrd="0" presId="urn:microsoft.com/office/officeart/2008/layout/VerticalCurvedList"/>
    <dgm:cxn modelId="{01362C16-F508-4F60-8A5D-39D652381AFD}" srcId="{68E21B0D-CBAC-4EA7-97F3-94026FF8C51F}" destId="{4EAFE022-DBAD-48C9-A709-5459A8DE7E87}" srcOrd="1" destOrd="0" parTransId="{0074FD97-21E1-4CEE-8E1F-87B36A22BF45}" sibTransId="{0F2EC4A6-9002-4B1F-A6A1-7ACEC2FF007A}"/>
    <dgm:cxn modelId="{A3BCE237-F187-40DA-A225-25A992EB0D45}" srcId="{68E21B0D-CBAC-4EA7-97F3-94026FF8C51F}" destId="{088EF8E0-31C4-40E3-91E8-F540107D7DDD}" srcOrd="2" destOrd="0" parTransId="{9ED2E3AF-79BB-4825-86A6-D11ED004BE0E}" sibTransId="{E750E527-F2FC-47A4-80FF-3EF70621A0B7}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62E2CD56-5C51-4F9A-B57E-472C053D8887}" type="presOf" srcId="{4EAFE022-DBAD-48C9-A709-5459A8DE7E87}" destId="{02949546-BBFD-4974-8755-895F0735153C}" srcOrd="0" destOrd="0" presId="urn:microsoft.com/office/officeart/2008/layout/VerticalCurvedList"/>
    <dgm:cxn modelId="{D801818E-AFB0-45FD-94BF-B3B1DC06C6D9}" type="presOf" srcId="{17BFB10E-DFB4-4CD5-8B0A-CCD1B29C9CF2}" destId="{505EA83E-D553-40FD-9833-4CCEE38D3EC5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C3EF5DD-3259-49F3-B5F2-CBA51ADED47E}" type="presOf" srcId="{47DDC116-1DE5-4D2B-AE32-154C35F48BA0}" destId="{D1A00C27-D551-4E18-9975-14657574FAE3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F72DB7E8-7D82-4578-855C-84F98F66C997}" srcId="{68E21B0D-CBAC-4EA7-97F3-94026FF8C51F}" destId="{47DDC116-1DE5-4D2B-AE32-154C35F48BA0}" srcOrd="3" destOrd="0" parTransId="{D488044B-8747-4A9D-A196-72DE1F493DDF}" sibTransId="{5535AA26-7B83-4BAF-B17D-42B4543CC2D4}"/>
    <dgm:cxn modelId="{0CF01CFD-B0D7-4B9C-BE93-27F742D21A40}" type="presOf" srcId="{088EF8E0-31C4-40E3-91E8-F540107D7DDD}" destId="{6FBBC7D8-B187-415D-954C-562D8E567D0C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3171773A-CD1B-4294-AEA8-5CA1F81D86AA}" type="presParOf" srcId="{A55778FD-1C20-4749-B692-0C762B0462F2}" destId="{02949546-BBFD-4974-8755-895F0735153C}" srcOrd="3" destOrd="0" presId="urn:microsoft.com/office/officeart/2008/layout/VerticalCurvedList"/>
    <dgm:cxn modelId="{DBB7A776-F47B-4C7B-AA35-E62DDE4564C7}" type="presParOf" srcId="{A55778FD-1C20-4749-B692-0C762B0462F2}" destId="{345CDCDA-F0E7-4F74-A7B1-A4038D7B734B}" srcOrd="4" destOrd="0" presId="urn:microsoft.com/office/officeart/2008/layout/VerticalCurvedList"/>
    <dgm:cxn modelId="{B2FE2B08-1F45-42F1-A6C4-A018A5F0DA17}" type="presParOf" srcId="{345CDCDA-F0E7-4F74-A7B1-A4038D7B734B}" destId="{A348C023-4EB0-4E9E-B66B-7FA62BBCF1C9}" srcOrd="0" destOrd="0" presId="urn:microsoft.com/office/officeart/2008/layout/VerticalCurvedList"/>
    <dgm:cxn modelId="{5EC48ACF-C02D-418B-8683-E3C39BD41B7D}" type="presParOf" srcId="{A55778FD-1C20-4749-B692-0C762B0462F2}" destId="{6FBBC7D8-B187-415D-954C-562D8E567D0C}" srcOrd="5" destOrd="0" presId="urn:microsoft.com/office/officeart/2008/layout/VerticalCurvedList"/>
    <dgm:cxn modelId="{241C3A2F-5418-4CF4-8FED-1D81DCE83373}" type="presParOf" srcId="{A55778FD-1C20-4749-B692-0C762B0462F2}" destId="{B54B306D-4C7D-44D8-ABBF-8421173AE38A}" srcOrd="6" destOrd="0" presId="urn:microsoft.com/office/officeart/2008/layout/VerticalCurvedList"/>
    <dgm:cxn modelId="{7D6D708A-A410-4CF1-9D40-4032D1E65CFB}" type="presParOf" srcId="{B54B306D-4C7D-44D8-ABBF-8421173AE38A}" destId="{1402A038-4796-4682-A5B0-D46385A09C24}" srcOrd="0" destOrd="0" presId="urn:microsoft.com/office/officeart/2008/layout/VerticalCurvedList"/>
    <dgm:cxn modelId="{C06FFFBD-3C42-47A7-A9DD-747B6B649003}" type="presParOf" srcId="{A55778FD-1C20-4749-B692-0C762B0462F2}" destId="{D1A00C27-D551-4E18-9975-14657574FAE3}" srcOrd="7" destOrd="0" presId="urn:microsoft.com/office/officeart/2008/layout/VerticalCurvedList"/>
    <dgm:cxn modelId="{725F2370-9F41-40E3-BC76-6D4B24985612}" type="presParOf" srcId="{A55778FD-1C20-4749-B692-0C762B0462F2}" destId="{3937E788-FD7B-4BA9-8F7B-AF66B0F98B9A}" srcOrd="8" destOrd="0" presId="urn:microsoft.com/office/officeart/2008/layout/VerticalCurvedList"/>
    <dgm:cxn modelId="{F582ED51-1F22-4FB7-BF87-8CD7CC93FCAB}" type="presParOf" srcId="{3937E788-FD7B-4BA9-8F7B-AF66B0F98B9A}" destId="{D9B72EBC-C7D4-4E75-84AF-26BCF62C8721}" srcOrd="0" destOrd="0" presId="urn:microsoft.com/office/officeart/2008/layout/VerticalCurvedList"/>
    <dgm:cxn modelId="{984CAD04-A28B-4399-B83D-7AB59F9B4CE0}" type="presParOf" srcId="{A55778FD-1C20-4749-B692-0C762B0462F2}" destId="{25B9A6EB-1F84-435A-A38F-0662589AE380}" srcOrd="9" destOrd="0" presId="urn:microsoft.com/office/officeart/2008/layout/VerticalCurvedList"/>
    <dgm:cxn modelId="{FD9BD56D-EE4D-4B75-8CC0-B991B9859C23}" type="presParOf" srcId="{A55778FD-1C20-4749-B692-0C762B0462F2}" destId="{00CA73B2-0A6F-4F2E-8DF2-3CA90FA5EF44}" srcOrd="10" destOrd="0" presId="urn:microsoft.com/office/officeart/2008/layout/VerticalCurvedList"/>
    <dgm:cxn modelId="{E8BA2E46-18A0-47F6-A1A7-39DE574CD34C}" type="presParOf" srcId="{00CA73B2-0A6F-4F2E-8DF2-3CA90FA5EF44}" destId="{9F0847F9-3AE9-40D2-92B5-128DB8C3A5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6090B06F-4AFE-4CE9-897E-51A54A1D377A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nagyobb, illetve az iparban működő vállalatok helyzete továbbra is kedvezőbb a kisebb, illetve a szolgáltató szektorban működőkéhez viszonyítva, azonban a különbség a koronavírus-járvány idején tapasztalthoz képest mérsékeltebb.</a:t>
          </a:r>
        </a:p>
      </dgm:t>
    </dgm:pt>
    <dgm:pt modelId="{9820B12D-F42A-403B-90E6-F22E35BB41AF}" type="par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1CB113A5-494A-4E98-85B7-18E8FC9EBE98}" type="sib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az előző havi +7-ről +6 pontra mérséklődött.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 b="1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 b="1"/>
        </a:p>
      </dgm:t>
    </dgm:pt>
    <dgm:pt modelId="{542B9BE7-C64F-46EC-A3B5-E064F072579F}">
      <dgm:prSet custT="1"/>
      <dgm:spPr>
        <a:ln>
          <a:noFill/>
        </a:ln>
      </dgm:spPr>
      <dgm:t>
        <a:bodyPr/>
        <a:lstStyle/>
        <a:p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Az átlagos kapacitás-kihasználtság az előző havi rekordmagas szintről (98 százalék) 2 százalékponttal csökkent, az átlagos bevételi szint (102 százalék) ugyanakkor nem változott az előző hónaphoz képest.</a:t>
          </a:r>
          <a:endParaRPr lang="hu-HU" sz="1800" dirty="0"/>
        </a:p>
      </dgm:t>
    </dgm:pt>
    <dgm:pt modelId="{D2301725-D1C2-4F66-8428-CA7B7AC3AFD6}" type="parTrans" cxnId="{D0040C9A-092B-46F3-AAA6-8405C08E1476}">
      <dgm:prSet/>
      <dgm:spPr/>
      <dgm:t>
        <a:bodyPr/>
        <a:lstStyle/>
        <a:p>
          <a:endParaRPr lang="hu-HU"/>
        </a:p>
      </dgm:t>
    </dgm:pt>
    <dgm:pt modelId="{1AC59D6A-696E-4CBD-A5AA-DDBCB9A8A1AC}" type="sibTrans" cxnId="{D0040C9A-092B-46F3-AAA6-8405C08E1476}">
      <dgm:prSet/>
      <dgm:spPr/>
      <dgm:t>
        <a:bodyPr/>
        <a:lstStyle/>
        <a:p>
          <a:endParaRPr lang="hu-HU"/>
        </a:p>
      </dgm:t>
    </dgm:pt>
    <dgm:pt modelId="{5BC02F0C-BFBB-47DD-93C5-86CA70E51D56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 gazdaság járvány utáni </a:t>
          </a:r>
          <a:r>
            <a:rPr lang="hu-HU" sz="1800" b="1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újraindulásának</a:t>
          </a:r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 robusztusságát tükrözi, hogy a létszámnövelést tervezők aránya 15 százalékponttal haladta meg a leépítést tervezőkét, és magas szinten (+30 pont) állt a beruházási tervek mutatója is.</a:t>
          </a:r>
        </a:p>
      </dgm:t>
    </dgm:pt>
    <dgm:pt modelId="{FCC96BCD-6745-487A-90C7-5CF0BC5EA796}" type="parTrans" cxnId="{610534A5-01FF-4076-AD18-0532C6EFA6A3}">
      <dgm:prSet/>
      <dgm:spPr/>
      <dgm:t>
        <a:bodyPr/>
        <a:lstStyle/>
        <a:p>
          <a:endParaRPr lang="hu-HU"/>
        </a:p>
      </dgm:t>
    </dgm:pt>
    <dgm:pt modelId="{E9C68BDB-EEDA-4EE5-ABE7-537166A34275}" type="sibTrans" cxnId="{610534A5-01FF-4076-AD18-0532C6EFA6A3}">
      <dgm:prSet/>
      <dgm:spPr/>
      <dgm:t>
        <a:bodyPr/>
        <a:lstStyle/>
        <a:p>
          <a:endParaRPr lang="hu-HU"/>
        </a:p>
      </dgm:t>
    </dgm:pt>
    <dgm:pt modelId="{EE875CE3-DE5E-4CC7-9EB1-349870FC7B50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40170" tIns="45720" rIns="45720" bIns="4572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konjunktúra index minimális csökkenéséhez a várakozások (+14-ről +13 pontra) és a jelenlegi helyzet megítélésének (-1-ről -2 pontra) mérséklődése azonos mértékben járult hozzá.</a:t>
          </a:r>
        </a:p>
      </dgm:t>
    </dgm:pt>
    <dgm:pt modelId="{83323C11-375F-451D-8716-7977D3673562}" type="sibTrans" cxnId="{3F4E779C-39B5-4E68-9EA1-7AE480F2801E}">
      <dgm:prSet/>
      <dgm:spPr/>
      <dgm:t>
        <a:bodyPr/>
        <a:lstStyle/>
        <a:p>
          <a:endParaRPr lang="hu-HU"/>
        </a:p>
      </dgm:t>
    </dgm:pt>
    <dgm:pt modelId="{79121A8F-5571-4961-B6ED-5AFB9E20E5B8}" type="parTrans" cxnId="{3F4E779C-39B5-4E68-9EA1-7AE480F2801E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EC3A8EF5-F467-4E93-98A7-26EC879B8D01}" type="pres">
      <dgm:prSet presAssocID="{EE875CE3-DE5E-4CC7-9EB1-349870FC7B50}" presName="text_2" presStyleLbl="node1" presStyleIdx="1" presStyleCnt="5">
        <dgm:presLayoutVars>
          <dgm:bulletEnabled val="1"/>
        </dgm:presLayoutVars>
      </dgm:prSet>
      <dgm:spPr/>
    </dgm:pt>
    <dgm:pt modelId="{A98EBA0E-9116-4653-A9B7-5A0ACA7D7396}" type="pres">
      <dgm:prSet presAssocID="{EE875CE3-DE5E-4CC7-9EB1-349870FC7B50}" presName="accent_2" presStyleCnt="0"/>
      <dgm:spPr/>
    </dgm:pt>
    <dgm:pt modelId="{E1B5BC66-D8ED-4702-BD89-A8CB654E451B}" type="pres">
      <dgm:prSet presAssocID="{EE875CE3-DE5E-4CC7-9EB1-349870FC7B50}" presName="accentRepeatNode" presStyleLbl="solidFgAcc1" presStyleIdx="1" presStyleCnt="5"/>
      <dgm:spPr/>
    </dgm:pt>
    <dgm:pt modelId="{41BD5F5C-45C6-4765-A923-EE1A88201B75}" type="pres">
      <dgm:prSet presAssocID="{542B9BE7-C64F-46EC-A3B5-E064F072579F}" presName="text_3" presStyleLbl="node1" presStyleIdx="2" presStyleCnt="5">
        <dgm:presLayoutVars>
          <dgm:bulletEnabled val="1"/>
        </dgm:presLayoutVars>
      </dgm:prSet>
      <dgm:spPr/>
    </dgm:pt>
    <dgm:pt modelId="{EAC3FD56-757F-4A86-A10A-F371766CE118}" type="pres">
      <dgm:prSet presAssocID="{542B9BE7-C64F-46EC-A3B5-E064F072579F}" presName="accent_3" presStyleCnt="0"/>
      <dgm:spPr/>
    </dgm:pt>
    <dgm:pt modelId="{833BB777-15FA-4149-8247-460D9C195F45}" type="pres">
      <dgm:prSet presAssocID="{542B9BE7-C64F-46EC-A3B5-E064F072579F}" presName="accentRepeatNode" presStyleLbl="solidFgAcc1" presStyleIdx="2" presStyleCnt="5"/>
      <dgm:spPr/>
    </dgm:pt>
    <dgm:pt modelId="{CDB7D3C4-2921-4C4C-9B0D-D63473EFB37D}" type="pres">
      <dgm:prSet presAssocID="{5BC02F0C-BFBB-47DD-93C5-86CA70E51D56}" presName="text_4" presStyleLbl="node1" presStyleIdx="3" presStyleCnt="5">
        <dgm:presLayoutVars>
          <dgm:bulletEnabled val="1"/>
        </dgm:presLayoutVars>
      </dgm:prSet>
      <dgm:spPr/>
    </dgm:pt>
    <dgm:pt modelId="{0DAC9D2B-9E21-4E8F-AFF7-089ED864DBF5}" type="pres">
      <dgm:prSet presAssocID="{5BC02F0C-BFBB-47DD-93C5-86CA70E51D56}" presName="accent_4" presStyleCnt="0"/>
      <dgm:spPr/>
    </dgm:pt>
    <dgm:pt modelId="{99F2E81B-3650-4D03-95C1-89D30D01C17B}" type="pres">
      <dgm:prSet presAssocID="{5BC02F0C-BFBB-47DD-93C5-86CA70E51D56}" presName="accentRepeatNode" presStyleLbl="solidFgAcc1" presStyleIdx="3" presStyleCnt="5"/>
      <dgm:spPr/>
    </dgm:pt>
    <dgm:pt modelId="{6FC5996E-12AF-48CC-ADFA-D41B22887B7E}" type="pres">
      <dgm:prSet presAssocID="{6090B06F-4AFE-4CE9-897E-51A54A1D377A}" presName="text_5" presStyleLbl="node1" presStyleIdx="4" presStyleCnt="5">
        <dgm:presLayoutVars>
          <dgm:bulletEnabled val="1"/>
        </dgm:presLayoutVars>
      </dgm:prSet>
      <dgm:spPr/>
    </dgm:pt>
    <dgm:pt modelId="{CE215F94-372B-42D2-BF84-E83F025A1DCD}" type="pres">
      <dgm:prSet presAssocID="{6090B06F-4AFE-4CE9-897E-51A54A1D377A}" presName="accent_5" presStyleCnt="0"/>
      <dgm:spPr/>
    </dgm:pt>
    <dgm:pt modelId="{F9B28654-D436-4056-A83D-E81A90D53409}" type="pres">
      <dgm:prSet presAssocID="{6090B06F-4AFE-4CE9-897E-51A54A1D377A}" presName="accentRepeatNode" presStyleLbl="solidFgAcc1" presStyleIdx="4" presStyleCnt="5"/>
      <dgm:spPr>
        <a:xfrm>
          <a:off x="770773" y="2813887"/>
          <a:ext cx="721706" cy="721706"/>
        </a:xfrm>
        <a:prstGeom prst="ellipse">
          <a:avLst/>
        </a:prstGeom>
      </dgm:spPr>
    </dgm:pt>
  </dgm:ptLst>
  <dgm:cxnLst>
    <dgm:cxn modelId="{0C7B5500-DB47-49BB-AE04-2863594B54E5}" type="presOf" srcId="{542B9BE7-C64F-46EC-A3B5-E064F072579F}" destId="{41BD5F5C-45C6-4765-A923-EE1A88201B75}" srcOrd="0" destOrd="0" presId="urn:microsoft.com/office/officeart/2008/layout/VerticalCurvedList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5D057A85-88D3-486B-8F84-129E9D7F3878}" type="presOf" srcId="{5BC02F0C-BFBB-47DD-93C5-86CA70E51D56}" destId="{CDB7D3C4-2921-4C4C-9B0D-D63473EFB37D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0040C9A-092B-46F3-AAA6-8405C08E1476}" srcId="{68E21B0D-CBAC-4EA7-97F3-94026FF8C51F}" destId="{542B9BE7-C64F-46EC-A3B5-E064F072579F}" srcOrd="2" destOrd="0" parTransId="{D2301725-D1C2-4F66-8428-CA7B7AC3AFD6}" sibTransId="{1AC59D6A-696E-4CBD-A5AA-DDBCB9A8A1AC}"/>
    <dgm:cxn modelId="{3F4E779C-39B5-4E68-9EA1-7AE480F2801E}" srcId="{68E21B0D-CBAC-4EA7-97F3-94026FF8C51F}" destId="{EE875CE3-DE5E-4CC7-9EB1-349870FC7B50}" srcOrd="1" destOrd="0" parTransId="{79121A8F-5571-4961-B6ED-5AFB9E20E5B8}" sibTransId="{83323C11-375F-451D-8716-7977D3673562}"/>
    <dgm:cxn modelId="{610534A5-01FF-4076-AD18-0532C6EFA6A3}" srcId="{68E21B0D-CBAC-4EA7-97F3-94026FF8C51F}" destId="{5BC02F0C-BFBB-47DD-93C5-86CA70E51D56}" srcOrd="3" destOrd="0" parTransId="{FCC96BCD-6745-487A-90C7-5CF0BC5EA796}" sibTransId="{E9C68BDB-EEDA-4EE5-ABE7-537166A34275}"/>
    <dgm:cxn modelId="{1313D2B4-537C-41CA-BE47-9ADF82A44B9F}" srcId="{68E21B0D-CBAC-4EA7-97F3-94026FF8C51F}" destId="{6090B06F-4AFE-4CE9-897E-51A54A1D377A}" srcOrd="4" destOrd="0" parTransId="{9820B12D-F42A-403B-90E6-F22E35BB41AF}" sibTransId="{1CB113A5-494A-4E98-85B7-18E8FC9EBE98}"/>
    <dgm:cxn modelId="{8C7679B6-7A7E-4D41-B710-BC880AD79C97}" type="presOf" srcId="{EE875CE3-DE5E-4CC7-9EB1-349870FC7B50}" destId="{EC3A8EF5-F467-4E93-98A7-26EC879B8D01}" srcOrd="0" destOrd="0" presId="urn:microsoft.com/office/officeart/2008/layout/VerticalCurvedList"/>
    <dgm:cxn modelId="{35DCBEDD-8081-4846-B695-9185DA27901C}" type="presOf" srcId="{6090B06F-4AFE-4CE9-897E-51A54A1D377A}" destId="{6FC5996E-12AF-48CC-ADFA-D41B22887B7E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13531BED-F7A0-4F96-A3F9-619AB147E909}" type="presOf" srcId="{17BFB10E-DFB4-4CD5-8B0A-CCD1B29C9CF2}" destId="{505EA83E-D553-40FD-9833-4CCEE38D3EC5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B71BA9E5-799B-4EDD-A876-9873367E4DCB}" type="presParOf" srcId="{A55778FD-1C20-4749-B692-0C762B0462F2}" destId="{EC3A8EF5-F467-4E93-98A7-26EC879B8D01}" srcOrd="3" destOrd="0" presId="urn:microsoft.com/office/officeart/2008/layout/VerticalCurvedList"/>
    <dgm:cxn modelId="{02A1092A-7126-43DD-B920-0A03CE9A26C1}" type="presParOf" srcId="{A55778FD-1C20-4749-B692-0C762B0462F2}" destId="{A98EBA0E-9116-4653-A9B7-5A0ACA7D7396}" srcOrd="4" destOrd="0" presId="urn:microsoft.com/office/officeart/2008/layout/VerticalCurvedList"/>
    <dgm:cxn modelId="{9D02EA78-5A65-4787-97A2-50AF012D7909}" type="presParOf" srcId="{A98EBA0E-9116-4653-A9B7-5A0ACA7D7396}" destId="{E1B5BC66-D8ED-4702-BD89-A8CB654E451B}" srcOrd="0" destOrd="0" presId="urn:microsoft.com/office/officeart/2008/layout/VerticalCurvedList"/>
    <dgm:cxn modelId="{B0585C88-199B-4002-9B06-E62021617087}" type="presParOf" srcId="{A55778FD-1C20-4749-B692-0C762B0462F2}" destId="{41BD5F5C-45C6-4765-A923-EE1A88201B75}" srcOrd="5" destOrd="0" presId="urn:microsoft.com/office/officeart/2008/layout/VerticalCurvedList"/>
    <dgm:cxn modelId="{9E03D415-520B-4FE5-9168-1FC0BB27547E}" type="presParOf" srcId="{A55778FD-1C20-4749-B692-0C762B0462F2}" destId="{EAC3FD56-757F-4A86-A10A-F371766CE118}" srcOrd="6" destOrd="0" presId="urn:microsoft.com/office/officeart/2008/layout/VerticalCurvedList"/>
    <dgm:cxn modelId="{642401CF-BE11-484D-9CD3-B06B50075C7D}" type="presParOf" srcId="{EAC3FD56-757F-4A86-A10A-F371766CE118}" destId="{833BB777-15FA-4149-8247-460D9C195F45}" srcOrd="0" destOrd="0" presId="urn:microsoft.com/office/officeart/2008/layout/VerticalCurvedList"/>
    <dgm:cxn modelId="{09BA81D0-3A35-49AE-8431-C6D9CCA883E1}" type="presParOf" srcId="{A55778FD-1C20-4749-B692-0C762B0462F2}" destId="{CDB7D3C4-2921-4C4C-9B0D-D63473EFB37D}" srcOrd="7" destOrd="0" presId="urn:microsoft.com/office/officeart/2008/layout/VerticalCurvedList"/>
    <dgm:cxn modelId="{813637CD-36E9-4F62-8A83-381481B9A38A}" type="presParOf" srcId="{A55778FD-1C20-4749-B692-0C762B0462F2}" destId="{0DAC9D2B-9E21-4E8F-AFF7-089ED864DBF5}" srcOrd="8" destOrd="0" presId="urn:microsoft.com/office/officeart/2008/layout/VerticalCurvedList"/>
    <dgm:cxn modelId="{6536360B-4603-42DE-B0A7-B3E97F52F500}" type="presParOf" srcId="{0DAC9D2B-9E21-4E8F-AFF7-089ED864DBF5}" destId="{99F2E81B-3650-4D03-95C1-89D30D01C17B}" srcOrd="0" destOrd="0" presId="urn:microsoft.com/office/officeart/2008/layout/VerticalCurvedList"/>
    <dgm:cxn modelId="{AA482C0C-701B-4F86-9C33-ADA6D21B5265}" type="presParOf" srcId="{A55778FD-1C20-4749-B692-0C762B0462F2}" destId="{6FC5996E-12AF-48CC-ADFA-D41B22887B7E}" srcOrd="9" destOrd="0" presId="urn:microsoft.com/office/officeart/2008/layout/VerticalCurvedList"/>
    <dgm:cxn modelId="{2CF285EC-2C8E-4962-B69A-3E5F44207D9D}" type="presParOf" srcId="{A55778FD-1C20-4749-B692-0C762B0462F2}" destId="{CE215F94-372B-42D2-BF84-E83F025A1DCD}" srcOrd="10" destOrd="0" presId="urn:microsoft.com/office/officeart/2008/layout/VerticalCurvedList"/>
    <dgm:cxn modelId="{90C398B8-89C6-4209-A1AA-CD9901D6478F}" type="presParOf" srcId="{CE215F94-372B-42D2-BF84-E83F025A1DCD}" destId="{F9B28654-D436-4056-A83D-E81A90D5340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49546-BBFD-4974-8755-895F0735153C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sp:txBody>
      <dsp:txXfrm>
        <a:off x="967686" y="1316727"/>
        <a:ext cx="7778425" cy="658627"/>
      </dsp:txXfrm>
    </dsp:sp>
    <dsp:sp modelId="{A348C023-4EB0-4E9E-B66B-7FA62BBCF1C9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BC7D8-B187-415D-954C-562D8E567D0C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sp:txBody>
      <dsp:txXfrm>
        <a:off x="1112537" y="2304352"/>
        <a:ext cx="7633574" cy="658627"/>
      </dsp:txXfrm>
    </dsp:sp>
    <dsp:sp modelId="{1402A038-4796-4682-A5B0-D46385A09C24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00C27-D551-4E18-9975-14657574FAE3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rendszerint 1000 és 2000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sp:txBody>
      <dsp:txXfrm>
        <a:off x="967686" y="3291977"/>
        <a:ext cx="7778425" cy="658627"/>
      </dsp:txXfrm>
    </dsp:sp>
    <dsp:sp modelId="{D9B72EBC-C7D4-4E75-84AF-26BCF62C8721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B9A6EB-1F84-435A-A38F-0662589AE380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sp:txBody>
      <dsp:txXfrm>
        <a:off x="495733" y="4279601"/>
        <a:ext cx="8250378" cy="658627"/>
      </dsp:txXfrm>
    </dsp:sp>
    <dsp:sp modelId="{9F0847F9-3AE9-40D2-92B5-128DB8C3A512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az előző havi +7-ről +6 pontra mérséklődött.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3A8EF5-F467-4E93-98A7-26EC879B8D01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170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konjunktúra index minimális csökkenéséhez a várakozások (+14-ről +13 pontra) és a jelenlegi helyzet megítélésének (-1-ről -2 pontra) mérséklődése azonos mértékben járult hozzá.</a:t>
          </a:r>
        </a:p>
      </dsp:txBody>
      <dsp:txXfrm>
        <a:off x="967686" y="1316727"/>
        <a:ext cx="7778425" cy="658627"/>
      </dsp:txXfrm>
    </dsp:sp>
    <dsp:sp modelId="{E1B5BC66-D8ED-4702-BD89-A8CB654E451B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BD5F5C-45C6-4765-A923-EE1A88201B75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átlagos kapacitás-kihasználtság az előző havi rekordmagas szintről (98 százalék) 2 százalékponttal csökkent, az átlagos bevételi szint (102 százalék) ugyanakkor nem változott az előző hónaphoz képest.</a:t>
          </a:r>
          <a:endParaRPr lang="hu-HU" sz="1800" kern="1200" dirty="0"/>
        </a:p>
      </dsp:txBody>
      <dsp:txXfrm>
        <a:off x="1112537" y="2304352"/>
        <a:ext cx="7633574" cy="658627"/>
      </dsp:txXfrm>
    </dsp:sp>
    <dsp:sp modelId="{833BB777-15FA-4149-8247-460D9C195F45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B7D3C4-2921-4C4C-9B0D-D63473EFB37D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gazdaság járvány utáni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újraindulásának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robusztusságát tükrözi, hogy a létszámnövelést tervezők aránya 15 százalékponttal haladta meg a leépítést tervezőkét, és magas szinten (+30 pont) állt a beruházási tervek mutatója is.</a:t>
          </a:r>
        </a:p>
      </dsp:txBody>
      <dsp:txXfrm>
        <a:off x="967686" y="3291977"/>
        <a:ext cx="7778425" cy="658627"/>
      </dsp:txXfrm>
    </dsp:sp>
    <dsp:sp modelId="{99F2E81B-3650-4D03-95C1-89D30D01C17B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C5996E-12AF-48CC-ADFA-D41B22887B7E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nagyobb, illetve az iparban működő vállalatok helyzete továbbra is kedvezőbb a kisebb, illetve a szolgáltató szektorban működőkéhez viszonyítva, azonban a különbség a koronavírus-járvány idején tapasztalthoz képest mérsékeltebb.</a:t>
          </a:r>
        </a:p>
      </dsp:txBody>
      <dsp:txXfrm>
        <a:off x="495733" y="4279601"/>
        <a:ext cx="8250378" cy="658627"/>
      </dsp:txXfrm>
    </dsp:sp>
    <dsp:sp modelId="{F9B28654-D436-4056-A83D-E81A90D53409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0.85105</cdr:x>
      <cdr:y>0.43113</cdr:y>
    </cdr:from>
    <cdr:to>
      <cdr:x>0.94913</cdr:x>
      <cdr:y>0.49095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48D0DD13-6C9B-82B4-A269-C714EEE1274F}"/>
            </a:ext>
          </a:extLst>
        </cdr:cNvPr>
        <cdr:cNvSpPr txBox="1"/>
      </cdr:nvSpPr>
      <cdr:spPr>
        <a:xfrm xmlns:a="http://schemas.openxmlformats.org/drawingml/2006/main">
          <a:off x="7765331" y="2200363"/>
          <a:ext cx="894944" cy="3053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400" b="1" dirty="0">
              <a:solidFill>
                <a:srgbClr val="00B0F0"/>
              </a:solidFill>
            </a:rPr>
            <a:t>-25 pont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65C2E-1604-4784-8553-0A222209E1B8}" type="datetimeFigureOut">
              <a:rPr lang="hu-HU" smtClean="0"/>
              <a:t>2022. 07. 05.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FEA2C-798A-4D21-96EA-D0DEB3101E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17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267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2216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918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368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7865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EFD92E4-2321-49E5-AEED-0D4F061F923D}"/>
              </a:ext>
            </a:extLst>
          </p:cNvPr>
          <p:cNvSpPr/>
          <p:nvPr/>
        </p:nvSpPr>
        <p:spPr>
          <a:xfrm>
            <a:off x="0" y="1079505"/>
            <a:ext cx="9144000" cy="5778499"/>
          </a:xfrm>
          <a:prstGeom prst="rect">
            <a:avLst/>
          </a:prstGeom>
          <a:gradFill flip="none" rotWithShape="1">
            <a:gsLst>
              <a:gs pos="6000">
                <a:schemeClr val="tx2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98923B4-BAF4-482B-8B9E-42943A59C2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A4D6964-545F-4255-BA13-25E11882AE9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 rot="5400000">
            <a:off x="3748962" y="2612183"/>
            <a:ext cx="1594800" cy="5052565"/>
          </a:xfrm>
          <a:prstGeom prst="rect">
            <a:avLst/>
          </a:prstGeom>
        </p:spPr>
      </p:pic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25373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bg1"/>
                </a:gs>
                <a:gs pos="0">
                  <a:schemeClr val="bg1">
                    <a:alpha val="0"/>
                  </a:schemeClr>
                </a:gs>
                <a:gs pos="77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9B285920-0F2F-4913-A146-A627FA1F22EF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2" name="Ellipszis 11">
              <a:extLst>
                <a:ext uri="{FF2B5EF4-FFF2-40B4-BE49-F238E27FC236}">
                  <a16:creationId xmlns:a16="http://schemas.microsoft.com/office/drawing/2014/main" id="{720D2D16-3C73-4B29-BF0A-5C0CD4A356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3" name="Kép 12">
              <a:extLst>
                <a:ext uri="{FF2B5EF4-FFF2-40B4-BE49-F238E27FC236}">
                  <a16:creationId xmlns:a16="http://schemas.microsoft.com/office/drawing/2014/main" id="{64B7CD62-C5AE-49B3-A3F1-CCDBFFCCD9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457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EB9F1D99-C601-4291-9D39-04D45263AC3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6200000">
            <a:off x="3817311" y="2640145"/>
            <a:ext cx="1594839" cy="5054400"/>
          </a:xfrm>
          <a:prstGeom prst="rect">
            <a:avLst/>
          </a:prstGeom>
        </p:spPr>
      </p:pic>
      <p:sp>
        <p:nvSpPr>
          <p:cNvPr id="13" name="Téglalap 12">
            <a:extLst>
              <a:ext uri="{FF2B5EF4-FFF2-40B4-BE49-F238E27FC236}">
                <a16:creationId xmlns:a16="http://schemas.microsoft.com/office/drawing/2014/main" id="{2A2EB4D7-427D-41DD-AE99-B6B9194DE3AC}"/>
              </a:ext>
            </a:extLst>
          </p:cNvPr>
          <p:cNvSpPr/>
          <p:nvPr/>
        </p:nvSpPr>
        <p:spPr>
          <a:xfrm>
            <a:off x="-1" y="893235"/>
            <a:ext cx="9144001" cy="360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D1EEAEB3-CFC8-4394-B774-6AA1C08E9A04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8A739B8A-ACBE-49F4-9B88-71B3EE960F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FA027976-C715-4431-8E04-1893195DD5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36002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tx2">
                    <a:lumMod val="10000"/>
                    <a:lumOff val="90000"/>
                  </a:schemeClr>
                </a:gs>
                <a:gs pos="0">
                  <a:schemeClr val="bg1">
                    <a:alpha val="0"/>
                  </a:schemeClr>
                </a:gs>
                <a:gs pos="77000">
                  <a:schemeClr val="tx2">
                    <a:lumMod val="10000"/>
                    <a:lumOff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60B16E0B-3720-4EB9-98E5-A7CFC7210E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8548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69E10144-FD81-4BC1-A765-3E1125135280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0800000">
            <a:off x="0" y="1035000"/>
            <a:ext cx="1763100" cy="4788000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794239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 dirty="0"/>
              <a:t>Mintacím szerkesztése</a:t>
            </a:r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CD015DD8-BBBF-4B3F-98C5-3B6027871DC5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1D98A545-DE95-4A45-9DEF-A3E72DEBE3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0" name="Kép 9">
              <a:extLst>
                <a:ext uri="{FF2B5EF4-FFF2-40B4-BE49-F238E27FC236}">
                  <a16:creationId xmlns:a16="http://schemas.microsoft.com/office/drawing/2014/main" id="{424597F1-186A-4114-A071-57BDDF43A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640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95FE9D6D-B265-4369-BA63-B46716865F75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6169C81-0BA3-45EB-936B-A3663F68EABC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9EFD7621-71CF-437C-B3D4-E1A48BAFC1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0AF630AB-9F6B-4D24-B8B6-92584799BA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1" name="Szöveg helye 7">
            <a:extLst>
              <a:ext uri="{FF2B5EF4-FFF2-40B4-BE49-F238E27FC236}">
                <a16:creationId xmlns:a16="http://schemas.microsoft.com/office/drawing/2014/main" id="{B3343780-31AA-4D24-8F2C-5BB0F16FE6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2" name="Cím 8">
            <a:extLst>
              <a:ext uri="{FF2B5EF4-FFF2-40B4-BE49-F238E27FC236}">
                <a16:creationId xmlns:a16="http://schemas.microsoft.com/office/drawing/2014/main" id="{28121AF0-8220-4AE5-9CE4-C958BB7B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7AD3AEF0-EEC9-497F-8B15-C8297DB6A9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4" name="Tartalom helye 3">
            <a:extLst>
              <a:ext uri="{FF2B5EF4-FFF2-40B4-BE49-F238E27FC236}">
                <a16:creationId xmlns:a16="http://schemas.microsoft.com/office/drawing/2014/main" id="{443B9895-50E0-4F70-9538-A82F0E77226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5">
            <a:extLst>
              <a:ext uri="{FF2B5EF4-FFF2-40B4-BE49-F238E27FC236}">
                <a16:creationId xmlns:a16="http://schemas.microsoft.com/office/drawing/2014/main" id="{62358A1B-165E-4F6B-81B3-3E8B391590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FD60B878-9459-4CFB-9A06-B09114F8CA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873624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232416D1-8352-4C9D-AB69-E103306AD2A5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A2D54897-97BC-4AB6-A043-75DF451CB4B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Szöveg helye 7">
            <a:extLst>
              <a:ext uri="{FF2B5EF4-FFF2-40B4-BE49-F238E27FC236}">
                <a16:creationId xmlns:a16="http://schemas.microsoft.com/office/drawing/2014/main" id="{507977F6-41ED-4021-9514-403C913B5B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3" name="Cím 8">
            <a:extLst>
              <a:ext uri="{FF2B5EF4-FFF2-40B4-BE49-F238E27FC236}">
                <a16:creationId xmlns:a16="http://schemas.microsoft.com/office/drawing/2014/main" id="{E4FB3E16-AC8D-45AA-B9BF-06A9E74E6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grpSp>
        <p:nvGrpSpPr>
          <p:cNvPr id="24" name="Csoportba foglalás 23">
            <a:extLst>
              <a:ext uri="{FF2B5EF4-FFF2-40B4-BE49-F238E27FC236}">
                <a16:creationId xmlns:a16="http://schemas.microsoft.com/office/drawing/2014/main" id="{E11484FF-1675-41C3-818B-AB2F6DAAE4F2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25" name="Ellipszis 24">
              <a:extLst>
                <a:ext uri="{FF2B5EF4-FFF2-40B4-BE49-F238E27FC236}">
                  <a16:creationId xmlns:a16="http://schemas.microsoft.com/office/drawing/2014/main" id="{80BD8AF3-1867-48AE-B2EB-9BB371E59B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6" name="Kép 25">
              <a:extLst>
                <a:ext uri="{FF2B5EF4-FFF2-40B4-BE49-F238E27FC236}">
                  <a16:creationId xmlns:a16="http://schemas.microsoft.com/office/drawing/2014/main" id="{FAE3769D-ED75-4170-9866-10C93F4A41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7" name="Szöveg helye 5">
            <a:extLst>
              <a:ext uri="{FF2B5EF4-FFF2-40B4-BE49-F238E27FC236}">
                <a16:creationId xmlns:a16="http://schemas.microsoft.com/office/drawing/2014/main" id="{DB20685B-301B-40ED-8D58-1BC4C293D33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3D9A0A3-0A6C-4362-87DE-59B7198C713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9" name="Tartalom helye 3">
            <a:extLst>
              <a:ext uri="{FF2B5EF4-FFF2-40B4-BE49-F238E27FC236}">
                <a16:creationId xmlns:a16="http://schemas.microsoft.com/office/drawing/2014/main" id="{2930C90B-1E3C-41E7-9F75-83F7F228738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513760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72A46DC0-580F-4857-8317-082AAE9E86DC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5678F594-92B3-40FB-8F4D-BF90B71FE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8233694C-4943-4A7D-BE48-B2660ABF295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23F20983-B6FB-42DD-91ED-468B9EAAA0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2">
            <a:extLst>
              <a:ext uri="{FF2B5EF4-FFF2-40B4-BE49-F238E27FC236}">
                <a16:creationId xmlns:a16="http://schemas.microsoft.com/office/drawing/2014/main" id="{596EA518-1AF5-4030-BCE6-6AFA7A1D09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3AF593BC-57A1-4BA1-B8B2-3C3906E541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D922AE4-7C86-483F-8C1F-C571DB7E6D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id="{F1984F91-C90F-4ADE-AB8F-4BD6428FB7CA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8" name="Ellipszis 27">
              <a:extLst>
                <a:ext uri="{FF2B5EF4-FFF2-40B4-BE49-F238E27FC236}">
                  <a16:creationId xmlns:a16="http://schemas.microsoft.com/office/drawing/2014/main" id="{4BE942ED-20A0-462C-9AA3-98A3D8EB06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9" name="Kép 28">
              <a:extLst>
                <a:ext uri="{FF2B5EF4-FFF2-40B4-BE49-F238E27FC236}">
                  <a16:creationId xmlns:a16="http://schemas.microsoft.com/office/drawing/2014/main" id="{9C25A85E-BCED-4D19-8B8D-AEDE48715F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2979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0AD6B8B2-D23E-4691-9AAC-7EDDD28611E6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8FFDDC65-6164-4CCB-B333-E1644A4AB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5F09AFC3-B5CD-4E41-9D45-5F00B3C242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0" name="Szöveg helye 2">
            <a:extLst>
              <a:ext uri="{FF2B5EF4-FFF2-40B4-BE49-F238E27FC236}">
                <a16:creationId xmlns:a16="http://schemas.microsoft.com/office/drawing/2014/main" id="{66DB3B47-E5BD-4D9C-ABC4-FD9EFBDB8EF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BD258CC9-59BD-4AFF-9FC5-6FC59D53E1B0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5CF829C1-E4FA-4C2D-BE75-8FC9B14B80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7" name="Kép 26">
              <a:extLst>
                <a:ext uri="{FF2B5EF4-FFF2-40B4-BE49-F238E27FC236}">
                  <a16:creationId xmlns:a16="http://schemas.microsoft.com/office/drawing/2014/main" id="{CF7E04B7-1E02-4476-A274-2A06E51F7C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8" name="Tartalom helye 3">
            <a:extLst>
              <a:ext uri="{FF2B5EF4-FFF2-40B4-BE49-F238E27FC236}">
                <a16:creationId xmlns:a16="http://schemas.microsoft.com/office/drawing/2014/main" id="{02898BE7-775E-458D-B1BC-FD141877356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ADE4F8FA-4D91-467C-95E1-115577AEB26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0" name="Szöveg helye 5">
            <a:extLst>
              <a:ext uri="{FF2B5EF4-FFF2-40B4-BE49-F238E27FC236}">
                <a16:creationId xmlns:a16="http://schemas.microsoft.com/office/drawing/2014/main" id="{4A364233-E73C-46A3-BB4E-EF99577456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84080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églalap 13">
            <a:extLst>
              <a:ext uri="{FF2B5EF4-FFF2-40B4-BE49-F238E27FC236}">
                <a16:creationId xmlns:a16="http://schemas.microsoft.com/office/drawing/2014/main" id="{F49FE928-4021-49BA-8B20-CA9BBBC6F1F1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Cím 1">
            <a:extLst>
              <a:ext uri="{FF2B5EF4-FFF2-40B4-BE49-F238E27FC236}">
                <a16:creationId xmlns:a16="http://schemas.microsoft.com/office/drawing/2014/main" id="{8E3F0C2D-FFFB-4442-865A-AFAC54F1B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9EAD14A0-CF7F-4FF1-BB24-9FD596609EE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18" name="Szöveg helye 2">
            <a:extLst>
              <a:ext uri="{FF2B5EF4-FFF2-40B4-BE49-F238E27FC236}">
                <a16:creationId xmlns:a16="http://schemas.microsoft.com/office/drawing/2014/main" id="{BDFF43FA-559E-4CC2-BA64-4A83B6A39B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1DDF96CC-2707-498B-9D47-F656111740F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C01B383D-BBDA-4686-84F7-4C6CE78115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2" name="Kép 21">
              <a:extLst>
                <a:ext uri="{FF2B5EF4-FFF2-40B4-BE49-F238E27FC236}">
                  <a16:creationId xmlns:a16="http://schemas.microsoft.com/office/drawing/2014/main" id="{F4A63ADB-B578-435E-BDB6-6E72222B8E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6" name="Tartalom helye 3">
            <a:extLst>
              <a:ext uri="{FF2B5EF4-FFF2-40B4-BE49-F238E27FC236}">
                <a16:creationId xmlns:a16="http://schemas.microsoft.com/office/drawing/2014/main" id="{A5D8B0BB-C4C6-48D5-A4BA-AB0AB6F1B5C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CAC9F08-C220-4C2B-80B9-1A6C9C33B69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0B3EA3D5-59BC-400F-9370-46BF346B11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280174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rtalom helye 3">
            <a:extLst>
              <a:ext uri="{FF2B5EF4-FFF2-40B4-BE49-F238E27FC236}">
                <a16:creationId xmlns:a16="http://schemas.microsoft.com/office/drawing/2014/main" id="{4DD4CFD9-DEB4-4FAD-A942-9652D70A5E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698EDC3C-F61C-4E0A-9B87-65FB0A6394C5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Cím 1">
            <a:extLst>
              <a:ext uri="{FF2B5EF4-FFF2-40B4-BE49-F238E27FC236}">
                <a16:creationId xmlns:a16="http://schemas.microsoft.com/office/drawing/2014/main" id="{F15B2FEA-02B9-417D-A720-B3FC6191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5" name="Szöveg helye 2">
            <a:extLst>
              <a:ext uri="{FF2B5EF4-FFF2-40B4-BE49-F238E27FC236}">
                <a16:creationId xmlns:a16="http://schemas.microsoft.com/office/drawing/2014/main" id="{5DC307C6-FB29-457B-BF8E-A49D05DE79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7" name="Csoportba foglalás 16">
            <a:extLst>
              <a:ext uri="{FF2B5EF4-FFF2-40B4-BE49-F238E27FC236}">
                <a16:creationId xmlns:a16="http://schemas.microsoft.com/office/drawing/2014/main" id="{2294AA46-0A5D-445B-8443-08F3C32D1209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2CB1EFAC-6859-48B0-8A0B-2C13EEC9EF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A961BC90-D2F2-45FB-AF47-AE07F2977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9223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17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B9832036-2788-4622-A64B-17EA6B541E33}"/>
              </a:ext>
            </a:extLst>
          </p:cNvPr>
          <p:cNvSpPr/>
          <p:nvPr/>
        </p:nvSpPr>
        <p:spPr>
          <a:xfrm>
            <a:off x="2" y="1"/>
            <a:ext cx="1400175" cy="6858000"/>
          </a:xfrm>
          <a:prstGeom prst="rect">
            <a:avLst/>
          </a:prstGeom>
          <a:gradFill>
            <a:gsLst>
              <a:gs pos="0">
                <a:srgbClr val="143777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5746DDF3-1237-4ABC-BE9B-40E07F6522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13954" r="50075" b="15166"/>
          <a:stretch/>
        </p:blipFill>
        <p:spPr>
          <a:xfrm>
            <a:off x="5637689" y="0"/>
            <a:ext cx="3497733" cy="6858000"/>
          </a:xfrm>
          <a:prstGeom prst="rect">
            <a:avLst/>
          </a:prstGeom>
        </p:spPr>
      </p:pic>
      <p:sp>
        <p:nvSpPr>
          <p:cNvPr id="16" name="Téglalap 15">
            <a:extLst>
              <a:ext uri="{FF2B5EF4-FFF2-40B4-BE49-F238E27FC236}">
                <a16:creationId xmlns:a16="http://schemas.microsoft.com/office/drawing/2014/main" id="{C5E54EA3-5DA1-484C-86ED-D48C079F35EE}"/>
              </a:ext>
            </a:extLst>
          </p:cNvPr>
          <p:cNvSpPr>
            <a:spLocks noChangeAspect="1"/>
          </p:cNvSpPr>
          <p:nvPr/>
        </p:nvSpPr>
        <p:spPr>
          <a:xfrm>
            <a:off x="5637689" y="-1"/>
            <a:ext cx="3506313" cy="685800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9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F8A1C6F4-B994-46B7-B604-2637090259BF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A6271CBC-C030-43FF-85C3-A12DBA354E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1" name="Kép 10">
              <a:extLst>
                <a:ext uri="{FF2B5EF4-FFF2-40B4-BE49-F238E27FC236}">
                  <a16:creationId xmlns:a16="http://schemas.microsoft.com/office/drawing/2014/main" id="{506F0F34-288C-4900-8715-CDD0E3BBBA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  <p:pic>
        <p:nvPicPr>
          <p:cNvPr id="17" name="Kép 16">
            <a:extLst>
              <a:ext uri="{FF2B5EF4-FFF2-40B4-BE49-F238E27FC236}">
                <a16:creationId xmlns:a16="http://schemas.microsoft.com/office/drawing/2014/main" id="{66325AB9-9CA1-4E78-B77C-07464C8D65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>
            <a:off x="8583" y="1129644"/>
            <a:ext cx="1762121" cy="4786769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24213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095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6119730"/>
            <a:ext cx="3888432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7714EFCE-D761-4920-A4FD-C7BB8DCD8C78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350EBC85-C44A-49C8-B9C4-B37A733500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B1717237-3717-49F6-B135-8CF62385ED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516" y="5815205"/>
            <a:ext cx="781401" cy="1306829"/>
          </a:xfrm>
          <a:prstGeom prst="rect">
            <a:avLst/>
          </a:prstGeom>
        </p:spPr>
      </p:pic>
      <p:sp>
        <p:nvSpPr>
          <p:cNvPr id="37" name="Szöveg helye 7">
            <a:extLst>
              <a:ext uri="{FF2B5EF4-FFF2-40B4-BE49-F238E27FC236}">
                <a16:creationId xmlns:a16="http://schemas.microsoft.com/office/drawing/2014/main" id="{02C34324-1D62-4033-965F-F0EE61C280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38" name="Cím 8">
            <a:extLst>
              <a:ext uri="{FF2B5EF4-FFF2-40B4-BE49-F238E27FC236}">
                <a16:creationId xmlns:a16="http://schemas.microsoft.com/office/drawing/2014/main" id="{5DC3556C-9858-4CD8-AC57-BA798C8A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9" name="Szöveg helye 2">
            <a:extLst>
              <a:ext uri="{FF2B5EF4-FFF2-40B4-BE49-F238E27FC236}">
                <a16:creationId xmlns:a16="http://schemas.microsoft.com/office/drawing/2014/main" id="{39C7282D-11A0-4434-A196-D66513CD39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Tartalom helye 3">
            <a:extLst>
              <a:ext uri="{FF2B5EF4-FFF2-40B4-BE49-F238E27FC236}">
                <a16:creationId xmlns:a16="http://schemas.microsoft.com/office/drawing/2014/main" id="{F44D6510-BF2B-4B8D-B8CB-9EBEB238AFE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1B73FA26-82AB-4322-839E-DCCBF5E35E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10434836-BF4A-430A-BDC7-2F0A9F649B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299908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2" y="6119730"/>
            <a:ext cx="3888000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1553302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B1C46F0A-1AB8-4BCC-BAFC-1016B87CF0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EC0966E-815A-4B33-9F0C-B8A5DD6DD6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9" name="Cím 8">
            <a:extLst>
              <a:ext uri="{FF2B5EF4-FFF2-40B4-BE49-F238E27FC236}">
                <a16:creationId xmlns:a16="http://schemas.microsoft.com/office/drawing/2014/main" id="{C75D0434-E8E8-440E-8707-77DCFF37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CB2BA63-84A4-4546-87A0-D9DA49F8D53E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3603E696-F6AE-4DB9-AB6F-CC64995919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71F5F168-646F-4B5E-804F-43C2504515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F0C73910-03DB-4031-A496-E4DE431BA8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303D8CD-B4C5-4351-A36C-57B8B61283D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5" name="Tartalom helye 3">
            <a:extLst>
              <a:ext uri="{FF2B5EF4-FFF2-40B4-BE49-F238E27FC236}">
                <a16:creationId xmlns:a16="http://schemas.microsoft.com/office/drawing/2014/main" id="{EB5270F9-D439-41A4-9A4D-1A79F355782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424375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5664" y="3449169"/>
            <a:ext cx="3888767" cy="34088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346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2" name="Tartalom helye 3">
            <a:extLst>
              <a:ext uri="{FF2B5EF4-FFF2-40B4-BE49-F238E27FC236}">
                <a16:creationId xmlns:a16="http://schemas.microsoft.com/office/drawing/2014/main" id="{828B175C-BEBE-4758-9D4B-D75CC083C91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2">
            <a:extLst>
              <a:ext uri="{FF2B5EF4-FFF2-40B4-BE49-F238E27FC236}">
                <a16:creationId xmlns:a16="http://schemas.microsoft.com/office/drawing/2014/main" id="{D1B90F64-22FD-46A6-AD66-EACE5DE9A5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62CF5B3C-7531-4D70-9104-C67EBB1CF8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1" name="Szöveg helye 5">
            <a:extLst>
              <a:ext uri="{FF2B5EF4-FFF2-40B4-BE49-F238E27FC236}">
                <a16:creationId xmlns:a16="http://schemas.microsoft.com/office/drawing/2014/main" id="{B67782A7-14FB-488C-ADBF-95EC70AB20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713E5D64-A416-4407-A7A9-09466826ED7E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D0A6B8B5-ED8C-481E-9B80-314EA5E96C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3" name="Kép 22">
              <a:extLst>
                <a:ext uri="{FF2B5EF4-FFF2-40B4-BE49-F238E27FC236}">
                  <a16:creationId xmlns:a16="http://schemas.microsoft.com/office/drawing/2014/main" id="{7D9D7D4A-71F2-4FD6-A2E4-D41AE88DAF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348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1729236"/>
            <a:ext cx="3888000" cy="51287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299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0B2D9C99-1C4E-4298-A997-389B38EEFC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3C8BD7F5-F845-4745-82FD-81504485B0BD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725A775F-8F32-4260-A9DA-60C1222D4E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D614204D-7C12-4091-98F5-6937A3747D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DC6DF135-3B7D-4956-9743-C8E623DF8DD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42BB3DE8-1251-4064-8D6B-4B1FA45267A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2" name="Szöveg helye 5">
            <a:extLst>
              <a:ext uri="{FF2B5EF4-FFF2-40B4-BE49-F238E27FC236}">
                <a16:creationId xmlns:a16="http://schemas.microsoft.com/office/drawing/2014/main" id="{A78D3E86-9993-4BC1-99AD-7D429BC36D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60071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894D9129-1CB5-417B-87D6-5893AB314D9E}"/>
              </a:ext>
            </a:extLst>
          </p:cNvPr>
          <p:cNvSpPr/>
          <p:nvPr/>
        </p:nvSpPr>
        <p:spPr>
          <a:xfrm>
            <a:off x="5184000" y="922448"/>
            <a:ext cx="3960000" cy="59355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98C45189-E75A-4873-AC6E-8DB275763272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112F30A4-08F8-460C-90AB-68491CC3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27" name="Szöveg helye 2">
            <a:extLst>
              <a:ext uri="{FF2B5EF4-FFF2-40B4-BE49-F238E27FC236}">
                <a16:creationId xmlns:a16="http://schemas.microsoft.com/office/drawing/2014/main" id="{4291317A-D0C3-4FE3-A84C-AA2CE6A52A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BD72CD-FF20-466C-95CC-B40009752B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pic>
        <p:nvPicPr>
          <p:cNvPr id="37" name="Kép 36">
            <a:extLst>
              <a:ext uri="{FF2B5EF4-FFF2-40B4-BE49-F238E27FC236}">
                <a16:creationId xmlns:a16="http://schemas.microsoft.com/office/drawing/2014/main" id="{BB5CD19C-83CD-4D97-A40F-1DDB7075D6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773299" y="5815205"/>
            <a:ext cx="781401" cy="1306829"/>
          </a:xfrm>
          <a:prstGeom prst="rect">
            <a:avLst/>
          </a:prstGeom>
        </p:spPr>
      </p:pic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09C96B-E554-4008-9A8F-B4F67C41394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8D790186-02D7-4DFF-8358-FCB9B2A8A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EB79F6CD-A0F3-4DDB-9DE2-475A98B6B0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18" name="Tartalom helye 3">
            <a:extLst>
              <a:ext uri="{FF2B5EF4-FFF2-40B4-BE49-F238E27FC236}">
                <a16:creationId xmlns:a16="http://schemas.microsoft.com/office/drawing/2014/main" id="{4C844328-3F5C-4E88-8EAF-CDCA6317F1F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9" name="Szöveg helye 5">
            <a:extLst>
              <a:ext uri="{FF2B5EF4-FFF2-40B4-BE49-F238E27FC236}">
                <a16:creationId xmlns:a16="http://schemas.microsoft.com/office/drawing/2014/main" id="{BF34CC12-9A43-4F7C-BD11-631BEB1771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AEEC4DA1-E1B7-421F-9AFB-BA5458CBDF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3171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artalom helye 3">
            <a:extLst>
              <a:ext uri="{FF2B5EF4-FFF2-40B4-BE49-F238E27FC236}">
                <a16:creationId xmlns:a16="http://schemas.microsoft.com/office/drawing/2014/main" id="{B61A9FF3-877E-4A8A-8082-96C99F684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D2ABD4F-9A65-4313-83C2-BC6B67352DD4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3B2918A8-6FD6-4141-916F-31D783AD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12" name="Szöveg helye 2">
            <a:extLst>
              <a:ext uri="{FF2B5EF4-FFF2-40B4-BE49-F238E27FC236}">
                <a16:creationId xmlns:a16="http://schemas.microsoft.com/office/drawing/2014/main" id="{42DF65F1-33FF-4F3C-AC86-2C7F5F898A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DCBADE1C-80E7-482F-A47F-C127E1858476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5B7FBF9F-FEA5-4855-8A19-53DEDE5E45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630B57B0-5140-4B64-9110-EE7C31CECD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524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25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0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5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A866332-96FA-4C17-8E19-F95E408D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2204939"/>
            <a:ext cx="8312727" cy="22002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4000" b="1" dirty="0"/>
              <a:t>Az </a:t>
            </a:r>
            <a:r>
              <a:rPr lang="hu-HU" sz="4000" b="1" dirty="0" err="1"/>
              <a:t>mnb</a:t>
            </a:r>
            <a:r>
              <a:rPr lang="hu-HU" sz="4000" b="1" dirty="0"/>
              <a:t> Vállalati Konjunktúra felméréseinek 2022. júniusi eredményei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653072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837382E-A9ED-4B61-9CB2-863967452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529" y="310448"/>
            <a:ext cx="7610642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átlagos kapacitás-kihasználtság a </a:t>
            </a:r>
            <a:r>
              <a:rPr lang="hu-HU" sz="1800" dirty="0" err="1"/>
              <a:t>mikrocégek</a:t>
            </a:r>
            <a:r>
              <a:rPr lang="hu-HU" sz="1800" dirty="0"/>
              <a:t> kivételével minden méretkategóriában csökkent májushoz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3B35837-E483-45F9-9387-04E5E2BC1F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3405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2EA1A8E0-6AFE-41AA-8098-FC1090720371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781E780D-9BCB-4960-ABD1-14C3E43332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1837399"/>
              </p:ext>
            </p:extLst>
          </p:nvPr>
        </p:nvGraphicFramePr>
        <p:xfrm>
          <a:off x="0" y="922448"/>
          <a:ext cx="9144000" cy="5224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37354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058044C-501D-4DF7-9CB0-E2C587075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86" y="310448"/>
            <a:ext cx="8359744" cy="612000"/>
          </a:xfrm>
        </p:spPr>
        <p:txBody>
          <a:bodyPr>
            <a:noAutofit/>
          </a:bodyPr>
          <a:lstStyle/>
          <a:p>
            <a:r>
              <a:rPr lang="hu-HU" sz="1800" dirty="0"/>
              <a:t>a mezőgazdaságban stagnált, a többi tevékenységi körben enyhén csökkent az átlagos termelési szint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6D016A3-C2AE-43C4-B600-55BDFE867C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4E721061-B8C4-48A5-BF7F-BBE84F96DF92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14C75E03-6E02-4C06-A1E5-17D3AAAC3841}"/>
              </a:ext>
            </a:extLst>
          </p:cNvPr>
          <p:cNvSpPr/>
          <p:nvPr/>
        </p:nvSpPr>
        <p:spPr>
          <a:xfrm>
            <a:off x="318176" y="5834005"/>
            <a:ext cx="83457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összevont átlag és az egyes ágazatok súlyozása eltér egymástól.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7D3E95E5-296E-4E5F-990D-6D8976EA73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6693004"/>
              </p:ext>
            </p:extLst>
          </p:nvPr>
        </p:nvGraphicFramePr>
        <p:xfrm>
          <a:off x="0" y="922448"/>
          <a:ext cx="9144000" cy="49462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5218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66A2960-6846-402E-A2F3-841EC975C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99" y="310448"/>
            <a:ext cx="8075072" cy="612000"/>
          </a:xfrm>
        </p:spPr>
        <p:txBody>
          <a:bodyPr>
            <a:noAutofit/>
          </a:bodyPr>
          <a:lstStyle/>
          <a:p>
            <a:r>
              <a:rPr lang="hu-HU" sz="1800" dirty="0"/>
              <a:t>a termelési szintre vonatkozó várakozások enyhén javultak az előző hónaphoz képest, a középvállalatoknál számottevően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0E71D74-4ADD-469C-9479-0CF36CDAEE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397F862-9B9F-435D-86FD-8569703E95E1}"/>
              </a:ext>
            </a:extLst>
          </p:cNvPr>
          <p:cNvSpPr/>
          <p:nvPr/>
        </p:nvSpPr>
        <p:spPr>
          <a:xfrm>
            <a:off x="885493" y="5976258"/>
            <a:ext cx="7373013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b="1" i="1" cap="all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hu-HU" sz="2000" b="1" cap="all" dirty="0"/>
              <a:t>A kapacitás-kihasználtság várható alakulása 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D5F87B06-B1BB-4DC2-ACF6-C69221E9C82D}"/>
              </a:ext>
            </a:extLst>
          </p:cNvPr>
          <p:cNvSpPr/>
          <p:nvPr/>
        </p:nvSpPr>
        <p:spPr>
          <a:xfrm>
            <a:off x="8625753" y="2910713"/>
            <a:ext cx="215856" cy="36933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4E975533-ACB2-43FB-990F-28C0DA3722A7}"/>
              </a:ext>
            </a:extLst>
          </p:cNvPr>
          <p:cNvSpPr/>
          <p:nvPr/>
        </p:nvSpPr>
        <p:spPr>
          <a:xfrm rot="10800000">
            <a:off x="8627213" y="3528532"/>
            <a:ext cx="212935" cy="369334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20D5084A-D7D8-4133-96F4-3555EA2B5960}"/>
              </a:ext>
            </a:extLst>
          </p:cNvPr>
          <p:cNvSpPr txBox="1"/>
          <p:nvPr/>
        </p:nvSpPr>
        <p:spPr>
          <a:xfrm>
            <a:off x="8808251" y="2910713"/>
            <a:ext cx="461665" cy="160497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125F295A-3F57-4019-BEBF-3D6A0F6838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0670323"/>
              </p:ext>
            </p:extLst>
          </p:nvPr>
        </p:nvGraphicFramePr>
        <p:xfrm>
          <a:off x="0" y="922448"/>
          <a:ext cx="9144000" cy="5053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5936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795" y="310447"/>
            <a:ext cx="8118633" cy="612000"/>
          </a:xfrm>
        </p:spPr>
        <p:txBody>
          <a:bodyPr>
            <a:noAutofit/>
          </a:bodyPr>
          <a:lstStyle/>
          <a:p>
            <a:r>
              <a:rPr lang="hu-HU" sz="1700" dirty="0"/>
              <a:t>Az átlagos bevételi szint nem változott az előző hónaphoz képest, továbbra is az egy évvel korábbi szint 102 százalékán állt júniusban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887356" y="6087979"/>
            <a:ext cx="73692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dirty="0"/>
              <a:t>A VÁLASZADÓK ÁTLAGOS ÁRBEVÉTELE</a:t>
            </a:r>
          </a:p>
          <a:p>
            <a:pPr algn="ctr"/>
            <a:r>
              <a:rPr lang="hu-HU" sz="2000" dirty="0"/>
              <a:t>(előző év azonos időszaka = 100%)</a:t>
            </a:r>
          </a:p>
          <a:p>
            <a:endParaRPr lang="hu-HU" sz="2000" b="1" i="1" dirty="0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2126AF01-BE19-4801-8E66-9702350F68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9306310"/>
              </p:ext>
            </p:extLst>
          </p:nvPr>
        </p:nvGraphicFramePr>
        <p:xfrm>
          <a:off x="0" y="922447"/>
          <a:ext cx="9144000" cy="5084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7187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9887"/>
            <a:ext cx="8193592" cy="612000"/>
          </a:xfrm>
        </p:spPr>
        <p:txBody>
          <a:bodyPr>
            <a:noAutofit/>
          </a:bodyPr>
          <a:lstStyle/>
          <a:p>
            <a:r>
              <a:rPr lang="hu-HU" sz="1800" dirty="0"/>
              <a:t>A </a:t>
            </a:r>
            <a:r>
              <a:rPr lang="hu-HU" sz="1800" dirty="0" err="1"/>
              <a:t>BEVÉTELek</a:t>
            </a:r>
            <a:r>
              <a:rPr lang="hu-HU" sz="1800" dirty="0"/>
              <a:t> kapcsán a jelenlegi szint megítélése enyhén gyengült, a várakozások azonban javultak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sz="140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933450" y="5788019"/>
            <a:ext cx="770419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</a:p>
          <a:p>
            <a:pPr algn="ctr"/>
            <a:endParaRPr lang="hu-HU" sz="500" b="1" dirty="0"/>
          </a:p>
          <a:p>
            <a:pPr algn="ctr"/>
            <a:r>
              <a:rPr lang="hu-HU" sz="2000" b="1" dirty="0"/>
              <a:t>A JELENLEGI HELYZET ÉS A VÁRAKOZÁSOK EGYENLEGMUTATÓI AZ </a:t>
            </a:r>
            <a:r>
              <a:rPr lang="hu-HU" sz="2000" b="1" dirty="0" err="1"/>
              <a:t>ÁRBEVÉTELI</a:t>
            </a:r>
            <a:r>
              <a:rPr lang="hu-HU" sz="2000" b="1" dirty="0"/>
              <a:t> SZINTRE VONATKOZÓAN</a:t>
            </a:r>
            <a:endParaRPr lang="hu-HU" sz="2000" b="1" i="1" dirty="0"/>
          </a:p>
        </p:txBody>
      </p:sp>
      <p:sp>
        <p:nvSpPr>
          <p:cNvPr id="10" name="Szövegdoboz 2">
            <a:extLst>
              <a:ext uri="{FF2B5EF4-FFF2-40B4-BE49-F238E27FC236}">
                <a16:creationId xmlns:a16="http://schemas.microsoft.com/office/drawing/2014/main" id="{D103D296-CA33-4BB1-97D0-C42AF9645979}"/>
              </a:ext>
            </a:extLst>
          </p:cNvPr>
          <p:cNvSpPr txBox="1"/>
          <p:nvPr/>
        </p:nvSpPr>
        <p:spPr>
          <a:xfrm>
            <a:off x="1136461" y="299301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2020/12</a:t>
            </a:r>
          </a:p>
        </p:txBody>
      </p:sp>
      <p:sp>
        <p:nvSpPr>
          <p:cNvPr id="11" name="Szövegdoboz 3">
            <a:extLst>
              <a:ext uri="{FF2B5EF4-FFF2-40B4-BE49-F238E27FC236}">
                <a16:creationId xmlns:a16="http://schemas.microsoft.com/office/drawing/2014/main" id="{B69447FA-0D84-4983-8794-05973D609FD3}"/>
              </a:ext>
            </a:extLst>
          </p:cNvPr>
          <p:cNvSpPr txBox="1"/>
          <p:nvPr/>
        </p:nvSpPr>
        <p:spPr>
          <a:xfrm>
            <a:off x="1136461" y="2234585"/>
            <a:ext cx="835693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</a:t>
            </a:r>
          </a:p>
        </p:txBody>
      </p:sp>
      <p:sp>
        <p:nvSpPr>
          <p:cNvPr id="12" name="Szövegdoboz 4">
            <a:extLst>
              <a:ext uri="{FF2B5EF4-FFF2-40B4-BE49-F238E27FC236}">
                <a16:creationId xmlns:a16="http://schemas.microsoft.com/office/drawing/2014/main" id="{41D42F3F-0A44-4554-B37F-B74B99E633A7}"/>
              </a:ext>
            </a:extLst>
          </p:cNvPr>
          <p:cNvSpPr txBox="1"/>
          <p:nvPr/>
        </p:nvSpPr>
        <p:spPr>
          <a:xfrm>
            <a:off x="1295181" y="190411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2021/2</a:t>
            </a:r>
          </a:p>
        </p:txBody>
      </p:sp>
      <p:sp>
        <p:nvSpPr>
          <p:cNvPr id="13" name="Szövegdoboz 5">
            <a:extLst>
              <a:ext uri="{FF2B5EF4-FFF2-40B4-BE49-F238E27FC236}">
                <a16:creationId xmlns:a16="http://schemas.microsoft.com/office/drawing/2014/main" id="{6543D5CF-941B-4020-9E82-EF88D827DAA9}"/>
              </a:ext>
            </a:extLst>
          </p:cNvPr>
          <p:cNvSpPr txBox="1"/>
          <p:nvPr/>
        </p:nvSpPr>
        <p:spPr>
          <a:xfrm>
            <a:off x="2089763" y="1888880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2021/3</a:t>
            </a:r>
          </a:p>
        </p:txBody>
      </p:sp>
      <p:sp>
        <p:nvSpPr>
          <p:cNvPr id="14" name="Szövegdoboz 6">
            <a:extLst>
              <a:ext uri="{FF2B5EF4-FFF2-40B4-BE49-F238E27FC236}">
                <a16:creationId xmlns:a16="http://schemas.microsoft.com/office/drawing/2014/main" id="{7AA4E913-6D34-470C-8A35-4CB7400070AE}"/>
              </a:ext>
            </a:extLst>
          </p:cNvPr>
          <p:cNvSpPr txBox="1"/>
          <p:nvPr/>
        </p:nvSpPr>
        <p:spPr>
          <a:xfrm>
            <a:off x="3128025" y="1533326"/>
            <a:ext cx="833107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2021/4</a:t>
            </a:r>
          </a:p>
        </p:txBody>
      </p:sp>
      <p:sp>
        <p:nvSpPr>
          <p:cNvPr id="15" name="Szövegdoboz 7">
            <a:extLst>
              <a:ext uri="{FF2B5EF4-FFF2-40B4-BE49-F238E27FC236}">
                <a16:creationId xmlns:a16="http://schemas.microsoft.com/office/drawing/2014/main" id="{F9600656-19EE-46A2-BE97-DA042F36624A}"/>
              </a:ext>
            </a:extLst>
          </p:cNvPr>
          <p:cNvSpPr txBox="1"/>
          <p:nvPr/>
        </p:nvSpPr>
        <p:spPr>
          <a:xfrm>
            <a:off x="4036207" y="2087413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2021/5</a:t>
            </a:r>
          </a:p>
        </p:txBody>
      </p:sp>
      <p:sp>
        <p:nvSpPr>
          <p:cNvPr id="16" name="Szövegdoboz 8">
            <a:extLst>
              <a:ext uri="{FF2B5EF4-FFF2-40B4-BE49-F238E27FC236}">
                <a16:creationId xmlns:a16="http://schemas.microsoft.com/office/drawing/2014/main" id="{A556A5FE-67ED-40EA-8A0F-58FDF8B3F1B2}"/>
              </a:ext>
            </a:extLst>
          </p:cNvPr>
          <p:cNvSpPr txBox="1"/>
          <p:nvPr/>
        </p:nvSpPr>
        <p:spPr>
          <a:xfrm>
            <a:off x="4030679" y="1617127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2021/6</a:t>
            </a:r>
          </a:p>
        </p:txBody>
      </p:sp>
      <p:sp>
        <p:nvSpPr>
          <p:cNvPr id="17" name="Szövegdoboz 9">
            <a:extLst>
              <a:ext uri="{FF2B5EF4-FFF2-40B4-BE49-F238E27FC236}">
                <a16:creationId xmlns:a16="http://schemas.microsoft.com/office/drawing/2014/main" id="{7F7E545B-4A11-411E-9D89-1F17B66C10E0}"/>
              </a:ext>
            </a:extLst>
          </p:cNvPr>
          <p:cNvSpPr txBox="1"/>
          <p:nvPr/>
        </p:nvSpPr>
        <p:spPr>
          <a:xfrm>
            <a:off x="3248171" y="216945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2021/7</a:t>
            </a:r>
          </a:p>
        </p:txBody>
      </p:sp>
      <p:sp>
        <p:nvSpPr>
          <p:cNvPr id="20" name="Szövegdoboz 13">
            <a:extLst>
              <a:ext uri="{FF2B5EF4-FFF2-40B4-BE49-F238E27FC236}">
                <a16:creationId xmlns:a16="http://schemas.microsoft.com/office/drawing/2014/main" id="{BF218698-DFA5-48B1-8125-08D5B9AF88B2}"/>
              </a:ext>
            </a:extLst>
          </p:cNvPr>
          <p:cNvSpPr txBox="1"/>
          <p:nvPr/>
        </p:nvSpPr>
        <p:spPr>
          <a:xfrm>
            <a:off x="5269757" y="2993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2021/11</a:t>
            </a:r>
          </a:p>
        </p:txBody>
      </p:sp>
      <p:sp>
        <p:nvSpPr>
          <p:cNvPr id="21" name="Szövegdoboz 14">
            <a:extLst>
              <a:ext uri="{FF2B5EF4-FFF2-40B4-BE49-F238E27FC236}">
                <a16:creationId xmlns:a16="http://schemas.microsoft.com/office/drawing/2014/main" id="{5F6B11DC-CC7D-4E16-968D-1D05CE8F7F39}"/>
              </a:ext>
            </a:extLst>
          </p:cNvPr>
          <p:cNvSpPr txBox="1"/>
          <p:nvPr/>
        </p:nvSpPr>
        <p:spPr>
          <a:xfrm>
            <a:off x="6568302" y="2574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2021/12</a:t>
            </a:r>
          </a:p>
        </p:txBody>
      </p:sp>
      <p:sp>
        <p:nvSpPr>
          <p:cNvPr id="22" name="Szövegdoboz 15">
            <a:extLst>
              <a:ext uri="{FF2B5EF4-FFF2-40B4-BE49-F238E27FC236}">
                <a16:creationId xmlns:a16="http://schemas.microsoft.com/office/drawing/2014/main" id="{B7DAD095-E536-46E5-9088-369C2F30BD3B}"/>
              </a:ext>
            </a:extLst>
          </p:cNvPr>
          <p:cNvSpPr txBox="1"/>
          <p:nvPr/>
        </p:nvSpPr>
        <p:spPr>
          <a:xfrm>
            <a:off x="4822298" y="164209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2022/1</a:t>
            </a:r>
          </a:p>
        </p:txBody>
      </p:sp>
      <p:sp>
        <p:nvSpPr>
          <p:cNvPr id="23" name="Szövegdoboz 16">
            <a:extLst>
              <a:ext uri="{FF2B5EF4-FFF2-40B4-BE49-F238E27FC236}">
                <a16:creationId xmlns:a16="http://schemas.microsoft.com/office/drawing/2014/main" id="{ABE26227-D7E6-4107-B5F8-F64729C69075}"/>
              </a:ext>
            </a:extLst>
          </p:cNvPr>
          <p:cNvSpPr txBox="1"/>
          <p:nvPr/>
        </p:nvSpPr>
        <p:spPr>
          <a:xfrm>
            <a:off x="5733900" y="1655863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2022/2</a:t>
            </a:r>
          </a:p>
        </p:txBody>
      </p:sp>
      <p:sp>
        <p:nvSpPr>
          <p:cNvPr id="24" name="Szövegdoboz 17">
            <a:extLst>
              <a:ext uri="{FF2B5EF4-FFF2-40B4-BE49-F238E27FC236}">
                <a16:creationId xmlns:a16="http://schemas.microsoft.com/office/drawing/2014/main" id="{8B33592E-85A6-4E37-B3E8-5F43A1F76FE8}"/>
              </a:ext>
            </a:extLst>
          </p:cNvPr>
          <p:cNvSpPr txBox="1"/>
          <p:nvPr/>
        </p:nvSpPr>
        <p:spPr>
          <a:xfrm>
            <a:off x="4639689" y="2546490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2022/3</a:t>
            </a:r>
          </a:p>
        </p:txBody>
      </p:sp>
      <p:sp>
        <p:nvSpPr>
          <p:cNvPr id="25" name="Szövegdoboz 18">
            <a:extLst>
              <a:ext uri="{FF2B5EF4-FFF2-40B4-BE49-F238E27FC236}">
                <a16:creationId xmlns:a16="http://schemas.microsoft.com/office/drawing/2014/main" id="{99E496A5-F4F5-4D09-9563-D5565B3A0260}"/>
              </a:ext>
            </a:extLst>
          </p:cNvPr>
          <p:cNvSpPr txBox="1"/>
          <p:nvPr/>
        </p:nvSpPr>
        <p:spPr>
          <a:xfrm>
            <a:off x="6422867" y="2253555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2022/4</a:t>
            </a:r>
          </a:p>
        </p:txBody>
      </p:sp>
      <p:sp>
        <p:nvSpPr>
          <p:cNvPr id="26" name="Szövegdoboz 19">
            <a:extLst>
              <a:ext uri="{FF2B5EF4-FFF2-40B4-BE49-F238E27FC236}">
                <a16:creationId xmlns:a16="http://schemas.microsoft.com/office/drawing/2014/main" id="{FFDD3D36-C36A-44D5-9176-4303D53D046A}"/>
              </a:ext>
            </a:extLst>
          </p:cNvPr>
          <p:cNvSpPr txBox="1"/>
          <p:nvPr/>
        </p:nvSpPr>
        <p:spPr>
          <a:xfrm>
            <a:off x="5483158" y="2587313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2022/5</a:t>
            </a:r>
          </a:p>
        </p:txBody>
      </p:sp>
      <p:graphicFrame>
        <p:nvGraphicFramePr>
          <p:cNvPr id="46" name="Diagram 45">
            <a:extLst>
              <a:ext uri="{FF2B5EF4-FFF2-40B4-BE49-F238E27FC236}">
                <a16:creationId xmlns:a16="http://schemas.microsoft.com/office/drawing/2014/main" id="{B1821869-F28F-40B9-8C2C-8B3B8442EA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4464944"/>
              </p:ext>
            </p:extLst>
          </p:nvPr>
        </p:nvGraphicFramePr>
        <p:xfrm>
          <a:off x="-1" y="921887"/>
          <a:ext cx="9144001" cy="4920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Szövegdoboz 1">
            <a:extLst>
              <a:ext uri="{FF2B5EF4-FFF2-40B4-BE49-F238E27FC236}">
                <a16:creationId xmlns:a16="http://schemas.microsoft.com/office/drawing/2014/main" id="{122CC433-BAA0-F7FA-1BF2-86ABD041DC35}"/>
              </a:ext>
            </a:extLst>
          </p:cNvPr>
          <p:cNvSpPr txBox="1"/>
          <p:nvPr/>
        </p:nvSpPr>
        <p:spPr>
          <a:xfrm>
            <a:off x="5511263" y="2056849"/>
            <a:ext cx="766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2022/6</a:t>
            </a:r>
          </a:p>
        </p:txBody>
      </p:sp>
    </p:spTree>
    <p:extLst>
      <p:ext uri="{BB962C8B-B14F-4D97-AF65-F5344CB8AC3E}">
        <p14:creationId xmlns:p14="http://schemas.microsoft.com/office/powerpoint/2010/main" val="2216027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E942EF9-9EBF-48CD-A797-2750F632E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75" y="310448"/>
            <a:ext cx="7924800" cy="612000"/>
          </a:xfrm>
        </p:spPr>
        <p:txBody>
          <a:bodyPr>
            <a:noAutofit/>
          </a:bodyPr>
          <a:lstStyle/>
          <a:p>
            <a:pPr lvl="0"/>
            <a:r>
              <a:rPr lang="hu-HU" sz="1800" dirty="0"/>
              <a:t>a termelés növelését az emelkedő energiaárak, a munkaerőhiány és a beszállítói láncok fennakadásai nehezítik leginkább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282C818-27E9-4165-91C3-54410B91AD0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3999" y="648709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D18C8106-8553-4AD0-8974-00D78C757DFE}"/>
              </a:ext>
            </a:extLst>
          </p:cNvPr>
          <p:cNvSpPr/>
          <p:nvPr/>
        </p:nvSpPr>
        <p:spPr>
          <a:xfrm>
            <a:off x="-1" y="5769703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*A válaszlehetőség nem szerepelt az első felmérésben</a:t>
            </a:r>
          </a:p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** A válaszlehetőség 2022. júniusa óta szerepel a felmérésben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C2F1D16-58CA-440C-9260-DBD05F1BE97A}"/>
              </a:ext>
            </a:extLst>
          </p:cNvPr>
          <p:cNvSpPr/>
          <p:nvPr/>
        </p:nvSpPr>
        <p:spPr>
          <a:xfrm>
            <a:off x="885493" y="6332031"/>
            <a:ext cx="73730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termelés növelését akadályozó tényezők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46C31AE1-F097-483F-BEA9-814CF5DF0D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0253805"/>
              </p:ext>
            </p:extLst>
          </p:nvPr>
        </p:nvGraphicFramePr>
        <p:xfrm>
          <a:off x="0" y="922448"/>
          <a:ext cx="9143999" cy="49360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9889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558884"/>
            <a:ext cx="4983366" cy="1740220"/>
          </a:xfrm>
        </p:spPr>
        <p:txBody>
          <a:bodyPr/>
          <a:lstStyle/>
          <a:p>
            <a:r>
              <a:rPr lang="hu-HU" b="1" dirty="0"/>
              <a:t>Üzleti környezet, beruházások, foglalkoztatás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3881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137383E-9C16-4A6D-B65B-4C727813E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8"/>
            <a:ext cx="8117305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üzleti környezet megítélése a középvállalatok kivételével gyengült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DA18DFA-2DCA-4A17-A86D-9495398F2E7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54F32CAD-F421-4D0E-9B2B-4932342E74CE}"/>
              </a:ext>
            </a:extLst>
          </p:cNvPr>
          <p:cNvSpPr/>
          <p:nvPr/>
        </p:nvSpPr>
        <p:spPr>
          <a:xfrm>
            <a:off x="885493" y="5771489"/>
            <a:ext cx="7373013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változása az előző hónaphoz képest</a:t>
            </a:r>
          </a:p>
          <a:p>
            <a:pPr algn="ctr"/>
            <a:r>
              <a:rPr lang="hu-HU" sz="2000" dirty="0"/>
              <a:t>(előző hónap = 100%)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83B2F9AD-1A5F-4E59-A99A-F683A89E0C4F}"/>
              </a:ext>
            </a:extLst>
          </p:cNvPr>
          <p:cNvSpPr/>
          <p:nvPr/>
        </p:nvSpPr>
        <p:spPr>
          <a:xfrm>
            <a:off x="8620340" y="1250791"/>
            <a:ext cx="180390" cy="66628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69AC34D1-02C9-496A-8811-F8A6EF1ABEFB}"/>
              </a:ext>
            </a:extLst>
          </p:cNvPr>
          <p:cNvSpPr/>
          <p:nvPr/>
        </p:nvSpPr>
        <p:spPr>
          <a:xfrm rot="10800000">
            <a:off x="8636156" y="2151647"/>
            <a:ext cx="180390" cy="66628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0509585C-336E-4D36-906B-F88CD00D2333}"/>
              </a:ext>
            </a:extLst>
          </p:cNvPr>
          <p:cNvSpPr txBox="1"/>
          <p:nvPr/>
        </p:nvSpPr>
        <p:spPr>
          <a:xfrm>
            <a:off x="8742481" y="922448"/>
            <a:ext cx="461665" cy="245839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Kedvezőbb   </a:t>
            </a:r>
            <a:r>
              <a:rPr lang="hu-HU" b="1" dirty="0">
                <a:solidFill>
                  <a:srgbClr val="FF0000"/>
                </a:solidFill>
              </a:rPr>
              <a:t>Gyengébb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1806981A-AFDA-47AE-8849-278D7EACA6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6810027"/>
              </p:ext>
            </p:extLst>
          </p:nvPr>
        </p:nvGraphicFramePr>
        <p:xfrm>
          <a:off x="0" y="922449"/>
          <a:ext cx="9144000" cy="4919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8338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3FE1990-CDB8-400E-8686-4898A964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8"/>
            <a:ext cx="8088815" cy="612000"/>
          </a:xfrm>
        </p:spPr>
        <p:txBody>
          <a:bodyPr>
            <a:noAutofit/>
          </a:bodyPr>
          <a:lstStyle/>
          <a:p>
            <a:r>
              <a:rPr lang="hu-HU" sz="1700" dirty="0"/>
              <a:t>Az üzleti környezetre vonatkozó várakozások csak egyszer voltak gyengébbek a júniusban tapasztaltnál 2020. decembere óta 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D8A3BDB-C38C-4261-B1D2-B7615C39D05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24431" y="6485919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C6F47AE3-DAB6-4935-844A-6EC3F2B06438}"/>
              </a:ext>
            </a:extLst>
          </p:cNvPr>
          <p:cNvSpPr/>
          <p:nvPr/>
        </p:nvSpPr>
        <p:spPr>
          <a:xfrm>
            <a:off x="633031" y="6026135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változásával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F30A6E8F-11ED-4D07-83E0-F79A822D571B}"/>
              </a:ext>
            </a:extLst>
          </p:cNvPr>
          <p:cNvSpPr/>
          <p:nvPr/>
        </p:nvSpPr>
        <p:spPr>
          <a:xfrm>
            <a:off x="8614282" y="1859747"/>
            <a:ext cx="180390" cy="51843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466FFF8-2E15-41C6-833E-07FFA15AFD98}"/>
              </a:ext>
            </a:extLst>
          </p:cNvPr>
          <p:cNvSpPr/>
          <p:nvPr/>
        </p:nvSpPr>
        <p:spPr>
          <a:xfrm rot="10800000">
            <a:off x="8587648" y="2532658"/>
            <a:ext cx="180390" cy="51843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88352E4E-A5C3-4AB2-A34C-1C2345C3EDD1}"/>
              </a:ext>
            </a:extLst>
          </p:cNvPr>
          <p:cNvSpPr txBox="1"/>
          <p:nvPr/>
        </p:nvSpPr>
        <p:spPr>
          <a:xfrm>
            <a:off x="8768038" y="1803510"/>
            <a:ext cx="461665" cy="140206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</a:t>
            </a:r>
            <a:r>
              <a:rPr lang="hu-HU" b="1" dirty="0">
                <a:solidFill>
                  <a:srgbClr val="FF0000"/>
                </a:solidFill>
              </a:rPr>
              <a:t>Romlik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2E713768-11E8-49C9-9D7F-CAAFBAEF84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3626232"/>
              </p:ext>
            </p:extLst>
          </p:nvPr>
        </p:nvGraphicFramePr>
        <p:xfrm>
          <a:off x="0" y="922449"/>
          <a:ext cx="9124431" cy="5103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5786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43138300-3BBA-449B-9960-1D2B2BDEE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10448"/>
            <a:ext cx="7784016" cy="612000"/>
          </a:xfrm>
        </p:spPr>
        <p:txBody>
          <a:bodyPr>
            <a:noAutofit/>
          </a:bodyPr>
          <a:lstStyle/>
          <a:p>
            <a:r>
              <a:rPr lang="hu-HU" sz="1800" dirty="0"/>
              <a:t>a beruházásokkal kapcsolatos optimizmus csökkent az előző hónaphoz képest, leginkább az iparban és építőiparban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A49900-B2C0-4EAC-B789-E6B54173A1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4CDD132-646C-4399-95A8-7E9CF82B4795}"/>
              </a:ext>
            </a:extLst>
          </p:cNvPr>
          <p:cNvSpPr/>
          <p:nvPr/>
        </p:nvSpPr>
        <p:spPr>
          <a:xfrm>
            <a:off x="779988" y="6111739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beruházásokkal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6D338BA4-8D8C-4F09-9329-AEB3B7BB0701}"/>
              </a:ext>
            </a:extLst>
          </p:cNvPr>
          <p:cNvSpPr/>
          <p:nvPr/>
        </p:nvSpPr>
        <p:spPr>
          <a:xfrm>
            <a:off x="8645013" y="2460213"/>
            <a:ext cx="204002" cy="782025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99A9A8D-4E26-420E-B67B-10B2F10A4513}"/>
              </a:ext>
            </a:extLst>
          </p:cNvPr>
          <p:cNvSpPr/>
          <p:nvPr/>
        </p:nvSpPr>
        <p:spPr>
          <a:xfrm rot="10800000">
            <a:off x="8634606" y="3568351"/>
            <a:ext cx="224815" cy="782026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5007BB0C-943E-493A-9F31-EE5E09098329}"/>
              </a:ext>
            </a:extLst>
          </p:cNvPr>
          <p:cNvSpPr txBox="1"/>
          <p:nvPr/>
        </p:nvSpPr>
        <p:spPr>
          <a:xfrm>
            <a:off x="8786463" y="1502148"/>
            <a:ext cx="461665" cy="348018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Tervez beruházást      </a:t>
            </a:r>
            <a:r>
              <a:rPr lang="hu-HU" b="1" dirty="0">
                <a:solidFill>
                  <a:srgbClr val="FF0000"/>
                </a:solidFill>
              </a:rPr>
              <a:t>Elhalasztotta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11ABC85B-BFFA-43E2-BCB1-4D5DA6232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1450948"/>
              </p:ext>
            </p:extLst>
          </p:nvPr>
        </p:nvGraphicFramePr>
        <p:xfrm>
          <a:off x="1" y="922449"/>
          <a:ext cx="9143999" cy="51757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26698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3BB4B34D-0DCF-4BF7-BE2B-56074C3CD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Az </a:t>
            </a:r>
            <a:r>
              <a:rPr lang="hu-HU" dirty="0" err="1"/>
              <a:t>mnb</a:t>
            </a:r>
            <a:r>
              <a:rPr lang="hu-HU" dirty="0"/>
              <a:t> vállalati konjunktúra felmérései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1608236-9EAD-4840-BC67-1A59EC809B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506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5" name="Tartalom helye 7">
            <a:extLst>
              <a:ext uri="{FF2B5EF4-FFF2-40B4-BE49-F238E27FC236}">
                <a16:creationId xmlns:a16="http://schemas.microsoft.com/office/drawing/2014/main" id="{C0F23E92-2569-4FDC-8E86-4F906A03BC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9502102"/>
              </p:ext>
            </p:extLst>
          </p:nvPr>
        </p:nvGraphicFramePr>
        <p:xfrm>
          <a:off x="323696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2763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011EC9C-BDE0-4E56-8413-1A7FFED21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270" y="310448"/>
            <a:ext cx="8032632" cy="612000"/>
          </a:xfrm>
        </p:spPr>
        <p:txBody>
          <a:bodyPr>
            <a:noAutofit/>
          </a:bodyPr>
          <a:lstStyle/>
          <a:p>
            <a:r>
              <a:rPr lang="hu-HU" sz="2000" dirty="0"/>
              <a:t>A létszám tervezett bővítése mutatójának február óta tartó csökkenése megállt júniusra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68E6320-AED9-48BE-8C1A-5A232CE0490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92D50B64-998B-48D5-8E65-C813D3D83B6F}"/>
              </a:ext>
            </a:extLst>
          </p:cNvPr>
          <p:cNvSpPr/>
          <p:nvPr/>
        </p:nvSpPr>
        <p:spPr>
          <a:xfrm>
            <a:off x="779988" y="6086655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9D48E71-B065-4EC0-A389-EF7208874ED6}"/>
              </a:ext>
            </a:extLst>
          </p:cNvPr>
          <p:cNvSpPr/>
          <p:nvPr/>
        </p:nvSpPr>
        <p:spPr>
          <a:xfrm>
            <a:off x="8669877" y="3849035"/>
            <a:ext cx="204002" cy="585169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71CF8CF-B011-4D6A-AC1C-5950FC14655F}"/>
              </a:ext>
            </a:extLst>
          </p:cNvPr>
          <p:cNvSpPr/>
          <p:nvPr/>
        </p:nvSpPr>
        <p:spPr>
          <a:xfrm rot="10800000">
            <a:off x="8634640" y="4738964"/>
            <a:ext cx="204002" cy="585170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D679119C-7A71-49DD-A2BF-6F24F3525E56}"/>
              </a:ext>
            </a:extLst>
          </p:cNvPr>
          <p:cNvSpPr txBox="1"/>
          <p:nvPr/>
        </p:nvSpPr>
        <p:spPr>
          <a:xfrm>
            <a:off x="8777626" y="4032106"/>
            <a:ext cx="461665" cy="159678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 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6E7D5A77-4EBA-4339-93A4-0289F79574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1530001"/>
              </p:ext>
            </p:extLst>
          </p:nvPr>
        </p:nvGraphicFramePr>
        <p:xfrm>
          <a:off x="0" y="922448"/>
          <a:ext cx="9144000" cy="5240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16853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48" y="310449"/>
            <a:ext cx="7776128" cy="612000"/>
          </a:xfrm>
        </p:spPr>
        <p:txBody>
          <a:bodyPr>
            <a:noAutofit/>
          </a:bodyPr>
          <a:lstStyle/>
          <a:p>
            <a:r>
              <a:rPr lang="hu-HU" sz="1800" dirty="0"/>
              <a:t>A létszámváltoztatási tervek mutatója minden tevékenységi körben pozitív, de a mezőgazdaság kivételével csökkent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5FAA06C-E0DC-4EFD-B1D5-6AAB16355210}"/>
              </a:ext>
            </a:extLst>
          </p:cNvPr>
          <p:cNvSpPr/>
          <p:nvPr/>
        </p:nvSpPr>
        <p:spPr>
          <a:xfrm>
            <a:off x="763659" y="6084797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215631CF-D211-4EE7-9B7A-634DCAEE9341}"/>
              </a:ext>
            </a:extLst>
          </p:cNvPr>
          <p:cNvSpPr/>
          <p:nvPr/>
        </p:nvSpPr>
        <p:spPr>
          <a:xfrm>
            <a:off x="8536566" y="2722718"/>
            <a:ext cx="204002" cy="540234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911157E8-3600-42E9-A2F3-FB3C2D83A453}"/>
              </a:ext>
            </a:extLst>
          </p:cNvPr>
          <p:cNvSpPr/>
          <p:nvPr/>
        </p:nvSpPr>
        <p:spPr>
          <a:xfrm rot="10800000">
            <a:off x="8536566" y="3598650"/>
            <a:ext cx="204002" cy="61606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BAE4D132-A870-4A0C-8439-337647CD3495}"/>
              </a:ext>
            </a:extLst>
          </p:cNvPr>
          <p:cNvSpPr txBox="1"/>
          <p:nvPr/>
        </p:nvSpPr>
        <p:spPr>
          <a:xfrm>
            <a:off x="8670651" y="2962189"/>
            <a:ext cx="461665" cy="159300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79C93EB7-E483-432F-84BA-BF37B97A22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6959084"/>
              </p:ext>
            </p:extLst>
          </p:nvPr>
        </p:nvGraphicFramePr>
        <p:xfrm>
          <a:off x="0" y="922449"/>
          <a:ext cx="9144000" cy="5162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95043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Árak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920422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592" y="301396"/>
            <a:ext cx="7819947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1800" dirty="0"/>
              <a:t>Az elmúlt 3 hónapban minden tevékenységi körben számottevő többségben voltak az áraikat emelő vállalatok…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621" y="5881267"/>
            <a:ext cx="7584024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az elmúlt 3 hónapban áremelést és árcsökkentést megvalósító válaszadók arányainak különbsége. </a:t>
            </a:r>
          </a:p>
          <a:p>
            <a:pPr algn="ctr"/>
            <a:r>
              <a:rPr lang="hu-HU" sz="2000" b="1" cap="all" dirty="0"/>
              <a:t>Az elmúlt 3 hónapban megvalósított áremelések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409966DD-B35B-96E7-7CCF-17051C6503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2892084"/>
              </p:ext>
            </p:extLst>
          </p:nvPr>
        </p:nvGraphicFramePr>
        <p:xfrm>
          <a:off x="0" y="922449"/>
          <a:ext cx="9144000" cy="4958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54388F7-D4CA-3060-5D02-479E87AEAE89}"/>
              </a:ext>
            </a:extLst>
          </p:cNvPr>
          <p:cNvCxnSpPr>
            <a:cxnSpLocks/>
          </p:cNvCxnSpPr>
          <p:nvPr/>
        </p:nvCxnSpPr>
        <p:spPr>
          <a:xfrm flipV="1">
            <a:off x="7007387" y="1004937"/>
            <a:ext cx="0" cy="4083112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67109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545" y="310449"/>
            <a:ext cx="7497948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1800" dirty="0"/>
              <a:t>…A jövőbeli áremelési terveket vizsgáló mutató azonban minden iparágban mérséklődött májushoz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621" y="5881267"/>
            <a:ext cx="7584024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az áremelést és árcsökkentést tervező válaszadók arányainak különbsége. </a:t>
            </a:r>
          </a:p>
          <a:p>
            <a:pPr algn="ctr"/>
            <a:r>
              <a:rPr lang="hu-HU" sz="2000" b="1" cap="all" dirty="0"/>
              <a:t>Az </a:t>
            </a:r>
            <a:r>
              <a:rPr lang="hu-HU" sz="2000" b="1" cap="all" dirty="0" err="1"/>
              <a:t>árváltoztatással</a:t>
            </a:r>
            <a:r>
              <a:rPr lang="hu-HU" sz="2000" b="1" cap="all" dirty="0"/>
              <a:t> kapcsolatos várakozások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D8BDDC9E-4CF4-4942-97EC-8764931768F0}"/>
              </a:ext>
            </a:extLst>
          </p:cNvPr>
          <p:cNvSpPr txBox="1"/>
          <p:nvPr/>
        </p:nvSpPr>
        <p:spPr>
          <a:xfrm>
            <a:off x="8766925" y="2266087"/>
            <a:ext cx="461665" cy="3889876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/>
              <a:t>Áremelést tervez    Árcsökkentést tervez</a:t>
            </a:r>
          </a:p>
        </p:txBody>
      </p:sp>
      <p:sp>
        <p:nvSpPr>
          <p:cNvPr id="16" name="Nyíl: felfelé mutató 15">
            <a:extLst>
              <a:ext uri="{FF2B5EF4-FFF2-40B4-BE49-F238E27FC236}">
                <a16:creationId xmlns:a16="http://schemas.microsoft.com/office/drawing/2014/main" id="{E6CDD610-B420-470A-87D9-751B8B6D65DA}"/>
              </a:ext>
            </a:extLst>
          </p:cNvPr>
          <p:cNvSpPr/>
          <p:nvPr/>
        </p:nvSpPr>
        <p:spPr>
          <a:xfrm>
            <a:off x="8664924" y="3120007"/>
            <a:ext cx="204002" cy="782025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7" name="Nyíl: felfelé mutató 16">
            <a:extLst>
              <a:ext uri="{FF2B5EF4-FFF2-40B4-BE49-F238E27FC236}">
                <a16:creationId xmlns:a16="http://schemas.microsoft.com/office/drawing/2014/main" id="{55FE3721-E2FD-457E-89FF-18302E78CB03}"/>
              </a:ext>
            </a:extLst>
          </p:cNvPr>
          <p:cNvSpPr/>
          <p:nvPr/>
        </p:nvSpPr>
        <p:spPr>
          <a:xfrm rot="10800000">
            <a:off x="8664924" y="4118419"/>
            <a:ext cx="204002" cy="782026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AE43E789-3081-4627-B1A9-80FB80614C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7947639"/>
              </p:ext>
            </p:extLst>
          </p:nvPr>
        </p:nvGraphicFramePr>
        <p:xfrm>
          <a:off x="0" y="922449"/>
          <a:ext cx="9144000" cy="4958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47658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161" y="310449"/>
            <a:ext cx="7970237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2000" dirty="0"/>
              <a:t>a válaszadók többsége nem tervez évközi béremelést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504655" y="6237151"/>
            <a:ext cx="77677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magasabb infláció miatt évközi béremelést tervezők aránya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4CD4F34C-303F-6DE8-F167-DCB3867CBF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2548483"/>
              </p:ext>
            </p:extLst>
          </p:nvPr>
        </p:nvGraphicFramePr>
        <p:xfrm>
          <a:off x="0" y="922449"/>
          <a:ext cx="9144000" cy="54250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77136F5-1D1E-2D7C-641F-D959E37932ED}"/>
              </a:ext>
            </a:extLst>
          </p:cNvPr>
          <p:cNvCxnSpPr>
            <a:cxnSpLocks/>
          </p:cNvCxnSpPr>
          <p:nvPr/>
        </p:nvCxnSpPr>
        <p:spPr>
          <a:xfrm flipV="1">
            <a:off x="7097917" y="1041149"/>
            <a:ext cx="0" cy="4083112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35595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45324B-6843-4354-8A92-924D4FA99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279577"/>
            <a:ext cx="5736358" cy="2298834"/>
          </a:xfrm>
        </p:spPr>
        <p:txBody>
          <a:bodyPr/>
          <a:lstStyle/>
          <a:p>
            <a:r>
              <a:rPr lang="hu-HU" dirty="0"/>
              <a:t>Köszönjük minden közreműködőnek a kitöltésben való részvételt!</a:t>
            </a:r>
          </a:p>
        </p:txBody>
      </p:sp>
    </p:spTree>
    <p:extLst>
      <p:ext uri="{BB962C8B-B14F-4D97-AF65-F5344CB8AC3E}">
        <p14:creationId xmlns:p14="http://schemas.microsoft.com/office/powerpoint/2010/main" val="1837329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B70AFAA-7737-4596-94E8-AE33F13BB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200" dirty="0"/>
              <a:t>Az eredmények a gazdaság járvány utáni </a:t>
            </a:r>
            <a:r>
              <a:rPr lang="hu-HU" sz="2200" dirty="0" err="1"/>
              <a:t>újraindulásának</a:t>
            </a:r>
            <a:r>
              <a:rPr lang="hu-HU" sz="2200" dirty="0"/>
              <a:t> robusztusságát tükrözik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C45795-BC3B-4D91-B499-FE1B4B8FE4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515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A8E1A91E-993A-431B-894E-5E00C5DD12A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332429798"/>
              </p:ext>
            </p:extLst>
          </p:nvPr>
        </p:nvGraphicFramePr>
        <p:xfrm>
          <a:off x="161848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8797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09396"/>
            <a:ext cx="7610642" cy="612000"/>
          </a:xfrm>
        </p:spPr>
        <p:txBody>
          <a:bodyPr>
            <a:noAutofit/>
          </a:bodyPr>
          <a:lstStyle/>
          <a:p>
            <a:r>
              <a:rPr lang="hu-HU" sz="2200" dirty="0"/>
              <a:t>Az </a:t>
            </a:r>
            <a:r>
              <a:rPr lang="hu-HU" sz="2200" dirty="0" err="1"/>
              <a:t>mnb</a:t>
            </a:r>
            <a:r>
              <a:rPr lang="hu-HU" sz="2200" dirty="0"/>
              <a:t> </a:t>
            </a:r>
            <a:r>
              <a:rPr lang="hu-HU" sz="2200" dirty="0" err="1"/>
              <a:t>konjunktÚra</a:t>
            </a:r>
            <a:r>
              <a:rPr lang="hu-HU" sz="2200" dirty="0"/>
              <a:t> indexe a májusi +7-ről +6 pontra mérséklődött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4753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29C42FF4-1ED7-4CFD-A338-2F7652C24DEF}"/>
              </a:ext>
            </a:extLst>
          </p:cNvPr>
          <p:cNvSpPr/>
          <p:nvPr/>
        </p:nvSpPr>
        <p:spPr>
          <a:xfrm>
            <a:off x="15751" y="6290666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helyzet, a várakozások és az MNB konjunktúra indexe</a:t>
            </a:r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70FE1926-3A9A-4E74-9CA0-ABD85A2F0232}"/>
              </a:ext>
            </a:extLst>
          </p:cNvPr>
          <p:cNvSpPr/>
          <p:nvPr/>
        </p:nvSpPr>
        <p:spPr>
          <a:xfrm>
            <a:off x="399100" y="5706803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0931786"/>
              </p:ext>
            </p:extLst>
          </p:nvPr>
        </p:nvGraphicFramePr>
        <p:xfrm>
          <a:off x="15752" y="921397"/>
          <a:ext cx="9112494" cy="4785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79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266" y="311788"/>
            <a:ext cx="7870549" cy="612000"/>
          </a:xfrm>
        </p:spPr>
        <p:txBody>
          <a:bodyPr>
            <a:noAutofit/>
          </a:bodyPr>
          <a:lstStyle/>
          <a:p>
            <a:r>
              <a:rPr lang="hu-HU" sz="2000" dirty="0"/>
              <a:t>A jelenlegi helyzet megítélése a kisebb méretkategóriákban enyhén gyengült, a nagyobbaknál azonban javult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12495" y="647443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186A0CF-C284-4680-AF26-FF28FECB416C}"/>
              </a:ext>
            </a:extLst>
          </p:cNvPr>
          <p:cNvSpPr/>
          <p:nvPr/>
        </p:nvSpPr>
        <p:spPr>
          <a:xfrm>
            <a:off x="598095" y="5862433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5F1E777-9332-46F0-B550-C4B81158C786}"/>
              </a:ext>
            </a:extLst>
          </p:cNvPr>
          <p:cNvSpPr/>
          <p:nvPr/>
        </p:nvSpPr>
        <p:spPr>
          <a:xfrm>
            <a:off x="0" y="6399622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 indexe vállalatméret szerint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5607DD30-891E-4AA6-95B3-CBF998C8E1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5627220"/>
              </p:ext>
            </p:extLst>
          </p:nvPr>
        </p:nvGraphicFramePr>
        <p:xfrm>
          <a:off x="1" y="923788"/>
          <a:ext cx="9143999" cy="4894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2634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771" y="304901"/>
            <a:ext cx="8033657" cy="612000"/>
          </a:xfrm>
        </p:spPr>
        <p:txBody>
          <a:bodyPr>
            <a:noAutofit/>
          </a:bodyPr>
          <a:lstStyle/>
          <a:p>
            <a:r>
              <a:rPr lang="hu-HU" sz="2000" dirty="0"/>
              <a:t>A jelenlegi helyzet indexe legnagyobb mértékben az üzleti környezet kapcsán csökkent májushoz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214545"/>
            <a:ext cx="911249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*Az első két felmérésben nem szerepelt ez a kérdés</a:t>
            </a:r>
          </a:p>
          <a:p>
            <a:pPr algn="ctr"/>
            <a:r>
              <a:rPr lang="hu-HU" sz="2000" b="1" cap="all" dirty="0"/>
              <a:t>A jelenlegi helyzet alindexei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4" y="1438499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75364" y="2243730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3292" y="1439326"/>
            <a:ext cx="461665" cy="181367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 </a:t>
            </a:r>
            <a:r>
              <a:rPr lang="hu-HU" b="1" dirty="0">
                <a:solidFill>
                  <a:srgbClr val="FF0000"/>
                </a:solidFill>
              </a:rPr>
              <a:t>Gyengül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93494932-ECBF-43EE-AAF0-B32C0382DC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6678620"/>
              </p:ext>
            </p:extLst>
          </p:nvPr>
        </p:nvGraphicFramePr>
        <p:xfrm>
          <a:off x="0" y="916901"/>
          <a:ext cx="9112494" cy="5297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579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240" y="310448"/>
            <a:ext cx="7745915" cy="612000"/>
          </a:xfrm>
        </p:spPr>
        <p:txBody>
          <a:bodyPr>
            <a:noAutofit/>
          </a:bodyPr>
          <a:lstStyle/>
          <a:p>
            <a:r>
              <a:rPr lang="hu-HU" sz="1800" dirty="0"/>
              <a:t>A VÁRAKOZÁSOK INDEXE IS MINIMÁLISAN GYENGÜLT, A MUTATÓ AZ ELMÚLT MÁSFÉL ÉV LEGALACSONYABB SZINTJÉN ÁLLT JÚNIUSBAN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73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73C3CB4-AA04-4B7F-B848-7DA7DCBCB7F7}"/>
              </a:ext>
            </a:extLst>
          </p:cNvPr>
          <p:cNvSpPr/>
          <p:nvPr/>
        </p:nvSpPr>
        <p:spPr>
          <a:xfrm>
            <a:off x="31506" y="6500477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alindexei</a:t>
            </a:r>
          </a:p>
        </p:txBody>
      </p:sp>
      <p:sp>
        <p:nvSpPr>
          <p:cNvPr id="9" name="Nyíl: felfelé mutató 8">
            <a:extLst>
              <a:ext uri="{FF2B5EF4-FFF2-40B4-BE49-F238E27FC236}">
                <a16:creationId xmlns:a16="http://schemas.microsoft.com/office/drawing/2014/main" id="{E632F845-F269-44C5-92FF-6C69BD8AE866}"/>
              </a:ext>
            </a:extLst>
          </p:cNvPr>
          <p:cNvSpPr/>
          <p:nvPr/>
        </p:nvSpPr>
        <p:spPr>
          <a:xfrm>
            <a:off x="8639384" y="2293237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5DFB9F90-EDE9-47D8-847E-6D75288D9CBF}"/>
              </a:ext>
            </a:extLst>
          </p:cNvPr>
          <p:cNvSpPr/>
          <p:nvPr/>
        </p:nvSpPr>
        <p:spPr>
          <a:xfrm rot="10800000">
            <a:off x="8633696" y="3090446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FCC1974F-E521-4C31-AF75-A013260EB280}"/>
              </a:ext>
            </a:extLst>
          </p:cNvPr>
          <p:cNvSpPr txBox="1"/>
          <p:nvPr/>
        </p:nvSpPr>
        <p:spPr>
          <a:xfrm>
            <a:off x="8826714" y="2293237"/>
            <a:ext cx="461665" cy="181367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 </a:t>
            </a:r>
            <a:r>
              <a:rPr lang="hu-HU" b="1" dirty="0">
                <a:solidFill>
                  <a:srgbClr val="FF0000"/>
                </a:solidFill>
              </a:rPr>
              <a:t>Gyengül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22F6F4A3-45C5-48C5-A237-6713141B6ACE}"/>
              </a:ext>
            </a:extLst>
          </p:cNvPr>
          <p:cNvSpPr txBox="1"/>
          <p:nvPr/>
        </p:nvSpPr>
        <p:spPr>
          <a:xfrm>
            <a:off x="7908156" y="2406930"/>
            <a:ext cx="7504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00B0F0"/>
                </a:solidFill>
              </a:rPr>
              <a:t>15 pont</a:t>
            </a: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4F00632C-5667-4D3D-B5A1-15EE023F8D9D}"/>
              </a:ext>
            </a:extLst>
          </p:cNvPr>
          <p:cNvSpPr txBox="1"/>
          <p:nvPr/>
        </p:nvSpPr>
        <p:spPr>
          <a:xfrm>
            <a:off x="7908155" y="2604580"/>
            <a:ext cx="7504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FF0000"/>
                </a:solidFill>
              </a:rPr>
              <a:t>14 pont</a:t>
            </a:r>
          </a:p>
        </p:txBody>
      </p:sp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F150BA5B-DAAF-4CAF-B569-384E3FB3E4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3203067"/>
              </p:ext>
            </p:extLst>
          </p:nvPr>
        </p:nvGraphicFramePr>
        <p:xfrm>
          <a:off x="-1" y="922448"/>
          <a:ext cx="9144001" cy="55212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7829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170C5D8F-DC25-4F79-940F-5A7DE3F3F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030" y="310448"/>
            <a:ext cx="8155491" cy="612000"/>
          </a:xfrm>
        </p:spPr>
        <p:txBody>
          <a:bodyPr>
            <a:noAutofit/>
          </a:bodyPr>
          <a:lstStyle/>
          <a:p>
            <a:r>
              <a:rPr lang="hu-HU" sz="1800" dirty="0"/>
              <a:t>A JÖVŐVEL KAPCSOLATOS OPTIMIZMUS A KÖZÉPVÁLLALATOK KIVÉTELÉVEL MINDEN </a:t>
            </a:r>
            <a:r>
              <a:rPr lang="hu-HU" sz="1800" dirty="0" err="1"/>
              <a:t>MÉReTKATEGÓRIÁBAN</a:t>
            </a:r>
            <a:r>
              <a:rPr lang="hu-HU" sz="1800" dirty="0"/>
              <a:t> GYENGÜLT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54C2B69-C3A6-4FDC-915A-7E59A6D0D30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59964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3DA8FA6A-60BB-4F99-ACEA-8AC53F30853B}"/>
              </a:ext>
            </a:extLst>
          </p:cNvPr>
          <p:cNvSpPr/>
          <p:nvPr/>
        </p:nvSpPr>
        <p:spPr>
          <a:xfrm>
            <a:off x="478174" y="5833461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1224B0E6-D9AD-4FE7-A5A0-510A7DEAF52D}"/>
              </a:ext>
            </a:extLst>
          </p:cNvPr>
          <p:cNvSpPr/>
          <p:nvPr/>
        </p:nvSpPr>
        <p:spPr>
          <a:xfrm>
            <a:off x="94825" y="6399621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indexe vállalatméret szerint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A45E312B-888A-4850-8BC6-84B37BEB11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1020770"/>
              </p:ext>
            </p:extLst>
          </p:nvPr>
        </p:nvGraphicFramePr>
        <p:xfrm>
          <a:off x="-16980" y="922449"/>
          <a:ext cx="9160980" cy="4911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0605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54677F3-E60F-43ED-BE54-5EB930DCE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Termelés és kereslet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5098486"/>
      </p:ext>
    </p:extLst>
  </p:cSld>
  <p:clrMapOvr>
    <a:masterClrMapping/>
  </p:clrMapOvr>
</p:sld>
</file>

<file path=ppt/theme/theme1.xml><?xml version="1.0" encoding="utf-8"?>
<a:theme xmlns:a="http://schemas.openxmlformats.org/drawingml/2006/main" name="MNB téma 4_3 új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B62070E2-8DAD-4C8D-8BC5-F50A9BF3ACF0}"/>
    </a:ext>
  </a:extLst>
</a:theme>
</file>

<file path=ppt/theme/theme2.xml><?xml version="1.0" encoding="utf-8"?>
<a:theme xmlns:a="http://schemas.openxmlformats.org/drawingml/2006/main" name="MNB téma 4_3 nyomtatásra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A9582B90-6524-41EB-9FA6-0BA03A9CB942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35029</TotalTime>
  <Words>977</Words>
  <Application>Microsoft Office PowerPoint</Application>
  <PresentationFormat>Diavetítés a képernyőre (4:3 oldalarány)</PresentationFormat>
  <Paragraphs>115</Paragraphs>
  <Slides>26</Slides>
  <Notes>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2</vt:i4>
      </vt:variant>
      <vt:variant>
        <vt:lpstr>Diacímek</vt:lpstr>
      </vt:variant>
      <vt:variant>
        <vt:i4>26</vt:i4>
      </vt:variant>
    </vt:vector>
  </HeadingPairs>
  <TitlesOfParts>
    <vt:vector size="30" baseType="lpstr">
      <vt:lpstr>Arial</vt:lpstr>
      <vt:lpstr>Calibri</vt:lpstr>
      <vt:lpstr>MNB téma 4_3 új</vt:lpstr>
      <vt:lpstr>MNB téma 4_3 nyomtatásra</vt:lpstr>
      <vt:lpstr>Az mnb Vállalati Konjunktúra felméréseinek 2022. júniusi eredményei</vt:lpstr>
      <vt:lpstr>Az mnb vállalati konjunktúra felmérései</vt:lpstr>
      <vt:lpstr>Az eredmények a gazdaság járvány utáni újraindulásának robusztusságát tükrözik</vt:lpstr>
      <vt:lpstr>Az mnb konjunktÚra indexe a májusi +7-ről +6 pontra mérséklődött</vt:lpstr>
      <vt:lpstr>A jelenlegi helyzet megítélése a kisebb méretkategóriákban enyhén gyengült, a nagyobbaknál azonban javult</vt:lpstr>
      <vt:lpstr>A jelenlegi helyzet indexe legnagyobb mértékben az üzleti környezet kapcsán csökkent májushoz képest</vt:lpstr>
      <vt:lpstr>A VÁRAKOZÁSOK INDEXE IS MINIMÁLISAN GYENGÜLT, A MUTATÓ AZ ELMÚLT MÁSFÉL ÉV LEGALACSONYABB SZINTJÉN ÁLLT JÚNIUSBAN</vt:lpstr>
      <vt:lpstr>A JÖVŐVEL KAPCSOLATOS OPTIMIZMUS A KÖZÉPVÁLLALATOK KIVÉTELÉVEL MINDEN MÉReTKATEGÓRIÁBAN GYENGÜLT AZ ELŐZŐ HÓNAPHOZ KÉPEST</vt:lpstr>
      <vt:lpstr>Termelés és kereslet</vt:lpstr>
      <vt:lpstr>Az átlagos kapacitás-kihasználtság a mikrocégek kivételével minden méretkategóriában csökkent májushoz képest</vt:lpstr>
      <vt:lpstr>a mezőgazdaságban stagnált, a többi tevékenységi körben enyhén csökkent az átlagos termelési szint az előző hónaphoz képest</vt:lpstr>
      <vt:lpstr>a termelési szintre vonatkozó várakozások enyhén javultak az előző hónaphoz képest, a középvállalatoknál számottevően</vt:lpstr>
      <vt:lpstr>Az átlagos bevételi szint nem változott az előző hónaphoz képest, továbbra is az egy évvel korábbi szint 102 százalékán állt júniusban</vt:lpstr>
      <vt:lpstr>A BEVÉTELek kapcsán a jelenlegi szint megítélése enyhén gyengült, a várakozások azonban javultak az előző hónaphoz képest</vt:lpstr>
      <vt:lpstr>a termelés növelését az emelkedő energiaárak, a munkaerőhiány és a beszállítói láncok fennakadásai nehezítik leginkább</vt:lpstr>
      <vt:lpstr>Üzleti környezet, beruházások, foglalkoztatás</vt:lpstr>
      <vt:lpstr>Az üzleti környezet megítélése a középvállalatok kivételével gyengült az előző hónaphoz képest</vt:lpstr>
      <vt:lpstr>Az üzleti környezetre vonatkozó várakozások csak egyszer voltak gyengébbek a júniusban tapasztaltnál 2020. decembere óta </vt:lpstr>
      <vt:lpstr>a beruházásokkal kapcsolatos optimizmus csökkent az előző hónaphoz képest, leginkább az iparban és építőiparban</vt:lpstr>
      <vt:lpstr>A létszám tervezett bővítése mutatójának február óta tartó csökkenése megállt júniusra</vt:lpstr>
      <vt:lpstr>A létszámváltoztatási tervek mutatója minden tevékenységi körben pozitív, de a mezőgazdaság kivételével csökkent</vt:lpstr>
      <vt:lpstr>Árak</vt:lpstr>
      <vt:lpstr>Az elmúlt 3 hónapban minden tevékenységi körben számottevő többségben voltak az áraikat emelő vállalatok…</vt:lpstr>
      <vt:lpstr>…A jövőbeli áremelési terveket vizsgáló mutató azonban minden iparágban mérséklődött májushoz képest</vt:lpstr>
      <vt:lpstr>a válaszadók többsége nem tervez évközi béremelést</vt:lpstr>
      <vt:lpstr>Köszönjük minden közreműködőnek a kitöltésben való részvételt!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Fekete Ádám</dc:creator>
  <cp:lastModifiedBy>Lengyel Kinga</cp:lastModifiedBy>
  <cp:revision>1913</cp:revision>
  <dcterms:created xsi:type="dcterms:W3CDTF">2020-04-06T05:19:02Z</dcterms:created>
  <dcterms:modified xsi:type="dcterms:W3CDTF">2022-07-05T07:45:01Z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11092-50c9-4e74-84b5-b1af078dc3d0_Enabled">
    <vt:lpwstr>True</vt:lpwstr>
  </property>
  <property fmtid="{D5CDD505-2E9C-101B-9397-08002B2CF9AE}" pid="3" name="MSIP_Label_b0d11092-50c9-4e74-84b5-b1af078dc3d0_SiteId">
    <vt:lpwstr>97c01ef8-0264-4eef-9c08-fb4a9ba1c0db</vt:lpwstr>
  </property>
  <property fmtid="{D5CDD505-2E9C-101B-9397-08002B2CF9AE}" pid="4" name="MSIP_Label_b0d11092-50c9-4e74-84b5-b1af078dc3d0_Ref">
    <vt:lpwstr>https://api.informationprotection.azure.com/api/97c01ef8-0264-4eef-9c08-fb4a9ba1c0db</vt:lpwstr>
  </property>
  <property fmtid="{D5CDD505-2E9C-101B-9397-08002B2CF9AE}" pid="5" name="MSIP_Label_b0d11092-50c9-4e74-84b5-b1af078dc3d0_Owner">
    <vt:lpwstr>feketea@mnb.hu</vt:lpwstr>
  </property>
  <property fmtid="{D5CDD505-2E9C-101B-9397-08002B2CF9AE}" pid="6" name="MSIP_Label_b0d11092-50c9-4e74-84b5-b1af078dc3d0_SetDate">
    <vt:lpwstr>2020-04-06T08:02:34.1071123+02:00</vt:lpwstr>
  </property>
  <property fmtid="{D5CDD505-2E9C-101B-9397-08002B2CF9AE}" pid="7" name="MSIP_Label_b0d11092-50c9-4e74-84b5-b1af078dc3d0_Name">
    <vt:lpwstr>Protected</vt:lpwstr>
  </property>
  <property fmtid="{D5CDD505-2E9C-101B-9397-08002B2CF9AE}" pid="8" name="MSIP_Label_b0d11092-50c9-4e74-84b5-b1af078dc3d0_Application">
    <vt:lpwstr>Microsoft Azure Information Protection</vt:lpwstr>
  </property>
  <property fmtid="{D5CDD505-2E9C-101B-9397-08002B2CF9AE}" pid="9" name="MSIP_Label_b0d11092-50c9-4e74-84b5-b1af078dc3d0_Extended_MSFT_Method">
    <vt:lpwstr>Automatic</vt:lpwstr>
  </property>
  <property fmtid="{D5CDD505-2E9C-101B-9397-08002B2CF9AE}" pid="10" name="Sensitivity">
    <vt:lpwstr>Protected</vt:lpwstr>
  </property>
</Properties>
</file>