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4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0.xml" ContentType="application/vnd.openxmlformats-officedocument.themeOverride+xml"/>
  <Override PartName="/ppt/notesSlides/notesSlide5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1.xml" ContentType="application/vnd.openxmlformats-officedocument.themeOverr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2.xml" ContentType="application/vnd.openxmlformats-officedocument.themeOverride+xml"/>
  <Override PartName="/ppt/notesSlides/notesSlide6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3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4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5.xml" ContentType="application/vnd.openxmlformats-officedocument.themeOverr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1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7"/>
  </p:notesMasterIdLst>
  <p:sldIdLst>
    <p:sldId id="256" r:id="rId3"/>
    <p:sldId id="385" r:id="rId4"/>
    <p:sldId id="386" r:id="rId5"/>
    <p:sldId id="374" r:id="rId6"/>
    <p:sldId id="390" r:id="rId7"/>
    <p:sldId id="375" r:id="rId8"/>
    <p:sldId id="393" r:id="rId9"/>
    <p:sldId id="389" r:id="rId10"/>
    <p:sldId id="287" r:id="rId11"/>
    <p:sldId id="364" r:id="rId12"/>
    <p:sldId id="395" r:id="rId13"/>
    <p:sldId id="365" r:id="rId14"/>
    <p:sldId id="366" r:id="rId15"/>
    <p:sldId id="398" r:id="rId16"/>
    <p:sldId id="396" r:id="rId17"/>
    <p:sldId id="286" r:id="rId18"/>
    <p:sldId id="357" r:id="rId19"/>
    <p:sldId id="371" r:id="rId20"/>
    <p:sldId id="372" r:id="rId21"/>
    <p:sldId id="367" r:id="rId22"/>
    <p:sldId id="354" r:id="rId23"/>
    <p:sldId id="391" r:id="rId24"/>
    <p:sldId id="397" r:id="rId25"/>
    <p:sldId id="26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00FFFF"/>
    <a:srgbClr val="C7E1B5"/>
    <a:srgbClr val="91EEFB"/>
    <a:srgbClr val="99CCFF"/>
    <a:srgbClr val="CC9900"/>
    <a:srgbClr val="FF9900"/>
    <a:srgbClr val="66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29" autoAdjust="0"/>
    <p:restoredTop sz="92886" autoAdjust="0"/>
  </p:normalViewPr>
  <p:slideViewPr>
    <p:cSldViewPr snapToGrid="0">
      <p:cViewPr varScale="1">
        <p:scale>
          <a:sx n="98" d="100"/>
          <a:sy n="98" d="100"/>
        </p:scale>
        <p:origin x="20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m&#225;jus\input\2022.%20m&#225;jus_&#225;br&#225;k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rv01\mnb\FISCAL\Versenyk&#233;pess&#233;g\V&#225;llalati%20felm&#233;r&#233;sek\Output\Fels&#337;vezet&#337;k\Baksay%20Gerg&#337;\Konjunkt&#250;rafelm&#233;r&#233;s\jelenlegi%20helyzet%20&#233;s%20v&#225;rakoz&#225;sok_v3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m&#225;jus\input\2022.%20m&#225;jus_&#225;br&#225;k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m&#225;jus\input\2022.%20m&#225;jus_&#225;br&#225;k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m&#225;jus\input\2022.%20m&#225;jus_&#225;br&#225;k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m&#225;jus\input\2022.%20m&#225;jus_&#225;br&#225;k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m&#225;jus\input\2022.%20m&#225;jus_&#225;br&#225;k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m&#225;jus\input\2022.%20m&#225;jus_&#225;br&#225;k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m&#225;jus\input\2022.%20m&#225;jus_&#225;br&#225;k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m&#225;jus\input\2022.%20m&#225;jus_&#225;br&#225;k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m&#225;jus\input\2022.%20m&#225;jus_&#225;br&#225;k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m&#225;jus\input\2022.%20m&#225;jus_&#225;br&#225;k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m&#225;jus\input\2022.%20m&#225;jus_&#225;br&#225;k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m&#225;jus\input\2022.%20m&#225;jus_&#225;br&#225;k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m&#225;jus\input\2022.%20m&#225;jus_&#225;br&#225;k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m&#225;jus\input\2022.%20m&#225;jus_&#225;br&#225;k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m&#225;jus\input\2022.%20m&#225;jus_&#225;br&#225;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90056899192825"/>
          <c:y val="4.2429201946668278E-2"/>
          <c:w val="0.8212741567413423"/>
          <c:h val="0.65383278789035082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BC77-46E3-A421-2EA2D6A37F7F}"/>
              </c:ext>
            </c:extLst>
          </c:dPt>
          <c:dLbls>
            <c:dLbl>
              <c:idx val="17"/>
              <c:layout>
                <c:manualLayout>
                  <c:x val="2.7825708961267529E-3"/>
                  <c:y val="1.85773122327943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C77-46E3-A421-2EA2D6A37F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Indexek!$B$4:$S$4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Indexek!$B$5:$S$5</c:f>
              <c:numCache>
                <c:formatCode>General\ "pont"</c:formatCode>
                <c:ptCount val="18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C77-46E3-A421-2EA2D6A37F7F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BC77-46E3-A421-2EA2D6A37F7F}"/>
              </c:ext>
            </c:extLst>
          </c:dPt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C77-46E3-A421-2EA2D6A37F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Indexek!$B$4:$S$4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Indexek!$B$6:$S$6</c:f>
              <c:numCache>
                <c:formatCode>General\ "pont"</c:formatCode>
                <c:ptCount val="18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C77-46E3-A421-2EA2D6A37F7F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BC77-46E3-A421-2EA2D6A37F7F}"/>
              </c:ext>
            </c:extLst>
          </c:dPt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C77-46E3-A421-2EA2D6A37F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Indexek!$B$4:$S$4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Indexek!$B$7:$S$7</c:f>
              <c:numCache>
                <c:formatCode>General\ "pont"</c:formatCode>
                <c:ptCount val="18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  <c:pt idx="17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C77-46E3-A421-2EA2D6A37F7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4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Árbevétel!$A$3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B667-451A-A34F-C045778AB4F9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B667-451A-A34F-C045778AB4F9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B667-451A-A34F-C045778AB4F9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B667-451A-A34F-C045778AB4F9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B667-451A-A34F-C045778AB4F9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B667-451A-A34F-C045778AB4F9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B667-451A-A34F-C045778AB4F9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B667-451A-A34F-C045778AB4F9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B667-451A-A34F-C045778AB4F9}"/>
              </c:ext>
            </c:extLst>
          </c:dPt>
          <c:dPt>
            <c:idx val="1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B667-451A-A34F-C045778AB4F9}"/>
              </c:ext>
            </c:extLst>
          </c:dPt>
          <c:dPt>
            <c:idx val="1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B667-451A-A34F-C045778AB4F9}"/>
              </c:ext>
            </c:extLst>
          </c:dPt>
          <c:dPt>
            <c:idx val="1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B667-451A-A34F-C045778AB4F9}"/>
              </c:ext>
            </c:extLst>
          </c:dPt>
          <c:dPt>
            <c:idx val="13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B667-451A-A34F-C045778AB4F9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B667-451A-A34F-C045778AB4F9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B667-451A-A34F-C045778AB4F9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B667-451A-A34F-C045778AB4F9}"/>
              </c:ext>
            </c:extLst>
          </c:dPt>
          <c:dPt>
            <c:idx val="17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B667-451A-A34F-C045778AB4F9}"/>
              </c:ext>
            </c:extLst>
          </c:dPt>
          <c:xVal>
            <c:numRef>
              <c:f>Árbevétel!$B$2:$S$2</c:f>
              <c:numCache>
                <c:formatCode>General</c:formatCode>
                <c:ptCount val="18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</c:numCache>
            </c:numRef>
          </c:xVal>
          <c:yVal>
            <c:numRef>
              <c:f>Árbevétel!$B$3:$S$3</c:f>
              <c:numCache>
                <c:formatCode>General</c:formatCode>
                <c:ptCount val="18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11-B667-451A-A34F-C045778AB4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8508152"/>
        <c:axId val="1058521600"/>
      </c:scatterChart>
      <c:valAx>
        <c:axId val="1058508152"/>
        <c:scaling>
          <c:orientation val="minMax"/>
          <c:max val="50"/>
          <c:min val="-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Jelenlegi</a:t>
                </a:r>
                <a:r>
                  <a:rPr lang="hu-HU" sz="1800" b="1" baseline="0"/>
                  <a:t> helyzet</a:t>
                </a:r>
                <a:endParaRPr lang="hu-HU" sz="18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21600"/>
        <c:crosses val="autoZero"/>
        <c:crossBetween val="midCat"/>
      </c:valAx>
      <c:valAx>
        <c:axId val="1058521600"/>
        <c:scaling>
          <c:orientation val="minMax"/>
          <c:max val="50"/>
          <c:min val="-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Várakozások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08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8494328192110279E-2"/>
          <c:y val="4.4575245275950075E-2"/>
          <c:w val="0.89678344199112892"/>
          <c:h val="0.5521532379547459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verzió'!$A$197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5D1-4431-BD30-A858E7DE08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verzió'!$B$196:$S$196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verzió'!$B$197:$S$197</c:f>
              <c:numCache>
                <c:formatCode>0%</c:formatCode>
                <c:ptCount val="18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  <c:pt idx="16">
                  <c:v>0.43</c:v>
                </c:pt>
                <c:pt idx="17">
                  <c:v>0.37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D1-4431-BD30-A858E7DE0811}"/>
            </c:ext>
          </c:extLst>
        </c:ser>
        <c:ser>
          <c:idx val="1"/>
          <c:order val="1"/>
          <c:tx>
            <c:strRef>
              <c:f>'Új verzió'!$A$198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5D1-4431-BD30-A858E7DE08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verzió'!$B$196:$S$196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verzió'!$B$198:$S$198</c:f>
              <c:numCache>
                <c:formatCode>0%</c:formatCode>
                <c:ptCount val="18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  <c:pt idx="16">
                  <c:v>0.28000000000000003</c:v>
                </c:pt>
                <c:pt idx="17">
                  <c:v>0.28000000000000003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D1-4431-BD30-A858E7DE0811}"/>
            </c:ext>
          </c:extLst>
        </c:ser>
        <c:ser>
          <c:idx val="2"/>
          <c:order val="2"/>
          <c:tx>
            <c:strRef>
              <c:f>'Új verzió'!$A$199</c:f>
              <c:strCache>
                <c:ptCount val="1"/>
                <c:pt idx="0">
                  <c:v>Beszállítói problémák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-4.166667578011281E-3"/>
                  <c:y val="-4.212814448841332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5D1-4431-BD30-A858E7DE08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verzió'!$B$196:$S$196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verzió'!$B$199:$S$199</c:f>
              <c:numCache>
                <c:formatCode>0%</c:formatCode>
                <c:ptCount val="18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0.42</c:v>
                </c:pt>
                <c:pt idx="17">
                  <c:v>0.38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D1-4431-BD30-A858E7DE0811}"/>
            </c:ext>
          </c:extLst>
        </c:ser>
        <c:ser>
          <c:idx val="3"/>
          <c:order val="3"/>
          <c:tx>
            <c:strRef>
              <c:f>'Új verzió'!$A$200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5D1-4431-BD30-A858E7DE08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verzió'!$B$196:$S$196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verzió'!$B$200:$S$200</c:f>
              <c:numCache>
                <c:formatCode>0%</c:formatCode>
                <c:ptCount val="18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  <c:pt idx="16">
                  <c:v>0.15</c:v>
                </c:pt>
                <c:pt idx="17">
                  <c:v>0.21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5D1-4431-BD30-A858E7DE0811}"/>
            </c:ext>
          </c:extLst>
        </c:ser>
        <c:ser>
          <c:idx val="4"/>
          <c:order val="4"/>
          <c:tx>
            <c:strRef>
              <c:f>'Új verzió'!$A$201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6350">
                <a:noFill/>
              </a:ln>
              <a:effectLst/>
            </c:spPr>
          </c:marker>
          <c:cat>
            <c:strRef>
              <c:f>'Új verzió'!$B$196:$S$196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verzió'!$B$201:$S$201</c:f>
              <c:numCache>
                <c:formatCode>0%</c:formatCode>
                <c:ptCount val="18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  <c:pt idx="16">
                  <c:v>0.15</c:v>
                </c:pt>
                <c:pt idx="17">
                  <c:v>0.12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5D1-4431-BD30-A858E7DE0811}"/>
            </c:ext>
          </c:extLst>
        </c:ser>
        <c:ser>
          <c:idx val="5"/>
          <c:order val="5"/>
          <c:tx>
            <c:strRef>
              <c:f>'Új verzió'!$A$202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-2.7777783853408541E-3"/>
                  <c:y val="-2.47812614637725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5D1-4431-BD30-A858E7DE08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verzió'!$B$196:$S$196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verzió'!$B$202:$S$202</c:f>
              <c:numCache>
                <c:formatCode>0%</c:formatCode>
                <c:ptCount val="18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  <c:pt idx="16">
                  <c:v>0.09</c:v>
                </c:pt>
                <c:pt idx="17">
                  <c:v>0.13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5D1-4431-BD30-A858E7DE0811}"/>
            </c:ext>
          </c:extLst>
        </c:ser>
        <c:ser>
          <c:idx val="6"/>
          <c:order val="6"/>
          <c:tx>
            <c:strRef>
              <c:f>'Új verzió'!$A$203</c:f>
              <c:strCache>
                <c:ptCount val="1"/>
                <c:pt idx="0">
                  <c:v>Egyéb*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-6.9444459633519317E-3"/>
                  <c:y val="2.9737513756526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5D1-4431-BD30-A858E7DE08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verzió'!$B$196:$S$196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verzió'!$B$203:$S$203</c:f>
              <c:numCache>
                <c:formatCode>0%</c:formatCode>
                <c:ptCount val="18"/>
                <c:pt idx="1">
                  <c:v>0.16927500000000001</c:v>
                </c:pt>
                <c:pt idx="2">
                  <c:v>0.15</c:v>
                </c:pt>
                <c:pt idx="3">
                  <c:v>0.16320000000000001</c:v>
                </c:pt>
                <c:pt idx="4">
                  <c:v>0.12</c:v>
                </c:pt>
                <c:pt idx="5">
                  <c:v>0.1</c:v>
                </c:pt>
                <c:pt idx="6">
                  <c:v>0.09</c:v>
                </c:pt>
                <c:pt idx="7">
                  <c:v>0.09</c:v>
                </c:pt>
                <c:pt idx="8">
                  <c:v>0.09</c:v>
                </c:pt>
                <c:pt idx="9">
                  <c:v>0.1</c:v>
                </c:pt>
                <c:pt idx="10">
                  <c:v>0.1</c:v>
                </c:pt>
                <c:pt idx="11">
                  <c:v>0.09</c:v>
                </c:pt>
                <c:pt idx="12">
                  <c:v>0.12</c:v>
                </c:pt>
                <c:pt idx="13">
                  <c:v>0.1</c:v>
                </c:pt>
                <c:pt idx="14">
                  <c:v>0.08</c:v>
                </c:pt>
                <c:pt idx="15">
                  <c:v>0.13</c:v>
                </c:pt>
                <c:pt idx="16">
                  <c:v>0.18</c:v>
                </c:pt>
                <c:pt idx="17">
                  <c:v>0.11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5D1-4431-BD30-A858E7DE0811}"/>
            </c:ext>
          </c:extLst>
        </c:ser>
        <c:ser>
          <c:idx val="7"/>
          <c:order val="7"/>
          <c:tx>
            <c:strRef>
              <c:f>'Új verzió'!$A$204</c:f>
              <c:strCache>
                <c:ptCount val="1"/>
                <c:pt idx="0">
                  <c:v>Nem tudja/nem válaszol</c:v>
                </c:pt>
              </c:strCache>
            </c:strRef>
          </c:tx>
          <c:spPr>
            <a:ln w="254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bg1">
                  <a:lumMod val="75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2.7777783853408541E-3"/>
                  <c:y val="1.48687568782634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5D1-4431-BD30-A858E7DE08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verzió'!$B$196:$S$196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verzió'!$B$204:$S$204</c:f>
              <c:numCache>
                <c:formatCode>0%</c:formatCode>
                <c:ptCount val="18"/>
                <c:pt idx="0">
                  <c:v>6.4141196728368488E-2</c:v>
                </c:pt>
                <c:pt idx="1">
                  <c:v>3.8406999999999997E-2</c:v>
                </c:pt>
                <c:pt idx="2">
                  <c:v>0.05</c:v>
                </c:pt>
                <c:pt idx="3">
                  <c:v>5.4100000000000002E-2</c:v>
                </c:pt>
                <c:pt idx="4">
                  <c:v>0.05</c:v>
                </c:pt>
                <c:pt idx="5">
                  <c:v>0.06</c:v>
                </c:pt>
                <c:pt idx="6">
                  <c:v>0.05</c:v>
                </c:pt>
                <c:pt idx="7">
                  <c:v>7.0000000000000007E-2</c:v>
                </c:pt>
                <c:pt idx="8">
                  <c:v>7.0000000000000007E-2</c:v>
                </c:pt>
                <c:pt idx="9">
                  <c:v>0.06</c:v>
                </c:pt>
                <c:pt idx="10">
                  <c:v>0.06</c:v>
                </c:pt>
                <c:pt idx="11">
                  <c:v>0.06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7.0000000000000007E-2</c:v>
                </c:pt>
                <c:pt idx="16">
                  <c:v>0.04</c:v>
                </c:pt>
                <c:pt idx="17">
                  <c:v>0.04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5D1-4431-BD30-A858E7DE08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0339736"/>
        <c:axId val="990355152"/>
      </c:lineChart>
      <c:catAx>
        <c:axId val="990339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0355152"/>
        <c:crosses val="autoZero"/>
        <c:auto val="1"/>
        <c:lblAlgn val="ctr"/>
        <c:lblOffset val="100"/>
        <c:noMultiLvlLbl val="0"/>
      </c:catAx>
      <c:valAx>
        <c:axId val="99035515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0339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1895022286750287E-2"/>
          <c:y val="0.81224330905940489"/>
          <c:w val="0.94259874072588379"/>
          <c:h val="0.172887934062331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76185982481847947"/>
          <c:h val="0.6518806502151662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verzió'!$B$213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-1.0185066412563586E-16"/>
                  <c:y val="-3.9286118636654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D33-46B5-8D72-F2458379A8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verzió'!$A$214:$A$231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verzió'!$B$214:$B$231</c:f>
              <c:numCache>
                <c:formatCode>General\ "pont"</c:formatCode>
                <c:ptCount val="18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  <c:pt idx="16">
                  <c:v>-23</c:v>
                </c:pt>
                <c:pt idx="17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D33-46B5-8D72-F2458379A811}"/>
            </c:ext>
          </c:extLst>
        </c:ser>
        <c:ser>
          <c:idx val="1"/>
          <c:order val="1"/>
          <c:tx>
            <c:strRef>
              <c:f>'Új verzió'!$C$213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1.3888887369981695E-3"/>
                  <c:y val="-1.047629830310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D33-46B5-8D72-F2458379A8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verzió'!$A$214:$A$231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verzió'!$C$214:$C$231</c:f>
              <c:numCache>
                <c:formatCode>General\ "pont"</c:formatCode>
                <c:ptCount val="18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  <c:pt idx="16">
                  <c:v>-13</c:v>
                </c:pt>
                <c:pt idx="17">
                  <c:v>-22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D33-46B5-8D72-F2458379A811}"/>
            </c:ext>
          </c:extLst>
        </c:ser>
        <c:ser>
          <c:idx val="2"/>
          <c:order val="2"/>
          <c:tx>
            <c:strRef>
              <c:f>'Új verzió'!$D$213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1.3888887369981695E-3"/>
                  <c:y val="2.8809820333546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D33-46B5-8D72-F2458379A8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verzió'!$A$214:$A$231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verzió'!$D$214:$D$231</c:f>
              <c:numCache>
                <c:formatCode>General\ "pont"</c:formatCode>
                <c:ptCount val="18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  <c:pt idx="16">
                  <c:v>-15</c:v>
                </c:pt>
                <c:pt idx="17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D33-46B5-8D72-F2458379A811}"/>
            </c:ext>
          </c:extLst>
        </c:ser>
        <c:ser>
          <c:idx val="3"/>
          <c:order val="3"/>
          <c:tx>
            <c:strRef>
              <c:f>'Új verzió'!$E$213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1.3888887369981695E-3"/>
                  <c:y val="5.2381491515538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D33-46B5-8D72-F2458379A8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verzió'!$A$214:$A$231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verzió'!$E$214:$E$231</c:f>
              <c:numCache>
                <c:formatCode>General\ "pont"</c:formatCode>
                <c:ptCount val="18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  <c:pt idx="16">
                  <c:v>-36</c:v>
                </c:pt>
                <c:pt idx="17">
                  <c:v>-24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D33-46B5-8D72-F2458379A811}"/>
            </c:ext>
          </c:extLst>
        </c:ser>
        <c:ser>
          <c:idx val="4"/>
          <c:order val="4"/>
          <c:tx>
            <c:strRef>
              <c:f>'Új verzió'!$F$213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-1.0185066412563586E-16"/>
                  <c:y val="-3.14288949093232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D33-46B5-8D72-F2458379A8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verzió'!$A$214:$A$231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verzió'!$F$214:$F$231</c:f>
              <c:numCache>
                <c:formatCode>General\ "pont"</c:formatCode>
                <c:ptCount val="18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D33-46B5-8D72-F2458379A8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5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77451152844489701"/>
          <c:h val="0.6844261805240016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verzió'!$B$234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-1.0206911254142625E-16"/>
                  <c:y val="-3.4837559591722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074-4292-9DCE-ADD7D778A3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verzió'!$A$235:$A$252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verzió'!$B$235:$B$252</c:f>
              <c:numCache>
                <c:formatCode>General\ "pont"</c:formatCode>
                <c:ptCount val="18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  <c:pt idx="16">
                  <c:v>-18</c:v>
                </c:pt>
                <c:pt idx="17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074-4292-9DCE-ADD7D778A317}"/>
            </c:ext>
          </c:extLst>
        </c:ser>
        <c:ser>
          <c:idx val="1"/>
          <c:order val="1"/>
          <c:tx>
            <c:strRef>
              <c:f>'Új verzió'!$C$234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-1.3918676134436142E-3"/>
                  <c:y val="3.23491624780281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074-4292-9DCE-ADD7D778A3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verzió'!$A$235:$A$252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verzió'!$C$235:$C$252</c:f>
              <c:numCache>
                <c:formatCode>General\ "pont"</c:formatCode>
                <c:ptCount val="18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  <c:pt idx="16">
                  <c:v>-13</c:v>
                </c:pt>
                <c:pt idx="17">
                  <c:v>-20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074-4292-9DCE-ADD7D778A317}"/>
            </c:ext>
          </c:extLst>
        </c:ser>
        <c:ser>
          <c:idx val="2"/>
          <c:order val="2"/>
          <c:tx>
            <c:strRef>
              <c:f>'Új verzió'!$D$234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074-4292-9DCE-ADD7D778A3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verzió'!$A$235:$A$252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verzió'!$D$235:$D$252</c:f>
              <c:numCache>
                <c:formatCode>General\ "pont"</c:formatCode>
                <c:ptCount val="18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  <c:pt idx="16">
                  <c:v>-28</c:v>
                </c:pt>
                <c:pt idx="17">
                  <c:v>-43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074-4292-9DCE-ADD7D778A317}"/>
            </c:ext>
          </c:extLst>
        </c:ser>
        <c:ser>
          <c:idx val="3"/>
          <c:order val="3"/>
          <c:tx>
            <c:strRef>
              <c:f>'Új verzió'!$E$234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-1.0206911254142625E-16"/>
                  <c:y val="-2.7372368250639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74-4292-9DCE-ADD7D778A3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verzió'!$A$235:$A$252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verzió'!$E$235:$E$252</c:f>
              <c:numCache>
                <c:formatCode>General\ "pont"</c:formatCode>
                <c:ptCount val="18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  <c:pt idx="16">
                  <c:v>-19</c:v>
                </c:pt>
                <c:pt idx="17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074-4292-9DCE-ADD7D778A317}"/>
            </c:ext>
          </c:extLst>
        </c:ser>
        <c:ser>
          <c:idx val="4"/>
          <c:order val="4"/>
          <c:tx>
            <c:strRef>
              <c:f>'Új verzió'!$F$234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-1.0206911254142625E-16"/>
                  <c:y val="2.48839711369447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074-4292-9DCE-ADD7D778A3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verzió'!$A$235:$A$252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verzió'!$F$235:$F$252</c:f>
              <c:numCache>
                <c:formatCode>General\ "pont"</c:formatCode>
                <c:ptCount val="18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074-4292-9DCE-ADD7D778A3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5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76254144794400713"/>
          <c:h val="0.5833506228909953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verzió'!$L$264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731-440E-BD72-66AF69E6F8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verzió'!$K$265:$K$282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verzió'!$L$265:$L$282</c:f>
              <c:numCache>
                <c:formatCode>General\ "pont"</c:formatCode>
                <c:ptCount val="18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  <c:pt idx="16">
                  <c:v>45</c:v>
                </c:pt>
                <c:pt idx="17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731-440E-BD72-66AF69E6F890}"/>
            </c:ext>
          </c:extLst>
        </c:ser>
        <c:ser>
          <c:idx val="1"/>
          <c:order val="1"/>
          <c:tx>
            <c:strRef>
              <c:f>'Új verzió'!$M$264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1.3888888888888889E-3"/>
                  <c:y val="1.4684086901274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731-440E-BD72-66AF69E6F8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verzió'!$K$265:$K$282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verzió'!$M$265:$M$282</c:f>
              <c:numCache>
                <c:formatCode>General\ "pont"</c:formatCode>
                <c:ptCount val="18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  <c:pt idx="16">
                  <c:v>33</c:v>
                </c:pt>
                <c:pt idx="17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731-440E-BD72-66AF69E6F890}"/>
            </c:ext>
          </c:extLst>
        </c:ser>
        <c:ser>
          <c:idx val="2"/>
          <c:order val="2"/>
          <c:tx>
            <c:strRef>
              <c:f>'Új verzió'!$N$264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731-440E-BD72-66AF69E6F8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verzió'!$K$265:$K$282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verzió'!$N$265:$N$282</c:f>
              <c:numCache>
                <c:formatCode>General\ "pont"</c:formatCode>
                <c:ptCount val="18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  <c:pt idx="16">
                  <c:v>27</c:v>
                </c:pt>
                <c:pt idx="17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731-440E-BD72-66AF69E6F890}"/>
            </c:ext>
          </c:extLst>
        </c:ser>
        <c:ser>
          <c:idx val="3"/>
          <c:order val="3"/>
          <c:tx>
            <c:strRef>
              <c:f>'Új verzió'!$O$264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731-440E-BD72-66AF69E6F8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verzió'!$K$265:$K$282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verzió'!$O$265:$O$282</c:f>
              <c:numCache>
                <c:formatCode>General\ "pont"</c:formatCode>
                <c:ptCount val="18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731-440E-BD72-66AF69E6F8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5313369398632688"/>
          <c:w val="0.76233398950131237"/>
          <c:h val="0.132182219112398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69575678040245"/>
          <c:y val="4.4235446022980872E-2"/>
          <c:w val="0.77297090988626427"/>
          <c:h val="0.8078653702301243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verzió'!$B$293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6A2-4A59-9BFB-15D019C2FC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verzió'!$A$294:$A$311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verzió'!$B$294:$B$311</c:f>
              <c:numCache>
                <c:formatCode>General\ "pont"</c:formatCode>
                <c:ptCount val="18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  <c:pt idx="16">
                  <c:v>2</c:v>
                </c:pt>
                <c:pt idx="17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6A2-4A59-9BFB-15D019C2FC44}"/>
            </c:ext>
          </c:extLst>
        </c:ser>
        <c:ser>
          <c:idx val="1"/>
          <c:order val="1"/>
          <c:tx>
            <c:strRef>
              <c:f>'Új verzió'!$C$293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-1.0185067526415994E-16"/>
                  <c:y val="-2.70515879785608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6A2-4A59-9BFB-15D019C2FC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verzió'!$A$294:$A$311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verzió'!$C$294:$C$311</c:f>
              <c:numCache>
                <c:formatCode>General\ "pont"</c:formatCode>
                <c:ptCount val="18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  <c:pt idx="16">
                  <c:v>11</c:v>
                </c:pt>
                <c:pt idx="17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6A2-4A59-9BFB-15D019C2FC44}"/>
            </c:ext>
          </c:extLst>
        </c:ser>
        <c:ser>
          <c:idx val="2"/>
          <c:order val="2"/>
          <c:tx>
            <c:strRef>
              <c:f>'Új verzió'!$D$293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-1.3888888888889906E-3"/>
                  <c:y val="1.72146468954478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6A2-4A59-9BFB-15D019C2FC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verzió'!$A$294:$A$311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verzió'!$D$294:$D$311</c:f>
              <c:numCache>
                <c:formatCode>General\ "pont"</c:formatCode>
                <c:ptCount val="18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  <c:pt idx="16">
                  <c:v>30</c:v>
                </c:pt>
                <c:pt idx="17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6A2-4A59-9BFB-15D019C2FC44}"/>
            </c:ext>
          </c:extLst>
        </c:ser>
        <c:ser>
          <c:idx val="3"/>
          <c:order val="3"/>
          <c:tx>
            <c:strRef>
              <c:f>'Új verzió'!$E$293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6A2-4A59-9BFB-15D019C2FC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verzió'!$A$294:$A$311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verzió'!$E$294:$E$311</c:f>
              <c:numCache>
                <c:formatCode>General\ "pont"</c:formatCode>
                <c:ptCount val="18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  <c:pt idx="16">
                  <c:v>32</c:v>
                </c:pt>
                <c:pt idx="17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6A2-4A59-9BFB-15D019C2FC44}"/>
            </c:ext>
          </c:extLst>
        </c:ser>
        <c:ser>
          <c:idx val="4"/>
          <c:order val="4"/>
          <c:tx>
            <c:strRef>
              <c:f>'Új verzió'!$F$293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6A2-4A59-9BFB-15D019C2FC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verzió'!$A$294:$A$311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verzió'!$F$294:$F$311</c:f>
              <c:numCache>
                <c:formatCode>General\ "pont"</c:formatCode>
                <c:ptCount val="18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6A2-4A59-9BFB-15D019C2FC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99985450571249"/>
          <c:y val="3.9331133817402469E-2"/>
          <c:w val="0.74732521306361077"/>
          <c:h val="0.6040073237991704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verzió'!$L$313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7D3-438A-BBA4-DE1B9D9B3C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verzió'!$K$314:$K$331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verzió'!$L$314:$L$331</c:f>
              <c:numCache>
                <c:formatCode>General\ "pont"</c:formatCode>
                <c:ptCount val="18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7D3-438A-BBA4-DE1B9D9B3CAE}"/>
            </c:ext>
          </c:extLst>
        </c:ser>
        <c:ser>
          <c:idx val="1"/>
          <c:order val="1"/>
          <c:tx>
            <c:strRef>
              <c:f>'Új verzió'!$M$313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7D3-438A-BBA4-DE1B9D9B3C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verzió'!$K$314:$K$331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verzió'!$M$314:$M$331</c:f>
              <c:numCache>
                <c:formatCode>General\ "pont"</c:formatCode>
                <c:ptCount val="18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  <c:pt idx="17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7D3-438A-BBA4-DE1B9D9B3CAE}"/>
            </c:ext>
          </c:extLst>
        </c:ser>
        <c:ser>
          <c:idx val="2"/>
          <c:order val="2"/>
          <c:tx>
            <c:strRef>
              <c:f>'Új verzió'!$N$313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verzió'!$K$314:$K$331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verzió'!$N$314:$N$331</c:f>
              <c:numCache>
                <c:formatCode>General\ "pont"</c:formatCode>
                <c:ptCount val="18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  <c:pt idx="16">
                  <c:v>12</c:v>
                </c:pt>
                <c:pt idx="17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7D3-438A-BBA4-DE1B9D9B3CAE}"/>
            </c:ext>
          </c:extLst>
        </c:ser>
        <c:ser>
          <c:idx val="3"/>
          <c:order val="3"/>
          <c:tx>
            <c:strRef>
              <c:f>'Új verzió'!$O$313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1.3924472128194467E-3"/>
                  <c:y val="3.19815711765266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7D3-438A-BBA4-DE1B9D9B3C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verzió'!$K$314:$K$331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verzió'!$O$314:$O$331</c:f>
              <c:numCache>
                <c:formatCode>General\ "pont"</c:formatCode>
                <c:ptCount val="18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7D3-438A-BBA4-DE1B9D9B3C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937695004283146"/>
          <c:y val="0.85236717865591394"/>
          <c:w val="0.75732484795737309"/>
          <c:h val="0.132872096185689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233009467072674"/>
          <c:y val="4.0945443047113242E-2"/>
          <c:w val="0.78089083964609796"/>
          <c:h val="0.5877541785159285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verzió'!$L$437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'Új verzió'!$K$438:$K$455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verzió'!$L$438:$L$455</c:f>
              <c:numCache>
                <c:formatCode>General\ "pont"</c:formatCode>
                <c:ptCount val="18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  <c:pt idx="16">
                  <c:v>68.117543084401234</c:v>
                </c:pt>
                <c:pt idx="17">
                  <c:v>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66C-4A99-819B-F44D284A7E12}"/>
            </c:ext>
          </c:extLst>
        </c:ser>
        <c:ser>
          <c:idx val="1"/>
          <c:order val="1"/>
          <c:tx>
            <c:strRef>
              <c:f>'Új verzió'!$M$437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66C-4A99-819B-F44D284A7E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verzió'!$K$438:$K$455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verzió'!$M$438:$M$455</c:f>
              <c:numCache>
                <c:formatCode>General\ "pont"</c:formatCode>
                <c:ptCount val="18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  <c:pt idx="16">
                  <c:v>33.333333333333336</c:v>
                </c:pt>
                <c:pt idx="17">
                  <c:v>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66C-4A99-819B-F44D284A7E12}"/>
            </c:ext>
          </c:extLst>
        </c:ser>
        <c:ser>
          <c:idx val="2"/>
          <c:order val="2"/>
          <c:tx>
            <c:strRef>
              <c:f>'Új verzió'!$N$437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66C-4A99-819B-F44D284A7E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verzió'!$K$438:$K$455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verzió'!$N$438:$N$455</c:f>
              <c:numCache>
                <c:formatCode>General\ "pont"</c:formatCode>
                <c:ptCount val="18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  <c:pt idx="16">
                  <c:v>56.722444222444217</c:v>
                </c:pt>
                <c:pt idx="17">
                  <c:v>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66C-4A99-819B-F44D284A7E12}"/>
            </c:ext>
          </c:extLst>
        </c:ser>
        <c:ser>
          <c:idx val="3"/>
          <c:order val="3"/>
          <c:tx>
            <c:strRef>
              <c:f>'Új verzió'!$O$437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66C-4A99-819B-F44D284A7E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verzió'!$K$438:$K$455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verzió'!$O$438:$O$455</c:f>
              <c:numCache>
                <c:formatCode>General\ "pont"</c:formatCode>
                <c:ptCount val="18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  <c:pt idx="16">
                  <c:v>52</c:v>
                </c:pt>
                <c:pt idx="17">
                  <c:v>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66C-4A99-819B-F44D284A7E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639933180112232"/>
          <c:y val="0.84630772897896234"/>
          <c:w val="0.75712043897568659"/>
          <c:h val="0.138325705843610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629308228797114"/>
          <c:y val="8.6393756483357356E-2"/>
          <c:w val="0.80573309568159945"/>
          <c:h val="0.59651441146191186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2F8-44A4-97FE-C9729FDF94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Indexek!$A$53:$A$70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Indexek!$B$53:$B$70</c:f>
              <c:numCache>
                <c:formatCode>General\ "pont"</c:formatCode>
                <c:ptCount val="18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  <c:pt idx="16">
                  <c:v>-16</c:v>
                </c:pt>
                <c:pt idx="17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2F8-44A4-97FE-C9729FDF945B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E2F8-44A4-97FE-C9729FDF945B}"/>
              </c:ext>
            </c:extLst>
          </c:dPt>
          <c:dLbls>
            <c:dLbl>
              <c:idx val="17"/>
              <c:layout>
                <c:manualLayout>
                  <c:x val="2.787381807878078E-3"/>
                  <c:y val="4.15150458330600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2F8-44A4-97FE-C9729FDF94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Indexek!$A$53:$A$70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Indexek!$C$53:$C$70</c:f>
              <c:numCache>
                <c:formatCode>General\ "pont"</c:formatCode>
                <c:ptCount val="18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  <c:pt idx="16">
                  <c:v>-4</c:v>
                </c:pt>
                <c:pt idx="17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2F8-44A4-97FE-C9729FDF945B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9.7558363275738851E-3"/>
                  <c:y val="-3.1136284374795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2F8-44A4-97FE-C9729FDF94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Indexek!$A$53:$A$70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Indexek!$D$53:$D$70</c:f>
              <c:numCache>
                <c:formatCode>General\ "pont"</c:formatCode>
                <c:ptCount val="18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  <c:pt idx="16">
                  <c:v>9</c:v>
                </c:pt>
                <c:pt idx="17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2F8-44A4-97FE-C9729FDF945B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2F8-44A4-97FE-C9729FDF94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Indexek!$A$53:$A$70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Indexek!$E$53:$E$70</c:f>
              <c:numCache>
                <c:formatCode>General\ "pont"</c:formatCode>
                <c:ptCount val="18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  <c:pt idx="16">
                  <c:v>14</c:v>
                </c:pt>
                <c:pt idx="17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2F8-44A4-97FE-C9729FDF945B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2F8-44A4-97FE-C9729FDF94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Indexek!$A$53:$A$70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Indexek!$F$53:$F$70</c:f>
              <c:numCache>
                <c:formatCode>General\ "pont"</c:formatCode>
                <c:ptCount val="18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2F8-44A4-97FE-C9729FDF945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2120495047698189E-2"/>
          <c:y val="2.0491419341813043E-2"/>
          <c:w val="0.77435982345146293"/>
          <c:h val="0.56337186178834631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1.3888887369981695E-3"/>
                  <c:y val="-2.63702178497116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8FF-4DCB-9AC8-B7A9E0A863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Indexek!$B$25:$S$25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Indexek!$B$26:$S$26</c:f>
              <c:numCache>
                <c:formatCode>General\ "pont"</c:formatCode>
                <c:ptCount val="18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8FF-4DCB-9AC8-B7A9E0A86377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2.777777473996441E-3"/>
                  <c:y val="3.595938797687953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8FF-4DCB-9AC8-B7A9E0A863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Indexek!$B$25:$S$25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Indexek!$B$27:$S$27</c:f>
              <c:numCache>
                <c:formatCode>General\ "pont"</c:formatCode>
                <c:ptCount val="18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8FF-4DCB-9AC8-B7A9E0A86377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8FF-4DCB-9AC8-B7A9E0A863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Indexek!$B$25:$S$25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Indexek!$B$28:$S$28</c:f>
              <c:numCache>
                <c:formatCode>General\ "pont"</c:formatCode>
                <c:ptCount val="18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  <c:pt idx="16">
                  <c:v>11</c:v>
                </c:pt>
                <c:pt idx="17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8FF-4DCB-9AC8-B7A9E0A86377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8FF-4DCB-9AC8-B7A9E0A863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Indexek!$B$25:$S$25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Indexek!$B$29:$S$29</c:f>
              <c:numCache>
                <c:formatCode>General\ "pont"</c:formatCode>
                <c:ptCount val="18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8FF-4DCB-9AC8-B7A9E0A86377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Indexek!$B$25:$S$25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Indexek!$B$30:$S$30</c:f>
              <c:numCache>
                <c:formatCode>General</c:formatCode>
                <c:ptCount val="18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  <c:pt idx="16" formatCode="General\ &quot;pont&quot;">
                  <c:v>-9</c:v>
                </c:pt>
                <c:pt idx="17" formatCode="General\ &quot;pont&quot;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8FF-4DCB-9AC8-B7A9E0A86377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8FF-4DCB-9AC8-B7A9E0A863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Indexek!$B$25:$S$25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Indexek!$B$31:$S$31</c:f>
              <c:numCache>
                <c:formatCode>General\ "pont"</c:formatCode>
                <c:ptCount val="18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  <c:pt idx="16">
                  <c:v>-10</c:v>
                </c:pt>
                <c:pt idx="17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8FF-4DCB-9AC8-B7A9E0A86377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8FF-4DCB-9AC8-B7A9E0A863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Indexek!$B$25:$S$25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Indexek!$B$32:$S$32</c:f>
              <c:numCache>
                <c:formatCode>General\ "pont"</c:formatCode>
                <c:ptCount val="18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8FF-4DCB-9AC8-B7A9E0A863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361045236106165E-2"/>
          <c:y val="0.79498165504923601"/>
          <c:w val="0.97500120570852955"/>
          <c:h val="0.19063458976001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910614152393406"/>
          <c:y val="3.2173862488120965E-2"/>
          <c:w val="0.76800489525699556"/>
          <c:h val="0.53886913603233166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0"/>
                  <c:y val="-2.7602280122210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72-4EFA-A215-D92C3139A6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Indexek!$B$38:$S$38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Indexek!$B$39:$S$39</c:f>
              <c:numCache>
                <c:formatCode>General\ "pont"</c:formatCode>
                <c:ptCount val="18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  <c:pt idx="16">
                  <c:v>28</c:v>
                </c:pt>
                <c:pt idx="17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872-4EFA-A215-D92C3139A60D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-1.3936909039392433E-3"/>
                  <c:y val="-2.7602280122210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872-4EFA-A215-D92C3139A6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Indexek!$B$38:$S$38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Indexek!$B$40:$S$40</c:f>
              <c:numCache>
                <c:formatCode>General\ "pont"</c:formatCode>
                <c:ptCount val="18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872-4EFA-A215-D92C3139A60D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cat>
            <c:strRef>
              <c:f>Indexek!$B$38:$S$38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Indexek!$B$41:$S$41</c:f>
              <c:numCache>
                <c:formatCode>General\ "pont"</c:formatCode>
                <c:ptCount val="18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872-4EFA-A215-D92C3139A60D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Indexek!$B$38:$S$38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Indexek!$B$42:$S$42</c:f>
              <c:numCache>
                <c:formatCode>General\ "pont"</c:formatCode>
                <c:ptCount val="18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872-4EFA-A215-D92C3139A60D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0"/>
                  <c:y val="-3.2202660142579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872-4EFA-A215-D92C3139A6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Indexek!$B$38:$S$38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Indexek!$B$43:$S$43</c:f>
              <c:numCache>
                <c:formatCode>General\ "pont"</c:formatCode>
                <c:ptCount val="18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872-4EFA-A215-D92C3139A60D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-4.1810727118174237E-3"/>
                  <c:y val="3.4502850152763366E-2"/>
                </c:manualLayout>
              </c:layout>
              <c:tx>
                <c:rich>
                  <a:bodyPr/>
                  <a:lstStyle/>
                  <a:p>
                    <a:fld id="{BD574FD2-C2DB-4C23-867E-7B0F563D1005}" type="VALUE">
                      <a:rPr lang="en-US" b="1"/>
                      <a:pPr/>
                      <a:t>[ÉRTÉK]</a:t>
                    </a:fld>
                    <a:endParaRPr lang="hu-H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872-4EFA-A215-D92C3139A6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Indexek!$B$38:$S$38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Indexek!$B$44:$S$44</c:f>
              <c:numCache>
                <c:formatCode>General\ "pont"</c:formatCode>
                <c:ptCount val="18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872-4EFA-A215-D92C3139A60D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872-4EFA-A215-D92C3139A6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Indexek!$B$38:$S$38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Indexek!$B$45:$S$45</c:f>
              <c:numCache>
                <c:formatCode>General\ "pont"</c:formatCode>
                <c:ptCount val="18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872-4EFA-A215-D92C3139A6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0157302709883809E-2"/>
          <c:y val="0.77338346902341371"/>
          <c:w val="0.91264564892991984"/>
          <c:h val="0.212815390915481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451708118325139"/>
          <c:y val="8.0080560912586141E-2"/>
          <c:w val="0.80663416623374462"/>
          <c:h val="0.60599220690155109"/>
        </c:manualLayout>
      </c:layout>
      <c:lineChart>
        <c:grouping val="standard"/>
        <c:varyColors val="0"/>
        <c:ser>
          <c:idx val="0"/>
          <c:order val="0"/>
          <c:tx>
            <c:strRef>
              <c:f>Indexek!$B$73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DC6-4910-9B83-FF166DC5B2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Indexek!$A$74:$A$91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Indexek!$B$74:$B$91</c:f>
              <c:numCache>
                <c:formatCode>General\ "pont"</c:formatCode>
                <c:ptCount val="18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DC6-4910-9B83-FF166DC5B26E}"/>
            </c:ext>
          </c:extLst>
        </c:ser>
        <c:ser>
          <c:idx val="1"/>
          <c:order val="1"/>
          <c:tx>
            <c:strRef>
              <c:f>Indexek!$C$73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C6-4910-9B83-FF166DC5B2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Indexek!$A$74:$A$91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Indexek!$C$74:$C$91</c:f>
              <c:numCache>
                <c:formatCode>General\ "pont"</c:formatCode>
                <c:ptCount val="18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  <c:pt idx="16">
                  <c:v>13</c:v>
                </c:pt>
                <c:pt idx="17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DC6-4910-9B83-FF166DC5B26E}"/>
            </c:ext>
          </c:extLst>
        </c:ser>
        <c:ser>
          <c:idx val="2"/>
          <c:order val="2"/>
          <c:tx>
            <c:strRef>
              <c:f>Indexek!$D$73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-5.5747636157565646E-3"/>
                  <c:y val="1.5516150235430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C6-4910-9B83-FF166DC5B2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Indexek!$A$74:$A$91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Indexek!$D$74:$D$91</c:f>
              <c:numCache>
                <c:formatCode>General\ "pont"</c:formatCode>
                <c:ptCount val="18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  <c:pt idx="16">
                  <c:v>20</c:v>
                </c:pt>
                <c:pt idx="17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DC6-4910-9B83-FF166DC5B26E}"/>
            </c:ext>
          </c:extLst>
        </c:ser>
        <c:ser>
          <c:idx val="3"/>
          <c:order val="3"/>
          <c:tx>
            <c:strRef>
              <c:f>Indexek!$E$73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DC6-4910-9B83-FF166DC5B2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Indexek!$A$74:$A$91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Indexek!$E$74:$E$91</c:f>
              <c:numCache>
                <c:formatCode>General\ "pont"</c:formatCode>
                <c:ptCount val="18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31</c:v>
                </c:pt>
                <c:pt idx="17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DC6-4910-9B83-FF166DC5B26E}"/>
            </c:ext>
          </c:extLst>
        </c:ser>
        <c:ser>
          <c:idx val="4"/>
          <c:order val="4"/>
          <c:tx>
            <c:strRef>
              <c:f>Indexek!$F$73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DC6-4910-9B83-FF166DC5B2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Indexek!$A$74:$A$91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Indexek!$F$74:$F$91</c:f>
              <c:numCache>
                <c:formatCode>General\ "pont"</c:formatCode>
                <c:ptCount val="18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DC6-4910-9B83-FF166DC5B26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8112423447069113E-2"/>
          <c:y val="3.8878838174909489E-2"/>
          <c:w val="0.87160979877515321"/>
          <c:h val="0.6724092965615069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CD46-41EC-88A4-579B95544CED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CD46-41EC-88A4-579B95544CED}"/>
              </c:ext>
            </c:extLst>
          </c:dPt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D46-41EC-88A4-579B95544C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verzió'!$A$56:$A$73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verzió'!$B$56:$B$73</c:f>
              <c:numCache>
                <c:formatCode>0%</c:formatCode>
                <c:ptCount val="18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  <c:pt idx="16">
                  <c:v>0.91</c:v>
                </c:pt>
                <c:pt idx="17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D46-41EC-88A4-579B95544CED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CD46-41EC-88A4-579B95544CED}"/>
              </c:ext>
            </c:extLst>
          </c:dPt>
          <c:dLbls>
            <c:delete val="1"/>
          </c:dLbls>
          <c:cat>
            <c:strRef>
              <c:f>'Új verzió'!$A$56:$A$73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verzió'!$C$56:$C$73</c:f>
              <c:numCache>
                <c:formatCode>0%</c:formatCode>
                <c:ptCount val="18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  <c:pt idx="16">
                  <c:v>0.96</c:v>
                </c:pt>
                <c:pt idx="17">
                  <c:v>0.99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CD46-41EC-88A4-579B95544CED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-1.0185067526415994E-16"/>
                  <c:y val="-3.1613793187964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D46-41EC-88A4-579B95544C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verzió'!$A$56:$A$73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verzió'!$D$56:$D$73</c:f>
              <c:numCache>
                <c:formatCode>0%</c:formatCode>
                <c:ptCount val="18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  <c:pt idx="16">
                  <c:v>1.03</c:v>
                </c:pt>
                <c:pt idx="17">
                  <c:v>1.01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D46-41EC-88A4-579B95544CED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D46-41EC-88A4-579B95544C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verzió'!$A$56:$A$73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verzió'!$E$56:$E$73</c:f>
              <c:numCache>
                <c:formatCode>0%</c:formatCode>
                <c:ptCount val="18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  <c:pt idx="16">
                  <c:v>1.04</c:v>
                </c:pt>
                <c:pt idx="17">
                  <c:v>1.1000000000000001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CD46-41EC-88A4-579B95544CED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CD46-41EC-88A4-579B95544CED}"/>
              </c:ext>
            </c:extLst>
          </c:dPt>
          <c:dLbls>
            <c:dLbl>
              <c:idx val="17"/>
              <c:layout>
                <c:manualLayout>
                  <c:x val="-1.0185067526415994E-16"/>
                  <c:y val="4.3772944414105078E-2"/>
                </c:manualLayout>
              </c:layout>
              <c:tx>
                <c:rich>
                  <a:bodyPr/>
                  <a:lstStyle/>
                  <a:p>
                    <a:fld id="{F56D6981-75DD-4E58-B7E3-775B278C3F7E}" type="VALUE">
                      <a:rPr lang="en-US" sz="1400" b="1">
                        <a:solidFill>
                          <a:srgbClr val="FF0000"/>
                        </a:solidFill>
                      </a:rPr>
                      <a:pPr/>
                      <a:t>[ÉRTÉK]</a:t>
                    </a:fld>
                    <a:endParaRPr lang="hu-H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CD46-41EC-88A4-579B95544C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verzió'!$A$56:$A$73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verzió'!$F$56:$F$73</c:f>
              <c:numCache>
                <c:formatCode>0%</c:formatCode>
                <c:ptCount val="18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CD46-41EC-88A4-579B95544CED}"/>
            </c:ext>
          </c:extLst>
        </c:ser>
        <c:ser>
          <c:idx val="5"/>
          <c:order val="5"/>
          <c:tx>
            <c:strRef>
              <c:f>'Új verzió'!$G$55</c:f>
              <c:strCache>
                <c:ptCount val="1"/>
                <c:pt idx="0">
                  <c:v>NHP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-1.0185067526415994E-16"/>
                  <c:y val="-7.29549073568422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D46-41EC-88A4-579B95544C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verzió'!$A$56:$A$73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verzió'!$G$56:$G$73</c:f>
              <c:numCache>
                <c:formatCode>0%</c:formatCode>
                <c:ptCount val="18"/>
                <c:pt idx="0">
                  <c:v>0.86814951621568315</c:v>
                </c:pt>
                <c:pt idx="1">
                  <c:v>0.85268811860402027</c:v>
                </c:pt>
                <c:pt idx="2">
                  <c:v>0.86543635699614718</c:v>
                </c:pt>
                <c:pt idx="3">
                  <c:v>0.89</c:v>
                </c:pt>
                <c:pt idx="4">
                  <c:v>0.92</c:v>
                </c:pt>
                <c:pt idx="5">
                  <c:v>1.04</c:v>
                </c:pt>
                <c:pt idx="6">
                  <c:v>1.02</c:v>
                </c:pt>
                <c:pt idx="7">
                  <c:v>0.97</c:v>
                </c:pt>
                <c:pt idx="8">
                  <c:v>0.99</c:v>
                </c:pt>
                <c:pt idx="9">
                  <c:v>0.94</c:v>
                </c:pt>
                <c:pt idx="10">
                  <c:v>1.02</c:v>
                </c:pt>
                <c:pt idx="11">
                  <c:v>1.01</c:v>
                </c:pt>
                <c:pt idx="12">
                  <c:v>1</c:v>
                </c:pt>
                <c:pt idx="13">
                  <c:v>0.95</c:v>
                </c:pt>
                <c:pt idx="14">
                  <c:v>0.93</c:v>
                </c:pt>
                <c:pt idx="15">
                  <c:v>0.97</c:v>
                </c:pt>
                <c:pt idx="16">
                  <c:v>0.98</c:v>
                </c:pt>
                <c:pt idx="17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CD46-41EC-88A4-579B95544CE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  <c:userShapes r:id="rId5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88505161854768155"/>
          <c:h val="0.58569519016229765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verzió'!$L$75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12C-4C5B-B7B9-11638ABF2E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verzió'!$K$76:$K$93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verzió'!$L$76:$L$93</c:f>
              <c:numCache>
                <c:formatCode>0%</c:formatCode>
                <c:ptCount val="18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  <c:pt idx="16">
                  <c:v>0.98</c:v>
                </c:pt>
                <c:pt idx="17">
                  <c:v>0.97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12C-4C5B-B7B9-11638ABF2EA2}"/>
            </c:ext>
          </c:extLst>
        </c:ser>
        <c:ser>
          <c:idx val="1"/>
          <c:order val="1"/>
          <c:tx>
            <c:strRef>
              <c:f>'Új verzió'!$M$75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-2.0370135052831988E-16"/>
                  <c:y val="-4.39925422554583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12C-4C5B-B7B9-11638ABF2E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verzió'!$K$76:$K$93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verzió'!$M$76:$M$93</c:f>
              <c:numCache>
                <c:formatCode>0%</c:formatCode>
                <c:ptCount val="18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  <c:pt idx="16">
                  <c:v>0.96</c:v>
                </c:pt>
                <c:pt idx="17">
                  <c:v>0.99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12C-4C5B-B7B9-11638ABF2EA2}"/>
            </c:ext>
          </c:extLst>
        </c:ser>
        <c:ser>
          <c:idx val="2"/>
          <c:order val="2"/>
          <c:tx>
            <c:strRef>
              <c:f>'Új verzió'!$N$75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12C-4C5B-B7B9-11638ABF2E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verzió'!$K$76:$K$93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verzió'!$N$76:$N$93</c:f>
              <c:numCache>
                <c:formatCode>0%</c:formatCode>
                <c:ptCount val="18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  <c:pt idx="16">
                  <c:v>0.96</c:v>
                </c:pt>
                <c:pt idx="17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12C-4C5B-B7B9-11638ABF2EA2}"/>
            </c:ext>
          </c:extLst>
        </c:ser>
        <c:ser>
          <c:idx val="3"/>
          <c:order val="3"/>
          <c:tx>
            <c:strRef>
              <c:f>'Új verzió'!$O$75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1.3888888888888889E-3"/>
                  <c:y val="-2.3290169429360283E-2"/>
                </c:manualLayout>
              </c:layout>
              <c:tx>
                <c:rich>
                  <a:bodyPr/>
                  <a:lstStyle/>
                  <a:p>
                    <a:fld id="{B5016534-B116-4034-85AE-BDBADCC4B6EC}" type="VALUE">
                      <a:rPr lang="en-US" sz="1400" b="1">
                        <a:solidFill>
                          <a:srgbClr val="FF0000"/>
                        </a:solidFill>
                      </a:rPr>
                      <a:pPr/>
                      <a:t>[ÉRTÉK]</a:t>
                    </a:fld>
                    <a:endParaRPr lang="hu-H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112C-4C5B-B7B9-11638ABF2E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verzió'!$K$76:$K$93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verzió'!$O$76:$O$93</c:f>
              <c:numCache>
                <c:formatCode>0%</c:formatCode>
                <c:ptCount val="18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12C-4C5B-B7B9-11638ABF2E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855522747156606"/>
          <c:y val="0.84470530702067181"/>
          <c:w val="0.76511176727909014"/>
          <c:h val="0.139767913359754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77089486969440124"/>
          <c:h val="0.6630054017824756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verzió'!$B$105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-2.7932957822004519E-3"/>
                  <c:y val="1.2564777860663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158-4BD5-82A3-D791E0271F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verzió'!$A$106:$A$123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verzió'!$B$106:$B$123</c:f>
              <c:numCache>
                <c:formatCode>General\ "pont"</c:formatCode>
                <c:ptCount val="18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158-4BD5-82A3-D791E0271FB9}"/>
            </c:ext>
          </c:extLst>
        </c:ser>
        <c:ser>
          <c:idx val="1"/>
          <c:order val="1"/>
          <c:tx>
            <c:strRef>
              <c:f>'Új verzió'!$C$105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verzió'!$A$106:$A$123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verzió'!$C$106:$C$123</c:f>
              <c:numCache>
                <c:formatCode>General\ "pont"</c:formatCode>
                <c:ptCount val="18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  <c:pt idx="16">
                  <c:v>6</c:v>
                </c:pt>
                <c:pt idx="17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158-4BD5-82A3-D791E0271FB9}"/>
            </c:ext>
          </c:extLst>
        </c:ser>
        <c:ser>
          <c:idx val="2"/>
          <c:order val="2"/>
          <c:tx>
            <c:strRef>
              <c:f>'Új verzió'!$D$105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158-4BD5-82A3-D791E0271F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verzió'!$A$106:$A$123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verzió'!$D$106:$D$123</c:f>
              <c:numCache>
                <c:formatCode>General\ "pont"</c:formatCode>
                <c:ptCount val="18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  <c:pt idx="16">
                  <c:v>18</c:v>
                </c:pt>
                <c:pt idx="17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158-4BD5-82A3-D791E0271FB9}"/>
            </c:ext>
          </c:extLst>
        </c:ser>
        <c:ser>
          <c:idx val="3"/>
          <c:order val="3"/>
          <c:tx>
            <c:strRef>
              <c:f>'Új verzió'!$E$105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158-4BD5-82A3-D791E0271F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verzió'!$A$106:$A$123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verzió'!$E$106:$E$123</c:f>
              <c:numCache>
                <c:formatCode>General\ "pont"</c:formatCode>
                <c:ptCount val="18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  <c:pt idx="16">
                  <c:v>13</c:v>
                </c:pt>
                <c:pt idx="17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158-4BD5-82A3-D791E0271FB9}"/>
            </c:ext>
          </c:extLst>
        </c:ser>
        <c:ser>
          <c:idx val="4"/>
          <c:order val="4"/>
          <c:tx>
            <c:strRef>
              <c:f>'Új verzió'!$F$105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158-4BD5-82A3-D791E0271F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verzió'!$A$106:$A$123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verzió'!$F$106:$F$123</c:f>
              <c:numCache>
                <c:formatCode>General\ "pont"</c:formatCode>
                <c:ptCount val="18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158-4BD5-82A3-D791E0271F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8112423447069113E-2"/>
          <c:y val="3.9306897974283765E-2"/>
          <c:w val="0.8535542432195975"/>
          <c:h val="0.6688024909733384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verzió'!$B$136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7040-4337-AA86-54B0E84735B0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7040-4337-AA86-54B0E84735B0}"/>
              </c:ext>
            </c:extLst>
          </c:dPt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7040-4337-AA86-54B0E84735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verzió'!$A$137:$A$154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verzió'!$B$137:$B$154</c:f>
              <c:numCache>
                <c:formatCode>0%</c:formatCode>
                <c:ptCount val="18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  <c:pt idx="16">
                  <c:v>0.92</c:v>
                </c:pt>
                <c:pt idx="17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040-4337-AA86-54B0E84735B0}"/>
            </c:ext>
          </c:extLst>
        </c:ser>
        <c:ser>
          <c:idx val="1"/>
          <c:order val="1"/>
          <c:tx>
            <c:strRef>
              <c:f>'Új verzió'!$C$136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7040-4337-AA86-54B0E84735B0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7040-4337-AA86-54B0E84735B0}"/>
              </c:ext>
            </c:extLst>
          </c:dPt>
          <c:dLbls>
            <c:dLbl>
              <c:idx val="17"/>
              <c:layout>
                <c:manualLayout>
                  <c:x val="0"/>
                  <c:y val="1.47516296001321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7040-4337-AA86-54B0E84735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verzió'!$A$137:$A$154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verzió'!$C$137:$C$154</c:f>
              <c:numCache>
                <c:formatCode>0%</c:formatCode>
                <c:ptCount val="18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  <c:pt idx="16">
                  <c:v>1.04</c:v>
                </c:pt>
                <c:pt idx="17">
                  <c:v>1.05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7040-4337-AA86-54B0E84735B0}"/>
            </c:ext>
          </c:extLst>
        </c:ser>
        <c:ser>
          <c:idx val="2"/>
          <c:order val="2"/>
          <c:tx>
            <c:strRef>
              <c:f>'Új verzió'!$D$136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7040-4337-AA86-54B0E84735B0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7040-4337-AA86-54B0E84735B0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7040-4337-AA86-54B0E84735B0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7040-4337-AA86-54B0E84735B0}"/>
              </c:ext>
            </c:extLst>
          </c:dPt>
          <c:dLbls>
            <c:dLbl>
              <c:idx val="17"/>
              <c:layout>
                <c:manualLayout>
                  <c:x val="0"/>
                  <c:y val="-1.2293024666776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7040-4337-AA86-54B0E84735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verzió'!$A$137:$A$154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verzió'!$D$137:$D$154</c:f>
              <c:numCache>
                <c:formatCode>0%</c:formatCode>
                <c:ptCount val="18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1.1399999999999999</c:v>
                </c:pt>
                <c:pt idx="17">
                  <c:v>1.06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7040-4337-AA86-54B0E84735B0}"/>
            </c:ext>
          </c:extLst>
        </c:ser>
        <c:ser>
          <c:idx val="3"/>
          <c:order val="3"/>
          <c:tx>
            <c:strRef>
              <c:f>'Új verzió'!$E$136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7040-4337-AA86-54B0E84735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verzió'!$A$137:$A$154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verzió'!$E$137:$E$154</c:f>
              <c:numCache>
                <c:formatCode>0%</c:formatCode>
                <c:ptCount val="18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  <c:pt idx="16">
                  <c:v>1.1200000000000001</c:v>
                </c:pt>
                <c:pt idx="17">
                  <c:v>1.1599999999999999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7040-4337-AA86-54B0E84735B0}"/>
            </c:ext>
          </c:extLst>
        </c:ser>
        <c:ser>
          <c:idx val="4"/>
          <c:order val="4"/>
          <c:tx>
            <c:strRef>
              <c:f>'Új verzió'!$F$136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7040-4337-AA86-54B0E84735B0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3-7040-4337-AA86-54B0E84735B0}"/>
              </c:ext>
            </c:extLst>
          </c:dPt>
          <c:dLbls>
            <c:dLbl>
              <c:idx val="17"/>
              <c:layout>
                <c:manualLayout>
                  <c:x val="5.5555555555555558E-3"/>
                  <c:y val="1.72102345334874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7040-4337-AA86-54B0E84735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verzió'!$A$137:$A$154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verzió'!$F$137:$F$154</c:f>
              <c:numCache>
                <c:formatCode>0%</c:formatCode>
                <c:ptCount val="18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1.04</c:v>
                </c:pt>
                <c:pt idx="17">
                  <c:v>1.02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7040-4337-AA86-54B0E84735B0}"/>
            </c:ext>
          </c:extLst>
        </c:ser>
        <c:ser>
          <c:idx val="5"/>
          <c:order val="5"/>
          <c:tx>
            <c:strRef>
              <c:f>'Új verzió'!$G$136</c:f>
              <c:strCache>
                <c:ptCount val="1"/>
                <c:pt idx="0">
                  <c:v>NHP</c:v>
                </c:pt>
              </c:strCache>
            </c:strRef>
          </c:tx>
          <c:spPr>
            <a:ln w="25400" cap="rnd">
              <a:solidFill>
                <a:srgbClr val="CC99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CC9900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0"/>
                  <c:y val="-4.917209866710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7040-4337-AA86-54B0E84735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verzió'!$A$137:$A$154</c:f>
              <c:strCache>
                <c:ptCount val="1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</c:strCache>
            </c:strRef>
          </c:cat>
          <c:val>
            <c:numRef>
              <c:f>'Új verzió'!$G$137:$G$154</c:f>
              <c:numCache>
                <c:formatCode>0%</c:formatCode>
                <c:ptCount val="18"/>
                <c:pt idx="0">
                  <c:v>0.89399282140441083</c:v>
                </c:pt>
                <c:pt idx="1">
                  <c:v>0.87679469631730655</c:v>
                </c:pt>
                <c:pt idx="2">
                  <c:v>0.90674701309063788</c:v>
                </c:pt>
                <c:pt idx="3">
                  <c:v>0.92</c:v>
                </c:pt>
                <c:pt idx="4">
                  <c:v>0.94</c:v>
                </c:pt>
                <c:pt idx="5">
                  <c:v>1.06</c:v>
                </c:pt>
                <c:pt idx="6">
                  <c:v>1.05</c:v>
                </c:pt>
                <c:pt idx="7">
                  <c:v>1</c:v>
                </c:pt>
                <c:pt idx="8">
                  <c:v>1.05</c:v>
                </c:pt>
                <c:pt idx="9">
                  <c:v>1</c:v>
                </c:pt>
                <c:pt idx="10">
                  <c:v>1.05</c:v>
                </c:pt>
                <c:pt idx="11">
                  <c:v>1.1000000000000001</c:v>
                </c:pt>
                <c:pt idx="12">
                  <c:v>1.1200000000000001</c:v>
                </c:pt>
                <c:pt idx="13">
                  <c:v>1.07</c:v>
                </c:pt>
                <c:pt idx="14">
                  <c:v>0.99</c:v>
                </c:pt>
                <c:pt idx="15">
                  <c:v>1.02</c:v>
                </c:pt>
                <c:pt idx="16">
                  <c:v>1.07</c:v>
                </c:pt>
                <c:pt idx="17">
                  <c:v>1.07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7040-4337-AA86-54B0E84735B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nagyobb, illetve az iparban működő vállalatok helyzete továbbra is kedvezőbb a kisebb, illetve a szolgáltató szektorban működőkéhez viszonyítva, azonban a különbség a koronavírus-járvány idején tapasztalthoz képest mérsékeltebb.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az előző havi +8-ról +7 pontra mérséklődött.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nem változott, a bevételi szint ugyanakkor 2 százalékponttal mérséklődött az előző hónaphoz képest: előbbi az egy évvel korábbi szint 98, utóbbi 102 százalékán állt májusban.</a:t>
          </a:r>
          <a:endParaRPr lang="hu-HU" sz="1800" dirty="0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járvány utáni </a:t>
          </a:r>
          <a:r>
            <a:rPr lang="hu-HU" sz="1800" b="1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újraindulásának</a:t>
          </a: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 robusztusságát tükrözi, hogy a létszámnövelést tervezők aránya 15 százalékponttal haladta meg a leépítést tervezőkét, és magas szinten (+32 pont) állt a beruházási tervek mutatója is.</a:t>
          </a:r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EE875CE3-DE5E-4CC7-9EB1-349870FC7B50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40170" tIns="45720" rIns="45720" bIns="4572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konjunktúra index minimális csökkenését a várakozások kismértékű mérséklődése (+16-ról +14 pontra) okozta, a jelenlegi helyzet megítélése nem változott az előző hónaphoz képest (-1 pont). </a:t>
          </a:r>
        </a:p>
      </dgm:t>
    </dgm:pt>
    <dgm:pt modelId="{83323C11-375F-451D-8716-7977D3673562}" type="sibTrans" cxnId="{3F4E779C-39B5-4E68-9EA1-7AE480F2801E}">
      <dgm:prSet/>
      <dgm:spPr/>
      <dgm:t>
        <a:bodyPr/>
        <a:lstStyle/>
        <a:p>
          <a:endParaRPr lang="hu-HU"/>
        </a:p>
      </dgm:t>
    </dgm:pt>
    <dgm:pt modelId="{79121A8F-5571-4961-B6ED-5AFB9E20E5B8}" type="parTrans" cxnId="{3F4E779C-39B5-4E68-9EA1-7AE480F2801E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EC3A8EF5-F467-4E93-98A7-26EC879B8D01}" type="pres">
      <dgm:prSet presAssocID="{EE875CE3-DE5E-4CC7-9EB1-349870FC7B50}" presName="text_2" presStyleLbl="node1" presStyleIdx="1" presStyleCnt="5">
        <dgm:presLayoutVars>
          <dgm:bulletEnabled val="1"/>
        </dgm:presLayoutVars>
      </dgm:prSet>
      <dgm:spPr/>
    </dgm:pt>
    <dgm:pt modelId="{A98EBA0E-9116-4653-A9B7-5A0ACA7D7396}" type="pres">
      <dgm:prSet presAssocID="{EE875CE3-DE5E-4CC7-9EB1-349870FC7B50}" presName="accent_2" presStyleCnt="0"/>
      <dgm:spPr/>
    </dgm:pt>
    <dgm:pt modelId="{E1B5BC66-D8ED-4702-BD89-A8CB654E451B}" type="pres">
      <dgm:prSet presAssocID="{EE875CE3-DE5E-4CC7-9EB1-349870FC7B50}" presName="accentRepeatNode" presStyleLbl="solidFgAcc1" presStyleIdx="1" presStyleCnt="5"/>
      <dgm:spPr/>
    </dgm:pt>
    <dgm:pt modelId="{41BD5F5C-45C6-4765-A923-EE1A88201B75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EAC3FD56-757F-4A86-A10A-F371766CE118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CDB7D3C4-2921-4C4C-9B0D-D63473EFB37D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0DAC9D2B-9E21-4E8F-AFF7-089ED864DBF5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6FC5996E-12AF-48CC-ADFA-D41B22887B7E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CE215F94-372B-42D2-BF84-E83F025A1DCD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0C7B5500-DB47-49BB-AE04-2863594B54E5}" type="presOf" srcId="{542B9BE7-C64F-46EC-A3B5-E064F072579F}" destId="{41BD5F5C-45C6-4765-A923-EE1A88201B75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5D057A85-88D3-486B-8F84-129E9D7F3878}" type="presOf" srcId="{5BC02F0C-BFBB-47DD-93C5-86CA70E51D56}" destId="{CDB7D3C4-2921-4C4C-9B0D-D63473EFB37D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3F4E779C-39B5-4E68-9EA1-7AE480F2801E}" srcId="{68E21B0D-CBAC-4EA7-97F3-94026FF8C51F}" destId="{EE875CE3-DE5E-4CC7-9EB1-349870FC7B50}" srcOrd="1" destOrd="0" parTransId="{79121A8F-5571-4961-B6ED-5AFB9E20E5B8}" sibTransId="{83323C11-375F-451D-8716-7977D3673562}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8C7679B6-7A7E-4D41-B710-BC880AD79C97}" type="presOf" srcId="{EE875CE3-DE5E-4CC7-9EB1-349870FC7B50}" destId="{EC3A8EF5-F467-4E93-98A7-26EC879B8D01}" srcOrd="0" destOrd="0" presId="urn:microsoft.com/office/officeart/2008/layout/VerticalCurvedList"/>
    <dgm:cxn modelId="{35DCBEDD-8081-4846-B695-9185DA27901C}" type="presOf" srcId="{6090B06F-4AFE-4CE9-897E-51A54A1D377A}" destId="{6FC5996E-12AF-48CC-ADFA-D41B22887B7E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B71BA9E5-799B-4EDD-A876-9873367E4DCB}" type="presParOf" srcId="{A55778FD-1C20-4749-B692-0C762B0462F2}" destId="{EC3A8EF5-F467-4E93-98A7-26EC879B8D01}" srcOrd="3" destOrd="0" presId="urn:microsoft.com/office/officeart/2008/layout/VerticalCurvedList"/>
    <dgm:cxn modelId="{02A1092A-7126-43DD-B920-0A03CE9A26C1}" type="presParOf" srcId="{A55778FD-1C20-4749-B692-0C762B0462F2}" destId="{A98EBA0E-9116-4653-A9B7-5A0ACA7D7396}" srcOrd="4" destOrd="0" presId="urn:microsoft.com/office/officeart/2008/layout/VerticalCurvedList"/>
    <dgm:cxn modelId="{9D02EA78-5A65-4787-97A2-50AF012D7909}" type="presParOf" srcId="{A98EBA0E-9116-4653-A9B7-5A0ACA7D7396}" destId="{E1B5BC66-D8ED-4702-BD89-A8CB654E451B}" srcOrd="0" destOrd="0" presId="urn:microsoft.com/office/officeart/2008/layout/VerticalCurvedList"/>
    <dgm:cxn modelId="{B0585C88-199B-4002-9B06-E62021617087}" type="presParOf" srcId="{A55778FD-1C20-4749-B692-0C762B0462F2}" destId="{41BD5F5C-45C6-4765-A923-EE1A88201B75}" srcOrd="5" destOrd="0" presId="urn:microsoft.com/office/officeart/2008/layout/VerticalCurvedList"/>
    <dgm:cxn modelId="{9E03D415-520B-4FE5-9168-1FC0BB27547E}" type="presParOf" srcId="{A55778FD-1C20-4749-B692-0C762B0462F2}" destId="{EAC3FD56-757F-4A86-A10A-F371766CE118}" srcOrd="6" destOrd="0" presId="urn:microsoft.com/office/officeart/2008/layout/VerticalCurvedList"/>
    <dgm:cxn modelId="{642401CF-BE11-484D-9CD3-B06B50075C7D}" type="presParOf" srcId="{EAC3FD56-757F-4A86-A10A-F371766CE118}" destId="{833BB777-15FA-4149-8247-460D9C195F45}" srcOrd="0" destOrd="0" presId="urn:microsoft.com/office/officeart/2008/layout/VerticalCurvedList"/>
    <dgm:cxn modelId="{09BA81D0-3A35-49AE-8431-C6D9CCA883E1}" type="presParOf" srcId="{A55778FD-1C20-4749-B692-0C762B0462F2}" destId="{CDB7D3C4-2921-4C4C-9B0D-D63473EFB37D}" srcOrd="7" destOrd="0" presId="urn:microsoft.com/office/officeart/2008/layout/VerticalCurvedList"/>
    <dgm:cxn modelId="{813637CD-36E9-4F62-8A83-381481B9A38A}" type="presParOf" srcId="{A55778FD-1C20-4749-B692-0C762B0462F2}" destId="{0DAC9D2B-9E21-4E8F-AFF7-089ED864DBF5}" srcOrd="8" destOrd="0" presId="urn:microsoft.com/office/officeart/2008/layout/VerticalCurvedList"/>
    <dgm:cxn modelId="{6536360B-4603-42DE-B0A7-B3E97F52F500}" type="presParOf" srcId="{0DAC9D2B-9E21-4E8F-AFF7-089ED864DBF5}" destId="{99F2E81B-3650-4D03-95C1-89D30D01C17B}" srcOrd="0" destOrd="0" presId="urn:microsoft.com/office/officeart/2008/layout/VerticalCurvedList"/>
    <dgm:cxn modelId="{AA482C0C-701B-4F86-9C33-ADA6D21B5265}" type="presParOf" srcId="{A55778FD-1C20-4749-B692-0C762B0462F2}" destId="{6FC5996E-12AF-48CC-ADFA-D41B22887B7E}" srcOrd="9" destOrd="0" presId="urn:microsoft.com/office/officeart/2008/layout/VerticalCurvedList"/>
    <dgm:cxn modelId="{2CF285EC-2C8E-4962-B69A-3E5F44207D9D}" type="presParOf" srcId="{A55778FD-1C20-4749-B692-0C762B0462F2}" destId="{CE215F94-372B-42D2-BF84-E83F025A1DCD}" srcOrd="10" destOrd="0" presId="urn:microsoft.com/office/officeart/2008/layout/VerticalCurvedList"/>
    <dgm:cxn modelId="{90C398B8-89C6-4209-A1AA-CD9901D6478F}" type="presParOf" srcId="{CE215F94-372B-42D2-BF84-E83F025A1DCD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az előző havi +8-ról +7 pontra mérséklődött.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A8EF5-F467-4E93-98A7-26EC879B8D01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170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konjunktúra index minimális csökkenését a várakozások kismértékű mérséklődése (+16-ról +14 pontra) okozta, a jelenlegi helyzet megítélése nem változott az előző hónaphoz képest (-1 pont). </a:t>
          </a:r>
        </a:p>
      </dsp:txBody>
      <dsp:txXfrm>
        <a:off x="967686" y="1316727"/>
        <a:ext cx="7778425" cy="658627"/>
      </dsp:txXfrm>
    </dsp:sp>
    <dsp:sp modelId="{E1B5BC66-D8ED-4702-BD89-A8CB654E451B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BD5F5C-45C6-4765-A923-EE1A88201B75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nem változott, a bevételi szint ugyanakkor 2 százalékponttal mérséklődött az előző hónaphoz képest: előbbi az egy évvel korábbi szint 98, utóbbi 102 százalékán állt májusban.</a:t>
          </a:r>
          <a:endParaRPr lang="hu-HU" sz="1800" kern="1200" dirty="0"/>
        </a:p>
      </dsp:txBody>
      <dsp:txXfrm>
        <a:off x="1112537" y="2304352"/>
        <a:ext cx="7633574" cy="658627"/>
      </dsp:txXfrm>
    </dsp:sp>
    <dsp:sp modelId="{833BB777-15FA-4149-8247-460D9C195F45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B7D3C4-2921-4C4C-9B0D-D63473EFB37D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járvány utáni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újraindulásának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robusztusságát tükrözi, hogy a létszámnövelést tervezők aránya 15 százalékponttal haladta meg a leépítést tervezőkét, és magas szinten (+32 pont) állt a beruházási tervek mutatója is.</a:t>
          </a:r>
        </a:p>
      </dsp:txBody>
      <dsp:txXfrm>
        <a:off x="967686" y="3291977"/>
        <a:ext cx="7778425" cy="658627"/>
      </dsp:txXfrm>
    </dsp:sp>
    <dsp:sp modelId="{99F2E81B-3650-4D03-95C1-89D30D01C17B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C5996E-12AF-48CC-ADFA-D41B22887B7E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nagyobb, illetve az iparban működő vállalatok helyzete továbbra is kedvezőbb a kisebb, illetve a szolgáltató szektorban működőkéhez viszonyítva, azonban a különbség a koronavírus-járvány idején tapasztalthoz képest mérsékeltebb.</a:t>
          </a:r>
        </a:p>
      </dsp:txBody>
      <dsp:txXfrm>
        <a:off x="495733" y="4279601"/>
        <a:ext cx="8250378" cy="658627"/>
      </dsp:txXfrm>
    </dsp:sp>
    <dsp:sp modelId="{F9B28654-D436-4056-A83D-E81A90D53409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0.94375</cdr:x>
      <cdr:y>0.26474</cdr:y>
    </cdr:from>
    <cdr:to>
      <cdr:x>1</cdr:x>
      <cdr:y>0.32128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E3D32C92-0A50-48E2-87D8-6FF8DF45F56B}"/>
            </a:ext>
          </a:extLst>
        </cdr:cNvPr>
        <cdr:cNvSpPr txBox="1"/>
      </cdr:nvSpPr>
      <cdr:spPr>
        <a:xfrm xmlns:a="http://schemas.openxmlformats.org/drawingml/2006/main">
          <a:off x="8629650" y="1382602"/>
          <a:ext cx="514350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00B0F0"/>
              </a:solidFill>
            </a:rPr>
            <a:t>99%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2022. 05. 25.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felméréseinek 2022. májusi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529" y="310448"/>
            <a:ext cx="7610642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átlagos kapacitás-kihasználtság nem változott, májusban is az egy évvel korábbi szint 98 százalékán állt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1084882"/>
              </p:ext>
            </p:extLst>
          </p:nvPr>
        </p:nvGraphicFramePr>
        <p:xfrm>
          <a:off x="0" y="922448"/>
          <a:ext cx="9144000" cy="5222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9756" y="310448"/>
            <a:ext cx="8359744" cy="612000"/>
          </a:xfrm>
        </p:spPr>
        <p:txBody>
          <a:bodyPr>
            <a:noAutofit/>
          </a:bodyPr>
          <a:lstStyle/>
          <a:p>
            <a:r>
              <a:rPr lang="hu-HU" sz="1700" dirty="0"/>
              <a:t>A mezőgazdaságban nőtt, a többi tevékenységi körben mérséklődött az átlagos kapacitás-kihasználtság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318176" y="5834005"/>
            <a:ext cx="83457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összevont átlag és az egyes ágazatok súlyozása eltér egymástól.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650413"/>
              </p:ext>
            </p:extLst>
          </p:nvPr>
        </p:nvGraphicFramePr>
        <p:xfrm>
          <a:off x="0" y="922448"/>
          <a:ext cx="9144000" cy="4907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5218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310448"/>
            <a:ext cx="8075072" cy="612000"/>
          </a:xfrm>
        </p:spPr>
        <p:txBody>
          <a:bodyPr>
            <a:noAutofit/>
          </a:bodyPr>
          <a:lstStyle/>
          <a:p>
            <a:r>
              <a:rPr lang="hu-HU" sz="1800" dirty="0"/>
              <a:t>a termelési szintre vonatkozó várakozások a </a:t>
            </a:r>
            <a:r>
              <a:rPr lang="hu-HU" sz="1800" dirty="0" err="1"/>
              <a:t>mikro</a:t>
            </a:r>
            <a:r>
              <a:rPr lang="hu-HU" sz="1800" dirty="0"/>
              <a:t>-, és nagyvállalatok esetén javultak, a középvállalatoknál gyengültek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624293" y="3251479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627214" y="3858580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760157" y="3230043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4361173"/>
              </p:ext>
            </p:extLst>
          </p:nvPr>
        </p:nvGraphicFramePr>
        <p:xfrm>
          <a:off x="0" y="922448"/>
          <a:ext cx="9093201" cy="5053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17" y="310447"/>
            <a:ext cx="8088816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bevételi szint 2 százalékponttal mérséklődött az előző hónaphoz képest, az egy évvel korábbi szint 102 százalékára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087979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3900551"/>
              </p:ext>
            </p:extLst>
          </p:nvPr>
        </p:nvGraphicFramePr>
        <p:xfrm>
          <a:off x="0" y="922447"/>
          <a:ext cx="9144000" cy="5165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9887"/>
            <a:ext cx="8193592" cy="612000"/>
          </a:xfrm>
        </p:spPr>
        <p:txBody>
          <a:bodyPr>
            <a:noAutofit/>
          </a:bodyPr>
          <a:lstStyle/>
          <a:p>
            <a:r>
              <a:rPr lang="hu-HU" sz="1800" dirty="0"/>
              <a:t>A BEVÉTELI SZINT JELENLEGI HELYZETE ÉS Az arra vonatkozó VÁRAKOZÁSOK IS A POZITÍV TARTOMÁNYBAN TARTÓZKODTAK MÁJUSBAN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sz="140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933450" y="5842337"/>
            <a:ext cx="770419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b="1" dirty="0"/>
          </a:p>
          <a:p>
            <a:pPr algn="ctr"/>
            <a:r>
              <a:rPr lang="hu-HU" sz="2000" b="1" dirty="0"/>
              <a:t>A JELENLEGI HELYZET ÉS A VÁRAKOZÁSOK EGYENLEGMUTATÓI AZ </a:t>
            </a:r>
            <a:r>
              <a:rPr lang="hu-HU" sz="2000" b="1" dirty="0" err="1"/>
              <a:t>ÁRBEVÉTELI</a:t>
            </a:r>
            <a:r>
              <a:rPr lang="hu-HU" sz="2000" b="1" dirty="0"/>
              <a:t> SZINTRE VONATKOZÓAN</a:t>
            </a:r>
            <a:endParaRPr lang="hu-HU" sz="2000" b="1" i="1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B1821869-F28F-40B9-8C2C-8B3B8442E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7028850"/>
              </p:ext>
            </p:extLst>
          </p:nvPr>
        </p:nvGraphicFramePr>
        <p:xfrm>
          <a:off x="-1" y="922447"/>
          <a:ext cx="9143999" cy="4992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zövegdoboz 2">
            <a:extLst>
              <a:ext uri="{FF2B5EF4-FFF2-40B4-BE49-F238E27FC236}">
                <a16:creationId xmlns:a16="http://schemas.microsoft.com/office/drawing/2014/main" id="{D103D296-CA33-4BB1-97D0-C42AF9645979}"/>
              </a:ext>
            </a:extLst>
          </p:cNvPr>
          <p:cNvSpPr txBox="1"/>
          <p:nvPr/>
        </p:nvSpPr>
        <p:spPr>
          <a:xfrm>
            <a:off x="1136461" y="299301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2020/12</a:t>
            </a:r>
          </a:p>
        </p:txBody>
      </p:sp>
      <p:sp>
        <p:nvSpPr>
          <p:cNvPr id="11" name="Szövegdoboz 3">
            <a:extLst>
              <a:ext uri="{FF2B5EF4-FFF2-40B4-BE49-F238E27FC236}">
                <a16:creationId xmlns:a16="http://schemas.microsoft.com/office/drawing/2014/main" id="{B69447FA-0D84-4983-8794-05973D609FD3}"/>
              </a:ext>
            </a:extLst>
          </p:cNvPr>
          <p:cNvSpPr txBox="1"/>
          <p:nvPr/>
        </p:nvSpPr>
        <p:spPr>
          <a:xfrm>
            <a:off x="1136461" y="2234585"/>
            <a:ext cx="835693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</a:t>
            </a:r>
          </a:p>
        </p:txBody>
      </p:sp>
      <p:sp>
        <p:nvSpPr>
          <p:cNvPr id="12" name="Szövegdoboz 4">
            <a:extLst>
              <a:ext uri="{FF2B5EF4-FFF2-40B4-BE49-F238E27FC236}">
                <a16:creationId xmlns:a16="http://schemas.microsoft.com/office/drawing/2014/main" id="{41D42F3F-0A44-4554-B37F-B74B99E633A7}"/>
              </a:ext>
            </a:extLst>
          </p:cNvPr>
          <p:cNvSpPr txBox="1"/>
          <p:nvPr/>
        </p:nvSpPr>
        <p:spPr>
          <a:xfrm>
            <a:off x="1295181" y="190411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2021/2</a:t>
            </a:r>
          </a:p>
        </p:txBody>
      </p:sp>
      <p:sp>
        <p:nvSpPr>
          <p:cNvPr id="13" name="Szövegdoboz 5">
            <a:extLst>
              <a:ext uri="{FF2B5EF4-FFF2-40B4-BE49-F238E27FC236}">
                <a16:creationId xmlns:a16="http://schemas.microsoft.com/office/drawing/2014/main" id="{6543D5CF-941B-4020-9E82-EF88D827DAA9}"/>
              </a:ext>
            </a:extLst>
          </p:cNvPr>
          <p:cNvSpPr txBox="1"/>
          <p:nvPr/>
        </p:nvSpPr>
        <p:spPr>
          <a:xfrm>
            <a:off x="2089763" y="1888880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2021/3</a:t>
            </a:r>
          </a:p>
        </p:txBody>
      </p:sp>
      <p:sp>
        <p:nvSpPr>
          <p:cNvPr id="14" name="Szövegdoboz 6">
            <a:extLst>
              <a:ext uri="{FF2B5EF4-FFF2-40B4-BE49-F238E27FC236}">
                <a16:creationId xmlns:a16="http://schemas.microsoft.com/office/drawing/2014/main" id="{7AA4E913-6D34-470C-8A35-4CB7400070AE}"/>
              </a:ext>
            </a:extLst>
          </p:cNvPr>
          <p:cNvSpPr txBox="1"/>
          <p:nvPr/>
        </p:nvSpPr>
        <p:spPr>
          <a:xfrm>
            <a:off x="3128025" y="1533326"/>
            <a:ext cx="833107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2021/4</a:t>
            </a:r>
          </a:p>
        </p:txBody>
      </p:sp>
      <p:sp>
        <p:nvSpPr>
          <p:cNvPr id="15" name="Szövegdoboz 7">
            <a:extLst>
              <a:ext uri="{FF2B5EF4-FFF2-40B4-BE49-F238E27FC236}">
                <a16:creationId xmlns:a16="http://schemas.microsoft.com/office/drawing/2014/main" id="{F9600656-19EE-46A2-BE97-DA042F36624A}"/>
              </a:ext>
            </a:extLst>
          </p:cNvPr>
          <p:cNvSpPr txBox="1"/>
          <p:nvPr/>
        </p:nvSpPr>
        <p:spPr>
          <a:xfrm>
            <a:off x="4036207" y="20874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2021/5</a:t>
            </a:r>
          </a:p>
        </p:txBody>
      </p:sp>
      <p:sp>
        <p:nvSpPr>
          <p:cNvPr id="16" name="Szövegdoboz 8">
            <a:extLst>
              <a:ext uri="{FF2B5EF4-FFF2-40B4-BE49-F238E27FC236}">
                <a16:creationId xmlns:a16="http://schemas.microsoft.com/office/drawing/2014/main" id="{A556A5FE-67ED-40EA-8A0F-58FDF8B3F1B2}"/>
              </a:ext>
            </a:extLst>
          </p:cNvPr>
          <p:cNvSpPr txBox="1"/>
          <p:nvPr/>
        </p:nvSpPr>
        <p:spPr>
          <a:xfrm>
            <a:off x="4030679" y="1617127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2021/6</a:t>
            </a:r>
          </a:p>
        </p:txBody>
      </p:sp>
      <p:sp>
        <p:nvSpPr>
          <p:cNvPr id="17" name="Szövegdoboz 9">
            <a:extLst>
              <a:ext uri="{FF2B5EF4-FFF2-40B4-BE49-F238E27FC236}">
                <a16:creationId xmlns:a16="http://schemas.microsoft.com/office/drawing/2014/main" id="{7F7E545B-4A11-411E-9D89-1F17B66C10E0}"/>
              </a:ext>
            </a:extLst>
          </p:cNvPr>
          <p:cNvSpPr txBox="1"/>
          <p:nvPr/>
        </p:nvSpPr>
        <p:spPr>
          <a:xfrm>
            <a:off x="3248171" y="216945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2021/7</a:t>
            </a:r>
          </a:p>
        </p:txBody>
      </p:sp>
      <p:sp>
        <p:nvSpPr>
          <p:cNvPr id="18" name="Szövegdoboz 10">
            <a:extLst>
              <a:ext uri="{FF2B5EF4-FFF2-40B4-BE49-F238E27FC236}">
                <a16:creationId xmlns:a16="http://schemas.microsoft.com/office/drawing/2014/main" id="{77E0325C-ADBB-4D53-9D7F-82F1BDBFFC9B}"/>
              </a:ext>
            </a:extLst>
          </p:cNvPr>
          <p:cNvSpPr txBox="1"/>
          <p:nvPr/>
        </p:nvSpPr>
        <p:spPr>
          <a:xfrm>
            <a:off x="5382843" y="2258790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2021/8</a:t>
            </a:r>
          </a:p>
        </p:txBody>
      </p:sp>
      <p:sp>
        <p:nvSpPr>
          <p:cNvPr id="20" name="Szövegdoboz 13">
            <a:extLst>
              <a:ext uri="{FF2B5EF4-FFF2-40B4-BE49-F238E27FC236}">
                <a16:creationId xmlns:a16="http://schemas.microsoft.com/office/drawing/2014/main" id="{BF218698-DFA5-48B1-8125-08D5B9AF88B2}"/>
              </a:ext>
            </a:extLst>
          </p:cNvPr>
          <p:cNvSpPr txBox="1"/>
          <p:nvPr/>
        </p:nvSpPr>
        <p:spPr>
          <a:xfrm>
            <a:off x="5269757" y="2993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2021/11</a:t>
            </a:r>
          </a:p>
        </p:txBody>
      </p:sp>
      <p:sp>
        <p:nvSpPr>
          <p:cNvPr id="21" name="Szövegdoboz 14">
            <a:extLst>
              <a:ext uri="{FF2B5EF4-FFF2-40B4-BE49-F238E27FC236}">
                <a16:creationId xmlns:a16="http://schemas.microsoft.com/office/drawing/2014/main" id="{5F6B11DC-CC7D-4E16-968D-1D05CE8F7F39}"/>
              </a:ext>
            </a:extLst>
          </p:cNvPr>
          <p:cNvSpPr txBox="1"/>
          <p:nvPr/>
        </p:nvSpPr>
        <p:spPr>
          <a:xfrm>
            <a:off x="6568302" y="2574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2021/12</a:t>
            </a:r>
          </a:p>
        </p:txBody>
      </p:sp>
      <p:sp>
        <p:nvSpPr>
          <p:cNvPr id="22" name="Szövegdoboz 15">
            <a:extLst>
              <a:ext uri="{FF2B5EF4-FFF2-40B4-BE49-F238E27FC236}">
                <a16:creationId xmlns:a16="http://schemas.microsoft.com/office/drawing/2014/main" id="{B7DAD095-E536-46E5-9088-369C2F30BD3B}"/>
              </a:ext>
            </a:extLst>
          </p:cNvPr>
          <p:cNvSpPr txBox="1"/>
          <p:nvPr/>
        </p:nvSpPr>
        <p:spPr>
          <a:xfrm>
            <a:off x="4822298" y="164209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2022/1</a:t>
            </a:r>
          </a:p>
        </p:txBody>
      </p:sp>
      <p:sp>
        <p:nvSpPr>
          <p:cNvPr id="23" name="Szövegdoboz 16">
            <a:extLst>
              <a:ext uri="{FF2B5EF4-FFF2-40B4-BE49-F238E27FC236}">
                <a16:creationId xmlns:a16="http://schemas.microsoft.com/office/drawing/2014/main" id="{ABE26227-D7E6-4107-B5F8-F64729C69075}"/>
              </a:ext>
            </a:extLst>
          </p:cNvPr>
          <p:cNvSpPr txBox="1"/>
          <p:nvPr/>
        </p:nvSpPr>
        <p:spPr>
          <a:xfrm>
            <a:off x="5733900" y="165586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2022/2</a:t>
            </a:r>
          </a:p>
        </p:txBody>
      </p:sp>
      <p:sp>
        <p:nvSpPr>
          <p:cNvPr id="24" name="Szövegdoboz 17">
            <a:extLst>
              <a:ext uri="{FF2B5EF4-FFF2-40B4-BE49-F238E27FC236}">
                <a16:creationId xmlns:a16="http://schemas.microsoft.com/office/drawing/2014/main" id="{8B33592E-85A6-4E37-B3E8-5F43A1F76FE8}"/>
              </a:ext>
            </a:extLst>
          </p:cNvPr>
          <p:cNvSpPr txBox="1"/>
          <p:nvPr/>
        </p:nvSpPr>
        <p:spPr>
          <a:xfrm>
            <a:off x="4639689" y="2546490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2022/3</a:t>
            </a:r>
          </a:p>
        </p:txBody>
      </p:sp>
      <p:sp>
        <p:nvSpPr>
          <p:cNvPr id="25" name="Szövegdoboz 18">
            <a:extLst>
              <a:ext uri="{FF2B5EF4-FFF2-40B4-BE49-F238E27FC236}">
                <a16:creationId xmlns:a16="http://schemas.microsoft.com/office/drawing/2014/main" id="{99E496A5-F4F5-4D09-9563-D5565B3A0260}"/>
              </a:ext>
            </a:extLst>
          </p:cNvPr>
          <p:cNvSpPr txBox="1"/>
          <p:nvPr/>
        </p:nvSpPr>
        <p:spPr>
          <a:xfrm>
            <a:off x="6422867" y="225355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2022/4</a:t>
            </a:r>
          </a:p>
        </p:txBody>
      </p:sp>
      <p:sp>
        <p:nvSpPr>
          <p:cNvPr id="26" name="Szövegdoboz 19">
            <a:extLst>
              <a:ext uri="{FF2B5EF4-FFF2-40B4-BE49-F238E27FC236}">
                <a16:creationId xmlns:a16="http://schemas.microsoft.com/office/drawing/2014/main" id="{FFDD3D36-C36A-44D5-9176-4303D53D046A}"/>
              </a:ext>
            </a:extLst>
          </p:cNvPr>
          <p:cNvSpPr txBox="1"/>
          <p:nvPr/>
        </p:nvSpPr>
        <p:spPr>
          <a:xfrm>
            <a:off x="5483158" y="25873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2022/5</a:t>
            </a:r>
          </a:p>
        </p:txBody>
      </p:sp>
    </p:spTree>
    <p:extLst>
      <p:ext uri="{BB962C8B-B14F-4D97-AF65-F5344CB8AC3E}">
        <p14:creationId xmlns:p14="http://schemas.microsoft.com/office/powerpoint/2010/main" val="221602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32" y="310448"/>
            <a:ext cx="8321744" cy="612000"/>
          </a:xfrm>
        </p:spPr>
        <p:txBody>
          <a:bodyPr>
            <a:noAutofit/>
          </a:bodyPr>
          <a:lstStyle/>
          <a:p>
            <a:pPr lvl="0"/>
            <a:r>
              <a:rPr lang="hu-HU" sz="1800" dirty="0"/>
              <a:t>2020 Decembere óta először fordult elő, hogy a beszállítói problémák jelentették a leggyakoribb problémát a termelésben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604728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*A válaszlehetőség nem szerepelt az első felmérésben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332031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termelés növelését akadályozó tényezők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46C31AE1-F097-483F-BEA9-814CF5DF0D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7428743"/>
              </p:ext>
            </p:extLst>
          </p:nvPr>
        </p:nvGraphicFramePr>
        <p:xfrm>
          <a:off x="1" y="922448"/>
          <a:ext cx="9143998" cy="512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zövegdoboz 1">
            <a:extLst>
              <a:ext uri="{FF2B5EF4-FFF2-40B4-BE49-F238E27FC236}">
                <a16:creationId xmlns:a16="http://schemas.microsoft.com/office/drawing/2014/main" id="{E93B6831-BD64-48FA-A9E1-378F7981B3E2}"/>
              </a:ext>
            </a:extLst>
          </p:cNvPr>
          <p:cNvSpPr txBox="1"/>
          <p:nvPr/>
        </p:nvSpPr>
        <p:spPr>
          <a:xfrm>
            <a:off x="8630194" y="3275111"/>
            <a:ext cx="5138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B87F00"/>
                </a:solidFill>
              </a:rPr>
              <a:t>12%</a:t>
            </a:r>
          </a:p>
        </p:txBody>
      </p:sp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117305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megítélése továbbra is kedvezőtlen, de tovább csökkent a pesszimizmus áprilishoz képest…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52286" y="13940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52286" y="2245415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64437" y="1016216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5441775"/>
              </p:ext>
            </p:extLst>
          </p:nvPr>
        </p:nvGraphicFramePr>
        <p:xfrm>
          <a:off x="-1" y="922448"/>
          <a:ext cx="9144001" cy="4849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24" y="310448"/>
            <a:ext cx="7751191" cy="612000"/>
          </a:xfrm>
        </p:spPr>
        <p:txBody>
          <a:bodyPr>
            <a:noAutofit/>
          </a:bodyPr>
          <a:lstStyle/>
          <a:p>
            <a:r>
              <a:rPr lang="hu-HU" sz="2000" dirty="0"/>
              <a:t>…ami a várakozások alakulásában is megfigyelhető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633031" y="602613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664725" y="2090589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664725" y="2867288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96989" y="2090589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984197"/>
              </p:ext>
            </p:extLst>
          </p:nvPr>
        </p:nvGraphicFramePr>
        <p:xfrm>
          <a:off x="0" y="922448"/>
          <a:ext cx="9124431" cy="5103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10448"/>
            <a:ext cx="7784016" cy="612000"/>
          </a:xfrm>
        </p:spPr>
        <p:txBody>
          <a:bodyPr>
            <a:noAutofit/>
          </a:bodyPr>
          <a:lstStyle/>
          <a:p>
            <a:r>
              <a:rPr lang="hu-HU" sz="2000" dirty="0"/>
              <a:t>A beruházási tervek mutatója minden tevékenységi körben számottevően CSÖKKENT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111739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45013" y="2460213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634606" y="3568351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6463" y="1502148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7273360"/>
              </p:ext>
            </p:extLst>
          </p:nvPr>
        </p:nvGraphicFramePr>
        <p:xfrm>
          <a:off x="0" y="922447"/>
          <a:ext cx="9144000" cy="5189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6698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502102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310448"/>
            <a:ext cx="8032632" cy="612000"/>
          </a:xfrm>
        </p:spPr>
        <p:txBody>
          <a:bodyPr>
            <a:noAutofit/>
          </a:bodyPr>
          <a:lstStyle/>
          <a:p>
            <a:r>
              <a:rPr lang="hu-HU" sz="1800" dirty="0"/>
              <a:t>A létszám tervezett bővítésének mutatója a kisebb méretkategóriákban javult, a nagyobbaknál azonban romlott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669877" y="384903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634640" y="473896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777626" y="403210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2681012"/>
              </p:ext>
            </p:extLst>
          </p:nvPr>
        </p:nvGraphicFramePr>
        <p:xfrm>
          <a:off x="0" y="922448"/>
          <a:ext cx="9144000" cy="5164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48" y="310449"/>
            <a:ext cx="7776128" cy="612000"/>
          </a:xfrm>
        </p:spPr>
        <p:txBody>
          <a:bodyPr>
            <a:noAutofit/>
          </a:bodyPr>
          <a:lstStyle/>
          <a:p>
            <a:r>
              <a:rPr lang="hu-HU" sz="1800" dirty="0"/>
              <a:t>A szolgáltató és kereskedelemi szektorban javult, másutt gyengült a létszám tervezett bővítésének mutatója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63659" y="6084797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536566" y="2722718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536566" y="3598650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670651" y="2962189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9115070"/>
              </p:ext>
            </p:extLst>
          </p:nvPr>
        </p:nvGraphicFramePr>
        <p:xfrm>
          <a:off x="11683" y="922449"/>
          <a:ext cx="9120633" cy="5162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95043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472" y="310449"/>
            <a:ext cx="7417904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Az áremelési törekvések mutatója továbbra is magas szinten áll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621" y="5881267"/>
            <a:ext cx="7584024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</a:p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6925" y="2266087"/>
            <a:ext cx="461665" cy="38898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64924" y="3120007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64924" y="4118419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AE43E789-3081-4627-B1A9-80FB80614C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2849553"/>
              </p:ext>
            </p:extLst>
          </p:nvPr>
        </p:nvGraphicFramePr>
        <p:xfrm>
          <a:off x="0" y="922449"/>
          <a:ext cx="9039225" cy="4958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47658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200" dirty="0"/>
              <a:t>Az eredmények a gazdaság járvány utáni </a:t>
            </a:r>
            <a:r>
              <a:rPr lang="hu-HU" sz="2200" dirty="0" err="1"/>
              <a:t>újraindulásának</a:t>
            </a:r>
            <a:r>
              <a:rPr lang="hu-HU" sz="2200" dirty="0"/>
              <a:t> robusztusságát tükrözik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876778669"/>
              </p:ext>
            </p:extLst>
          </p:nvPr>
        </p:nvGraphicFramePr>
        <p:xfrm>
          <a:off x="161848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09396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/>
              <a:t>Az </a:t>
            </a:r>
            <a:r>
              <a:rPr lang="hu-HU" sz="2200" dirty="0" err="1"/>
              <a:t>mnb</a:t>
            </a:r>
            <a:r>
              <a:rPr lang="hu-HU" sz="2200" dirty="0"/>
              <a:t> </a:t>
            </a:r>
            <a:r>
              <a:rPr lang="hu-HU" sz="2200" dirty="0" err="1"/>
              <a:t>konjunktÚra</a:t>
            </a:r>
            <a:r>
              <a:rPr lang="hu-HU" sz="2200" dirty="0"/>
              <a:t> indexe az áprilisi +8-ról +7 pontra mérséklődött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399100" y="570680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3698182"/>
              </p:ext>
            </p:extLst>
          </p:nvPr>
        </p:nvGraphicFramePr>
        <p:xfrm>
          <a:off x="15751" y="921396"/>
          <a:ext cx="9128249" cy="4785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66" y="311788"/>
            <a:ext cx="7870549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megítélése a kisebb méretkategóriákban enyhén javult, a középvállalatoknál azonban gyengült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6243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1233728"/>
              </p:ext>
            </p:extLst>
          </p:nvPr>
        </p:nvGraphicFramePr>
        <p:xfrm>
          <a:off x="0" y="923788"/>
          <a:ext cx="9112494" cy="489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304901"/>
            <a:ext cx="8033657" cy="612000"/>
          </a:xfrm>
        </p:spPr>
        <p:txBody>
          <a:bodyPr>
            <a:noAutofit/>
          </a:bodyPr>
          <a:lstStyle/>
          <a:p>
            <a:r>
              <a:rPr lang="hu-HU" sz="1800" dirty="0"/>
              <a:t>A jelenlegi helyzet megítélése a rendelések és az üzleti környezet kapcsán javult, a többi tényező kapcsán gyengült áprilishoz képest 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4" y="1438499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4" y="2243730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2" y="1439326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1736286"/>
              </p:ext>
            </p:extLst>
          </p:nvPr>
        </p:nvGraphicFramePr>
        <p:xfrm>
          <a:off x="-1" y="916901"/>
          <a:ext cx="9144001" cy="5297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240" y="310448"/>
            <a:ext cx="7745915" cy="612000"/>
          </a:xfrm>
        </p:spPr>
        <p:txBody>
          <a:bodyPr>
            <a:noAutofit/>
          </a:bodyPr>
          <a:lstStyle/>
          <a:p>
            <a:r>
              <a:rPr lang="hu-HU" sz="2000" dirty="0"/>
              <a:t>A kapacitás és az üzleti környezet kivételével gyengültek a várakozások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73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73C3CB4-AA04-4B7F-B848-7DA7DCBCB7F7}"/>
              </a:ext>
            </a:extLst>
          </p:cNvPr>
          <p:cNvSpPr/>
          <p:nvPr/>
        </p:nvSpPr>
        <p:spPr>
          <a:xfrm>
            <a:off x="31506" y="6500477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E632F845-F269-44C5-92FF-6C69BD8AE866}"/>
              </a:ext>
            </a:extLst>
          </p:cNvPr>
          <p:cNvSpPr/>
          <p:nvPr/>
        </p:nvSpPr>
        <p:spPr>
          <a:xfrm>
            <a:off x="8639384" y="2293237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5DFB9F90-EDE9-47D8-847E-6D75288D9CBF}"/>
              </a:ext>
            </a:extLst>
          </p:cNvPr>
          <p:cNvSpPr/>
          <p:nvPr/>
        </p:nvSpPr>
        <p:spPr>
          <a:xfrm rot="10800000">
            <a:off x="8633696" y="3090446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FCC1974F-E521-4C31-AF75-A013260EB280}"/>
              </a:ext>
            </a:extLst>
          </p:cNvPr>
          <p:cNvSpPr txBox="1"/>
          <p:nvPr/>
        </p:nvSpPr>
        <p:spPr>
          <a:xfrm>
            <a:off x="8814525" y="2293237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2208434"/>
              </p:ext>
            </p:extLst>
          </p:nvPr>
        </p:nvGraphicFramePr>
        <p:xfrm>
          <a:off x="0" y="922448"/>
          <a:ext cx="9112494" cy="5521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zövegdoboz 1">
            <a:extLst>
              <a:ext uri="{FF2B5EF4-FFF2-40B4-BE49-F238E27FC236}">
                <a16:creationId xmlns:a16="http://schemas.microsoft.com/office/drawing/2014/main" id="{22F6F4A3-45C5-48C5-A237-6713141B6ACE}"/>
              </a:ext>
            </a:extLst>
          </p:cNvPr>
          <p:cNvSpPr txBox="1"/>
          <p:nvPr/>
        </p:nvSpPr>
        <p:spPr>
          <a:xfrm>
            <a:off x="7908156" y="2406930"/>
            <a:ext cx="7504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B0F0"/>
                </a:solidFill>
              </a:rPr>
              <a:t>15 pont</a:t>
            </a: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4F00632C-5667-4D3D-B5A1-15EE023F8D9D}"/>
              </a:ext>
            </a:extLst>
          </p:cNvPr>
          <p:cNvSpPr txBox="1"/>
          <p:nvPr/>
        </p:nvSpPr>
        <p:spPr>
          <a:xfrm>
            <a:off x="7908155" y="2604580"/>
            <a:ext cx="7504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FF0000"/>
                </a:solidFill>
              </a:rPr>
              <a:t>14 pont</a:t>
            </a:r>
          </a:p>
        </p:txBody>
      </p:sp>
    </p:spTree>
    <p:extLst>
      <p:ext uri="{BB962C8B-B14F-4D97-AF65-F5344CB8AC3E}">
        <p14:creationId xmlns:p14="http://schemas.microsoft.com/office/powerpoint/2010/main" val="3817829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6980" y="310448"/>
            <a:ext cx="8155491" cy="612000"/>
          </a:xfrm>
        </p:spPr>
        <p:txBody>
          <a:bodyPr>
            <a:noAutofit/>
          </a:bodyPr>
          <a:lstStyle/>
          <a:p>
            <a:r>
              <a:rPr lang="hu-HU" sz="1800" dirty="0"/>
              <a:t>a várakozások a kisebb méretkategóriákban javultak, a nagyobbaknál azonban számottevően gyengültek áprilishoz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4" y="5833461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890070"/>
              </p:ext>
            </p:extLst>
          </p:nvPr>
        </p:nvGraphicFramePr>
        <p:xfrm>
          <a:off x="0" y="922449"/>
          <a:ext cx="9112494" cy="4911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32540</TotalTime>
  <Words>915</Words>
  <Application>Microsoft Office PowerPoint</Application>
  <PresentationFormat>Diavetítés a képernyőre (4:3 oldalarány)</PresentationFormat>
  <Paragraphs>109</Paragraphs>
  <Slides>24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24</vt:i4>
      </vt:variant>
    </vt:vector>
  </HeadingPairs>
  <TitlesOfParts>
    <vt:vector size="28" baseType="lpstr">
      <vt:lpstr>Arial</vt:lpstr>
      <vt:lpstr>Calibri</vt:lpstr>
      <vt:lpstr>MNB téma 4_3 új</vt:lpstr>
      <vt:lpstr>MNB téma 4_3 nyomtatásra</vt:lpstr>
      <vt:lpstr>Az mnb Vállalati Konjunktúra felméréseinek 2022. májusi eredményei</vt:lpstr>
      <vt:lpstr>Az mnb vállalati konjunktúra felmérései</vt:lpstr>
      <vt:lpstr>Az eredmények a gazdaság járvány utáni újraindulásának robusztusságát tükrözik</vt:lpstr>
      <vt:lpstr>Az mnb konjunktÚra indexe az áprilisi +8-ról +7 pontra mérséklődött</vt:lpstr>
      <vt:lpstr>A jelenlegi helyzet megítélése a kisebb méretkategóriákban enyhén javult, a középvállalatoknál azonban gyengült</vt:lpstr>
      <vt:lpstr>A jelenlegi helyzet megítélése a rendelések és az üzleti környezet kapcsán javult, a többi tényező kapcsán gyengült áprilishoz képest </vt:lpstr>
      <vt:lpstr>A kapacitás és az üzleti környezet kivételével gyengültek a várakozások az előző hónaphoz képest</vt:lpstr>
      <vt:lpstr>a várakozások a kisebb méretkategóriákban javultak, a nagyobbaknál azonban számottevően gyengültek áprilishoz képest</vt:lpstr>
      <vt:lpstr>Termelés és kereslet</vt:lpstr>
      <vt:lpstr>Az átlagos kapacitás-kihasználtság nem változott, májusban is az egy évvel korábbi szint 98 százalékán állt</vt:lpstr>
      <vt:lpstr>A mezőgazdaságban nőtt, a többi tevékenységi körben mérséklődött az átlagos kapacitás-kihasználtság az előző hónaphoz képest</vt:lpstr>
      <vt:lpstr>a termelési szintre vonatkozó várakozások a mikro-, és nagyvállalatok esetén javultak, a középvállalatoknál gyengültek</vt:lpstr>
      <vt:lpstr>Az átlagos bevételi szint 2 százalékponttal mérséklődött az előző hónaphoz képest, az egy évvel korábbi szint 102 százalékára</vt:lpstr>
      <vt:lpstr>A BEVÉTELI SZINT JELENLEGI HELYZETE ÉS Az arra vonatkozó VÁRAKOZÁSOK IS A POZITÍV TARTOMÁNYBAN TARTÓZKODTAK MÁJUSBAN</vt:lpstr>
      <vt:lpstr>2020 Decembere óta először fordult elő, hogy a beszállítói problémák jelentették a leggyakoribb problémát a termelésben</vt:lpstr>
      <vt:lpstr>Üzleti környezet, beruházások, foglalkoztatás</vt:lpstr>
      <vt:lpstr>Az üzleti környezet megítélése továbbra is kedvezőtlen, de tovább csökkent a pesszimizmus áprilishoz képest…</vt:lpstr>
      <vt:lpstr>…ami a várakozások alakulásában is megfigyelhető</vt:lpstr>
      <vt:lpstr>A beruházási tervek mutatója minden tevékenységi körben számottevően CSÖKKENT az előző hónaphoz képest</vt:lpstr>
      <vt:lpstr>A létszám tervezett bővítésének mutatója a kisebb méretkategóriákban javult, a nagyobbaknál azonban romlott</vt:lpstr>
      <vt:lpstr>A szolgáltató és kereskedelemi szektorban javult, másutt gyengült a létszám tervezett bővítésének mutatója</vt:lpstr>
      <vt:lpstr>Árak</vt:lpstr>
      <vt:lpstr>Az áremelési törekvések mutatója továbbra is magas szinten áll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Lengyel Kinga</cp:lastModifiedBy>
  <cp:revision>1873</cp:revision>
  <dcterms:created xsi:type="dcterms:W3CDTF">2020-04-06T05:19:02Z</dcterms:created>
  <dcterms:modified xsi:type="dcterms:W3CDTF">2022-05-25T07:35:23Z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