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7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397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98" d="100"/>
          <a:sy n="98" d="100"/>
        </p:scale>
        <p:origin x="20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Output\Fels&#337;vezet&#337;k\Baksay%20Gerg&#337;\Konjunkt&#250;rafelm&#233;r&#233;s\jelenlegi%20helyzet%20&#233;s%20v&#225;rakoz&#225;sok_v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m&#225;jus\input\2022.%20m&#225;jus_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0056899192825"/>
          <c:y val="4.2429201946668278E-2"/>
          <c:w val="0.8212741567413423"/>
          <c:h val="0.6538327878903508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C77-46E3-A421-2EA2D6A37F7F}"/>
              </c:ext>
            </c:extLst>
          </c:dPt>
          <c:dLbls>
            <c:dLbl>
              <c:idx val="17"/>
              <c:layout>
                <c:manualLayout>
                  <c:x val="2.7825708961267529E-3"/>
                  <c:y val="1.8577312232794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77-46E3-A421-2EA2D6A37F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Indexek!$B$4:$S$4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Indexek!$B$5:$S$5</c:f>
              <c:numCache>
                <c:formatCode>General\ "pont"</c:formatCode>
                <c:ptCount val="1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77-46E3-A421-2EA2D6A37F7F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C77-46E3-A421-2EA2D6A37F7F}"/>
              </c:ext>
            </c:extLst>
          </c:dPt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77-46E3-A421-2EA2D6A37F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Indexek!$B$4:$S$4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Indexek!$B$6:$S$6</c:f>
              <c:numCache>
                <c:formatCode>General\ "pont"</c:formatCode>
                <c:ptCount val="1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C77-46E3-A421-2EA2D6A37F7F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C77-46E3-A421-2EA2D6A37F7F}"/>
              </c:ext>
            </c:extLst>
          </c:dPt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77-46E3-A421-2EA2D6A37F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Indexek!$B$4:$S$4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Indexek!$B$7:$S$7</c:f>
              <c:numCache>
                <c:formatCode>General\ "pont"</c:formatCode>
                <c:ptCount val="18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C77-46E3-A421-2EA2D6A37F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667-451A-A34F-C045778AB4F9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667-451A-A34F-C045778AB4F9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667-451A-A34F-C045778AB4F9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667-451A-A34F-C045778AB4F9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667-451A-A34F-C045778AB4F9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667-451A-A34F-C045778AB4F9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667-451A-A34F-C045778AB4F9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667-451A-A34F-C045778AB4F9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667-451A-A34F-C045778AB4F9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667-451A-A34F-C045778AB4F9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667-451A-A34F-C045778AB4F9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667-451A-A34F-C045778AB4F9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667-451A-A34F-C045778AB4F9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667-451A-A34F-C045778AB4F9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B667-451A-A34F-C045778AB4F9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B667-451A-A34F-C045778AB4F9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B667-451A-A34F-C045778AB4F9}"/>
              </c:ext>
            </c:extLst>
          </c:dPt>
          <c:xVal>
            <c:numRef>
              <c:f>Árbevétel!$B$2:$S$2</c:f>
              <c:numCache>
                <c:formatCode>General</c:formatCode>
                <c:ptCount val="1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</c:numCache>
            </c:numRef>
          </c:xVal>
          <c:yVal>
            <c:numRef>
              <c:f>Árbevétel!$B$3:$S$3</c:f>
              <c:numCache>
                <c:formatCode>General</c:formatCode>
                <c:ptCount val="1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1-B667-451A-A34F-C045778AB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494328192110279E-2"/>
          <c:y val="4.4575245275950075E-2"/>
          <c:w val="0.89678344199112892"/>
          <c:h val="0.5521532379547459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verzió'!$A$197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verzió'!$B$197:$S$197</c:f>
              <c:numCache>
                <c:formatCode>0%</c:formatCode>
                <c:ptCount val="18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D1-4431-BD30-A858E7DE0811}"/>
            </c:ext>
          </c:extLst>
        </c:ser>
        <c:ser>
          <c:idx val="1"/>
          <c:order val="1"/>
          <c:tx>
            <c:strRef>
              <c:f>'Új verzió'!$A$198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verzió'!$B$198:$S$198</c:f>
              <c:numCache>
                <c:formatCode>0%</c:formatCode>
                <c:ptCount val="18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D1-4431-BD30-A858E7DE0811}"/>
            </c:ext>
          </c:extLst>
        </c:ser>
        <c:ser>
          <c:idx val="2"/>
          <c:order val="2"/>
          <c:tx>
            <c:strRef>
              <c:f>'Új verzió'!$A$199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4.166667578011281E-3"/>
                  <c:y val="-4.21281444884133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verzió'!$B$199:$S$199</c:f>
              <c:numCache>
                <c:formatCode>0%</c:formatCode>
                <c:ptCount val="18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D1-4431-BD30-A858E7DE0811}"/>
            </c:ext>
          </c:extLst>
        </c:ser>
        <c:ser>
          <c:idx val="3"/>
          <c:order val="3"/>
          <c:tx>
            <c:strRef>
              <c:f>'Új verzió'!$A$200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verzió'!$B$200:$S$200</c:f>
              <c:numCache>
                <c:formatCode>0%</c:formatCode>
                <c:ptCount val="18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D1-4431-BD30-A858E7DE0811}"/>
            </c:ext>
          </c:extLst>
        </c:ser>
        <c:ser>
          <c:idx val="4"/>
          <c:order val="4"/>
          <c:tx>
            <c:strRef>
              <c:f>'Új verzió'!$A$201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6350">
                <a:noFill/>
              </a:ln>
              <a:effectLst/>
            </c:spPr>
          </c:marker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verzió'!$B$201:$S$201</c:f>
              <c:numCache>
                <c:formatCode>0%</c:formatCode>
                <c:ptCount val="18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D1-4431-BD30-A858E7DE0811}"/>
            </c:ext>
          </c:extLst>
        </c:ser>
        <c:ser>
          <c:idx val="5"/>
          <c:order val="5"/>
          <c:tx>
            <c:strRef>
              <c:f>'Új verzió'!$A$202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2.7777783853408541E-3"/>
                  <c:y val="-2.478126146377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verzió'!$B$202:$S$202</c:f>
              <c:numCache>
                <c:formatCode>0%</c:formatCode>
                <c:ptCount val="18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D1-4431-BD30-A858E7DE0811}"/>
            </c:ext>
          </c:extLst>
        </c:ser>
        <c:ser>
          <c:idx val="6"/>
          <c:order val="6"/>
          <c:tx>
            <c:strRef>
              <c:f>'Új verzió'!$A$203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6.9444459633519317E-3"/>
                  <c:y val="2.9737513756526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verzió'!$B$203:$S$203</c:f>
              <c:numCache>
                <c:formatCode>0%</c:formatCode>
                <c:ptCount val="18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  <c:pt idx="17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5D1-4431-BD30-A858E7DE0811}"/>
            </c:ext>
          </c:extLst>
        </c:ser>
        <c:ser>
          <c:idx val="7"/>
          <c:order val="7"/>
          <c:tx>
            <c:strRef>
              <c:f>'Új verzió'!$A$204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2.7777783853408541E-3"/>
                  <c:y val="1.486875687826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D1-4431-BD30-A858E7DE0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verzió'!$B$196:$S$196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verzió'!$B$204:$S$204</c:f>
              <c:numCache>
                <c:formatCode>0%</c:formatCode>
                <c:ptCount val="18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  <c:pt idx="1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5D1-4431-BD30-A858E7DE0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895022286750287E-2"/>
          <c:y val="0.81224330905940489"/>
          <c:w val="0.94259874072588379"/>
          <c:h val="0.17288793406233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6185982481847947"/>
          <c:h val="0.6518806502151662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185066412563586E-16"/>
                  <c:y val="-3.9286118636654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33-46B5-8D72-F2458379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verzió'!$A$214:$A$231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verzió'!$B$214:$B$231</c:f>
              <c:numCache>
                <c:formatCode>General\ "pont"</c:formatCode>
                <c:ptCount val="18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33-46B5-8D72-F2458379A811}"/>
            </c:ext>
          </c:extLst>
        </c:ser>
        <c:ser>
          <c:idx val="1"/>
          <c:order val="1"/>
          <c:tx>
            <c:strRef>
              <c:f>'Új verzió'!$C$213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7369981695E-3"/>
                  <c:y val="-1.047629830310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33-46B5-8D72-F2458379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verzió'!$A$214:$A$231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verzió'!$C$214:$C$231</c:f>
              <c:numCache>
                <c:formatCode>General\ "pont"</c:formatCode>
                <c:ptCount val="18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33-46B5-8D72-F2458379A811}"/>
            </c:ext>
          </c:extLst>
        </c:ser>
        <c:ser>
          <c:idx val="2"/>
          <c:order val="2"/>
          <c:tx>
            <c:strRef>
              <c:f>'Új verzió'!$D$213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7369981695E-3"/>
                  <c:y val="2.880982033354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33-46B5-8D72-F2458379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verzió'!$A$214:$A$231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verzió'!$D$214:$D$231</c:f>
              <c:numCache>
                <c:formatCode>General\ "pont"</c:formatCode>
                <c:ptCount val="18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33-46B5-8D72-F2458379A811}"/>
            </c:ext>
          </c:extLst>
        </c:ser>
        <c:ser>
          <c:idx val="3"/>
          <c:order val="3"/>
          <c:tx>
            <c:strRef>
              <c:f>'Új verzió'!$E$213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7369981695E-3"/>
                  <c:y val="5.23814915155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33-46B5-8D72-F2458379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verzió'!$A$214:$A$231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verzió'!$E$214:$E$231</c:f>
              <c:numCache>
                <c:formatCode>General\ "pont"</c:formatCode>
                <c:ptCount val="18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33-46B5-8D72-F2458379A811}"/>
            </c:ext>
          </c:extLst>
        </c:ser>
        <c:ser>
          <c:idx val="4"/>
          <c:order val="4"/>
          <c:tx>
            <c:strRef>
              <c:f>'Új verzió'!$F$213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185066412563586E-16"/>
                  <c:y val="-3.1428894909323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33-46B5-8D72-F2458379A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verzió'!$A$214:$A$231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verzió'!$F$214:$F$231</c:f>
              <c:numCache>
                <c:formatCode>General\ "pont"</c:formatCode>
                <c:ptCount val="1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33-46B5-8D72-F2458379A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7451152844489701"/>
          <c:h val="0.6844261805240016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206911254142625E-16"/>
                  <c:y val="-3.4837559591722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74-4292-9DCE-ADD7D778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verzió'!$A$235:$A$252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verzió'!$B$235:$B$252</c:f>
              <c:numCache>
                <c:formatCode>General\ "pont"</c:formatCode>
                <c:ptCount val="18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74-4292-9DCE-ADD7D778A317}"/>
            </c:ext>
          </c:extLst>
        </c:ser>
        <c:ser>
          <c:idx val="1"/>
          <c:order val="1"/>
          <c:tx>
            <c:strRef>
              <c:f>'Új verzió'!$C$234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3918676134436142E-3"/>
                  <c:y val="3.234916247802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74-4292-9DCE-ADD7D778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verzió'!$A$235:$A$252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verzió'!$C$235:$C$252</c:f>
              <c:numCache>
                <c:formatCode>General\ "pont"</c:formatCode>
                <c:ptCount val="18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74-4292-9DCE-ADD7D778A317}"/>
            </c:ext>
          </c:extLst>
        </c:ser>
        <c:ser>
          <c:idx val="2"/>
          <c:order val="2"/>
          <c:tx>
            <c:strRef>
              <c:f>'Új verzió'!$D$234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74-4292-9DCE-ADD7D778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verzió'!$A$235:$A$252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verzió'!$D$235:$D$252</c:f>
              <c:numCache>
                <c:formatCode>General\ "pont"</c:formatCode>
                <c:ptCount val="18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74-4292-9DCE-ADD7D778A317}"/>
            </c:ext>
          </c:extLst>
        </c:ser>
        <c:ser>
          <c:idx val="3"/>
          <c:order val="3"/>
          <c:tx>
            <c:strRef>
              <c:f>'Új verzió'!$E$234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206911254142625E-16"/>
                  <c:y val="-2.73723682506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74-4292-9DCE-ADD7D778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verzió'!$A$235:$A$252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verzió'!$E$235:$E$252</c:f>
              <c:numCache>
                <c:formatCode>General\ "pont"</c:formatCode>
                <c:ptCount val="18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74-4292-9DCE-ADD7D778A317}"/>
            </c:ext>
          </c:extLst>
        </c:ser>
        <c:ser>
          <c:idx val="4"/>
          <c:order val="4"/>
          <c:tx>
            <c:strRef>
              <c:f>'Új verzió'!$F$234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206911254142625E-16"/>
                  <c:y val="2.4883971136944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74-4292-9DCE-ADD7D778A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verzió'!$A$235:$A$252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verzió'!$F$235:$F$252</c:f>
              <c:numCache>
                <c:formatCode>General\ "pont"</c:formatCode>
                <c:ptCount val="1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074-4292-9DCE-ADD7D778A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254144794400713"/>
          <c:h val="0.583350622890995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verzió'!$L$264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31-440E-BD72-66AF69E6F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verzió'!$K$265:$K$282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verzió'!$L$265:$L$282</c:f>
              <c:numCache>
                <c:formatCode>General\ "pont"</c:formatCode>
                <c:ptCount val="18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31-440E-BD72-66AF69E6F890}"/>
            </c:ext>
          </c:extLst>
        </c:ser>
        <c:ser>
          <c:idx val="1"/>
          <c:order val="1"/>
          <c:tx>
            <c:strRef>
              <c:f>'Új verzió'!$M$264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8888888889E-3"/>
                  <c:y val="1.468408690127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31-440E-BD72-66AF69E6F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verzió'!$K$265:$K$282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verzió'!$M$265:$M$282</c:f>
              <c:numCache>
                <c:formatCode>General\ "pont"</c:formatCode>
                <c:ptCount val="18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31-440E-BD72-66AF69E6F890}"/>
            </c:ext>
          </c:extLst>
        </c:ser>
        <c:ser>
          <c:idx val="2"/>
          <c:order val="2"/>
          <c:tx>
            <c:strRef>
              <c:f>'Új verzió'!$N$264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31-440E-BD72-66AF69E6F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verzió'!$K$265:$K$282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verzió'!$N$265:$N$282</c:f>
              <c:numCache>
                <c:formatCode>General\ "pont"</c:formatCode>
                <c:ptCount val="18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31-440E-BD72-66AF69E6F890}"/>
            </c:ext>
          </c:extLst>
        </c:ser>
        <c:ser>
          <c:idx val="3"/>
          <c:order val="3"/>
          <c:tx>
            <c:strRef>
              <c:f>'Új verzió'!$O$264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31-440E-BD72-66AF69E6F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verzió'!$K$265:$K$282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verzió'!$O$265:$O$282</c:f>
              <c:numCache>
                <c:formatCode>General\ "pont"</c:formatCode>
                <c:ptCount val="1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31-440E-BD72-66AF69E6F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313369398632688"/>
          <c:w val="0.76233398950131237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4.4235446022980872E-2"/>
          <c:w val="0.77297090988626427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verzió'!$B$293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A2-4A59-9BFB-15D019C2F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verzió'!$A$294:$A$311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verzió'!$B$294:$B$311</c:f>
              <c:numCache>
                <c:formatCode>General\ "pont"</c:formatCode>
                <c:ptCount val="18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A2-4A59-9BFB-15D019C2FC44}"/>
            </c:ext>
          </c:extLst>
        </c:ser>
        <c:ser>
          <c:idx val="1"/>
          <c:order val="1"/>
          <c:tx>
            <c:strRef>
              <c:f>'Új verzió'!$C$293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185067526415994E-16"/>
                  <c:y val="-2.7051587978560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A2-4A59-9BFB-15D019C2F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verzió'!$A$294:$A$311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verzió'!$C$294:$C$311</c:f>
              <c:numCache>
                <c:formatCode>General\ "pont"</c:formatCode>
                <c:ptCount val="18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A2-4A59-9BFB-15D019C2FC44}"/>
            </c:ext>
          </c:extLst>
        </c:ser>
        <c:ser>
          <c:idx val="2"/>
          <c:order val="2"/>
          <c:tx>
            <c:strRef>
              <c:f>'Új verzió'!$D$293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3888888888889906E-3"/>
                  <c:y val="1.72146468954478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A2-4A59-9BFB-15D019C2F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verzió'!$A$294:$A$311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verzió'!$D$294:$D$311</c:f>
              <c:numCache>
                <c:formatCode>General\ "pont"</c:formatCode>
                <c:ptCount val="18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A2-4A59-9BFB-15D019C2FC44}"/>
            </c:ext>
          </c:extLst>
        </c:ser>
        <c:ser>
          <c:idx val="3"/>
          <c:order val="3"/>
          <c:tx>
            <c:strRef>
              <c:f>'Új verzió'!$E$293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A2-4A59-9BFB-15D019C2F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verzió'!$A$294:$A$311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verzió'!$E$294:$E$311</c:f>
              <c:numCache>
                <c:formatCode>General\ "pont"</c:formatCode>
                <c:ptCount val="18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A2-4A59-9BFB-15D019C2FC44}"/>
            </c:ext>
          </c:extLst>
        </c:ser>
        <c:ser>
          <c:idx val="4"/>
          <c:order val="4"/>
          <c:tx>
            <c:strRef>
              <c:f>'Új verzió'!$F$293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A2-4A59-9BFB-15D019C2FC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verzió'!$A$294:$A$311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verzió'!$F$294:$F$311</c:f>
              <c:numCache>
                <c:formatCode>General\ "pont"</c:formatCode>
                <c:ptCount val="1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A2-4A59-9BFB-15D019C2F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9985450571249"/>
          <c:y val="3.9331133817402469E-2"/>
          <c:w val="0.74732521306361077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verzió'!$L$313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D3-438A-BBA4-DE1B9D9B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verzió'!$K$314:$K$331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verzió'!$L$314:$L$331</c:f>
              <c:numCache>
                <c:formatCode>General\ "pont"</c:formatCode>
                <c:ptCount val="18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D3-438A-BBA4-DE1B9D9B3CAE}"/>
            </c:ext>
          </c:extLst>
        </c:ser>
        <c:ser>
          <c:idx val="1"/>
          <c:order val="1"/>
          <c:tx>
            <c:strRef>
              <c:f>'Új verzió'!$M$313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D3-438A-BBA4-DE1B9D9B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verzió'!$K$314:$K$331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verzió'!$M$314:$M$331</c:f>
              <c:numCache>
                <c:formatCode>General\ "pont"</c:formatCode>
                <c:ptCount val="18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D3-438A-BBA4-DE1B9D9B3CAE}"/>
            </c:ext>
          </c:extLst>
        </c:ser>
        <c:ser>
          <c:idx val="2"/>
          <c:order val="2"/>
          <c:tx>
            <c:strRef>
              <c:f>'Új verzió'!$N$313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verzió'!$K$314:$K$331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verzió'!$N$314:$N$331</c:f>
              <c:numCache>
                <c:formatCode>General\ "pont"</c:formatCode>
                <c:ptCount val="18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D3-438A-BBA4-DE1B9D9B3CAE}"/>
            </c:ext>
          </c:extLst>
        </c:ser>
        <c:ser>
          <c:idx val="3"/>
          <c:order val="3"/>
          <c:tx>
            <c:strRef>
              <c:f>'Új verzió'!$O$313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924472128194467E-3"/>
                  <c:y val="3.1981571176526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D3-438A-BBA4-DE1B9D9B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verzió'!$K$314:$K$331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verzió'!$O$314:$O$331</c:f>
              <c:numCache>
                <c:formatCode>General\ "pont"</c:formatCode>
                <c:ptCount val="1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D3-438A-BBA4-DE1B9D9B3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37695004283146"/>
          <c:y val="0.85236717865591394"/>
          <c:w val="0.75732484795737309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33009467072674"/>
          <c:y val="4.0945443047113242E-2"/>
          <c:w val="0.78089083964609796"/>
          <c:h val="0.587754178515928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verzió'!$L$437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verzió'!$K$438:$K$455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verzió'!$L$438:$L$455</c:f>
              <c:numCache>
                <c:formatCode>General\ "pont"</c:formatCode>
                <c:ptCount val="18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C-4A99-819B-F44D284A7E12}"/>
            </c:ext>
          </c:extLst>
        </c:ser>
        <c:ser>
          <c:idx val="1"/>
          <c:order val="1"/>
          <c:tx>
            <c:strRef>
              <c:f>'Új verzió'!$M$437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C-4A99-819B-F44D284A7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verzió'!$K$438:$K$455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verzió'!$M$438:$M$455</c:f>
              <c:numCache>
                <c:formatCode>General\ "pont"</c:formatCode>
                <c:ptCount val="18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6C-4A99-819B-F44D284A7E12}"/>
            </c:ext>
          </c:extLst>
        </c:ser>
        <c:ser>
          <c:idx val="2"/>
          <c:order val="2"/>
          <c:tx>
            <c:strRef>
              <c:f>'Új verzió'!$N$437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6C-4A99-819B-F44D284A7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verzió'!$K$438:$K$455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verzió'!$N$438:$N$455</c:f>
              <c:numCache>
                <c:formatCode>General\ "pont"</c:formatCode>
                <c:ptCount val="18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6C-4A99-819B-F44D284A7E12}"/>
            </c:ext>
          </c:extLst>
        </c:ser>
        <c:ser>
          <c:idx val="3"/>
          <c:order val="3"/>
          <c:tx>
            <c:strRef>
              <c:f>'Új verzió'!$O$437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6C-4A99-819B-F44D284A7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verzió'!$K$438:$K$455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verzió'!$O$438:$O$455</c:f>
              <c:numCache>
                <c:formatCode>General\ "pont"</c:formatCode>
                <c:ptCount val="18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6C-4A99-819B-F44D284A7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39933180112232"/>
          <c:y val="0.84630772897896234"/>
          <c:w val="0.75712043897568659"/>
          <c:h val="0.13832570584361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0573309568159945"/>
          <c:h val="0.59651441146191186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2F8-44A4-97FE-C9729FDF9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Indexek!$A$53:$A$70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Indexek!$B$53:$B$70</c:f>
              <c:numCache>
                <c:formatCode>General\ "pont"</c:formatCode>
                <c:ptCount val="18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F8-44A4-97FE-C9729FDF945B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2F8-44A4-97FE-C9729FDF945B}"/>
              </c:ext>
            </c:extLst>
          </c:dPt>
          <c:dLbls>
            <c:dLbl>
              <c:idx val="17"/>
              <c:layout>
                <c:manualLayout>
                  <c:x val="2.787381807878078E-3"/>
                  <c:y val="4.1515045833060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F8-44A4-97FE-C9729FDF9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Indexek!$A$53:$A$70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Indexek!$C$53:$C$70</c:f>
              <c:numCache>
                <c:formatCode>General\ "pont"</c:formatCode>
                <c:ptCount val="18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F8-44A4-97FE-C9729FDF945B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9.7558363275738851E-3"/>
                  <c:y val="-3.113628437479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F8-44A4-97FE-C9729FDF9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Indexek!$A$53:$A$70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Indexek!$D$53:$D$70</c:f>
              <c:numCache>
                <c:formatCode>General\ "pont"</c:formatCode>
                <c:ptCount val="18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F8-44A4-97FE-C9729FDF945B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F8-44A4-97FE-C9729FDF9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Indexek!$A$53:$A$70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Indexek!$E$53:$E$70</c:f>
              <c:numCache>
                <c:formatCode>General\ "pont"</c:formatCode>
                <c:ptCount val="18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F8-44A4-97FE-C9729FDF945B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2F8-44A4-97FE-C9729FDF94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Indexek!$A$53:$A$70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Indexek!$F$53:$F$70</c:f>
              <c:numCache>
                <c:formatCode>General\ "pont"</c:formatCode>
                <c:ptCount val="1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F8-44A4-97FE-C9729FDF94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120495047698189E-2"/>
          <c:y val="2.0491419341813043E-2"/>
          <c:w val="0.77435982345146293"/>
          <c:h val="0.56337186178834631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7369981695E-3"/>
                  <c:y val="-2.6370217849711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Indexek!$B$26:$S$26</c:f>
              <c:numCache>
                <c:formatCode>General\ "pont"</c:formatCode>
                <c:ptCount val="18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FF-4DCB-9AC8-B7A9E0A86377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2.777777473996441E-3"/>
                  <c:y val="3.5959387976879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Indexek!$B$27:$S$27</c:f>
              <c:numCache>
                <c:formatCode>General\ "pont"</c:formatCode>
                <c:ptCount val="18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FF-4DCB-9AC8-B7A9E0A86377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Indexek!$B$28:$S$28</c:f>
              <c:numCache>
                <c:formatCode>General\ "pont"</c:formatCode>
                <c:ptCount val="18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FF-4DCB-9AC8-B7A9E0A86377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Indexek!$B$29:$S$29</c:f>
              <c:numCache>
                <c:formatCode>General\ "pont"</c:formatCode>
                <c:ptCount val="18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FF-4DCB-9AC8-B7A9E0A86377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Indexek!$B$30:$S$30</c:f>
              <c:numCache>
                <c:formatCode>General</c:formatCode>
                <c:ptCount val="18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8FF-4DCB-9AC8-B7A9E0A86377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Indexek!$B$31:$S$31</c:f>
              <c:numCache>
                <c:formatCode>General\ "pont"</c:formatCode>
                <c:ptCount val="18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8FF-4DCB-9AC8-B7A9E0A86377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FF-4DCB-9AC8-B7A9E0A86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Indexek!$B$25:$S$25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Indexek!$B$32:$S$32</c:f>
              <c:numCache>
                <c:formatCode>General\ "pont"</c:formatCode>
                <c:ptCount val="18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8FF-4DCB-9AC8-B7A9E0A86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61045236106165E-2"/>
          <c:y val="0.79498165504923601"/>
          <c:w val="0.97500120570852955"/>
          <c:h val="0.19063458976001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10614152393406"/>
          <c:y val="3.2173862488120965E-2"/>
          <c:w val="0.76800489525699556"/>
          <c:h val="0.5388691360323316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0"/>
                  <c:y val="-2.760228012221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72-4EFA-A215-D92C3139A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Indexek!$B$39:$S$39</c:f>
              <c:numCache>
                <c:formatCode>General\ "pont"</c:formatCode>
                <c:ptCount val="18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72-4EFA-A215-D92C3139A60D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3936909039392433E-3"/>
                  <c:y val="-2.7602280122210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72-4EFA-A215-D92C3139A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Indexek!$B$40:$S$40</c:f>
              <c:numCache>
                <c:formatCode>General\ "pont"</c:formatCode>
                <c:ptCount val="18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72-4EFA-A215-D92C3139A60D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Indexek!$B$41:$S$41</c:f>
              <c:numCache>
                <c:formatCode>General\ "pont"</c:formatCode>
                <c:ptCount val="1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72-4EFA-A215-D92C3139A60D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Indexek!$B$42:$S$42</c:f>
              <c:numCache>
                <c:formatCode>General\ "pont"</c:formatCode>
                <c:ptCount val="18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72-4EFA-A215-D92C3139A60D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0"/>
                  <c:y val="-3.2202660142579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72-4EFA-A215-D92C3139A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Indexek!$B$43:$S$43</c:f>
              <c:numCache>
                <c:formatCode>General\ "pont"</c:formatCode>
                <c:ptCount val="18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72-4EFA-A215-D92C3139A60D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4.1810727118174237E-3"/>
                  <c:y val="3.4502850152763366E-2"/>
                </c:manualLayout>
              </c:layout>
              <c:tx>
                <c:rich>
                  <a:bodyPr/>
                  <a:lstStyle/>
                  <a:p>
                    <a:fld id="{BD574FD2-C2DB-4C23-867E-7B0F563D1005}" type="VALUE">
                      <a:rPr lang="en-US" b="1"/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872-4EFA-A215-D92C3139A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Indexek!$B$44:$S$44</c:f>
              <c:numCache>
                <c:formatCode>General\ "pont"</c:formatCode>
                <c:ptCount val="1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72-4EFA-A215-D92C3139A60D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72-4EFA-A215-D92C3139A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Indexek!$B$38:$S$38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Indexek!$B$45:$S$45</c:f>
              <c:numCache>
                <c:formatCode>General\ "pont"</c:formatCode>
                <c:ptCount val="18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872-4EFA-A215-D92C3139A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157302709883809E-2"/>
          <c:y val="0.77338346902341371"/>
          <c:w val="0.91264564892991984"/>
          <c:h val="0.21281539091548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0663416623374462"/>
          <c:h val="0.6059922069015510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C6-4910-9B83-FF166DC5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Indexek!$A$74:$A$91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Indexek!$B$74:$B$91</c:f>
              <c:numCache>
                <c:formatCode>General\ "pont"</c:formatCode>
                <c:ptCount val="18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C6-4910-9B83-FF166DC5B26E}"/>
            </c:ext>
          </c:extLst>
        </c:ser>
        <c:ser>
          <c:idx val="1"/>
          <c:order val="1"/>
          <c:tx>
            <c:strRef>
              <c:f>Indexek!$C$73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C6-4910-9B83-FF166DC5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Indexek!$A$74:$A$91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Indexek!$C$74:$C$91</c:f>
              <c:numCache>
                <c:formatCode>General\ "pont"</c:formatCode>
                <c:ptCount val="18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C6-4910-9B83-FF166DC5B26E}"/>
            </c:ext>
          </c:extLst>
        </c:ser>
        <c:ser>
          <c:idx val="2"/>
          <c:order val="2"/>
          <c:tx>
            <c:strRef>
              <c:f>Indexek!$D$73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5.5747636157565646E-3"/>
                  <c:y val="1.551615023543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C6-4910-9B83-FF166DC5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Indexek!$A$74:$A$91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Indexek!$D$74:$D$91</c:f>
              <c:numCache>
                <c:formatCode>General\ "pont"</c:formatCode>
                <c:ptCount val="18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C6-4910-9B83-FF166DC5B26E}"/>
            </c:ext>
          </c:extLst>
        </c:ser>
        <c:ser>
          <c:idx val="3"/>
          <c:order val="3"/>
          <c:tx>
            <c:strRef>
              <c:f>Indexek!$E$73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C6-4910-9B83-FF166DC5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Indexek!$A$74:$A$91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Indexek!$E$74:$E$91</c:f>
              <c:numCache>
                <c:formatCode>General\ "pont"</c:formatCode>
                <c:ptCount val="18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C6-4910-9B83-FF166DC5B26E}"/>
            </c:ext>
          </c:extLst>
        </c:ser>
        <c:ser>
          <c:idx val="4"/>
          <c:order val="4"/>
          <c:tx>
            <c:strRef>
              <c:f>Indexek!$F$73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C6-4910-9B83-FF166DC5B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Indexek!$A$74:$A$91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Indexek!$F$74:$F$91</c:f>
              <c:numCache>
                <c:formatCode>General\ "pont"</c:formatCode>
                <c:ptCount val="18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C6-4910-9B83-FF166DC5B2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160979877515321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D46-41EC-88A4-579B95544CE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D46-41EC-88A4-579B95544CED}"/>
              </c:ext>
            </c:extLst>
          </c:dPt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D46-41EC-88A4-579B95544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verzió'!$B$56:$B$73</c:f>
              <c:numCache>
                <c:formatCode>0%</c:formatCode>
                <c:ptCount val="18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46-41EC-88A4-579B95544CED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CD46-41EC-88A4-579B95544CED}"/>
              </c:ext>
            </c:extLst>
          </c:dPt>
          <c:dLbls>
            <c:delete val="1"/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verzió'!$C$56:$C$73</c:f>
              <c:numCache>
                <c:formatCode>0%</c:formatCode>
                <c:ptCount val="18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D46-41EC-88A4-579B95544CED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185067526415994E-16"/>
                  <c:y val="-3.161379318796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D46-41EC-88A4-579B95544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verzió'!$D$56:$D$73</c:f>
              <c:numCache>
                <c:formatCode>0%</c:formatCode>
                <c:ptCount val="18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D46-41EC-88A4-579B95544CED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D46-41EC-88A4-579B95544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verzió'!$E$56:$E$73</c:f>
              <c:numCache>
                <c:formatCode>0%</c:formatCode>
                <c:ptCount val="18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D46-41EC-88A4-579B95544CED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CD46-41EC-88A4-579B95544CED}"/>
              </c:ext>
            </c:extLst>
          </c:dPt>
          <c:dLbls>
            <c:dLbl>
              <c:idx val="17"/>
              <c:layout>
                <c:manualLayout>
                  <c:x val="-1.0185067526415994E-16"/>
                  <c:y val="4.3772944414105078E-2"/>
                </c:manualLayout>
              </c:layout>
              <c:tx>
                <c:rich>
                  <a:bodyPr/>
                  <a:lstStyle/>
                  <a:p>
                    <a:fld id="{F56D6981-75DD-4E58-B7E3-775B278C3F7E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CD46-41EC-88A4-579B95544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verzió'!$F$56:$F$73</c:f>
              <c:numCache>
                <c:formatCode>0%</c:formatCode>
                <c:ptCount val="1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D46-41EC-88A4-579B95544CED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1.0185067526415994E-16"/>
                  <c:y val="-7.2954907356842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D46-41EC-88A4-579B95544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verzió'!$G$56:$G$73</c:f>
              <c:numCache>
                <c:formatCode>0%</c:formatCode>
                <c:ptCount val="18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  <c:pt idx="14">
                  <c:v>0.93</c:v>
                </c:pt>
                <c:pt idx="15">
                  <c:v>0.97</c:v>
                </c:pt>
                <c:pt idx="16">
                  <c:v>0.98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D46-41EC-88A4-579B95544C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8505161854768155"/>
          <c:h val="0.5856951901622976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2C-4C5B-B7B9-11638ABF2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verzió'!$K$76:$K$93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verzió'!$L$76:$L$93</c:f>
              <c:numCache>
                <c:formatCode>0%</c:formatCode>
                <c:ptCount val="18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2C-4C5B-B7B9-11638ABF2EA2}"/>
            </c:ext>
          </c:extLst>
        </c:ser>
        <c:ser>
          <c:idx val="1"/>
          <c:order val="1"/>
          <c:tx>
            <c:strRef>
              <c:f>'Új verzió'!$M$75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2.0370135052831988E-16"/>
                  <c:y val="-4.39925422554583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2C-4C5B-B7B9-11638ABF2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verzió'!$K$76:$K$93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verzió'!$M$76:$M$93</c:f>
              <c:numCache>
                <c:formatCode>0%</c:formatCode>
                <c:ptCount val="18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2C-4C5B-B7B9-11638ABF2EA2}"/>
            </c:ext>
          </c:extLst>
        </c:ser>
        <c:ser>
          <c:idx val="2"/>
          <c:order val="2"/>
          <c:tx>
            <c:strRef>
              <c:f>'Új verzió'!$N$75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2C-4C5B-B7B9-11638ABF2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verzió'!$K$76:$K$93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verzió'!$N$76:$N$93</c:f>
              <c:numCache>
                <c:formatCode>0%</c:formatCode>
                <c:ptCount val="18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2C-4C5B-B7B9-11638ABF2EA2}"/>
            </c:ext>
          </c:extLst>
        </c:ser>
        <c:ser>
          <c:idx val="3"/>
          <c:order val="3"/>
          <c:tx>
            <c:strRef>
              <c:f>'Új verzió'!$O$75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1.3888888888888889E-3"/>
                  <c:y val="-2.3290169429360283E-2"/>
                </c:manualLayout>
              </c:layout>
              <c:tx>
                <c:rich>
                  <a:bodyPr/>
                  <a:lstStyle/>
                  <a:p>
                    <a:fld id="{B5016534-B116-4034-85AE-BDBADCC4B6E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12C-4C5B-B7B9-11638ABF2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verzió'!$K$76:$K$93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verzió'!$O$76:$O$93</c:f>
              <c:numCache>
                <c:formatCode>0%</c:formatCode>
                <c:ptCount val="18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2C-4C5B-B7B9-11638ABF2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55522747156606"/>
          <c:y val="0.84470530702067181"/>
          <c:w val="0.76511176727909014"/>
          <c:h val="0.13976791335975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089486969440124"/>
          <c:h val="0.663005401782475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2.7932957822004519E-3"/>
                  <c:y val="1.2564777860663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58-4BD5-82A3-D791E0271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verzió'!$A$106:$A$123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verzió'!$B$106:$B$123</c:f>
              <c:numCache>
                <c:formatCode>General\ "pont"</c:formatCode>
                <c:ptCount val="18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58-4BD5-82A3-D791E0271FB9}"/>
            </c:ext>
          </c:extLst>
        </c:ser>
        <c:ser>
          <c:idx val="1"/>
          <c:order val="1"/>
          <c:tx>
            <c:strRef>
              <c:f>'Új verzió'!$C$105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verzió'!$A$106:$A$123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verzió'!$C$106:$C$123</c:f>
              <c:numCache>
                <c:formatCode>General\ "pont"</c:formatCode>
                <c:ptCount val="18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58-4BD5-82A3-D791E0271FB9}"/>
            </c:ext>
          </c:extLst>
        </c:ser>
        <c:ser>
          <c:idx val="2"/>
          <c:order val="2"/>
          <c:tx>
            <c:strRef>
              <c:f>'Új verzió'!$D$105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58-4BD5-82A3-D791E0271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verzió'!$A$106:$A$123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verzió'!$D$106:$D$123</c:f>
              <c:numCache>
                <c:formatCode>General\ "pont"</c:formatCode>
                <c:ptCount val="18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58-4BD5-82A3-D791E0271FB9}"/>
            </c:ext>
          </c:extLst>
        </c:ser>
        <c:ser>
          <c:idx val="3"/>
          <c:order val="3"/>
          <c:tx>
            <c:strRef>
              <c:f>'Új verzió'!$E$105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58-4BD5-82A3-D791E0271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verzió'!$A$106:$A$123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verzió'!$E$106:$E$123</c:f>
              <c:numCache>
                <c:formatCode>General\ "pont"</c:formatCode>
                <c:ptCount val="18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58-4BD5-82A3-D791E0271FB9}"/>
            </c:ext>
          </c:extLst>
        </c:ser>
        <c:ser>
          <c:idx val="4"/>
          <c:order val="4"/>
          <c:tx>
            <c:strRef>
              <c:f>'Új verzió'!$F$105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58-4BD5-82A3-D791E0271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verzió'!$A$106:$A$123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verzió'!$F$106:$F$123</c:f>
              <c:numCache>
                <c:formatCode>General\ "pont"</c:formatCode>
                <c:ptCount val="18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58-4BD5-82A3-D791E0271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535542432195975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040-4337-AA86-54B0E84735B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040-4337-AA86-54B0E84735B0}"/>
              </c:ext>
            </c:extLst>
          </c:dPt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verzió'!$B$137:$B$154</c:f>
              <c:numCache>
                <c:formatCode>0%</c:formatCode>
                <c:ptCount val="18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40-4337-AA86-54B0E84735B0}"/>
            </c:ext>
          </c:extLst>
        </c:ser>
        <c:ser>
          <c:idx val="1"/>
          <c:order val="1"/>
          <c:tx>
            <c:strRef>
              <c:f>'Új verzió'!$C$136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040-4337-AA86-54B0E84735B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7040-4337-AA86-54B0E84735B0}"/>
              </c:ext>
            </c:extLst>
          </c:dPt>
          <c:dLbls>
            <c:dLbl>
              <c:idx val="17"/>
              <c:layout>
                <c:manualLayout>
                  <c:x val="0"/>
                  <c:y val="1.475162960013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verzió'!$C$137:$C$154</c:f>
              <c:numCache>
                <c:formatCode>0%</c:formatCode>
                <c:ptCount val="18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040-4337-AA86-54B0E84735B0}"/>
            </c:ext>
          </c:extLst>
        </c:ser>
        <c:ser>
          <c:idx val="2"/>
          <c:order val="2"/>
          <c:tx>
            <c:strRef>
              <c:f>'Új verzió'!$D$136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7040-4337-AA86-54B0E84735B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7040-4337-AA86-54B0E84735B0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7040-4337-AA86-54B0E84735B0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7040-4337-AA86-54B0E84735B0}"/>
              </c:ext>
            </c:extLst>
          </c:dPt>
          <c:dLbls>
            <c:dLbl>
              <c:idx val="17"/>
              <c:layout>
                <c:manualLayout>
                  <c:x val="0"/>
                  <c:y val="-1.229302466677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verzió'!$D$137:$D$154</c:f>
              <c:numCache>
                <c:formatCode>0%</c:formatCode>
                <c:ptCount val="18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040-4337-AA86-54B0E84735B0}"/>
            </c:ext>
          </c:extLst>
        </c:ser>
        <c:ser>
          <c:idx val="3"/>
          <c:order val="3"/>
          <c:tx>
            <c:strRef>
              <c:f>'Új verzió'!$E$136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verzió'!$E$137:$E$154</c:f>
              <c:numCache>
                <c:formatCode>0%</c:formatCode>
                <c:ptCount val="18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040-4337-AA86-54B0E84735B0}"/>
            </c:ext>
          </c:extLst>
        </c:ser>
        <c:ser>
          <c:idx val="4"/>
          <c:order val="4"/>
          <c:tx>
            <c:strRef>
              <c:f>'Új verzió'!$F$136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7040-4337-AA86-54B0E84735B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7040-4337-AA86-54B0E84735B0}"/>
              </c:ext>
            </c:extLst>
          </c:dPt>
          <c:dLbls>
            <c:dLbl>
              <c:idx val="17"/>
              <c:layout>
                <c:manualLayout>
                  <c:x val="5.5555555555555558E-3"/>
                  <c:y val="1.7210234533487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verzió'!$F$137:$F$154</c:f>
              <c:numCache>
                <c:formatCode>0%</c:formatCode>
                <c:ptCount val="18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7040-4337-AA86-54B0E84735B0}"/>
            </c:ext>
          </c:extLst>
        </c:ser>
        <c:ser>
          <c:idx val="5"/>
          <c:order val="5"/>
          <c:tx>
            <c:strRef>
              <c:f>'Új verzió'!$G$136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0"/>
                  <c:y val="-4.91720986671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040-4337-AA86-54B0E8473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verzió'!$A$137:$A$154</c:f>
              <c:strCache>
                <c:ptCount val="18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</c:strCache>
            </c:strRef>
          </c:cat>
          <c:val>
            <c:numRef>
              <c:f>'Új verzió'!$G$137:$G$154</c:f>
              <c:numCache>
                <c:formatCode>0%</c:formatCode>
                <c:ptCount val="18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  <c:pt idx="14">
                  <c:v>0.99</c:v>
                </c:pt>
                <c:pt idx="15">
                  <c:v>1.02</c:v>
                </c:pt>
                <c:pt idx="16">
                  <c:v>1.07</c:v>
                </c:pt>
                <c:pt idx="17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040-4337-AA86-54B0E84735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+8-ról +7 pontra mérséklődött.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nem változott, a bevételi szint ugyanakkor 2 százalékponttal mérséklődött az előző hónaphoz képest: előbbi az egy évvel korábbi szint 98, utóbbi 102 százalékán állt májusban.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15 százalékponttal haladta meg a leépítést tervezőkét, és magas szinten (+32 pont) állt a beruházási tervek mutatója is.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minimális csökkenését a várakozások kismértékű mérséklődése (+16-ról +14 pontra) okozta, a jelenlegi helyzet megítélése nem változott az előző hónaphoz képest (-1 pont). </a:t>
          </a: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+8-ról +7 pontra mérséklődött.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minimális csökkenését a várakozások kismértékű mérséklődése (+16-ról +14 pontra) okozta, a jelenlegi helyzet megítélése nem változott az előző hónaphoz képest (-1 pont). 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nem változott, a bevételi szint ugyanakkor 2 százalékponttal mérséklődött az előző hónaphoz képest: előbbi az egy évvel korábbi szint 98, utóbbi 102 százalékán állt májusban.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15 százalékponttal haladta meg a leépítést tervezőkét, és magas szinten (+32 pont) állt a beruházási tervek mutatója is.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0.94375</cdr:x>
      <cdr:y>0.26474</cdr:y>
    </cdr:from>
    <cdr:to>
      <cdr:x>1</cdr:x>
      <cdr:y>0.32128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3D32C92-0A50-48E2-87D8-6FF8DF45F56B}"/>
            </a:ext>
          </a:extLst>
        </cdr:cNvPr>
        <cdr:cNvSpPr txBox="1"/>
      </cdr:nvSpPr>
      <cdr:spPr>
        <a:xfrm xmlns:a="http://schemas.openxmlformats.org/drawingml/2006/main">
          <a:off x="8629650" y="1382602"/>
          <a:ext cx="5143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99%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májusi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nem változott, májusban is az egy évvel korábbi szint 98 százalékán állt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084882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756" y="310448"/>
            <a:ext cx="8359744" cy="612000"/>
          </a:xfrm>
        </p:spPr>
        <p:txBody>
          <a:bodyPr>
            <a:noAutofit/>
          </a:bodyPr>
          <a:lstStyle/>
          <a:p>
            <a:r>
              <a:rPr lang="hu-HU" sz="1700" dirty="0"/>
              <a:t>A mezőgazdaságban nőtt, a többi tevékenységi körben mérséklődött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50413"/>
              </p:ext>
            </p:extLst>
          </p:nvPr>
        </p:nvGraphicFramePr>
        <p:xfrm>
          <a:off x="0" y="922448"/>
          <a:ext cx="9144000" cy="490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a </a:t>
            </a:r>
            <a:r>
              <a:rPr lang="hu-HU" sz="1800" dirty="0" err="1"/>
              <a:t>mikro</a:t>
            </a:r>
            <a:r>
              <a:rPr lang="hu-HU" sz="1800" dirty="0"/>
              <a:t>-, és nagyvállalatok esetén javultak, a középvállalatoknál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4293" y="3251479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4" y="385858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60157" y="323004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361173"/>
              </p:ext>
            </p:extLst>
          </p:nvPr>
        </p:nvGraphicFramePr>
        <p:xfrm>
          <a:off x="0" y="922448"/>
          <a:ext cx="9093201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7" y="310447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2 százalékponttal mérséklődött az előző hónaphoz képest, az egy évvel korábbi szint 102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900551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887"/>
            <a:ext cx="81935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JELENLEGI HELYZETE ÉS Az arra vonatkozó VÁRAKOZÁSOK IS A POZITÍV TARTOMÁNYBAN TARTÓZKODTAK MÁJUSBAN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842337"/>
            <a:ext cx="77041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028850"/>
              </p:ext>
            </p:extLst>
          </p:nvPr>
        </p:nvGraphicFramePr>
        <p:xfrm>
          <a:off x="-1" y="922447"/>
          <a:ext cx="9143999" cy="499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18" name="Szövegdoboz 10">
            <a:extLst>
              <a:ext uri="{FF2B5EF4-FFF2-40B4-BE49-F238E27FC236}">
                <a16:creationId xmlns:a16="http://schemas.microsoft.com/office/drawing/2014/main" id="{77E0325C-ADBB-4D53-9D7F-82F1BDBFFC9B}"/>
              </a:ext>
            </a:extLst>
          </p:cNvPr>
          <p:cNvSpPr txBox="1"/>
          <p:nvPr/>
        </p:nvSpPr>
        <p:spPr>
          <a:xfrm>
            <a:off x="5382843" y="225879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2021/8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6" name="Szövegdoboz 19">
            <a:extLst>
              <a:ext uri="{FF2B5EF4-FFF2-40B4-BE49-F238E27FC236}">
                <a16:creationId xmlns:a16="http://schemas.microsoft.com/office/drawing/2014/main" id="{FFDD3D36-C36A-44D5-9176-4303D53D046A}"/>
              </a:ext>
            </a:extLst>
          </p:cNvPr>
          <p:cNvSpPr txBox="1"/>
          <p:nvPr/>
        </p:nvSpPr>
        <p:spPr>
          <a:xfrm>
            <a:off x="5483158" y="25873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2022/5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2" y="310448"/>
            <a:ext cx="8321744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2020 Decembere óta először fordult elő, hogy a beszállítói problémák jelentették a leggyakoribb problémát a termelésben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428743"/>
              </p:ext>
            </p:extLst>
          </p:nvPr>
        </p:nvGraphicFramePr>
        <p:xfrm>
          <a:off x="1" y="922448"/>
          <a:ext cx="9143998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E93B6831-BD64-48FA-A9E1-378F7981B3E2}"/>
              </a:ext>
            </a:extLst>
          </p:cNvPr>
          <p:cNvSpPr txBox="1"/>
          <p:nvPr/>
        </p:nvSpPr>
        <p:spPr>
          <a:xfrm>
            <a:off x="8630194" y="3275111"/>
            <a:ext cx="513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B87F00"/>
                </a:solidFill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továbbra is kedvezőtlen, de tovább csökkent a pesszimizmus áprilishoz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441775"/>
              </p:ext>
            </p:extLst>
          </p:nvPr>
        </p:nvGraphicFramePr>
        <p:xfrm>
          <a:off x="-1" y="922448"/>
          <a:ext cx="9144001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…ami a várakozások alakulásában is megfigyelhető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64725" y="209058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4725" y="286728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6989" y="2090589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84197"/>
              </p:ext>
            </p:extLst>
          </p:nvPr>
        </p:nvGraphicFramePr>
        <p:xfrm>
          <a:off x="0" y="922448"/>
          <a:ext cx="9124431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784016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tervek mutatója minden tevékenységi körben számottevően CSÖKKENT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273360"/>
              </p:ext>
            </p:extLst>
          </p:nvPr>
        </p:nvGraphicFramePr>
        <p:xfrm>
          <a:off x="0" y="922447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10448"/>
            <a:ext cx="803263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kisebb méretkategóriákban javult, a nagyobbaknál azonban romlott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681012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8" y="310449"/>
            <a:ext cx="7776128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szolgáltató és kereskedelemi szektorban javult, másutt gyengült a létszám tervezett bővítésének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115070"/>
              </p:ext>
            </p:extLst>
          </p:nvPr>
        </p:nvGraphicFramePr>
        <p:xfrm>
          <a:off x="11683" y="922449"/>
          <a:ext cx="9120633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2" y="310449"/>
            <a:ext cx="741790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áremelési törekvések mutatója továbbra is magas szinten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849553"/>
              </p:ext>
            </p:extLst>
          </p:nvPr>
        </p:nvGraphicFramePr>
        <p:xfrm>
          <a:off x="0" y="922449"/>
          <a:ext cx="9039225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eredmények a gazdaság járvány utáni </a:t>
            </a:r>
            <a:r>
              <a:rPr lang="hu-HU" sz="2200" dirty="0" err="1"/>
              <a:t>újraindulásának</a:t>
            </a:r>
            <a:r>
              <a:rPr lang="hu-HU" sz="2200" dirty="0"/>
              <a:t> robusztusságát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76778669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az áprilisi +8-ról +7 pontra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698182"/>
              </p:ext>
            </p:extLst>
          </p:nvPr>
        </p:nvGraphicFramePr>
        <p:xfrm>
          <a:off x="15751" y="921396"/>
          <a:ext cx="9128249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kisebb méretkategóriákban enyhén javult, a középvállalatoknál azonban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233728"/>
              </p:ext>
            </p:extLst>
          </p:nvPr>
        </p:nvGraphicFramePr>
        <p:xfrm>
          <a:off x="0" y="923788"/>
          <a:ext cx="9112494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04901"/>
            <a:ext cx="8033657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 rendelések és az üzleti környezet kapcsán javult, a többi tényező kapcsán gyengült áprilishoz képest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438499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243730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43932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736286"/>
              </p:ext>
            </p:extLst>
          </p:nvPr>
        </p:nvGraphicFramePr>
        <p:xfrm>
          <a:off x="-1" y="916901"/>
          <a:ext cx="9144001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0" y="310448"/>
            <a:ext cx="77459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 és az üzleti környezet kivételével gyengültek a várakozások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39384" y="2293237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33696" y="3090446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14525" y="2293237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208434"/>
              </p:ext>
            </p:extLst>
          </p:nvPr>
        </p:nvGraphicFramePr>
        <p:xfrm>
          <a:off x="0" y="922448"/>
          <a:ext cx="9112494" cy="55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22F6F4A3-45C5-48C5-A237-6713141B6ACE}"/>
              </a:ext>
            </a:extLst>
          </p:cNvPr>
          <p:cNvSpPr txBox="1"/>
          <p:nvPr/>
        </p:nvSpPr>
        <p:spPr>
          <a:xfrm>
            <a:off x="7908156" y="2406930"/>
            <a:ext cx="750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15 pont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4F00632C-5667-4D3D-B5A1-15EE023F8D9D}"/>
              </a:ext>
            </a:extLst>
          </p:cNvPr>
          <p:cNvSpPr txBox="1"/>
          <p:nvPr/>
        </p:nvSpPr>
        <p:spPr>
          <a:xfrm>
            <a:off x="7908155" y="2604580"/>
            <a:ext cx="750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14 pont</a:t>
            </a:r>
          </a:p>
        </p:txBody>
      </p:sp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80" y="310448"/>
            <a:ext cx="8155491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a kisebb méretkategóriákban javultak, a nagyobbaknál azonban számottevően gyengültek áprilishoz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90070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32540</TotalTime>
  <Words>915</Words>
  <Application>Microsoft Office PowerPoint</Application>
  <PresentationFormat>Diavetítés a képernyőre (4:3 oldalarány)</PresentationFormat>
  <Paragraphs>109</Paragraphs>
  <Slides>24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8" baseType="lpstr">
      <vt:lpstr>Arial</vt:lpstr>
      <vt:lpstr>Calibri</vt:lpstr>
      <vt:lpstr>MNB téma 4_3 új</vt:lpstr>
      <vt:lpstr>MNB téma 4_3 nyomtatásra</vt:lpstr>
      <vt:lpstr>Az mnb Vállalati Konjunktúra felméréseinek 2022. májusi eredményei</vt:lpstr>
      <vt:lpstr>Az mnb vállalati konjunktúra felmérései</vt:lpstr>
      <vt:lpstr>Az eredmények a gazdaság járvány utáni újraindulásának robusztusságát tükrözik</vt:lpstr>
      <vt:lpstr>Az mnb konjunktÚra indexe az áprilisi +8-ról +7 pontra mérséklődött</vt:lpstr>
      <vt:lpstr>A jelenlegi helyzet megítélése a kisebb méretkategóriákban enyhén javult, a középvállalatoknál azonban gyengült</vt:lpstr>
      <vt:lpstr>A jelenlegi helyzet megítélése a rendelések és az üzleti környezet kapcsán javult, a többi tényező kapcsán gyengült áprilishoz képest </vt:lpstr>
      <vt:lpstr>A kapacitás és az üzleti környezet kivételével gyengültek a várakozások az előző hónaphoz képest</vt:lpstr>
      <vt:lpstr>a várakozások a kisebb méretkategóriákban javultak, a nagyobbaknál azonban számottevően gyengültek áprilishoz képest</vt:lpstr>
      <vt:lpstr>Termelés és kereslet</vt:lpstr>
      <vt:lpstr>Az átlagos kapacitás-kihasználtság nem változott, májusban is az egy évvel korábbi szint 98 százalékán állt</vt:lpstr>
      <vt:lpstr>A mezőgazdaságban nőtt, a többi tevékenységi körben mérséklődött az átlagos kapacitás-kihasználtság az előző hónaphoz képest</vt:lpstr>
      <vt:lpstr>a termelési szintre vonatkozó várakozások a mikro-, és nagyvállalatok esetén javultak, a középvállalatoknál gyengültek</vt:lpstr>
      <vt:lpstr>Az átlagos bevételi szint 2 százalékponttal mérséklődött az előző hónaphoz képest, az egy évvel korábbi szint 102 százalékára</vt:lpstr>
      <vt:lpstr>A BEVÉTELI SZINT JELENLEGI HELYZETE ÉS Az arra vonatkozó VÁRAKOZÁSOK IS A POZITÍV TARTOMÁNYBAN TARTÓZKODTAK MÁJUSBAN</vt:lpstr>
      <vt:lpstr>2020 Decembere óta először fordult elő, hogy a beszállítói problémák jelentették a leggyakoribb problémát a termelésben</vt:lpstr>
      <vt:lpstr>Üzleti környezet, beruházások, foglalkoztatás</vt:lpstr>
      <vt:lpstr>Az üzleti környezet megítélése továbbra is kedvezőtlen, de tovább csökkent a pesszimizmus áprilishoz képest…</vt:lpstr>
      <vt:lpstr>…ami a várakozások alakulásában is megfigyelhető</vt:lpstr>
      <vt:lpstr>A beruházási tervek mutatója minden tevékenységi körben számottevően CSÖKKENT az előző hónaphoz képest</vt:lpstr>
      <vt:lpstr>A létszám tervezett bővítésének mutatója a kisebb méretkategóriákban javult, a nagyobbaknál azonban romlott</vt:lpstr>
      <vt:lpstr>A szolgáltató és kereskedelemi szektorban javult, másutt gyengült a létszám tervezett bővítésének mutatója</vt:lpstr>
      <vt:lpstr>Árak</vt:lpstr>
      <vt:lpstr>Az áremelési törekvések mutatója továbbra is magas szinten áll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1873</cp:revision>
  <dcterms:created xsi:type="dcterms:W3CDTF">2020-04-06T05:19:02Z</dcterms:created>
  <dcterms:modified xsi:type="dcterms:W3CDTF">2022-05-25T07:35:23Z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