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6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7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100" d="100"/>
          <a:sy n="100" d="100"/>
        </p:scale>
        <p:origin x="20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m&#225;rcius\input\2022.%20m&#225;rc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6899192825"/>
          <c:y val="4.2429201946668278E-2"/>
          <c:w val="0.8184915858452152"/>
          <c:h val="0.6538327878903508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06-4562-9472-A1D6476DD425}"/>
              </c:ext>
            </c:extLst>
          </c:dPt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E06-4562-9472-A1D6476DD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Indexek!$B$4:$Q$4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Indexek!$B$5:$Q$5</c:f>
              <c:numCache>
                <c:formatCode>General\ "pont"</c:formatCode>
                <c:ptCount val="1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06-4562-9472-A1D6476DD425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E06-4562-9472-A1D6476DD425}"/>
              </c:ext>
            </c:extLst>
          </c:dPt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E06-4562-9472-A1D6476DD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Indexek!$B$4:$Q$4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Indexek!$B$6:$Q$6</c:f>
              <c:numCache>
                <c:formatCode>General\ "pont"</c:formatCode>
                <c:ptCount val="1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E06-4562-9472-A1D6476DD425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06-4562-9472-A1D6476DD425}"/>
              </c:ext>
            </c:extLst>
          </c:dPt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06-4562-9472-A1D6476DD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Indexek!$B$4:$Q$4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Indexek!$B$7:$Q$7</c:f>
              <c:numCache>
                <c:formatCode>General\ "pont"</c:formatCode>
                <c:ptCount val="16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E06-4562-9472-A1D6476DD4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38765905376848E-2"/>
          <c:y val="3.9618992983195572E-2"/>
          <c:w val="0.89400567519747098"/>
          <c:h val="0.5918032562967819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verzió'!$A$189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verzió'!$B$189:$Q$189</c:f>
              <c:numCache>
                <c:formatCode>0%</c:formatCode>
                <c:ptCount val="16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AF-4020-8B80-B9DEAA99EF04}"/>
            </c:ext>
          </c:extLst>
        </c:ser>
        <c:ser>
          <c:idx val="1"/>
          <c:order val="1"/>
          <c:tx>
            <c:strRef>
              <c:f>'Új verzió'!$A$190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2.7777780815592826E-3"/>
                  <c:y val="-7.4343784391318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verzió'!$B$190:$Q$190</c:f>
              <c:numCache>
                <c:formatCode>0%</c:formatCode>
                <c:ptCount val="16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AF-4020-8B80-B9DEAA99EF04}"/>
            </c:ext>
          </c:extLst>
        </c:ser>
        <c:ser>
          <c:idx val="2"/>
          <c:order val="2"/>
          <c:tx>
            <c:strRef>
              <c:f>'Új verzió'!$A$191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verzió'!$B$191:$Q$191</c:f>
              <c:numCache>
                <c:formatCode>0%</c:formatCode>
                <c:ptCount val="16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AF-4020-8B80-B9DEAA99EF04}"/>
            </c:ext>
          </c:extLst>
        </c:ser>
        <c:ser>
          <c:idx val="3"/>
          <c:order val="3"/>
          <c:tx>
            <c:strRef>
              <c:f>'Új verzió'!$A$192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verzió'!$B$192:$Q$192</c:f>
              <c:numCache>
                <c:formatCode>0%</c:formatCode>
                <c:ptCount val="16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AF-4020-8B80-B9DEAA99EF04}"/>
            </c:ext>
          </c:extLst>
        </c:ser>
        <c:ser>
          <c:idx val="4"/>
          <c:order val="4"/>
          <c:tx>
            <c:strRef>
              <c:f>'Új verzió'!$A$193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6350">
                <a:noFill/>
              </a:ln>
              <a:effectLst/>
            </c:spPr>
          </c:marker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verzió'!$B$193:$Q$193</c:f>
              <c:numCache>
                <c:formatCode>0%</c:formatCode>
                <c:ptCount val="16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AF-4020-8B80-B9DEAA99EF04}"/>
            </c:ext>
          </c:extLst>
        </c:ser>
        <c:ser>
          <c:idx val="5"/>
          <c:order val="5"/>
          <c:tx>
            <c:strRef>
              <c:f>'Új verzió'!$A$194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4.1666671223387205E-3"/>
                  <c:y val="2.4781261463772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verzió'!$B$194:$Q$194</c:f>
              <c:numCache>
                <c:formatCode>0%</c:formatCode>
                <c:ptCount val="16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2AF-4020-8B80-B9DEAA99EF04}"/>
            </c:ext>
          </c:extLst>
        </c:ser>
        <c:ser>
          <c:idx val="6"/>
          <c:order val="6"/>
          <c:tx>
            <c:strRef>
              <c:f>'Új verzió'!$A$195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4.1666671223387205E-3"/>
                  <c:y val="-3.2215639902904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verzió'!$B$195:$Q$195</c:f>
              <c:numCache>
                <c:formatCode>0%</c:formatCode>
                <c:ptCount val="16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2AF-4020-8B80-B9DEAA99EF04}"/>
            </c:ext>
          </c:extLst>
        </c:ser>
        <c:ser>
          <c:idx val="7"/>
          <c:order val="7"/>
          <c:tx>
            <c:strRef>
              <c:f>'Új verzió'!$A$196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2.037013728053729E-16"/>
                  <c:y val="3.2215639902904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2AF-4020-8B80-B9DEAA99E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verzió'!$B$188:$Q$188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verzió'!$B$196:$Q$196</c:f>
              <c:numCache>
                <c:formatCode>0%</c:formatCode>
                <c:ptCount val="16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2AF-4020-8B80-B9DEAA99E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206831823042282"/>
          <c:w val="0.99954308831398608"/>
          <c:h val="0.153062924891313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82019315177240248"/>
          <c:h val="0.637138630091540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verzió'!$A$206:$A$221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verzió'!$B$206:$B$221</c:f>
              <c:numCache>
                <c:formatCode>General\ "pont"</c:formatCode>
                <c:ptCount val="16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F3-46AA-A23A-5B3018928896}"/>
            </c:ext>
          </c:extLst>
        </c:ser>
        <c:ser>
          <c:idx val="1"/>
          <c:order val="1"/>
          <c:tx>
            <c:strRef>
              <c:f>'Új verzió'!$C$205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F3-46AA-A23A-5B30189288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verzió'!$A$206:$A$221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verzió'!$C$206:$C$221</c:f>
              <c:numCache>
                <c:formatCode>General\ "pont"</c:formatCode>
                <c:ptCount val="16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F3-46AA-A23A-5B3018928896}"/>
            </c:ext>
          </c:extLst>
        </c:ser>
        <c:ser>
          <c:idx val="2"/>
          <c:order val="2"/>
          <c:tx>
            <c:strRef>
              <c:f>'Új verzió'!$D$205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F3-46AA-A23A-5B30189288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verzió'!$A$206:$A$221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verzió'!$D$206:$D$221</c:f>
              <c:numCache>
                <c:formatCode>General\ "pont"</c:formatCode>
                <c:ptCount val="16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F3-46AA-A23A-5B3018928896}"/>
            </c:ext>
          </c:extLst>
        </c:ser>
        <c:ser>
          <c:idx val="3"/>
          <c:order val="3"/>
          <c:tx>
            <c:strRef>
              <c:f>'Új verzió'!$E$205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F3-46AA-A23A-5B30189288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verzió'!$A$206:$A$221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verzió'!$E$206:$E$221</c:f>
              <c:numCache>
                <c:formatCode>General\ "pont"</c:formatCode>
                <c:ptCount val="16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F3-46AA-A23A-5B3018928896}"/>
            </c:ext>
          </c:extLst>
        </c:ser>
        <c:ser>
          <c:idx val="4"/>
          <c:order val="4"/>
          <c:tx>
            <c:strRef>
              <c:f>'Új verzió'!$F$205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F3-46AA-A23A-5B30189288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verzió'!$A$206:$A$221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verzió'!$F$206:$F$221</c:f>
              <c:numCache>
                <c:formatCode>General\ "pont"</c:formatCode>
                <c:ptCount val="1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F3-46AA-A23A-5B3018928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746664970122521"/>
          <c:h val="0.674472592069223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F7-4F0F-B528-816C73113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verzió'!$A$225:$A$240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verzió'!$B$225:$B$240</c:f>
              <c:numCache>
                <c:formatCode>General\ "pont"</c:formatCode>
                <c:ptCount val="16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F7-4F0F-B528-816C7311348C}"/>
            </c:ext>
          </c:extLst>
        </c:ser>
        <c:ser>
          <c:idx val="1"/>
          <c:order val="1"/>
          <c:tx>
            <c:strRef>
              <c:f>'Új verzió'!$C$224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F7-4F0F-B528-816C73113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verzió'!$A$225:$A$240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verzió'!$C$225:$C$240</c:f>
              <c:numCache>
                <c:formatCode>General\ "pont"</c:formatCode>
                <c:ptCount val="16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F7-4F0F-B528-816C7311348C}"/>
            </c:ext>
          </c:extLst>
        </c:ser>
        <c:ser>
          <c:idx val="2"/>
          <c:order val="2"/>
          <c:tx>
            <c:strRef>
              <c:f>'Új verzió'!$D$224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F7-4F0F-B528-816C73113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verzió'!$A$225:$A$240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verzió'!$D$225:$D$240</c:f>
              <c:numCache>
                <c:formatCode>General\ "pont"</c:formatCode>
                <c:ptCount val="16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F7-4F0F-B528-816C7311348C}"/>
            </c:ext>
          </c:extLst>
        </c:ser>
        <c:ser>
          <c:idx val="3"/>
          <c:order val="3"/>
          <c:tx>
            <c:strRef>
              <c:f>'Új verzió'!$E$224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F7-4F0F-B528-816C73113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verzió'!$A$225:$A$240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verzió'!$E$225:$E$240</c:f>
              <c:numCache>
                <c:formatCode>General\ "pont"</c:formatCode>
                <c:ptCount val="16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F7-4F0F-B528-816C7311348C}"/>
            </c:ext>
          </c:extLst>
        </c:ser>
        <c:ser>
          <c:idx val="4"/>
          <c:order val="4"/>
          <c:tx>
            <c:strRef>
              <c:f>'Új verzió'!$F$224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F7-4F0F-B528-816C73113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verzió'!$A$225:$A$240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verzió'!$F$225:$F$240</c:f>
              <c:numCache>
                <c:formatCode>General\ "pont"</c:formatCode>
                <c:ptCount val="1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6F7-4F0F-B528-816C73113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976367016622925"/>
          <c:h val="0.594570521986721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verzió'!$L$252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32-4996-BB73-1FBB2617B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verzió'!$K$253:$K$268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verzió'!$L$253:$L$268</c:f>
              <c:numCache>
                <c:formatCode>General\ "pont"</c:formatCode>
                <c:ptCount val="16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32-4996-BB73-1FBB2617B477}"/>
            </c:ext>
          </c:extLst>
        </c:ser>
        <c:ser>
          <c:idx val="1"/>
          <c:order val="1"/>
          <c:tx>
            <c:strRef>
              <c:f>'Új verzió'!$M$252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32-4996-BB73-1FBB2617B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verzió'!$K$253:$K$268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verzió'!$M$253:$M$268</c:f>
              <c:numCache>
                <c:formatCode>General\ "pont"</c:formatCode>
                <c:ptCount val="16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32-4996-BB73-1FBB2617B477}"/>
            </c:ext>
          </c:extLst>
        </c:ser>
        <c:ser>
          <c:idx val="2"/>
          <c:order val="2"/>
          <c:tx>
            <c:strRef>
              <c:f>'Új verzió'!$N$252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32-4996-BB73-1FBB2617B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verzió'!$K$253:$K$268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verzió'!$N$253:$N$268</c:f>
              <c:numCache>
                <c:formatCode>General\ "pont"</c:formatCode>
                <c:ptCount val="16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32-4996-BB73-1FBB2617B477}"/>
            </c:ext>
          </c:extLst>
        </c:ser>
        <c:ser>
          <c:idx val="3"/>
          <c:order val="3"/>
          <c:tx>
            <c:strRef>
              <c:f>'Új verzió'!$O$252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32-4996-BB73-1FBB2617B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verzió'!$K$253:$K$268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verzió'!$O$253:$O$268</c:f>
              <c:numCache>
                <c:formatCode>General\ "pont"</c:formatCode>
                <c:ptCount val="1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D32-4996-BB73-1FBB2617B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27744969378828"/>
          <c:y val="0.85275039544741349"/>
          <c:w val="0.79983398950131235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82574868766404208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4.4444444444444446E-2"/>
                  <c:y val="-5.65624112279001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CD-4DB8-A40E-187C19242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verzió'!$A$280:$A$295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verzió'!$B$280:$B$295</c:f>
              <c:numCache>
                <c:formatCode>General\ "pont"</c:formatCode>
                <c:ptCount val="16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CD-4DB8-A40E-187C19242EA3}"/>
            </c:ext>
          </c:extLst>
        </c:ser>
        <c:ser>
          <c:idx val="1"/>
          <c:order val="1"/>
          <c:tx>
            <c:strRef>
              <c:f>'Új verzió'!$C$279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CD-4DB8-A40E-187C19242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verzió'!$A$280:$A$295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verzió'!$C$280:$C$295</c:f>
              <c:numCache>
                <c:formatCode>General\ "pont"</c:formatCode>
                <c:ptCount val="16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CD-4DB8-A40E-187C19242EA3}"/>
            </c:ext>
          </c:extLst>
        </c:ser>
        <c:ser>
          <c:idx val="2"/>
          <c:order val="2"/>
          <c:tx>
            <c:strRef>
              <c:f>'Új verzió'!$D$279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CD-4DB8-A40E-187C19242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verzió'!$A$280:$A$295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verzió'!$D$280:$D$295</c:f>
              <c:numCache>
                <c:formatCode>General\ "pont"</c:formatCode>
                <c:ptCount val="16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CD-4DB8-A40E-187C19242EA3}"/>
            </c:ext>
          </c:extLst>
        </c:ser>
        <c:ser>
          <c:idx val="3"/>
          <c:order val="3"/>
          <c:tx>
            <c:strRef>
              <c:f>'Új verzió'!$E$279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CD-4DB8-A40E-187C19242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verzió'!$A$280:$A$295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verzió'!$E$280:$E$295</c:f>
              <c:numCache>
                <c:formatCode>General\ "pont"</c:formatCode>
                <c:ptCount val="16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CD-4DB8-A40E-187C19242EA3}"/>
            </c:ext>
          </c:extLst>
        </c:ser>
        <c:ser>
          <c:idx val="4"/>
          <c:order val="4"/>
          <c:tx>
            <c:strRef>
              <c:f>'Új verzió'!$F$279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CD-4DB8-A40E-187C19242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verzió'!$A$280:$A$295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verzió'!$F$280:$F$295</c:f>
              <c:numCache>
                <c:formatCode>General\ "pont"</c:formatCode>
                <c:ptCount val="1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2CD-4DB8-A40E-187C19242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78474893135159"/>
          <c:y val="3.9331133817402469E-2"/>
          <c:w val="0.79466841829947543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verzió'!$L$297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67-4F96-BDBA-13E9E440A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verzió'!$K$298:$K$313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verzió'!$L$298:$L$313</c:f>
              <c:numCache>
                <c:formatCode>General\ "pont"</c:formatCode>
                <c:ptCount val="16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67-4F96-BDBA-13E9E440A068}"/>
            </c:ext>
          </c:extLst>
        </c:ser>
        <c:ser>
          <c:idx val="1"/>
          <c:order val="1"/>
          <c:tx>
            <c:strRef>
              <c:f>'Új verzió'!$M$297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2.2279155405112987E-2"/>
                  <c:y val="4.1822054615457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67-4F96-BDBA-13E9E440A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verzió'!$K$298:$K$313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verzió'!$M$298:$M$313</c:f>
              <c:numCache>
                <c:formatCode>General\ "pont"</c:formatCode>
                <c:ptCount val="16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67-4F96-BDBA-13E9E440A068}"/>
            </c:ext>
          </c:extLst>
        </c:ser>
        <c:ser>
          <c:idx val="2"/>
          <c:order val="2"/>
          <c:tx>
            <c:strRef>
              <c:f>'Új verzió'!$N$297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1.0211161600466531E-16"/>
                  <c:y val="-1.722084601812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67-4F96-BDBA-13E9E440A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verzió'!$K$298:$K$313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verzió'!$N$298:$N$313</c:f>
              <c:numCache>
                <c:formatCode>General\ "pont"</c:formatCode>
                <c:ptCount val="16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67-4F96-BDBA-13E9E440A068}"/>
            </c:ext>
          </c:extLst>
        </c:ser>
        <c:ser>
          <c:idx val="3"/>
          <c:order val="3"/>
          <c:tx>
            <c:strRef>
              <c:f>'Új verzió'!$O$297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1.0211161600466531E-16"/>
                  <c:y val="1.9680966877862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67-4F96-BDBA-13E9E440A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verzió'!$K$298:$K$313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verzió'!$O$298:$O$313</c:f>
              <c:numCache>
                <c:formatCode>General\ "pont"</c:formatCode>
                <c:ptCount val="1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67-4F96-BDBA-13E9E440A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992695082798618E-2"/>
          <c:w val="0.83617924321959769"/>
          <c:h val="0.587278436826053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verzió'!$L$419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7F-43D1-974F-E91134EF89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verzió'!$K$420:$K$435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verzió'!$L$420:$L$435</c:f>
              <c:numCache>
                <c:formatCode>General\ "pont"</c:formatCode>
                <c:ptCount val="16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7F-43D1-974F-E91134EF899B}"/>
            </c:ext>
          </c:extLst>
        </c:ser>
        <c:ser>
          <c:idx val="1"/>
          <c:order val="1"/>
          <c:tx>
            <c:strRef>
              <c:f>'Új verzió'!$M$419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7F-43D1-974F-E91134EF89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verzió'!$K$420:$K$435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verzió'!$M$420:$M$435</c:f>
              <c:numCache>
                <c:formatCode>General\ "pont"</c:formatCode>
                <c:ptCount val="16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7F-43D1-974F-E91134EF899B}"/>
            </c:ext>
          </c:extLst>
        </c:ser>
        <c:ser>
          <c:idx val="2"/>
          <c:order val="2"/>
          <c:tx>
            <c:strRef>
              <c:f>'Új verzió'!$N$419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1.3888888888888889E-3"/>
                  <c:y val="-2.0512398089116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7F-43D1-974F-E91134EF899B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verzió'!$K$420:$K$435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verzió'!$N$420:$N$435</c:f>
              <c:numCache>
                <c:formatCode>General\ "pont"</c:formatCode>
                <c:ptCount val="16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7F-43D1-974F-E91134EF899B}"/>
            </c:ext>
          </c:extLst>
        </c:ser>
        <c:ser>
          <c:idx val="3"/>
          <c:order val="3"/>
          <c:tx>
            <c:strRef>
              <c:f>'Új verzió'!$O$419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7F-43D1-974F-E91134EF89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verzió'!$K$420:$K$435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verzió'!$O$420:$O$435</c:f>
              <c:numCache>
                <c:formatCode>General\ "pont"</c:formatCode>
                <c:ptCount val="16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7F-43D1-974F-E91134EF8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27744969378828"/>
          <c:y val="0.84613036436560363"/>
          <c:w val="0.82900065616797913"/>
          <c:h val="0.13848533706755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2956990052822599"/>
          <c:h val="0.6154637557467685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E32B-4852-928D-4CB17CD525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Indexek!$B$53:$B$68</c:f>
              <c:numCache>
                <c:formatCode>General\ "pont"</c:formatCode>
                <c:ptCount val="16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32B-4852-928D-4CB17CD52515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E32B-4852-928D-4CB17CD52515}"/>
              </c:ext>
            </c:extLst>
          </c:dPt>
          <c:dLbls>
            <c:dLbl>
              <c:idx val="15"/>
              <c:layout>
                <c:manualLayout>
                  <c:x val="0"/>
                  <c:y val="4.371644449034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E32B-4852-928D-4CB17CD525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Indexek!$C$53:$C$68</c:f>
              <c:numCache>
                <c:formatCode>General\ "pont"</c:formatCode>
                <c:ptCount val="16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E32B-4852-928D-4CB17CD52515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E32B-4852-928D-4CB17CD525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Indexek!$D$53:$D$68</c:f>
              <c:numCache>
                <c:formatCode>General\ "pont"</c:formatCode>
                <c:ptCount val="16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E32B-4852-928D-4CB17CD52515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E32B-4852-928D-4CB17CD525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Indexek!$E$53:$E$68</c:f>
              <c:numCache>
                <c:formatCode>General\ "pont"</c:formatCode>
                <c:ptCount val="16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E32B-4852-928D-4CB17CD52515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E32B-4852-928D-4CB17CD525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Indexek!$F$53:$F$68</c:f>
              <c:numCache>
                <c:formatCode>General\ "pont"</c:formatCode>
                <c:ptCount val="1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E32B-4852-928D-4CB17CD525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20495047698189E-2"/>
          <c:y val="2.0491419341813043E-2"/>
          <c:w val="0.77776073158456938"/>
          <c:h val="0.5705638204454659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1.3936909039392433E-3"/>
                  <c:y val="2.157562871344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Indexek!$B$26:$Q$26</c:f>
              <c:numCache>
                <c:formatCode>General\ "pont"</c:formatCode>
                <c:ptCount val="16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6A-4D60-9873-9757DD5905EE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Indexek!$B$27:$Q$27</c:f>
              <c:numCache>
                <c:formatCode>General\ "pont"</c:formatCode>
                <c:ptCount val="16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6A-4D60-9873-9757DD5905EE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0"/>
                  <c:y val="-1.6781044554900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Indexek!$B$28:$Q$28</c:f>
              <c:numCache>
                <c:formatCode>General\ "pont"</c:formatCode>
                <c:ptCount val="16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6A-4D60-9873-9757DD5905EE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Indexek!$B$29:$Q$29</c:f>
              <c:numCache>
                <c:formatCode>General\ "pont"</c:formatCode>
                <c:ptCount val="1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6A-4D60-9873-9757DD5905EE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Indexek!$B$30:$Q$30</c:f>
              <c:numCache>
                <c:formatCode>General</c:formatCode>
                <c:ptCount val="16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6A-4D60-9873-9757DD5905EE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Indexek!$B$31:$Q$31</c:f>
              <c:numCache>
                <c:formatCode>General\ "pont"</c:formatCode>
                <c:ptCount val="16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06A-4D60-9873-9757DD5905EE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06A-4D60-9873-9757DD5905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Indexek!$B$25:$Q$25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Indexek!$B$32:$Q$32</c:f>
              <c:numCache>
                <c:formatCode>General\ "pont"</c:formatCode>
                <c:ptCount val="1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06A-4D60-9873-9757DD590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498169374914562"/>
          <c:w val="1"/>
          <c:h val="0.1906345537752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30685506267986"/>
          <c:y val="3.6400139977784261E-2"/>
          <c:w val="0.7715820459774666"/>
          <c:h val="0.5830508559655849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4.1666662109944071E-3"/>
                  <c:y val="-1.366074175317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Indexek!$B$39:$Q$39</c:f>
              <c:numCache>
                <c:formatCode>General\ "pont"</c:formatCode>
                <c:ptCount val="16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36-46F9-9747-0D766D2A12A1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Indexek!$B$40:$Q$40</c:f>
              <c:numCache>
                <c:formatCode>General\ "pont"</c:formatCode>
                <c:ptCount val="1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36-46F9-9747-0D766D2A12A1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Indexek!$B$41:$Q$41</c:f>
              <c:numCache>
                <c:formatCode>General\ "pont"</c:formatCode>
                <c:ptCount val="1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36-46F9-9747-0D766D2A12A1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4.1666662109944071E-3"/>
                  <c:y val="-6.83037087658936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Indexek!$B$42:$Q$42</c:f>
              <c:numCache>
                <c:formatCode>General\ "pont"</c:formatCode>
                <c:ptCount val="1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36-46F9-9747-0D766D2A12A1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1.0185066412563586E-16"/>
                  <c:y val="1.366074175317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Indexek!$B$43:$Q$43</c:f>
              <c:numCache>
                <c:formatCode>General\ "pont"</c:formatCode>
                <c:ptCount val="16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36-46F9-9747-0D766D2A12A1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15"/>
              <c:layout>
                <c:manualLayout>
                  <c:x val="4.1666662109944071E-3"/>
                  <c:y val="2.27679029219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Indexek!$B$44:$Q$44</c:f>
              <c:numCache>
                <c:formatCode>General\ "pont"</c:formatCode>
                <c:ptCount val="1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36-46F9-9747-0D766D2A12A1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36-46F9-9747-0D766D2A12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Indexek!$B$38:$Q$38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Indexek!$B$45:$Q$45</c:f>
              <c:numCache>
                <c:formatCode>General\ "pont"</c:formatCode>
                <c:ptCount val="1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736-46F9-9747-0D766D2A1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607232520166627"/>
          <c:w val="1"/>
          <c:h val="0.18254372333735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2629943132108485"/>
          <c:h val="0.63961053241164956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F-4091-A51F-ADE9B59B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Indexek!$A$72:$A$87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Indexek!$B$72:$B$87</c:f>
              <c:numCache>
                <c:formatCode>General\ "pont"</c:formatCode>
                <c:ptCount val="16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2F-4091-A51F-ADE9B59BA0B1}"/>
            </c:ext>
          </c:extLst>
        </c:ser>
        <c:ser>
          <c:idx val="1"/>
          <c:order val="1"/>
          <c:tx>
            <c:strRef>
              <c:f>Indexek!$C$71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F-4091-A51F-ADE9B59B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Indexek!$A$72:$A$87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Indexek!$C$72:$C$87</c:f>
              <c:numCache>
                <c:formatCode>General\ "pont"</c:formatCode>
                <c:ptCount val="16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2F-4091-A51F-ADE9B59BA0B1}"/>
            </c:ext>
          </c:extLst>
        </c:ser>
        <c:ser>
          <c:idx val="2"/>
          <c:order val="2"/>
          <c:tx>
            <c:strRef>
              <c:f>Indexek!$D$71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F-4091-A51F-ADE9B59B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Indexek!$A$72:$A$87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Indexek!$D$72:$D$87</c:f>
              <c:numCache>
                <c:formatCode>General\ "pont"</c:formatCode>
                <c:ptCount val="16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2F-4091-A51F-ADE9B59BA0B1}"/>
            </c:ext>
          </c:extLst>
        </c:ser>
        <c:ser>
          <c:idx val="3"/>
          <c:order val="3"/>
          <c:tx>
            <c:strRef>
              <c:f>Indexek!$E$71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F-4091-A51F-ADE9B59B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Indexek!$A$72:$A$87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Indexek!$E$72:$E$87</c:f>
              <c:numCache>
                <c:formatCode>General\ "pont"</c:formatCode>
                <c:ptCount val="16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F2F-4091-A51F-ADE9B59BA0B1}"/>
            </c:ext>
          </c:extLst>
        </c:ser>
        <c:ser>
          <c:idx val="4"/>
          <c:order val="4"/>
          <c:tx>
            <c:strRef>
              <c:f>Indexek!$F$71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F-4091-A51F-ADE9B59B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Indexek!$A$72:$A$87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Indexek!$F$72:$F$87</c:f>
              <c:numCache>
                <c:formatCode>General\ "pont"</c:formatCode>
                <c:ptCount val="1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F2F-4091-A51F-ADE9B59BA0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605424321959745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F1-4938-B15B-299B1FC12CF8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F1-4938-B15B-299B1FC12CF8}"/>
              </c:ext>
            </c:extLst>
          </c:dPt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F1-4938-B15B-299B1FC12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verzió'!$B$56:$B$71</c:f>
              <c:numCache>
                <c:formatCode>0%</c:formatCode>
                <c:ptCount val="16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F1-4938-B15B-299B1FC12CF8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6EF1-4938-B15B-299B1FC12CF8}"/>
              </c:ext>
            </c:extLst>
          </c:dPt>
          <c:dLbls>
            <c:delete val="1"/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verzió'!$C$56:$C$71</c:f>
              <c:numCache>
                <c:formatCode>0%</c:formatCode>
                <c:ptCount val="16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EF1-4938-B15B-299B1FC12CF8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F1-4938-B15B-299B1FC12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verzió'!$D$56:$D$71</c:f>
              <c:numCache>
                <c:formatCode>0%</c:formatCode>
                <c:ptCount val="16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EF1-4938-B15B-299B1FC12CF8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0"/>
                  <c:y val="-2.188647220705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F1-4938-B15B-299B1FC12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verzió'!$E$56:$E$71</c:f>
              <c:numCache>
                <c:formatCode>0%</c:formatCode>
                <c:ptCount val="16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EF1-4938-B15B-299B1FC12CF8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EF1-4938-B15B-299B1FC12CF8}"/>
              </c:ext>
            </c:extLst>
          </c:dPt>
          <c:dLbls>
            <c:dLbl>
              <c:idx val="15"/>
              <c:layout>
                <c:manualLayout>
                  <c:x val="-2.7777777777777779E-3"/>
                  <c:y val="9.7273209809122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F1-4938-B15B-299B1FC12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verzió'!$F$56:$F$71</c:f>
              <c:numCache>
                <c:formatCode>0%</c:formatCode>
                <c:ptCount val="1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EF1-4938-B15B-299B1FC12CF8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F1-4938-B15B-299B1FC12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verzió'!$A$56:$A$71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verzió'!$G$56:$G$71</c:f>
              <c:numCache>
                <c:formatCode>0%</c:formatCode>
                <c:ptCount val="16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  <c:pt idx="14">
                  <c:v>0.93</c:v>
                </c:pt>
                <c:pt idx="1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EF1-4938-B15B-299B1FC12C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532939632545936"/>
          <c:h val="0.575344120983387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0"/>
                  <c:y val="-7.76339139168268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8A-4A31-8A24-19E7B697F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verzió'!$K$74:$K$89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verzió'!$L$74:$L$89</c:f>
              <c:numCache>
                <c:formatCode>0%</c:formatCode>
                <c:ptCount val="16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8A-4A31-8A24-19E7B697FB5D}"/>
            </c:ext>
          </c:extLst>
        </c:ser>
        <c:ser>
          <c:idx val="1"/>
          <c:order val="1"/>
          <c:tx>
            <c:strRef>
              <c:f>'Új verzió'!$M$73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0"/>
                  <c:y val="2.5877971305608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8A-4A31-8A24-19E7B697F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verzió'!$K$74:$K$89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verzió'!$M$74:$M$89</c:f>
              <c:numCache>
                <c:formatCode>0%</c:formatCode>
                <c:ptCount val="16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8A-4A31-8A24-19E7B697FB5D}"/>
            </c:ext>
          </c:extLst>
        </c:ser>
        <c:ser>
          <c:idx val="2"/>
          <c:order val="2"/>
          <c:tx>
            <c:strRef>
              <c:f>'Új verzió'!$N$73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8A-4A31-8A24-19E7B697F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verzió'!$K$74:$K$89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verzió'!$N$74:$N$89</c:f>
              <c:numCache>
                <c:formatCode>0%</c:formatCode>
                <c:ptCount val="16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8A-4A31-8A24-19E7B697FB5D}"/>
            </c:ext>
          </c:extLst>
        </c:ser>
        <c:ser>
          <c:idx val="3"/>
          <c:order val="3"/>
          <c:tx>
            <c:strRef>
              <c:f>'Új verzió'!$O$73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4.1666666666666666E-3"/>
                  <c:y val="-3.8816956958413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8A-4A31-8A24-19E7B697F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verzió'!$K$74:$K$89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verzió'!$O$74:$O$89</c:f>
              <c:numCache>
                <c:formatCode>0%</c:formatCode>
                <c:ptCount val="1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8A-4A31-8A24-19E7B697F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732567804024499"/>
          <c:h val="0.652577560296093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946-4AD7-808E-28EC6FDF8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verzió'!$A$102:$A$117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verzió'!$B$102:$B$117</c:f>
              <c:numCache>
                <c:formatCode>General\ "pont"</c:formatCode>
                <c:ptCount val="16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46-4AD7-808E-28EC6FDF85BE}"/>
            </c:ext>
          </c:extLst>
        </c:ser>
        <c:ser>
          <c:idx val="1"/>
          <c:order val="1"/>
          <c:tx>
            <c:strRef>
              <c:f>'Új verzió'!$C$101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2.0370135052831988E-16"/>
                  <c:y val="1.5077733432796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46-4AD7-808E-28EC6FDF8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verzió'!$A$102:$A$117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verzió'!$C$102:$C$117</c:f>
              <c:numCache>
                <c:formatCode>General\ "pont"</c:formatCode>
                <c:ptCount val="16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46-4AD7-808E-28EC6FDF85BE}"/>
            </c:ext>
          </c:extLst>
        </c:ser>
        <c:ser>
          <c:idx val="2"/>
          <c:order val="2"/>
          <c:tx>
            <c:strRef>
              <c:f>'Új verzió'!$D$101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46-4AD7-808E-28EC6FDF8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verzió'!$A$102:$A$117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verzió'!$D$102:$D$117</c:f>
              <c:numCache>
                <c:formatCode>General\ "pont"</c:formatCode>
                <c:ptCount val="16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46-4AD7-808E-28EC6FDF85BE}"/>
            </c:ext>
          </c:extLst>
        </c:ser>
        <c:ser>
          <c:idx val="3"/>
          <c:order val="3"/>
          <c:tx>
            <c:strRef>
              <c:f>'Új verzió'!$E$101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46-4AD7-808E-28EC6FDF8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verzió'!$A$102:$A$117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verzió'!$E$102:$E$117</c:f>
              <c:numCache>
                <c:formatCode>General\ "pont"</c:formatCode>
                <c:ptCount val="16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46-4AD7-808E-28EC6FDF85BE}"/>
            </c:ext>
          </c:extLst>
        </c:ser>
        <c:ser>
          <c:idx val="4"/>
          <c:order val="4"/>
          <c:tx>
            <c:strRef>
              <c:f>'Új verzió'!$F$101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46-4AD7-808E-28EC6FDF8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verzió'!$A$102:$A$117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verzió'!$F$102:$F$117</c:f>
              <c:numCache>
                <c:formatCode>General\ "pont"</c:formatCode>
                <c:ptCount val="1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46-4AD7-808E-28EC6FDF8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7160979877515321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7E-4BA5-9397-466E0A5C4F1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7E-4BA5-9397-466E0A5C4F15}"/>
              </c:ext>
            </c:extLst>
          </c:dPt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C7E-4BA5-9397-466E0A5C4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verzió'!$B$131:$B$146</c:f>
              <c:numCache>
                <c:formatCode>0%</c:formatCode>
                <c:ptCount val="16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C7E-4BA5-9397-466E0A5C4F15}"/>
            </c:ext>
          </c:extLst>
        </c:ser>
        <c:ser>
          <c:idx val="1"/>
          <c:order val="1"/>
          <c:tx>
            <c:strRef>
              <c:f>'Új verzió'!$C$130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BC7E-4BA5-9397-466E0A5C4F1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BC7E-4BA5-9397-466E0A5C4F15}"/>
              </c:ext>
            </c:extLst>
          </c:dPt>
          <c:dLbls>
            <c:delete val="1"/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verzió'!$C$131:$C$146</c:f>
              <c:numCache>
                <c:formatCode>0%</c:formatCode>
                <c:ptCount val="16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C7E-4BA5-9397-466E0A5C4F15}"/>
            </c:ext>
          </c:extLst>
        </c:ser>
        <c:ser>
          <c:idx val="2"/>
          <c:order val="2"/>
          <c:tx>
            <c:strRef>
              <c:f>'Új verzió'!$D$130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C7E-4BA5-9397-466E0A5C4F1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C7E-4BA5-9397-466E0A5C4F15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C7E-4BA5-9397-466E0A5C4F15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C7E-4BA5-9397-466E0A5C4F15}"/>
              </c:ext>
            </c:extLst>
          </c:dPt>
          <c:dLbls>
            <c:dLbl>
              <c:idx val="15"/>
              <c:layout>
                <c:manualLayout>
                  <c:x val="0"/>
                  <c:y val="3.6879074000330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C7E-4BA5-9397-466E0A5C4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verzió'!$D$131:$D$146</c:f>
              <c:numCache>
                <c:formatCode>0%</c:formatCode>
                <c:ptCount val="16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C7E-4BA5-9397-466E0A5C4F15}"/>
            </c:ext>
          </c:extLst>
        </c:ser>
        <c:ser>
          <c:idx val="3"/>
          <c:order val="3"/>
          <c:tx>
            <c:strRef>
              <c:f>'Új verzió'!$E$130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C7E-4BA5-9397-466E0A5C4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verzió'!$E$131:$E$146</c:f>
              <c:numCache>
                <c:formatCode>0%</c:formatCode>
                <c:ptCount val="16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C7E-4BA5-9397-466E0A5C4F15}"/>
            </c:ext>
          </c:extLst>
        </c:ser>
        <c:ser>
          <c:idx val="4"/>
          <c:order val="4"/>
          <c:tx>
            <c:strRef>
              <c:f>'Új verzió'!$F$130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BC7E-4BA5-9397-466E0A5C4F1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BC7E-4BA5-9397-466E0A5C4F15}"/>
              </c:ext>
            </c:extLst>
          </c:dPt>
          <c:dLbls>
            <c:dLbl>
              <c:idx val="15"/>
              <c:layout>
                <c:manualLayout>
                  <c:x val="0"/>
                  <c:y val="1.7210234533487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C7E-4BA5-9397-466E0A5C4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verzió'!$F$131:$F$146</c:f>
              <c:numCache>
                <c:formatCode>0%</c:formatCode>
                <c:ptCount val="16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BC7E-4BA5-9397-466E0A5C4F15}"/>
            </c:ext>
          </c:extLst>
        </c:ser>
        <c:ser>
          <c:idx val="5"/>
          <c:order val="5"/>
          <c:tx>
            <c:strRef>
              <c:f>'Új verzió'!$G$130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C7E-4BA5-9397-466E0A5C4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verzió'!$A$131:$A$146</c:f>
              <c:strCache>
                <c:ptCount val="1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</c:strCache>
            </c:strRef>
          </c:cat>
          <c:val>
            <c:numRef>
              <c:f>'Új verzió'!$G$131:$G$146</c:f>
              <c:numCache>
                <c:formatCode>0%</c:formatCode>
                <c:ptCount val="16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  <c:pt idx="14">
                  <c:v>0.99</c:v>
                </c:pt>
                <c:pt idx="15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BC7E-4BA5-9397-466E0A5C4F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kevésbé mutatkozott jelentősnek az orosz-ukrán háború első heteiben.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rekordmagas szintről (+15 pont) +4 pontra csökkent, amely az elmúlt 1 év legalacsonyabb értéke.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indexe a kedvezőtlen konjunktúrát jelző negatív tartományba (-5 pont) csökkent. A várakozások mutatója továbbra is pozitív (+14 pont), azonban jelentősen csökkent az előző havi +29 pontos értékhez képest.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1 százalékponttal, az egy évvel korábbi szint 95 százalékára nőtt, a bevételi szint (100 százalék) ugyanakkor nem változott az előző hónaphoz képest. 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>
              <a:solidFill>
                <a:srgbClr val="0C2148"/>
              </a:solidFill>
              <a:latin typeface="Calibri"/>
              <a:ea typeface="+mn-ea"/>
              <a:cs typeface="+mn-cs"/>
            </a:rPr>
            <a:t>A robusztusságát 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tükrözi, hogy a létszámnövelést tervezők aránya 19 százalékponttal haladta meg a leépítést tervezőkét, és magas szinten (+37 pont) állt a beruházási tervek mutatója is.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rekordmagas szintről (+15 pont) +4 pontra csökkent, amely az elmúlt 1 év legalacsonyabb értéke.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indexe a kedvezőtlen konjunktúrát jelző negatív tartományba (-5 pont) csökkent. A várakozások mutatója továbbra is pozitív (+14 pont), azonban jelentősen csökkent az előző havi +29 pontos értékhez képest.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1 százalékponttal, az egy évvel korábbi szint 95 százalékára nőtt, a bevételi szint (100 százalék) ugyanakkor nem változott az előző hónaphoz képest. 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A robusztusságát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tükrözi, hogy a létszámnövelést tervezők aránya 19 százalékponttal haladta meg a leépítést tervezőkét, és magas szinten (+37 pont) állt a beruházási tervek mutatója is.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kevésbé mutatkozott jelentősnek az orosz-ukrán háború első heteiben.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2022. 04. 06.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márciusi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1 százalékponttal, az egy évvel korábbi szint 95 százalékára nőtt márciusra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035249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0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mezőgazdaságban stagnált, a többi iparágban enyhén csökkent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567189"/>
              </p:ext>
            </p:extLst>
          </p:nvPr>
        </p:nvGraphicFramePr>
        <p:xfrm>
          <a:off x="0" y="922449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434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továbbra is optimisták, de számottevően gyengültek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4293" y="3251479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4" y="385858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60157" y="323004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279013"/>
              </p:ext>
            </p:extLst>
          </p:nvPr>
        </p:nvGraphicFramePr>
        <p:xfrm>
          <a:off x="0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(100 százalék) nem változott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086787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203213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termelés növelését elsősorban a vevők és a munkaerő hiánya akadályozza, de számottevő a beszállítói problémák gyakorisága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814757"/>
              </p:ext>
            </p:extLst>
          </p:nvPr>
        </p:nvGraphicFramePr>
        <p:xfrm>
          <a:off x="0" y="922448"/>
          <a:ext cx="9143999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D60B8B1D-8C96-4D05-9571-DCED95F8ECE4}"/>
              </a:ext>
            </a:extLst>
          </p:cNvPr>
          <p:cNvSpPr txBox="1"/>
          <p:nvPr/>
        </p:nvSpPr>
        <p:spPr>
          <a:xfrm>
            <a:off x="8665907" y="3376034"/>
            <a:ext cx="542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B87F00"/>
                </a:solidFill>
              </a:rPr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minden méretkategóriában drasztikusan romlott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08258"/>
              </p:ext>
            </p:extLst>
          </p:nvPr>
        </p:nvGraphicFramePr>
        <p:xfrm>
          <a:off x="-1" y="922448"/>
          <a:ext cx="9144001" cy="49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1800" dirty="0"/>
              <a:t>…és a következő 3 hónapban további jelentős romlásra számítanak a válaszadók az üzleti környezet alakulásában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281537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4725" y="300651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73266" y="2281537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677389"/>
              </p:ext>
            </p:extLst>
          </p:nvPr>
        </p:nvGraphicFramePr>
        <p:xfrm>
          <a:off x="-1" y="922448"/>
          <a:ext cx="9124431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784016" cy="612000"/>
          </a:xfrm>
        </p:spPr>
        <p:txBody>
          <a:bodyPr>
            <a:noAutofit/>
          </a:bodyPr>
          <a:lstStyle/>
          <a:p>
            <a:r>
              <a:rPr lang="hu-HU" sz="1700" dirty="0"/>
              <a:t>Minden tevékenységi körben gyengült a beruházási tervek mutatója, de az egyenlegmutató továbbra is magas szinten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97182"/>
              </p:ext>
            </p:extLst>
          </p:nvPr>
        </p:nvGraphicFramePr>
        <p:xfrm>
          <a:off x="0" y="922448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 tervezett bővítésének mutatója továbbra is pozitív, de a nagyvállalatok kivételével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620800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mezőgazdaságban nőtt, a szolgáltatási szektorban csökkent a létszámnövelési tervek mutatója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239210"/>
              </p:ext>
            </p:extLst>
          </p:nvPr>
        </p:nvGraphicFramePr>
        <p:xfrm>
          <a:off x="11683" y="922449"/>
          <a:ext cx="9120633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070673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szolgáltatás és kereskedelem kivételével minden tevékenységi körben erősödött az áremelési szándék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944614"/>
              </p:ext>
            </p:extLst>
          </p:nvPr>
        </p:nvGraphicFramePr>
        <p:xfrm>
          <a:off x="0" y="922449"/>
          <a:ext cx="9144000" cy="49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járvány utáni </a:t>
            </a:r>
            <a:r>
              <a:rPr lang="hu-HU" sz="2400" dirty="0" err="1"/>
              <a:t>újraindulásának</a:t>
            </a:r>
            <a:r>
              <a:rPr lang="hu-HU" sz="2400" dirty="0"/>
              <a:t> robusztusságát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23586567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</a:t>
            </a:r>
            <a:r>
              <a:rPr lang="hu-HU" sz="2000" dirty="0" err="1"/>
              <a:t>konjunktÚra</a:t>
            </a:r>
            <a:r>
              <a:rPr lang="hu-HU" sz="2000" dirty="0"/>
              <a:t> indexe +15-ről +4 pontra csökkent, ami az elmúlt egy év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006573"/>
              </p:ext>
            </p:extLst>
          </p:nvPr>
        </p:nvGraphicFramePr>
        <p:xfrm>
          <a:off x="15751" y="921396"/>
          <a:ext cx="9128249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788"/>
            <a:ext cx="80568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 nagyvállalatok kivételével minden méretkategóriában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795001"/>
              </p:ext>
            </p:extLst>
          </p:nvPr>
        </p:nvGraphicFramePr>
        <p:xfrm>
          <a:off x="-1" y="923788"/>
          <a:ext cx="9144001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901"/>
            <a:ext cx="7576456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tényezőinek többsége gyengült, de az eddig megvalósított beruházások mutatója nőtt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438499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243730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43932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912679"/>
              </p:ext>
            </p:extLst>
          </p:nvPr>
        </p:nvGraphicFramePr>
        <p:xfrm>
          <a:off x="31506" y="916901"/>
          <a:ext cx="9112494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4" y="310448"/>
            <a:ext cx="775193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felmérésben vizsgált valamennyi tényező kapcsán gyengültek a várakozások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706597" y="263732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706597" y="3372909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14525" y="261221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607919"/>
              </p:ext>
            </p:extLst>
          </p:nvPr>
        </p:nvGraphicFramePr>
        <p:xfrm>
          <a:off x="-1" y="922449"/>
          <a:ext cx="9144001" cy="557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számottevően csökkent az optimizmus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974837"/>
              </p:ext>
            </p:extLst>
          </p:nvPr>
        </p:nvGraphicFramePr>
        <p:xfrm>
          <a:off x="0" y="922449"/>
          <a:ext cx="9144000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29555</TotalTime>
  <Words>877</Words>
  <Application>Microsoft Office PowerPoint</Application>
  <PresentationFormat>Diavetítés a képernyőre (4:3 oldalarány)</PresentationFormat>
  <Paragraphs>82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Az mnb Vállalati Konjunktúra felméréseinek 2022. márciusi eredményei</vt:lpstr>
      <vt:lpstr>Az mnb vállalati konjunktúra felmérései</vt:lpstr>
      <vt:lpstr>Az eredmények a gazdaság járvány utáni újraindulásának robusztusságát tükrözik</vt:lpstr>
      <vt:lpstr>Az mnb konjunktÚra indexe +15-ről +4 pontra csökkent, ami az elmúlt egy év legalacsonyabb értéke</vt:lpstr>
      <vt:lpstr>A jelenlegi helyzet megítélése a nagyvállalatok kivételével minden méretkategóriában gyengült az előző hónaphoz képest</vt:lpstr>
      <vt:lpstr>A jelenlegi helyzet tényezőinek többsége gyengült, de az eddig megvalósított beruházások mutatója nőtt februárhoz képest</vt:lpstr>
      <vt:lpstr>A felmérésben vizsgált valamennyi tényező kapcsán gyengültek a várakozások februárhoz képest</vt:lpstr>
      <vt:lpstr>Minden méretkategóriában számottevően csökkent az optimizmus az előző hónaphoz képest</vt:lpstr>
      <vt:lpstr>Termelés és kereslet</vt:lpstr>
      <vt:lpstr>Az átlagos kapacitás-kihasználtság 1 százalékponttal, az egy évvel korábbi szint 95 százalékára nőtt márciusra</vt:lpstr>
      <vt:lpstr>A mezőgazdaságban stagnált, a többi iparágban enyhén csökkent az átlagos kapacitás-kihasználtság az előző hónaphoz képest</vt:lpstr>
      <vt:lpstr>a termelési szintre vonatkozó várakozások továbbra is optimisták, de számottevően gyengültek februárhoz képest</vt:lpstr>
      <vt:lpstr>Az átlagos bevételi szint (100 százalék) nem változott az előző hónaphoz képest</vt:lpstr>
      <vt:lpstr>A termelés növelését elsősorban a vevők és a munkaerő hiánya akadályozza, de számottevő a beszállítói problémák gyakorisága is</vt:lpstr>
      <vt:lpstr>Üzleti környezet, beruházások, foglalkoztatás</vt:lpstr>
      <vt:lpstr>Az üzleti környezet megítélése minden méretkategóriában drasztikusan romlott az előző hónaphoz képest…</vt:lpstr>
      <vt:lpstr>…és a következő 3 hónapban további jelentős romlásra számítanak a válaszadók az üzleti környezet alakulásában</vt:lpstr>
      <vt:lpstr>Minden tevékenységi körben gyengült a beruházási tervek mutatója, de az egyenlegmutató továbbra is magas szinten áll</vt:lpstr>
      <vt:lpstr>A létszám tervezett bővítésének mutatója továbbra is pozitív, de a nagyvállalatok kivételével csökkent</vt:lpstr>
      <vt:lpstr>A mezőgazdaságban nőtt, a szolgáltatási szektorban csökkent a létszámnövelési tervek mutatója februárhoz képest</vt:lpstr>
      <vt:lpstr>Árak</vt:lpstr>
      <vt:lpstr>A szolgáltatás és kereskedelem kivételével minden tevékenységi körben erősödött az áremelési szándék az előző hónaphoz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Csikár Rajmond</cp:lastModifiedBy>
  <cp:revision>1818</cp:revision>
  <dcterms:created xsi:type="dcterms:W3CDTF">2020-04-06T05:19:02Z</dcterms:created>
  <dcterms:modified xsi:type="dcterms:W3CDTF">2022-04-06T13:37:08Z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