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401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886" autoAdjust="0"/>
  </p:normalViewPr>
  <p:slideViewPr>
    <p:cSldViewPr snapToGrid="0">
      <p:cViewPr varScale="1">
        <p:scale>
          <a:sx n="58" d="100"/>
          <a:sy n="58" d="100"/>
        </p:scale>
        <p:origin x="1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november\input\2022.%20nov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6899192825"/>
          <c:y val="4.2429210813042822E-2"/>
          <c:w val="0.80318744591651703"/>
          <c:h val="0.5863703100635557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2B4-4491-9BA9-7AA72163A184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B4-4491-9BA9-7AA72163A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Indexek!$B$4:$Y$4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Indexek!$B$5:$Y$5</c:f>
              <c:numCache>
                <c:formatCode>General\ "pont"</c:formatCode>
                <c:ptCount val="2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B4-4491-9BA9-7AA72163A184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2B4-4491-9BA9-7AA72163A184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B4-4491-9BA9-7AA72163A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Indexek!$B$4:$Y$4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Indexek!$B$6:$Y$6</c:f>
              <c:numCache>
                <c:formatCode>General\ "pont"</c:formatCode>
                <c:ptCount val="2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B4-4491-9BA9-7AA72163A184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2B4-4491-9BA9-7AA72163A184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B4-4491-9BA9-7AA72163A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Indexek!$B$4:$Y$4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Indexek!$B$7:$Y$7</c:f>
              <c:numCache>
                <c:formatCode>General\ "pont"</c:formatCode>
                <c:ptCount val="24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2B4-4491-9BA9-7AA72163A1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54809416351371"/>
          <c:y val="0.90776310306795283"/>
          <c:w val="0.76342494601100386"/>
          <c:h val="7.3659580817176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9B8B-4ABB-8B83-7B7405FD665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82C-4FD6-B7AF-BA4554FBA840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82C-4FD6-B7AF-BA4554FBA840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82C-4FD6-B7AF-BA4554FBA840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82C-4FD6-B7AF-BA4554FBA840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82C-4FD6-B7AF-BA4554FBA840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82C-4FD6-B7AF-BA4554FBA840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82C-4FD6-B7AF-BA4554FBA840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82C-4FD6-B7AF-BA4554FBA840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882C-4FD6-B7AF-BA4554FBA840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882C-4FD6-B7AF-BA4554FBA840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82C-4FD6-B7AF-BA4554FBA840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82C-4FD6-B7AF-BA4554FBA840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82C-4FD6-B7AF-BA4554FBA840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82C-4FD6-B7AF-BA4554FBA840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882C-4FD6-B7AF-BA4554FBA840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882C-4FD6-B7AF-BA4554FBA840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882C-4FD6-B7AF-BA4554FBA840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882C-4FD6-B7AF-BA4554FBA840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882C-4FD6-B7AF-BA4554FBA840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882C-4FD6-B7AF-BA4554FBA840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882C-4FD6-B7AF-BA4554FBA840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882C-4FD6-B7AF-BA4554FBA840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882C-4FD6-B7AF-BA4554FBA840}"/>
              </c:ext>
            </c:extLst>
          </c:dPt>
          <c:xVal>
            <c:numRef>
              <c:f>Árbevétel!$B$2:$Y$2</c:f>
              <c:numCache>
                <c:formatCode>General</c:formatCode>
                <c:ptCount val="2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</c:numCache>
            </c:numRef>
          </c:xVal>
          <c:yVal>
            <c:numRef>
              <c:f>Árbevétel!$B$3:$Y$3</c:f>
              <c:numCache>
                <c:formatCode>General</c:formatCode>
                <c:ptCount val="2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7-882C-4FD6-B7AF-BA4554FBA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166558490096404"/>
          <c:h val="0.43127187396385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verzió'!$A$217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verzió'!$B$217:$Y$217</c:f>
              <c:numCache>
                <c:formatCode>General</c:formatCode>
                <c:ptCount val="24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6C-42A9-9985-353C37874721}"/>
            </c:ext>
          </c:extLst>
        </c:ser>
        <c:ser>
          <c:idx val="1"/>
          <c:order val="1"/>
          <c:tx>
            <c:strRef>
              <c:f>'Új verzió'!$A$218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E6C-42A9-9985-353C37874721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E6C-42A9-9985-353C37874721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verzió'!$B$218:$Y$218</c:f>
              <c:numCache>
                <c:formatCode>General</c:formatCode>
                <c:ptCount val="24"/>
                <c:pt idx="22" formatCode="0%">
                  <c:v>0.56999999999999995</c:v>
                </c:pt>
                <c:pt idx="23" formatCode="0%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6C-42A9-9985-353C37874721}"/>
            </c:ext>
          </c:extLst>
        </c:ser>
        <c:ser>
          <c:idx val="2"/>
          <c:order val="2"/>
          <c:tx>
            <c:strRef>
              <c:f>'Új verzió'!$A$219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verzió'!$B$219:$Y$219</c:f>
              <c:numCache>
                <c:formatCode>0%</c:formatCode>
                <c:ptCount val="24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6C-42A9-9985-353C37874721}"/>
            </c:ext>
          </c:extLst>
        </c:ser>
        <c:ser>
          <c:idx val="3"/>
          <c:order val="3"/>
          <c:tx>
            <c:strRef>
              <c:f>'Új verzió'!$A$220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3888887369980678E-3"/>
                  <c:y val="-2.0184092432018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verzió'!$B$220:$Y$220</c:f>
              <c:numCache>
                <c:formatCode>0%</c:formatCode>
                <c:ptCount val="24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6C-42A9-9985-353C37874721}"/>
            </c:ext>
          </c:extLst>
        </c:ser>
        <c:ser>
          <c:idx val="4"/>
          <c:order val="4"/>
          <c:tx>
            <c:strRef>
              <c:f>'Új verzió'!$A$221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0370132825127173E-16"/>
                  <c:y val="-1.0092046216009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verzió'!$B$221:$Y$221</c:f>
              <c:numCache>
                <c:formatCode>0%</c:formatCode>
                <c:ptCount val="24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6C-42A9-9985-353C37874721}"/>
            </c:ext>
          </c:extLst>
        </c:ser>
        <c:ser>
          <c:idx val="5"/>
          <c:order val="5"/>
          <c:tx>
            <c:strRef>
              <c:f>'Új verzió'!$A$222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0370132825127173E-16"/>
                  <c:y val="7.56903466200684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verzió'!$B$222:$Y$222</c:f>
              <c:numCache>
                <c:formatCode>0%</c:formatCode>
                <c:ptCount val="24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6C-42A9-9985-353C37874721}"/>
            </c:ext>
          </c:extLst>
        </c:ser>
        <c:ser>
          <c:idx val="6"/>
          <c:order val="6"/>
          <c:tx>
            <c:strRef>
              <c:f>'Új verzió'!$A$223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verzió'!$B$223:$Y$223</c:f>
              <c:numCache>
                <c:formatCode>0%</c:formatCode>
                <c:ptCount val="24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E6C-42A9-9985-353C37874721}"/>
            </c:ext>
          </c:extLst>
        </c:ser>
        <c:ser>
          <c:idx val="8"/>
          <c:order val="8"/>
          <c:tx>
            <c:strRef>
              <c:f>'Új verzió'!$A$225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E6C-42A9-9985-353C3787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verzió'!$B$216:$Y$216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verzió'!$B$225:$Y$225</c:f>
              <c:numCache>
                <c:formatCode>0%</c:formatCode>
                <c:ptCount val="24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6C-42A9-9985-353C37874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'Új verzió'!$A$224</c15:sqref>
                        </c15:formulaRef>
                      </c:ext>
                    </c:extLst>
                    <c:strCache>
                      <c:ptCount val="1"/>
                      <c:pt idx="0">
                        <c:v>Egyéb*</c:v>
                      </c:pt>
                    </c:strCache>
                  </c:strRef>
                </c:tx>
                <c:spPr>
                  <a:ln w="25400" cap="rnd">
                    <a:solidFill>
                      <a:srgbClr val="FFB3B5"/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rgbClr val="FFB3B5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-1.7578488788968656E-16"/>
                        <c:y val="2.578964543705021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A-EE6C-42A9-9985-353C3787472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verzió'!$B$216:$Y$216</c15:sqref>
                        </c15:formulaRef>
                      </c:ext>
                    </c:extLst>
                    <c:strCache>
                      <c:ptCount val="24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verzió'!$B$224:$Y$224</c15:sqref>
                        </c15:formulaRef>
                      </c:ext>
                    </c:extLst>
                    <c:numCache>
                      <c:formatCode>0%</c:formatCode>
                      <c:ptCount val="24"/>
                      <c:pt idx="1">
                        <c:v>0.16927500000000001</c:v>
                      </c:pt>
                      <c:pt idx="2">
                        <c:v>0.15</c:v>
                      </c:pt>
                      <c:pt idx="3">
                        <c:v>0.16320000000000001</c:v>
                      </c:pt>
                      <c:pt idx="4">
                        <c:v>0.12</c:v>
                      </c:pt>
                      <c:pt idx="5">
                        <c:v>0.1</c:v>
                      </c:pt>
                      <c:pt idx="6">
                        <c:v>0.09</c:v>
                      </c:pt>
                      <c:pt idx="7">
                        <c:v>0.09</c:v>
                      </c:pt>
                      <c:pt idx="8">
                        <c:v>0.09</c:v>
                      </c:pt>
                      <c:pt idx="9">
                        <c:v>0.1</c:v>
                      </c:pt>
                      <c:pt idx="10">
                        <c:v>0.1</c:v>
                      </c:pt>
                      <c:pt idx="11">
                        <c:v>0.09</c:v>
                      </c:pt>
                      <c:pt idx="12">
                        <c:v>0.12</c:v>
                      </c:pt>
                      <c:pt idx="13">
                        <c:v>0.1</c:v>
                      </c:pt>
                      <c:pt idx="14">
                        <c:v>0.08</c:v>
                      </c:pt>
                      <c:pt idx="15">
                        <c:v>0.13</c:v>
                      </c:pt>
                      <c:pt idx="16">
                        <c:v>0.18</c:v>
                      </c:pt>
                      <c:pt idx="17">
                        <c:v>0.11</c:v>
                      </c:pt>
                      <c:pt idx="18">
                        <c:v>0.13</c:v>
                      </c:pt>
                      <c:pt idx="19">
                        <c:v>0.13</c:v>
                      </c:pt>
                      <c:pt idx="20">
                        <c:v>0.14000000000000001</c:v>
                      </c:pt>
                      <c:pt idx="21">
                        <c:v>0.12</c:v>
                      </c:pt>
                      <c:pt idx="22">
                        <c:v>0.11</c:v>
                      </c:pt>
                      <c:pt idx="23">
                        <c:v>7.0000000000000007E-2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EE6C-42A9-9985-353C37874721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verzió'!$A$226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C-EE6C-42A9-9985-353C3787472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verzió'!$B$216:$Y$216</c15:sqref>
                        </c15:formulaRef>
                      </c:ext>
                    </c:extLst>
                    <c:strCache>
                      <c:ptCount val="24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verzió'!$B$226:$Y$226</c15:sqref>
                        </c15:formulaRef>
                      </c:ext>
                    </c:extLst>
                    <c:numCache>
                      <c:formatCode>0%</c:formatCode>
                      <c:ptCount val="24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EE6C-42A9-9985-353C37874721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390147977607569"/>
          <c:w val="1"/>
          <c:h val="0.23096045089991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6203615196890606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1.3798118985127877E-3"/>
                  <c:y val="-1.3095372878884664E-2"/>
                </c:manualLayout>
              </c:layout>
              <c:tx>
                <c:rich>
                  <a:bodyPr/>
                  <a:lstStyle/>
                  <a:p>
                    <a:fld id="{1A1799A4-D516-465A-8900-FB27C26D400B}" type="VALUE">
                      <a:rPr lang="en-US" sz="1400" b="1">
                        <a:solidFill>
                          <a:srgbClr val="4EE4F8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17F-415A-916E-1C04E6EC2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verzió'!$A$236:$A$259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verzió'!$B$236:$B$259</c:f>
              <c:numCache>
                <c:formatCode>General\ "pont"</c:formatCode>
                <c:ptCount val="24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7F-415A-916E-1C04E6EC2EF7}"/>
            </c:ext>
          </c:extLst>
        </c:ser>
        <c:ser>
          <c:idx val="1"/>
          <c:order val="1"/>
          <c:tx>
            <c:strRef>
              <c:f>'Új verzió'!$C$235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9.0769903763048246E-6"/>
                  <c:y val="1.047629830310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7F-415A-916E-1C04E6EC2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verzió'!$A$236:$A$259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verzió'!$C$236:$C$259</c:f>
              <c:numCache>
                <c:formatCode>General\ "pont"</c:formatCode>
                <c:ptCount val="24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7F-415A-916E-1C04E6EC2EF7}"/>
            </c:ext>
          </c:extLst>
        </c:ser>
        <c:ser>
          <c:idx val="2"/>
          <c:order val="2"/>
          <c:tx>
            <c:strRef>
              <c:f>'Új verzió'!$D$235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1.8153980752405948E-5"/>
                  <c:y val="2.095259660621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7F-415A-916E-1C04E6EC2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verzió'!$A$236:$A$259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verzió'!$D$236:$D$259</c:f>
              <c:numCache>
                <c:formatCode>General\ "pont"</c:formatCode>
                <c:ptCount val="24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7F-415A-916E-1C04E6EC2EF7}"/>
            </c:ext>
          </c:extLst>
        </c:ser>
        <c:ser>
          <c:idx val="3"/>
          <c:order val="3"/>
          <c:tx>
            <c:strRef>
              <c:f>'Új verzió'!$E$235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7F-415A-916E-1C04E6EC2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verzió'!$A$236:$A$259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verzió'!$E$236:$E$259</c:f>
              <c:numCache>
                <c:formatCode>General\ "pont"</c:formatCode>
                <c:ptCount val="24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7F-415A-916E-1C04E6EC2EF7}"/>
            </c:ext>
          </c:extLst>
        </c:ser>
        <c:ser>
          <c:idx val="4"/>
          <c:order val="4"/>
          <c:tx>
            <c:strRef>
              <c:f>'Új verzió'!$F$235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1.0185067526415994E-16"/>
                  <c:y val="-2.880982033354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7F-415A-916E-1C04E6EC2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verzió'!$A$236:$A$259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verzió'!$F$236:$F$259</c:f>
              <c:numCache>
                <c:formatCode>General\ "pont"</c:formatCode>
                <c:ptCount val="2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7F-415A-916E-1C04E6EC2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2.9979608982378263E-2"/>
          <c:w val="0.81784714223244637"/>
          <c:h val="0.6167488476981550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verzió'!$A$263:$A$286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verzió'!$B$263:$B$286</c:f>
              <c:numCache>
                <c:formatCode>General\ "pont"</c:formatCode>
                <c:ptCount val="24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16-4887-AB2E-00DAC1B2E63C}"/>
            </c:ext>
          </c:extLst>
        </c:ser>
        <c:ser>
          <c:idx val="1"/>
          <c:order val="1"/>
          <c:tx>
            <c:strRef>
              <c:f>'Új verzió'!$C$262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1.3888888888889906E-3"/>
                  <c:y val="2.236320585458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16-4887-AB2E-00DAC1B2E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verzió'!$A$263:$A$286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verzió'!$C$263:$C$286</c:f>
              <c:numCache>
                <c:formatCode>General\ "pont"</c:formatCode>
                <c:ptCount val="24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16-4887-AB2E-00DAC1B2E63C}"/>
            </c:ext>
          </c:extLst>
        </c:ser>
        <c:ser>
          <c:idx val="2"/>
          <c:order val="2"/>
          <c:tx>
            <c:strRef>
              <c:f>'Új verzió'!$D$262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16-4887-AB2E-00DAC1B2E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verzió'!$A$263:$A$286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verzió'!$D$263:$D$286</c:f>
              <c:numCache>
                <c:formatCode>General\ "pont"</c:formatCode>
                <c:ptCount val="24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16-4887-AB2E-00DAC1B2E63C}"/>
            </c:ext>
          </c:extLst>
        </c:ser>
        <c:ser>
          <c:idx val="3"/>
          <c:order val="3"/>
          <c:tx>
            <c:strRef>
              <c:f>'Új verzió'!$E$262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6.9444444444445464E-3"/>
                  <c:y val="-3.2302408456617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16-4887-AB2E-00DAC1B2E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verzió'!$A$263:$A$286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verzió'!$E$263:$E$286</c:f>
              <c:numCache>
                <c:formatCode>General\ "pont"</c:formatCode>
                <c:ptCount val="24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16-4887-AB2E-00DAC1B2E63C}"/>
            </c:ext>
          </c:extLst>
        </c:ser>
        <c:ser>
          <c:idx val="4"/>
          <c:order val="4"/>
          <c:tx>
            <c:strRef>
              <c:f>'Új verzió'!$F$262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777777777778798E-3"/>
                  <c:y val="1.24240032525453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16-4887-AB2E-00DAC1B2E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verzió'!$A$263:$A$286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verzió'!$F$263:$F$286</c:f>
              <c:numCache>
                <c:formatCode>General\ "pont"</c:formatCode>
                <c:ptCount val="2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16-4887-AB2E-00DAC1B2E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143033683289584"/>
          <c:h val="0.558039238886391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verzió'!$L$298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EC-49C1-B235-DCECD7627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verzió'!$K$299:$K$322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verzió'!$L$299:$L$322</c:f>
              <c:numCache>
                <c:formatCode>General\ "pont"</c:formatCode>
                <c:ptCount val="24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EC-49C1-B235-DCECD7627BC5}"/>
            </c:ext>
          </c:extLst>
        </c:ser>
        <c:ser>
          <c:idx val="1"/>
          <c:order val="1"/>
          <c:tx>
            <c:strRef>
              <c:f>'Új verzió'!$M$298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EC-49C1-B235-DCECD7627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verzió'!$K$299:$K$322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verzió'!$M$299:$M$322</c:f>
              <c:numCache>
                <c:formatCode>General\ "pont"</c:formatCode>
                <c:ptCount val="24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EC-49C1-B235-DCECD7627BC5}"/>
            </c:ext>
          </c:extLst>
        </c:ser>
        <c:ser>
          <c:idx val="2"/>
          <c:order val="2"/>
          <c:tx>
            <c:strRef>
              <c:f>'Új verzió'!$N$298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EC-49C1-B235-DCECD7627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verzió'!$K$299:$K$322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verzió'!$N$299:$N$322</c:f>
              <c:numCache>
                <c:formatCode>General\ "pont"</c:formatCode>
                <c:ptCount val="24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C-49C1-B235-DCECD7627BC5}"/>
            </c:ext>
          </c:extLst>
        </c:ser>
        <c:ser>
          <c:idx val="3"/>
          <c:order val="3"/>
          <c:tx>
            <c:strRef>
              <c:f>'Új verzió'!$O$298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EC-49C1-B235-DCECD7627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verzió'!$K$299:$K$322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verzió'!$O$299:$O$322</c:f>
              <c:numCache>
                <c:formatCode>General\ "pont"</c:formatCode>
                <c:ptCount val="2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EC-49C1-B235-DCECD7627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313369398632688"/>
          <c:w val="0.70538954505686779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07579922622684"/>
          <c:y val="3.9316975481424349E-2"/>
          <c:w val="0.75273730155386576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verzió'!$B$332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3933358610859507E-3"/>
                  <c:y val="1.96738821662261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86-4A9E-9E01-A2E83B7C8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verzió'!$A$333:$A$356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verzió'!$B$333:$B$356</c:f>
              <c:numCache>
                <c:formatCode>General\ "pont"</c:formatCode>
                <c:ptCount val="24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86-4A9E-9E01-A2E83B7C83EE}"/>
            </c:ext>
          </c:extLst>
        </c:ser>
        <c:ser>
          <c:idx val="1"/>
          <c:order val="1"/>
          <c:tx>
            <c:strRef>
              <c:f>'Új verzió'!$C$332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verzió'!$A$333:$A$356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verzió'!$C$333:$C$356</c:f>
              <c:numCache>
                <c:formatCode>General\ "pont"</c:formatCode>
                <c:ptCount val="24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86-4A9E-9E01-A2E83B7C83EE}"/>
            </c:ext>
          </c:extLst>
        </c:ser>
        <c:ser>
          <c:idx val="2"/>
          <c:order val="2"/>
          <c:tx>
            <c:strRef>
              <c:f>'Új verzió'!$D$332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86-4A9E-9E01-A2E83B7C8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verzió'!$A$333:$A$356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verzió'!$D$333:$D$356</c:f>
              <c:numCache>
                <c:formatCode>General\ "pont"</c:formatCode>
                <c:ptCount val="24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86-4A9E-9E01-A2E83B7C83EE}"/>
            </c:ext>
          </c:extLst>
        </c:ser>
        <c:ser>
          <c:idx val="3"/>
          <c:order val="3"/>
          <c:tx>
            <c:strRef>
              <c:f>'Új verzió'!$E$332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86-4A9E-9E01-A2E83B7C8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verzió'!$A$333:$A$356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verzió'!$E$333:$E$356</c:f>
              <c:numCache>
                <c:formatCode>General\ "pont"</c:formatCode>
                <c:ptCount val="24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86-4A9E-9E01-A2E83B7C83EE}"/>
            </c:ext>
          </c:extLst>
        </c:ser>
        <c:ser>
          <c:idx val="4"/>
          <c:order val="4"/>
          <c:tx>
            <c:strRef>
              <c:f>'Új verzió'!$F$332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86-4A9E-9E01-A2E83B7C8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verzió'!$A$333:$A$356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verzió'!$F$333:$F$356</c:f>
              <c:numCache>
                <c:formatCode>General\ "pont"</c:formatCode>
                <c:ptCount val="2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686-4A9E-9E01-A2E83B7C8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3.9331133817402469E-2"/>
          <c:w val="0.75491538113348855"/>
          <c:h val="0.5414708578344582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verzió'!$L$358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DF-485E-B0B0-11ECD58B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verzió'!$K$359:$K$382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verzió'!$L$359:$L$382</c:f>
              <c:numCache>
                <c:formatCode>General\ "pont"</c:formatCode>
                <c:ptCount val="24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DF-485E-B0B0-11ECD58B557D}"/>
            </c:ext>
          </c:extLst>
        </c:ser>
        <c:ser>
          <c:idx val="1"/>
          <c:order val="1"/>
          <c:tx>
            <c:strRef>
              <c:f>'Új verzió'!$M$358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2.7777774739963391E-3"/>
                  <c:y val="3.4441692036259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DF-485E-B0B0-11ECD58B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verzió'!$K$359:$K$382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verzió'!$M$359:$M$382</c:f>
              <c:numCache>
                <c:formatCode>General\ "pont"</c:formatCode>
                <c:ptCount val="24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DF-485E-B0B0-11ECD58B557D}"/>
            </c:ext>
          </c:extLst>
        </c:ser>
        <c:ser>
          <c:idx val="2"/>
          <c:order val="2"/>
          <c:tx>
            <c:strRef>
              <c:f>'Új verzió'!$N$358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DF-485E-B0B0-11ECD58B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verzió'!$K$359:$K$382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verzió'!$N$359:$N$382</c:f>
              <c:numCache>
                <c:formatCode>General\ "pont"</c:formatCode>
                <c:ptCount val="24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DF-485E-B0B0-11ECD58B557D}"/>
            </c:ext>
          </c:extLst>
        </c:ser>
        <c:ser>
          <c:idx val="3"/>
          <c:order val="3"/>
          <c:tx>
            <c:strRef>
              <c:f>'Új verzió'!$O$358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DF-485E-B0B0-11ECD58B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verzió'!$K$359:$K$382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verzió'!$O$359:$O$382</c:f>
              <c:numCache>
                <c:formatCode>General\ "pont"</c:formatCode>
                <c:ptCount val="2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DF-485E-B0B0-11ECD58B5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5236717865591394"/>
          <c:w val="0.73038946518050474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verzió'!$A$521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92ECF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verzió'!$B$521:$E$521</c:f>
              <c:numCache>
                <c:formatCode>General\ "pont"</c:formatCode>
                <c:ptCount val="4"/>
                <c:pt idx="0">
                  <c:v>72</c:v>
                </c:pt>
                <c:pt idx="1">
                  <c:v>65</c:v>
                </c:pt>
                <c:pt idx="2">
                  <c:v>44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C-49C1-9840-5E0788298383}"/>
            </c:ext>
          </c:extLst>
        </c:ser>
        <c:ser>
          <c:idx val="1"/>
          <c:order val="1"/>
          <c:tx>
            <c:strRef>
              <c:f>'Új verzió'!$A$522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27EFF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verzió'!$B$522:$E$522</c:f>
              <c:numCache>
                <c:formatCode>General\ "pont"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46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C-49C1-9840-5E0788298383}"/>
            </c:ext>
          </c:extLst>
        </c:ser>
        <c:ser>
          <c:idx val="2"/>
          <c:order val="2"/>
          <c:tx>
            <c:strRef>
              <c:f>'Új verzió'!$A$523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verzió'!$B$523:$E$523</c:f>
              <c:numCache>
                <c:formatCode>General\ "pont"</c:formatCode>
                <c:ptCount val="4"/>
                <c:pt idx="0">
                  <c:v>75</c:v>
                </c:pt>
                <c:pt idx="1">
                  <c:v>63</c:v>
                </c:pt>
                <c:pt idx="2">
                  <c:v>39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CC-49C1-9840-5E0788298383}"/>
            </c:ext>
          </c:extLst>
        </c:ser>
        <c:ser>
          <c:idx val="3"/>
          <c:order val="3"/>
          <c:tx>
            <c:strRef>
              <c:f>'Új verzió'!$A$524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verzió'!$B$524:$E$524</c:f>
              <c:numCache>
                <c:formatCode>General\ "pont"</c:formatCode>
                <c:ptCount val="4"/>
                <c:pt idx="0">
                  <c:v>50</c:v>
                </c:pt>
                <c:pt idx="1">
                  <c:v>62</c:v>
                </c:pt>
                <c:pt idx="2">
                  <c:v>45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C-49C1-9840-5E0788298383}"/>
            </c:ext>
          </c:extLst>
        </c:ser>
        <c:ser>
          <c:idx val="4"/>
          <c:order val="4"/>
          <c:tx>
            <c:strRef>
              <c:f>'Új verzió'!$A$525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CC-49C1-9840-5E07882983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verzió'!$B$525:$E$525</c:f>
              <c:numCache>
                <c:formatCode>General\ "pont"</c:formatCode>
                <c:ptCount val="4"/>
                <c:pt idx="0">
                  <c:v>45</c:v>
                </c:pt>
                <c:pt idx="1">
                  <c:v>60</c:v>
                </c:pt>
                <c:pt idx="2">
                  <c:v>41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CC-49C1-9840-5E0788298383}"/>
            </c:ext>
          </c:extLst>
        </c:ser>
        <c:ser>
          <c:idx val="5"/>
          <c:order val="5"/>
          <c:tx>
            <c:strRef>
              <c:f>'Új verzió'!$A$526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7CC-49C1-9840-5E0788298383}"/>
              </c:ext>
            </c:extLst>
          </c:dPt>
          <c:cat>
            <c:strRef>
              <c:f>'Új verzió'!$B$520:$E$520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verzió'!$B$526:$E$526</c:f>
              <c:numCache>
                <c:formatCode>General\ "pont"</c:formatCode>
                <c:ptCount val="4"/>
                <c:pt idx="0">
                  <c:v>31</c:v>
                </c:pt>
                <c:pt idx="1">
                  <c:v>65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CC-49C1-9840-5E0788298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885528"/>
        <c:axId val="1752886184"/>
      </c:barChart>
      <c:catAx>
        <c:axId val="17528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6184"/>
        <c:crosses val="autoZero"/>
        <c:auto val="1"/>
        <c:lblAlgn val="ctr"/>
        <c:lblOffset val="100"/>
        <c:noMultiLvlLbl val="0"/>
      </c:catAx>
      <c:valAx>
        <c:axId val="175288618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515010418709"/>
          <c:y val="4.0870835992085137E-2"/>
          <c:w val="0.76650382764654423"/>
          <c:h val="0.592544289605001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verzió'!$L$486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67-4610-9FA0-9435F4729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verzió'!$K$487:$K$510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verzió'!$L$487:$L$510</c:f>
              <c:numCache>
                <c:formatCode>General\ "pont"</c:formatCode>
                <c:ptCount val="24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67-4610-9FA0-9435F472909C}"/>
            </c:ext>
          </c:extLst>
        </c:ser>
        <c:ser>
          <c:idx val="1"/>
          <c:order val="1"/>
          <c:tx>
            <c:strRef>
              <c:f>'Új verzió'!$M$486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67-4610-9FA0-9435F4729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verzió'!$K$487:$K$510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verzió'!$M$487:$M$510</c:f>
              <c:numCache>
                <c:formatCode>General\ "pont"</c:formatCode>
                <c:ptCount val="24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67-4610-9FA0-9435F472909C}"/>
            </c:ext>
          </c:extLst>
        </c:ser>
        <c:ser>
          <c:idx val="2"/>
          <c:order val="2"/>
          <c:tx>
            <c:strRef>
              <c:f>'Új verzió'!$N$486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verzió'!$K$487:$K$510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verzió'!$N$487:$N$510</c:f>
              <c:numCache>
                <c:formatCode>General\ "pont"</c:formatCode>
                <c:ptCount val="24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67-4610-9FA0-9435F472909C}"/>
            </c:ext>
          </c:extLst>
        </c:ser>
        <c:ser>
          <c:idx val="3"/>
          <c:order val="3"/>
          <c:tx>
            <c:strRef>
              <c:f>'Új verzió'!$O$486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67-4610-9FA0-9435F4729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verzió'!$K$487:$K$510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verzió'!$O$487:$O$510</c:f>
              <c:numCache>
                <c:formatCode>General\ "pont"</c:formatCode>
                <c:ptCount val="2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67-4610-9FA0-9435F4729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658777302948751"/>
          <c:w val="0.7331673228346457"/>
          <c:h val="0.13807366134782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verzió'!$B$539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verzió'!$A$540:$A$544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verzió'!$B$540:$B$544</c:f>
              <c:numCache>
                <c:formatCode>General</c:formatCode>
                <c:ptCount val="5"/>
                <c:pt idx="0">
                  <c:v>0.49871465295629819</c:v>
                </c:pt>
                <c:pt idx="1">
                  <c:v>0.15424164524421594</c:v>
                </c:pt>
                <c:pt idx="2">
                  <c:v>0.13367609254498714</c:v>
                </c:pt>
                <c:pt idx="3">
                  <c:v>7.9691516709511565E-2</c:v>
                </c:pt>
                <c:pt idx="4">
                  <c:v>0.13367609254498714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2-4AB4-9AEB-45D3F669A474}"/>
            </c:ext>
          </c:extLst>
        </c:ser>
        <c:ser>
          <c:idx val="1"/>
          <c:order val="1"/>
          <c:tx>
            <c:strRef>
              <c:f>'Új verzió'!$C$539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verzió'!$A$540:$A$544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verzió'!$C$540:$C$544</c:f>
              <c:numCache>
                <c:formatCode>General</c:formatCode>
                <c:ptCount val="5"/>
                <c:pt idx="0">
                  <c:v>0.52380952380952384</c:v>
                </c:pt>
                <c:pt idx="1">
                  <c:v>0.11904761904761904</c:v>
                </c:pt>
                <c:pt idx="2">
                  <c:v>9.5238095238095233E-2</c:v>
                </c:pt>
                <c:pt idx="3">
                  <c:v>9.5238095238095233E-2</c:v>
                </c:pt>
                <c:pt idx="4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2-4AB4-9AEB-45D3F669A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54997812773405"/>
          <c:y val="0.92281498666696271"/>
          <c:w val="0.30317782152230971"/>
          <c:h val="6.260125615527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5248848621433621E-2"/>
          <c:w val="0.81270155020129498"/>
          <c:h val="0.6283215335380453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0"/>
                  <c:y val="2.314400002429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7C-4C75-9156-C437A11CF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Indexek!$B$53:$B$76</c:f>
              <c:numCache>
                <c:formatCode>General\ "pont"</c:formatCode>
                <c:ptCount val="24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7C-4C75-9156-C437A11CFA5C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E7C-4C75-9156-C437A11CFA5C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7C-4C75-9156-C437A11CF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Indexek!$C$53:$C$76</c:f>
              <c:numCache>
                <c:formatCode>General\ "pont"</c:formatCode>
                <c:ptCount val="24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7C-4C75-9156-C437A11CFA5C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Indexek!$A$53:$A$76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Indexek!$D$53:$D$76</c:f>
              <c:numCache>
                <c:formatCode>General\ "pont"</c:formatCode>
                <c:ptCount val="24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7C-4C75-9156-C437A11CFA5C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7C-4C75-9156-C437A11CF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Indexek!$E$53:$E$76</c:f>
              <c:numCache>
                <c:formatCode>General\ "pont"</c:formatCode>
                <c:ptCount val="24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7C-4C75-9156-C437A11CFA5C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7C-4C75-9156-C437A11CF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Indexek!$A$53:$A$76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Indexek!$F$53:$F$76</c:f>
              <c:numCache>
                <c:formatCode>General\ "pont"</c:formatCode>
                <c:ptCount val="2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E7C-4C75-9156-C437A11CFA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292796022691484"/>
          <c:y val="0.91062508036111123"/>
          <c:w val="0.73219077016676226"/>
          <c:h val="7.1374030731101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503732128657642"/>
          <c:h val="0.4314676526612231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Indexek!$B$26:$Y$26</c:f>
              <c:numCache>
                <c:formatCode>General\ "pont"</c:formatCode>
                <c:ptCount val="2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5A-4CD3-A870-58AD32F2BF19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873818078783846E-3"/>
                  <c:y val="-7.19187623781443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Indexek!$B$27:$Y$27</c:f>
              <c:numCache>
                <c:formatCode>General\ "pont"</c:formatCode>
                <c:ptCount val="24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5A-4CD3-A870-58AD32F2BF19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4.1810727118173213E-3"/>
                  <c:y val="-1.9178336634171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Indexek!$B$28:$Y$28</c:f>
              <c:numCache>
                <c:formatCode>General\ "pont"</c:formatCode>
                <c:ptCount val="24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5A-4CD3-A870-58AD32F2BF19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Indexek!$B$29:$Y$29</c:f>
              <c:numCache>
                <c:formatCode>General\ "pont"</c:formatCode>
                <c:ptCount val="2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5A-4CD3-A870-58AD32F2BF19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873818078783846E-3"/>
                  <c:y val="1.67810445549002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Indexek!$B$30:$Y$30</c:f>
              <c:numCache>
                <c:formatCode>General</c:formatCode>
                <c:ptCount val="24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25A-4CD3-A870-58AD32F2BF19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Indexek!$B$31:$Y$31</c:f>
              <c:numCache>
                <c:formatCode>General\ "pont"</c:formatCode>
                <c:ptCount val="24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25A-4CD3-A870-58AD32F2BF19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873818078783846E-3"/>
                  <c:y val="3.11647970305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25A-4CD3-A870-58AD32F2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Indexek!$B$25:$Y$25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Indexek!$B$32:$Y$32</c:f>
              <c:numCache>
                <c:formatCode>General\ "pont"</c:formatCode>
                <c:ptCount val="2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25A-4CD3-A870-58AD32F2B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2845329407"/>
          <c:y val="3.7350194798039714E-2"/>
          <c:w val="0.75406801320604289"/>
          <c:h val="0.4348807601271710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Indexek!$B$39:$Y$39</c:f>
              <c:numCache>
                <c:formatCode>General\ "pont"</c:formatCode>
                <c:ptCount val="24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83-4402-86F7-0CE80B193CEC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Indexek!$B$40:$Y$40</c:f>
              <c:numCache>
                <c:formatCode>General\ "pont"</c:formatCode>
                <c:ptCount val="2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3-4402-86F7-0CE80B193CEC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1.0220280775083865E-16"/>
                  <c:y val="-2.8034582607558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Indexek!$B$41:$Y$41</c:f>
              <c:numCache>
                <c:formatCode>General\ "pont"</c:formatCode>
                <c:ptCount val="2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83-4402-86F7-0CE80B193CEC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873815019926959E-3"/>
                  <c:y val="-4.283011753993035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Indexek!$B$42:$Y$42</c:f>
              <c:numCache>
                <c:formatCode>General\ "pont"</c:formatCode>
                <c:ptCount val="2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83-4402-86F7-0CE80B193CEC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4.181072252988788E-3"/>
                  <c:y val="9.34486086918611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Indexek!$B$43:$Y$43</c:f>
              <c:numCache>
                <c:formatCode>General\ "pont"</c:formatCode>
                <c:ptCount val="2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83-4402-86F7-0CE80B193CEC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3936907509962968E-3"/>
                  <c:y val="1.40172913037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Indexek!$B$44:$Y$44</c:f>
              <c:numCache>
                <c:formatCode>General\ "pont"</c:formatCode>
                <c:ptCount val="2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83-4402-86F7-0CE80B193CEC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83-4402-86F7-0CE80B193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Indexek!$B$38:$Y$38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Indexek!$B$45:$Y$45</c:f>
              <c:numCache>
                <c:formatCode>General\ "pont"</c:formatCode>
                <c:ptCount val="2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B83-4402-86F7-0CE80B193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5.1634378338798262E-2"/>
          <c:w val="0.80384680595160829"/>
          <c:h val="0.6241936741742178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32-4BB1-9E5E-8AEA4BD69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Indexek!$A$80:$A$103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Indexek!$B$80:$B$103</c:f>
              <c:numCache>
                <c:formatCode>General\ "pont"</c:formatCode>
                <c:ptCount val="24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32-4BB1-9E5E-8AEA4BD69982}"/>
            </c:ext>
          </c:extLst>
        </c:ser>
        <c:ser>
          <c:idx val="1"/>
          <c:order val="1"/>
          <c:tx>
            <c:strRef>
              <c:f>Indexek!$C$79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32-4BB1-9E5E-8AEA4BD69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Indexek!$A$80:$A$103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Indexek!$C$80:$C$103</c:f>
              <c:numCache>
                <c:formatCode>General\ "pont"</c:formatCode>
                <c:ptCount val="24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32-4BB1-9E5E-8AEA4BD69982}"/>
            </c:ext>
          </c:extLst>
        </c:ser>
        <c:ser>
          <c:idx val="2"/>
          <c:order val="2"/>
          <c:tx>
            <c:strRef>
              <c:f>Indexek!$D$79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0"/>
                  <c:y val="-3.62043579214137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32-4BB1-9E5E-8AEA4BD69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Indexek!$A$80:$A$103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Indexek!$D$80:$D$103</c:f>
              <c:numCache>
                <c:formatCode>General\ "pont"</c:formatCode>
                <c:ptCount val="24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32-4BB1-9E5E-8AEA4BD69982}"/>
            </c:ext>
          </c:extLst>
        </c:ser>
        <c:ser>
          <c:idx val="3"/>
          <c:order val="3"/>
          <c:tx>
            <c:strRef>
              <c:f>Indexek!$E$79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32-4BB1-9E5E-8AEA4BD69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Indexek!$A$80:$A$103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Indexek!$E$80:$E$103</c:f>
              <c:numCache>
                <c:formatCode>General\ "pont"</c:formatCode>
                <c:ptCount val="24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32-4BB1-9E5E-8AEA4BD69982}"/>
            </c:ext>
          </c:extLst>
        </c:ser>
        <c:ser>
          <c:idx val="4"/>
          <c:order val="4"/>
          <c:tx>
            <c:strRef>
              <c:f>Indexek!$F$79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32-4BB1-9E5E-8AEA4BD69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Indexek!$A$80:$A$103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Indexek!$F$80:$F$103</c:f>
              <c:numCache>
                <c:formatCode>General\ "pont"</c:formatCode>
                <c:ptCount val="2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32-4BB1-9E5E-8AEA4BD699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78838174909489E-2"/>
          <c:w val="0.87946579345061615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39D-41E5-A35C-7A14F80F1F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39D-41E5-A35C-7A14F80F1F9B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9D-41E5-A35C-7A14F80F1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verzió'!$B$56:$B$79</c:f>
              <c:numCache>
                <c:formatCode>0%</c:formatCode>
                <c:ptCount val="24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9D-41E5-A35C-7A14F80F1F9B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39D-41E5-A35C-7A14F80F1F9B}"/>
              </c:ext>
            </c:extLst>
          </c:dPt>
          <c:dLbls>
            <c:dLbl>
              <c:idx val="23"/>
              <c:layout>
                <c:manualLayout>
                  <c:x val="0"/>
                  <c:y val="1.9454641961824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9D-41E5-A35C-7A14F80F1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verzió'!$C$56:$C$79</c:f>
              <c:numCache>
                <c:formatCode>0%</c:formatCode>
                <c:ptCount val="24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9D-41E5-A35C-7A14F80F1F9B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verzió'!$A$56:$A$79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verzió'!$D$56:$D$79</c:f>
              <c:numCache>
                <c:formatCode>0%</c:formatCode>
                <c:ptCount val="24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9D-41E5-A35C-7A14F80F1F9B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9D-41E5-A35C-7A14F80F1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verzió'!$E$56:$E$79</c:f>
              <c:numCache>
                <c:formatCode>0%</c:formatCode>
                <c:ptCount val="24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9D-41E5-A35C-7A14F80F1F9B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39D-41E5-A35C-7A14F80F1F9B}"/>
              </c:ext>
            </c:extLst>
          </c:dPt>
          <c:dLbls>
            <c:dLbl>
              <c:idx val="23"/>
              <c:layout>
                <c:manualLayout>
                  <c:x val="0"/>
                  <c:y val="-1.45909814713683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9D-41E5-A35C-7A14F80F1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verzió'!$A$56:$A$79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verzió'!$F$56:$F$79</c:f>
              <c:numCache>
                <c:formatCode>0%</c:formatCode>
                <c:ptCount val="2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39D-41E5-A35C-7A14F80F1F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08835778786243"/>
          <c:y val="0.91791309136558563"/>
          <c:w val="0.80092257307701931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1556897584"/>
          <c:h val="0.601471292933634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0"/>
                  <c:y val="-2.582000367172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6-4871-8905-4E9CE2CA9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verzió'!$K$82:$K$105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verzió'!$L$82:$L$105</c:f>
              <c:numCache>
                <c:formatCode>0%</c:formatCode>
                <c:ptCount val="24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6-4871-8905-4E9CE2CA949F}"/>
            </c:ext>
          </c:extLst>
        </c:ser>
        <c:ser>
          <c:idx val="1"/>
          <c:order val="1"/>
          <c:tx>
            <c:strRef>
              <c:f>'Új verzió'!$M$81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36-4871-8905-4E9CE2CA9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verzió'!$K$82:$K$105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verzió'!$M$82:$M$105</c:f>
              <c:numCache>
                <c:formatCode>0%</c:formatCode>
                <c:ptCount val="24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6-4871-8905-4E9CE2CA949F}"/>
            </c:ext>
          </c:extLst>
        </c:ser>
        <c:ser>
          <c:idx val="2"/>
          <c:order val="2"/>
          <c:tx>
            <c:strRef>
              <c:f>'Új verzió'!$N$81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36-4871-8905-4E9CE2CA9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verzió'!$K$82:$K$105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verzió'!$N$82:$N$105</c:f>
              <c:numCache>
                <c:formatCode>0%</c:formatCode>
                <c:ptCount val="24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6-4871-8905-4E9CE2CA949F}"/>
            </c:ext>
          </c:extLst>
        </c:ser>
        <c:ser>
          <c:idx val="3"/>
          <c:order val="3"/>
          <c:tx>
            <c:strRef>
              <c:f>'Új verzió'!$O$81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36-4871-8905-4E9CE2CA9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verzió'!$K$82:$K$105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verzió'!$O$82:$O$105</c:f>
              <c:numCache>
                <c:formatCode>0%</c:formatCode>
                <c:ptCount val="2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6-4871-8905-4E9CE2CA9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8847051492459"/>
          <c:y val="0.87603714583646342"/>
          <c:w val="0.68455628658752044"/>
          <c:h val="0.12396285416353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454792601181909"/>
          <c:h val="0.587276809520577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0185066412563586E-16"/>
                  <c:y val="-2.2616595674036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A0-42CB-9794-43EFA9A4B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verzió'!$A$114:$A$137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verzió'!$B$114:$B$137</c:f>
              <c:numCache>
                <c:formatCode>General\ "pont"</c:formatCode>
                <c:ptCount val="24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A0-42CB-9794-43EFA9A4B4E8}"/>
            </c:ext>
          </c:extLst>
        </c:ser>
        <c:ser>
          <c:idx val="1"/>
          <c:order val="1"/>
          <c:tx>
            <c:strRef>
              <c:f>'Új verzió'!$C$113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-2.7777774739963391E-3"/>
                  <c:y val="3.76943261233948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A0-42CB-9794-43EFA9A4B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verzió'!$A$114:$A$137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verzió'!$C$114:$C$137</c:f>
              <c:numCache>
                <c:formatCode>General\ "pont"</c:formatCode>
                <c:ptCount val="24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A0-42CB-9794-43EFA9A4B4E8}"/>
            </c:ext>
          </c:extLst>
        </c:ser>
        <c:ser>
          <c:idx val="2"/>
          <c:order val="2"/>
          <c:tx>
            <c:strRef>
              <c:f>'Új verzió'!$D$113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0185066412563586E-16"/>
                  <c:y val="1.25647753744649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A0-42CB-9794-43EFA9A4B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verzió'!$A$114:$A$137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verzió'!$D$114:$D$137</c:f>
              <c:numCache>
                <c:formatCode>General\ "pont"</c:formatCode>
                <c:ptCount val="24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A0-42CB-9794-43EFA9A4B4E8}"/>
            </c:ext>
          </c:extLst>
        </c:ser>
        <c:ser>
          <c:idx val="3"/>
          <c:order val="3"/>
          <c:tx>
            <c:strRef>
              <c:f>'Új verzió'!$E$113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A0-42CB-9794-43EFA9A4B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verzió'!$A$114:$A$137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verzió'!$E$114:$E$137</c:f>
              <c:numCache>
                <c:formatCode>General\ "pont"</c:formatCode>
                <c:ptCount val="24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A0-42CB-9794-43EFA9A4B4E8}"/>
            </c:ext>
          </c:extLst>
        </c:ser>
        <c:ser>
          <c:idx val="4"/>
          <c:order val="4"/>
          <c:tx>
            <c:strRef>
              <c:f>'Új verzió'!$F$113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3"/>
              <c:layout>
                <c:manualLayout>
                  <c:x val="1.0185066412563586E-16"/>
                  <c:y val="-2.7642505823822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A0-42CB-9794-43EFA9A4B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verzió'!$A$114:$A$137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verzió'!$F$114:$F$137</c:f>
              <c:numCache>
                <c:formatCode>General\ "pont"</c:formatCode>
                <c:ptCount val="2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CA0-42CB-9794-43EFA9A4B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0364825924E-2"/>
          <c:w val="0.85216535433070861"/>
          <c:h val="0.606304636192361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3FC-4758-AA05-59F1216EC58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3FC-4758-AA05-59F1216EC58B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FC-4758-AA05-59F1216EC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verzió'!$A$151:$A$174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verzió'!$B$151:$B$174</c:f>
              <c:numCache>
                <c:formatCode>0%</c:formatCode>
                <c:ptCount val="24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FC-4758-AA05-59F1216EC58B}"/>
            </c:ext>
          </c:extLst>
        </c:ser>
        <c:ser>
          <c:idx val="1"/>
          <c:order val="1"/>
          <c:tx>
            <c:strRef>
              <c:f>'Új verzió'!$C$150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3FC-4758-AA05-59F1216EC58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3FC-4758-AA05-59F1216EC58B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FC-4758-AA05-59F1216EC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verzió'!$A$151:$A$174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verzió'!$C$151:$C$174</c:f>
              <c:numCache>
                <c:formatCode>0%</c:formatCode>
                <c:ptCount val="24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FC-4758-AA05-59F1216EC58B}"/>
            </c:ext>
          </c:extLst>
        </c:ser>
        <c:ser>
          <c:idx val="2"/>
          <c:order val="2"/>
          <c:tx>
            <c:strRef>
              <c:f>'Új verzió'!$D$150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43FC-4758-AA05-59F1216EC58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3FC-4758-AA05-59F1216EC58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3FC-4758-AA05-59F1216EC58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43FC-4758-AA05-59F1216EC58B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FC-4758-AA05-59F1216EC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verzió'!$A$151:$A$174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verzió'!$D$151:$D$174</c:f>
              <c:numCache>
                <c:formatCode>0%</c:formatCode>
                <c:ptCount val="24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3FC-4758-AA05-59F1216EC58B}"/>
            </c:ext>
          </c:extLst>
        </c:ser>
        <c:ser>
          <c:idx val="3"/>
          <c:order val="3"/>
          <c:tx>
            <c:strRef>
              <c:f>'Új verzió'!$E$150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FC-4758-AA05-59F1216EC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verzió'!$A$151:$A$174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verzió'!$E$151:$E$174</c:f>
              <c:numCache>
                <c:formatCode>0%</c:formatCode>
                <c:ptCount val="24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FC-4758-AA05-59F1216EC58B}"/>
            </c:ext>
          </c:extLst>
        </c:ser>
        <c:ser>
          <c:idx val="4"/>
          <c:order val="4"/>
          <c:tx>
            <c:strRef>
              <c:f>'Új verzió'!$F$150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43FC-4758-AA05-59F1216EC58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43FC-4758-AA05-59F1216EC58B}"/>
              </c:ext>
            </c:extLst>
          </c:dPt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FC-4758-AA05-59F1216EC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verzió'!$A$151:$A$174</c:f>
              <c:strCache>
                <c:ptCount val="2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</c:strCache>
            </c:strRef>
          </c:cat>
          <c:val>
            <c:numRef>
              <c:f>'Új verzió'!$F$151:$F$174</c:f>
              <c:numCache>
                <c:formatCode>0%</c:formatCode>
                <c:ptCount val="24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3FC-4758-AA05-59F1216EC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kissé javult az előző hónaphoz képest és valamelyest kedvezőbb, mint a kkv-knál tapasztalt kedvezőtlen üzleti hangulat. A mezőgazdaságban a többi iparághoz képest is nagyobb a pesszimizmus.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-9-ről kismértékben, -7 pontra nőtt novemberre.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4 százalékponttal csökkent az előző hónaphoz képest, a bevételi szint viszont nem változott. Előbbi az egy évvel korábbi szint 91, utóbbi 104 százalékán tartózkodott novemberben.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 és növekedett: az előző havi +19-ről +24 pontra. A létszámváltoztatási tervek mutatója azonban ebben a hónapban is negatív volt (-3 pont) és csak minimálisan nőtt az előző havi rekordalacsony szinthez (-4 pont) képest. 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emelkedését a jövővel kapcsolatos pesszimizmus mérséklődése okozta, mivel a várakozások mutatója az előző havi -5-ről 0 pontra nőtt. Ugyanakkor az aktuális helyzettel kapcsolatos tapasztalatok romlottak októberhez képest: -12-ről -14 pontra csökkent a jelenlegi helyzet indexe.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-9-ről kismértékben, -7 pontra nőtt novemberre.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emelkedését a jövővel kapcsolatos pesszimizmus mérséklődése okozta, mivel a várakozások mutatója az előző havi -5-ről 0 pontra nőtt. Ugyanakkor az aktuális helyzettel kapcsolatos tapasztalatok romlottak októberhez képest: -12-ről -14 pontra csökkent a jelenlegi helyzet indexe.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4 százalékponttal csökkent az előző hónaphoz képest, a bevételi szint viszont nem változott. Előbbi az egy évvel korábbi szint 91, utóbbi 104 százalékán tartózkodott novemberben.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 és növekedett: az előző havi +19-ről +24 pontra. A létszámváltoztatási tervek mutatója azonban ebben a hónapban is negatív volt (-3 pont) és csak minimálisan nőtt az előző havi rekordalacsony szinthez (-4 pont) képest. 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kissé javult az előző hónaphoz képest és valamelyest kedvezőbb, mint a kkv-knál tapasztalt kedvezőtlen üzleti hangulat. A mezőgazdaságban a többi iparághoz képest is nagyobb a pesszimizmus.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0.89722</cdr:x>
      <cdr:y>0.43218</cdr:y>
    </cdr:from>
    <cdr:to>
      <cdr:x>1</cdr:x>
      <cdr:y>0.48998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BE9D585-C883-83B7-E798-B6573C571FFC}"/>
            </a:ext>
          </a:extLst>
        </cdr:cNvPr>
        <cdr:cNvSpPr txBox="1"/>
      </cdr:nvSpPr>
      <cdr:spPr>
        <a:xfrm xmlns:a="http://schemas.openxmlformats.org/drawingml/2006/main">
          <a:off x="8186641" y="2208907"/>
          <a:ext cx="937789" cy="295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hu-HU" sz="1400" b="1" dirty="0">
              <a:solidFill>
                <a:srgbClr val="4EE4F8"/>
              </a:solidFill>
            </a:rPr>
            <a:t>-38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2022. 12. 05.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2022. novemberi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4 százalékponttal csökkent az előző hónaphoz képest, az egy évvel korábbi szint 91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231313"/>
              </p:ext>
            </p:extLst>
          </p:nvPr>
        </p:nvGraphicFramePr>
        <p:xfrm>
          <a:off x="36212" y="922448"/>
          <a:ext cx="9107788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56" y="310448"/>
            <a:ext cx="8110454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kapacitásszint csökkenése minden tevékenységi körre jellemző volt novemberben, leginkább a szolgáltatás és kereskedelemben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45022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611276"/>
              </p:ext>
            </p:extLst>
          </p:nvPr>
        </p:nvGraphicFramePr>
        <p:xfrm>
          <a:off x="1" y="922448"/>
          <a:ext cx="9143999" cy="49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10447"/>
            <a:ext cx="8125871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továbbra is az eddig tapasztalt legalacsonyabb szinten tartózkodnak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225602"/>
              </p:ext>
            </p:extLst>
          </p:nvPr>
        </p:nvGraphicFramePr>
        <p:xfrm>
          <a:off x="-1" y="922447"/>
          <a:ext cx="9144001" cy="505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310447"/>
            <a:ext cx="802277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nem változott az előző hónaphoz képest, az egy évvel korábbi szint 104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926992"/>
              </p:ext>
            </p:extLst>
          </p:nvPr>
        </p:nvGraphicFramePr>
        <p:xfrm>
          <a:off x="0" y="922447"/>
          <a:ext cx="9144000" cy="516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310349"/>
            <a:ext cx="814029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bevételi szint megítélése kedvező és javult októberhez képest, azonban a jövőre vonatkozóan pesszimisták a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603996" y="251412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260351" y="3589772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5978110" y="3599097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629497"/>
              </p:ext>
            </p:extLst>
          </p:nvPr>
        </p:nvGraphicFramePr>
        <p:xfrm>
          <a:off x="0" y="922349"/>
          <a:ext cx="9144000" cy="504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9" y="310448"/>
            <a:ext cx="8029575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termelési árak problémáját tapasztalók aránya ebben a hónapban volt a legmagasabb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95611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júniusa óta szerepel a felmérésben  </a:t>
            </a:r>
          </a:p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októbere óta szerepel a felmérésben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198509"/>
              </p:ext>
            </p:extLst>
          </p:nvPr>
        </p:nvGraphicFramePr>
        <p:xfrm>
          <a:off x="-1" y="922448"/>
          <a:ext cx="9144001" cy="503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5 hónapja tartó romlást követően először javult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511046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23" y="310448"/>
            <a:ext cx="781037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ugyanez volt megfigyelhető a jövőre vonatkozó várakozásoknál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901057"/>
              </p:ext>
            </p:extLst>
          </p:nvPr>
        </p:nvGraphicFramePr>
        <p:xfrm>
          <a:off x="1" y="922449"/>
          <a:ext cx="9124430" cy="5111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254189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mutatója a mezőgazdaságban rekordalacsony szintre csökkent, a többi iparágban azonban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719981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185" y="310448"/>
            <a:ext cx="9144001" cy="612000"/>
          </a:xfrm>
        </p:spPr>
        <p:txBody>
          <a:bodyPr>
            <a:noAutofit/>
          </a:bodyPr>
          <a:lstStyle/>
          <a:p>
            <a:r>
              <a:rPr lang="hu-HU" sz="1800" dirty="0"/>
              <a:t>3 százalékponttal többen terveznek leépítést, mint létszámbővítést, ami a ami a második legkedvezőtlenebb érték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982409"/>
              </p:ext>
            </p:extLst>
          </p:nvPr>
        </p:nvGraphicFramePr>
        <p:xfrm>
          <a:off x="29184" y="922447"/>
          <a:ext cx="9114816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2" y="310449"/>
            <a:ext cx="8074494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foglalkoztatási várakozások az iparban és építőiparban ebben a hónapban voltak a legkedvezőtlenebbek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674937"/>
              </p:ext>
            </p:extLst>
          </p:nvPr>
        </p:nvGraphicFramePr>
        <p:xfrm>
          <a:off x="-1" y="922449"/>
          <a:ext cx="9144001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megvalósított áremelések mutatója az iparban és építőiparban nőtt, másutt csökkent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EABE5A77-0B87-EBF9-697F-4BA4359669F5}"/>
              </a:ext>
            </a:extLst>
          </p:cNvPr>
          <p:cNvSpPr/>
          <p:nvPr/>
        </p:nvSpPr>
        <p:spPr>
          <a:xfrm>
            <a:off x="307291" y="555165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2F5C12AB-8178-4F27-4279-417444E5E54C}"/>
              </a:ext>
            </a:extLst>
          </p:cNvPr>
          <p:cNvCxnSpPr/>
          <p:nvPr/>
        </p:nvCxnSpPr>
        <p:spPr>
          <a:xfrm>
            <a:off x="7038753" y="937013"/>
            <a:ext cx="0" cy="33798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28F97CE-38FB-9554-9B4A-9D2E17EB2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37813"/>
              </p:ext>
            </p:extLst>
          </p:nvPr>
        </p:nvGraphicFramePr>
        <p:xfrm>
          <a:off x="0" y="937013"/>
          <a:ext cx="9143999" cy="4614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áremelési törekvés a mezőgazdaság kivételével erősödött az előző hónaphoz képest, leginkább az iparban és építőiparban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716110"/>
              </p:ext>
            </p:extLst>
          </p:nvPr>
        </p:nvGraphicFramePr>
        <p:xfrm>
          <a:off x="0" y="913397"/>
          <a:ext cx="9144000" cy="496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" y="300721"/>
            <a:ext cx="8140261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mintegy 37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85636"/>
              </p:ext>
            </p:extLst>
          </p:nvPr>
        </p:nvGraphicFramePr>
        <p:xfrm>
          <a:off x="0" y="922449"/>
          <a:ext cx="9144000" cy="522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eredmények kedvezőtlen konjunktúrára utalnak a vállalati szektorban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81517263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91" y="309397"/>
            <a:ext cx="7874567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konjunktúraindexe az októberi -9 pontról kismértékben, -7 pontra emelkedett novemberre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41509"/>
              </p:ext>
            </p:extLst>
          </p:nvPr>
        </p:nvGraphicFramePr>
        <p:xfrm>
          <a:off x="15751" y="921397"/>
          <a:ext cx="9128249" cy="478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nagyvállalatok kivételével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445994"/>
              </p:ext>
            </p:extLst>
          </p:nvPr>
        </p:nvGraphicFramePr>
        <p:xfrm>
          <a:off x="0" y="923788"/>
          <a:ext cx="9112494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tényezőinek többsége kapcsán romlott a válaszadók tapasztalata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349380"/>
              </p:ext>
            </p:extLst>
          </p:nvPr>
        </p:nvGraphicFramePr>
        <p:xfrm>
          <a:off x="0" y="916901"/>
          <a:ext cx="9112494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6" y="304901"/>
            <a:ext cx="764072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kilátások ugyanakkor a vizsgált tényezők felénél emelkedtek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164960"/>
              </p:ext>
            </p:extLst>
          </p:nvPr>
        </p:nvGraphicFramePr>
        <p:xfrm>
          <a:off x="31505" y="916900"/>
          <a:ext cx="9112495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8367052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a </a:t>
            </a:r>
            <a:r>
              <a:rPr lang="hu-HU" sz="1800" dirty="0" err="1"/>
              <a:t>mikrocégknél</a:t>
            </a:r>
            <a:r>
              <a:rPr lang="hu-HU" sz="1800" dirty="0"/>
              <a:t> stagnáltak, a nagyobb méretkategóriákban azonban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250556"/>
              </p:ext>
            </p:extLst>
          </p:nvPr>
        </p:nvGraphicFramePr>
        <p:xfrm>
          <a:off x="0" y="922449"/>
          <a:ext cx="9112495" cy="491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42997</TotalTime>
  <Words>1039</Words>
  <Application>Microsoft Office PowerPoint</Application>
  <PresentationFormat>Diavetítés a képernyőre (4:3 oldalarány)</PresentationFormat>
  <Paragraphs>119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2022. novemberi eredményei</vt:lpstr>
      <vt:lpstr>Az mnb vállalati konjunktúra felmérései</vt:lpstr>
      <vt:lpstr>Az eredmények kedvezőtlen konjunktúrára utalnak a vállalati szektorban</vt:lpstr>
      <vt:lpstr>Az mnb konjunktúraindexe az októberi -9 pontról kismértékben, -7 pontra emelkedett novemberre</vt:lpstr>
      <vt:lpstr>A jelenlegi helyzet megítélése a nagyvállalatok kivételével gyengült az előző hónaphoz képest</vt:lpstr>
      <vt:lpstr>A jelenlegi helyzet tényezőinek többsége kapcsán romlott a válaszadók tapasztalata az előző hónaphoz képest…</vt:lpstr>
      <vt:lpstr>… a kilátások ugyanakkor a vizsgált tényezők felénél emelkedtek</vt:lpstr>
      <vt:lpstr>a várakozások a mikrocégknél stagnáltak, a nagyobb méretkategóriákban azonban javultak az előző hónaphoz képest</vt:lpstr>
      <vt:lpstr>Termelés és kereslet</vt:lpstr>
      <vt:lpstr>Az átlagos kapacitás-kihasználtság 4 százalékponttal csökkent az előző hónaphoz képest, az egy évvel korábbi szint 91 százalékára</vt:lpstr>
      <vt:lpstr>A kapacitásszint csökkenése minden tevékenységi körre jellemző volt novemberben, leginkább a szolgáltatás és kereskedelemben</vt:lpstr>
      <vt:lpstr>a kapacitás-kihasználtságra vonatkozó várakozások továbbra is az eddig tapasztalt legalacsonyabb szinten tartózkodnak</vt:lpstr>
      <vt:lpstr>Az átlagos bevételi szint nem változott az előző hónaphoz képest, az egy évvel korábbi szint 104 százalékán áll</vt:lpstr>
      <vt:lpstr>Az aktuális bevételi szint megítélése kedvező és javult októberhez képest, azonban a jövőre vonatkozóan pesszimisták a várakozások</vt:lpstr>
      <vt:lpstr>A termelési árak problémáját tapasztalók aránya ebben a hónapban volt a legmagasabb a felmérés kezdete óta</vt:lpstr>
      <vt:lpstr>Üzleti környezet, beruházások, foglalkoztatás</vt:lpstr>
      <vt:lpstr>Az üzleti környezet átlagos megítélése 5 hónapja tartó romlást követően először javult az előző hónaphoz képest…</vt:lpstr>
      <vt:lpstr>… és ugyanez volt megfigyelhető a jövőre vonatkozó várakozásoknál is</vt:lpstr>
      <vt:lpstr>A beruházási várakozások mutatója a mezőgazdaságban rekordalacsony szintre csökkent, a többi iparágban azonban javult</vt:lpstr>
      <vt:lpstr>3 százalékponttal többen terveznek leépítést, mint létszámbővítést, ami a ami a második legkedvezőtlenebb érték a felmérés kezdete óta</vt:lpstr>
      <vt:lpstr>A foglalkoztatási várakozások az iparban és építőiparban ebben a hónapban voltak a legkedvezőtlenebbek a felmérés kezdete óta</vt:lpstr>
      <vt:lpstr>Árak</vt:lpstr>
      <vt:lpstr>Az elmúlt 3 hónapban megvalósított áremelések mutatója az iparban és építőiparban nőtt, másutt csökkent októberhez képest</vt:lpstr>
      <vt:lpstr>Az áremelési törekvés a mezőgazdaság kivételével erősödött az előző hónaphoz képest, leginkább az iparban és építőiparban</vt:lpstr>
      <vt:lpstr>a magasabb infláció miatt a válaszadók mintegy 37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2086</cp:revision>
  <dcterms:created xsi:type="dcterms:W3CDTF">2020-04-06T05:19:02Z</dcterms:created>
  <dcterms:modified xsi:type="dcterms:W3CDTF">2022-12-05T08:00:43Z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