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9"/>
  </p:notesMasterIdLst>
  <p:sldIdLst>
    <p:sldId id="256" r:id="rId3"/>
    <p:sldId id="385" r:id="rId4"/>
    <p:sldId id="386" r:id="rId5"/>
    <p:sldId id="374" r:id="rId6"/>
    <p:sldId id="390" r:id="rId7"/>
    <p:sldId id="402" r:id="rId8"/>
    <p:sldId id="375" r:id="rId9"/>
    <p:sldId id="389" r:id="rId10"/>
    <p:sldId id="287" r:id="rId11"/>
    <p:sldId id="364" r:id="rId12"/>
    <p:sldId id="395" r:id="rId13"/>
    <p:sldId id="365" r:id="rId14"/>
    <p:sldId id="366" r:id="rId15"/>
    <p:sldId id="398" r:id="rId16"/>
    <p:sldId id="396" r:id="rId17"/>
    <p:sldId id="286" r:id="rId18"/>
    <p:sldId id="357" r:id="rId19"/>
    <p:sldId id="371" r:id="rId20"/>
    <p:sldId id="372" r:id="rId21"/>
    <p:sldId id="367" r:id="rId22"/>
    <p:sldId id="354" r:id="rId23"/>
    <p:sldId id="391" r:id="rId24"/>
    <p:sldId id="401" r:id="rId25"/>
    <p:sldId id="397" r:id="rId26"/>
    <p:sldId id="400" r:id="rId27"/>
    <p:sldId id="260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FFB3B5"/>
    <a:srgbClr val="FDC7E3"/>
    <a:srgbClr val="91EEFB"/>
    <a:srgbClr val="00FFFF"/>
    <a:srgbClr val="C7E1B5"/>
    <a:srgbClr val="99CCFF"/>
    <a:srgbClr val="CC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2886" autoAdjust="0"/>
  </p:normalViewPr>
  <p:slideViewPr>
    <p:cSldViewPr snapToGrid="0">
      <p:cViewPr varScale="1">
        <p:scale>
          <a:sx n="58" d="100"/>
          <a:sy n="58" d="100"/>
        </p:scale>
        <p:origin x="13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j&#250;nius\input\jelenlegi%20helyzet%20&#233;s%20v&#225;rakoz&#225;sok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v2\mnb\FISCAL\Versenyk&#233;pess&#233;g\V&#225;llalati%20felm&#233;r&#233;sek\Felm&#233;r&#233;sek\Konjunkt&#250;rafelm&#233;r&#233;s\2022.%20november\input\2022.%20november_&#225;br&#225;k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90056899192825"/>
          <c:y val="4.2429210813042822E-2"/>
          <c:w val="0.80318744591651703"/>
          <c:h val="0.58637031006355578"/>
        </c:manualLayout>
      </c:layout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Jelenlegi helyzet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D2B4-4491-9BA9-7AA72163A184}"/>
              </c:ext>
            </c:extLst>
          </c:dPt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2B4-4491-9BA9-7AA72163A1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Indexek!$B$4:$Y$4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Indexek!$B$5:$Y$5</c:f>
              <c:numCache>
                <c:formatCode>General\ "pont"</c:formatCode>
                <c:ptCount val="24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2B4-4491-9BA9-7AA72163A184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D2B4-4491-9BA9-7AA72163A184}"/>
              </c:ext>
            </c:extLst>
          </c:dPt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2B4-4491-9BA9-7AA72163A1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Indexek!$B$4:$Y$4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Indexek!$B$6:$Y$6</c:f>
              <c:numCache>
                <c:formatCode>General\ "pont"</c:formatCode>
                <c:ptCount val="24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2B4-4491-9BA9-7AA72163A184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D2B4-4491-9BA9-7AA72163A184}"/>
              </c:ext>
            </c:extLst>
          </c:dPt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2B4-4491-9BA9-7AA72163A1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Indexek!$B$4:$Y$4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Indexek!$B$7:$Y$7</c:f>
              <c:numCache>
                <c:formatCode>General\ "pont"</c:formatCode>
                <c:ptCount val="24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  <c:pt idx="9">
                  <c:v>12</c:v>
                </c:pt>
                <c:pt idx="10">
                  <c:v>9</c:v>
                </c:pt>
                <c:pt idx="11">
                  <c:v>10</c:v>
                </c:pt>
                <c:pt idx="12">
                  <c:v>14</c:v>
                </c:pt>
                <c:pt idx="13">
                  <c:v>15</c:v>
                </c:pt>
                <c:pt idx="14">
                  <c:v>15</c:v>
                </c:pt>
                <c:pt idx="15">
                  <c:v>4</c:v>
                </c:pt>
                <c:pt idx="16">
                  <c:v>8</c:v>
                </c:pt>
                <c:pt idx="17">
                  <c:v>7</c:v>
                </c:pt>
                <c:pt idx="18">
                  <c:v>6</c:v>
                </c:pt>
                <c:pt idx="19">
                  <c:v>-2</c:v>
                </c:pt>
                <c:pt idx="20">
                  <c:v>-7</c:v>
                </c:pt>
                <c:pt idx="21">
                  <c:v>-11</c:v>
                </c:pt>
                <c:pt idx="22">
                  <c:v>-9</c:v>
                </c:pt>
                <c:pt idx="23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2B4-4491-9BA9-7AA72163A1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4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54809416351371"/>
          <c:y val="0.90776310306795283"/>
          <c:w val="0.76342494601100386"/>
          <c:h val="7.36595808171762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Árbevétel!$A$3</c:f>
              <c:strCache>
                <c:ptCount val="1"/>
                <c:pt idx="0">
                  <c:v>Várakozások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7-9B8B-4ABB-8B83-7B7405FD6655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882C-4FD6-B7AF-BA4554FBA840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882C-4FD6-B7AF-BA4554FBA840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882C-4FD6-B7AF-BA4554FBA840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882C-4FD6-B7AF-BA4554FBA840}"/>
              </c:ext>
            </c:extLst>
          </c:dPt>
          <c:dPt>
            <c:idx val="5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882C-4FD6-B7AF-BA4554FBA840}"/>
              </c:ext>
            </c:extLst>
          </c:dPt>
          <c:dPt>
            <c:idx val="6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882C-4FD6-B7AF-BA4554FBA840}"/>
              </c:ext>
            </c:extLst>
          </c:dPt>
          <c:dPt>
            <c:idx val="7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882C-4FD6-B7AF-BA4554FBA840}"/>
              </c:ext>
            </c:extLst>
          </c:dPt>
          <c:dPt>
            <c:idx val="8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882C-4FD6-B7AF-BA4554FBA840}"/>
              </c:ext>
            </c:extLst>
          </c:dPt>
          <c:dPt>
            <c:idx val="9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882C-4FD6-B7AF-BA4554FBA840}"/>
              </c:ext>
            </c:extLst>
          </c:dPt>
          <c:dPt>
            <c:idx val="1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882C-4FD6-B7AF-BA4554FBA840}"/>
              </c:ext>
            </c:extLst>
          </c:dPt>
          <c:dPt>
            <c:idx val="1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882C-4FD6-B7AF-BA4554FBA840}"/>
              </c:ext>
            </c:extLst>
          </c:dPt>
          <c:dPt>
            <c:idx val="1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882C-4FD6-B7AF-BA4554FBA840}"/>
              </c:ext>
            </c:extLst>
          </c:dPt>
          <c:dPt>
            <c:idx val="13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882C-4FD6-B7AF-BA4554FBA840}"/>
              </c:ext>
            </c:extLst>
          </c:dPt>
          <c:dPt>
            <c:idx val="14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882C-4FD6-B7AF-BA4554FBA840}"/>
              </c:ext>
            </c:extLst>
          </c:dPt>
          <c:dPt>
            <c:idx val="15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E-882C-4FD6-B7AF-BA4554FBA840}"/>
              </c:ext>
            </c:extLst>
          </c:dPt>
          <c:dPt>
            <c:idx val="16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F-882C-4FD6-B7AF-BA4554FBA840}"/>
              </c:ext>
            </c:extLst>
          </c:dPt>
          <c:dPt>
            <c:idx val="17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882C-4FD6-B7AF-BA4554FBA840}"/>
              </c:ext>
            </c:extLst>
          </c:dPt>
          <c:dPt>
            <c:idx val="18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882C-4FD6-B7AF-BA4554FBA840}"/>
              </c:ext>
            </c:extLst>
          </c:dPt>
          <c:dPt>
            <c:idx val="19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2-882C-4FD6-B7AF-BA4554FBA840}"/>
              </c:ext>
            </c:extLst>
          </c:dPt>
          <c:dPt>
            <c:idx val="20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3-882C-4FD6-B7AF-BA4554FBA840}"/>
              </c:ext>
            </c:extLst>
          </c:dPt>
          <c:dPt>
            <c:idx val="21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4-882C-4FD6-B7AF-BA4554FBA840}"/>
              </c:ext>
            </c:extLst>
          </c:dPt>
          <c:dPt>
            <c:idx val="22"/>
            <c:marker>
              <c:symbol val="circle"/>
              <c:size val="10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5-882C-4FD6-B7AF-BA4554FBA840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6-882C-4FD6-B7AF-BA4554FBA840}"/>
              </c:ext>
            </c:extLst>
          </c:dPt>
          <c:xVal>
            <c:numRef>
              <c:f>Árbevétel!$B$2:$Y$2</c:f>
              <c:numCache>
                <c:formatCode>General</c:formatCode>
                <c:ptCount val="24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</c:numCache>
            </c:numRef>
          </c:xVal>
          <c:yVal>
            <c:numRef>
              <c:f>Árbevétel!$B$3:$Y$3</c:f>
              <c:numCache>
                <c:formatCode>General</c:formatCode>
                <c:ptCount val="24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17-882C-4FD6-B7AF-BA4554FBA8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8508152"/>
        <c:axId val="1058521600"/>
      </c:scatterChart>
      <c:valAx>
        <c:axId val="1058508152"/>
        <c:scaling>
          <c:orientation val="minMax"/>
          <c:max val="50"/>
          <c:min val="-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Jelenlegi</a:t>
                </a:r>
                <a:r>
                  <a:rPr lang="hu-HU" sz="1800" b="1" baseline="0"/>
                  <a:t> helyzet</a:t>
                </a:r>
                <a:endParaRPr lang="hu-HU" sz="180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21600"/>
        <c:crosses val="autoZero"/>
        <c:crossBetween val="midCat"/>
      </c:valAx>
      <c:valAx>
        <c:axId val="1058521600"/>
        <c:scaling>
          <c:orientation val="minMax"/>
          <c:max val="50"/>
          <c:min val="-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sz="1800" b="1"/>
                  <a:t>Várakozások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5850815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2362544098514159E-2"/>
          <c:y val="3.4931973210447366E-2"/>
          <c:w val="0.89166558490096404"/>
          <c:h val="0.431271873963851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verzió'!$A$217</c:f>
              <c:strCache>
                <c:ptCount val="1"/>
                <c:pt idx="0">
                  <c:v>Magas energiaárak*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E6C-42A9-9985-353C378747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verzió'!$B$216:$Y$216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verzió'!$B$217:$Y$217</c:f>
              <c:numCache>
                <c:formatCode>General</c:formatCode>
                <c:ptCount val="24"/>
                <c:pt idx="18" formatCode="0%">
                  <c:v>0.49</c:v>
                </c:pt>
                <c:pt idx="19" formatCode="0%">
                  <c:v>0.48</c:v>
                </c:pt>
                <c:pt idx="20" formatCode="0%">
                  <c:v>0.61</c:v>
                </c:pt>
                <c:pt idx="21" formatCode="0%">
                  <c:v>0.66</c:v>
                </c:pt>
                <c:pt idx="22" formatCode="0%">
                  <c:v>0.61</c:v>
                </c:pt>
                <c:pt idx="23" formatCode="0%">
                  <c:v>0.67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E6C-42A9-9985-353C37874721}"/>
            </c:ext>
          </c:extLst>
        </c:ser>
        <c:ser>
          <c:idx val="1"/>
          <c:order val="1"/>
          <c:tx>
            <c:strRef>
              <c:f>'Új verzió'!$A$218</c:f>
              <c:strCache>
                <c:ptCount val="1"/>
                <c:pt idx="0">
                  <c:v>Beszállítók áremelése**</c:v>
                </c:pt>
              </c:strCache>
            </c:strRef>
          </c:tx>
          <c:spPr>
            <a:ln w="2540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7030A0"/>
              </a:solidFill>
              <a:ln w="9525">
                <a:noFill/>
              </a:ln>
              <a:effectLst/>
            </c:spPr>
          </c:marker>
          <c:dPt>
            <c:idx val="22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EE6C-42A9-9985-353C37874721}"/>
              </c:ext>
            </c:extLst>
          </c:dPt>
          <c:dPt>
            <c:idx val="23"/>
            <c:marker>
              <c:symbol val="circle"/>
              <c:size val="10"/>
              <c:spPr>
                <a:solidFill>
                  <a:srgbClr val="7030A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EE6C-42A9-9985-353C37874721}"/>
              </c:ext>
            </c:extLst>
          </c:dPt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6C-42A9-9985-353C378747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7030A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verzió'!$B$216:$Y$216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verzió'!$B$218:$Y$218</c:f>
              <c:numCache>
                <c:formatCode>General</c:formatCode>
                <c:ptCount val="24"/>
                <c:pt idx="22" formatCode="0%">
                  <c:v>0.56999999999999995</c:v>
                </c:pt>
                <c:pt idx="23" formatCode="0%">
                  <c:v>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E6C-42A9-9985-353C37874721}"/>
            </c:ext>
          </c:extLst>
        </c:ser>
        <c:ser>
          <c:idx val="2"/>
          <c:order val="2"/>
          <c:tx>
            <c:strRef>
              <c:f>'Új verzió'!$A$219</c:f>
              <c:strCache>
                <c:ptCount val="1"/>
                <c:pt idx="0">
                  <c:v>Vevők hiánya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E6C-42A9-9985-353C378747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verzió'!$B$216:$Y$216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verzió'!$B$219:$Y$219</c:f>
              <c:numCache>
                <c:formatCode>0%</c:formatCode>
                <c:ptCount val="24"/>
                <c:pt idx="0">
                  <c:v>0.5501506672406371</c:v>
                </c:pt>
                <c:pt idx="1">
                  <c:v>0.53129444999999997</c:v>
                </c:pt>
                <c:pt idx="2">
                  <c:v>0.5</c:v>
                </c:pt>
                <c:pt idx="3">
                  <c:v>0.47159000000000001</c:v>
                </c:pt>
                <c:pt idx="4">
                  <c:v>0.44</c:v>
                </c:pt>
                <c:pt idx="5">
                  <c:v>0.4</c:v>
                </c:pt>
                <c:pt idx="6">
                  <c:v>0.41</c:v>
                </c:pt>
                <c:pt idx="7">
                  <c:v>0.37</c:v>
                </c:pt>
                <c:pt idx="8">
                  <c:v>0.34</c:v>
                </c:pt>
                <c:pt idx="9">
                  <c:v>0.33</c:v>
                </c:pt>
                <c:pt idx="10">
                  <c:v>0.33</c:v>
                </c:pt>
                <c:pt idx="11">
                  <c:v>0.36</c:v>
                </c:pt>
                <c:pt idx="12">
                  <c:v>0.35</c:v>
                </c:pt>
                <c:pt idx="13">
                  <c:v>0.37</c:v>
                </c:pt>
                <c:pt idx="14">
                  <c:v>0.28000000000000003</c:v>
                </c:pt>
                <c:pt idx="15">
                  <c:v>0.35</c:v>
                </c:pt>
                <c:pt idx="16">
                  <c:v>0.28000000000000003</c:v>
                </c:pt>
                <c:pt idx="17">
                  <c:v>0.28000000000000003</c:v>
                </c:pt>
                <c:pt idx="18">
                  <c:v>0.28999999999999998</c:v>
                </c:pt>
                <c:pt idx="19">
                  <c:v>0.34</c:v>
                </c:pt>
                <c:pt idx="20">
                  <c:v>0.41</c:v>
                </c:pt>
                <c:pt idx="21">
                  <c:v>0.4</c:v>
                </c:pt>
                <c:pt idx="22">
                  <c:v>0.34</c:v>
                </c:pt>
                <c:pt idx="23">
                  <c:v>0.38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E6C-42A9-9985-353C37874721}"/>
            </c:ext>
          </c:extLst>
        </c:ser>
        <c:ser>
          <c:idx val="3"/>
          <c:order val="3"/>
          <c:tx>
            <c:strRef>
              <c:f>'Új verzió'!$A$220</c:f>
              <c:strCache>
                <c:ptCount val="1"/>
                <c:pt idx="0">
                  <c:v>Munkaerőhiány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1.3888887369980678E-3"/>
                  <c:y val="-2.0184092432018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E6C-42A9-9985-353C378747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verzió'!$B$216:$Y$216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verzió'!$B$220:$Y$220</c:f>
              <c:numCache>
                <c:formatCode>0%</c:formatCode>
                <c:ptCount val="24"/>
                <c:pt idx="0">
                  <c:v>0.21093413689195006</c:v>
                </c:pt>
                <c:pt idx="1">
                  <c:v>0.169986</c:v>
                </c:pt>
                <c:pt idx="2">
                  <c:v>0.19</c:v>
                </c:pt>
                <c:pt idx="3">
                  <c:v>0.1988</c:v>
                </c:pt>
                <c:pt idx="4">
                  <c:v>0.26</c:v>
                </c:pt>
                <c:pt idx="5">
                  <c:v>0.27</c:v>
                </c:pt>
                <c:pt idx="6">
                  <c:v>0.28999999999999998</c:v>
                </c:pt>
                <c:pt idx="7">
                  <c:v>0.3</c:v>
                </c:pt>
                <c:pt idx="8">
                  <c:v>0.33</c:v>
                </c:pt>
                <c:pt idx="9">
                  <c:v>0.37</c:v>
                </c:pt>
                <c:pt idx="10">
                  <c:v>0.37</c:v>
                </c:pt>
                <c:pt idx="11">
                  <c:v>0.36</c:v>
                </c:pt>
                <c:pt idx="12">
                  <c:v>0.4</c:v>
                </c:pt>
                <c:pt idx="13">
                  <c:v>0.36</c:v>
                </c:pt>
                <c:pt idx="14">
                  <c:v>0.44</c:v>
                </c:pt>
                <c:pt idx="15">
                  <c:v>0.32</c:v>
                </c:pt>
                <c:pt idx="16">
                  <c:v>0.43</c:v>
                </c:pt>
                <c:pt idx="17">
                  <c:v>0.37</c:v>
                </c:pt>
                <c:pt idx="18">
                  <c:v>0.41</c:v>
                </c:pt>
                <c:pt idx="19">
                  <c:v>0.36</c:v>
                </c:pt>
                <c:pt idx="20">
                  <c:v>0.31</c:v>
                </c:pt>
                <c:pt idx="21">
                  <c:v>0.28999999999999998</c:v>
                </c:pt>
                <c:pt idx="22">
                  <c:v>0.3</c:v>
                </c:pt>
                <c:pt idx="23">
                  <c:v>0.27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E6C-42A9-9985-353C37874721}"/>
            </c:ext>
          </c:extLst>
        </c:ser>
        <c:ser>
          <c:idx val="4"/>
          <c:order val="4"/>
          <c:tx>
            <c:strRef>
              <c:f>'Új verzió'!$A$221</c:f>
              <c:strCache>
                <c:ptCount val="1"/>
                <c:pt idx="0">
                  <c:v>Beszállítói problémák (késés/termékhiány)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-2.0370132825127173E-16"/>
                  <c:y val="-1.0092046216009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E6C-42A9-9985-353C378747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verzió'!$B$216:$Y$216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verzió'!$B$221:$Y$221</c:f>
              <c:numCache>
                <c:formatCode>0%</c:formatCode>
                <c:ptCount val="24"/>
                <c:pt idx="0">
                  <c:v>0.10546706844597503</c:v>
                </c:pt>
                <c:pt idx="1">
                  <c:v>0.105263</c:v>
                </c:pt>
                <c:pt idx="2">
                  <c:v>0.1</c:v>
                </c:pt>
                <c:pt idx="3">
                  <c:v>0.18665000000000001</c:v>
                </c:pt>
                <c:pt idx="4">
                  <c:v>0.18</c:v>
                </c:pt>
                <c:pt idx="5">
                  <c:v>0.2</c:v>
                </c:pt>
                <c:pt idx="6">
                  <c:v>0.21</c:v>
                </c:pt>
                <c:pt idx="7">
                  <c:v>0.25</c:v>
                </c:pt>
                <c:pt idx="8">
                  <c:v>0.18</c:v>
                </c:pt>
                <c:pt idx="9">
                  <c:v>0.26</c:v>
                </c:pt>
                <c:pt idx="10">
                  <c:v>0.26</c:v>
                </c:pt>
                <c:pt idx="11">
                  <c:v>0.28000000000000003</c:v>
                </c:pt>
                <c:pt idx="12">
                  <c:v>0.27</c:v>
                </c:pt>
                <c:pt idx="13">
                  <c:v>0.25</c:v>
                </c:pt>
                <c:pt idx="14">
                  <c:v>0.3</c:v>
                </c:pt>
                <c:pt idx="15">
                  <c:v>0.28999999999999998</c:v>
                </c:pt>
                <c:pt idx="16">
                  <c:v>0.42</c:v>
                </c:pt>
                <c:pt idx="17">
                  <c:v>0.38</c:v>
                </c:pt>
                <c:pt idx="18">
                  <c:v>0.36</c:v>
                </c:pt>
                <c:pt idx="19">
                  <c:v>0.3</c:v>
                </c:pt>
                <c:pt idx="20">
                  <c:v>0.28000000000000003</c:v>
                </c:pt>
                <c:pt idx="21">
                  <c:v>0.24</c:v>
                </c:pt>
                <c:pt idx="22">
                  <c:v>0.27</c:v>
                </c:pt>
                <c:pt idx="23">
                  <c:v>0.23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EE6C-42A9-9985-353C37874721}"/>
            </c:ext>
          </c:extLst>
        </c:ser>
        <c:ser>
          <c:idx val="5"/>
          <c:order val="5"/>
          <c:tx>
            <c:strRef>
              <c:f>'Új verzió'!$A$222</c:f>
              <c:strCache>
                <c:ptCount val="1"/>
                <c:pt idx="0">
                  <c:v>Finanszírozási problémák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-2.0370132825127173E-16"/>
                  <c:y val="7.569034662006843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E6C-42A9-9985-353C378747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verzió'!$B$216:$Y$216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verzió'!$B$222:$Y$222</c:f>
              <c:numCache>
                <c:formatCode>0%</c:formatCode>
                <c:ptCount val="24"/>
                <c:pt idx="0">
                  <c:v>0.22858372793801118</c:v>
                </c:pt>
                <c:pt idx="1">
                  <c:v>0.18776699999999999</c:v>
                </c:pt>
                <c:pt idx="2">
                  <c:v>0.24</c:v>
                </c:pt>
                <c:pt idx="3">
                  <c:v>0.21729999999999999</c:v>
                </c:pt>
                <c:pt idx="4">
                  <c:v>0.23</c:v>
                </c:pt>
                <c:pt idx="5">
                  <c:v>0.22</c:v>
                </c:pt>
                <c:pt idx="6">
                  <c:v>0.22</c:v>
                </c:pt>
                <c:pt idx="7">
                  <c:v>0.23</c:v>
                </c:pt>
                <c:pt idx="8">
                  <c:v>0.22</c:v>
                </c:pt>
                <c:pt idx="9">
                  <c:v>0.2</c:v>
                </c:pt>
                <c:pt idx="10">
                  <c:v>0.22</c:v>
                </c:pt>
                <c:pt idx="11">
                  <c:v>0.2</c:v>
                </c:pt>
                <c:pt idx="12">
                  <c:v>0.18</c:v>
                </c:pt>
                <c:pt idx="13">
                  <c:v>0.21</c:v>
                </c:pt>
                <c:pt idx="14">
                  <c:v>0.18</c:v>
                </c:pt>
                <c:pt idx="15">
                  <c:v>0.21</c:v>
                </c:pt>
                <c:pt idx="16">
                  <c:v>0.15</c:v>
                </c:pt>
                <c:pt idx="17">
                  <c:v>0.21</c:v>
                </c:pt>
                <c:pt idx="18">
                  <c:v>0.26</c:v>
                </c:pt>
                <c:pt idx="19">
                  <c:v>0.22</c:v>
                </c:pt>
                <c:pt idx="20">
                  <c:v>0.17</c:v>
                </c:pt>
                <c:pt idx="21">
                  <c:v>0.23</c:v>
                </c:pt>
                <c:pt idx="22">
                  <c:v>0.22</c:v>
                </c:pt>
                <c:pt idx="23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EE6C-42A9-9985-353C37874721}"/>
            </c:ext>
          </c:extLst>
        </c:ser>
        <c:ser>
          <c:idx val="6"/>
          <c:order val="6"/>
          <c:tx>
            <c:strRef>
              <c:f>'Új verzió'!$A$223</c:f>
              <c:strCache>
                <c:ptCount val="1"/>
                <c:pt idx="0">
                  <c:v>Adminisztratív akadályok</c:v>
                </c:pt>
              </c:strCache>
            </c:strRef>
          </c:tx>
          <c:spPr>
            <a:ln w="2540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C00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E6C-42A9-9985-353C378747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C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verzió'!$B$216:$Y$216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verzió'!$B$223:$Y$223</c:f>
              <c:numCache>
                <c:formatCode>0%</c:formatCode>
                <c:ptCount val="24"/>
                <c:pt idx="0">
                  <c:v>0.10589754627636677</c:v>
                </c:pt>
                <c:pt idx="1">
                  <c:v>0.11593199999999999</c:v>
                </c:pt>
                <c:pt idx="2">
                  <c:v>0.09</c:v>
                </c:pt>
                <c:pt idx="3">
                  <c:v>0.15915000000000001</c:v>
                </c:pt>
                <c:pt idx="4">
                  <c:v>0.16</c:v>
                </c:pt>
                <c:pt idx="5">
                  <c:v>0.14000000000000001</c:v>
                </c:pt>
                <c:pt idx="6">
                  <c:v>0.13</c:v>
                </c:pt>
                <c:pt idx="7">
                  <c:v>0.13</c:v>
                </c:pt>
                <c:pt idx="8">
                  <c:v>0.13</c:v>
                </c:pt>
                <c:pt idx="9">
                  <c:v>0.12</c:v>
                </c:pt>
                <c:pt idx="10">
                  <c:v>0.12</c:v>
                </c:pt>
                <c:pt idx="11">
                  <c:v>0.12</c:v>
                </c:pt>
                <c:pt idx="12">
                  <c:v>0.15</c:v>
                </c:pt>
                <c:pt idx="13">
                  <c:v>0.12</c:v>
                </c:pt>
                <c:pt idx="14">
                  <c:v>0.18</c:v>
                </c:pt>
                <c:pt idx="15">
                  <c:v>0.12</c:v>
                </c:pt>
                <c:pt idx="16">
                  <c:v>0.15</c:v>
                </c:pt>
                <c:pt idx="17">
                  <c:v>0.12</c:v>
                </c:pt>
                <c:pt idx="18">
                  <c:v>0.14000000000000001</c:v>
                </c:pt>
                <c:pt idx="19">
                  <c:v>0.15</c:v>
                </c:pt>
                <c:pt idx="20">
                  <c:v>0.14000000000000001</c:v>
                </c:pt>
                <c:pt idx="21">
                  <c:v>0.16</c:v>
                </c:pt>
                <c:pt idx="22">
                  <c:v>0.13</c:v>
                </c:pt>
                <c:pt idx="23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E6C-42A9-9985-353C37874721}"/>
            </c:ext>
          </c:extLst>
        </c:ser>
        <c:ser>
          <c:idx val="8"/>
          <c:order val="8"/>
          <c:tx>
            <c:strRef>
              <c:f>'Új verzió'!$A$225</c:f>
              <c:strCache>
                <c:ptCount val="1"/>
                <c:pt idx="0">
                  <c:v>Nincs akadálya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E6C-42A9-9985-353C378747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verzió'!$B$216:$Y$216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verzió'!$B$225:$Y$225</c:f>
              <c:numCache>
                <c:formatCode>0%</c:formatCode>
                <c:ptCount val="24"/>
                <c:pt idx="0">
                  <c:v>0.15238915195867414</c:v>
                </c:pt>
                <c:pt idx="1">
                  <c:v>0.12945000000000001</c:v>
                </c:pt>
                <c:pt idx="2">
                  <c:v>0.15</c:v>
                </c:pt>
                <c:pt idx="3">
                  <c:v>0.10459</c:v>
                </c:pt>
                <c:pt idx="4">
                  <c:v>0.1</c:v>
                </c:pt>
                <c:pt idx="5">
                  <c:v>0.12</c:v>
                </c:pt>
                <c:pt idx="6">
                  <c:v>0.13</c:v>
                </c:pt>
                <c:pt idx="7">
                  <c:v>0.12</c:v>
                </c:pt>
                <c:pt idx="8">
                  <c:v>0.13</c:v>
                </c:pt>
                <c:pt idx="9">
                  <c:v>0.12</c:v>
                </c:pt>
                <c:pt idx="10">
                  <c:v>0.13</c:v>
                </c:pt>
                <c:pt idx="11">
                  <c:v>0.12</c:v>
                </c:pt>
                <c:pt idx="12">
                  <c:v>0.12</c:v>
                </c:pt>
                <c:pt idx="13">
                  <c:v>0.12</c:v>
                </c:pt>
                <c:pt idx="14">
                  <c:v>0.1</c:v>
                </c:pt>
                <c:pt idx="15">
                  <c:v>0.11</c:v>
                </c:pt>
                <c:pt idx="16">
                  <c:v>0.09</c:v>
                </c:pt>
                <c:pt idx="17">
                  <c:v>0.13</c:v>
                </c:pt>
                <c:pt idx="18">
                  <c:v>0.06</c:v>
                </c:pt>
                <c:pt idx="19">
                  <c:v>0.06</c:v>
                </c:pt>
                <c:pt idx="20">
                  <c:v>7.0000000000000007E-2</c:v>
                </c:pt>
                <c:pt idx="21">
                  <c:v>0.04</c:v>
                </c:pt>
                <c:pt idx="22">
                  <c:v>0.05</c:v>
                </c:pt>
                <c:pt idx="23">
                  <c:v>0.04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EE6C-42A9-9985-353C378747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524360"/>
        <c:axId val="733516160"/>
        <c:extLst>
          <c:ext xmlns:c15="http://schemas.microsoft.com/office/drawing/2012/chart" uri="{02D57815-91ED-43cb-92C2-25804820EDAC}">
            <c15:filteredLineSeries>
              <c15:ser>
                <c:idx val="7"/>
                <c:order val="7"/>
                <c:tx>
                  <c:strRef>
                    <c:extLst>
                      <c:ext uri="{02D57815-91ED-43cb-92C2-25804820EDAC}">
                        <c15:formulaRef>
                          <c15:sqref>'Új verzió'!$A$224</c15:sqref>
                        </c15:formulaRef>
                      </c:ext>
                    </c:extLst>
                    <c:strCache>
                      <c:ptCount val="1"/>
                      <c:pt idx="0">
                        <c:v>Egyéb*</c:v>
                      </c:pt>
                    </c:strCache>
                  </c:strRef>
                </c:tx>
                <c:spPr>
                  <a:ln w="25400" cap="rnd">
                    <a:solidFill>
                      <a:srgbClr val="FFB3B5"/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rgbClr val="FFB3B5"/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-1.7578488788968656E-16"/>
                        <c:y val="2.5789645437050215E-3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A-EE6C-42A9-9985-353C37874721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'Új verzió'!$B$216:$Y$216</c15:sqref>
                        </c15:formulaRef>
                      </c:ext>
                    </c:extLst>
                    <c:strCache>
                      <c:ptCount val="24"/>
                      <c:pt idx="0">
                        <c:v>2020. December</c:v>
                      </c:pt>
                      <c:pt idx="1">
                        <c:v>2021. Január</c:v>
                      </c:pt>
                      <c:pt idx="2">
                        <c:v>Február</c:v>
                      </c:pt>
                      <c:pt idx="3">
                        <c:v>Március</c:v>
                      </c:pt>
                      <c:pt idx="4">
                        <c:v>Április</c:v>
                      </c:pt>
                      <c:pt idx="5">
                        <c:v>Május</c:v>
                      </c:pt>
                      <c:pt idx="6">
                        <c:v>Június</c:v>
                      </c:pt>
                      <c:pt idx="7">
                        <c:v>Július</c:v>
                      </c:pt>
                      <c:pt idx="8">
                        <c:v>Augusztus</c:v>
                      </c:pt>
                      <c:pt idx="9">
                        <c:v>Szeptember</c:v>
                      </c:pt>
                      <c:pt idx="10">
                        <c:v>Október</c:v>
                      </c:pt>
                      <c:pt idx="11">
                        <c:v>November</c:v>
                      </c:pt>
                      <c:pt idx="12">
                        <c:v>December</c:v>
                      </c:pt>
                      <c:pt idx="13">
                        <c:v>2022. Január</c:v>
                      </c:pt>
                      <c:pt idx="14">
                        <c:v>Február</c:v>
                      </c:pt>
                      <c:pt idx="15">
                        <c:v>Március</c:v>
                      </c:pt>
                      <c:pt idx="16">
                        <c:v>Április</c:v>
                      </c:pt>
                      <c:pt idx="17">
                        <c:v>Május</c:v>
                      </c:pt>
                      <c:pt idx="18">
                        <c:v>Június</c:v>
                      </c:pt>
                      <c:pt idx="19">
                        <c:v>Július</c:v>
                      </c:pt>
                      <c:pt idx="20">
                        <c:v>Augusztus</c:v>
                      </c:pt>
                      <c:pt idx="21">
                        <c:v>Szeptember</c:v>
                      </c:pt>
                      <c:pt idx="22">
                        <c:v>Október</c:v>
                      </c:pt>
                      <c:pt idx="23">
                        <c:v>November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'Új verzió'!$B$224:$Y$224</c15:sqref>
                        </c15:formulaRef>
                      </c:ext>
                    </c:extLst>
                    <c:numCache>
                      <c:formatCode>0%</c:formatCode>
                      <c:ptCount val="24"/>
                      <c:pt idx="1">
                        <c:v>0.16927500000000001</c:v>
                      </c:pt>
                      <c:pt idx="2">
                        <c:v>0.15</c:v>
                      </c:pt>
                      <c:pt idx="3">
                        <c:v>0.16320000000000001</c:v>
                      </c:pt>
                      <c:pt idx="4">
                        <c:v>0.12</c:v>
                      </c:pt>
                      <c:pt idx="5">
                        <c:v>0.1</c:v>
                      </c:pt>
                      <c:pt idx="6">
                        <c:v>0.09</c:v>
                      </c:pt>
                      <c:pt idx="7">
                        <c:v>0.09</c:v>
                      </c:pt>
                      <c:pt idx="8">
                        <c:v>0.09</c:v>
                      </c:pt>
                      <c:pt idx="9">
                        <c:v>0.1</c:v>
                      </c:pt>
                      <c:pt idx="10">
                        <c:v>0.1</c:v>
                      </c:pt>
                      <c:pt idx="11">
                        <c:v>0.09</c:v>
                      </c:pt>
                      <c:pt idx="12">
                        <c:v>0.12</c:v>
                      </c:pt>
                      <c:pt idx="13">
                        <c:v>0.1</c:v>
                      </c:pt>
                      <c:pt idx="14">
                        <c:v>0.08</c:v>
                      </c:pt>
                      <c:pt idx="15">
                        <c:v>0.13</c:v>
                      </c:pt>
                      <c:pt idx="16">
                        <c:v>0.18</c:v>
                      </c:pt>
                      <c:pt idx="17">
                        <c:v>0.11</c:v>
                      </c:pt>
                      <c:pt idx="18">
                        <c:v>0.13</c:v>
                      </c:pt>
                      <c:pt idx="19">
                        <c:v>0.13</c:v>
                      </c:pt>
                      <c:pt idx="20">
                        <c:v>0.14000000000000001</c:v>
                      </c:pt>
                      <c:pt idx="21">
                        <c:v>0.12</c:v>
                      </c:pt>
                      <c:pt idx="22">
                        <c:v>0.11</c:v>
                      </c:pt>
                      <c:pt idx="23">
                        <c:v>7.0000000000000007E-2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B-EE6C-42A9-9985-353C37874721}"/>
                  </c:ext>
                </c:extLst>
              </c15:ser>
            </c15:filteredLineSeries>
            <c15:filteredLineSeries>
              <c15:ser>
                <c:idx val="9"/>
                <c:order val="9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'Új verzió'!$A$226</c15:sqref>
                        </c15:formulaRef>
                      </c:ext>
                    </c:extLst>
                    <c:strCache>
                      <c:ptCount val="1"/>
                      <c:pt idx="0">
                        <c:v>Nem tudja/nem válaszol</c:v>
                      </c:pt>
                    </c:strCache>
                  </c:strRef>
                </c:tx>
                <c:spPr>
                  <a:ln w="25400" cap="rnd">
                    <a:solidFill>
                      <a:schemeClr val="bg1">
                        <a:lumMod val="75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10"/>
                  <c:spPr>
                    <a:solidFill>
                      <a:schemeClr val="bg1">
                        <a:lumMod val="75000"/>
                      </a:schemeClr>
                    </a:solidFill>
                    <a:ln w="9525">
                      <a:noFill/>
                    </a:ln>
                    <a:effectLst/>
                  </c:spPr>
                </c:marker>
                <c:dLbls>
                  <c:dLbl>
                    <c:idx val="22"/>
                    <c:layout>
                      <c:manualLayout>
                        <c:x val="0"/>
                        <c:y val="1.811307842520087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C-EE6C-42A9-9985-353C37874721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4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u-HU"/>
                    </a:p>
                  </c:txPr>
                  <c:showLegendKey val="0"/>
                  <c:showVal val="0"/>
                  <c:showCatName val="0"/>
                  <c:showSerName val="0"/>
                  <c:showPercent val="0"/>
                  <c:showBubbleSize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0"/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'Új verzió'!$B$216:$Y$216</c15:sqref>
                        </c15:formulaRef>
                      </c:ext>
                    </c:extLst>
                    <c:strCache>
                      <c:ptCount val="24"/>
                      <c:pt idx="0">
                        <c:v>2020. December</c:v>
                      </c:pt>
                      <c:pt idx="1">
                        <c:v>2021. Január</c:v>
                      </c:pt>
                      <c:pt idx="2">
                        <c:v>Február</c:v>
                      </c:pt>
                      <c:pt idx="3">
                        <c:v>Március</c:v>
                      </c:pt>
                      <c:pt idx="4">
                        <c:v>Április</c:v>
                      </c:pt>
                      <c:pt idx="5">
                        <c:v>Május</c:v>
                      </c:pt>
                      <c:pt idx="6">
                        <c:v>Június</c:v>
                      </c:pt>
                      <c:pt idx="7">
                        <c:v>Július</c:v>
                      </c:pt>
                      <c:pt idx="8">
                        <c:v>Augusztus</c:v>
                      </c:pt>
                      <c:pt idx="9">
                        <c:v>Szeptember</c:v>
                      </c:pt>
                      <c:pt idx="10">
                        <c:v>Október</c:v>
                      </c:pt>
                      <c:pt idx="11">
                        <c:v>November</c:v>
                      </c:pt>
                      <c:pt idx="12">
                        <c:v>December</c:v>
                      </c:pt>
                      <c:pt idx="13">
                        <c:v>2022. Január</c:v>
                      </c:pt>
                      <c:pt idx="14">
                        <c:v>Február</c:v>
                      </c:pt>
                      <c:pt idx="15">
                        <c:v>Március</c:v>
                      </c:pt>
                      <c:pt idx="16">
                        <c:v>Április</c:v>
                      </c:pt>
                      <c:pt idx="17">
                        <c:v>Május</c:v>
                      </c:pt>
                      <c:pt idx="18">
                        <c:v>Június</c:v>
                      </c:pt>
                      <c:pt idx="19">
                        <c:v>Július</c:v>
                      </c:pt>
                      <c:pt idx="20">
                        <c:v>Augusztus</c:v>
                      </c:pt>
                      <c:pt idx="21">
                        <c:v>Szeptember</c:v>
                      </c:pt>
                      <c:pt idx="22">
                        <c:v>Október</c:v>
                      </c:pt>
                      <c:pt idx="23">
                        <c:v>November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'Új verzió'!$B$226:$Y$226</c15:sqref>
                        </c15:formulaRef>
                      </c:ext>
                    </c:extLst>
                    <c:numCache>
                      <c:formatCode>0%</c:formatCode>
                      <c:ptCount val="24"/>
                      <c:pt idx="0">
                        <c:v>6.4141196728368488E-2</c:v>
                      </c:pt>
                      <c:pt idx="1">
                        <c:v>3.8406999999999997E-2</c:v>
                      </c:pt>
                      <c:pt idx="2">
                        <c:v>0.05</c:v>
                      </c:pt>
                      <c:pt idx="3">
                        <c:v>5.4100000000000002E-2</c:v>
                      </c:pt>
                      <c:pt idx="4">
                        <c:v>0.05</c:v>
                      </c:pt>
                      <c:pt idx="5">
                        <c:v>0.06</c:v>
                      </c:pt>
                      <c:pt idx="6">
                        <c:v>0.05</c:v>
                      </c:pt>
                      <c:pt idx="7">
                        <c:v>7.0000000000000007E-2</c:v>
                      </c:pt>
                      <c:pt idx="8">
                        <c:v>7.0000000000000007E-2</c:v>
                      </c:pt>
                      <c:pt idx="9">
                        <c:v>0.06</c:v>
                      </c:pt>
                      <c:pt idx="10">
                        <c:v>0.06</c:v>
                      </c:pt>
                      <c:pt idx="11">
                        <c:v>0.06</c:v>
                      </c:pt>
                      <c:pt idx="12">
                        <c:v>0.05</c:v>
                      </c:pt>
                      <c:pt idx="13">
                        <c:v>0.05</c:v>
                      </c:pt>
                      <c:pt idx="14">
                        <c:v>0.05</c:v>
                      </c:pt>
                      <c:pt idx="15">
                        <c:v>7.0000000000000007E-2</c:v>
                      </c:pt>
                      <c:pt idx="16">
                        <c:v>0.04</c:v>
                      </c:pt>
                      <c:pt idx="17">
                        <c:v>0.04</c:v>
                      </c:pt>
                      <c:pt idx="18">
                        <c:v>0.04</c:v>
                      </c:pt>
                      <c:pt idx="19">
                        <c:v>0.06</c:v>
                      </c:pt>
                      <c:pt idx="20">
                        <c:v>0.04</c:v>
                      </c:pt>
                      <c:pt idx="21">
                        <c:v>0.03</c:v>
                      </c:pt>
                      <c:pt idx="22">
                        <c:v>0.04</c:v>
                      </c:pt>
                      <c:pt idx="23">
                        <c:v>0.02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EE6C-42A9-9985-353C37874721}"/>
                  </c:ext>
                </c:extLst>
              </c15:ser>
            </c15:filteredLineSeries>
          </c:ext>
        </c:extLst>
      </c:lineChart>
      <c:catAx>
        <c:axId val="733524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16160"/>
        <c:crosses val="autoZero"/>
        <c:auto val="1"/>
        <c:lblAlgn val="ctr"/>
        <c:lblOffset val="100"/>
        <c:noMultiLvlLbl val="0"/>
      </c:catAx>
      <c:valAx>
        <c:axId val="733516160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524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5390147977607569"/>
          <c:w val="1"/>
          <c:h val="0.230960450899910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268603828429846E-2"/>
          <c:y val="5.745725180578843E-2"/>
          <c:w val="0.76203615196890606"/>
          <c:h val="0.5837847112449658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verzió'!$B$235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-1.3798118985127877E-3"/>
                  <c:y val="-1.3095372878884664E-2"/>
                </c:manualLayout>
              </c:layout>
              <c:tx>
                <c:rich>
                  <a:bodyPr/>
                  <a:lstStyle/>
                  <a:p>
                    <a:fld id="{1A1799A4-D516-465A-8900-FB27C26D400B}" type="VALUE">
                      <a:rPr lang="en-US" sz="1400" b="1">
                        <a:solidFill>
                          <a:srgbClr val="4EE4F8"/>
                        </a:solidFill>
                      </a:rPr>
                      <a:pPr/>
                      <a:t>[ÉRTÉK]</a:t>
                    </a:fld>
                    <a:endParaRPr lang="hu-H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917F-415A-916E-1C04E6EC2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verzió'!$A$236:$A$259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verzió'!$B$236:$B$259</c:f>
              <c:numCache>
                <c:formatCode>General\ "pont"</c:formatCode>
                <c:ptCount val="24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  <c:pt idx="9">
                  <c:v>-5</c:v>
                </c:pt>
                <c:pt idx="10">
                  <c:v>-13</c:v>
                </c:pt>
                <c:pt idx="11">
                  <c:v>-23</c:v>
                </c:pt>
                <c:pt idx="12">
                  <c:v>-14</c:v>
                </c:pt>
                <c:pt idx="13">
                  <c:v>-25</c:v>
                </c:pt>
                <c:pt idx="14">
                  <c:v>-8</c:v>
                </c:pt>
                <c:pt idx="15">
                  <c:v>-28</c:v>
                </c:pt>
                <c:pt idx="16">
                  <c:v>-23</c:v>
                </c:pt>
                <c:pt idx="17">
                  <c:v>-15</c:v>
                </c:pt>
                <c:pt idx="18">
                  <c:v>-26</c:v>
                </c:pt>
                <c:pt idx="19">
                  <c:v>-37</c:v>
                </c:pt>
                <c:pt idx="20">
                  <c:v>-47</c:v>
                </c:pt>
                <c:pt idx="21">
                  <c:v>-41</c:v>
                </c:pt>
                <c:pt idx="22">
                  <c:v>-41</c:v>
                </c:pt>
                <c:pt idx="23">
                  <c:v>-36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7F-415A-916E-1C04E6EC2EF7}"/>
            </c:ext>
          </c:extLst>
        </c:ser>
        <c:ser>
          <c:idx val="1"/>
          <c:order val="1"/>
          <c:tx>
            <c:strRef>
              <c:f>'Új verzió'!$C$235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-9.0769903763048246E-6"/>
                  <c:y val="1.047629830310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17F-415A-916E-1C04E6EC2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verzió'!$A$236:$A$259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verzió'!$C$236:$C$259</c:f>
              <c:numCache>
                <c:formatCode>General\ "pont"</c:formatCode>
                <c:ptCount val="24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  <c:pt idx="9">
                  <c:v>-3</c:v>
                </c:pt>
                <c:pt idx="10">
                  <c:v>-8</c:v>
                </c:pt>
                <c:pt idx="11">
                  <c:v>-14</c:v>
                </c:pt>
                <c:pt idx="12">
                  <c:v>-17</c:v>
                </c:pt>
                <c:pt idx="13">
                  <c:v>-16</c:v>
                </c:pt>
                <c:pt idx="14">
                  <c:v>-16</c:v>
                </c:pt>
                <c:pt idx="15">
                  <c:v>-28</c:v>
                </c:pt>
                <c:pt idx="16">
                  <c:v>-13</c:v>
                </c:pt>
                <c:pt idx="17">
                  <c:v>-22</c:v>
                </c:pt>
                <c:pt idx="18">
                  <c:v>-26</c:v>
                </c:pt>
                <c:pt idx="19">
                  <c:v>-41</c:v>
                </c:pt>
                <c:pt idx="20">
                  <c:v>-41</c:v>
                </c:pt>
                <c:pt idx="21">
                  <c:v>-44</c:v>
                </c:pt>
                <c:pt idx="22">
                  <c:v>-52</c:v>
                </c:pt>
                <c:pt idx="23">
                  <c:v>-38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7F-415A-916E-1C04E6EC2EF7}"/>
            </c:ext>
          </c:extLst>
        </c:ser>
        <c:ser>
          <c:idx val="2"/>
          <c:order val="2"/>
          <c:tx>
            <c:strRef>
              <c:f>'Új verzió'!$D$235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-1.8153980752405948E-5"/>
                  <c:y val="2.095259660621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17F-415A-916E-1C04E6EC2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verzió'!$A$236:$A$259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verzió'!$D$236:$D$259</c:f>
              <c:numCache>
                <c:formatCode>General\ "pont"</c:formatCode>
                <c:ptCount val="24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  <c:pt idx="9">
                  <c:v>1</c:v>
                </c:pt>
                <c:pt idx="10">
                  <c:v>-2</c:v>
                </c:pt>
                <c:pt idx="11">
                  <c:v>-13</c:v>
                </c:pt>
                <c:pt idx="12">
                  <c:v>-18</c:v>
                </c:pt>
                <c:pt idx="13">
                  <c:v>-16</c:v>
                </c:pt>
                <c:pt idx="14">
                  <c:v>-17</c:v>
                </c:pt>
                <c:pt idx="15">
                  <c:v>-43</c:v>
                </c:pt>
                <c:pt idx="16">
                  <c:v>-15</c:v>
                </c:pt>
                <c:pt idx="17">
                  <c:v>-26</c:v>
                </c:pt>
                <c:pt idx="18">
                  <c:v>-24</c:v>
                </c:pt>
                <c:pt idx="19">
                  <c:v>-46</c:v>
                </c:pt>
                <c:pt idx="20">
                  <c:v>-47</c:v>
                </c:pt>
                <c:pt idx="21">
                  <c:v>-50</c:v>
                </c:pt>
                <c:pt idx="22">
                  <c:v>-55</c:v>
                </c:pt>
                <c:pt idx="23">
                  <c:v>-42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17F-415A-916E-1C04E6EC2EF7}"/>
            </c:ext>
          </c:extLst>
        </c:ser>
        <c:ser>
          <c:idx val="3"/>
          <c:order val="3"/>
          <c:tx>
            <c:strRef>
              <c:f>'Új verzió'!$E$235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7F-415A-916E-1C04E6EC2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verzió'!$A$236:$A$259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verzió'!$E$236:$E$259</c:f>
              <c:numCache>
                <c:formatCode>General\ "pont"</c:formatCode>
                <c:ptCount val="24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  <c:pt idx="9">
                  <c:v>6</c:v>
                </c:pt>
                <c:pt idx="10">
                  <c:v>-7</c:v>
                </c:pt>
                <c:pt idx="11">
                  <c:v>-7</c:v>
                </c:pt>
                <c:pt idx="12">
                  <c:v>0</c:v>
                </c:pt>
                <c:pt idx="13">
                  <c:v>-7</c:v>
                </c:pt>
                <c:pt idx="14">
                  <c:v>8</c:v>
                </c:pt>
                <c:pt idx="15">
                  <c:v>-38</c:v>
                </c:pt>
                <c:pt idx="16">
                  <c:v>-36</c:v>
                </c:pt>
                <c:pt idx="17">
                  <c:v>-24</c:v>
                </c:pt>
                <c:pt idx="18">
                  <c:v>-27</c:v>
                </c:pt>
                <c:pt idx="19">
                  <c:v>-20</c:v>
                </c:pt>
                <c:pt idx="20">
                  <c:v>-20</c:v>
                </c:pt>
                <c:pt idx="21">
                  <c:v>-39</c:v>
                </c:pt>
                <c:pt idx="22">
                  <c:v>-45</c:v>
                </c:pt>
                <c:pt idx="23">
                  <c:v>-26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17F-415A-916E-1C04E6EC2EF7}"/>
            </c:ext>
          </c:extLst>
        </c:ser>
        <c:ser>
          <c:idx val="4"/>
          <c:order val="4"/>
          <c:tx>
            <c:strRef>
              <c:f>'Új verzió'!$F$235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-1.0185067526415994E-16"/>
                  <c:y val="-2.88098203335464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17F-415A-916E-1C04E6EC2E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verzió'!$A$236:$A$259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verzió'!$F$236:$F$259</c:f>
              <c:numCache>
                <c:formatCode>General\ "pont"</c:formatCode>
                <c:ptCount val="24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17F-415A-916E-1C04E6EC2E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6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12456255468068"/>
          <c:y val="0.92730706958344955"/>
          <c:w val="0.79775076552930879"/>
          <c:h val="7.26929304165504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1751312335958"/>
          <c:y val="2.9979608982378263E-2"/>
          <c:w val="0.81784714223244637"/>
          <c:h val="0.6167488476981550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verzió'!$B$262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verzió'!$A$263:$A$286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verzió'!$B$263:$B$286</c:f>
              <c:numCache>
                <c:formatCode>General\ "pont"</c:formatCode>
                <c:ptCount val="24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  <c:pt idx="9">
                  <c:v>3</c:v>
                </c:pt>
                <c:pt idx="10">
                  <c:v>-3</c:v>
                </c:pt>
                <c:pt idx="11">
                  <c:v>-14</c:v>
                </c:pt>
                <c:pt idx="12">
                  <c:v>-7</c:v>
                </c:pt>
                <c:pt idx="13">
                  <c:v>16</c:v>
                </c:pt>
                <c:pt idx="14">
                  <c:v>2</c:v>
                </c:pt>
                <c:pt idx="15">
                  <c:v>-18</c:v>
                </c:pt>
                <c:pt idx="16">
                  <c:v>-18</c:v>
                </c:pt>
                <c:pt idx="17">
                  <c:v>-9</c:v>
                </c:pt>
                <c:pt idx="18">
                  <c:v>-17</c:v>
                </c:pt>
                <c:pt idx="19">
                  <c:v>-30</c:v>
                </c:pt>
                <c:pt idx="20">
                  <c:v>-53</c:v>
                </c:pt>
                <c:pt idx="21">
                  <c:v>-46</c:v>
                </c:pt>
                <c:pt idx="22">
                  <c:v>-50</c:v>
                </c:pt>
                <c:pt idx="23">
                  <c:v>-38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316-4887-AB2E-00DAC1B2E63C}"/>
            </c:ext>
          </c:extLst>
        </c:ser>
        <c:ser>
          <c:idx val="1"/>
          <c:order val="1"/>
          <c:tx>
            <c:strRef>
              <c:f>'Új verzió'!$C$262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-1.3888888888889906E-3"/>
                  <c:y val="2.2363205854581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316-4887-AB2E-00DAC1B2E6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verzió'!$A$263:$A$286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verzió'!$C$263:$C$286</c:f>
              <c:numCache>
                <c:formatCode>General\ "pont"</c:formatCode>
                <c:ptCount val="24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  <c:pt idx="9">
                  <c:v>0</c:v>
                </c:pt>
                <c:pt idx="10">
                  <c:v>2</c:v>
                </c:pt>
                <c:pt idx="11">
                  <c:v>-12</c:v>
                </c:pt>
                <c:pt idx="12">
                  <c:v>-8</c:v>
                </c:pt>
                <c:pt idx="13">
                  <c:v>18</c:v>
                </c:pt>
                <c:pt idx="14">
                  <c:v>10</c:v>
                </c:pt>
                <c:pt idx="15">
                  <c:v>-23</c:v>
                </c:pt>
                <c:pt idx="16">
                  <c:v>-13</c:v>
                </c:pt>
                <c:pt idx="17">
                  <c:v>-20</c:v>
                </c:pt>
                <c:pt idx="18">
                  <c:v>-25</c:v>
                </c:pt>
                <c:pt idx="19">
                  <c:v>-39</c:v>
                </c:pt>
                <c:pt idx="20">
                  <c:v>-56</c:v>
                </c:pt>
                <c:pt idx="21">
                  <c:v>-56</c:v>
                </c:pt>
                <c:pt idx="22">
                  <c:v>-63</c:v>
                </c:pt>
                <c:pt idx="23">
                  <c:v>-44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316-4887-AB2E-00DAC1B2E63C}"/>
            </c:ext>
          </c:extLst>
        </c:ser>
        <c:ser>
          <c:idx val="2"/>
          <c:order val="2"/>
          <c:tx>
            <c:strRef>
              <c:f>'Új verzió'!$D$262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316-4887-AB2E-00DAC1B2E6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verzió'!$A$263:$A$286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verzió'!$D$263:$D$286</c:f>
              <c:numCache>
                <c:formatCode>General\ "pont"</c:formatCode>
                <c:ptCount val="24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  <c:pt idx="9">
                  <c:v>4</c:v>
                </c:pt>
                <c:pt idx="10">
                  <c:v>-8</c:v>
                </c:pt>
                <c:pt idx="11">
                  <c:v>-25</c:v>
                </c:pt>
                <c:pt idx="12">
                  <c:v>-18</c:v>
                </c:pt>
                <c:pt idx="13">
                  <c:v>-3</c:v>
                </c:pt>
                <c:pt idx="14">
                  <c:v>5</c:v>
                </c:pt>
                <c:pt idx="15">
                  <c:v>-33</c:v>
                </c:pt>
                <c:pt idx="16">
                  <c:v>-28</c:v>
                </c:pt>
                <c:pt idx="17">
                  <c:v>-43</c:v>
                </c:pt>
                <c:pt idx="18">
                  <c:v>-27</c:v>
                </c:pt>
                <c:pt idx="19">
                  <c:v>-46</c:v>
                </c:pt>
                <c:pt idx="20">
                  <c:v>-65</c:v>
                </c:pt>
                <c:pt idx="21">
                  <c:v>-51</c:v>
                </c:pt>
                <c:pt idx="22">
                  <c:v>-67</c:v>
                </c:pt>
                <c:pt idx="23">
                  <c:v>-54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316-4887-AB2E-00DAC1B2E63C}"/>
            </c:ext>
          </c:extLst>
        </c:ser>
        <c:ser>
          <c:idx val="3"/>
          <c:order val="3"/>
          <c:tx>
            <c:strRef>
              <c:f>'Új verzió'!$E$262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-6.9444444444445464E-3"/>
                  <c:y val="-3.23024084566179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316-4887-AB2E-00DAC1B2E6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verzió'!$A$263:$A$286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verzió'!$E$263:$E$286</c:f>
              <c:numCache>
                <c:formatCode>General\ "pont"</c:formatCode>
                <c:ptCount val="24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  <c:pt idx="9">
                  <c:v>16</c:v>
                </c:pt>
                <c:pt idx="10">
                  <c:v>-12</c:v>
                </c:pt>
                <c:pt idx="11">
                  <c:v>-5</c:v>
                </c:pt>
                <c:pt idx="12">
                  <c:v>12</c:v>
                </c:pt>
                <c:pt idx="13">
                  <c:v>0</c:v>
                </c:pt>
                <c:pt idx="14">
                  <c:v>-3</c:v>
                </c:pt>
                <c:pt idx="15">
                  <c:v>-38</c:v>
                </c:pt>
                <c:pt idx="16">
                  <c:v>-19</c:v>
                </c:pt>
                <c:pt idx="17">
                  <c:v>-15</c:v>
                </c:pt>
                <c:pt idx="18">
                  <c:v>-29</c:v>
                </c:pt>
                <c:pt idx="19">
                  <c:v>-43</c:v>
                </c:pt>
                <c:pt idx="20">
                  <c:v>-15</c:v>
                </c:pt>
                <c:pt idx="21">
                  <c:v>-57</c:v>
                </c:pt>
                <c:pt idx="22">
                  <c:v>-57</c:v>
                </c:pt>
                <c:pt idx="23">
                  <c:v>-36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316-4887-AB2E-00DAC1B2E63C}"/>
            </c:ext>
          </c:extLst>
        </c:ser>
        <c:ser>
          <c:idx val="4"/>
          <c:order val="4"/>
          <c:tx>
            <c:strRef>
              <c:f>'Új verzió'!$F$262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-2.7777777777778798E-3"/>
                  <c:y val="1.24240032525453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316-4887-AB2E-00DAC1B2E6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verzió'!$A$263:$A$286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verzió'!$F$263:$F$286</c:f>
              <c:numCache>
                <c:formatCode>General\ "pont"</c:formatCode>
                <c:ptCount val="24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316-4887-AB2E-00DAC1B2E6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7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75143033683289584"/>
          <c:h val="0.55803923888639118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verzió'!$L$298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CEC-49C1-B235-DCECD7627B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verzió'!$K$299:$K$322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verzió'!$L$299:$L$322</c:f>
              <c:numCache>
                <c:formatCode>General\ "pont"</c:formatCode>
                <c:ptCount val="24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  <c:pt idx="9">
                  <c:v>25</c:v>
                </c:pt>
                <c:pt idx="10">
                  <c:v>27</c:v>
                </c:pt>
                <c:pt idx="11">
                  <c:v>33</c:v>
                </c:pt>
                <c:pt idx="12">
                  <c:v>32</c:v>
                </c:pt>
                <c:pt idx="13">
                  <c:v>38</c:v>
                </c:pt>
                <c:pt idx="14">
                  <c:v>51</c:v>
                </c:pt>
                <c:pt idx="15">
                  <c:v>27</c:v>
                </c:pt>
                <c:pt idx="16">
                  <c:v>45</c:v>
                </c:pt>
                <c:pt idx="17">
                  <c:v>37</c:v>
                </c:pt>
                <c:pt idx="18">
                  <c:v>20</c:v>
                </c:pt>
                <c:pt idx="19">
                  <c:v>8</c:v>
                </c:pt>
                <c:pt idx="20">
                  <c:v>6</c:v>
                </c:pt>
                <c:pt idx="21">
                  <c:v>2</c:v>
                </c:pt>
                <c:pt idx="22">
                  <c:v>3</c:v>
                </c:pt>
                <c:pt idx="23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CEC-49C1-B235-DCECD7627BC5}"/>
            </c:ext>
          </c:extLst>
        </c:ser>
        <c:ser>
          <c:idx val="1"/>
          <c:order val="1"/>
          <c:tx>
            <c:strRef>
              <c:f>'Új verzió'!$M$298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CEC-49C1-B235-DCECD7627B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verzió'!$K$299:$K$322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verzió'!$M$299:$M$322</c:f>
              <c:numCache>
                <c:formatCode>General\ "pont"</c:formatCode>
                <c:ptCount val="24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  <c:pt idx="9">
                  <c:v>36</c:v>
                </c:pt>
                <c:pt idx="10">
                  <c:v>32</c:v>
                </c:pt>
                <c:pt idx="11">
                  <c:v>22</c:v>
                </c:pt>
                <c:pt idx="12">
                  <c:v>15</c:v>
                </c:pt>
                <c:pt idx="13">
                  <c:v>42</c:v>
                </c:pt>
                <c:pt idx="14">
                  <c:v>36</c:v>
                </c:pt>
                <c:pt idx="15">
                  <c:v>15</c:v>
                </c:pt>
                <c:pt idx="16">
                  <c:v>33</c:v>
                </c:pt>
                <c:pt idx="17">
                  <c:v>29</c:v>
                </c:pt>
                <c:pt idx="18">
                  <c:v>31</c:v>
                </c:pt>
                <c:pt idx="19">
                  <c:v>18</c:v>
                </c:pt>
                <c:pt idx="20">
                  <c:v>0</c:v>
                </c:pt>
                <c:pt idx="21">
                  <c:v>-10</c:v>
                </c:pt>
                <c:pt idx="22">
                  <c:v>16</c:v>
                </c:pt>
                <c:pt idx="23">
                  <c:v>-25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EC-49C1-B235-DCECD7627BC5}"/>
            </c:ext>
          </c:extLst>
        </c:ser>
        <c:ser>
          <c:idx val="2"/>
          <c:order val="2"/>
          <c:tx>
            <c:strRef>
              <c:f>'Új verzió'!$N$298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CEC-49C1-B235-DCECD7627B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verzió'!$K$299:$K$322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verzió'!$N$299:$N$322</c:f>
              <c:numCache>
                <c:formatCode>General\ "pont"</c:formatCode>
                <c:ptCount val="24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  <c:pt idx="9">
                  <c:v>2</c:v>
                </c:pt>
                <c:pt idx="10">
                  <c:v>7</c:v>
                </c:pt>
                <c:pt idx="11">
                  <c:v>5</c:v>
                </c:pt>
                <c:pt idx="12">
                  <c:v>16</c:v>
                </c:pt>
                <c:pt idx="13">
                  <c:v>24</c:v>
                </c:pt>
                <c:pt idx="14">
                  <c:v>31</c:v>
                </c:pt>
                <c:pt idx="15">
                  <c:v>10</c:v>
                </c:pt>
                <c:pt idx="16">
                  <c:v>27</c:v>
                </c:pt>
                <c:pt idx="17">
                  <c:v>10</c:v>
                </c:pt>
                <c:pt idx="18">
                  <c:v>13</c:v>
                </c:pt>
                <c:pt idx="19">
                  <c:v>-1</c:v>
                </c:pt>
                <c:pt idx="20">
                  <c:v>8</c:v>
                </c:pt>
                <c:pt idx="21">
                  <c:v>-3</c:v>
                </c:pt>
                <c:pt idx="22">
                  <c:v>2</c:v>
                </c:pt>
                <c:pt idx="23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EC-49C1-B235-DCECD7627BC5}"/>
            </c:ext>
          </c:extLst>
        </c:ser>
        <c:ser>
          <c:idx val="3"/>
          <c:order val="3"/>
          <c:tx>
            <c:strRef>
              <c:f>'Új verzió'!$O$298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CEC-49C1-B235-DCECD7627B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verzió'!$K$299:$K$322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verzió'!$O$299:$O$322</c:f>
              <c:numCache>
                <c:formatCode>General\ "pont"</c:formatCode>
                <c:ptCount val="24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CEC-49C1-B235-DCECD7627B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5313369398632688"/>
          <c:w val="0.70538954505686779"/>
          <c:h val="0.132182219112398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07579922622684"/>
          <c:y val="3.9316975481424349E-2"/>
          <c:w val="0.75273730155386576"/>
          <c:h val="0.6062036242931393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verzió'!$B$332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1.3933358610859507E-3"/>
                  <c:y val="1.96738821662261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686-4A9E-9E01-A2E83B7C83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verzió'!$A$333:$A$356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verzió'!$B$333:$B$356</c:f>
              <c:numCache>
                <c:formatCode>General\ "pont"</c:formatCode>
                <c:ptCount val="24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1</c:v>
                </c:pt>
                <c:pt idx="12">
                  <c:v>5</c:v>
                </c:pt>
                <c:pt idx="13">
                  <c:v>12</c:v>
                </c:pt>
                <c:pt idx="14">
                  <c:v>9</c:v>
                </c:pt>
                <c:pt idx="15">
                  <c:v>5</c:v>
                </c:pt>
                <c:pt idx="16">
                  <c:v>2</c:v>
                </c:pt>
                <c:pt idx="17">
                  <c:v>5</c:v>
                </c:pt>
                <c:pt idx="18">
                  <c:v>4</c:v>
                </c:pt>
                <c:pt idx="19">
                  <c:v>-3</c:v>
                </c:pt>
                <c:pt idx="20">
                  <c:v>-9</c:v>
                </c:pt>
                <c:pt idx="21">
                  <c:v>-10</c:v>
                </c:pt>
                <c:pt idx="22">
                  <c:v>-4</c:v>
                </c:pt>
                <c:pt idx="23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686-4A9E-9E01-A2E83B7C83EE}"/>
            </c:ext>
          </c:extLst>
        </c:ser>
        <c:ser>
          <c:idx val="1"/>
          <c:order val="1"/>
          <c:tx>
            <c:strRef>
              <c:f>'Új verzió'!$C$332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verzió'!$A$333:$A$356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verzió'!$C$333:$C$356</c:f>
              <c:numCache>
                <c:formatCode>General\ "pont"</c:formatCode>
                <c:ptCount val="24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  <c:pt idx="9">
                  <c:v>19</c:v>
                </c:pt>
                <c:pt idx="10">
                  <c:v>10</c:v>
                </c:pt>
                <c:pt idx="11">
                  <c:v>13</c:v>
                </c:pt>
                <c:pt idx="12">
                  <c:v>14</c:v>
                </c:pt>
                <c:pt idx="13">
                  <c:v>19</c:v>
                </c:pt>
                <c:pt idx="14">
                  <c:v>23</c:v>
                </c:pt>
                <c:pt idx="15">
                  <c:v>14</c:v>
                </c:pt>
                <c:pt idx="16">
                  <c:v>11</c:v>
                </c:pt>
                <c:pt idx="17">
                  <c:v>17</c:v>
                </c:pt>
                <c:pt idx="18">
                  <c:v>14</c:v>
                </c:pt>
                <c:pt idx="19">
                  <c:v>3</c:v>
                </c:pt>
                <c:pt idx="20">
                  <c:v>0</c:v>
                </c:pt>
                <c:pt idx="21">
                  <c:v>-20</c:v>
                </c:pt>
                <c:pt idx="22">
                  <c:v>-9</c:v>
                </c:pt>
                <c:pt idx="23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686-4A9E-9E01-A2E83B7C83EE}"/>
            </c:ext>
          </c:extLst>
        </c:ser>
        <c:ser>
          <c:idx val="2"/>
          <c:order val="2"/>
          <c:tx>
            <c:strRef>
              <c:f>'Új verzió'!$D$332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86-4A9E-9E01-A2E83B7C83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verzió'!$A$333:$A$356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verzió'!$D$333:$D$356</c:f>
              <c:numCache>
                <c:formatCode>General\ "pont"</c:formatCode>
                <c:ptCount val="24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  <c:pt idx="9">
                  <c:v>19</c:v>
                </c:pt>
                <c:pt idx="10">
                  <c:v>16</c:v>
                </c:pt>
                <c:pt idx="11">
                  <c:v>10</c:v>
                </c:pt>
                <c:pt idx="12">
                  <c:v>23</c:v>
                </c:pt>
                <c:pt idx="13">
                  <c:v>21</c:v>
                </c:pt>
                <c:pt idx="14">
                  <c:v>34</c:v>
                </c:pt>
                <c:pt idx="15">
                  <c:v>27</c:v>
                </c:pt>
                <c:pt idx="16">
                  <c:v>30</c:v>
                </c:pt>
                <c:pt idx="17">
                  <c:v>13</c:v>
                </c:pt>
                <c:pt idx="18">
                  <c:v>23</c:v>
                </c:pt>
                <c:pt idx="19">
                  <c:v>6</c:v>
                </c:pt>
                <c:pt idx="20">
                  <c:v>-21</c:v>
                </c:pt>
                <c:pt idx="21">
                  <c:v>-15</c:v>
                </c:pt>
                <c:pt idx="22">
                  <c:v>-15</c:v>
                </c:pt>
                <c:pt idx="23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686-4A9E-9E01-A2E83B7C83EE}"/>
            </c:ext>
          </c:extLst>
        </c:ser>
        <c:ser>
          <c:idx val="3"/>
          <c:order val="3"/>
          <c:tx>
            <c:strRef>
              <c:f>'Új verzió'!$E$332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686-4A9E-9E01-A2E83B7C83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verzió'!$A$333:$A$356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verzió'!$E$333:$E$356</c:f>
              <c:numCache>
                <c:formatCode>General\ "pont"</c:formatCode>
                <c:ptCount val="24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  <c:pt idx="9">
                  <c:v>31</c:v>
                </c:pt>
                <c:pt idx="10">
                  <c:v>24</c:v>
                </c:pt>
                <c:pt idx="11">
                  <c:v>39</c:v>
                </c:pt>
                <c:pt idx="12">
                  <c:v>33</c:v>
                </c:pt>
                <c:pt idx="13">
                  <c:v>29</c:v>
                </c:pt>
                <c:pt idx="14">
                  <c:v>26</c:v>
                </c:pt>
                <c:pt idx="15">
                  <c:v>43</c:v>
                </c:pt>
                <c:pt idx="16">
                  <c:v>32</c:v>
                </c:pt>
                <c:pt idx="17">
                  <c:v>27</c:v>
                </c:pt>
                <c:pt idx="18">
                  <c:v>27</c:v>
                </c:pt>
                <c:pt idx="19">
                  <c:v>23</c:v>
                </c:pt>
                <c:pt idx="20">
                  <c:v>33</c:v>
                </c:pt>
                <c:pt idx="21">
                  <c:v>21</c:v>
                </c:pt>
                <c:pt idx="22">
                  <c:v>3</c:v>
                </c:pt>
                <c:pt idx="23">
                  <c:v>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686-4A9E-9E01-A2E83B7C83EE}"/>
            </c:ext>
          </c:extLst>
        </c:ser>
        <c:ser>
          <c:idx val="4"/>
          <c:order val="4"/>
          <c:tx>
            <c:strRef>
              <c:f>'Új verzió'!$F$332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686-4A9E-9E01-A2E83B7C83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verzió'!$A$333:$A$356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verzió'!$F$333:$F$356</c:f>
              <c:numCache>
                <c:formatCode>General\ "pont"</c:formatCode>
                <c:ptCount val="24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686-4A9E-9E01-A2E83B7C83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69574379967807"/>
          <c:y val="3.9331133817402469E-2"/>
          <c:w val="0.75491538113348855"/>
          <c:h val="0.54147085783445825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verzió'!$L$358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DF-485E-B0B0-11ECD58B55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verzió'!$K$359:$K$382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verzió'!$L$359:$L$382</c:f>
              <c:numCache>
                <c:formatCode>General\ "pont"</c:formatCode>
                <c:ptCount val="24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  <c:pt idx="9">
                  <c:v>13</c:v>
                </c:pt>
                <c:pt idx="10">
                  <c:v>10</c:v>
                </c:pt>
                <c:pt idx="11">
                  <c:v>11</c:v>
                </c:pt>
                <c:pt idx="12">
                  <c:v>14</c:v>
                </c:pt>
                <c:pt idx="13">
                  <c:v>19</c:v>
                </c:pt>
                <c:pt idx="14">
                  <c:v>21</c:v>
                </c:pt>
                <c:pt idx="15">
                  <c:v>20</c:v>
                </c:pt>
                <c:pt idx="16">
                  <c:v>20</c:v>
                </c:pt>
                <c:pt idx="17">
                  <c:v>16</c:v>
                </c:pt>
                <c:pt idx="18">
                  <c:v>13</c:v>
                </c:pt>
                <c:pt idx="19">
                  <c:v>10</c:v>
                </c:pt>
                <c:pt idx="20">
                  <c:v>-4</c:v>
                </c:pt>
                <c:pt idx="21">
                  <c:v>-8</c:v>
                </c:pt>
                <c:pt idx="22">
                  <c:v>-4</c:v>
                </c:pt>
                <c:pt idx="23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DF-485E-B0B0-11ECD58B557D}"/>
            </c:ext>
          </c:extLst>
        </c:ser>
        <c:ser>
          <c:idx val="1"/>
          <c:order val="1"/>
          <c:tx>
            <c:strRef>
              <c:f>'Új verzió'!$M$358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2.7777774739963391E-3"/>
                  <c:y val="3.44416920362594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DF-485E-B0B0-11ECD58B55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verzió'!$K$359:$K$382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verzió'!$M$359:$M$382</c:f>
              <c:numCache>
                <c:formatCode>General\ "pont"</c:formatCode>
                <c:ptCount val="24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  <c:pt idx="9">
                  <c:v>-1</c:v>
                </c:pt>
                <c:pt idx="10">
                  <c:v>-2</c:v>
                </c:pt>
                <c:pt idx="11">
                  <c:v>-4</c:v>
                </c:pt>
                <c:pt idx="12">
                  <c:v>-6</c:v>
                </c:pt>
                <c:pt idx="13">
                  <c:v>5</c:v>
                </c:pt>
                <c:pt idx="14">
                  <c:v>0</c:v>
                </c:pt>
                <c:pt idx="15">
                  <c:v>5</c:v>
                </c:pt>
                <c:pt idx="16">
                  <c:v>0</c:v>
                </c:pt>
                <c:pt idx="17">
                  <c:v>-7</c:v>
                </c:pt>
                <c:pt idx="18">
                  <c:v>7</c:v>
                </c:pt>
                <c:pt idx="19">
                  <c:v>-5</c:v>
                </c:pt>
                <c:pt idx="20">
                  <c:v>15</c:v>
                </c:pt>
                <c:pt idx="21">
                  <c:v>-9</c:v>
                </c:pt>
                <c:pt idx="22">
                  <c:v>-26</c:v>
                </c:pt>
                <c:pt idx="23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EDF-485E-B0B0-11ECD58B557D}"/>
            </c:ext>
          </c:extLst>
        </c:ser>
        <c:ser>
          <c:idx val="2"/>
          <c:order val="2"/>
          <c:tx>
            <c:strRef>
              <c:f>'Új verzió'!$N$358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EDF-485E-B0B0-11ECD58B55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verzió'!$K$359:$K$382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verzió'!$N$359:$N$382</c:f>
              <c:numCache>
                <c:formatCode>General\ "pont"</c:formatCode>
                <c:ptCount val="24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  <c:pt idx="9">
                  <c:v>4</c:v>
                </c:pt>
                <c:pt idx="10">
                  <c:v>5</c:v>
                </c:pt>
                <c:pt idx="11">
                  <c:v>2</c:v>
                </c:pt>
                <c:pt idx="12">
                  <c:v>10</c:v>
                </c:pt>
                <c:pt idx="13">
                  <c:v>18</c:v>
                </c:pt>
                <c:pt idx="14">
                  <c:v>18</c:v>
                </c:pt>
                <c:pt idx="15">
                  <c:v>10</c:v>
                </c:pt>
                <c:pt idx="16">
                  <c:v>12</c:v>
                </c:pt>
                <c:pt idx="17">
                  <c:v>15</c:v>
                </c:pt>
                <c:pt idx="18">
                  <c:v>5</c:v>
                </c:pt>
                <c:pt idx="19">
                  <c:v>-7</c:v>
                </c:pt>
                <c:pt idx="20">
                  <c:v>-11</c:v>
                </c:pt>
                <c:pt idx="21">
                  <c:v>-18</c:v>
                </c:pt>
                <c:pt idx="22">
                  <c:v>-18</c:v>
                </c:pt>
                <c:pt idx="23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EDF-485E-B0B0-11ECD58B557D}"/>
            </c:ext>
          </c:extLst>
        </c:ser>
        <c:ser>
          <c:idx val="3"/>
          <c:order val="3"/>
          <c:tx>
            <c:strRef>
              <c:f>'Új verzió'!$O$358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EDF-485E-B0B0-11ECD58B55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verzió'!$K$359:$K$382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verzió'!$O$359:$O$382</c:f>
              <c:numCache>
                <c:formatCode>General\ "pont"</c:formatCode>
                <c:ptCount val="24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EDF-485E-B0B0-11ECD58B55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7552254206"/>
          <c:y val="0.85236717865591394"/>
          <c:w val="0.73038946518050474"/>
          <c:h val="0.13287209618568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verzió'!$A$521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92ECF6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27CC-49C1-9840-5E0788298383}"/>
              </c:ext>
            </c:extLst>
          </c:dPt>
          <c:cat>
            <c:strRef>
              <c:f>'Új verzió'!$B$520:$E$520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verzió'!$B$521:$E$521</c:f>
              <c:numCache>
                <c:formatCode>General\ "pont"</c:formatCode>
                <c:ptCount val="4"/>
                <c:pt idx="0">
                  <c:v>72</c:v>
                </c:pt>
                <c:pt idx="1">
                  <c:v>65</c:v>
                </c:pt>
                <c:pt idx="2">
                  <c:v>44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CC-49C1-9840-5E0788298383}"/>
            </c:ext>
          </c:extLst>
        </c:ser>
        <c:ser>
          <c:idx val="1"/>
          <c:order val="1"/>
          <c:tx>
            <c:strRef>
              <c:f>'Új verzió'!$A$522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27EFF9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7CC-49C1-9840-5E0788298383}"/>
              </c:ext>
            </c:extLst>
          </c:dPt>
          <c:cat>
            <c:strRef>
              <c:f>'Új verzió'!$B$520:$E$520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verzió'!$B$522:$E$522</c:f>
              <c:numCache>
                <c:formatCode>General\ "pont"</c:formatCode>
                <c:ptCount val="4"/>
                <c:pt idx="0">
                  <c:v>68</c:v>
                </c:pt>
                <c:pt idx="1">
                  <c:v>66</c:v>
                </c:pt>
                <c:pt idx="2">
                  <c:v>46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CC-49C1-9840-5E0788298383}"/>
            </c:ext>
          </c:extLst>
        </c:ser>
        <c:ser>
          <c:idx val="2"/>
          <c:order val="2"/>
          <c:tx>
            <c:strRef>
              <c:f>'Új verzió'!$A$523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27CC-49C1-9840-5E0788298383}"/>
              </c:ext>
            </c:extLst>
          </c:dPt>
          <c:cat>
            <c:strRef>
              <c:f>'Új verzió'!$B$520:$E$520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verzió'!$B$523:$E$523</c:f>
              <c:numCache>
                <c:formatCode>General\ "pont"</c:formatCode>
                <c:ptCount val="4"/>
                <c:pt idx="0">
                  <c:v>75</c:v>
                </c:pt>
                <c:pt idx="1">
                  <c:v>63</c:v>
                </c:pt>
                <c:pt idx="2">
                  <c:v>39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7CC-49C1-9840-5E0788298383}"/>
            </c:ext>
          </c:extLst>
        </c:ser>
        <c:ser>
          <c:idx val="3"/>
          <c:order val="3"/>
          <c:tx>
            <c:strRef>
              <c:f>'Új verzió'!$A$524</c:f>
              <c:strCache>
                <c:ptCount val="1"/>
                <c:pt idx="0">
                  <c:v>Szeptember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7CC-49C1-9840-5E0788298383}"/>
              </c:ext>
            </c:extLst>
          </c:dPt>
          <c:cat>
            <c:strRef>
              <c:f>'Új verzió'!$B$520:$E$520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verzió'!$B$524:$E$524</c:f>
              <c:numCache>
                <c:formatCode>General\ "pont"</c:formatCode>
                <c:ptCount val="4"/>
                <c:pt idx="0">
                  <c:v>50</c:v>
                </c:pt>
                <c:pt idx="1">
                  <c:v>62</c:v>
                </c:pt>
                <c:pt idx="2">
                  <c:v>45</c:v>
                </c:pt>
                <c:pt idx="3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7CC-49C1-9840-5E0788298383}"/>
            </c:ext>
          </c:extLst>
        </c:ser>
        <c:ser>
          <c:idx val="4"/>
          <c:order val="4"/>
          <c:tx>
            <c:strRef>
              <c:f>'Új verzió'!$A$525</c:f>
              <c:strCache>
                <c:ptCount val="1"/>
                <c:pt idx="0">
                  <c:v>Október</c:v>
                </c:pt>
              </c:strCache>
            </c:strRef>
          </c:tx>
          <c:spPr>
            <a:solidFill>
              <a:schemeClr val="tx2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  <a:lumOff val="2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7CC-49C1-9840-5E0788298383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27CC-49C1-9840-5E0788298383}"/>
              </c:ext>
            </c:extLst>
          </c:dPt>
          <c:cat>
            <c:strRef>
              <c:f>'Új verzió'!$B$520:$E$520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verzió'!$B$525:$E$525</c:f>
              <c:numCache>
                <c:formatCode>General\ "pont"</c:formatCode>
                <c:ptCount val="4"/>
                <c:pt idx="0">
                  <c:v>45</c:v>
                </c:pt>
                <c:pt idx="1">
                  <c:v>60</c:v>
                </c:pt>
                <c:pt idx="2">
                  <c:v>41</c:v>
                </c:pt>
                <c:pt idx="3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7CC-49C1-9840-5E0788298383}"/>
            </c:ext>
          </c:extLst>
        </c:ser>
        <c:ser>
          <c:idx val="5"/>
          <c:order val="5"/>
          <c:tx>
            <c:strRef>
              <c:f>'Új verzió'!$A$526</c:f>
              <c:strCache>
                <c:ptCount val="1"/>
                <c:pt idx="0">
                  <c:v>November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7CC-49C1-9840-5E0788298383}"/>
              </c:ext>
            </c:extLst>
          </c:dPt>
          <c:cat>
            <c:strRef>
              <c:f>'Új verzió'!$B$520:$E$520</c:f>
              <c:strCache>
                <c:ptCount val="4"/>
                <c:pt idx="0">
                  <c:v>Mezőgazdaság</c:v>
                </c:pt>
                <c:pt idx="1">
                  <c:v>Ipar és építőipar</c:v>
                </c:pt>
                <c:pt idx="2">
                  <c:v>Szolgáltatás és kereskedelem</c:v>
                </c:pt>
                <c:pt idx="3">
                  <c:v>A válaszadók súlyozott átlaga</c:v>
                </c:pt>
              </c:strCache>
            </c:strRef>
          </c:cat>
          <c:val>
            <c:numRef>
              <c:f>'Új verzió'!$B$526:$E$526</c:f>
              <c:numCache>
                <c:formatCode>General\ "pont"</c:formatCode>
                <c:ptCount val="4"/>
                <c:pt idx="0">
                  <c:v>31</c:v>
                </c:pt>
                <c:pt idx="1">
                  <c:v>65</c:v>
                </c:pt>
                <c:pt idx="2">
                  <c:v>40</c:v>
                </c:pt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7CC-49C1-9840-5E07882983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52885528"/>
        <c:axId val="1752886184"/>
      </c:barChart>
      <c:catAx>
        <c:axId val="1752885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52886184"/>
        <c:crosses val="autoZero"/>
        <c:auto val="1"/>
        <c:lblAlgn val="ctr"/>
        <c:lblOffset val="100"/>
        <c:noMultiLvlLbl val="0"/>
      </c:catAx>
      <c:valAx>
        <c:axId val="1752886184"/>
        <c:scaling>
          <c:orientation val="minMax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52885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02515010418709"/>
          <c:y val="4.0870835992085137E-2"/>
          <c:w val="0.76650382764654423"/>
          <c:h val="0.5925442896050017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verzió'!$L$486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67-4610-9FA0-9435F47290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verzió'!$K$487:$K$510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verzió'!$L$487:$L$510</c:f>
              <c:numCache>
                <c:formatCode>General\ "pont"</c:formatCode>
                <c:ptCount val="24"/>
                <c:pt idx="0">
                  <c:v>18.482165443966608</c:v>
                </c:pt>
                <c:pt idx="1">
                  <c:v>28.728687916975538</c:v>
                </c:pt>
                <c:pt idx="2">
                  <c:v>34.73378661087866</c:v>
                </c:pt>
                <c:pt idx="3">
                  <c:v>36.747169486417839</c:v>
                </c:pt>
                <c:pt idx="4">
                  <c:v>34.415802934446091</c:v>
                </c:pt>
                <c:pt idx="5">
                  <c:v>36.677468872590822</c:v>
                </c:pt>
                <c:pt idx="6">
                  <c:v>44.11455680081508</c:v>
                </c:pt>
                <c:pt idx="7">
                  <c:v>44.948935646610067</c:v>
                </c:pt>
                <c:pt idx="8">
                  <c:v>39.953236524735416</c:v>
                </c:pt>
                <c:pt idx="9">
                  <c:v>42.163345929233941</c:v>
                </c:pt>
                <c:pt idx="10">
                  <c:v>49.249249249249246</c:v>
                </c:pt>
                <c:pt idx="11">
                  <c:v>29.5</c:v>
                </c:pt>
                <c:pt idx="12">
                  <c:v>63.93399685699319</c:v>
                </c:pt>
                <c:pt idx="13">
                  <c:v>64.464573897652144</c:v>
                </c:pt>
                <c:pt idx="14">
                  <c:v>56.243414120126445</c:v>
                </c:pt>
                <c:pt idx="15">
                  <c:v>63.46153846153846</c:v>
                </c:pt>
                <c:pt idx="16">
                  <c:v>68.117543084401234</c:v>
                </c:pt>
                <c:pt idx="17">
                  <c:v>57</c:v>
                </c:pt>
                <c:pt idx="18">
                  <c:v>55</c:v>
                </c:pt>
                <c:pt idx="19">
                  <c:v>54</c:v>
                </c:pt>
                <c:pt idx="20">
                  <c:v>52</c:v>
                </c:pt>
                <c:pt idx="21">
                  <c:v>57</c:v>
                </c:pt>
                <c:pt idx="22">
                  <c:v>48</c:v>
                </c:pt>
                <c:pt idx="23">
                  <c:v>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67-4610-9FA0-9435F472909C}"/>
            </c:ext>
          </c:extLst>
        </c:ser>
        <c:ser>
          <c:idx val="1"/>
          <c:order val="1"/>
          <c:tx>
            <c:strRef>
              <c:f>'Új verzió'!$M$486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967-4610-9FA0-9435F47290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verzió'!$K$487:$K$510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verzió'!$M$487:$M$510</c:f>
              <c:numCache>
                <c:formatCode>General\ "pont"</c:formatCode>
                <c:ptCount val="24"/>
                <c:pt idx="0">
                  <c:v>13.23529411764706</c:v>
                </c:pt>
                <c:pt idx="1">
                  <c:v>32.18390804597702</c:v>
                </c:pt>
                <c:pt idx="2">
                  <c:v>25.373134328358205</c:v>
                </c:pt>
                <c:pt idx="3">
                  <c:v>28.387096774193548</c:v>
                </c:pt>
                <c:pt idx="4">
                  <c:v>26.666666666666671</c:v>
                </c:pt>
                <c:pt idx="5">
                  <c:v>27.999999999999996</c:v>
                </c:pt>
                <c:pt idx="6">
                  <c:v>46.153846153846153</c:v>
                </c:pt>
                <c:pt idx="7">
                  <c:v>32.87671232876712</c:v>
                </c:pt>
                <c:pt idx="8">
                  <c:v>35.785953177257525</c:v>
                </c:pt>
                <c:pt idx="9">
                  <c:v>20</c:v>
                </c:pt>
                <c:pt idx="10">
                  <c:v>47.457627118644076</c:v>
                </c:pt>
                <c:pt idx="11">
                  <c:v>49</c:v>
                </c:pt>
                <c:pt idx="12">
                  <c:v>41.17647058823529</c:v>
                </c:pt>
                <c:pt idx="13">
                  <c:v>54.545454545454554</c:v>
                </c:pt>
                <c:pt idx="14">
                  <c:v>14.285714285714288</c:v>
                </c:pt>
                <c:pt idx="15">
                  <c:v>60</c:v>
                </c:pt>
                <c:pt idx="16">
                  <c:v>33.333333333333336</c:v>
                </c:pt>
                <c:pt idx="17">
                  <c:v>61</c:v>
                </c:pt>
                <c:pt idx="18">
                  <c:v>56</c:v>
                </c:pt>
                <c:pt idx="19">
                  <c:v>64</c:v>
                </c:pt>
                <c:pt idx="20">
                  <c:v>40</c:v>
                </c:pt>
                <c:pt idx="21">
                  <c:v>50</c:v>
                </c:pt>
                <c:pt idx="22">
                  <c:v>26</c:v>
                </c:pt>
                <c:pt idx="23">
                  <c:v>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67-4610-9FA0-9435F472909C}"/>
            </c:ext>
          </c:extLst>
        </c:ser>
        <c:ser>
          <c:idx val="2"/>
          <c:order val="2"/>
          <c:tx>
            <c:strRef>
              <c:f>'Új verzió'!$N$486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verzió'!$K$487:$K$510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verzió'!$N$487:$N$510</c:f>
              <c:numCache>
                <c:formatCode>General\ "pont"</c:formatCode>
                <c:ptCount val="24"/>
                <c:pt idx="0">
                  <c:v>14.044000916385725</c:v>
                </c:pt>
                <c:pt idx="1">
                  <c:v>21.834562660199865</c:v>
                </c:pt>
                <c:pt idx="2">
                  <c:v>24.607840639549579</c:v>
                </c:pt>
                <c:pt idx="3">
                  <c:v>25.927920614711219</c:v>
                </c:pt>
                <c:pt idx="4">
                  <c:v>32.451267557382664</c:v>
                </c:pt>
                <c:pt idx="5">
                  <c:v>33.598994243065505</c:v>
                </c:pt>
                <c:pt idx="6">
                  <c:v>26.063934677697695</c:v>
                </c:pt>
                <c:pt idx="7">
                  <c:v>25.318891634530267</c:v>
                </c:pt>
                <c:pt idx="8">
                  <c:v>30.699001596916645</c:v>
                </c:pt>
                <c:pt idx="9">
                  <c:v>28.955779265776236</c:v>
                </c:pt>
                <c:pt idx="10">
                  <c:v>47.970236776589232</c:v>
                </c:pt>
                <c:pt idx="11">
                  <c:v>39</c:v>
                </c:pt>
                <c:pt idx="12">
                  <c:v>53.256685499058385</c:v>
                </c:pt>
                <c:pt idx="13">
                  <c:v>55.757959093571486</c:v>
                </c:pt>
                <c:pt idx="14">
                  <c:v>51.893796992481207</c:v>
                </c:pt>
                <c:pt idx="15">
                  <c:v>51.761948385963322</c:v>
                </c:pt>
                <c:pt idx="16">
                  <c:v>56.722444222444217</c:v>
                </c:pt>
                <c:pt idx="17">
                  <c:v>57</c:v>
                </c:pt>
                <c:pt idx="18">
                  <c:v>48</c:v>
                </c:pt>
                <c:pt idx="19">
                  <c:v>52</c:v>
                </c:pt>
                <c:pt idx="20">
                  <c:v>47</c:v>
                </c:pt>
                <c:pt idx="21">
                  <c:v>56</c:v>
                </c:pt>
                <c:pt idx="22">
                  <c:v>46</c:v>
                </c:pt>
                <c:pt idx="23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967-4610-9FA0-9435F472909C}"/>
            </c:ext>
          </c:extLst>
        </c:ser>
        <c:ser>
          <c:idx val="3"/>
          <c:order val="3"/>
          <c:tx>
            <c:strRef>
              <c:f>'Új verzió'!$O$486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67-4610-9FA0-9435F47290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verzió'!$K$487:$K$510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verzió'!$O$487:$O$510</c:f>
              <c:numCache>
                <c:formatCode>General\ "pont"</c:formatCode>
                <c:ptCount val="24"/>
                <c:pt idx="0">
                  <c:v>17</c:v>
                </c:pt>
                <c:pt idx="1">
                  <c:v>24</c:v>
                </c:pt>
                <c:pt idx="2">
                  <c:v>24</c:v>
                </c:pt>
                <c:pt idx="3">
                  <c:v>29</c:v>
                </c:pt>
                <c:pt idx="4">
                  <c:v>30</c:v>
                </c:pt>
                <c:pt idx="5">
                  <c:v>27</c:v>
                </c:pt>
                <c:pt idx="6">
                  <c:v>35</c:v>
                </c:pt>
                <c:pt idx="7">
                  <c:v>34</c:v>
                </c:pt>
                <c:pt idx="8">
                  <c:v>33</c:v>
                </c:pt>
                <c:pt idx="9">
                  <c:v>33</c:v>
                </c:pt>
                <c:pt idx="10">
                  <c:v>43</c:v>
                </c:pt>
                <c:pt idx="11">
                  <c:v>40</c:v>
                </c:pt>
                <c:pt idx="12">
                  <c:v>50</c:v>
                </c:pt>
                <c:pt idx="13">
                  <c:v>54</c:v>
                </c:pt>
                <c:pt idx="14">
                  <c:v>39</c:v>
                </c:pt>
                <c:pt idx="15">
                  <c:v>51</c:v>
                </c:pt>
                <c:pt idx="16">
                  <c:v>52</c:v>
                </c:pt>
                <c:pt idx="17">
                  <c:v>51</c:v>
                </c:pt>
                <c:pt idx="18">
                  <c:v>45</c:v>
                </c:pt>
                <c:pt idx="19">
                  <c:v>48</c:v>
                </c:pt>
                <c:pt idx="20">
                  <c:v>40</c:v>
                </c:pt>
                <c:pt idx="21">
                  <c:v>53</c:v>
                </c:pt>
                <c:pt idx="22">
                  <c:v>40</c:v>
                </c:pt>
                <c:pt idx="23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967-4610-9FA0-9435F47290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6610488"/>
        <c:axId val="936610816"/>
      </c:lineChart>
      <c:catAx>
        <c:axId val="936610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816"/>
        <c:crosses val="autoZero"/>
        <c:auto val="1"/>
        <c:lblAlgn val="ctr"/>
        <c:lblOffset val="100"/>
        <c:noMultiLvlLbl val="0"/>
      </c:catAx>
      <c:valAx>
        <c:axId val="936610816"/>
        <c:scaling>
          <c:orientation val="minMax"/>
          <c:max val="70"/>
          <c:min val="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36610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9413823272"/>
          <c:y val="0.84658777302948751"/>
          <c:w val="0.7331673228346457"/>
          <c:h val="0.1380736613478210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'Új verzió'!$B$539</c:f>
              <c:strCache>
                <c:ptCount val="1"/>
                <c:pt idx="0">
                  <c:v>KKV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'Új verzió'!$A$540:$A$544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verzió'!$B$540:$B$544</c:f>
              <c:numCache>
                <c:formatCode>General</c:formatCode>
                <c:ptCount val="5"/>
                <c:pt idx="0">
                  <c:v>0.49871465295629819</c:v>
                </c:pt>
                <c:pt idx="1">
                  <c:v>0.15424164524421594</c:v>
                </c:pt>
                <c:pt idx="2">
                  <c:v>0.13367609254498714</c:v>
                </c:pt>
                <c:pt idx="3">
                  <c:v>7.9691516709511565E-2</c:v>
                </c:pt>
                <c:pt idx="4">
                  <c:v>0.13367609254498714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82-4AB4-9AEB-45D3F669A474}"/>
            </c:ext>
          </c:extLst>
        </c:ser>
        <c:ser>
          <c:idx val="1"/>
          <c:order val="1"/>
          <c:tx>
            <c:strRef>
              <c:f>'Új verzió'!$C$539</c:f>
              <c:strCache>
                <c:ptCount val="1"/>
                <c:pt idx="0">
                  <c:v>Nagyvállalat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'Új verzió'!$A$540:$A$544</c:f>
              <c:strCache>
                <c:ptCount val="5"/>
                <c:pt idx="0">
                  <c:v>Nem</c:v>
                </c:pt>
                <c:pt idx="1">
                  <c:v>Igen, 0 és 5 százalék között</c:v>
                </c:pt>
                <c:pt idx="2">
                  <c:v>Igen, 6 és 10 százalék között</c:v>
                </c:pt>
                <c:pt idx="3">
                  <c:v>Igen, 11 százalék felett</c:v>
                </c:pt>
                <c:pt idx="4">
                  <c:v>Nem tudja/nem válaszol</c:v>
                </c:pt>
              </c:strCache>
            </c:strRef>
          </c:cat>
          <c:val>
            <c:numRef>
              <c:f>'Új verzió'!$C$540:$C$544</c:f>
              <c:numCache>
                <c:formatCode>General</c:formatCode>
                <c:ptCount val="5"/>
                <c:pt idx="0">
                  <c:v>0.52380952380952384</c:v>
                </c:pt>
                <c:pt idx="1">
                  <c:v>0.11904761904761904</c:v>
                </c:pt>
                <c:pt idx="2">
                  <c:v>9.5238095238095233E-2</c:v>
                </c:pt>
                <c:pt idx="3">
                  <c:v>9.5238095238095233E-2</c:v>
                </c:pt>
                <c:pt idx="4">
                  <c:v>0.16666666666666666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82-4AB4-9AEB-45D3F669A4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67024"/>
        <c:axId val="1235466368"/>
      </c:barChart>
      <c:catAx>
        <c:axId val="123546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6368"/>
        <c:crosses val="autoZero"/>
        <c:auto val="1"/>
        <c:lblAlgn val="ctr"/>
        <c:lblOffset val="100"/>
        <c:noMultiLvlLbl val="0"/>
      </c:catAx>
      <c:valAx>
        <c:axId val="123546636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23546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854997812773405"/>
          <c:y val="0.92281498666696271"/>
          <c:w val="0.30317782152230971"/>
          <c:h val="6.2601256155273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29308228797114"/>
          <c:y val="4.5248848621433621E-2"/>
          <c:w val="0.81270155020129498"/>
          <c:h val="0.62832153353804532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0"/>
                  <c:y val="2.3144000024298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E7C-4C75-9156-C437A11CFA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Indexek!$A$53:$A$76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Indexek!$B$53:$B$76</c:f>
              <c:numCache>
                <c:formatCode>General\ "pont"</c:formatCode>
                <c:ptCount val="24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  <c:pt idx="9">
                  <c:v>-15</c:v>
                </c:pt>
                <c:pt idx="10">
                  <c:v>-15</c:v>
                </c:pt>
                <c:pt idx="11">
                  <c:v>-17</c:v>
                </c:pt>
                <c:pt idx="12">
                  <c:v>-8</c:v>
                </c:pt>
                <c:pt idx="13">
                  <c:v>-15</c:v>
                </c:pt>
                <c:pt idx="14">
                  <c:v>-16</c:v>
                </c:pt>
                <c:pt idx="15">
                  <c:v>-22</c:v>
                </c:pt>
                <c:pt idx="16">
                  <c:v>-16</c:v>
                </c:pt>
                <c:pt idx="17">
                  <c:v>-14</c:v>
                </c:pt>
                <c:pt idx="18">
                  <c:v>-17</c:v>
                </c:pt>
                <c:pt idx="19">
                  <c:v>-22</c:v>
                </c:pt>
                <c:pt idx="20">
                  <c:v>-30</c:v>
                </c:pt>
                <c:pt idx="21">
                  <c:v>-25</c:v>
                </c:pt>
                <c:pt idx="22">
                  <c:v>-22</c:v>
                </c:pt>
                <c:pt idx="23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7C-4C75-9156-C437A11CFA5C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CE7C-4C75-9156-C437A11CFA5C}"/>
              </c:ext>
            </c:extLst>
          </c:dPt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E7C-4C75-9156-C437A11CFA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Indexek!$C$53:$C$76</c:f>
              <c:numCache>
                <c:formatCode>General\ "pont"</c:formatCode>
                <c:ptCount val="24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  <c:pt idx="9">
                  <c:v>-4</c:v>
                </c:pt>
                <c:pt idx="10">
                  <c:v>-3</c:v>
                </c:pt>
                <c:pt idx="11">
                  <c:v>-2</c:v>
                </c:pt>
                <c:pt idx="12">
                  <c:v>-3</c:v>
                </c:pt>
                <c:pt idx="13">
                  <c:v>-4</c:v>
                </c:pt>
                <c:pt idx="14">
                  <c:v>-5</c:v>
                </c:pt>
                <c:pt idx="15">
                  <c:v>-6</c:v>
                </c:pt>
                <c:pt idx="16">
                  <c:v>-4</c:v>
                </c:pt>
                <c:pt idx="17">
                  <c:v>-2</c:v>
                </c:pt>
                <c:pt idx="18">
                  <c:v>-6</c:v>
                </c:pt>
                <c:pt idx="19">
                  <c:v>-5</c:v>
                </c:pt>
                <c:pt idx="20">
                  <c:v>-21</c:v>
                </c:pt>
                <c:pt idx="21">
                  <c:v>-19</c:v>
                </c:pt>
                <c:pt idx="22">
                  <c:v>-16</c:v>
                </c:pt>
                <c:pt idx="23">
                  <c:v>-21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E7C-4C75-9156-C437A11CFA5C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Indexek!$A$53:$A$76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Indexek!$D$53:$D$76</c:f>
              <c:numCache>
                <c:formatCode>General\ "pont"</c:formatCode>
                <c:ptCount val="24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  <c:pt idx="9">
                  <c:v>7</c:v>
                </c:pt>
                <c:pt idx="10">
                  <c:v>12</c:v>
                </c:pt>
                <c:pt idx="11">
                  <c:v>12</c:v>
                </c:pt>
                <c:pt idx="12">
                  <c:v>13</c:v>
                </c:pt>
                <c:pt idx="13">
                  <c:v>8</c:v>
                </c:pt>
                <c:pt idx="14">
                  <c:v>17</c:v>
                </c:pt>
                <c:pt idx="15">
                  <c:v>8</c:v>
                </c:pt>
                <c:pt idx="16">
                  <c:v>9</c:v>
                </c:pt>
                <c:pt idx="17">
                  <c:v>1</c:v>
                </c:pt>
                <c:pt idx="18">
                  <c:v>6</c:v>
                </c:pt>
                <c:pt idx="19">
                  <c:v>-4</c:v>
                </c:pt>
                <c:pt idx="20">
                  <c:v>-4</c:v>
                </c:pt>
                <c:pt idx="21">
                  <c:v>-9</c:v>
                </c:pt>
                <c:pt idx="22">
                  <c:v>-8</c:v>
                </c:pt>
                <c:pt idx="23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E7C-4C75-9156-C437A11CFA5C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E7C-4C75-9156-C437A11CFA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Indexek!$E$53:$E$76</c:f>
              <c:numCache>
                <c:formatCode>General\ "pont"</c:formatCode>
                <c:ptCount val="24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  <c:pt idx="9">
                  <c:v>30</c:v>
                </c:pt>
                <c:pt idx="10">
                  <c:v>19</c:v>
                </c:pt>
                <c:pt idx="11">
                  <c:v>35</c:v>
                </c:pt>
                <c:pt idx="12">
                  <c:v>28</c:v>
                </c:pt>
                <c:pt idx="13">
                  <c:v>25</c:v>
                </c:pt>
                <c:pt idx="14">
                  <c:v>17</c:v>
                </c:pt>
                <c:pt idx="15">
                  <c:v>18</c:v>
                </c:pt>
                <c:pt idx="16">
                  <c:v>14</c:v>
                </c:pt>
                <c:pt idx="17">
                  <c:v>14</c:v>
                </c:pt>
                <c:pt idx="18">
                  <c:v>16</c:v>
                </c:pt>
                <c:pt idx="19">
                  <c:v>17</c:v>
                </c:pt>
                <c:pt idx="20">
                  <c:v>15</c:v>
                </c:pt>
                <c:pt idx="21">
                  <c:v>4</c:v>
                </c:pt>
                <c:pt idx="22">
                  <c:v>-1</c:v>
                </c:pt>
                <c:pt idx="2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E7C-4C75-9156-C437A11CFA5C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E7C-4C75-9156-C437A11CFA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Indexek!$A$53:$A$76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Indexek!$F$53:$F$76</c:f>
              <c:numCache>
                <c:formatCode>General\ "pont"</c:formatCode>
                <c:ptCount val="24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E7C-4C75-9156-C437A11CFA5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92796022691484"/>
          <c:y val="0.91062508036111123"/>
          <c:w val="0.73219077016676226"/>
          <c:h val="7.13740307311013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32389840650923E-2"/>
          <c:y val="2.7455832217222597E-2"/>
          <c:w val="0.76503732128657642"/>
          <c:h val="0.43146765266122317"/>
        </c:manualLayout>
      </c:layout>
      <c:lineChart>
        <c:grouping val="standard"/>
        <c:varyColors val="0"/>
        <c:ser>
          <c:idx val="0"/>
          <c:order val="0"/>
          <c:tx>
            <c:strRef>
              <c:f>Indexek!$A$26</c:f>
              <c:strCache>
                <c:ptCount val="1"/>
                <c:pt idx="0">
                  <c:v>Árbevétel jelenlegi szintje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25A-4CD3-A870-58AD32F2BF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Indexek!$B$25:$Y$25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Indexek!$B$26:$Y$26</c:f>
              <c:numCache>
                <c:formatCode>General\ "pont"</c:formatCode>
                <c:ptCount val="24"/>
                <c:pt idx="0">
                  <c:v>-33</c:v>
                </c:pt>
                <c:pt idx="1">
                  <c:v>-33</c:v>
                </c:pt>
                <c:pt idx="2">
                  <c:v>-33</c:v>
                </c:pt>
                <c:pt idx="3">
                  <c:v>-25</c:v>
                </c:pt>
                <c:pt idx="4">
                  <c:v>-14</c:v>
                </c:pt>
                <c:pt idx="5">
                  <c:v>1</c:v>
                </c:pt>
                <c:pt idx="6">
                  <c:v>-1</c:v>
                </c:pt>
                <c:pt idx="7">
                  <c:v>-8</c:v>
                </c:pt>
                <c:pt idx="8">
                  <c:v>8</c:v>
                </c:pt>
                <c:pt idx="9">
                  <c:v>8</c:v>
                </c:pt>
                <c:pt idx="10">
                  <c:v>6</c:v>
                </c:pt>
                <c:pt idx="11">
                  <c:v>11</c:v>
                </c:pt>
                <c:pt idx="12">
                  <c:v>22</c:v>
                </c:pt>
                <c:pt idx="13">
                  <c:v>10</c:v>
                </c:pt>
                <c:pt idx="14">
                  <c:v>13</c:v>
                </c:pt>
                <c:pt idx="15">
                  <c:v>5</c:v>
                </c:pt>
                <c:pt idx="16">
                  <c:v>20</c:v>
                </c:pt>
                <c:pt idx="17">
                  <c:v>15</c:v>
                </c:pt>
                <c:pt idx="18">
                  <c:v>11</c:v>
                </c:pt>
                <c:pt idx="19">
                  <c:v>19</c:v>
                </c:pt>
                <c:pt idx="20">
                  <c:v>7</c:v>
                </c:pt>
                <c:pt idx="21">
                  <c:v>5</c:v>
                </c:pt>
                <c:pt idx="22">
                  <c:v>12</c:v>
                </c:pt>
                <c:pt idx="23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25A-4CD3-A870-58AD32F2BF19}"/>
            </c:ext>
          </c:extLst>
        </c:ser>
        <c:ser>
          <c:idx val="1"/>
          <c:order val="1"/>
          <c:tx>
            <c:strRef>
              <c:f>Indexek!$A$27</c:f>
              <c:strCache>
                <c:ptCount val="1"/>
                <c:pt idx="0">
                  <c:v>Beszállítói rendelésállomány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-2.7873818078783846E-3"/>
                  <c:y val="-7.191876237814438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25A-4CD3-A870-58AD32F2BF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Indexek!$B$25:$Y$25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Indexek!$B$27:$Y$27</c:f>
              <c:numCache>
                <c:formatCode>General\ "pont"</c:formatCode>
                <c:ptCount val="24"/>
                <c:pt idx="0">
                  <c:v>-28</c:v>
                </c:pt>
                <c:pt idx="1">
                  <c:v>-24</c:v>
                </c:pt>
                <c:pt idx="2">
                  <c:v>-21</c:v>
                </c:pt>
                <c:pt idx="3">
                  <c:v>-12</c:v>
                </c:pt>
                <c:pt idx="4">
                  <c:v>-3</c:v>
                </c:pt>
                <c:pt idx="5">
                  <c:v>4</c:v>
                </c:pt>
                <c:pt idx="6">
                  <c:v>8</c:v>
                </c:pt>
                <c:pt idx="7">
                  <c:v>5</c:v>
                </c:pt>
                <c:pt idx="8">
                  <c:v>10</c:v>
                </c:pt>
                <c:pt idx="9">
                  <c:v>13</c:v>
                </c:pt>
                <c:pt idx="10">
                  <c:v>9</c:v>
                </c:pt>
                <c:pt idx="11">
                  <c:v>13</c:v>
                </c:pt>
                <c:pt idx="12">
                  <c:v>19</c:v>
                </c:pt>
                <c:pt idx="13">
                  <c:v>10</c:v>
                </c:pt>
                <c:pt idx="14">
                  <c:v>7</c:v>
                </c:pt>
                <c:pt idx="15">
                  <c:v>8</c:v>
                </c:pt>
                <c:pt idx="16">
                  <c:v>9</c:v>
                </c:pt>
                <c:pt idx="17">
                  <c:v>12</c:v>
                </c:pt>
                <c:pt idx="18">
                  <c:v>15</c:v>
                </c:pt>
                <c:pt idx="19">
                  <c:v>5</c:v>
                </c:pt>
                <c:pt idx="20">
                  <c:v>-2</c:v>
                </c:pt>
                <c:pt idx="21">
                  <c:v>-3</c:v>
                </c:pt>
                <c:pt idx="22">
                  <c:v>-1</c:v>
                </c:pt>
                <c:pt idx="23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25A-4CD3-A870-58AD32F2BF19}"/>
            </c:ext>
          </c:extLst>
        </c:ser>
        <c:ser>
          <c:idx val="2"/>
          <c:order val="2"/>
          <c:tx>
            <c:strRef>
              <c:f>Indexek!$A$28</c:f>
              <c:strCache>
                <c:ptCount val="1"/>
                <c:pt idx="0">
                  <c:v>Vevői rendelésállomány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4.1810727118173213E-3"/>
                  <c:y val="-1.91783366341717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25A-4CD3-A870-58AD32F2BF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Indexek!$B$25:$Y$25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Indexek!$B$28:$Y$28</c:f>
              <c:numCache>
                <c:formatCode>General\ "pont"</c:formatCode>
                <c:ptCount val="24"/>
                <c:pt idx="0">
                  <c:v>-30</c:v>
                </c:pt>
                <c:pt idx="1">
                  <c:v>-22</c:v>
                </c:pt>
                <c:pt idx="2">
                  <c:v>-27</c:v>
                </c:pt>
                <c:pt idx="3">
                  <c:v>-14</c:v>
                </c:pt>
                <c:pt idx="4">
                  <c:v>-7</c:v>
                </c:pt>
                <c:pt idx="5">
                  <c:v>7</c:v>
                </c:pt>
                <c:pt idx="6">
                  <c:v>5</c:v>
                </c:pt>
                <c:pt idx="7">
                  <c:v>1</c:v>
                </c:pt>
                <c:pt idx="8">
                  <c:v>12</c:v>
                </c:pt>
                <c:pt idx="9">
                  <c:v>12</c:v>
                </c:pt>
                <c:pt idx="10">
                  <c:v>11</c:v>
                </c:pt>
                <c:pt idx="11">
                  <c:v>18</c:v>
                </c:pt>
                <c:pt idx="12">
                  <c:v>17</c:v>
                </c:pt>
                <c:pt idx="13">
                  <c:v>11</c:v>
                </c:pt>
                <c:pt idx="14">
                  <c:v>14</c:v>
                </c:pt>
                <c:pt idx="15">
                  <c:v>10</c:v>
                </c:pt>
                <c:pt idx="16">
                  <c:v>11</c:v>
                </c:pt>
                <c:pt idx="17">
                  <c:v>13</c:v>
                </c:pt>
                <c:pt idx="18">
                  <c:v>13</c:v>
                </c:pt>
                <c:pt idx="19">
                  <c:v>5</c:v>
                </c:pt>
                <c:pt idx="20">
                  <c:v>-1</c:v>
                </c:pt>
                <c:pt idx="21">
                  <c:v>-4</c:v>
                </c:pt>
                <c:pt idx="22">
                  <c:v>-2</c:v>
                </c:pt>
                <c:pt idx="23">
                  <c:v>-8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25A-4CD3-A870-58AD32F2BF19}"/>
            </c:ext>
          </c:extLst>
        </c:ser>
        <c:ser>
          <c:idx val="3"/>
          <c:order val="3"/>
          <c:tx>
            <c:strRef>
              <c:f>Indexek!$A$29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25A-4CD3-A870-58AD32F2BF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Indexek!$B$25:$Y$25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Indexek!$B$29:$Y$29</c:f>
              <c:numCache>
                <c:formatCode>General\ "pont"</c:formatCode>
                <c:ptCount val="24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  <c:pt idx="9">
                  <c:v>3</c:v>
                </c:pt>
                <c:pt idx="10">
                  <c:v>-1</c:v>
                </c:pt>
                <c:pt idx="11">
                  <c:v>4</c:v>
                </c:pt>
                <c:pt idx="12">
                  <c:v>7</c:v>
                </c:pt>
                <c:pt idx="13">
                  <c:v>1</c:v>
                </c:pt>
                <c:pt idx="14">
                  <c:v>2</c:v>
                </c:pt>
                <c:pt idx="15">
                  <c:v>-5</c:v>
                </c:pt>
                <c:pt idx="16">
                  <c:v>-1</c:v>
                </c:pt>
                <c:pt idx="17">
                  <c:v>-1</c:v>
                </c:pt>
                <c:pt idx="18">
                  <c:v>-2</c:v>
                </c:pt>
                <c:pt idx="19">
                  <c:v>-4</c:v>
                </c:pt>
                <c:pt idx="20">
                  <c:v>-11</c:v>
                </c:pt>
                <c:pt idx="21">
                  <c:v>-15</c:v>
                </c:pt>
                <c:pt idx="22">
                  <c:v>-12</c:v>
                </c:pt>
                <c:pt idx="23">
                  <c:v>-14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25A-4CD3-A870-58AD32F2BF19}"/>
            </c:ext>
          </c:extLst>
        </c:ser>
        <c:ser>
          <c:idx val="4"/>
          <c:order val="4"/>
          <c:tx>
            <c:strRef>
              <c:f>Indexek!$A$30</c:f>
              <c:strCache>
                <c:ptCount val="1"/>
                <c:pt idx="0">
                  <c:v>Eddig megvalósított beruházások*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-2.7873818078783846E-3"/>
                  <c:y val="1.67810445549002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25A-4CD3-A870-58AD32F2BF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Indexek!$B$25:$Y$25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Indexek!$B$30:$Y$30</c:f>
              <c:numCache>
                <c:formatCode>General</c:formatCode>
                <c:ptCount val="24"/>
                <c:pt idx="2" formatCode="General\ &quot;pont&quot;">
                  <c:v>-26</c:v>
                </c:pt>
                <c:pt idx="3" formatCode="General\ &quot;pont&quot;">
                  <c:v>-19</c:v>
                </c:pt>
                <c:pt idx="4" formatCode="General\ &quot;pont&quot;">
                  <c:v>-17</c:v>
                </c:pt>
                <c:pt idx="5" formatCode="General\ &quot;pont&quot;">
                  <c:v>-15</c:v>
                </c:pt>
                <c:pt idx="6" formatCode="General\ &quot;pont&quot;">
                  <c:v>-9</c:v>
                </c:pt>
                <c:pt idx="7" formatCode="General\ &quot;pont&quot;">
                  <c:v>-13</c:v>
                </c:pt>
                <c:pt idx="8" formatCode="General\ &quot;pont&quot;">
                  <c:v>-1</c:v>
                </c:pt>
                <c:pt idx="9" formatCode="General\ &quot;pont&quot;">
                  <c:v>-6</c:v>
                </c:pt>
                <c:pt idx="10" formatCode="General\ &quot;pont&quot;">
                  <c:v>-6</c:v>
                </c:pt>
                <c:pt idx="11" formatCode="General\ &quot;pont&quot;">
                  <c:v>3</c:v>
                </c:pt>
                <c:pt idx="12" formatCode="General\ &quot;pont&quot;">
                  <c:v>-3</c:v>
                </c:pt>
                <c:pt idx="13" formatCode="General\ &quot;pont&quot;">
                  <c:v>2</c:v>
                </c:pt>
                <c:pt idx="14" formatCode="General\ &quot;pont&quot;">
                  <c:v>-14</c:v>
                </c:pt>
                <c:pt idx="15" formatCode="General\ &quot;pont&quot;">
                  <c:v>-9</c:v>
                </c:pt>
                <c:pt idx="16" formatCode="General\ &quot;pont&quot;">
                  <c:v>-9</c:v>
                </c:pt>
                <c:pt idx="17" formatCode="General\ &quot;pont&quot;">
                  <c:v>-12</c:v>
                </c:pt>
                <c:pt idx="18" formatCode="General\ &quot;pont&quot;">
                  <c:v>-15</c:v>
                </c:pt>
                <c:pt idx="19" formatCode="General\ &quot;pont&quot;">
                  <c:v>-7</c:v>
                </c:pt>
                <c:pt idx="20" formatCode="General\ &quot;pont&quot;">
                  <c:v>-13</c:v>
                </c:pt>
                <c:pt idx="21" formatCode="General\ &quot;pont&quot;">
                  <c:v>-18</c:v>
                </c:pt>
                <c:pt idx="22" formatCode="General\ &quot;pont&quot;">
                  <c:v>-12</c:v>
                </c:pt>
                <c:pt idx="23" formatCode="General\ &quot;pont&quot;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25A-4CD3-A870-58AD32F2BF19}"/>
            </c:ext>
          </c:extLst>
        </c:ser>
        <c:ser>
          <c:idx val="5"/>
          <c:order val="5"/>
          <c:tx>
            <c:strRef>
              <c:f>Indexek!$A$31</c:f>
              <c:strCache>
                <c:ptCount val="1"/>
                <c:pt idx="0">
                  <c:v>Kapacitás jelenlegi szintje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25A-4CD3-A870-58AD32F2BF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Indexek!$B$25:$Y$25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Indexek!$B$31:$Y$31</c:f>
              <c:numCache>
                <c:formatCode>General\ "pont"</c:formatCode>
                <c:ptCount val="24"/>
                <c:pt idx="0">
                  <c:v>-46</c:v>
                </c:pt>
                <c:pt idx="1">
                  <c:v>-43</c:v>
                </c:pt>
                <c:pt idx="2">
                  <c:v>-44</c:v>
                </c:pt>
                <c:pt idx="3">
                  <c:v>-34</c:v>
                </c:pt>
                <c:pt idx="4">
                  <c:v>-25</c:v>
                </c:pt>
                <c:pt idx="5">
                  <c:v>-13</c:v>
                </c:pt>
                <c:pt idx="6">
                  <c:v>-11</c:v>
                </c:pt>
                <c:pt idx="7">
                  <c:v>-20</c:v>
                </c:pt>
                <c:pt idx="8">
                  <c:v>-11</c:v>
                </c:pt>
                <c:pt idx="9">
                  <c:v>-10</c:v>
                </c:pt>
                <c:pt idx="10">
                  <c:v>-12</c:v>
                </c:pt>
                <c:pt idx="11">
                  <c:v>-6</c:v>
                </c:pt>
                <c:pt idx="12">
                  <c:v>-5</c:v>
                </c:pt>
                <c:pt idx="13">
                  <c:v>-13</c:v>
                </c:pt>
                <c:pt idx="14">
                  <c:v>-4</c:v>
                </c:pt>
                <c:pt idx="15">
                  <c:v>-14</c:v>
                </c:pt>
                <c:pt idx="16">
                  <c:v>-10</c:v>
                </c:pt>
                <c:pt idx="17">
                  <c:v>-12</c:v>
                </c:pt>
                <c:pt idx="18">
                  <c:v>-7</c:v>
                </c:pt>
                <c:pt idx="19">
                  <c:v>-15</c:v>
                </c:pt>
                <c:pt idx="20">
                  <c:v>-21</c:v>
                </c:pt>
                <c:pt idx="21">
                  <c:v>-28</c:v>
                </c:pt>
                <c:pt idx="22">
                  <c:v>-22</c:v>
                </c:pt>
                <c:pt idx="23">
                  <c:v>-32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25A-4CD3-A870-58AD32F2BF19}"/>
            </c:ext>
          </c:extLst>
        </c:ser>
        <c:ser>
          <c:idx val="6"/>
          <c:order val="6"/>
          <c:tx>
            <c:strRef>
              <c:f>Indexek!$A$32</c:f>
              <c:strCache>
                <c:ptCount val="1"/>
                <c:pt idx="0">
                  <c:v>Üzleti környezet jelenleg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-2.7873818078783846E-3"/>
                  <c:y val="3.11647970305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25A-4CD3-A870-58AD32F2BF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Indexek!$B$25:$Y$25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Indexek!$B$32:$Y$32</c:f>
              <c:numCache>
                <c:formatCode>General\ "pont"</c:formatCode>
                <c:ptCount val="24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  <c:pt idx="9">
                  <c:v>-1</c:v>
                </c:pt>
                <c:pt idx="10">
                  <c:v>-10</c:v>
                </c:pt>
                <c:pt idx="11">
                  <c:v>-15</c:v>
                </c:pt>
                <c:pt idx="12">
                  <c:v>-10</c:v>
                </c:pt>
                <c:pt idx="13">
                  <c:v>-16</c:v>
                </c:pt>
                <c:pt idx="14">
                  <c:v>-5</c:v>
                </c:pt>
                <c:pt idx="15">
                  <c:v>-33</c:v>
                </c:pt>
                <c:pt idx="16">
                  <c:v>-24</c:v>
                </c:pt>
                <c:pt idx="17">
                  <c:v>-20</c:v>
                </c:pt>
                <c:pt idx="18">
                  <c:v>-26</c:v>
                </c:pt>
                <c:pt idx="19">
                  <c:v>-33</c:v>
                </c:pt>
                <c:pt idx="20">
                  <c:v>-37</c:v>
                </c:pt>
                <c:pt idx="21">
                  <c:v>-42</c:v>
                </c:pt>
                <c:pt idx="22">
                  <c:v>-46</c:v>
                </c:pt>
                <c:pt idx="23">
                  <c:v>-34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25A-4CD3-A870-58AD32F2BF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2448032"/>
        <c:axId val="1032442456"/>
      </c:lineChart>
      <c:catAx>
        <c:axId val="1032448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2456"/>
        <c:crosses val="autoZero"/>
        <c:auto val="1"/>
        <c:lblAlgn val="ctr"/>
        <c:lblOffset val="100"/>
        <c:noMultiLvlLbl val="0"/>
      </c:catAx>
      <c:valAx>
        <c:axId val="1032442456"/>
        <c:scaling>
          <c:orientation val="minMax"/>
          <c:max val="30"/>
          <c:min val="-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244803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84846084457603E-2"/>
          <c:y val="0.74631693294934009"/>
          <c:w val="0.98261515391554244"/>
          <c:h val="0.238690094268808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0612845329407"/>
          <c:y val="3.7350194798039714E-2"/>
          <c:w val="0.75406801320604289"/>
          <c:h val="0.43488076012717103"/>
        </c:manualLayout>
      </c:layout>
      <c:lineChart>
        <c:grouping val="standard"/>
        <c:varyColors val="0"/>
        <c:ser>
          <c:idx val="0"/>
          <c:order val="0"/>
          <c:tx>
            <c:strRef>
              <c:f>Indexek!$A$39</c:f>
              <c:strCache>
                <c:ptCount val="1"/>
                <c:pt idx="0">
                  <c:v>Bérszint 3 hónap múlva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B83-4402-86F7-0CE80B193C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Indexek!$B$38:$Y$38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Indexek!$B$39:$Y$39</c:f>
              <c:numCache>
                <c:formatCode>General\ "pont"</c:formatCode>
                <c:ptCount val="24"/>
                <c:pt idx="0">
                  <c:v>17</c:v>
                </c:pt>
                <c:pt idx="1">
                  <c:v>21</c:v>
                </c:pt>
                <c:pt idx="2">
                  <c:v>17</c:v>
                </c:pt>
                <c:pt idx="3">
                  <c:v>11</c:v>
                </c:pt>
                <c:pt idx="4">
                  <c:v>16</c:v>
                </c:pt>
                <c:pt idx="5">
                  <c:v>13</c:v>
                </c:pt>
                <c:pt idx="6">
                  <c:v>21</c:v>
                </c:pt>
                <c:pt idx="7">
                  <c:v>23</c:v>
                </c:pt>
                <c:pt idx="8">
                  <c:v>15</c:v>
                </c:pt>
                <c:pt idx="9">
                  <c:v>27</c:v>
                </c:pt>
                <c:pt idx="10">
                  <c:v>38</c:v>
                </c:pt>
                <c:pt idx="11">
                  <c:v>54</c:v>
                </c:pt>
                <c:pt idx="12">
                  <c:v>56</c:v>
                </c:pt>
                <c:pt idx="13">
                  <c:v>56</c:v>
                </c:pt>
                <c:pt idx="14">
                  <c:v>48</c:v>
                </c:pt>
                <c:pt idx="15">
                  <c:v>25</c:v>
                </c:pt>
                <c:pt idx="16">
                  <c:v>28</c:v>
                </c:pt>
                <c:pt idx="17">
                  <c:v>24</c:v>
                </c:pt>
                <c:pt idx="18">
                  <c:v>27</c:v>
                </c:pt>
                <c:pt idx="19">
                  <c:v>22</c:v>
                </c:pt>
                <c:pt idx="20">
                  <c:v>12</c:v>
                </c:pt>
                <c:pt idx="21">
                  <c:v>20</c:v>
                </c:pt>
                <c:pt idx="22">
                  <c:v>33</c:v>
                </c:pt>
                <c:pt idx="23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B83-4402-86F7-0CE80B193CEC}"/>
            </c:ext>
          </c:extLst>
        </c:ser>
        <c:ser>
          <c:idx val="1"/>
          <c:order val="1"/>
          <c:tx>
            <c:strRef>
              <c:f>Indexek!$A$40</c:f>
              <c:strCache>
                <c:ptCount val="1"/>
                <c:pt idx="0">
                  <c:v>Beruházás 3 hónap múlva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B83-4402-86F7-0CE80B193C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Indexek!$B$38:$Y$38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Indexek!$B$40:$Y$40</c:f>
              <c:numCache>
                <c:formatCode>General\ "pont"</c:formatCode>
                <c:ptCount val="24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  <c:pt idx="9">
                  <c:v>33</c:v>
                </c:pt>
                <c:pt idx="10">
                  <c:v>33</c:v>
                </c:pt>
                <c:pt idx="11">
                  <c:v>35</c:v>
                </c:pt>
                <c:pt idx="12">
                  <c:v>35</c:v>
                </c:pt>
                <c:pt idx="13">
                  <c:v>38</c:v>
                </c:pt>
                <c:pt idx="14">
                  <c:v>47</c:v>
                </c:pt>
                <c:pt idx="15">
                  <c:v>37</c:v>
                </c:pt>
                <c:pt idx="16">
                  <c:v>42</c:v>
                </c:pt>
                <c:pt idx="17">
                  <c:v>32</c:v>
                </c:pt>
                <c:pt idx="18">
                  <c:v>30</c:v>
                </c:pt>
                <c:pt idx="19">
                  <c:v>14</c:v>
                </c:pt>
                <c:pt idx="20">
                  <c:v>25</c:v>
                </c:pt>
                <c:pt idx="21">
                  <c:v>12</c:v>
                </c:pt>
                <c:pt idx="22">
                  <c:v>19</c:v>
                </c:pt>
                <c:pt idx="23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B83-4402-86F7-0CE80B193CEC}"/>
            </c:ext>
          </c:extLst>
        </c:ser>
        <c:ser>
          <c:idx val="2"/>
          <c:order val="2"/>
          <c:tx>
            <c:strRef>
              <c:f>Indexek!$A$41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-1.0220280775083865E-16"/>
                  <c:y val="-2.8034582607558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B83-4402-86F7-0CE80B193C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Indexek!$B$38:$Y$38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Indexek!$B$41:$Y$41</c:f>
              <c:numCache>
                <c:formatCode>General\ "pont"</c:formatCode>
                <c:ptCount val="24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B83-4402-86F7-0CE80B193CEC}"/>
            </c:ext>
          </c:extLst>
        </c:ser>
        <c:ser>
          <c:idx val="3"/>
          <c:order val="3"/>
          <c:tx>
            <c:strRef>
              <c:f>Indexek!$A$42</c:f>
              <c:strCache>
                <c:ptCount val="1"/>
                <c:pt idx="0">
                  <c:v>Foglalkoztatás 3 hónap múlva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-2.7873815019926959E-3"/>
                  <c:y val="-4.2830117539930359E-1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B83-4402-86F7-0CE80B193C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Indexek!$B$38:$Y$38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Indexek!$B$42:$Y$42</c:f>
              <c:numCache>
                <c:formatCode>General\ "pont"</c:formatCode>
                <c:ptCount val="24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  <c:pt idx="9">
                  <c:v>16</c:v>
                </c:pt>
                <c:pt idx="10">
                  <c:v>12</c:v>
                </c:pt>
                <c:pt idx="11">
                  <c:v>15</c:v>
                </c:pt>
                <c:pt idx="12">
                  <c:v>17</c:v>
                </c:pt>
                <c:pt idx="13">
                  <c:v>19</c:v>
                </c:pt>
                <c:pt idx="14">
                  <c:v>21</c:v>
                </c:pt>
                <c:pt idx="15">
                  <c:v>19</c:v>
                </c:pt>
                <c:pt idx="16">
                  <c:v>17</c:v>
                </c:pt>
                <c:pt idx="17">
                  <c:v>15</c:v>
                </c:pt>
                <c:pt idx="18">
                  <c:v>15</c:v>
                </c:pt>
                <c:pt idx="19">
                  <c:v>8</c:v>
                </c:pt>
                <c:pt idx="20">
                  <c:v>5</c:v>
                </c:pt>
                <c:pt idx="21">
                  <c:v>-2</c:v>
                </c:pt>
                <c:pt idx="22">
                  <c:v>-4</c:v>
                </c:pt>
                <c:pt idx="23">
                  <c:v>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B83-4402-86F7-0CE80B193CEC}"/>
            </c:ext>
          </c:extLst>
        </c:ser>
        <c:ser>
          <c:idx val="4"/>
          <c:order val="4"/>
          <c:tx>
            <c:strRef>
              <c:f>Indexek!$A$43</c:f>
              <c:strCache>
                <c:ptCount val="1"/>
                <c:pt idx="0">
                  <c:v>Árbevétel 3 hónap múlva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4.181072252988788E-3"/>
                  <c:y val="9.344860869186111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B83-4402-86F7-0CE80B193C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Indexek!$B$38:$Y$38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Indexek!$B$43:$Y$43</c:f>
              <c:numCache>
                <c:formatCode>General\ "pont"</c:formatCode>
                <c:ptCount val="24"/>
                <c:pt idx="0">
                  <c:v>0</c:v>
                </c:pt>
                <c:pt idx="1">
                  <c:v>19</c:v>
                </c:pt>
                <c:pt idx="2">
                  <c:v>24</c:v>
                </c:pt>
                <c:pt idx="3">
                  <c:v>24</c:v>
                </c:pt>
                <c:pt idx="4">
                  <c:v>32</c:v>
                </c:pt>
                <c:pt idx="5">
                  <c:v>25</c:v>
                </c:pt>
                <c:pt idx="6">
                  <c:v>30</c:v>
                </c:pt>
                <c:pt idx="7">
                  <c:v>23</c:v>
                </c:pt>
                <c:pt idx="8">
                  <c:v>19</c:v>
                </c:pt>
                <c:pt idx="9">
                  <c:v>26</c:v>
                </c:pt>
                <c:pt idx="10">
                  <c:v>20</c:v>
                </c:pt>
                <c:pt idx="11">
                  <c:v>7</c:v>
                </c:pt>
                <c:pt idx="12">
                  <c:v>13</c:v>
                </c:pt>
                <c:pt idx="13">
                  <c:v>30</c:v>
                </c:pt>
                <c:pt idx="14">
                  <c:v>30</c:v>
                </c:pt>
                <c:pt idx="15">
                  <c:v>17</c:v>
                </c:pt>
                <c:pt idx="16">
                  <c:v>18</c:v>
                </c:pt>
                <c:pt idx="17">
                  <c:v>16</c:v>
                </c:pt>
                <c:pt idx="18">
                  <c:v>20</c:v>
                </c:pt>
                <c:pt idx="19">
                  <c:v>4</c:v>
                </c:pt>
                <c:pt idx="20">
                  <c:v>-5</c:v>
                </c:pt>
                <c:pt idx="21">
                  <c:v>-9</c:v>
                </c:pt>
                <c:pt idx="22">
                  <c:v>-5</c:v>
                </c:pt>
                <c:pt idx="23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B83-4402-86F7-0CE80B193CEC}"/>
            </c:ext>
          </c:extLst>
        </c:ser>
        <c:ser>
          <c:idx val="5"/>
          <c:order val="5"/>
          <c:tx>
            <c:strRef>
              <c:f>Indexek!$A$44</c:f>
              <c:strCache>
                <c:ptCount val="1"/>
                <c:pt idx="0">
                  <c:v>Kapacitás-kihasználtság 3 hónap múlva</c:v>
                </c:pt>
              </c:strCache>
            </c:strRef>
          </c:tx>
          <c:spPr>
            <a:ln w="254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1.3936907509962968E-3"/>
                  <c:y val="1.40172913037791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B83-4402-86F7-0CE80B193C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Indexek!$B$38:$Y$38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Indexek!$B$44:$Y$44</c:f>
              <c:numCache>
                <c:formatCode>General\ "pont"</c:formatCode>
                <c:ptCount val="24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B83-4402-86F7-0CE80B193CEC}"/>
            </c:ext>
          </c:extLst>
        </c:ser>
        <c:ser>
          <c:idx val="6"/>
          <c:order val="6"/>
          <c:tx>
            <c:strRef>
              <c:f>Indexek!$A$45</c:f>
              <c:strCache>
                <c:ptCount val="1"/>
                <c:pt idx="0">
                  <c:v>Üzleti környezet 3 hónap múlva</c:v>
                </c:pt>
              </c:strCache>
            </c:strRef>
          </c:tx>
          <c:spPr>
            <a:ln w="25400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5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B83-4402-86F7-0CE80B193C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Indexek!$B$38:$Y$38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Indexek!$B$45:$Y$45</c:f>
              <c:numCache>
                <c:formatCode>General\ "pont"</c:formatCode>
                <c:ptCount val="24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  <c:pt idx="9">
                  <c:v>6</c:v>
                </c:pt>
                <c:pt idx="10">
                  <c:v>-6</c:v>
                </c:pt>
                <c:pt idx="11">
                  <c:v>-11</c:v>
                </c:pt>
                <c:pt idx="12">
                  <c:v>-2</c:v>
                </c:pt>
                <c:pt idx="13">
                  <c:v>8</c:v>
                </c:pt>
                <c:pt idx="14">
                  <c:v>3</c:v>
                </c:pt>
                <c:pt idx="15">
                  <c:v>-28</c:v>
                </c:pt>
                <c:pt idx="16">
                  <c:v>-19</c:v>
                </c:pt>
                <c:pt idx="17">
                  <c:v>-17</c:v>
                </c:pt>
                <c:pt idx="18">
                  <c:v>-24</c:v>
                </c:pt>
                <c:pt idx="19">
                  <c:v>-38</c:v>
                </c:pt>
                <c:pt idx="20">
                  <c:v>-42</c:v>
                </c:pt>
                <c:pt idx="21">
                  <c:v>-51</c:v>
                </c:pt>
                <c:pt idx="22">
                  <c:v>-57</c:v>
                </c:pt>
                <c:pt idx="23">
                  <c:v>-40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B83-4402-86F7-0CE80B193C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3163264"/>
        <c:axId val="1033163920"/>
      </c:lineChart>
      <c:catAx>
        <c:axId val="1033163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920"/>
        <c:crosses val="autoZero"/>
        <c:auto val="1"/>
        <c:lblAlgn val="ctr"/>
        <c:lblOffset val="100"/>
        <c:noMultiLvlLbl val="0"/>
      </c:catAx>
      <c:valAx>
        <c:axId val="1033163920"/>
        <c:scaling>
          <c:orientation val="minMax"/>
          <c:max val="60"/>
          <c:min val="-6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3316326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51708118325139"/>
          <c:y val="5.1634378338798262E-2"/>
          <c:w val="0.80384680595160829"/>
          <c:h val="0.62419367417421789"/>
        </c:manualLayout>
      </c:layout>
      <c:lineChart>
        <c:grouping val="standard"/>
        <c:varyColors val="0"/>
        <c:ser>
          <c:idx val="0"/>
          <c:order val="0"/>
          <c:tx>
            <c:strRef>
              <c:f>Indexek!$B$79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E32-4BB1-9E5E-8AEA4BD699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Indexek!$A$80:$A$103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Indexek!$B$80:$B$103</c:f>
              <c:numCache>
                <c:formatCode>General\ "pont"</c:formatCode>
                <c:ptCount val="24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  <c:pt idx="9">
                  <c:v>6</c:v>
                </c:pt>
                <c:pt idx="10">
                  <c:v>6</c:v>
                </c:pt>
                <c:pt idx="11">
                  <c:v>-1</c:v>
                </c:pt>
                <c:pt idx="12">
                  <c:v>7</c:v>
                </c:pt>
                <c:pt idx="13">
                  <c:v>22</c:v>
                </c:pt>
                <c:pt idx="14">
                  <c:v>15</c:v>
                </c:pt>
                <c:pt idx="15">
                  <c:v>2</c:v>
                </c:pt>
                <c:pt idx="16">
                  <c:v>1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-18</c:v>
                </c:pt>
                <c:pt idx="22">
                  <c:v>-13</c:v>
                </c:pt>
                <c:pt idx="23">
                  <c:v>-13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E32-4BB1-9E5E-8AEA4BD69982}"/>
            </c:ext>
          </c:extLst>
        </c:ser>
        <c:ser>
          <c:idx val="1"/>
          <c:order val="1"/>
          <c:tx>
            <c:strRef>
              <c:f>Indexek!$C$79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E32-4BB1-9E5E-8AEA4BD699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Indexek!$A$80:$A$103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Indexek!$C$80:$C$103</c:f>
              <c:numCache>
                <c:formatCode>General\ "pont"</c:formatCode>
                <c:ptCount val="24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  <c:pt idx="9">
                  <c:v>19</c:v>
                </c:pt>
                <c:pt idx="10">
                  <c:v>19</c:v>
                </c:pt>
                <c:pt idx="11">
                  <c:v>14</c:v>
                </c:pt>
                <c:pt idx="12">
                  <c:v>18</c:v>
                </c:pt>
                <c:pt idx="13">
                  <c:v>33</c:v>
                </c:pt>
                <c:pt idx="14">
                  <c:v>29</c:v>
                </c:pt>
                <c:pt idx="15">
                  <c:v>11</c:v>
                </c:pt>
                <c:pt idx="16">
                  <c:v>13</c:v>
                </c:pt>
                <c:pt idx="17">
                  <c:v>17</c:v>
                </c:pt>
                <c:pt idx="18">
                  <c:v>15</c:v>
                </c:pt>
                <c:pt idx="19">
                  <c:v>0</c:v>
                </c:pt>
                <c:pt idx="20">
                  <c:v>-9</c:v>
                </c:pt>
                <c:pt idx="21">
                  <c:v>-17</c:v>
                </c:pt>
                <c:pt idx="22">
                  <c:v>-12</c:v>
                </c:pt>
                <c:pt idx="23">
                  <c:v>-9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E32-4BB1-9E5E-8AEA4BD69982}"/>
            </c:ext>
          </c:extLst>
        </c:ser>
        <c:ser>
          <c:idx val="2"/>
          <c:order val="2"/>
          <c:tx>
            <c:strRef>
              <c:f>Indexek!$D$79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0"/>
                  <c:y val="-3.62043579214137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E32-4BB1-9E5E-8AEA4BD699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Indexek!$A$80:$A$103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Indexek!$D$80:$D$103</c:f>
              <c:numCache>
                <c:formatCode>General\ "pont"</c:formatCode>
                <c:ptCount val="24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  <c:pt idx="9">
                  <c:v>23</c:v>
                </c:pt>
                <c:pt idx="10">
                  <c:v>25</c:v>
                </c:pt>
                <c:pt idx="11">
                  <c:v>19</c:v>
                </c:pt>
                <c:pt idx="12">
                  <c:v>17</c:v>
                </c:pt>
                <c:pt idx="13">
                  <c:v>34</c:v>
                </c:pt>
                <c:pt idx="14">
                  <c:v>41</c:v>
                </c:pt>
                <c:pt idx="15">
                  <c:v>25</c:v>
                </c:pt>
                <c:pt idx="16">
                  <c:v>20</c:v>
                </c:pt>
                <c:pt idx="17">
                  <c:v>12</c:v>
                </c:pt>
                <c:pt idx="18">
                  <c:v>23</c:v>
                </c:pt>
                <c:pt idx="19">
                  <c:v>-4</c:v>
                </c:pt>
                <c:pt idx="20">
                  <c:v>-15</c:v>
                </c:pt>
                <c:pt idx="21">
                  <c:v>-8</c:v>
                </c:pt>
                <c:pt idx="22">
                  <c:v>-12</c:v>
                </c:pt>
                <c:pt idx="2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E32-4BB1-9E5E-8AEA4BD69982}"/>
            </c:ext>
          </c:extLst>
        </c:ser>
        <c:ser>
          <c:idx val="3"/>
          <c:order val="3"/>
          <c:tx>
            <c:strRef>
              <c:f>Indexek!$E$79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E32-4BB1-9E5E-8AEA4BD699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Indexek!$A$80:$A$103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Indexek!$E$80:$E$103</c:f>
              <c:numCache>
                <c:formatCode>General\ "pont"</c:formatCode>
                <c:ptCount val="24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  <c:pt idx="9">
                  <c:v>42</c:v>
                </c:pt>
                <c:pt idx="10">
                  <c:v>34</c:v>
                </c:pt>
                <c:pt idx="11">
                  <c:v>40</c:v>
                </c:pt>
                <c:pt idx="12">
                  <c:v>43</c:v>
                </c:pt>
                <c:pt idx="13">
                  <c:v>40</c:v>
                </c:pt>
                <c:pt idx="14">
                  <c:v>40</c:v>
                </c:pt>
                <c:pt idx="15">
                  <c:v>35</c:v>
                </c:pt>
                <c:pt idx="16">
                  <c:v>31</c:v>
                </c:pt>
                <c:pt idx="17">
                  <c:v>24</c:v>
                </c:pt>
                <c:pt idx="18">
                  <c:v>22</c:v>
                </c:pt>
                <c:pt idx="19">
                  <c:v>13</c:v>
                </c:pt>
                <c:pt idx="20">
                  <c:v>27</c:v>
                </c:pt>
                <c:pt idx="21">
                  <c:v>11</c:v>
                </c:pt>
                <c:pt idx="22">
                  <c:v>8</c:v>
                </c:pt>
                <c:pt idx="23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E32-4BB1-9E5E-8AEA4BD69982}"/>
            </c:ext>
          </c:extLst>
        </c:ser>
        <c:ser>
          <c:idx val="4"/>
          <c:order val="4"/>
          <c:tx>
            <c:strRef>
              <c:f>Indexek!$F$79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E32-4BB1-9E5E-8AEA4BD699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Indexek!$A$80:$A$103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Indexek!$F$80:$F$103</c:f>
              <c:numCache>
                <c:formatCode>General\ "pont"</c:formatCode>
                <c:ptCount val="24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  <c:pt idx="9">
                  <c:v>21</c:v>
                </c:pt>
                <c:pt idx="10">
                  <c:v>18</c:v>
                </c:pt>
                <c:pt idx="11">
                  <c:v>17</c:v>
                </c:pt>
                <c:pt idx="12">
                  <c:v>22</c:v>
                </c:pt>
                <c:pt idx="13">
                  <c:v>30</c:v>
                </c:pt>
                <c:pt idx="14">
                  <c:v>29</c:v>
                </c:pt>
                <c:pt idx="15">
                  <c:v>14</c:v>
                </c:pt>
                <c:pt idx="16">
                  <c:v>16</c:v>
                </c:pt>
                <c:pt idx="17">
                  <c:v>14</c:v>
                </c:pt>
                <c:pt idx="18">
                  <c:v>13</c:v>
                </c:pt>
                <c:pt idx="19">
                  <c:v>1</c:v>
                </c:pt>
                <c:pt idx="20">
                  <c:v>-2</c:v>
                </c:pt>
                <c:pt idx="21">
                  <c:v>-8</c:v>
                </c:pt>
                <c:pt idx="22">
                  <c:v>-5</c:v>
                </c:pt>
                <c:pt idx="23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E32-4BB1-9E5E-8AEA4BD6998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  <c:min val="-3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62752975804887E-2"/>
          <c:y val="3.8878838174909489E-2"/>
          <c:w val="0.87946579345061615"/>
          <c:h val="0.610591980245113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39D-41E5-A35C-7A14F80F1F9B}"/>
              </c:ext>
            </c:extLst>
          </c:dPt>
          <c:dPt>
            <c:idx val="4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39D-41E5-A35C-7A14F80F1F9B}"/>
              </c:ext>
            </c:extLst>
          </c:dPt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39D-41E5-A35C-7A14F80F1F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verzió'!$A$56:$A$79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verzió'!$B$56:$B$79</c:f>
              <c:numCache>
                <c:formatCode>0%</c:formatCode>
                <c:ptCount val="24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0.9</c:v>
                </c:pt>
                <c:pt idx="13">
                  <c:v>0.87</c:v>
                </c:pt>
                <c:pt idx="14">
                  <c:v>0.88</c:v>
                </c:pt>
                <c:pt idx="15">
                  <c:v>0.86</c:v>
                </c:pt>
                <c:pt idx="16">
                  <c:v>0.91</c:v>
                </c:pt>
                <c:pt idx="17">
                  <c:v>0.87</c:v>
                </c:pt>
                <c:pt idx="18">
                  <c:v>0.89</c:v>
                </c:pt>
                <c:pt idx="19">
                  <c:v>0.89</c:v>
                </c:pt>
                <c:pt idx="20">
                  <c:v>0.84</c:v>
                </c:pt>
                <c:pt idx="21">
                  <c:v>0.85</c:v>
                </c:pt>
                <c:pt idx="22">
                  <c:v>0.89</c:v>
                </c:pt>
                <c:pt idx="23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39D-41E5-A35C-7A14F80F1F9B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439D-41E5-A35C-7A14F80F1F9B}"/>
              </c:ext>
            </c:extLst>
          </c:dPt>
          <c:dLbls>
            <c:dLbl>
              <c:idx val="23"/>
              <c:layout>
                <c:manualLayout>
                  <c:x val="0"/>
                  <c:y val="1.94546419618244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39D-41E5-A35C-7A14F80F1F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verzió'!$A$56:$A$79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verzió'!$C$56:$C$79</c:f>
              <c:numCache>
                <c:formatCode>0%</c:formatCode>
                <c:ptCount val="24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  <c:pt idx="9">
                  <c:v>0.95</c:v>
                </c:pt>
                <c:pt idx="10">
                  <c:v>0.98</c:v>
                </c:pt>
                <c:pt idx="11">
                  <c:v>0.96</c:v>
                </c:pt>
                <c:pt idx="12">
                  <c:v>0.97</c:v>
                </c:pt>
                <c:pt idx="13">
                  <c:v>0.95</c:v>
                </c:pt>
                <c:pt idx="14">
                  <c:v>0.96</c:v>
                </c:pt>
                <c:pt idx="15">
                  <c:v>0.97</c:v>
                </c:pt>
                <c:pt idx="16">
                  <c:v>0.96</c:v>
                </c:pt>
                <c:pt idx="17">
                  <c:v>0.99</c:v>
                </c:pt>
                <c:pt idx="18">
                  <c:v>0.98</c:v>
                </c:pt>
                <c:pt idx="19">
                  <c:v>0.97</c:v>
                </c:pt>
                <c:pt idx="20">
                  <c:v>0.94</c:v>
                </c:pt>
                <c:pt idx="21">
                  <c:v>0.91</c:v>
                </c:pt>
                <c:pt idx="22">
                  <c:v>0.96</c:v>
                </c:pt>
                <c:pt idx="23">
                  <c:v>0.88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39D-41E5-A35C-7A14F80F1F9B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elete val="1"/>
          </c:dLbls>
          <c:cat>
            <c:strRef>
              <c:f>'Új verzió'!$A$56:$A$79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verzió'!$D$56:$D$79</c:f>
              <c:numCache>
                <c:formatCode>0%</c:formatCode>
                <c:ptCount val="24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  <c:pt idx="9">
                  <c:v>0.98</c:v>
                </c:pt>
                <c:pt idx="10">
                  <c:v>1.01</c:v>
                </c:pt>
                <c:pt idx="11">
                  <c:v>1.01</c:v>
                </c:pt>
                <c:pt idx="12">
                  <c:v>1.04</c:v>
                </c:pt>
                <c:pt idx="13">
                  <c:v>0.98</c:v>
                </c:pt>
                <c:pt idx="14">
                  <c:v>1.03</c:v>
                </c:pt>
                <c:pt idx="15">
                  <c:v>1.03</c:v>
                </c:pt>
                <c:pt idx="16">
                  <c:v>1.03</c:v>
                </c:pt>
                <c:pt idx="17">
                  <c:v>1.01</c:v>
                </c:pt>
                <c:pt idx="18">
                  <c:v>1</c:v>
                </c:pt>
                <c:pt idx="19">
                  <c:v>1.01</c:v>
                </c:pt>
                <c:pt idx="20">
                  <c:v>0.95</c:v>
                </c:pt>
                <c:pt idx="21">
                  <c:v>0.98</c:v>
                </c:pt>
                <c:pt idx="22">
                  <c:v>0.95</c:v>
                </c:pt>
                <c:pt idx="23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39D-41E5-A35C-7A14F80F1F9B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39D-41E5-A35C-7A14F80F1F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verzió'!$A$56:$A$79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verzió'!$E$56:$E$79</c:f>
              <c:numCache>
                <c:formatCode>0%</c:formatCode>
                <c:ptCount val="24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  <c:pt idx="9">
                  <c:v>1.06</c:v>
                </c:pt>
                <c:pt idx="10">
                  <c:v>1.07</c:v>
                </c:pt>
                <c:pt idx="11">
                  <c:v>1.1100000000000001</c:v>
                </c:pt>
                <c:pt idx="12">
                  <c:v>1.07</c:v>
                </c:pt>
                <c:pt idx="13">
                  <c:v>1.02</c:v>
                </c:pt>
                <c:pt idx="14">
                  <c:v>0.96</c:v>
                </c:pt>
                <c:pt idx="15">
                  <c:v>1.05</c:v>
                </c:pt>
                <c:pt idx="16">
                  <c:v>1.04</c:v>
                </c:pt>
                <c:pt idx="17">
                  <c:v>1.1000000000000001</c:v>
                </c:pt>
                <c:pt idx="18">
                  <c:v>1.04</c:v>
                </c:pt>
                <c:pt idx="19">
                  <c:v>1.02</c:v>
                </c:pt>
                <c:pt idx="20">
                  <c:v>1.06</c:v>
                </c:pt>
                <c:pt idx="21">
                  <c:v>0.99</c:v>
                </c:pt>
                <c:pt idx="22">
                  <c:v>1.01</c:v>
                </c:pt>
                <c:pt idx="23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39D-41E5-A35C-7A14F80F1F9B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439D-41E5-A35C-7A14F80F1F9B}"/>
              </c:ext>
            </c:extLst>
          </c:dPt>
          <c:dLbls>
            <c:dLbl>
              <c:idx val="23"/>
              <c:layout>
                <c:manualLayout>
                  <c:x val="0"/>
                  <c:y val="-1.45909814713683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39D-41E5-A35C-7A14F80F1F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verzió'!$A$56:$A$79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verzió'!$F$56:$F$79</c:f>
              <c:numCache>
                <c:formatCode>0%</c:formatCode>
                <c:ptCount val="24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39D-41E5-A35C-7A14F80F1F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208835778786243"/>
          <c:y val="0.91791309136558563"/>
          <c:w val="0.80092257307701931"/>
          <c:h val="6.74959271630459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7116271556897584"/>
          <c:h val="0.60147129293363433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verzió'!$L$81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0"/>
                  <c:y val="-2.5820003671726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436-4871-8905-4E9CE2CA94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verzió'!$K$82:$K$105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verzió'!$L$82:$L$105</c:f>
              <c:numCache>
                <c:formatCode>0%</c:formatCode>
                <c:ptCount val="24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0.95</c:v>
                </c:pt>
                <c:pt idx="10">
                  <c:v>0.94</c:v>
                </c:pt>
                <c:pt idx="11">
                  <c:v>0.98</c:v>
                </c:pt>
                <c:pt idx="12">
                  <c:v>1.01</c:v>
                </c:pt>
                <c:pt idx="13">
                  <c:v>0.93</c:v>
                </c:pt>
                <c:pt idx="14">
                  <c:v>0.95</c:v>
                </c:pt>
                <c:pt idx="15">
                  <c:v>0.94</c:v>
                </c:pt>
                <c:pt idx="16">
                  <c:v>0.98</c:v>
                </c:pt>
                <c:pt idx="17">
                  <c:v>0.97</c:v>
                </c:pt>
                <c:pt idx="18">
                  <c:v>0.96</c:v>
                </c:pt>
                <c:pt idx="19">
                  <c:v>0.95</c:v>
                </c:pt>
                <c:pt idx="20">
                  <c:v>0.91</c:v>
                </c:pt>
                <c:pt idx="21">
                  <c:v>0.88</c:v>
                </c:pt>
                <c:pt idx="22">
                  <c:v>0.93</c:v>
                </c:pt>
                <c:pt idx="23">
                  <c:v>0.92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36-4871-8905-4E9CE2CA949F}"/>
            </c:ext>
          </c:extLst>
        </c:ser>
        <c:ser>
          <c:idx val="1"/>
          <c:order val="1"/>
          <c:tx>
            <c:strRef>
              <c:f>'Új verzió'!$M$81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436-4871-8905-4E9CE2CA94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verzió'!$K$82:$K$105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verzió'!$M$82:$M$105</c:f>
              <c:numCache>
                <c:formatCode>0%</c:formatCode>
                <c:ptCount val="24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  <c:pt idx="9">
                  <c:v>0.89</c:v>
                </c:pt>
                <c:pt idx="10">
                  <c:v>0.93</c:v>
                </c:pt>
                <c:pt idx="11">
                  <c:v>0.92</c:v>
                </c:pt>
                <c:pt idx="12">
                  <c:v>0.95</c:v>
                </c:pt>
                <c:pt idx="13">
                  <c:v>0.94</c:v>
                </c:pt>
                <c:pt idx="14">
                  <c:v>0.92</c:v>
                </c:pt>
                <c:pt idx="15">
                  <c:v>0.92</c:v>
                </c:pt>
                <c:pt idx="16">
                  <c:v>0.96</c:v>
                </c:pt>
                <c:pt idx="17">
                  <c:v>0.99</c:v>
                </c:pt>
                <c:pt idx="18">
                  <c:v>0.99</c:v>
                </c:pt>
                <c:pt idx="19">
                  <c:v>0.99</c:v>
                </c:pt>
                <c:pt idx="20">
                  <c:v>0.95</c:v>
                </c:pt>
                <c:pt idx="21">
                  <c:v>0.89</c:v>
                </c:pt>
                <c:pt idx="22">
                  <c:v>0.86</c:v>
                </c:pt>
                <c:pt idx="23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36-4871-8905-4E9CE2CA949F}"/>
            </c:ext>
          </c:extLst>
        </c:ser>
        <c:ser>
          <c:idx val="2"/>
          <c:order val="2"/>
          <c:tx>
            <c:strRef>
              <c:f>'Új verzió'!$N$81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436-4871-8905-4E9CE2CA94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verzió'!$K$82:$K$105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verzió'!$N$82:$N$105</c:f>
              <c:numCache>
                <c:formatCode>0%</c:formatCode>
                <c:ptCount val="24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  <c:pt idx="9">
                  <c:v>0.88</c:v>
                </c:pt>
                <c:pt idx="10">
                  <c:v>0.87</c:v>
                </c:pt>
                <c:pt idx="11">
                  <c:v>0.86</c:v>
                </c:pt>
                <c:pt idx="12">
                  <c:v>0.88</c:v>
                </c:pt>
                <c:pt idx="13">
                  <c:v>0.88</c:v>
                </c:pt>
                <c:pt idx="14">
                  <c:v>0.89</c:v>
                </c:pt>
                <c:pt idx="15">
                  <c:v>0.88</c:v>
                </c:pt>
                <c:pt idx="16">
                  <c:v>0.96</c:v>
                </c:pt>
                <c:pt idx="17">
                  <c:v>0.92</c:v>
                </c:pt>
                <c:pt idx="18">
                  <c:v>0.91</c:v>
                </c:pt>
                <c:pt idx="19">
                  <c:v>0.95</c:v>
                </c:pt>
                <c:pt idx="20">
                  <c:v>0.9</c:v>
                </c:pt>
                <c:pt idx="21">
                  <c:v>0.85</c:v>
                </c:pt>
                <c:pt idx="22">
                  <c:v>0.95</c:v>
                </c:pt>
                <c:pt idx="23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36-4871-8905-4E9CE2CA949F}"/>
            </c:ext>
          </c:extLst>
        </c:ser>
        <c:ser>
          <c:idx val="3"/>
          <c:order val="3"/>
          <c:tx>
            <c:strRef>
              <c:f>'Új verzió'!$O$81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436-4871-8905-4E9CE2CA94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verzió'!$K$82:$K$105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verzió'!$O$82:$O$105</c:f>
              <c:numCache>
                <c:formatCode>0%</c:formatCode>
                <c:ptCount val="24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  <c:pt idx="9">
                  <c:v>0.96</c:v>
                </c:pt>
                <c:pt idx="10">
                  <c:v>0.96</c:v>
                </c:pt>
                <c:pt idx="11">
                  <c:v>0.97</c:v>
                </c:pt>
                <c:pt idx="12">
                  <c:v>0.98</c:v>
                </c:pt>
                <c:pt idx="13">
                  <c:v>0.94</c:v>
                </c:pt>
                <c:pt idx="14">
                  <c:v>0.94</c:v>
                </c:pt>
                <c:pt idx="15">
                  <c:v>0.95</c:v>
                </c:pt>
                <c:pt idx="16">
                  <c:v>0.98</c:v>
                </c:pt>
                <c:pt idx="17">
                  <c:v>0.98</c:v>
                </c:pt>
                <c:pt idx="18">
                  <c:v>0.96</c:v>
                </c:pt>
                <c:pt idx="19">
                  <c:v>0.96</c:v>
                </c:pt>
                <c:pt idx="20">
                  <c:v>0.94</c:v>
                </c:pt>
                <c:pt idx="21">
                  <c:v>0.91</c:v>
                </c:pt>
                <c:pt idx="22">
                  <c:v>0.95</c:v>
                </c:pt>
                <c:pt idx="23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6-4871-8905-4E9CE2CA9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438847051492459"/>
          <c:y val="0.87603714583646342"/>
          <c:w val="0.68455628658752044"/>
          <c:h val="0.123962854163536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0343226922575"/>
          <c:y val="4.9586681997172907E-2"/>
          <c:w val="0.76454792601181909"/>
          <c:h val="0.5872768095205775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verzió'!$B$113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1.0185066412563586E-16"/>
                  <c:y val="-2.26165956740368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CA0-42CB-9794-43EFA9A4B4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verzió'!$A$114:$A$137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verzió'!$B$114:$B$137</c:f>
              <c:numCache>
                <c:formatCode>General\ "pont"</c:formatCode>
                <c:ptCount val="24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  <c:pt idx="9">
                  <c:v>7</c:v>
                </c:pt>
                <c:pt idx="10">
                  <c:v>5</c:v>
                </c:pt>
                <c:pt idx="11">
                  <c:v>-7</c:v>
                </c:pt>
                <c:pt idx="12">
                  <c:v>1</c:v>
                </c:pt>
                <c:pt idx="13">
                  <c:v>26</c:v>
                </c:pt>
                <c:pt idx="14">
                  <c:v>17</c:v>
                </c:pt>
                <c:pt idx="15">
                  <c:v>5</c:v>
                </c:pt>
                <c:pt idx="16">
                  <c:v>3</c:v>
                </c:pt>
                <c:pt idx="17">
                  <c:v>4</c:v>
                </c:pt>
                <c:pt idx="18">
                  <c:v>2</c:v>
                </c:pt>
                <c:pt idx="19">
                  <c:v>-8</c:v>
                </c:pt>
                <c:pt idx="20">
                  <c:v>-21</c:v>
                </c:pt>
                <c:pt idx="21">
                  <c:v>-24</c:v>
                </c:pt>
                <c:pt idx="22">
                  <c:v>-19</c:v>
                </c:pt>
                <c:pt idx="23">
                  <c:v>-23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A0-42CB-9794-43EFA9A4B4E8}"/>
            </c:ext>
          </c:extLst>
        </c:ser>
        <c:ser>
          <c:idx val="1"/>
          <c:order val="1"/>
          <c:tx>
            <c:strRef>
              <c:f>'Új verzió'!$C$113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-2.7777774739963391E-3"/>
                  <c:y val="3.769432612339480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CA0-42CB-9794-43EFA9A4B4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verzió'!$A$114:$A$137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verzió'!$C$114:$C$137</c:f>
              <c:numCache>
                <c:formatCode>General\ "pont"</c:formatCode>
                <c:ptCount val="24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  <c:pt idx="9">
                  <c:v>10</c:v>
                </c:pt>
                <c:pt idx="10">
                  <c:v>9</c:v>
                </c:pt>
                <c:pt idx="11">
                  <c:v>-1</c:v>
                </c:pt>
                <c:pt idx="12">
                  <c:v>5</c:v>
                </c:pt>
                <c:pt idx="13">
                  <c:v>26</c:v>
                </c:pt>
                <c:pt idx="14">
                  <c:v>25</c:v>
                </c:pt>
                <c:pt idx="15">
                  <c:v>12</c:v>
                </c:pt>
                <c:pt idx="16">
                  <c:v>6</c:v>
                </c:pt>
                <c:pt idx="17">
                  <c:v>6</c:v>
                </c:pt>
                <c:pt idx="18">
                  <c:v>13</c:v>
                </c:pt>
                <c:pt idx="19">
                  <c:v>0</c:v>
                </c:pt>
                <c:pt idx="20">
                  <c:v>-27</c:v>
                </c:pt>
                <c:pt idx="21">
                  <c:v>-31</c:v>
                </c:pt>
                <c:pt idx="22">
                  <c:v>-26</c:v>
                </c:pt>
                <c:pt idx="23">
                  <c:v>-27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A0-42CB-9794-43EFA9A4B4E8}"/>
            </c:ext>
          </c:extLst>
        </c:ser>
        <c:ser>
          <c:idx val="2"/>
          <c:order val="2"/>
          <c:tx>
            <c:strRef>
              <c:f>'Új verzió'!$D$113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1.0185066412563586E-16"/>
                  <c:y val="1.25647753744649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CA0-42CB-9794-43EFA9A4B4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verzió'!$A$114:$A$137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verzió'!$D$114:$D$137</c:f>
              <c:numCache>
                <c:formatCode>General\ "pont"</c:formatCode>
                <c:ptCount val="24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-6</c:v>
                </c:pt>
                <c:pt idx="12">
                  <c:v>-7</c:v>
                </c:pt>
                <c:pt idx="13">
                  <c:v>24</c:v>
                </c:pt>
                <c:pt idx="14">
                  <c:v>40</c:v>
                </c:pt>
                <c:pt idx="15">
                  <c:v>21</c:v>
                </c:pt>
                <c:pt idx="16">
                  <c:v>18</c:v>
                </c:pt>
                <c:pt idx="17">
                  <c:v>6</c:v>
                </c:pt>
                <c:pt idx="18">
                  <c:v>23</c:v>
                </c:pt>
                <c:pt idx="19">
                  <c:v>-27</c:v>
                </c:pt>
                <c:pt idx="20">
                  <c:v>-28</c:v>
                </c:pt>
                <c:pt idx="21">
                  <c:v>-32</c:v>
                </c:pt>
                <c:pt idx="22">
                  <c:v>-27</c:v>
                </c:pt>
                <c:pt idx="23">
                  <c:v>-24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CA0-42CB-9794-43EFA9A4B4E8}"/>
            </c:ext>
          </c:extLst>
        </c:ser>
        <c:ser>
          <c:idx val="3"/>
          <c:order val="3"/>
          <c:tx>
            <c:strRef>
              <c:f>'Új verzió'!$E$113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CA0-42CB-9794-43EFA9A4B4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verzió'!$A$114:$A$137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verzió'!$E$114:$E$137</c:f>
              <c:numCache>
                <c:formatCode>General\ "pont"</c:formatCode>
                <c:ptCount val="24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  <c:pt idx="9">
                  <c:v>31</c:v>
                </c:pt>
                <c:pt idx="10">
                  <c:v>24</c:v>
                </c:pt>
                <c:pt idx="11">
                  <c:v>12</c:v>
                </c:pt>
                <c:pt idx="12">
                  <c:v>30</c:v>
                </c:pt>
                <c:pt idx="13">
                  <c:v>34</c:v>
                </c:pt>
                <c:pt idx="14">
                  <c:v>26</c:v>
                </c:pt>
                <c:pt idx="15">
                  <c:v>32</c:v>
                </c:pt>
                <c:pt idx="16">
                  <c:v>13</c:v>
                </c:pt>
                <c:pt idx="17">
                  <c:v>20</c:v>
                </c:pt>
                <c:pt idx="18">
                  <c:v>20</c:v>
                </c:pt>
                <c:pt idx="19">
                  <c:v>3</c:v>
                </c:pt>
                <c:pt idx="20">
                  <c:v>20</c:v>
                </c:pt>
                <c:pt idx="21">
                  <c:v>0</c:v>
                </c:pt>
                <c:pt idx="22">
                  <c:v>-10</c:v>
                </c:pt>
                <c:pt idx="23">
                  <c:v>-7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CA0-42CB-9794-43EFA9A4B4E8}"/>
            </c:ext>
          </c:extLst>
        </c:ser>
        <c:ser>
          <c:idx val="4"/>
          <c:order val="4"/>
          <c:tx>
            <c:strRef>
              <c:f>'Új verzió'!$F$113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23"/>
              <c:layout>
                <c:manualLayout>
                  <c:x val="1.0185066412563586E-16"/>
                  <c:y val="-2.7642505823822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CA0-42CB-9794-43EFA9A4B4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verzió'!$A$114:$A$137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verzió'!$F$114:$F$137</c:f>
              <c:numCache>
                <c:formatCode>General\ "pont"</c:formatCode>
                <c:ptCount val="24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  <c:pt idx="9">
                  <c:v>16</c:v>
                </c:pt>
                <c:pt idx="10">
                  <c:v>12</c:v>
                </c:pt>
                <c:pt idx="11">
                  <c:v>1</c:v>
                </c:pt>
                <c:pt idx="12">
                  <c:v>10</c:v>
                </c:pt>
                <c:pt idx="13">
                  <c:v>27</c:v>
                </c:pt>
                <c:pt idx="14">
                  <c:v>25</c:v>
                </c:pt>
                <c:pt idx="15">
                  <c:v>14</c:v>
                </c:pt>
                <c:pt idx="16">
                  <c:v>8</c:v>
                </c:pt>
                <c:pt idx="17">
                  <c:v>10</c:v>
                </c:pt>
                <c:pt idx="18">
                  <c:v>13</c:v>
                </c:pt>
                <c:pt idx="19">
                  <c:v>-4</c:v>
                </c:pt>
                <c:pt idx="20">
                  <c:v>-7</c:v>
                </c:pt>
                <c:pt idx="21">
                  <c:v>-18</c:v>
                </c:pt>
                <c:pt idx="22">
                  <c:v>-18</c:v>
                </c:pt>
                <c:pt idx="23">
                  <c:v>-18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CA0-42CB-9794-43EFA9A4B4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  <c:min val="-4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112423447069113E-2"/>
          <c:y val="3.9306890364825924E-2"/>
          <c:w val="0.85216535433070861"/>
          <c:h val="0.6063046361923611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verzió'!$B$150</c:f>
              <c:strCache>
                <c:ptCount val="1"/>
                <c:pt idx="0">
                  <c:v>Mikro</c:v>
                </c:pt>
              </c:strCache>
            </c:strRef>
          </c:tx>
          <c:spPr>
            <a:ln w="254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43FC-4758-AA05-59F1216EC58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43FC-4758-AA05-59F1216EC58B}"/>
              </c:ext>
            </c:extLst>
          </c:dPt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3FC-4758-AA05-59F1216EC5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verzió'!$A$151:$A$174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verzió'!$B$151:$B$174</c:f>
              <c:numCache>
                <c:formatCode>0%</c:formatCode>
                <c:ptCount val="24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  <c:pt idx="9">
                  <c:v>0.92</c:v>
                </c:pt>
                <c:pt idx="10">
                  <c:v>0.91</c:v>
                </c:pt>
                <c:pt idx="11">
                  <c:v>0.9</c:v>
                </c:pt>
                <c:pt idx="12">
                  <c:v>0.96</c:v>
                </c:pt>
                <c:pt idx="13">
                  <c:v>0.91</c:v>
                </c:pt>
                <c:pt idx="14">
                  <c:v>0.92</c:v>
                </c:pt>
                <c:pt idx="15">
                  <c:v>0.88</c:v>
                </c:pt>
                <c:pt idx="16">
                  <c:v>0.92</c:v>
                </c:pt>
                <c:pt idx="17">
                  <c:v>0.89</c:v>
                </c:pt>
                <c:pt idx="18">
                  <c:v>0.92</c:v>
                </c:pt>
                <c:pt idx="19">
                  <c:v>0.9</c:v>
                </c:pt>
                <c:pt idx="20">
                  <c:v>0.87</c:v>
                </c:pt>
                <c:pt idx="21">
                  <c:v>0.9</c:v>
                </c:pt>
                <c:pt idx="22">
                  <c:v>0.94</c:v>
                </c:pt>
                <c:pt idx="23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3FC-4758-AA05-59F1216EC58B}"/>
            </c:ext>
          </c:extLst>
        </c:ser>
        <c:ser>
          <c:idx val="1"/>
          <c:order val="1"/>
          <c:tx>
            <c:strRef>
              <c:f>'Új verzió'!$C$150</c:f>
              <c:strCache>
                <c:ptCount val="1"/>
                <c:pt idx="0">
                  <c:v>Kis</c:v>
                </c:pt>
              </c:strCache>
            </c:strRef>
          </c:tx>
          <c:spPr>
            <a:ln w="254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43FC-4758-AA05-59F1216EC58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43FC-4758-AA05-59F1216EC58B}"/>
              </c:ext>
            </c:extLst>
          </c:dPt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3FC-4758-AA05-59F1216EC5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verzió'!$A$151:$A$174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verzió'!$C$151:$C$174</c:f>
              <c:numCache>
                <c:formatCode>0%</c:formatCode>
                <c:ptCount val="24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1.02</c:v>
                </c:pt>
                <c:pt idx="11">
                  <c:v>1.02</c:v>
                </c:pt>
                <c:pt idx="12">
                  <c:v>1.04</c:v>
                </c:pt>
                <c:pt idx="13">
                  <c:v>1.03</c:v>
                </c:pt>
                <c:pt idx="14">
                  <c:v>1.01</c:v>
                </c:pt>
                <c:pt idx="15">
                  <c:v>1</c:v>
                </c:pt>
                <c:pt idx="16">
                  <c:v>1.04</c:v>
                </c:pt>
                <c:pt idx="17">
                  <c:v>1.05</c:v>
                </c:pt>
                <c:pt idx="18">
                  <c:v>1.01</c:v>
                </c:pt>
                <c:pt idx="19">
                  <c:v>1.07</c:v>
                </c:pt>
                <c:pt idx="20">
                  <c:v>1.04</c:v>
                </c:pt>
                <c:pt idx="21">
                  <c:v>1.02</c:v>
                </c:pt>
                <c:pt idx="22">
                  <c:v>1.03</c:v>
                </c:pt>
                <c:pt idx="23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3FC-4758-AA05-59F1216EC58B}"/>
            </c:ext>
          </c:extLst>
        </c:ser>
        <c:ser>
          <c:idx val="2"/>
          <c:order val="2"/>
          <c:tx>
            <c:strRef>
              <c:f>'Új verzió'!$D$150</c:f>
              <c:strCache>
                <c:ptCount val="1"/>
                <c:pt idx="0">
                  <c:v>Közép</c:v>
                </c:pt>
              </c:strCache>
            </c:strRef>
          </c:tx>
          <c:spPr>
            <a:ln w="254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43FC-4758-AA05-59F1216EC58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43FC-4758-AA05-59F1216EC58B}"/>
              </c:ext>
            </c:extLst>
          </c:dPt>
          <c:dPt>
            <c:idx val="2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43FC-4758-AA05-59F1216EC58B}"/>
              </c:ext>
            </c:extLst>
          </c:dPt>
          <c:dPt>
            <c:idx val="3"/>
            <c:marker>
              <c:symbol val="circle"/>
              <c:size val="10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43FC-4758-AA05-59F1216EC58B}"/>
              </c:ext>
            </c:extLst>
          </c:dPt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3FC-4758-AA05-59F1216EC5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verzió'!$A$151:$A$174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verzió'!$D$151:$D$174</c:f>
              <c:numCache>
                <c:formatCode>0%</c:formatCode>
                <c:ptCount val="24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  <c:pt idx="9">
                  <c:v>1.04</c:v>
                </c:pt>
                <c:pt idx="10">
                  <c:v>1.1000000000000001</c:v>
                </c:pt>
                <c:pt idx="11">
                  <c:v>1.0900000000000001</c:v>
                </c:pt>
                <c:pt idx="12">
                  <c:v>1.1299999999999999</c:v>
                </c:pt>
                <c:pt idx="13">
                  <c:v>1.08</c:v>
                </c:pt>
                <c:pt idx="14">
                  <c:v>1.0900000000000001</c:v>
                </c:pt>
                <c:pt idx="15">
                  <c:v>1.1200000000000001</c:v>
                </c:pt>
                <c:pt idx="16">
                  <c:v>1.1399999999999999</c:v>
                </c:pt>
                <c:pt idx="17">
                  <c:v>1.06</c:v>
                </c:pt>
                <c:pt idx="18">
                  <c:v>1.08</c:v>
                </c:pt>
                <c:pt idx="19">
                  <c:v>1.07</c:v>
                </c:pt>
                <c:pt idx="20">
                  <c:v>1.0900000000000001</c:v>
                </c:pt>
                <c:pt idx="21">
                  <c:v>1.07</c:v>
                </c:pt>
                <c:pt idx="22">
                  <c:v>1.0900000000000001</c:v>
                </c:pt>
                <c:pt idx="23">
                  <c:v>1.08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43FC-4758-AA05-59F1216EC58B}"/>
            </c:ext>
          </c:extLst>
        </c:ser>
        <c:ser>
          <c:idx val="3"/>
          <c:order val="3"/>
          <c:tx>
            <c:strRef>
              <c:f>'Új verzió'!$E$150</c:f>
              <c:strCache>
                <c:ptCount val="1"/>
                <c:pt idx="0">
                  <c:v>Nagy</c:v>
                </c:pt>
              </c:strCache>
            </c:strRef>
          </c:tx>
          <c:spPr>
            <a:ln w="254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3FC-4758-AA05-59F1216EC5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verzió'!$A$151:$A$174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verzió'!$E$151:$E$174</c:f>
              <c:numCache>
                <c:formatCode>0%</c:formatCode>
                <c:ptCount val="24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  <c:pt idx="9">
                  <c:v>1.1200000000000001</c:v>
                </c:pt>
                <c:pt idx="10">
                  <c:v>1.1200000000000001</c:v>
                </c:pt>
                <c:pt idx="11">
                  <c:v>1.18</c:v>
                </c:pt>
                <c:pt idx="12">
                  <c:v>1.19</c:v>
                </c:pt>
                <c:pt idx="13">
                  <c:v>1.1100000000000001</c:v>
                </c:pt>
                <c:pt idx="14">
                  <c:v>1.04</c:v>
                </c:pt>
                <c:pt idx="15">
                  <c:v>1.1299999999999999</c:v>
                </c:pt>
                <c:pt idx="16">
                  <c:v>1.1200000000000001</c:v>
                </c:pt>
                <c:pt idx="17">
                  <c:v>1.1599999999999999</c:v>
                </c:pt>
                <c:pt idx="18">
                  <c:v>1.1299999999999999</c:v>
                </c:pt>
                <c:pt idx="19">
                  <c:v>1.17</c:v>
                </c:pt>
                <c:pt idx="20">
                  <c:v>1.1399999999999999</c:v>
                </c:pt>
                <c:pt idx="21">
                  <c:v>1.1100000000000001</c:v>
                </c:pt>
                <c:pt idx="22">
                  <c:v>1.1399999999999999</c:v>
                </c:pt>
                <c:pt idx="23">
                  <c:v>1.17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43FC-4758-AA05-59F1216EC58B}"/>
            </c:ext>
          </c:extLst>
        </c:ser>
        <c:ser>
          <c:idx val="4"/>
          <c:order val="4"/>
          <c:tx>
            <c:strRef>
              <c:f>'Új verzió'!$F$150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0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43FC-4758-AA05-59F1216EC58B}"/>
              </c:ext>
            </c:extLst>
          </c:dPt>
          <c:dPt>
            <c:idx val="1"/>
            <c:marker>
              <c:symbol val="circle"/>
              <c:size val="10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43FC-4758-AA05-59F1216EC58B}"/>
              </c:ext>
            </c:extLst>
          </c:dPt>
          <c:dLbls>
            <c:dLbl>
              <c:idx val="2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3FC-4758-AA05-59F1216EC58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verzió'!$A$151:$A$174</c:f>
              <c:strCache>
                <c:ptCount val="24"/>
                <c:pt idx="0">
                  <c:v>2020. December</c:v>
                </c:pt>
                <c:pt idx="1">
                  <c:v>2021. 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  <c:pt idx="9">
                  <c:v>Szeptember</c:v>
                </c:pt>
                <c:pt idx="10">
                  <c:v>Október</c:v>
                </c:pt>
                <c:pt idx="11">
                  <c:v>November</c:v>
                </c:pt>
                <c:pt idx="12">
                  <c:v>December</c:v>
                </c:pt>
                <c:pt idx="13">
                  <c:v>2022. Január</c:v>
                </c:pt>
                <c:pt idx="14">
                  <c:v>Február</c:v>
                </c:pt>
                <c:pt idx="15">
                  <c:v>Március</c:v>
                </c:pt>
                <c:pt idx="16">
                  <c:v>Április</c:v>
                </c:pt>
                <c:pt idx="17">
                  <c:v>Május</c:v>
                </c:pt>
                <c:pt idx="18">
                  <c:v>Június</c:v>
                </c:pt>
                <c:pt idx="19">
                  <c:v>Július</c:v>
                </c:pt>
                <c:pt idx="20">
                  <c:v>Augusztus</c:v>
                </c:pt>
                <c:pt idx="21">
                  <c:v>Szeptember</c:v>
                </c:pt>
                <c:pt idx="22">
                  <c:v>Október</c:v>
                </c:pt>
                <c:pt idx="23">
                  <c:v>November</c:v>
                </c:pt>
              </c:strCache>
            </c:strRef>
          </c:cat>
          <c:val>
            <c:numRef>
              <c:f>'Új verzió'!$F$151:$F$174</c:f>
              <c:numCache>
                <c:formatCode>0%</c:formatCode>
                <c:ptCount val="24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  <c:pt idx="9">
                  <c:v>1.01</c:v>
                </c:pt>
                <c:pt idx="10">
                  <c:v>1.01</c:v>
                </c:pt>
                <c:pt idx="11">
                  <c:v>1.02</c:v>
                </c:pt>
                <c:pt idx="12">
                  <c:v>1.06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1.04</c:v>
                </c:pt>
                <c:pt idx="17">
                  <c:v>1.02</c:v>
                </c:pt>
                <c:pt idx="18">
                  <c:v>1.02</c:v>
                </c:pt>
                <c:pt idx="19">
                  <c:v>1.04</c:v>
                </c:pt>
                <c:pt idx="20">
                  <c:v>1</c:v>
                </c:pt>
                <c:pt idx="21">
                  <c:v>0.99</c:v>
                </c:pt>
                <c:pt idx="22">
                  <c:v>1.04</c:v>
                </c:pt>
                <c:pt idx="23">
                  <c:v>1.04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43FC-4758-AA05-59F1216EC5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konjunktúraérzete kissé javult az előző hónaphoz képest és valamelyest kedvezőbb, mint a kkv-knál tapasztalt kedvezőtlen üzleti hangulat. A mezőgazdaságban a többi iparághoz képest is nagyobb a pesszimizmus.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-9-ről kismértékben, -7 pontra nőtt novemberre.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542B9BE7-C64F-46EC-A3B5-E064F072579F}">
      <dgm:prSet custT="1"/>
      <dgm:spPr>
        <a:ln>
          <a:noFill/>
        </a:ln>
      </dgm:spPr>
      <dgm:t>
        <a:bodyPr/>
        <a:lstStyle/>
        <a:p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4 százalékponttal csökkent az előző hónaphoz képest, a bevételi szint viszont nem változott. Előbbi az egy évvel korábbi szint 91, utóbbi 104 százalékán tartózkodott novemberben.</a:t>
          </a:r>
          <a:endParaRPr lang="hu-HU" sz="1800" dirty="0"/>
        </a:p>
      </dgm:t>
    </dgm:pt>
    <dgm:pt modelId="{D2301725-D1C2-4F66-8428-CA7B7AC3AFD6}" type="parTrans" cxnId="{D0040C9A-092B-46F3-AAA6-8405C08E1476}">
      <dgm:prSet/>
      <dgm:spPr/>
      <dgm:t>
        <a:bodyPr/>
        <a:lstStyle/>
        <a:p>
          <a:endParaRPr lang="hu-HU"/>
        </a:p>
      </dgm:t>
    </dgm:pt>
    <dgm:pt modelId="{1AC59D6A-696E-4CBD-A5AA-DDBCB9A8A1AC}" type="sibTrans" cxnId="{D0040C9A-092B-46F3-AAA6-8405C08E1476}">
      <dgm:prSet/>
      <dgm:spPr/>
      <dgm:t>
        <a:bodyPr/>
        <a:lstStyle/>
        <a:p>
          <a:endParaRPr lang="hu-HU"/>
        </a:p>
      </dgm:t>
    </dgm:pt>
    <dgm:pt modelId="{5BC02F0C-BFBB-47DD-93C5-86CA70E51D56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továbbra is pozitív és növekedett: az előző havi +19-ről +24 pontra. A létszámváltoztatási tervek mutatója azonban ebben a hónapban is negatív volt (-3 pont) és csak minimálisan nőtt az előző havi rekordalacsony szinthez (-4 pont) képest. </a:t>
          </a:r>
        </a:p>
      </dgm:t>
    </dgm:pt>
    <dgm:pt modelId="{FCC96BCD-6745-487A-90C7-5CF0BC5EA796}" type="parTrans" cxnId="{610534A5-01FF-4076-AD18-0532C6EFA6A3}">
      <dgm:prSet/>
      <dgm:spPr/>
      <dgm:t>
        <a:bodyPr/>
        <a:lstStyle/>
        <a:p>
          <a:endParaRPr lang="hu-HU"/>
        </a:p>
      </dgm:t>
    </dgm:pt>
    <dgm:pt modelId="{E9C68BDB-EEDA-4EE5-ABE7-537166A34275}" type="sibTrans" cxnId="{610534A5-01FF-4076-AD18-0532C6EFA6A3}">
      <dgm:prSet/>
      <dgm:spPr/>
      <dgm:t>
        <a:bodyPr/>
        <a:lstStyle/>
        <a:p>
          <a:endParaRPr lang="hu-HU"/>
        </a:p>
      </dgm:t>
    </dgm:pt>
    <dgm:pt modelId="{EE875CE3-DE5E-4CC7-9EB1-349870FC7B50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index emelkedését a jövővel kapcsolatos pesszimizmus mérséklődése okozta, mivel a várakozások mutatója az előző havi -5-ről 0 pontra nőtt. Ugyanakkor az aktuális helyzettel kapcsolatos tapasztalatok romlottak októberhez képest: -12-ről -14 pontra csökkent a jelenlegi helyzet indexe.</a:t>
          </a:r>
          <a:endParaRPr lang="hu-HU" sz="1800" b="1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83323C11-375F-451D-8716-7977D3673562}" type="sibTrans" cxnId="{3F4E779C-39B5-4E68-9EA1-7AE480F2801E}">
      <dgm:prSet/>
      <dgm:spPr/>
      <dgm:t>
        <a:bodyPr/>
        <a:lstStyle/>
        <a:p>
          <a:endParaRPr lang="hu-HU"/>
        </a:p>
      </dgm:t>
    </dgm:pt>
    <dgm:pt modelId="{79121A8F-5571-4961-B6ED-5AFB9E20E5B8}" type="parTrans" cxnId="{3F4E779C-39B5-4E68-9EA1-7AE480F2801E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EC3A8EF5-F467-4E93-98A7-26EC879B8D01}" type="pres">
      <dgm:prSet presAssocID="{EE875CE3-DE5E-4CC7-9EB1-349870FC7B50}" presName="text_2" presStyleLbl="node1" presStyleIdx="1" presStyleCnt="5">
        <dgm:presLayoutVars>
          <dgm:bulletEnabled val="1"/>
        </dgm:presLayoutVars>
      </dgm:prSet>
      <dgm:spPr/>
    </dgm:pt>
    <dgm:pt modelId="{A98EBA0E-9116-4653-A9B7-5A0ACA7D7396}" type="pres">
      <dgm:prSet presAssocID="{EE875CE3-DE5E-4CC7-9EB1-349870FC7B50}" presName="accent_2" presStyleCnt="0"/>
      <dgm:spPr/>
    </dgm:pt>
    <dgm:pt modelId="{E1B5BC66-D8ED-4702-BD89-A8CB654E451B}" type="pres">
      <dgm:prSet presAssocID="{EE875CE3-DE5E-4CC7-9EB1-349870FC7B50}" presName="accentRepeatNode" presStyleLbl="solidFgAcc1" presStyleIdx="1" presStyleCnt="5"/>
      <dgm:spPr/>
    </dgm:pt>
    <dgm:pt modelId="{41BD5F5C-45C6-4765-A923-EE1A88201B75}" type="pres">
      <dgm:prSet presAssocID="{542B9BE7-C64F-46EC-A3B5-E064F072579F}" presName="text_3" presStyleLbl="node1" presStyleIdx="2" presStyleCnt="5">
        <dgm:presLayoutVars>
          <dgm:bulletEnabled val="1"/>
        </dgm:presLayoutVars>
      </dgm:prSet>
      <dgm:spPr/>
    </dgm:pt>
    <dgm:pt modelId="{EAC3FD56-757F-4A86-A10A-F371766CE118}" type="pres">
      <dgm:prSet presAssocID="{542B9BE7-C64F-46EC-A3B5-E064F072579F}" presName="accent_3" presStyleCnt="0"/>
      <dgm:spPr/>
    </dgm:pt>
    <dgm:pt modelId="{833BB777-15FA-4149-8247-460D9C195F45}" type="pres">
      <dgm:prSet presAssocID="{542B9BE7-C64F-46EC-A3B5-E064F072579F}" presName="accentRepeatNode" presStyleLbl="solidFgAcc1" presStyleIdx="2" presStyleCnt="5"/>
      <dgm:spPr/>
    </dgm:pt>
    <dgm:pt modelId="{CDB7D3C4-2921-4C4C-9B0D-D63473EFB37D}" type="pres">
      <dgm:prSet presAssocID="{5BC02F0C-BFBB-47DD-93C5-86CA70E51D56}" presName="text_4" presStyleLbl="node1" presStyleIdx="3" presStyleCnt="5">
        <dgm:presLayoutVars>
          <dgm:bulletEnabled val="1"/>
        </dgm:presLayoutVars>
      </dgm:prSet>
      <dgm:spPr/>
    </dgm:pt>
    <dgm:pt modelId="{0DAC9D2B-9E21-4E8F-AFF7-089ED864DBF5}" type="pres">
      <dgm:prSet presAssocID="{5BC02F0C-BFBB-47DD-93C5-86CA70E51D56}" presName="accent_4" presStyleCnt="0"/>
      <dgm:spPr/>
    </dgm:pt>
    <dgm:pt modelId="{99F2E81B-3650-4D03-95C1-89D30D01C17B}" type="pres">
      <dgm:prSet presAssocID="{5BC02F0C-BFBB-47DD-93C5-86CA70E51D56}" presName="accentRepeatNode" presStyleLbl="solidFgAcc1" presStyleIdx="3" presStyleCnt="5"/>
      <dgm:spPr/>
    </dgm:pt>
    <dgm:pt modelId="{6FC5996E-12AF-48CC-ADFA-D41B22887B7E}" type="pres">
      <dgm:prSet presAssocID="{6090B06F-4AFE-4CE9-897E-51A54A1D377A}" presName="text_5" presStyleLbl="node1" presStyleIdx="4" presStyleCnt="5">
        <dgm:presLayoutVars>
          <dgm:bulletEnabled val="1"/>
        </dgm:presLayoutVars>
      </dgm:prSet>
      <dgm:spPr/>
    </dgm:pt>
    <dgm:pt modelId="{CE215F94-372B-42D2-BF84-E83F025A1DCD}" type="pres">
      <dgm:prSet presAssocID="{6090B06F-4AFE-4CE9-897E-51A54A1D377A}" presName="accent_5" presStyleCnt="0"/>
      <dgm:spPr/>
    </dgm:pt>
    <dgm:pt modelId="{F9B28654-D436-4056-A83D-E81A90D53409}" type="pres">
      <dgm:prSet presAssocID="{6090B06F-4AFE-4CE9-897E-51A54A1D377A}" presName="accentRepeatNode" presStyleLbl="solidFgAcc1" presStyleIdx="4" presStyleCnt="5"/>
      <dgm:spPr>
        <a:xfrm>
          <a:off x="770773" y="2813887"/>
          <a:ext cx="721706" cy="721706"/>
        </a:xfrm>
        <a:prstGeom prst="ellipse">
          <a:avLst/>
        </a:prstGeom>
      </dgm:spPr>
    </dgm:pt>
  </dgm:ptLst>
  <dgm:cxnLst>
    <dgm:cxn modelId="{0C7B5500-DB47-49BB-AE04-2863594B54E5}" type="presOf" srcId="{542B9BE7-C64F-46EC-A3B5-E064F072579F}" destId="{41BD5F5C-45C6-4765-A923-EE1A88201B75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5D057A85-88D3-486B-8F84-129E9D7F3878}" type="presOf" srcId="{5BC02F0C-BFBB-47DD-93C5-86CA70E51D56}" destId="{CDB7D3C4-2921-4C4C-9B0D-D63473EFB37D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0040C9A-092B-46F3-AAA6-8405C08E1476}" srcId="{68E21B0D-CBAC-4EA7-97F3-94026FF8C51F}" destId="{542B9BE7-C64F-46EC-A3B5-E064F072579F}" srcOrd="2" destOrd="0" parTransId="{D2301725-D1C2-4F66-8428-CA7B7AC3AFD6}" sibTransId="{1AC59D6A-696E-4CBD-A5AA-DDBCB9A8A1AC}"/>
    <dgm:cxn modelId="{3F4E779C-39B5-4E68-9EA1-7AE480F2801E}" srcId="{68E21B0D-CBAC-4EA7-97F3-94026FF8C51F}" destId="{EE875CE3-DE5E-4CC7-9EB1-349870FC7B50}" srcOrd="1" destOrd="0" parTransId="{79121A8F-5571-4961-B6ED-5AFB9E20E5B8}" sibTransId="{83323C11-375F-451D-8716-7977D3673562}"/>
    <dgm:cxn modelId="{610534A5-01FF-4076-AD18-0532C6EFA6A3}" srcId="{68E21B0D-CBAC-4EA7-97F3-94026FF8C51F}" destId="{5BC02F0C-BFBB-47DD-93C5-86CA70E51D56}" srcOrd="3" destOrd="0" parTransId="{FCC96BCD-6745-487A-90C7-5CF0BC5EA796}" sibTransId="{E9C68BDB-EEDA-4EE5-ABE7-537166A34275}"/>
    <dgm:cxn modelId="{1313D2B4-537C-41CA-BE47-9ADF82A44B9F}" srcId="{68E21B0D-CBAC-4EA7-97F3-94026FF8C51F}" destId="{6090B06F-4AFE-4CE9-897E-51A54A1D377A}" srcOrd="4" destOrd="0" parTransId="{9820B12D-F42A-403B-90E6-F22E35BB41AF}" sibTransId="{1CB113A5-494A-4E98-85B7-18E8FC9EBE98}"/>
    <dgm:cxn modelId="{8C7679B6-7A7E-4D41-B710-BC880AD79C97}" type="presOf" srcId="{EE875CE3-DE5E-4CC7-9EB1-349870FC7B50}" destId="{EC3A8EF5-F467-4E93-98A7-26EC879B8D01}" srcOrd="0" destOrd="0" presId="urn:microsoft.com/office/officeart/2008/layout/VerticalCurvedList"/>
    <dgm:cxn modelId="{35DCBEDD-8081-4846-B695-9185DA27901C}" type="presOf" srcId="{6090B06F-4AFE-4CE9-897E-51A54A1D377A}" destId="{6FC5996E-12AF-48CC-ADFA-D41B22887B7E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B71BA9E5-799B-4EDD-A876-9873367E4DCB}" type="presParOf" srcId="{A55778FD-1C20-4749-B692-0C762B0462F2}" destId="{EC3A8EF5-F467-4E93-98A7-26EC879B8D01}" srcOrd="3" destOrd="0" presId="urn:microsoft.com/office/officeart/2008/layout/VerticalCurvedList"/>
    <dgm:cxn modelId="{02A1092A-7126-43DD-B920-0A03CE9A26C1}" type="presParOf" srcId="{A55778FD-1C20-4749-B692-0C762B0462F2}" destId="{A98EBA0E-9116-4653-A9B7-5A0ACA7D7396}" srcOrd="4" destOrd="0" presId="urn:microsoft.com/office/officeart/2008/layout/VerticalCurvedList"/>
    <dgm:cxn modelId="{9D02EA78-5A65-4787-97A2-50AF012D7909}" type="presParOf" srcId="{A98EBA0E-9116-4653-A9B7-5A0ACA7D7396}" destId="{E1B5BC66-D8ED-4702-BD89-A8CB654E451B}" srcOrd="0" destOrd="0" presId="urn:microsoft.com/office/officeart/2008/layout/VerticalCurvedList"/>
    <dgm:cxn modelId="{B0585C88-199B-4002-9B06-E62021617087}" type="presParOf" srcId="{A55778FD-1C20-4749-B692-0C762B0462F2}" destId="{41BD5F5C-45C6-4765-A923-EE1A88201B75}" srcOrd="5" destOrd="0" presId="urn:microsoft.com/office/officeart/2008/layout/VerticalCurvedList"/>
    <dgm:cxn modelId="{9E03D415-520B-4FE5-9168-1FC0BB27547E}" type="presParOf" srcId="{A55778FD-1C20-4749-B692-0C762B0462F2}" destId="{EAC3FD56-757F-4A86-A10A-F371766CE118}" srcOrd="6" destOrd="0" presId="urn:microsoft.com/office/officeart/2008/layout/VerticalCurvedList"/>
    <dgm:cxn modelId="{642401CF-BE11-484D-9CD3-B06B50075C7D}" type="presParOf" srcId="{EAC3FD56-757F-4A86-A10A-F371766CE118}" destId="{833BB777-15FA-4149-8247-460D9C195F45}" srcOrd="0" destOrd="0" presId="urn:microsoft.com/office/officeart/2008/layout/VerticalCurvedList"/>
    <dgm:cxn modelId="{09BA81D0-3A35-49AE-8431-C6D9CCA883E1}" type="presParOf" srcId="{A55778FD-1C20-4749-B692-0C762B0462F2}" destId="{CDB7D3C4-2921-4C4C-9B0D-D63473EFB37D}" srcOrd="7" destOrd="0" presId="urn:microsoft.com/office/officeart/2008/layout/VerticalCurvedList"/>
    <dgm:cxn modelId="{813637CD-36E9-4F62-8A83-381481B9A38A}" type="presParOf" srcId="{A55778FD-1C20-4749-B692-0C762B0462F2}" destId="{0DAC9D2B-9E21-4E8F-AFF7-089ED864DBF5}" srcOrd="8" destOrd="0" presId="urn:microsoft.com/office/officeart/2008/layout/VerticalCurvedList"/>
    <dgm:cxn modelId="{6536360B-4603-42DE-B0A7-B3E97F52F500}" type="presParOf" srcId="{0DAC9D2B-9E21-4E8F-AFF7-089ED864DBF5}" destId="{99F2E81B-3650-4D03-95C1-89D30D01C17B}" srcOrd="0" destOrd="0" presId="urn:microsoft.com/office/officeart/2008/layout/VerticalCurvedList"/>
    <dgm:cxn modelId="{AA482C0C-701B-4F86-9C33-ADA6D21B5265}" type="presParOf" srcId="{A55778FD-1C20-4749-B692-0C762B0462F2}" destId="{6FC5996E-12AF-48CC-ADFA-D41B22887B7E}" srcOrd="9" destOrd="0" presId="urn:microsoft.com/office/officeart/2008/layout/VerticalCurvedList"/>
    <dgm:cxn modelId="{2CF285EC-2C8E-4962-B69A-3E5F44207D9D}" type="presParOf" srcId="{A55778FD-1C20-4749-B692-0C762B0462F2}" destId="{CE215F94-372B-42D2-BF84-E83F025A1DCD}" srcOrd="10" destOrd="0" presId="urn:microsoft.com/office/officeart/2008/layout/VerticalCurvedList"/>
    <dgm:cxn modelId="{90C398B8-89C6-4209-A1AA-CD9901D6478F}" type="presParOf" srcId="{CE215F94-372B-42D2-BF84-E83F025A1DCD}" destId="{F9B28654-D436-4056-A83D-E81A90D534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száma rendszerint 1000 és 2000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az előző havi -9-ről kismértékben, -7 pontra nőtt novemberre.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3A8EF5-F467-4E93-98A7-26EC879B8D01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index emelkedését a jövővel kapcsolatos pesszimizmus mérséklődése okozta, mivel a várakozások mutatója az előző havi -5-ről 0 pontra nőtt. Ugyanakkor az aktuális helyzettel kapcsolatos tapasztalatok romlottak októberhez képest: -12-ről -14 pontra csökkent a jelenlegi helyzet indexe.</a:t>
          </a:r>
          <a:endParaRPr lang="hu-HU" sz="1800" b="1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967686" y="1316727"/>
        <a:ext cx="7778425" cy="658627"/>
      </dsp:txXfrm>
    </dsp:sp>
    <dsp:sp modelId="{E1B5BC66-D8ED-4702-BD89-A8CB654E451B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BD5F5C-45C6-4765-A923-EE1A88201B75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kapacitás-kihasználtság 4 százalékponttal csökkent az előző hónaphoz képest, a bevételi szint viszont nem változott. Előbbi az egy évvel korábbi szint 91, utóbbi 104 százalékán tartózkodott novemberben.</a:t>
          </a:r>
          <a:endParaRPr lang="hu-HU" sz="1800" kern="1200" dirty="0"/>
        </a:p>
      </dsp:txBody>
      <dsp:txXfrm>
        <a:off x="1112537" y="2304352"/>
        <a:ext cx="7633574" cy="658627"/>
      </dsp:txXfrm>
    </dsp:sp>
    <dsp:sp modelId="{833BB777-15FA-4149-8247-460D9C195F4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B7D3C4-2921-4C4C-9B0D-D63473EFB37D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beruházási tervek mutatója továbbra is pozitív és növekedett: az előző havi +19-ről +24 pontra. A létszámváltoztatási tervek mutatója azonban ebben a hónapban is negatív volt (-3 pont) és csak minimálisan nőtt az előző havi rekordalacsony szinthez (-4 pont) képest. </a:t>
          </a:r>
        </a:p>
      </dsp:txBody>
      <dsp:txXfrm>
        <a:off x="967686" y="3291977"/>
        <a:ext cx="7778425" cy="658627"/>
      </dsp:txXfrm>
    </dsp:sp>
    <dsp:sp modelId="{99F2E81B-3650-4D03-95C1-89D30D01C17B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C5996E-12AF-48CC-ADFA-D41B22887B7E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konjunktúraérzete kissé javult az előző hónaphoz képest és valamelyest kedvezőbb, mint a kkv-knál tapasztalt kedvezőtlen üzleti hangulat. A mezőgazdaságban a többi iparághoz képest is nagyobb a pesszimizmus.</a:t>
          </a:r>
        </a:p>
      </dsp:txBody>
      <dsp:txXfrm>
        <a:off x="495733" y="4279601"/>
        <a:ext cx="8250378" cy="658627"/>
      </dsp:txXfrm>
    </dsp:sp>
    <dsp:sp modelId="{F9B28654-D436-4056-A83D-E81A90D53409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0.89722</cdr:x>
      <cdr:y>0.43218</cdr:y>
    </cdr:from>
    <cdr:to>
      <cdr:x>1</cdr:x>
      <cdr:y>0.48998</cdr:y>
    </cdr:to>
    <cdr:sp macro="" textlink="">
      <cdr:nvSpPr>
        <cdr:cNvPr id="2" name="Szövegdoboz 1">
          <a:extLst xmlns:a="http://schemas.openxmlformats.org/drawingml/2006/main">
            <a:ext uri="{FF2B5EF4-FFF2-40B4-BE49-F238E27FC236}">
              <a16:creationId xmlns:a16="http://schemas.microsoft.com/office/drawing/2014/main" id="{ABE9D585-C883-83B7-E798-B6573C571FFC}"/>
            </a:ext>
          </a:extLst>
        </cdr:cNvPr>
        <cdr:cNvSpPr txBox="1"/>
      </cdr:nvSpPr>
      <cdr:spPr>
        <a:xfrm xmlns:a="http://schemas.openxmlformats.org/drawingml/2006/main">
          <a:off x="8186641" y="2208907"/>
          <a:ext cx="937789" cy="2954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hu-HU" sz="1400" b="1" dirty="0">
              <a:solidFill>
                <a:srgbClr val="4EE4F8"/>
              </a:solidFill>
            </a:rPr>
            <a:t>-38 pont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2022. 12. 05.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2918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Az </a:t>
            </a:r>
            <a:r>
              <a:rPr lang="hu-HU" sz="4000" b="1" dirty="0" err="1"/>
              <a:t>mnb</a:t>
            </a:r>
            <a:r>
              <a:rPr lang="hu-HU" sz="4000" b="1" dirty="0"/>
              <a:t> Vállalati Konjunktúra felmérésének 2022. novemberi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12" y="310448"/>
            <a:ext cx="800717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kapacitás-kihasználtság 4 százalékponttal csökkent az előző hónaphoz képest, az egy évvel korábbi szint 91 százalékára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8231313"/>
              </p:ext>
            </p:extLst>
          </p:nvPr>
        </p:nvGraphicFramePr>
        <p:xfrm>
          <a:off x="36212" y="922448"/>
          <a:ext cx="9107788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56" y="310448"/>
            <a:ext cx="8110454" cy="612000"/>
          </a:xfrm>
        </p:spPr>
        <p:txBody>
          <a:bodyPr>
            <a:noAutofit/>
          </a:bodyPr>
          <a:lstStyle/>
          <a:p>
            <a:r>
              <a:rPr lang="hu-HU" sz="1800" dirty="0"/>
              <a:t>A kapacitásszint csökkenése minden tevékenységi körre jellemző volt novemberben, leginkább a szolgáltatás és kereskedelemben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45022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8611276"/>
              </p:ext>
            </p:extLst>
          </p:nvPr>
        </p:nvGraphicFramePr>
        <p:xfrm>
          <a:off x="1" y="922448"/>
          <a:ext cx="9143999" cy="49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5218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10447"/>
            <a:ext cx="8125871" cy="612000"/>
          </a:xfrm>
        </p:spPr>
        <p:txBody>
          <a:bodyPr>
            <a:noAutofit/>
          </a:bodyPr>
          <a:lstStyle/>
          <a:p>
            <a:r>
              <a:rPr lang="hu-HU" sz="1800" dirty="0"/>
              <a:t>a kapacitás-kihasználtságra vonatkozó várakozások továbbra is az eddig tapasztalt legalacsonyabb szinten tartózkodnak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715375" y="2473757"/>
            <a:ext cx="215856" cy="3693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715375" y="3075620"/>
            <a:ext cx="212935" cy="369334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20D5084A-D7D8-4133-96F4-3555EA2B5960}"/>
              </a:ext>
            </a:extLst>
          </p:cNvPr>
          <p:cNvSpPr txBox="1"/>
          <p:nvPr/>
        </p:nvSpPr>
        <p:spPr>
          <a:xfrm>
            <a:off x="8813585" y="2409938"/>
            <a:ext cx="461665" cy="160497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6225602"/>
              </p:ext>
            </p:extLst>
          </p:nvPr>
        </p:nvGraphicFramePr>
        <p:xfrm>
          <a:off x="-1" y="922447"/>
          <a:ext cx="9144001" cy="5053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75" y="310447"/>
            <a:ext cx="8022774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nem változott az előző hónaphoz képest, az egy évvel korábbi szint 104 százalékán áll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4926992"/>
              </p:ext>
            </p:extLst>
          </p:nvPr>
        </p:nvGraphicFramePr>
        <p:xfrm>
          <a:off x="0" y="922447"/>
          <a:ext cx="9144000" cy="5165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94" y="310349"/>
            <a:ext cx="8140295" cy="612000"/>
          </a:xfrm>
        </p:spPr>
        <p:txBody>
          <a:bodyPr>
            <a:noAutofit/>
          </a:bodyPr>
          <a:lstStyle/>
          <a:p>
            <a:r>
              <a:rPr lang="hu-HU" sz="1800" dirty="0"/>
              <a:t>Az aktuális bevételi szint megítélése kedvező és javult októberhez képest, azonban a jövőre vonatkozóan pesszimisták a várakozások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sz="140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933450" y="5788019"/>
            <a:ext cx="7704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</a:p>
          <a:p>
            <a:pPr algn="ctr"/>
            <a:endParaRPr lang="hu-HU" sz="500" b="1" dirty="0"/>
          </a:p>
          <a:p>
            <a:pPr algn="ctr"/>
            <a:r>
              <a:rPr lang="hu-HU" sz="2000" b="1" dirty="0"/>
              <a:t>A JELENLEGI HELYZET ÉS A VÁRAKOZÁSOK EGYENLEGMUTATÓI AZ </a:t>
            </a:r>
            <a:r>
              <a:rPr lang="hu-HU" sz="2000" b="1" dirty="0" err="1"/>
              <a:t>ÁRBEVÉTELI</a:t>
            </a:r>
            <a:r>
              <a:rPr lang="hu-HU" sz="2000" b="1" dirty="0"/>
              <a:t> SZINTRE VONATKOZÓAN</a:t>
            </a:r>
            <a:endParaRPr lang="hu-HU" sz="2000" b="1" i="1" dirty="0"/>
          </a:p>
        </p:txBody>
      </p:sp>
      <p:sp>
        <p:nvSpPr>
          <p:cNvPr id="10" name="Szövegdoboz 2">
            <a:extLst>
              <a:ext uri="{FF2B5EF4-FFF2-40B4-BE49-F238E27FC236}">
                <a16:creationId xmlns:a16="http://schemas.microsoft.com/office/drawing/2014/main" id="{D103D296-CA33-4BB1-97D0-C42AF9645979}"/>
              </a:ext>
            </a:extLst>
          </p:cNvPr>
          <p:cNvSpPr txBox="1"/>
          <p:nvPr/>
        </p:nvSpPr>
        <p:spPr>
          <a:xfrm>
            <a:off x="1136461" y="299301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2020/12</a:t>
            </a:r>
          </a:p>
        </p:txBody>
      </p:sp>
      <p:sp>
        <p:nvSpPr>
          <p:cNvPr id="11" name="Szövegdoboz 3">
            <a:extLst>
              <a:ext uri="{FF2B5EF4-FFF2-40B4-BE49-F238E27FC236}">
                <a16:creationId xmlns:a16="http://schemas.microsoft.com/office/drawing/2014/main" id="{B69447FA-0D84-4983-8794-05973D609FD3}"/>
              </a:ext>
            </a:extLst>
          </p:cNvPr>
          <p:cNvSpPr txBox="1"/>
          <p:nvPr/>
        </p:nvSpPr>
        <p:spPr>
          <a:xfrm>
            <a:off x="1136461" y="2234585"/>
            <a:ext cx="835693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</a:t>
            </a:r>
          </a:p>
        </p:txBody>
      </p:sp>
      <p:sp>
        <p:nvSpPr>
          <p:cNvPr id="12" name="Szövegdoboz 4">
            <a:extLst>
              <a:ext uri="{FF2B5EF4-FFF2-40B4-BE49-F238E27FC236}">
                <a16:creationId xmlns:a16="http://schemas.microsoft.com/office/drawing/2014/main" id="{41D42F3F-0A44-4554-B37F-B74B99E633A7}"/>
              </a:ext>
            </a:extLst>
          </p:cNvPr>
          <p:cNvSpPr txBox="1"/>
          <p:nvPr/>
        </p:nvSpPr>
        <p:spPr>
          <a:xfrm>
            <a:off x="1295181" y="190411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2021/2</a:t>
            </a:r>
          </a:p>
        </p:txBody>
      </p:sp>
      <p:sp>
        <p:nvSpPr>
          <p:cNvPr id="13" name="Szövegdoboz 5">
            <a:extLst>
              <a:ext uri="{FF2B5EF4-FFF2-40B4-BE49-F238E27FC236}">
                <a16:creationId xmlns:a16="http://schemas.microsoft.com/office/drawing/2014/main" id="{6543D5CF-941B-4020-9E82-EF88D827DAA9}"/>
              </a:ext>
            </a:extLst>
          </p:cNvPr>
          <p:cNvSpPr txBox="1"/>
          <p:nvPr/>
        </p:nvSpPr>
        <p:spPr>
          <a:xfrm>
            <a:off x="2089763" y="1888880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2021/3</a:t>
            </a:r>
          </a:p>
        </p:txBody>
      </p:sp>
      <p:sp>
        <p:nvSpPr>
          <p:cNvPr id="14" name="Szövegdoboz 6">
            <a:extLst>
              <a:ext uri="{FF2B5EF4-FFF2-40B4-BE49-F238E27FC236}">
                <a16:creationId xmlns:a16="http://schemas.microsoft.com/office/drawing/2014/main" id="{7AA4E913-6D34-470C-8A35-4CB7400070AE}"/>
              </a:ext>
            </a:extLst>
          </p:cNvPr>
          <p:cNvSpPr txBox="1"/>
          <p:nvPr/>
        </p:nvSpPr>
        <p:spPr>
          <a:xfrm>
            <a:off x="3128025" y="1533326"/>
            <a:ext cx="833107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2021/4</a:t>
            </a:r>
          </a:p>
        </p:txBody>
      </p:sp>
      <p:sp>
        <p:nvSpPr>
          <p:cNvPr id="15" name="Szövegdoboz 7">
            <a:extLst>
              <a:ext uri="{FF2B5EF4-FFF2-40B4-BE49-F238E27FC236}">
                <a16:creationId xmlns:a16="http://schemas.microsoft.com/office/drawing/2014/main" id="{F9600656-19EE-46A2-BE97-DA042F36624A}"/>
              </a:ext>
            </a:extLst>
          </p:cNvPr>
          <p:cNvSpPr txBox="1"/>
          <p:nvPr/>
        </p:nvSpPr>
        <p:spPr>
          <a:xfrm>
            <a:off x="4036207" y="2087413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2021/5</a:t>
            </a:r>
          </a:p>
        </p:txBody>
      </p:sp>
      <p:sp>
        <p:nvSpPr>
          <p:cNvPr id="16" name="Szövegdoboz 8">
            <a:extLst>
              <a:ext uri="{FF2B5EF4-FFF2-40B4-BE49-F238E27FC236}">
                <a16:creationId xmlns:a16="http://schemas.microsoft.com/office/drawing/2014/main" id="{A556A5FE-67ED-40EA-8A0F-58FDF8B3F1B2}"/>
              </a:ext>
            </a:extLst>
          </p:cNvPr>
          <p:cNvSpPr txBox="1"/>
          <p:nvPr/>
        </p:nvSpPr>
        <p:spPr>
          <a:xfrm>
            <a:off x="4030679" y="1617127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2021/6</a:t>
            </a:r>
          </a:p>
        </p:txBody>
      </p:sp>
      <p:sp>
        <p:nvSpPr>
          <p:cNvPr id="17" name="Szövegdoboz 9">
            <a:extLst>
              <a:ext uri="{FF2B5EF4-FFF2-40B4-BE49-F238E27FC236}">
                <a16:creationId xmlns:a16="http://schemas.microsoft.com/office/drawing/2014/main" id="{7F7E545B-4A11-411E-9D89-1F17B66C10E0}"/>
              </a:ext>
            </a:extLst>
          </p:cNvPr>
          <p:cNvSpPr txBox="1"/>
          <p:nvPr/>
        </p:nvSpPr>
        <p:spPr>
          <a:xfrm>
            <a:off x="3248171" y="2169456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2021/7</a:t>
            </a:r>
          </a:p>
        </p:txBody>
      </p:sp>
      <p:sp>
        <p:nvSpPr>
          <p:cNvPr id="20" name="Szövegdoboz 13">
            <a:extLst>
              <a:ext uri="{FF2B5EF4-FFF2-40B4-BE49-F238E27FC236}">
                <a16:creationId xmlns:a16="http://schemas.microsoft.com/office/drawing/2014/main" id="{BF218698-DFA5-48B1-8125-08D5B9AF88B2}"/>
              </a:ext>
            </a:extLst>
          </p:cNvPr>
          <p:cNvSpPr txBox="1"/>
          <p:nvPr/>
        </p:nvSpPr>
        <p:spPr>
          <a:xfrm>
            <a:off x="5269757" y="2993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2021/11</a:t>
            </a:r>
          </a:p>
        </p:txBody>
      </p:sp>
      <p:sp>
        <p:nvSpPr>
          <p:cNvPr id="21" name="Szövegdoboz 14">
            <a:extLst>
              <a:ext uri="{FF2B5EF4-FFF2-40B4-BE49-F238E27FC236}">
                <a16:creationId xmlns:a16="http://schemas.microsoft.com/office/drawing/2014/main" id="{5F6B11DC-CC7D-4E16-968D-1D05CE8F7F39}"/>
              </a:ext>
            </a:extLst>
          </p:cNvPr>
          <p:cNvSpPr txBox="1"/>
          <p:nvPr/>
        </p:nvSpPr>
        <p:spPr>
          <a:xfrm>
            <a:off x="6568302" y="2574017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2021/12</a:t>
            </a:r>
          </a:p>
        </p:txBody>
      </p:sp>
      <p:sp>
        <p:nvSpPr>
          <p:cNvPr id="22" name="Szövegdoboz 15">
            <a:extLst>
              <a:ext uri="{FF2B5EF4-FFF2-40B4-BE49-F238E27FC236}">
                <a16:creationId xmlns:a16="http://schemas.microsoft.com/office/drawing/2014/main" id="{B7DAD095-E536-46E5-9088-369C2F30BD3B}"/>
              </a:ext>
            </a:extLst>
          </p:cNvPr>
          <p:cNvSpPr txBox="1"/>
          <p:nvPr/>
        </p:nvSpPr>
        <p:spPr>
          <a:xfrm>
            <a:off x="4822298" y="1642099"/>
            <a:ext cx="834400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2022/1</a:t>
            </a:r>
          </a:p>
        </p:txBody>
      </p:sp>
      <p:sp>
        <p:nvSpPr>
          <p:cNvPr id="23" name="Szövegdoboz 16">
            <a:extLst>
              <a:ext uri="{FF2B5EF4-FFF2-40B4-BE49-F238E27FC236}">
                <a16:creationId xmlns:a16="http://schemas.microsoft.com/office/drawing/2014/main" id="{ABE26227-D7E6-4107-B5F8-F64729C69075}"/>
              </a:ext>
            </a:extLst>
          </p:cNvPr>
          <p:cNvSpPr txBox="1"/>
          <p:nvPr/>
        </p:nvSpPr>
        <p:spPr>
          <a:xfrm>
            <a:off x="5733900" y="1655863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/>
              <a:t>2022/2</a:t>
            </a:r>
          </a:p>
        </p:txBody>
      </p:sp>
      <p:sp>
        <p:nvSpPr>
          <p:cNvPr id="24" name="Szövegdoboz 17">
            <a:extLst>
              <a:ext uri="{FF2B5EF4-FFF2-40B4-BE49-F238E27FC236}">
                <a16:creationId xmlns:a16="http://schemas.microsoft.com/office/drawing/2014/main" id="{8B33592E-85A6-4E37-B3E8-5F43A1F76FE8}"/>
              </a:ext>
            </a:extLst>
          </p:cNvPr>
          <p:cNvSpPr txBox="1"/>
          <p:nvPr/>
        </p:nvSpPr>
        <p:spPr>
          <a:xfrm>
            <a:off x="4639689" y="2546490"/>
            <a:ext cx="834402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2022/3</a:t>
            </a:r>
          </a:p>
        </p:txBody>
      </p:sp>
      <p:sp>
        <p:nvSpPr>
          <p:cNvPr id="25" name="Szövegdoboz 18">
            <a:extLst>
              <a:ext uri="{FF2B5EF4-FFF2-40B4-BE49-F238E27FC236}">
                <a16:creationId xmlns:a16="http://schemas.microsoft.com/office/drawing/2014/main" id="{99E496A5-F4F5-4D09-9563-D5565B3A0260}"/>
              </a:ext>
            </a:extLst>
          </p:cNvPr>
          <p:cNvSpPr txBox="1"/>
          <p:nvPr/>
        </p:nvSpPr>
        <p:spPr>
          <a:xfrm>
            <a:off x="6422867" y="2253555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2022/4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122CC433-BAA0-F7FA-1BF2-86ABD041DC35}"/>
              </a:ext>
            </a:extLst>
          </p:cNvPr>
          <p:cNvSpPr txBox="1"/>
          <p:nvPr/>
        </p:nvSpPr>
        <p:spPr>
          <a:xfrm>
            <a:off x="6365279" y="2964403"/>
            <a:ext cx="766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2022/7</a:t>
            </a:r>
          </a:p>
        </p:txBody>
      </p:sp>
      <p:sp>
        <p:nvSpPr>
          <p:cNvPr id="26" name="Szövegdoboz 18">
            <a:extLst>
              <a:ext uri="{FF2B5EF4-FFF2-40B4-BE49-F238E27FC236}">
                <a16:creationId xmlns:a16="http://schemas.microsoft.com/office/drawing/2014/main" id="{23EE2BC0-7994-74B7-C8D2-748ED9B4CE51}"/>
              </a:ext>
            </a:extLst>
          </p:cNvPr>
          <p:cNvSpPr txBox="1"/>
          <p:nvPr/>
        </p:nvSpPr>
        <p:spPr>
          <a:xfrm>
            <a:off x="5603996" y="251412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2022/5</a:t>
            </a:r>
          </a:p>
        </p:txBody>
      </p:sp>
      <p:sp>
        <p:nvSpPr>
          <p:cNvPr id="28" name="Szövegdoboz 18">
            <a:extLst>
              <a:ext uri="{FF2B5EF4-FFF2-40B4-BE49-F238E27FC236}">
                <a16:creationId xmlns:a16="http://schemas.microsoft.com/office/drawing/2014/main" id="{EA9E319E-141B-E04E-B77A-0136B868B2B7}"/>
              </a:ext>
            </a:extLst>
          </p:cNvPr>
          <p:cNvSpPr txBox="1"/>
          <p:nvPr/>
        </p:nvSpPr>
        <p:spPr>
          <a:xfrm>
            <a:off x="5656698" y="2112314"/>
            <a:ext cx="834401" cy="31522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400" dirty="0"/>
              <a:t>2022/6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9E621D24-EDF9-CF19-EC74-86D3788DF9D5}"/>
              </a:ext>
            </a:extLst>
          </p:cNvPr>
          <p:cNvSpPr txBox="1"/>
          <p:nvPr/>
        </p:nvSpPr>
        <p:spPr>
          <a:xfrm>
            <a:off x="4706240" y="3180862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2022/8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AB786CBA-085A-41C0-138B-FFB180CF5D51}"/>
              </a:ext>
            </a:extLst>
          </p:cNvPr>
          <p:cNvSpPr txBox="1"/>
          <p:nvPr/>
        </p:nvSpPr>
        <p:spPr>
          <a:xfrm>
            <a:off x="4706240" y="3707261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BCDBBF9F-BE44-1DE8-2636-522457C9D97A}"/>
              </a:ext>
            </a:extLst>
          </p:cNvPr>
          <p:cNvSpPr txBox="1"/>
          <p:nvPr/>
        </p:nvSpPr>
        <p:spPr>
          <a:xfrm>
            <a:off x="4714165" y="1875590"/>
            <a:ext cx="931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2021/9</a:t>
            </a:r>
          </a:p>
        </p:txBody>
      </p:sp>
      <p:sp>
        <p:nvSpPr>
          <p:cNvPr id="19" name="Szövegdoboz 18">
            <a:extLst>
              <a:ext uri="{FF2B5EF4-FFF2-40B4-BE49-F238E27FC236}">
                <a16:creationId xmlns:a16="http://schemas.microsoft.com/office/drawing/2014/main" id="{855A857E-CAFD-D5B7-05A6-8131E3C90F78}"/>
              </a:ext>
            </a:extLst>
          </p:cNvPr>
          <p:cNvSpPr txBox="1"/>
          <p:nvPr/>
        </p:nvSpPr>
        <p:spPr>
          <a:xfrm>
            <a:off x="5260351" y="3589772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2022/10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2F2E858-0F01-7160-9F68-4E880A683CA7}"/>
              </a:ext>
            </a:extLst>
          </p:cNvPr>
          <p:cNvSpPr txBox="1"/>
          <p:nvPr/>
        </p:nvSpPr>
        <p:spPr>
          <a:xfrm>
            <a:off x="5978110" y="3599097"/>
            <a:ext cx="1025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/>
              <a:t>2022/11</a:t>
            </a:r>
          </a:p>
        </p:txBody>
      </p:sp>
      <p:graphicFrame>
        <p:nvGraphicFramePr>
          <p:cNvPr id="27" name="Diagram 26">
            <a:extLst>
              <a:ext uri="{FF2B5EF4-FFF2-40B4-BE49-F238E27FC236}">
                <a16:creationId xmlns:a16="http://schemas.microsoft.com/office/drawing/2014/main" id="{B1821869-F28F-40B9-8C2C-8B3B8442E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629497"/>
              </p:ext>
            </p:extLst>
          </p:nvPr>
        </p:nvGraphicFramePr>
        <p:xfrm>
          <a:off x="0" y="922349"/>
          <a:ext cx="9144000" cy="5042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6027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59" y="310448"/>
            <a:ext cx="8029575" cy="612000"/>
          </a:xfrm>
        </p:spPr>
        <p:txBody>
          <a:bodyPr>
            <a:noAutofit/>
          </a:bodyPr>
          <a:lstStyle/>
          <a:p>
            <a:pPr lvl="0"/>
            <a:r>
              <a:rPr lang="hu-HU" sz="2000" dirty="0"/>
              <a:t>A termelési árak problémáját tapasztalók aránya ebben a hónapban volt a legmagasabb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-1" y="5956115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*A válaszlehetőség 2022. júniusa óta szerepel a felmérésben  </a:t>
            </a:r>
          </a:p>
          <a:p>
            <a:pPr algn="ctr"/>
            <a:r>
              <a:rPr lang="hu-HU" sz="14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** A válaszlehetőség 2022. októbere óta szerepel a felmérésben</a:t>
            </a:r>
            <a:endParaRPr lang="hu-HU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409562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vállalatok tevékenységét nehezítő tényezők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DD0D0BAF-B678-FE95-90C9-9212619FC4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4198509"/>
              </p:ext>
            </p:extLst>
          </p:nvPr>
        </p:nvGraphicFramePr>
        <p:xfrm>
          <a:off x="-1" y="922448"/>
          <a:ext cx="9144001" cy="5033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98897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117305" cy="612000"/>
          </a:xfrm>
        </p:spPr>
        <p:txBody>
          <a:bodyPr>
            <a:noAutofit/>
          </a:bodyPr>
          <a:lstStyle/>
          <a:p>
            <a:r>
              <a:rPr lang="hu-HU" sz="2000" dirty="0"/>
              <a:t>Az üzleti környezet átlagos megítélése 5 hónapja tartó romlást követően először javult az előző hónaphoz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 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20340" y="1250791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36156" y="2151647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0509585C-336E-4D36-906B-F88CD00D2333}"/>
              </a:ext>
            </a:extLst>
          </p:cNvPr>
          <p:cNvSpPr txBox="1"/>
          <p:nvPr/>
        </p:nvSpPr>
        <p:spPr>
          <a:xfrm>
            <a:off x="8742481" y="922448"/>
            <a:ext cx="461665" cy="245839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Kedvezőbb   </a:t>
            </a:r>
            <a:r>
              <a:rPr lang="hu-HU" b="1" dirty="0">
                <a:solidFill>
                  <a:srgbClr val="FF0000"/>
                </a:solidFill>
              </a:rPr>
              <a:t>Gyengébb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5511046"/>
              </p:ext>
            </p:extLst>
          </p:nvPr>
        </p:nvGraphicFramePr>
        <p:xfrm>
          <a:off x="0" y="922448"/>
          <a:ext cx="9144000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23" y="310448"/>
            <a:ext cx="7810370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és ugyanez volt megfigyelhető a jövőre vonatkozó várakozásoknál is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586269" y="6067361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613906" y="1545644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622063" y="2273356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88352E4E-A5C3-4AB2-A34C-1C2345C3EDD1}"/>
              </a:ext>
            </a:extLst>
          </p:cNvPr>
          <p:cNvSpPr txBox="1"/>
          <p:nvPr/>
        </p:nvSpPr>
        <p:spPr>
          <a:xfrm>
            <a:off x="8794296" y="1572326"/>
            <a:ext cx="461665" cy="140206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</a:t>
            </a:r>
            <a:r>
              <a:rPr lang="hu-HU" b="1" dirty="0">
                <a:solidFill>
                  <a:srgbClr val="FF0000"/>
                </a:solidFill>
              </a:rPr>
              <a:t>Romlik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901057"/>
              </p:ext>
            </p:extLst>
          </p:nvPr>
        </p:nvGraphicFramePr>
        <p:xfrm>
          <a:off x="1" y="922449"/>
          <a:ext cx="9124430" cy="5111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0448"/>
            <a:ext cx="8254189" cy="612000"/>
          </a:xfrm>
        </p:spPr>
        <p:txBody>
          <a:bodyPr>
            <a:noAutofit/>
          </a:bodyPr>
          <a:lstStyle/>
          <a:p>
            <a:r>
              <a:rPr lang="hu-HU" sz="1800" dirty="0"/>
              <a:t>A beruházási várakozások mutatója a mezőgazdaságban rekordalacsony szintre csökkent, a többi iparágban azonban javult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13358" y="2069200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592545" y="3222437"/>
            <a:ext cx="224815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89045" y="1111135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8719981"/>
              </p:ext>
            </p:extLst>
          </p:nvPr>
        </p:nvGraphicFramePr>
        <p:xfrm>
          <a:off x="0" y="922448"/>
          <a:ext cx="9144000" cy="5189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502102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9185" y="310448"/>
            <a:ext cx="9144001" cy="612000"/>
          </a:xfrm>
        </p:spPr>
        <p:txBody>
          <a:bodyPr>
            <a:noAutofit/>
          </a:bodyPr>
          <a:lstStyle/>
          <a:p>
            <a:r>
              <a:rPr lang="hu-HU" sz="1800" dirty="0"/>
              <a:t>3 százalékponttal többen terveznek leépítést, mint létszámbővítést, ami a ami a második legkedvezőtlenebb érték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710894" y="2358555"/>
            <a:ext cx="204002" cy="585169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710894" y="3248484"/>
            <a:ext cx="204002" cy="585170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812895" y="2541626"/>
            <a:ext cx="461665" cy="159678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 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8982409"/>
              </p:ext>
            </p:extLst>
          </p:nvPr>
        </p:nvGraphicFramePr>
        <p:xfrm>
          <a:off x="29184" y="922447"/>
          <a:ext cx="9114816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62" y="310449"/>
            <a:ext cx="8074494" cy="612000"/>
          </a:xfrm>
        </p:spPr>
        <p:txBody>
          <a:bodyPr>
            <a:noAutofit/>
          </a:bodyPr>
          <a:lstStyle/>
          <a:p>
            <a:r>
              <a:rPr lang="hu-HU" sz="1800" dirty="0"/>
              <a:t>A foglalkoztatási várakozások az iparban és építőiparban ebben a hónapban voltak a legkedvezőtlenebbek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638567" y="1880483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619285" y="2713155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740568" y="2028655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7674937"/>
              </p:ext>
            </p:extLst>
          </p:nvPr>
        </p:nvGraphicFramePr>
        <p:xfrm>
          <a:off x="-1" y="922449"/>
          <a:ext cx="9144001" cy="516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Árak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20422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04" y="301396"/>
            <a:ext cx="8164539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elmúlt 3 hónapban megvalósított áremelések mutatója az iparban és építőiparban nőtt, másutt csökkent októberhez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elmúlt 3 hónapban áremelést és árcsökkentést megvalósító válaszadók arányainak különbsége. </a:t>
            </a:r>
          </a:p>
          <a:p>
            <a:pPr algn="ctr"/>
            <a:r>
              <a:rPr lang="hu-HU" sz="2000" b="1" cap="all" dirty="0"/>
              <a:t>Az elmúlt 3 hónapban megvalósított áremelések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EABE5A77-0B87-EBF9-697F-4BA4359669F5}"/>
              </a:ext>
            </a:extLst>
          </p:cNvPr>
          <p:cNvSpPr/>
          <p:nvPr/>
        </p:nvSpPr>
        <p:spPr>
          <a:xfrm>
            <a:off x="307291" y="555165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2F5C12AB-8178-4F27-4279-417444E5E54C}"/>
              </a:ext>
            </a:extLst>
          </p:cNvPr>
          <p:cNvCxnSpPr/>
          <p:nvPr/>
        </p:nvCxnSpPr>
        <p:spPr>
          <a:xfrm>
            <a:off x="7038753" y="937013"/>
            <a:ext cx="0" cy="3379806"/>
          </a:xfrm>
          <a:prstGeom prst="line">
            <a:avLst/>
          </a:prstGeom>
          <a:ln w="254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28F97CE-38FB-9554-9B4A-9D2E17EB24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037813"/>
              </p:ext>
            </p:extLst>
          </p:nvPr>
        </p:nvGraphicFramePr>
        <p:xfrm>
          <a:off x="0" y="937013"/>
          <a:ext cx="9143999" cy="4614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940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04" y="301396"/>
            <a:ext cx="7924292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1800" dirty="0"/>
              <a:t>Az áremelési törekvés a mezőgazdaság kivételével erősödött az előző hónaphoz képest, leginkább az iparban és építőiparban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779621" y="5881267"/>
            <a:ext cx="758402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az áremelést és árcsökkentést tervező válaszadók arányainak különbsége. </a:t>
            </a:r>
          </a:p>
          <a:p>
            <a:pPr algn="ctr"/>
            <a:r>
              <a:rPr lang="hu-HU" sz="2000" b="1" cap="all" dirty="0"/>
              <a:t>Az </a:t>
            </a:r>
            <a:r>
              <a:rPr lang="hu-HU" sz="2000" b="1" cap="all" dirty="0" err="1"/>
              <a:t>árváltoztatással</a:t>
            </a:r>
            <a:r>
              <a:rPr lang="hu-HU" sz="2000" b="1" cap="all" dirty="0"/>
              <a:t> kapcsolatos várakozások</a:t>
            </a:r>
          </a:p>
        </p:txBody>
      </p:sp>
      <p:sp>
        <p:nvSpPr>
          <p:cNvPr id="15" name="Szövegdoboz 14">
            <a:extLst>
              <a:ext uri="{FF2B5EF4-FFF2-40B4-BE49-F238E27FC236}">
                <a16:creationId xmlns:a16="http://schemas.microsoft.com/office/drawing/2014/main" id="{D8BDDC9E-4CF4-4942-97EC-8764931768F0}"/>
              </a:ext>
            </a:extLst>
          </p:cNvPr>
          <p:cNvSpPr txBox="1"/>
          <p:nvPr/>
        </p:nvSpPr>
        <p:spPr>
          <a:xfrm>
            <a:off x="8766925" y="2266087"/>
            <a:ext cx="461665" cy="38898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/>
              <a:t>Áremelést tervez    Árcsökkentést tervez</a:t>
            </a:r>
          </a:p>
        </p:txBody>
      </p:sp>
      <p:sp>
        <p:nvSpPr>
          <p:cNvPr id="16" name="Nyíl: felfelé mutató 15">
            <a:extLst>
              <a:ext uri="{FF2B5EF4-FFF2-40B4-BE49-F238E27FC236}">
                <a16:creationId xmlns:a16="http://schemas.microsoft.com/office/drawing/2014/main" id="{E6CDD610-B420-470A-87D9-751B8B6D65DA}"/>
              </a:ext>
            </a:extLst>
          </p:cNvPr>
          <p:cNvSpPr/>
          <p:nvPr/>
        </p:nvSpPr>
        <p:spPr>
          <a:xfrm>
            <a:off x="8664924" y="3120007"/>
            <a:ext cx="204002" cy="782025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7" name="Nyíl: felfelé mutató 16">
            <a:extLst>
              <a:ext uri="{FF2B5EF4-FFF2-40B4-BE49-F238E27FC236}">
                <a16:creationId xmlns:a16="http://schemas.microsoft.com/office/drawing/2014/main" id="{55FE3721-E2FD-457E-89FF-18302E78CB03}"/>
              </a:ext>
            </a:extLst>
          </p:cNvPr>
          <p:cNvSpPr/>
          <p:nvPr/>
        </p:nvSpPr>
        <p:spPr>
          <a:xfrm rot="10800000">
            <a:off x="8664924" y="4118419"/>
            <a:ext cx="204002" cy="782026"/>
          </a:xfrm>
          <a:prstGeom prst="upArrow">
            <a:avLst/>
          </a:prstGeom>
          <a:solidFill>
            <a:srgbClr val="B87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E43E789-3081-4627-B1A9-80FB80614C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6716110"/>
              </p:ext>
            </p:extLst>
          </p:nvPr>
        </p:nvGraphicFramePr>
        <p:xfrm>
          <a:off x="0" y="913397"/>
          <a:ext cx="9144000" cy="4967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47658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49" y="300721"/>
            <a:ext cx="8140261" cy="61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hu-HU" sz="2000" dirty="0"/>
              <a:t>a magasabb infláció miatt a válaszadók mintegy 37 százaléka tervez évközi béremelést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CD90382C-7B66-4BF6-AD10-CA770678CC28}"/>
              </a:ext>
            </a:extLst>
          </p:cNvPr>
          <p:cNvSpPr/>
          <p:nvPr/>
        </p:nvSpPr>
        <p:spPr>
          <a:xfrm>
            <a:off x="688128" y="6147441"/>
            <a:ext cx="77677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magasabb infláció miatt évközi béremelést tervezők aránya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77136F5-1D1E-2D7C-641F-D959E37932ED}"/>
              </a:ext>
            </a:extLst>
          </p:cNvPr>
          <p:cNvCxnSpPr>
            <a:cxnSpLocks/>
          </p:cNvCxnSpPr>
          <p:nvPr/>
        </p:nvCxnSpPr>
        <p:spPr>
          <a:xfrm flipV="1">
            <a:off x="7337947" y="922449"/>
            <a:ext cx="0" cy="4083112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23D9BF0-154B-84D9-E6E5-A5C96BBAEF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7885636"/>
              </p:ext>
            </p:extLst>
          </p:nvPr>
        </p:nvGraphicFramePr>
        <p:xfrm>
          <a:off x="0" y="922449"/>
          <a:ext cx="9144000" cy="5224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435595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200" dirty="0"/>
              <a:t>Az eredmények kedvezőtlen konjunktúrára utalnak a vállalati szektorban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681517263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91" y="309397"/>
            <a:ext cx="7874567" cy="612000"/>
          </a:xfrm>
        </p:spPr>
        <p:txBody>
          <a:bodyPr>
            <a:noAutofit/>
          </a:bodyPr>
          <a:lstStyle/>
          <a:p>
            <a:r>
              <a:rPr lang="hu-HU" sz="2000" dirty="0"/>
              <a:t>Az </a:t>
            </a:r>
            <a:r>
              <a:rPr lang="hu-HU" sz="2000" dirty="0" err="1"/>
              <a:t>mnb</a:t>
            </a:r>
            <a:r>
              <a:rPr lang="hu-HU" sz="2000" dirty="0"/>
              <a:t> konjunktúraindexe az októberi -9 pontról kismértékben, -7 pontra emelkedett novemberre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4753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1" y="629066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70680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1441509"/>
              </p:ext>
            </p:extLst>
          </p:nvPr>
        </p:nvGraphicFramePr>
        <p:xfrm>
          <a:off x="15751" y="921397"/>
          <a:ext cx="9128249" cy="4785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6" y="311788"/>
            <a:ext cx="7870549" cy="612000"/>
          </a:xfrm>
        </p:spPr>
        <p:txBody>
          <a:bodyPr>
            <a:noAutofit/>
          </a:bodyPr>
          <a:lstStyle/>
          <a:p>
            <a:r>
              <a:rPr lang="hu-HU" sz="2000" dirty="0"/>
              <a:t>A jelenlegi helyzet megítélése a nagyvállalatok kivételével gyengült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5" y="647443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598095" y="5862433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0" y="6399622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8445994"/>
              </p:ext>
            </p:extLst>
          </p:nvPr>
        </p:nvGraphicFramePr>
        <p:xfrm>
          <a:off x="0" y="923788"/>
          <a:ext cx="9112494" cy="4938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71" y="304901"/>
            <a:ext cx="7824248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tényezőinek többsége kapcsán romlott a válaszadók tapasztalata az előző hónaphoz képest…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214545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3" y="1298260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75363" y="2103491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004587"/>
            <a:ext cx="461665" cy="2328657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Kedvező    </a:t>
            </a:r>
            <a:r>
              <a:rPr lang="hu-HU" b="1" dirty="0">
                <a:solidFill>
                  <a:srgbClr val="FF0000"/>
                </a:solidFill>
              </a:rPr>
              <a:t>Kedvezőtlen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494932-ECBF-43EE-AAF0-B32C0382DC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1349380"/>
              </p:ext>
            </p:extLst>
          </p:nvPr>
        </p:nvGraphicFramePr>
        <p:xfrm>
          <a:off x="0" y="916901"/>
          <a:ext cx="9112494" cy="5297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66189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196" y="304901"/>
            <a:ext cx="7640724" cy="612000"/>
          </a:xfrm>
        </p:spPr>
        <p:txBody>
          <a:bodyPr>
            <a:noAutofit/>
          </a:bodyPr>
          <a:lstStyle/>
          <a:p>
            <a:r>
              <a:rPr lang="hu-HU" sz="2000" dirty="0"/>
              <a:t>… a kilátások ugyanakkor a vizsgált tényezők felénél emelkedtek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6353044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6DF855B3-92E7-4286-80C0-80361F4F943C}"/>
              </a:ext>
            </a:extLst>
          </p:cNvPr>
          <p:cNvSpPr/>
          <p:nvPr/>
        </p:nvSpPr>
        <p:spPr>
          <a:xfrm>
            <a:off x="8675362" y="1634918"/>
            <a:ext cx="215857" cy="56275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C14FD94-C330-4973-859E-26CCF9143A8A}"/>
              </a:ext>
            </a:extLst>
          </p:cNvPr>
          <p:cNvSpPr/>
          <p:nvPr/>
        </p:nvSpPr>
        <p:spPr>
          <a:xfrm rot="10800000">
            <a:off x="8666966" y="2445465"/>
            <a:ext cx="215857" cy="677108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6413B0AA-AC58-46BD-8206-80FF7546FBEF}"/>
              </a:ext>
            </a:extLst>
          </p:cNvPr>
          <p:cNvSpPr txBox="1"/>
          <p:nvPr/>
        </p:nvSpPr>
        <p:spPr>
          <a:xfrm>
            <a:off x="8783291" y="1700215"/>
            <a:ext cx="461665" cy="181367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Javul    </a:t>
            </a:r>
            <a:r>
              <a:rPr lang="hu-HU" b="1" dirty="0">
                <a:solidFill>
                  <a:srgbClr val="FF0000"/>
                </a:solidFill>
              </a:rPr>
              <a:t>Gyengül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F150BA5B-DAAF-4CAF-B569-384E3FB3E4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5164960"/>
              </p:ext>
            </p:extLst>
          </p:nvPr>
        </p:nvGraphicFramePr>
        <p:xfrm>
          <a:off x="31505" y="916900"/>
          <a:ext cx="9112495" cy="5436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825" y="310449"/>
            <a:ext cx="8367052" cy="612000"/>
          </a:xfrm>
        </p:spPr>
        <p:txBody>
          <a:bodyPr>
            <a:noAutofit/>
          </a:bodyPr>
          <a:lstStyle/>
          <a:p>
            <a:r>
              <a:rPr lang="hu-HU" sz="1800" dirty="0"/>
              <a:t>a várakozások a </a:t>
            </a:r>
            <a:r>
              <a:rPr lang="hu-HU" sz="1800" dirty="0" err="1"/>
              <a:t>mikrocégknél</a:t>
            </a:r>
            <a:r>
              <a:rPr lang="hu-HU" sz="1800" dirty="0"/>
              <a:t> stagnáltak, a nagyobb méretkategóriákban azonban javultak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559964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83346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99621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3250556"/>
              </p:ext>
            </p:extLst>
          </p:nvPr>
        </p:nvGraphicFramePr>
        <p:xfrm>
          <a:off x="0" y="922449"/>
          <a:ext cx="9112495" cy="4911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42997</TotalTime>
  <Words>1039</Words>
  <Application>Microsoft Office PowerPoint</Application>
  <PresentationFormat>Diavetítés a képernyőre (4:3 oldalarány)</PresentationFormat>
  <Paragraphs>119</Paragraphs>
  <Slides>26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26</vt:i4>
      </vt:variant>
    </vt:vector>
  </HeadingPairs>
  <TitlesOfParts>
    <vt:vector size="30" baseType="lpstr">
      <vt:lpstr>Arial</vt:lpstr>
      <vt:lpstr>Calibri</vt:lpstr>
      <vt:lpstr>MNB téma 4_3 új</vt:lpstr>
      <vt:lpstr>MNB téma 4_3 nyomtatásra</vt:lpstr>
      <vt:lpstr>Az mnb Vállalati Konjunktúra felmérésének 2022. novemberi eredményei</vt:lpstr>
      <vt:lpstr>Az mnb vállalati konjunktúra felmérései</vt:lpstr>
      <vt:lpstr>Az eredmények kedvezőtlen konjunktúrára utalnak a vállalati szektorban</vt:lpstr>
      <vt:lpstr>Az mnb konjunktúraindexe az októberi -9 pontról kismértékben, -7 pontra emelkedett novemberre</vt:lpstr>
      <vt:lpstr>A jelenlegi helyzet megítélése a nagyvállalatok kivételével gyengült az előző hónaphoz képest</vt:lpstr>
      <vt:lpstr>A jelenlegi helyzet tényezőinek többsége kapcsán romlott a válaszadók tapasztalata az előző hónaphoz képest…</vt:lpstr>
      <vt:lpstr>… a kilátások ugyanakkor a vizsgált tényezők felénél emelkedtek</vt:lpstr>
      <vt:lpstr>a várakozások a mikrocégknél stagnáltak, a nagyobb méretkategóriákban azonban javultak az előző hónaphoz képest</vt:lpstr>
      <vt:lpstr>Termelés és kereslet</vt:lpstr>
      <vt:lpstr>Az átlagos kapacitás-kihasználtság 4 százalékponttal csökkent az előző hónaphoz képest, az egy évvel korábbi szint 91 százalékára</vt:lpstr>
      <vt:lpstr>A kapacitásszint csökkenése minden tevékenységi körre jellemző volt novemberben, leginkább a szolgáltatás és kereskedelemben</vt:lpstr>
      <vt:lpstr>a kapacitás-kihasználtságra vonatkozó várakozások továbbra is az eddig tapasztalt legalacsonyabb szinten tartózkodnak</vt:lpstr>
      <vt:lpstr>Az átlagos bevételi szint nem változott az előző hónaphoz képest, az egy évvel korábbi szint 104 százalékán áll</vt:lpstr>
      <vt:lpstr>Az aktuális bevételi szint megítélése kedvező és javult októberhez képest, azonban a jövőre vonatkozóan pesszimisták a várakozások</vt:lpstr>
      <vt:lpstr>A termelési árak problémáját tapasztalók aránya ebben a hónapban volt a legmagasabb a felmérés kezdete óta</vt:lpstr>
      <vt:lpstr>Üzleti környezet, beruházások, foglalkoztatás</vt:lpstr>
      <vt:lpstr>Az üzleti környezet átlagos megítélése 5 hónapja tartó romlást követően először javult az előző hónaphoz képest…</vt:lpstr>
      <vt:lpstr>… és ugyanez volt megfigyelhető a jövőre vonatkozó várakozásoknál is</vt:lpstr>
      <vt:lpstr>A beruházási várakozások mutatója a mezőgazdaságban rekordalacsony szintre csökkent, a többi iparágban azonban javult</vt:lpstr>
      <vt:lpstr>3 százalékponttal többen terveznek leépítést, mint létszámbővítést, ami a ami a második legkedvezőtlenebb érték a felmérés kezdete óta</vt:lpstr>
      <vt:lpstr>A foglalkoztatási várakozások az iparban és építőiparban ebben a hónapban voltak a legkedvezőtlenebbek a felmérés kezdete óta</vt:lpstr>
      <vt:lpstr>Árak</vt:lpstr>
      <vt:lpstr>Az elmúlt 3 hónapban megvalósított áremelések mutatója az iparban és építőiparban nőtt, másutt csökkent októberhez képest</vt:lpstr>
      <vt:lpstr>Az áremelési törekvés a mezőgazdaság kivételével erősödött az előző hónaphoz képest, leginkább az iparban és építőiparban</vt:lpstr>
      <vt:lpstr>a magasabb infláció miatt a válaszadók mintegy 37 százaléka tervez évközi béremelést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2086</cp:revision>
  <dcterms:created xsi:type="dcterms:W3CDTF">2020-04-06T05:19:02Z</dcterms:created>
  <dcterms:modified xsi:type="dcterms:W3CDTF">2022-12-05T08:00:43Z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