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395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372" r:id="rId21"/>
    <p:sldId id="367" r:id="rId22"/>
    <p:sldId id="354" r:id="rId23"/>
    <p:sldId id="391" r:id="rId24"/>
    <p:sldId id="401" r:id="rId25"/>
    <p:sldId id="397" r:id="rId26"/>
    <p:sldId id="400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2886" autoAdjust="0"/>
  </p:normalViewPr>
  <p:slideViewPr>
    <p:cSldViewPr snapToGrid="0">
      <p:cViewPr varScale="1">
        <p:scale>
          <a:sx n="58" d="100"/>
          <a:sy n="58" d="100"/>
        </p:scale>
        <p:origin x="13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okt&#243;ber\input\2022.%20okt&#243;ber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2429210813042822E-2"/>
          <c:w val="0.81260300418304798"/>
          <c:h val="0.5863703100635557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57A-490F-8C8D-2B60025880F5}"/>
              </c:ext>
            </c:extLst>
          </c:dPt>
          <c:dLbls>
            <c:dLbl>
              <c:idx val="22"/>
              <c:layout>
                <c:manualLayout>
                  <c:x val="0"/>
                  <c:y val="1.3269511510622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7A-490F-8C8D-2B60025880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Indexek!$B$4:$X$4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Indexek!$B$5:$X$5</c:f>
              <c:numCache>
                <c:formatCode>General\ "pont"</c:formatCode>
                <c:ptCount val="23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7A-490F-8C8D-2B60025880F5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57A-490F-8C8D-2B60025880F5}"/>
              </c:ext>
            </c:extLst>
          </c:dPt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7A-490F-8C8D-2B60025880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Indexek!$B$4:$X$4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Indexek!$B$6:$X$6</c:f>
              <c:numCache>
                <c:formatCode>General\ "pont"</c:formatCode>
                <c:ptCount val="23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57A-490F-8C8D-2B60025880F5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57A-490F-8C8D-2B60025880F5}"/>
              </c:ext>
            </c:extLst>
          </c:dPt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7A-490F-8C8D-2B60025880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Indexek!$B$4:$X$4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Indexek!$B$7:$X$7</c:f>
              <c:numCache>
                <c:formatCode>General\ "pont"</c:formatCode>
                <c:ptCount val="23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57A-490F-8C8D-2B60025880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9E48-4451-ADE6-6F800211E546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E48-4451-ADE6-6F800211E546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E48-4451-ADE6-6F800211E546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9E48-4451-ADE6-6F800211E546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9E48-4451-ADE6-6F800211E546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9E48-4451-ADE6-6F800211E546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9E48-4451-ADE6-6F800211E546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9E48-4451-ADE6-6F800211E546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9E48-4451-ADE6-6F800211E546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9E48-4451-ADE6-6F800211E546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9E48-4451-ADE6-6F800211E546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9E48-4451-ADE6-6F800211E546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9E48-4451-ADE6-6F800211E546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9E48-4451-ADE6-6F800211E546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9E48-4451-ADE6-6F800211E546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9E48-4451-ADE6-6F800211E546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9E48-4451-ADE6-6F800211E546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9E48-4451-ADE6-6F800211E546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9E48-4451-ADE6-6F800211E546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9E48-4451-ADE6-6F800211E546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9E48-4451-ADE6-6F800211E546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9E48-4451-ADE6-6F800211E546}"/>
              </c:ext>
            </c:extLst>
          </c:dPt>
          <c:xVal>
            <c:numRef>
              <c:f>Árbevétel!$B$2:$X$2</c:f>
              <c:numCache>
                <c:formatCode>General</c:formatCode>
                <c:ptCount val="23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</c:numCache>
            </c:numRef>
          </c:xVal>
          <c:yVal>
            <c:numRef>
              <c:f>Árbevétel!$B$3:$X$3</c:f>
              <c:numCache>
                <c:formatCode>General</c:formatCode>
                <c:ptCount val="23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6-9E48-4451-ADE6-6F800211E5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9711323234410179"/>
          <c:h val="0.373242572734415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verzió'!$A$214</c:f>
              <c:strCache>
                <c:ptCount val="1"/>
                <c:pt idx="0">
                  <c:v>Emelkedő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602463389549317E-16"/>
                  <c:y val="-1.2949637940359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2B-48FD-B228-6B558B284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verzió'!$B$213:$X$213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verzió'!$B$214:$X$214</c:f>
              <c:numCache>
                <c:formatCode>General</c:formatCode>
                <c:ptCount val="23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2B-48FD-B228-6B558B2846E7}"/>
            </c:ext>
          </c:extLst>
        </c:ser>
        <c:ser>
          <c:idx val="1"/>
          <c:order val="1"/>
          <c:tx>
            <c:strRef>
              <c:f>'Új verzió'!$A$215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E2B-48FD-B228-6B558B2846E7}"/>
              </c:ext>
            </c:extLst>
          </c:dPt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2B-48FD-B228-6B558B284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verzió'!$B$213:$X$213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verzió'!$B$215:$X$215</c:f>
              <c:numCache>
                <c:formatCode>General</c:formatCode>
                <c:ptCount val="23"/>
                <c:pt idx="22" formatCode="0%">
                  <c:v>0.56999999999999995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2B-48FD-B228-6B558B2846E7}"/>
            </c:ext>
          </c:extLst>
        </c:ser>
        <c:ser>
          <c:idx val="2"/>
          <c:order val="2"/>
          <c:tx>
            <c:strRef>
              <c:f>'Új verzió'!$A$216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0"/>
                  <c:y val="-2.3119917081072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2B-48FD-B228-6B558B284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verzió'!$B$213:$X$213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verzió'!$B$216:$X$216</c:f>
              <c:numCache>
                <c:formatCode>0%</c:formatCode>
                <c:ptCount val="23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E2B-48FD-B228-6B558B2846E7}"/>
            </c:ext>
          </c:extLst>
        </c:ser>
        <c:ser>
          <c:idx val="3"/>
          <c:order val="3"/>
          <c:tx>
            <c:strRef>
              <c:f>'Új verzió'!$A$217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-1.2894822718525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2B-48FD-B228-6B558B284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verzió'!$B$213:$X$213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verzió'!$B$217:$X$217</c:f>
              <c:numCache>
                <c:formatCode>0%</c:formatCode>
                <c:ptCount val="23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E2B-48FD-B228-6B558B2846E7}"/>
            </c:ext>
          </c:extLst>
        </c:ser>
        <c:ser>
          <c:idx val="4"/>
          <c:order val="4"/>
          <c:tx>
            <c:strRef>
              <c:f>'Új verzió'!$A$218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E2B-48FD-B228-6B558B284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verzió'!$B$213:$X$213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verzió'!$B$218:$X$218</c:f>
              <c:numCache>
                <c:formatCode>0%</c:formatCode>
                <c:ptCount val="23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E2B-48FD-B228-6B558B2846E7}"/>
            </c:ext>
          </c:extLst>
        </c:ser>
        <c:ser>
          <c:idx val="5"/>
          <c:order val="5"/>
          <c:tx>
            <c:strRef>
              <c:f>'Új verzió'!$A$219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0"/>
                  <c:y val="2.60919319432017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E2B-48FD-B228-6B558B284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verzió'!$B$213:$X$213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verzió'!$B$219:$X$219</c:f>
              <c:numCache>
                <c:formatCode>0%</c:formatCode>
                <c:ptCount val="23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E2B-48FD-B228-6B558B2846E7}"/>
            </c:ext>
          </c:extLst>
        </c:ser>
        <c:ser>
          <c:idx val="6"/>
          <c:order val="6"/>
          <c:tx>
            <c:strRef>
              <c:f>'Új verzió'!$A$220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-1.2894822718525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E2B-48FD-B228-6B558B284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verzió'!$B$213:$X$213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verzió'!$B$220:$X$220</c:f>
              <c:numCache>
                <c:formatCode>0%</c:formatCode>
                <c:ptCount val="23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E2B-48FD-B228-6B558B2846E7}"/>
            </c:ext>
          </c:extLst>
        </c:ser>
        <c:ser>
          <c:idx val="8"/>
          <c:order val="8"/>
          <c:tx>
            <c:strRef>
              <c:f>'Új verzió'!$A$222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E2B-48FD-B228-6B558B2846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verzió'!$B$213:$X$213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verzió'!$B$222:$X$222</c:f>
              <c:numCache>
                <c:formatCode>0%</c:formatCode>
                <c:ptCount val="23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E2B-48FD-B228-6B558B2846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7"/>
                <c:order val="7"/>
                <c:tx>
                  <c:strRef>
                    <c:extLst>
                      <c:ext uri="{02D57815-91ED-43cb-92C2-25804820EDAC}">
                        <c15:formulaRef>
                          <c15:sqref>'Új verzió'!$A$221</c15:sqref>
                        </c15:formulaRef>
                      </c:ext>
                    </c:extLst>
                    <c:strCache>
                      <c:ptCount val="1"/>
                      <c:pt idx="0">
                        <c:v>Egyéb*</c:v>
                      </c:pt>
                    </c:strCache>
                  </c:strRef>
                </c:tx>
                <c:spPr>
                  <a:ln w="25400" cap="rnd">
                    <a:solidFill>
                      <a:srgbClr val="FFB3B5"/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rgbClr val="FFB3B5"/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-1.7578488788968656E-16"/>
                        <c:y val="2.5789645437050215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0-4E2B-48FD-B228-6B558B2846E7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verzió'!$B$213:$X$213</c15:sqref>
                        </c15:formulaRef>
                      </c:ext>
                    </c:extLst>
                    <c:strCache>
                      <c:ptCount val="23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verzió'!$B$221:$X$221</c15:sqref>
                        </c15:formulaRef>
                      </c:ext>
                    </c:extLst>
                    <c:numCache>
                      <c:formatCode>0%</c:formatCode>
                      <c:ptCount val="23"/>
                      <c:pt idx="1">
                        <c:v>0.16927500000000001</c:v>
                      </c:pt>
                      <c:pt idx="2">
                        <c:v>0.15</c:v>
                      </c:pt>
                      <c:pt idx="3">
                        <c:v>0.16320000000000001</c:v>
                      </c:pt>
                      <c:pt idx="4">
                        <c:v>0.12</c:v>
                      </c:pt>
                      <c:pt idx="5">
                        <c:v>0.1</c:v>
                      </c:pt>
                      <c:pt idx="6">
                        <c:v>0.09</c:v>
                      </c:pt>
                      <c:pt idx="7">
                        <c:v>0.09</c:v>
                      </c:pt>
                      <c:pt idx="8">
                        <c:v>0.09</c:v>
                      </c:pt>
                      <c:pt idx="9">
                        <c:v>0.1</c:v>
                      </c:pt>
                      <c:pt idx="10">
                        <c:v>0.1</c:v>
                      </c:pt>
                      <c:pt idx="11">
                        <c:v>0.09</c:v>
                      </c:pt>
                      <c:pt idx="12">
                        <c:v>0.12</c:v>
                      </c:pt>
                      <c:pt idx="13">
                        <c:v>0.1</c:v>
                      </c:pt>
                      <c:pt idx="14">
                        <c:v>0.08</c:v>
                      </c:pt>
                      <c:pt idx="15">
                        <c:v>0.13</c:v>
                      </c:pt>
                      <c:pt idx="16">
                        <c:v>0.18</c:v>
                      </c:pt>
                      <c:pt idx="17">
                        <c:v>0.11</c:v>
                      </c:pt>
                      <c:pt idx="18">
                        <c:v>0.13</c:v>
                      </c:pt>
                      <c:pt idx="19">
                        <c:v>0.13</c:v>
                      </c:pt>
                      <c:pt idx="20">
                        <c:v>0.14000000000000001</c:v>
                      </c:pt>
                      <c:pt idx="21">
                        <c:v>0.12</c:v>
                      </c:pt>
                      <c:pt idx="22">
                        <c:v>0.11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4E2B-48FD-B228-6B558B2846E7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'Új verzió'!$A$223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12-4E2B-48FD-B228-6B558B2846E7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0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'Új verzió'!$B$213:$X$213</c15:sqref>
                        </c15:formulaRef>
                      </c:ext>
                    </c:extLst>
                    <c:strCache>
                      <c:ptCount val="23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'Új verzió'!$B$223:$X$223</c15:sqref>
                        </c15:formulaRef>
                      </c:ext>
                    </c:extLst>
                    <c:numCache>
                      <c:formatCode>0%</c:formatCode>
                      <c:ptCount val="23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4E2B-48FD-B228-6B558B2846E7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130911045146261"/>
          <c:w val="1"/>
          <c:h val="0.271747459016866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81232587623861274"/>
          <c:h val="0.5724309838633477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verzió'!$B$232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0185068640268645E-16"/>
                  <c:y val="-2.8301741539663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2F-465B-AFF8-6F8CE6D92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verzió'!$A$233:$A$255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verzió'!$B$233:$B$255</c:f>
              <c:numCache>
                <c:formatCode>General\ "pont"</c:formatCode>
                <c:ptCount val="23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2F-465B-AFF8-6F8CE6D925A6}"/>
            </c:ext>
          </c:extLst>
        </c:ser>
        <c:ser>
          <c:idx val="1"/>
          <c:order val="1"/>
          <c:tx>
            <c:strRef>
              <c:f>'Új verzió'!$C$232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3888890407796413E-3"/>
                  <c:y val="-7.7186567835445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2F-465B-AFF8-6F8CE6D92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verzió'!$A$233:$A$255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verzió'!$C$233:$C$255</c:f>
              <c:numCache>
                <c:formatCode>General\ "pont"</c:formatCode>
                <c:ptCount val="23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2F-465B-AFF8-6F8CE6D925A6}"/>
            </c:ext>
          </c:extLst>
        </c:ser>
        <c:ser>
          <c:idx val="2"/>
          <c:order val="2"/>
          <c:tx>
            <c:strRef>
              <c:f>'Új verzió'!$D$232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2F-465B-AFF8-6F8CE6D92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verzió'!$A$233:$A$255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verzió'!$D$233:$D$255</c:f>
              <c:numCache>
                <c:formatCode>General\ "pont"</c:formatCode>
                <c:ptCount val="23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2F-465B-AFF8-6F8CE6D925A6}"/>
            </c:ext>
          </c:extLst>
        </c:ser>
        <c:ser>
          <c:idx val="3"/>
          <c:order val="3"/>
          <c:tx>
            <c:strRef>
              <c:f>'Új verzió'!$E$232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1.3888890407795396E-3"/>
                  <c:y val="-1.2864427972574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2F-465B-AFF8-6F8CE6D92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verzió'!$A$233:$A$255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verzió'!$E$233:$E$255</c:f>
              <c:numCache>
                <c:formatCode>General\ "pont"</c:formatCode>
                <c:ptCount val="23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2F-465B-AFF8-6F8CE6D925A6}"/>
            </c:ext>
          </c:extLst>
        </c:ser>
        <c:ser>
          <c:idx val="4"/>
          <c:order val="4"/>
          <c:tx>
            <c:strRef>
              <c:f>'Új verzió'!$F$232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0185068640268645E-16"/>
                  <c:y val="7.7186567835445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2F-465B-AFF8-6F8CE6D92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verzió'!$A$233:$A$255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verzió'!$F$233:$F$255</c:f>
              <c:numCache>
                <c:formatCode>General\ "pont"</c:formatCode>
                <c:ptCount val="23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62F-465B-AFF8-6F8CE6D92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81336413299134747"/>
          <c:h val="0.6313671365769222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verzió'!$B$258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13-4743-ADF6-7B46E10E22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verzió'!$A$259:$A$281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verzió'!$B$259:$B$281</c:f>
              <c:numCache>
                <c:formatCode>General\ "pont"</c:formatCode>
                <c:ptCount val="23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13-4743-ADF6-7B46E10E2266}"/>
            </c:ext>
          </c:extLst>
        </c:ser>
        <c:ser>
          <c:idx val="1"/>
          <c:order val="1"/>
          <c:tx>
            <c:strRef>
              <c:f>'Új verzió'!$C$258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13-4743-ADF6-7B46E10E22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verzió'!$A$259:$A$281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verzió'!$C$259:$C$281</c:f>
              <c:numCache>
                <c:formatCode>General\ "pont"</c:formatCode>
                <c:ptCount val="23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13-4743-ADF6-7B46E10E2266}"/>
            </c:ext>
          </c:extLst>
        </c:ser>
        <c:ser>
          <c:idx val="2"/>
          <c:order val="2"/>
          <c:tx>
            <c:strRef>
              <c:f>'Új verzió'!$D$258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3948589890919755E-3"/>
                  <c:y val="2.1234858087796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13-4743-ADF6-7B46E10E22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verzió'!$A$259:$A$281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verzió'!$D$259:$D$281</c:f>
              <c:numCache>
                <c:formatCode>General\ "pont"</c:formatCode>
                <c:ptCount val="23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13-4743-ADF6-7B46E10E2266}"/>
            </c:ext>
          </c:extLst>
        </c:ser>
        <c:ser>
          <c:idx val="3"/>
          <c:order val="3"/>
          <c:tx>
            <c:strRef>
              <c:f>'Új verzió'!$E$258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verzió'!$A$259:$A$281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verzió'!$E$259:$E$281</c:f>
              <c:numCache>
                <c:formatCode>General\ "pont"</c:formatCode>
                <c:ptCount val="23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B13-4743-ADF6-7B46E10E2266}"/>
            </c:ext>
          </c:extLst>
        </c:ser>
        <c:ser>
          <c:idx val="4"/>
          <c:order val="4"/>
          <c:tx>
            <c:strRef>
              <c:f>'Új verzió'!$F$258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13-4743-ADF6-7B46E10E22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verzió'!$A$259:$A$281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verzió'!$F$259:$F$281</c:f>
              <c:numCache>
                <c:formatCode>General\ "pont"</c:formatCode>
                <c:ptCount val="23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B13-4743-ADF6-7B46E10E22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41470409823848"/>
          <c:y val="0.91411123128085181"/>
          <c:w val="0.80117987497450538"/>
          <c:h val="6.66716979076468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6809700349956267"/>
          <c:h val="0.5653812823370284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verzió'!$L$293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0"/>
                  <c:y val="-3.18155216194273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A3-4AFD-BE43-34CFDC2CB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verzió'!$K$294:$K$316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verzió'!$L$294:$L$316</c:f>
              <c:numCache>
                <c:formatCode>General\ "pont"</c:formatCode>
                <c:ptCount val="23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A3-4AFD-BE43-34CFDC2CB0A8}"/>
            </c:ext>
          </c:extLst>
        </c:ser>
        <c:ser>
          <c:idx val="1"/>
          <c:order val="1"/>
          <c:tx>
            <c:strRef>
              <c:f>'Új verzió'!$M$293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0"/>
                  <c:y val="1.2236739084395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A3-4AFD-BE43-34CFDC2CB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verzió'!$K$294:$K$316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verzió'!$M$294:$M$316</c:f>
              <c:numCache>
                <c:formatCode>General\ "pont"</c:formatCode>
                <c:ptCount val="23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A3-4AFD-BE43-34CFDC2CB0A8}"/>
            </c:ext>
          </c:extLst>
        </c:ser>
        <c:ser>
          <c:idx val="2"/>
          <c:order val="2"/>
          <c:tx>
            <c:strRef>
              <c:f>'Új verzió'!$N$293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A3-4AFD-BE43-34CFDC2CB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verzió'!$K$294:$K$316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verzió'!$N$294:$N$316</c:f>
              <c:numCache>
                <c:formatCode>General\ "pont"</c:formatCode>
                <c:ptCount val="23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A3-4AFD-BE43-34CFDC2CB0A8}"/>
            </c:ext>
          </c:extLst>
        </c:ser>
        <c:ser>
          <c:idx val="3"/>
          <c:order val="3"/>
          <c:tx>
            <c:strRef>
              <c:f>'Új verzió'!$O$293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A3-4AFD-BE43-34CFDC2CB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verzió'!$K$294:$K$316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verzió'!$O$294:$O$316</c:f>
              <c:numCache>
                <c:formatCode>General\ "pont"</c:formatCode>
                <c:ptCount val="23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A3-4AFD-BE43-34CFDC2CB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405313403058244E-2"/>
          <c:w val="0.7604709098862642"/>
          <c:h val="0.605318837176354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verzió'!$B$326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verzió'!$A$327:$A$349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verzió'!$B$327:$B$349</c:f>
              <c:numCache>
                <c:formatCode>General\ "pont"</c:formatCode>
                <c:ptCount val="23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9-4C71-8CBC-657401A2DC90}"/>
            </c:ext>
          </c:extLst>
        </c:ser>
        <c:ser>
          <c:idx val="1"/>
          <c:order val="1"/>
          <c:tx>
            <c:strRef>
              <c:f>'Új verzió'!$C$326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79-4C71-8CBC-657401A2D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verzió'!$A$327:$A$349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verzió'!$C$327:$C$349</c:f>
              <c:numCache>
                <c:formatCode>General\ "pont"</c:formatCode>
                <c:ptCount val="23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79-4C71-8CBC-657401A2DC90}"/>
            </c:ext>
          </c:extLst>
        </c:ser>
        <c:ser>
          <c:idx val="2"/>
          <c:order val="2"/>
          <c:tx>
            <c:strRef>
              <c:f>'Új verzió'!$D$326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B79-4C71-8CBC-657401A2D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verzió'!$A$327:$A$349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verzió'!$D$327:$D$349</c:f>
              <c:numCache>
                <c:formatCode>General\ "pont"</c:formatCode>
                <c:ptCount val="23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B79-4C71-8CBC-657401A2DC90}"/>
            </c:ext>
          </c:extLst>
        </c:ser>
        <c:ser>
          <c:idx val="3"/>
          <c:order val="3"/>
          <c:tx>
            <c:strRef>
              <c:f>'Új verzió'!$E$326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79-4C71-8CBC-657401A2D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verzió'!$A$327:$A$349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verzió'!$E$327:$E$349</c:f>
              <c:numCache>
                <c:formatCode>General\ "pont"</c:formatCode>
                <c:ptCount val="23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B79-4C71-8CBC-657401A2DC90}"/>
            </c:ext>
          </c:extLst>
        </c:ser>
        <c:ser>
          <c:idx val="4"/>
          <c:order val="4"/>
          <c:tx>
            <c:strRef>
              <c:f>'Új verzió'!$F$326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B79-4C71-8CBC-657401A2D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verzió'!$A$327:$A$349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verzió'!$F$327:$F$349</c:f>
              <c:numCache>
                <c:formatCode>General\ "pont"</c:formatCode>
                <c:ptCount val="23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B79-4C71-8CBC-657401A2D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3.9331141436249828E-2"/>
          <c:w val="0.74519318784051025"/>
          <c:h val="0.5632259954353969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verzió'!$L$351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verzió'!$K$352:$K$374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verzió'!$L$352:$L$374</c:f>
              <c:numCache>
                <c:formatCode>General\ "pont"</c:formatCode>
                <c:ptCount val="23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07-43C7-8447-5F2A06BC85CC}"/>
            </c:ext>
          </c:extLst>
        </c:ser>
        <c:ser>
          <c:idx val="1"/>
          <c:order val="1"/>
          <c:tx>
            <c:strRef>
              <c:f>'Új verzió'!$M$351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07-43C7-8447-5F2A06BC85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verzió'!$K$352:$K$374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verzió'!$M$352:$M$374</c:f>
              <c:numCache>
                <c:formatCode>General\ "pont"</c:formatCode>
                <c:ptCount val="23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07-43C7-8447-5F2A06BC85CC}"/>
            </c:ext>
          </c:extLst>
        </c:ser>
        <c:ser>
          <c:idx val="2"/>
          <c:order val="2"/>
          <c:tx>
            <c:strRef>
              <c:f>'Új verzió'!$N$351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07-43C7-8447-5F2A06BC85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verzió'!$K$352:$K$374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verzió'!$N$352:$N$374</c:f>
              <c:numCache>
                <c:formatCode>General\ "pont"</c:formatCode>
                <c:ptCount val="23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07-43C7-8447-5F2A06BC85CC}"/>
            </c:ext>
          </c:extLst>
        </c:ser>
        <c:ser>
          <c:idx val="3"/>
          <c:order val="3"/>
          <c:tx>
            <c:strRef>
              <c:f>'Új verzió'!$O$351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07-43C7-8447-5F2A06BC85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verzió'!$K$352:$K$374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verzió'!$O$352:$O$374</c:f>
              <c:numCache>
                <c:formatCode>General\ "pont"</c:formatCode>
                <c:ptCount val="23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F07-43C7-8447-5F2A06BC85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96626816136"/>
          <c:y val="0.85493995230596964"/>
          <c:w val="0.7720560428573835"/>
          <c:h val="0.130556555340625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verzió'!$A$512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92ECF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4BD-4787-9864-28466C30C7AE}"/>
              </c:ext>
            </c:extLst>
          </c:dPt>
          <c:cat>
            <c:strRef>
              <c:f>'Új verzió'!$B$511:$E$511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verzió'!$B$512:$E$512</c:f>
              <c:numCache>
                <c:formatCode>General\ "pont"</c:formatCode>
                <c:ptCount val="4"/>
                <c:pt idx="0">
                  <c:v>72</c:v>
                </c:pt>
                <c:pt idx="1">
                  <c:v>65</c:v>
                </c:pt>
                <c:pt idx="2">
                  <c:v>44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BD-4787-9864-28466C30C7AE}"/>
            </c:ext>
          </c:extLst>
        </c:ser>
        <c:ser>
          <c:idx val="1"/>
          <c:order val="1"/>
          <c:tx>
            <c:strRef>
              <c:f>'Új verzió'!$A$513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27EFF9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84BD-4787-9864-28466C30C7AE}"/>
              </c:ext>
            </c:extLst>
          </c:dPt>
          <c:cat>
            <c:strRef>
              <c:f>'Új verzió'!$B$511:$E$511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verzió'!$B$513:$E$513</c:f>
              <c:numCache>
                <c:formatCode>General\ "pont"</c:formatCode>
                <c:ptCount val="4"/>
                <c:pt idx="0">
                  <c:v>68</c:v>
                </c:pt>
                <c:pt idx="1">
                  <c:v>66</c:v>
                </c:pt>
                <c:pt idx="2">
                  <c:v>46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BD-4787-9864-28466C30C7AE}"/>
            </c:ext>
          </c:extLst>
        </c:ser>
        <c:ser>
          <c:idx val="2"/>
          <c:order val="2"/>
          <c:tx>
            <c:strRef>
              <c:f>'Új verzió'!$A$514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4BD-4787-9864-28466C30C7AE}"/>
              </c:ext>
            </c:extLst>
          </c:dPt>
          <c:cat>
            <c:strRef>
              <c:f>'Új verzió'!$B$511:$E$511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verzió'!$B$514:$E$514</c:f>
              <c:numCache>
                <c:formatCode>General\ "pont"</c:formatCode>
                <c:ptCount val="4"/>
                <c:pt idx="0">
                  <c:v>75</c:v>
                </c:pt>
                <c:pt idx="1">
                  <c:v>63</c:v>
                </c:pt>
                <c:pt idx="2">
                  <c:v>39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BD-4787-9864-28466C30C7AE}"/>
            </c:ext>
          </c:extLst>
        </c:ser>
        <c:ser>
          <c:idx val="3"/>
          <c:order val="3"/>
          <c:tx>
            <c:strRef>
              <c:f>'Új verzió'!$A$515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4BD-4787-9864-28466C30C7AE}"/>
              </c:ext>
            </c:extLst>
          </c:dPt>
          <c:cat>
            <c:strRef>
              <c:f>'Új verzió'!$B$511:$E$511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verzió'!$B$515:$E$515</c:f>
              <c:numCache>
                <c:formatCode>General\ "pont"</c:formatCode>
                <c:ptCount val="4"/>
                <c:pt idx="0">
                  <c:v>50</c:v>
                </c:pt>
                <c:pt idx="1">
                  <c:v>62</c:v>
                </c:pt>
                <c:pt idx="2">
                  <c:v>45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BD-4787-9864-28466C30C7AE}"/>
            </c:ext>
          </c:extLst>
        </c:ser>
        <c:ser>
          <c:idx val="4"/>
          <c:order val="4"/>
          <c:tx>
            <c:strRef>
              <c:f>'Új verzió'!$A$516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4BD-4787-9864-28466C30C7AE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4BD-4787-9864-28466C30C7AE}"/>
              </c:ext>
            </c:extLst>
          </c:dPt>
          <c:cat>
            <c:strRef>
              <c:f>'Új verzió'!$B$511:$E$511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verzió'!$B$516:$E$516</c:f>
              <c:numCache>
                <c:formatCode>General\ "pont"</c:formatCode>
                <c:ptCount val="4"/>
                <c:pt idx="0">
                  <c:v>45</c:v>
                </c:pt>
                <c:pt idx="1">
                  <c:v>60</c:v>
                </c:pt>
                <c:pt idx="2">
                  <c:v>41</c:v>
                </c:pt>
                <c:pt idx="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4BD-4787-9864-28466C30C7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2885528"/>
        <c:axId val="1752886184"/>
      </c:barChart>
      <c:catAx>
        <c:axId val="175288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52886184"/>
        <c:crosses val="autoZero"/>
        <c:auto val="1"/>
        <c:lblAlgn val="ctr"/>
        <c:lblOffset val="100"/>
        <c:noMultiLvlLbl val="0"/>
      </c:catAx>
      <c:valAx>
        <c:axId val="1752886184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52885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297900262468"/>
          <c:y val="3.9610823237376795E-2"/>
          <c:w val="0.77784590988626423"/>
          <c:h val="0.5852848779442895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verzió'!$L$478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0"/>
                  <c:y val="-3.7164227061136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6A-479F-863C-911EBAC07F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verzió'!$K$479:$K$501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verzió'!$L$479:$L$501</c:f>
              <c:numCache>
                <c:formatCode>General\ "pont"</c:formatCode>
                <c:ptCount val="23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6A-479F-863C-911EBAC07F15}"/>
            </c:ext>
          </c:extLst>
        </c:ser>
        <c:ser>
          <c:idx val="1"/>
          <c:order val="1"/>
          <c:tx>
            <c:strRef>
              <c:f>'Új verzió'!$M$478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6A-479F-863C-911EBAC07F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verzió'!$K$479:$K$501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verzió'!$M$479:$M$501</c:f>
              <c:numCache>
                <c:formatCode>General\ "pont"</c:formatCode>
                <c:ptCount val="23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6A-479F-863C-911EBAC07F15}"/>
            </c:ext>
          </c:extLst>
        </c:ser>
        <c:ser>
          <c:idx val="2"/>
          <c:order val="2"/>
          <c:tx>
            <c:strRef>
              <c:f>'Új verzió'!$N$478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6A-479F-863C-911EBAC07F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verzió'!$K$479:$K$501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verzió'!$N$479:$N$501</c:f>
              <c:numCache>
                <c:formatCode>General\ "pont"</c:formatCode>
                <c:ptCount val="23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6A-479F-863C-911EBAC07F15}"/>
            </c:ext>
          </c:extLst>
        </c:ser>
        <c:ser>
          <c:idx val="3"/>
          <c:order val="3"/>
          <c:tx>
            <c:strRef>
              <c:f>'Új verzió'!$O$478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C6A-479F-863C-911EBAC07F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verzió'!$K$479:$K$501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verzió'!$O$479:$O$501</c:f>
              <c:numCache>
                <c:formatCode>General\ "pont"</c:formatCode>
                <c:ptCount val="23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C6A-479F-863C-911EBAC07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83300524934383"/>
          <c:y val="0.85627257043986638"/>
          <c:w val="0.78872287839020128"/>
          <c:h val="0.11895127818604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verzió'!$B$530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verzió'!$A$531:$A$535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verzió'!$B$531:$B$535</c:f>
              <c:numCache>
                <c:formatCode>General</c:formatCode>
                <c:ptCount val="5"/>
                <c:pt idx="0">
                  <c:v>0.54211332312404292</c:v>
                </c:pt>
                <c:pt idx="1">
                  <c:v>0.1225114854517611</c:v>
                </c:pt>
                <c:pt idx="2">
                  <c:v>0.1332312404287902</c:v>
                </c:pt>
                <c:pt idx="3">
                  <c:v>6.1255742725880552E-2</c:v>
                </c:pt>
                <c:pt idx="4">
                  <c:v>0.14088820826952528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71-47C2-B7E3-3044C0448310}"/>
            </c:ext>
          </c:extLst>
        </c:ser>
        <c:ser>
          <c:idx val="1"/>
          <c:order val="1"/>
          <c:tx>
            <c:strRef>
              <c:f>'Új verzió'!$C$530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verzió'!$A$531:$A$535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verzió'!$C$531:$C$535</c:f>
              <c:numCache>
                <c:formatCode>General</c:formatCode>
                <c:ptCount val="5"/>
                <c:pt idx="0">
                  <c:v>0.45</c:v>
                </c:pt>
                <c:pt idx="1">
                  <c:v>8.3333333333333329E-2</c:v>
                </c:pt>
                <c:pt idx="2">
                  <c:v>0.18333333333333332</c:v>
                </c:pt>
                <c:pt idx="3">
                  <c:v>3.3333333333333333E-2</c:v>
                </c:pt>
                <c:pt idx="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71-47C2-B7E3-3044C0448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3767469831259"/>
          <c:y val="6.324973752922107E-2"/>
          <c:w val="0.81688264300830893"/>
          <c:h val="0.62060686686327926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2F-4BE3-99D7-BEFB1CDD6D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Indexek!$B$53:$B$75</c:f>
              <c:numCache>
                <c:formatCode>General\ "pont"</c:formatCode>
                <c:ptCount val="23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2F-4BE3-99D7-BEFB1CDD6DE1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F2F-4BE3-99D7-BEFB1CDD6DE1}"/>
              </c:ext>
            </c:extLst>
          </c:dPt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2F-4BE3-99D7-BEFB1CDD6D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Indexek!$C$53:$C$75</c:f>
              <c:numCache>
                <c:formatCode>General\ "pont"</c:formatCode>
                <c:ptCount val="23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2F-4BE3-99D7-BEFB1CDD6DE1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2F-4BE3-99D7-BEFB1CDD6D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Indexek!$D$53:$D$75</c:f>
              <c:numCache>
                <c:formatCode>General\ "pont"</c:formatCode>
                <c:ptCount val="23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2F-4BE3-99D7-BEFB1CDD6DE1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2F-4BE3-99D7-BEFB1CDD6D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Indexek!$E$53:$E$75</c:f>
              <c:numCache>
                <c:formatCode>General\ "pont"</c:formatCode>
                <c:ptCount val="23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F2F-4BE3-99D7-BEFB1CDD6DE1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2F-4BE3-99D7-BEFB1CDD6D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Indexek!$F$53:$F$75</c:f>
              <c:numCache>
                <c:formatCode>General\ "pont"</c:formatCode>
                <c:ptCount val="23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F2F-4BE3-99D7-BEFB1CDD6D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503732128657642"/>
          <c:h val="0.43146765266122317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46-4C91-A049-E6DF0D5F5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Indexek!$B$25:$X$25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Indexek!$B$26:$X$26</c:f>
              <c:numCache>
                <c:formatCode>General\ "pont"</c:formatCode>
                <c:ptCount val="23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46-4C91-A049-E6DF0D5F5F9B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2.3923295093961004E-4"/>
                  <c:y val="4.79458415854292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446-4C91-A049-E6DF0D5F5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Indexek!$B$25:$X$25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Indexek!$B$27:$X$27</c:f>
              <c:numCache>
                <c:formatCode>General\ "pont"</c:formatCode>
                <c:ptCount val="23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46-4C91-A049-E6DF0D5F5F9B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4.4203566589714558E-3"/>
                  <c:y val="3.5959381189071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446-4C91-A049-E6DF0D5F5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Indexek!$B$25:$X$25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Indexek!$B$28:$X$28</c:f>
              <c:numCache>
                <c:formatCode>General\ "pont"</c:formatCode>
                <c:ptCount val="23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46-4C91-A049-E6DF0D5F5F9B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Indexek!$B$25:$X$25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Indexek!$B$29:$X$29</c:f>
              <c:numCache>
                <c:formatCode>General\ "pont"</c:formatCode>
                <c:ptCount val="23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46-4C91-A049-E6DF0D5F5F9B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1.080519145499205E-16"/>
                  <c:y val="1.1986460396357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46-4C91-A049-E6DF0D5F5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Indexek!$B$25:$X$25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Indexek!$B$30:$X$30</c:f>
              <c:numCache>
                <c:formatCode>General</c:formatCode>
                <c:ptCount val="23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446-4C91-A049-E6DF0D5F5F9B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446-4C91-A049-E6DF0D5F5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Indexek!$B$25:$X$25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Indexek!$B$31:$X$31</c:f>
              <c:numCache>
                <c:formatCode>General\ "pont"</c:formatCode>
                <c:ptCount val="23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446-4C91-A049-E6DF0D5F5F9B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446-4C91-A049-E6DF0D5F5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Indexek!$B$25:$X$25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Indexek!$B$32:$X$32</c:f>
              <c:numCache>
                <c:formatCode>General\ "pont"</c:formatCode>
                <c:ptCount val="23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446-4C91-A049-E6DF0D5F5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8467352657143441"/>
          <c:w val="0.98261515391554244"/>
          <c:h val="0.200333393485858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51936072161304"/>
          <c:y val="3.8326659926563582E-2"/>
          <c:w val="0.76720002634074314"/>
          <c:h val="0.45846323384508281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22-490B-A5B0-9F5C710A3E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Indexek!$B$38:$X$38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Indexek!$B$39:$X$39</c:f>
              <c:numCache>
                <c:formatCode>General\ "pont"</c:formatCode>
                <c:ptCount val="23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22-490B-A5B0-9F5C710A3E23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22-490B-A5B0-9F5C710A3E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Indexek!$B$38:$X$38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Indexek!$B$40:$X$40</c:f>
              <c:numCache>
                <c:formatCode>General\ "pont"</c:formatCode>
                <c:ptCount val="23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22-490B-A5B0-9F5C710A3E23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Indexek!$B$38:$X$38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Indexek!$B$41:$X$41</c:f>
              <c:numCache>
                <c:formatCode>General\ "pont"</c:formatCode>
                <c:ptCount val="23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22-490B-A5B0-9F5C710A3E23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3985260856500246E-3"/>
                  <c:y val="-1.1986460396357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22-490B-A5B0-9F5C710A3E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Indexek!$B$38:$X$38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Indexek!$B$42:$X$42</c:f>
              <c:numCache>
                <c:formatCode>General\ "pont"</c:formatCode>
                <c:ptCount val="23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B22-490B-A5B0-9F5C710A3E23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Indexek!$B$38:$X$38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Indexek!$B$43:$X$43</c:f>
              <c:numCache>
                <c:formatCode>General\ "pont"</c:formatCode>
                <c:ptCount val="23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B22-490B-A5B0-9F5C710A3E23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1188208685199376E-2"/>
                  <c:y val="2.15756287134431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B22-490B-A5B0-9F5C710A3E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Indexek!$B$38:$X$38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Indexek!$B$44:$X$44</c:f>
              <c:numCache>
                <c:formatCode>General\ "pont"</c:formatCode>
                <c:ptCount val="23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B22-490B-A5B0-9F5C710A3E23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B22-490B-A5B0-9F5C710A3E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Indexek!$B$38:$X$38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Indexek!$B$45:$X$45</c:f>
              <c:numCache>
                <c:formatCode>General\ "pont"</c:formatCode>
                <c:ptCount val="23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B22-490B-A5B0-9F5C710A3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6621418879788827"/>
          <c:w val="1"/>
          <c:h val="0.219402058726482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797478927751888"/>
          <c:h val="0.61643567557969725"/>
        </c:manualLayout>
      </c:layout>
      <c:lineChart>
        <c:grouping val="standard"/>
        <c:varyColors val="0"/>
        <c:ser>
          <c:idx val="0"/>
          <c:order val="0"/>
          <c:tx>
            <c:strRef>
              <c:f>Indexek!$B$78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9.6765043372291151E-3"/>
                  <c:y val="4.3962425667051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1B-40B4-877A-F5145CD611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Indexek!$A$79:$A$101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Indexek!$B$79:$B$101</c:f>
              <c:numCache>
                <c:formatCode>General\ "pont"</c:formatCode>
                <c:ptCount val="23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1B-40B4-877A-F5145CD6110C}"/>
            </c:ext>
          </c:extLst>
        </c:ser>
        <c:ser>
          <c:idx val="1"/>
          <c:order val="1"/>
          <c:tx>
            <c:strRef>
              <c:f>Indexek!$C$78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Indexek!$A$79:$A$101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Indexek!$C$79:$C$101</c:f>
              <c:numCache>
                <c:formatCode>General\ "pont"</c:formatCode>
                <c:ptCount val="23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1B-40B4-877A-F5145CD6110C}"/>
            </c:ext>
          </c:extLst>
        </c:ser>
        <c:ser>
          <c:idx val="2"/>
          <c:order val="2"/>
          <c:tx>
            <c:strRef>
              <c:f>Indexek!$D$78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1B-40B4-877A-F5145CD611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Indexek!$A$79:$A$101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Indexek!$D$79:$D$101</c:f>
              <c:numCache>
                <c:formatCode>General\ "pont"</c:formatCode>
                <c:ptCount val="23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1B-40B4-877A-F5145CD6110C}"/>
            </c:ext>
          </c:extLst>
        </c:ser>
        <c:ser>
          <c:idx val="3"/>
          <c:order val="3"/>
          <c:tx>
            <c:strRef>
              <c:f>Indexek!$E$78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1B-40B4-877A-F5145CD611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Indexek!$A$79:$A$101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Indexek!$E$79:$E$101</c:f>
              <c:numCache>
                <c:formatCode>General\ "pont"</c:formatCode>
                <c:ptCount val="23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1B-40B4-877A-F5145CD6110C}"/>
            </c:ext>
          </c:extLst>
        </c:ser>
        <c:ser>
          <c:idx val="4"/>
          <c:order val="4"/>
          <c:tx>
            <c:strRef>
              <c:f>Indexek!$F$78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1B-40B4-877A-F5145CD611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Indexek!$A$79:$A$101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Indexek!$F$79:$F$101</c:f>
              <c:numCache>
                <c:formatCode>General\ "pont"</c:formatCode>
                <c:ptCount val="23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01B-40B4-877A-F5145CD611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67393092592844E-2"/>
          <c:y val="3.6447007929681426E-2"/>
          <c:w val="0.86412727217629559"/>
          <c:h val="0.610591980245113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BC4-461F-8D99-CCC9170DE7A9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BC4-461F-8D99-CCC9170DE7A9}"/>
              </c:ext>
            </c:extLst>
          </c:dPt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BC4-461F-8D99-CCC9170DE7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verzió'!$B$56:$B$78</c:f>
              <c:numCache>
                <c:formatCode>0%</c:formatCode>
                <c:ptCount val="23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C4-461F-8D99-CCC9170DE7A9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EBC4-461F-8D99-CCC9170DE7A9}"/>
              </c:ext>
            </c:extLst>
          </c:dPt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BC4-461F-8D99-CCC9170DE7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verzió'!$C$56:$C$78</c:f>
              <c:numCache>
                <c:formatCode>0%</c:formatCode>
                <c:ptCount val="23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BC4-461F-8D99-CCC9170DE7A9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'Új verzió'!$A$56:$A$78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verzió'!$D$56:$D$78</c:f>
              <c:numCache>
                <c:formatCode>0%</c:formatCode>
                <c:ptCount val="23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BC4-461F-8D99-CCC9170DE7A9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C4-461F-8D99-CCC9170DE7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verzió'!$E$56:$E$78</c:f>
              <c:numCache>
                <c:formatCode>0%</c:formatCode>
                <c:ptCount val="23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BC4-461F-8D99-CCC9170DE7A9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EBC4-461F-8D99-CCC9170DE7A9}"/>
              </c:ext>
            </c:extLst>
          </c:dPt>
          <c:dLbls>
            <c:dLbl>
              <c:idx val="22"/>
              <c:layout>
                <c:manualLayout>
                  <c:x val="0"/>
                  <c:y val="1.70228117165964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C4-461F-8D99-CCC9170DE7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verzió'!$A$56:$A$78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verzió'!$F$56:$F$78</c:f>
              <c:numCache>
                <c:formatCode>0%</c:formatCode>
                <c:ptCount val="23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BC4-461F-8D99-CCC9170DE7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956146106736674E-2"/>
          <c:y val="3.449492199714313E-2"/>
          <c:w val="0.86977384076990383"/>
          <c:h val="0.554995195851883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verzió'!$L$80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B8-4CE3-8013-F569794AAE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verzió'!$K$81:$K$103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verzió'!$L$81:$L$103</c:f>
              <c:numCache>
                <c:formatCode>0%</c:formatCode>
                <c:ptCount val="23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B8-4CE3-8013-F569794AAEB5}"/>
            </c:ext>
          </c:extLst>
        </c:ser>
        <c:ser>
          <c:idx val="1"/>
          <c:order val="1"/>
          <c:tx>
            <c:strRef>
              <c:f>'Új verzió'!$M$80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B8-4CE3-8013-F569794AAE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verzió'!$K$81:$K$103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verzió'!$M$81:$M$103</c:f>
              <c:numCache>
                <c:formatCode>0%</c:formatCode>
                <c:ptCount val="23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B8-4CE3-8013-F569794AAEB5}"/>
            </c:ext>
          </c:extLst>
        </c:ser>
        <c:ser>
          <c:idx val="2"/>
          <c:order val="2"/>
          <c:tx>
            <c:strRef>
              <c:f>'Új verzió'!$N$80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verzió'!$K$81:$K$103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verzió'!$N$81:$N$103</c:f>
              <c:numCache>
                <c:formatCode>0%</c:formatCode>
                <c:ptCount val="23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B8-4CE3-8013-F569794AAEB5}"/>
            </c:ext>
          </c:extLst>
        </c:ser>
        <c:ser>
          <c:idx val="3"/>
          <c:order val="3"/>
          <c:tx>
            <c:strRef>
              <c:f>'Új verzió'!$O$80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2.7777777777775741E-3"/>
                  <c:y val="-2.5820008921118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B8-4CE3-8013-F569794AAE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verzió'!$K$81:$K$103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verzió'!$O$81:$O$103</c:f>
              <c:numCache>
                <c:formatCode>0%</c:formatCode>
                <c:ptCount val="23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5B8-4CE3-8013-F569794AA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83300524934384"/>
          <c:y val="0.84505310992858629"/>
          <c:w val="0.82622287839020125"/>
          <c:h val="0.139454884718742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822520032532804"/>
          <c:h val="0.61319447710579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1.3888887369982715E-3"/>
                  <c:y val="5.149230372512353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69-44ED-8209-73B9AA451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verzió'!$A$113:$A$135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verzió'!$B$113:$B$135</c:f>
              <c:numCache>
                <c:formatCode>General\ "pont"</c:formatCode>
                <c:ptCount val="23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69-44ED-8209-73B9AA451DE7}"/>
            </c:ext>
          </c:extLst>
        </c:ser>
        <c:ser>
          <c:idx val="1"/>
          <c:order val="1"/>
          <c:tx>
            <c:strRef>
              <c:f>'Új verzió'!$C$112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69-44ED-8209-73B9AA451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verzió'!$A$113:$A$135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verzió'!$C$113:$C$135</c:f>
              <c:numCache>
                <c:formatCode>General\ "pont"</c:formatCode>
                <c:ptCount val="23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69-44ED-8209-73B9AA451DE7}"/>
            </c:ext>
          </c:extLst>
        </c:ser>
        <c:ser>
          <c:idx val="2"/>
          <c:order val="2"/>
          <c:tx>
            <c:strRef>
              <c:f>'Új verzió'!$D$112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3888887369981695E-3"/>
                  <c:y val="3.86192277938426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69-44ED-8209-73B9AA451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verzió'!$A$113:$A$135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verzió'!$D$113:$D$135</c:f>
              <c:numCache>
                <c:formatCode>General\ "pont"</c:formatCode>
                <c:ptCount val="23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69-44ED-8209-73B9AA451DE7}"/>
            </c:ext>
          </c:extLst>
        </c:ser>
        <c:ser>
          <c:idx val="3"/>
          <c:order val="3"/>
          <c:tx>
            <c:strRef>
              <c:f>'Új verzió'!$E$112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4.166666210994611E-3"/>
                  <c:y val="-1.8022306303793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69-44ED-8209-73B9AA451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verzió'!$A$113:$A$135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verzió'!$E$113:$E$135</c:f>
              <c:numCache>
                <c:formatCode>General\ "pont"</c:formatCode>
                <c:ptCount val="23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669-44ED-8209-73B9AA451DE7}"/>
            </c:ext>
          </c:extLst>
        </c:ser>
        <c:ser>
          <c:idx val="4"/>
          <c:order val="4"/>
          <c:tx>
            <c:strRef>
              <c:f>'Új verzió'!$F$112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1.3888887369982715E-3"/>
                  <c:y val="-1.8022306303793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69-44ED-8209-73B9AA451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verzió'!$A$113:$A$135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verzió'!$F$113:$F$135</c:f>
              <c:numCache>
                <c:formatCode>General\ "pont"</c:formatCode>
                <c:ptCount val="23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669-44ED-8209-73B9AA451D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84687928183736"/>
          <c:y val="0.92854104869144671"/>
          <c:w val="0.79775067828623381"/>
          <c:h val="7.1458951308553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33083161967E-2"/>
          <c:y val="3.9954968233359166E-2"/>
          <c:w val="0.87160978473422834"/>
          <c:h val="0.599813528657276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verzió'!$B$148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9A6D-419C-B645-F8C16AA6979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A6D-419C-B645-F8C16AA69795}"/>
              </c:ext>
            </c:extLst>
          </c:dPt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A6D-419C-B645-F8C16AA697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verzió'!$A$149:$A$171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verzió'!$B$149:$B$171</c:f>
              <c:numCache>
                <c:formatCode>0%</c:formatCode>
                <c:ptCount val="23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6D-419C-B645-F8C16AA69795}"/>
            </c:ext>
          </c:extLst>
        </c:ser>
        <c:ser>
          <c:idx val="1"/>
          <c:order val="1"/>
          <c:tx>
            <c:strRef>
              <c:f>'Új verzió'!$C$148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9A6D-419C-B645-F8C16AA6979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9A6D-419C-B645-F8C16AA69795}"/>
              </c:ext>
            </c:extLst>
          </c:dPt>
          <c:dLbls>
            <c:dLbl>
              <c:idx val="22"/>
              <c:layout>
                <c:manualLayout>
                  <c:x val="2.7777780815591807E-3"/>
                  <c:y val="3.74871156488340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A6D-419C-B645-F8C16AA697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verzió'!$A$149:$A$171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verzió'!$C$149:$C$171</c:f>
              <c:numCache>
                <c:formatCode>0%</c:formatCode>
                <c:ptCount val="23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A6D-419C-B645-F8C16AA69795}"/>
            </c:ext>
          </c:extLst>
        </c:ser>
        <c:ser>
          <c:idx val="2"/>
          <c:order val="2"/>
          <c:tx>
            <c:strRef>
              <c:f>'Új verzió'!$D$148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9A6D-419C-B645-F8C16AA6979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9A6D-419C-B645-F8C16AA69795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9A6D-419C-B645-F8C16AA69795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9A6D-419C-B645-F8C16AA69795}"/>
              </c:ext>
            </c:extLst>
          </c:dPt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A6D-419C-B645-F8C16AA697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verzió'!$A$149:$A$171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verzió'!$D$149:$D$171</c:f>
              <c:numCache>
                <c:formatCode>0%</c:formatCode>
                <c:ptCount val="23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A6D-419C-B645-F8C16AA69795}"/>
            </c:ext>
          </c:extLst>
        </c:ser>
        <c:ser>
          <c:idx val="3"/>
          <c:order val="3"/>
          <c:tx>
            <c:strRef>
              <c:f>'Új verzió'!$E$148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A6D-419C-B645-F8C16AA697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verzió'!$A$149:$A$171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verzió'!$E$149:$E$171</c:f>
              <c:numCache>
                <c:formatCode>0%</c:formatCode>
                <c:ptCount val="23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A6D-419C-B645-F8C16AA69795}"/>
            </c:ext>
          </c:extLst>
        </c:ser>
        <c:ser>
          <c:idx val="4"/>
          <c:order val="4"/>
          <c:tx>
            <c:strRef>
              <c:f>'Új verzió'!$F$148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9A6D-419C-B645-F8C16AA6979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9A6D-419C-B645-F8C16AA69795}"/>
              </c:ext>
            </c:extLst>
          </c:dPt>
          <c:dLbls>
            <c:dLbl>
              <c:idx val="2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A6D-419C-B645-F8C16AA697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verzió'!$A$149:$A$171</c:f>
              <c:strCache>
                <c:ptCount val="2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</c:strCache>
            </c:strRef>
          </c:cat>
          <c:val>
            <c:numRef>
              <c:f>'Új verzió'!$F$149:$F$171</c:f>
              <c:numCache>
                <c:formatCode>0%</c:formatCode>
                <c:ptCount val="23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A6D-419C-B645-F8C16AA697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473568730705242"/>
          <c:y val="0.93063584838754243"/>
          <c:w val="0.79775085277240299"/>
          <c:h val="6.93641516124576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konjunktúraérzete az előző havi csökkenést követően tovább gyengült és már csak kismértékben haladja meg a többi méretkategóriákban tapasztalt, jellemzően kedvezőtlen üzleti hangulatot.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októberben enyhe korrekciót mutatott: a szeptemberben tapasztalt rekordközeli szintről (-11 pont) -9 pontra nőtt.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4, a bevételi szint 5 százalékponttal nőtt az előző hónaphoz képest. Előbbi az egy évvel korábbi szint 95, utóbbi 104 százalékán tartózkodott októberben.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továbbra is pozitív és az előző havi rekord alacsony szintről (+12 pont) +19 pontra nőtt. A létszámváltoztatási tervek mutatója azonban ebben a hónapban is negatív volt: az előző havi -2-ről -4 pontra csökkent, ami a legkedvezőtlenebb érték a felmérés kezdete óta.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növekedéséhez az aktuális helyzet megítélésének kismértékű javulása (-15-ről -12 pontra) és a várakozások indexének enyhe emelkedése (-8-ról -5 pontra) azonos mértékben járult hozzá.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októberben enyhe korrekciót mutatott: a szeptemberben tapasztalt rekordközeli szintről (-11 pont) -9 pontra nőtt.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növekedéséhez az aktuális helyzet megítélésének kismértékű javulása (-15-ről -12 pontra) és a várakozások indexének enyhe emelkedése (-8-ról -5 pontra) azonos mértékben járult hozzá.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4, a bevételi szint 5 százalékponttal nőtt az előző hónaphoz képest. Előbbi az egy évvel korábbi szint 95, utóbbi 104 százalékán tartózkodott októberben.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továbbra is pozitív és az előző havi rekord alacsony szintről (+12 pont) +19 pontra nőtt. A létszámváltoztatási tervek mutatója azonban ebben a hónapban is negatív volt: az előző havi -2-ről -4 pontra csökkent, ami a legkedvezőtlenebb érték a felmérés kezdete óta.</a:t>
          </a:r>
        </a:p>
      </dsp:txBody>
      <dsp:txXfrm>
        <a:off x="967686" y="3291977"/>
        <a:ext cx="7778425" cy="658627"/>
      </dsp:txXfrm>
    </dsp:sp>
    <dsp:sp modelId="{99F2E81B-3650-4D03-95C1-89D30D01C17B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konjunktúraérzete az előző havi csökkenést követően tovább gyengült és már csak kismértékben haladja meg a többi méretkategóriákban tapasztalt, jellemzően kedvezőtlen üzleti hangulatot.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2022. 11. 02.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2022. októberi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4 százalékponttal nőtt az előző hónaphoz képest, az egy évvel korábbi szint 95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906459"/>
              </p:ext>
            </p:extLst>
          </p:nvPr>
        </p:nvGraphicFramePr>
        <p:xfrm>
          <a:off x="36212" y="922448"/>
          <a:ext cx="9107788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56" y="310448"/>
            <a:ext cx="8110454" cy="612000"/>
          </a:xfrm>
        </p:spPr>
        <p:txBody>
          <a:bodyPr>
            <a:noAutofit/>
          </a:bodyPr>
          <a:lstStyle/>
          <a:p>
            <a:r>
              <a:rPr lang="hu-HU" sz="1800" dirty="0"/>
              <a:t>A mezőgazdaság kivételével minden tevékenységi körben nőtt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45022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0710687"/>
              </p:ext>
            </p:extLst>
          </p:nvPr>
        </p:nvGraphicFramePr>
        <p:xfrm>
          <a:off x="1" y="922449"/>
          <a:ext cx="9144000" cy="4918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82" y="310448"/>
            <a:ext cx="8125871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kapacitás-kihasználtságra vonatkozó várakozások továbbra is pesszimisták, de a június óta tartó gyengülés megállt októberben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129451"/>
              </p:ext>
            </p:extLst>
          </p:nvPr>
        </p:nvGraphicFramePr>
        <p:xfrm>
          <a:off x="-1" y="922448"/>
          <a:ext cx="9044419" cy="4932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310447"/>
            <a:ext cx="802277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5 százalékponttal nőtt az előző hónaphoz képest, az egy évvel korábbi szint 104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766673"/>
              </p:ext>
            </p:extLst>
          </p:nvPr>
        </p:nvGraphicFramePr>
        <p:xfrm>
          <a:off x="1" y="922447"/>
          <a:ext cx="9143999" cy="5081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310349"/>
            <a:ext cx="806551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aktuális bevételi szint növekedése mellett a jövőre vonatkozóan is csökkent a pesszimizmus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39689" y="2546490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603996" y="251412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571622"/>
              </p:ext>
            </p:extLst>
          </p:nvPr>
        </p:nvGraphicFramePr>
        <p:xfrm>
          <a:off x="0" y="921887"/>
          <a:ext cx="9144000" cy="495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465122" y="3460025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9" y="310448"/>
            <a:ext cx="8029575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A növekvő energiaárak és a beszállítók áremelése jelenti a legnagyobb problémát a vállalatok működésében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-1" y="5956115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júniusa óta szerepel a felmérésben  </a:t>
            </a:r>
          </a:p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októbere óta szerepel a felmérésben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447719"/>
              </p:ext>
            </p:extLst>
          </p:nvPr>
        </p:nvGraphicFramePr>
        <p:xfrm>
          <a:off x="27159" y="922448"/>
          <a:ext cx="9089682" cy="5025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 átlagos megítélése 5 hónapja romlik és ebben a hónapban volt a legkedvezőtlenebb a felmérés kezdete óta…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578280"/>
              </p:ext>
            </p:extLst>
          </p:nvPr>
        </p:nvGraphicFramePr>
        <p:xfrm>
          <a:off x="1" y="922448"/>
          <a:ext cx="9143999" cy="4936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78" y="310448"/>
            <a:ext cx="8088815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ugyanez jellemző a jövőre vonatkozó várakozásokra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3906" y="1786437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13906" y="2482635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800691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3009333"/>
              </p:ext>
            </p:extLst>
          </p:nvPr>
        </p:nvGraphicFramePr>
        <p:xfrm>
          <a:off x="19568" y="922448"/>
          <a:ext cx="9104863" cy="5286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73" y="310448"/>
            <a:ext cx="8088816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mutatója minden tevékenységi körben javult az előző havi jelentős visszaesés után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5013" y="246021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606" y="3568351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6463" y="150214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3938847"/>
              </p:ext>
            </p:extLst>
          </p:nvPr>
        </p:nvGraphicFramePr>
        <p:xfrm>
          <a:off x="0" y="922448"/>
          <a:ext cx="9144000" cy="518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9185" y="310448"/>
            <a:ext cx="9144001" cy="612000"/>
          </a:xfrm>
        </p:spPr>
        <p:txBody>
          <a:bodyPr>
            <a:noAutofit/>
          </a:bodyPr>
          <a:lstStyle/>
          <a:p>
            <a:r>
              <a:rPr lang="hu-HU" sz="1800" dirty="0"/>
              <a:t>4 százalékponttal többen terveznek leépítést, mint létszámbővítést, ami a ami a legkedvezőtlenebb érték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0563707"/>
              </p:ext>
            </p:extLst>
          </p:nvPr>
        </p:nvGraphicFramePr>
        <p:xfrm>
          <a:off x="0" y="922449"/>
          <a:ext cx="9144000" cy="5152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62" y="310449"/>
            <a:ext cx="8074494" cy="612000"/>
          </a:xfrm>
        </p:spPr>
        <p:txBody>
          <a:bodyPr>
            <a:noAutofit/>
          </a:bodyPr>
          <a:lstStyle/>
          <a:p>
            <a:r>
              <a:rPr lang="hu-HU" sz="1800" dirty="0"/>
              <a:t>minden tevékenységi körben többen tervezik a létszám csökkentését, mint növelését, különösen a mezőgazdaságban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585610"/>
              </p:ext>
            </p:extLst>
          </p:nvPr>
        </p:nvGraphicFramePr>
        <p:xfrm>
          <a:off x="-2" y="922449"/>
          <a:ext cx="9144002" cy="5253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04" y="301396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megvalósított áremelések mutatója továbbra is magas szinten áll, de minden iparágban csökkent szeptemberhez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EABE5A77-0B87-EBF9-697F-4BA4359669F5}"/>
              </a:ext>
            </a:extLst>
          </p:cNvPr>
          <p:cNvSpPr/>
          <p:nvPr/>
        </p:nvSpPr>
        <p:spPr>
          <a:xfrm>
            <a:off x="307291" y="555165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2F5C12AB-8178-4F27-4279-417444E5E54C}"/>
              </a:ext>
            </a:extLst>
          </p:cNvPr>
          <p:cNvCxnSpPr/>
          <p:nvPr/>
        </p:nvCxnSpPr>
        <p:spPr>
          <a:xfrm>
            <a:off x="7038753" y="937013"/>
            <a:ext cx="0" cy="3379806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28F97CE-38FB-9554-9B4A-9D2E17EB24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3390210"/>
              </p:ext>
            </p:extLst>
          </p:nvPr>
        </p:nvGraphicFramePr>
        <p:xfrm>
          <a:off x="0" y="913396"/>
          <a:ext cx="9144000" cy="4638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02" y="301396"/>
            <a:ext cx="8363646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… És ugyanez jellemző a jövőben tervezett áremelések mutatójára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266087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120007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11841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4228095"/>
              </p:ext>
            </p:extLst>
          </p:nvPr>
        </p:nvGraphicFramePr>
        <p:xfrm>
          <a:off x="0" y="913396"/>
          <a:ext cx="9144000" cy="5125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765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887" y="300721"/>
            <a:ext cx="8272398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mintegy 30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V="1">
            <a:off x="7337947" y="922449"/>
            <a:ext cx="0" cy="40831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2624618"/>
              </p:ext>
            </p:extLst>
          </p:nvPr>
        </p:nvGraphicFramePr>
        <p:xfrm>
          <a:off x="-27159" y="922449"/>
          <a:ext cx="9171159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3559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Az eredmények kedvezőtlen konjunktúrára utalnak a vállalati szektorban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926190274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91" y="309397"/>
            <a:ext cx="7874567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konjunktúraindexe a szeptemberi alacsony szintről enyhén javult októberre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63364"/>
              </p:ext>
            </p:extLst>
          </p:nvPr>
        </p:nvGraphicFramePr>
        <p:xfrm>
          <a:off x="15751" y="921397"/>
          <a:ext cx="9112494" cy="4785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továbbra is inkább kedvezőtlen, de a nagyvállalatok kivételével javult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102833"/>
              </p:ext>
            </p:extLst>
          </p:nvPr>
        </p:nvGraphicFramePr>
        <p:xfrm>
          <a:off x="31505" y="923788"/>
          <a:ext cx="9112495" cy="493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71" y="304901"/>
            <a:ext cx="7824248" cy="612000"/>
          </a:xfrm>
        </p:spPr>
        <p:txBody>
          <a:bodyPr>
            <a:noAutofit/>
          </a:bodyPr>
          <a:lstStyle/>
          <a:p>
            <a:r>
              <a:rPr lang="hu-HU" sz="1800" dirty="0"/>
              <a:t>A kedvezőtlen helyzetértékelés az üzleti környezet kivételével minden tényező kapcsán mérséklődött szeptemberhez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767207"/>
              </p:ext>
            </p:extLst>
          </p:nvPr>
        </p:nvGraphicFramePr>
        <p:xfrm>
          <a:off x="-1" y="916901"/>
          <a:ext cx="9112493" cy="529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6" y="304901"/>
            <a:ext cx="7959413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az árbevétel, a bérszint és a beruházások esetén javultak, ugyanakkor a többi tényező megítélése rekord alacsony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393207"/>
              </p:ext>
            </p:extLst>
          </p:nvPr>
        </p:nvGraphicFramePr>
        <p:xfrm>
          <a:off x="31506" y="916901"/>
          <a:ext cx="9080988" cy="529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zövegdoboz 7">
            <a:extLst>
              <a:ext uri="{FF2B5EF4-FFF2-40B4-BE49-F238E27FC236}">
                <a16:creationId xmlns:a16="http://schemas.microsoft.com/office/drawing/2014/main" id="{42C52D59-9807-A8AA-AA90-971EA29C4614}"/>
              </a:ext>
            </a:extLst>
          </p:cNvPr>
          <p:cNvSpPr txBox="1"/>
          <p:nvPr/>
        </p:nvSpPr>
        <p:spPr>
          <a:xfrm>
            <a:off x="7967232" y="2380168"/>
            <a:ext cx="807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</a:rPr>
              <a:t>-5 pont</a:t>
            </a:r>
          </a:p>
        </p:txBody>
      </p:sp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55" y="310449"/>
            <a:ext cx="8310521" cy="612000"/>
          </a:xfrm>
        </p:spPr>
        <p:txBody>
          <a:bodyPr>
            <a:noAutofit/>
          </a:bodyPr>
          <a:lstStyle/>
          <a:p>
            <a:r>
              <a:rPr lang="hu-HU" sz="1700" dirty="0"/>
              <a:t>a várakozások indexe enyhén nőtt, de a mutató a nagyvállalatoknál októberben volt a legalacsonyabb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934915"/>
              </p:ext>
            </p:extLst>
          </p:nvPr>
        </p:nvGraphicFramePr>
        <p:xfrm>
          <a:off x="-43201" y="922449"/>
          <a:ext cx="9187202" cy="491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41067</TotalTime>
  <Words>1029</Words>
  <Application>Microsoft Office PowerPoint</Application>
  <PresentationFormat>Diavetítés a képernyőre (4:3 oldalarány)</PresentationFormat>
  <Paragraphs>117</Paragraphs>
  <Slides>26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2022. októberi eredményei</vt:lpstr>
      <vt:lpstr>Az mnb vállalati konjunktúra felmérései</vt:lpstr>
      <vt:lpstr>Az eredmények kedvezőtlen konjunktúrára utalnak a vállalati szektorban</vt:lpstr>
      <vt:lpstr>Az mnb konjunktúraindexe a szeptemberi alacsony szintről enyhén javult októberre</vt:lpstr>
      <vt:lpstr>A jelenlegi helyzet megítélése továbbra is inkább kedvezőtlen, de a nagyvállalatok kivételével javult az előző hónaphoz képest</vt:lpstr>
      <vt:lpstr>A kedvezőtlen helyzetértékelés az üzleti környezet kivételével minden tényező kapcsán mérséklődött szeptemberhez képest</vt:lpstr>
      <vt:lpstr>a várakozások az árbevétel, a bérszint és a beruházások esetén javultak, ugyanakkor a többi tényező megítélése rekord alacsony</vt:lpstr>
      <vt:lpstr>a várakozások indexe enyhén nőtt, de a mutató a nagyvállalatoknál októberben volt a legalacsonyabb a felmérés kezdete óta</vt:lpstr>
      <vt:lpstr>Termelés és kereslet</vt:lpstr>
      <vt:lpstr>Az átlagos kapacitás-kihasználtság 4 százalékponttal nőtt az előző hónaphoz képest, az egy évvel korábbi szint 95 százalékára</vt:lpstr>
      <vt:lpstr>A mezőgazdaság kivételével minden tevékenységi körben nőtt az átlagos kapacitás-kihasználtság az előző hónaphoz képest</vt:lpstr>
      <vt:lpstr>a kapacitás-kihasználtságra vonatkozó várakozások továbbra is pesszimisták, de a június óta tartó gyengülés megállt októberben</vt:lpstr>
      <vt:lpstr>Az átlagos bevételi szint 5 százalékponttal nőtt az előző hónaphoz képest, az egy évvel korábbi szint 104 százalékára</vt:lpstr>
      <vt:lpstr>Az aktuális bevételi szint növekedése mellett a jövőre vonatkozóan is csökkent a pesszimizmus</vt:lpstr>
      <vt:lpstr>A növekvő energiaárak és a beszállítók áremelése jelenti a legnagyobb problémát a vállalatok működésében</vt:lpstr>
      <vt:lpstr>Üzleti környezet, beruházások, foglalkoztatás</vt:lpstr>
      <vt:lpstr>Az üzleti környezet átlagos megítélése 5 hónapja romlik és ebben a hónapban volt a legkedvezőtlenebb a felmérés kezdete óta…</vt:lpstr>
      <vt:lpstr>… és ugyanez jellemző a jövőre vonatkozó várakozásokra is</vt:lpstr>
      <vt:lpstr>A beruházási várakozások mutatója minden tevékenységi körben javult az előző havi jelentős visszaesés után</vt:lpstr>
      <vt:lpstr>4 százalékponttal többen terveznek leépítést, mint létszámbővítést, ami a ami a legkedvezőtlenebb érték a felmérés kezdete óta</vt:lpstr>
      <vt:lpstr>minden tevékenységi körben többen tervezik a létszám csökkentését, mint növelését, különösen a mezőgazdaságban</vt:lpstr>
      <vt:lpstr>Árak</vt:lpstr>
      <vt:lpstr>A megvalósított áremelések mutatója továbbra is magas szinten áll, de minden iparágban csökkent szeptemberhez képest…</vt:lpstr>
      <vt:lpstr>… És ugyanez jellemző a jövőben tervezett áremelések mutatójára is</vt:lpstr>
      <vt:lpstr>a magasabb infláció miatt a válaszadók mintegy 30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2048</cp:revision>
  <dcterms:created xsi:type="dcterms:W3CDTF">2020-04-06T05:19:02Z</dcterms:created>
  <dcterms:modified xsi:type="dcterms:W3CDTF">2022-11-02T08:28:07Z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