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375" r:id="rId8"/>
    <p:sldId id="393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401" r:id="rId25"/>
    <p:sldId id="397" r:id="rId26"/>
    <p:sldId id="400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91EEFB"/>
    <a:srgbClr val="00FFFF"/>
    <a:srgbClr val="C7E1B5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886" autoAdjust="0"/>
  </p:normalViewPr>
  <p:slideViewPr>
    <p:cSldViewPr snapToGrid="0">
      <p:cViewPr varScale="1">
        <p:scale>
          <a:sx n="58" d="100"/>
          <a:sy n="58" d="100"/>
        </p:scale>
        <p:origin x="13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_augusztus\input\2022.%20auguszt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szeptember\input\2022.%20szeptem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4.2429201946668278E-2"/>
          <c:w val="0.81817776779880458"/>
          <c:h val="0.58637039649919009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A1F-4597-AACA-017C08B6862E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A1F-4597-AACA-017C08B68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Indexek!$B$4:$W$4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Indexek!$B$5:$W$5</c:f>
              <c:numCache>
                <c:formatCode>General\ "pont"</c:formatCode>
                <c:ptCount val="2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1F-4597-AACA-017C08B6862E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AA1F-4597-AACA-017C08B6862E}"/>
              </c:ext>
            </c:extLst>
          </c:dPt>
          <c:dLbls>
            <c:dLbl>
              <c:idx val="21"/>
              <c:layout>
                <c:manualLayout>
                  <c:x val="0"/>
                  <c:y val="-7.961705242626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A1F-4597-AACA-017C08B68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Indexek!$B$4:$W$4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Indexek!$B$6:$W$6</c:f>
              <c:numCache>
                <c:formatCode>General\ "pont"</c:formatCode>
                <c:ptCount val="2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A1F-4597-AACA-017C08B6862E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AA1F-4597-AACA-017C08B6862E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A1F-4597-AACA-017C08B68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Indexek!$B$4:$W$4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Indexek!$B$7:$W$7</c:f>
              <c:numCache>
                <c:formatCode>General\ "pont"</c:formatCode>
                <c:ptCount val="22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A1F-4597-AACA-017C08B686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4C2-4103-8F71-C40D49BBC68C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4C2-4103-8F71-C40D49BBC68C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4C2-4103-8F71-C40D49BBC68C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4C2-4103-8F71-C40D49BBC68C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4C2-4103-8F71-C40D49BBC68C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D4C2-4103-8F71-C40D49BBC68C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4C2-4103-8F71-C40D49BBC68C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4C2-4103-8F71-C40D49BBC68C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4C2-4103-8F71-C40D49BBC68C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4C2-4103-8F71-C40D49BBC68C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D4C2-4103-8F71-C40D49BBC68C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D4C2-4103-8F71-C40D49BBC68C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D4C2-4103-8F71-C40D49BBC68C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D4C2-4103-8F71-C40D49BBC68C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D4C2-4103-8F71-C40D49BBC68C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D4C2-4103-8F71-C40D49BBC68C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D4C2-4103-8F71-C40D49BBC68C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D4C2-4103-8F71-C40D49BBC68C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D4C2-4103-8F71-C40D49BBC68C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D4C2-4103-8F71-C40D49BBC68C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D4C2-4103-8F71-C40D49BBC68C}"/>
              </c:ext>
            </c:extLst>
          </c:dPt>
          <c:xVal>
            <c:numRef>
              <c:f>Árbevétel!$B$2:$W$2</c:f>
              <c:numCache>
                <c:formatCode>General</c:formatCode>
                <c:ptCount val="22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</c:numCache>
            </c:numRef>
          </c:xVal>
          <c:yVal>
            <c:numRef>
              <c:f>Árbevétel!$B$3:$W$3</c:f>
              <c:numCache>
                <c:formatCode>General</c:formatCode>
                <c:ptCount val="22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5-D4C2-4103-8F71-C40D49BBC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430261795097638E-2"/>
          <c:y val="4.062060553292976E-2"/>
          <c:w val="0.88720073173018632"/>
          <c:h val="0.4965706526773276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verzió'!$A$211</c:f>
              <c:strCache>
                <c:ptCount val="1"/>
                <c:pt idx="0">
                  <c:v>Emelkedő energiaárak**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1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2033-4A55-9080-70040A570FFD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verzió'!$B$211:$W$211</c:f>
              <c:numCache>
                <c:formatCode>General</c:formatCode>
                <c:ptCount val="22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33-4A55-9080-70040A570FFD}"/>
            </c:ext>
          </c:extLst>
        </c:ser>
        <c:ser>
          <c:idx val="1"/>
          <c:order val="1"/>
          <c:tx>
            <c:strRef>
              <c:f>'Új verzió'!$A$212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verzió'!$B$212:$W$212</c:f>
              <c:numCache>
                <c:formatCode>0%</c:formatCode>
                <c:ptCount val="22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33-4A55-9080-70040A570FFD}"/>
            </c:ext>
          </c:extLst>
        </c:ser>
        <c:ser>
          <c:idx val="2"/>
          <c:order val="2"/>
          <c:tx>
            <c:strRef>
              <c:f>'Új verzió'!$A$213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verzió'!$B$213:$W$213</c:f>
              <c:numCache>
                <c:formatCode>0%</c:formatCode>
                <c:ptCount val="22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033-4A55-9080-70040A570FFD}"/>
            </c:ext>
          </c:extLst>
        </c:ser>
        <c:ser>
          <c:idx val="3"/>
          <c:order val="3"/>
          <c:tx>
            <c:strRef>
              <c:f>'Új verzió'!$A$214</c:f>
              <c:strCache>
                <c:ptCount val="1"/>
                <c:pt idx="0">
                  <c:v>Beszállítói problémák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verzió'!$B$214:$W$214</c:f>
              <c:numCache>
                <c:formatCode>0%</c:formatCode>
                <c:ptCount val="22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033-4A55-9080-70040A570FFD}"/>
            </c:ext>
          </c:extLst>
        </c:ser>
        <c:ser>
          <c:idx val="4"/>
          <c:order val="4"/>
          <c:tx>
            <c:strRef>
              <c:f>'Új verzió'!$A$215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6350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2.7406433196224631E-3"/>
                  <c:y val="2.79485354827363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verzió'!$B$215:$W$215</c:f>
              <c:numCache>
                <c:formatCode>0%</c:formatCode>
                <c:ptCount val="22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033-4A55-9080-70040A570FFD}"/>
            </c:ext>
          </c:extLst>
        </c:ser>
        <c:ser>
          <c:idx val="5"/>
          <c:order val="5"/>
          <c:tx>
            <c:strRef>
              <c:f>'Új verzió'!$A$216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4.1109649794339462E-3"/>
                  <c:y val="7.6223278589281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verzió'!$B$216:$W$216</c:f>
              <c:numCache>
                <c:formatCode>0%</c:formatCode>
                <c:ptCount val="22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033-4A55-9080-70040A570FFD}"/>
            </c:ext>
          </c:extLst>
        </c:ser>
        <c:ser>
          <c:idx val="6"/>
          <c:order val="6"/>
          <c:tx>
            <c:strRef>
              <c:f>'Új verzió'!$A$217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1.3703216598112819E-3"/>
                  <c:y val="-1.5244655717856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verzió'!$B$217:$W$217</c:f>
              <c:numCache>
                <c:formatCode>0%</c:formatCode>
                <c:ptCount val="22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033-4A55-9080-70040A570FFD}"/>
            </c:ext>
          </c:extLst>
        </c:ser>
        <c:ser>
          <c:idx val="7"/>
          <c:order val="7"/>
          <c:tx>
            <c:strRef>
              <c:f>'Új verzió'!$A$218</c:f>
              <c:strCache>
                <c:ptCount val="1"/>
                <c:pt idx="0">
                  <c:v>Egyéb*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4.1109649794339462E-3"/>
                  <c:y val="1.5244655717856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verzió'!$B$218:$W$218</c:f>
              <c:numCache>
                <c:formatCode>0%</c:formatCode>
                <c:ptCount val="22"/>
                <c:pt idx="1">
                  <c:v>0.16927500000000001</c:v>
                </c:pt>
                <c:pt idx="2">
                  <c:v>0.15</c:v>
                </c:pt>
                <c:pt idx="3">
                  <c:v>0.16320000000000001</c:v>
                </c:pt>
                <c:pt idx="4">
                  <c:v>0.12</c:v>
                </c:pt>
                <c:pt idx="5">
                  <c:v>0.1</c:v>
                </c:pt>
                <c:pt idx="6">
                  <c:v>0.09</c:v>
                </c:pt>
                <c:pt idx="7">
                  <c:v>0.09</c:v>
                </c:pt>
                <c:pt idx="8">
                  <c:v>0.09</c:v>
                </c:pt>
                <c:pt idx="9">
                  <c:v>0.1</c:v>
                </c:pt>
                <c:pt idx="10">
                  <c:v>0.1</c:v>
                </c:pt>
                <c:pt idx="11">
                  <c:v>0.09</c:v>
                </c:pt>
                <c:pt idx="12">
                  <c:v>0.12</c:v>
                </c:pt>
                <c:pt idx="13">
                  <c:v>0.1</c:v>
                </c:pt>
                <c:pt idx="14">
                  <c:v>0.08</c:v>
                </c:pt>
                <c:pt idx="15">
                  <c:v>0.13</c:v>
                </c:pt>
                <c:pt idx="16">
                  <c:v>0.18</c:v>
                </c:pt>
                <c:pt idx="17">
                  <c:v>0.11</c:v>
                </c:pt>
                <c:pt idx="18">
                  <c:v>0.13</c:v>
                </c:pt>
                <c:pt idx="19">
                  <c:v>0.13</c:v>
                </c:pt>
                <c:pt idx="20">
                  <c:v>0.14000000000000001</c:v>
                </c:pt>
                <c:pt idx="21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033-4A55-9080-70040A570FFD}"/>
            </c:ext>
          </c:extLst>
        </c:ser>
        <c:ser>
          <c:idx val="8"/>
          <c:order val="8"/>
          <c:tx>
            <c:strRef>
              <c:f>'Új verzió'!$A$219</c:f>
              <c:strCache>
                <c:ptCount val="1"/>
                <c:pt idx="0">
                  <c:v>Nem tudja/nem válaszol</c:v>
                </c:pt>
              </c:strCache>
            </c:strRef>
          </c:tx>
          <c:spPr>
            <a:ln w="254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bg1">
                    <a:lumMod val="75000"/>
                  </a:schemeClr>
                </a:solidFill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5.08155190595198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033-4A55-9080-70040A570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verzió'!$B$210:$W$210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verzió'!$B$219:$W$219</c:f>
              <c:numCache>
                <c:formatCode>0%</c:formatCode>
                <c:ptCount val="22"/>
                <c:pt idx="0">
                  <c:v>6.4141196728368488E-2</c:v>
                </c:pt>
                <c:pt idx="1">
                  <c:v>3.8406999999999997E-2</c:v>
                </c:pt>
                <c:pt idx="2">
                  <c:v>0.05</c:v>
                </c:pt>
                <c:pt idx="3">
                  <c:v>5.4100000000000002E-2</c:v>
                </c:pt>
                <c:pt idx="4">
                  <c:v>0.05</c:v>
                </c:pt>
                <c:pt idx="5">
                  <c:v>0.06</c:v>
                </c:pt>
                <c:pt idx="6">
                  <c:v>0.05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0.06</c:v>
                </c:pt>
                <c:pt idx="11">
                  <c:v>0.06</c:v>
                </c:pt>
                <c:pt idx="12">
                  <c:v>0.05</c:v>
                </c:pt>
                <c:pt idx="13">
                  <c:v>0.05</c:v>
                </c:pt>
                <c:pt idx="14">
                  <c:v>0.05</c:v>
                </c:pt>
                <c:pt idx="15">
                  <c:v>7.0000000000000007E-2</c:v>
                </c:pt>
                <c:pt idx="16">
                  <c:v>0.04</c:v>
                </c:pt>
                <c:pt idx="17">
                  <c:v>0.04</c:v>
                </c:pt>
                <c:pt idx="18">
                  <c:v>0.04</c:v>
                </c:pt>
                <c:pt idx="19">
                  <c:v>0.06</c:v>
                </c:pt>
                <c:pt idx="20">
                  <c:v>0.04</c:v>
                </c:pt>
                <c:pt idx="21">
                  <c:v>0.03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033-4A55-9080-70040A570F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0339736"/>
        <c:axId val="990355152"/>
      </c:lineChart>
      <c:catAx>
        <c:axId val="99033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55152"/>
        <c:crosses val="autoZero"/>
        <c:auto val="1"/>
        <c:lblAlgn val="ctr"/>
        <c:lblOffset val="100"/>
        <c:noMultiLvlLbl val="0"/>
      </c:catAx>
      <c:valAx>
        <c:axId val="990355152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9033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851965549310774E-3"/>
          <c:y val="0.79258765627022487"/>
          <c:w val="0.99142947759597133"/>
          <c:h val="0.18818167068222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81880424321959766"/>
          <c:h val="0.583784711244965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verzió'!$B$228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verzió'!$A$229:$A$250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verzió'!$B$229:$B$250</c:f>
              <c:numCache>
                <c:formatCode>General\ "pont"</c:formatCode>
                <c:ptCount val="22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A6A-42BB-8652-EA5E58B797D4}"/>
            </c:ext>
          </c:extLst>
        </c:ser>
        <c:ser>
          <c:idx val="1"/>
          <c:order val="1"/>
          <c:tx>
            <c:strRef>
              <c:f>'Új verzió'!$C$228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4.71433423639849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A6A-42BB-8652-EA5E58B79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verzió'!$A$229:$A$250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verzió'!$C$229:$C$250</c:f>
              <c:numCache>
                <c:formatCode>General\ "pont"</c:formatCode>
                <c:ptCount val="22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A6A-42BB-8652-EA5E58B797D4}"/>
            </c:ext>
          </c:extLst>
        </c:ser>
        <c:ser>
          <c:idx val="2"/>
          <c:order val="2"/>
          <c:tx>
            <c:strRef>
              <c:f>'Új verzió'!$D$228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3.4047969485100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A6A-42BB-8652-EA5E58B79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verzió'!$A$229:$A$250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verzió'!$D$229:$D$250</c:f>
              <c:numCache>
                <c:formatCode>General\ "pont"</c:formatCode>
                <c:ptCount val="22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A6A-42BB-8652-EA5E58B797D4}"/>
            </c:ext>
          </c:extLst>
        </c:ser>
        <c:ser>
          <c:idx val="3"/>
          <c:order val="3"/>
          <c:tx>
            <c:strRef>
              <c:f>'Új verzió'!$E$228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1.0185067526415994E-16"/>
                  <c:y val="-2.095259660621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A6A-42BB-8652-EA5E58B79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verzió'!$A$229:$A$250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verzió'!$E$229:$E$250</c:f>
              <c:numCache>
                <c:formatCode>General\ "pont"</c:formatCode>
                <c:ptCount val="22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A6A-42BB-8652-EA5E58B797D4}"/>
            </c:ext>
          </c:extLst>
        </c:ser>
        <c:ser>
          <c:idx val="4"/>
          <c:order val="4"/>
          <c:tx>
            <c:strRef>
              <c:f>'Új verzió'!$F$228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3.404796948510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A6A-42BB-8652-EA5E58B79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verzió'!$A$229:$A$250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verzió'!$F$229:$F$250</c:f>
              <c:numCache>
                <c:formatCode>General\ "pont"</c:formatCode>
                <c:ptCount val="22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A6A-42BB-8652-EA5E58B79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80943635170603678"/>
          <c:h val="0.6186826075575152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verzió'!$B$249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89-4B32-8DE7-5C17ADFC6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verzió'!$A$250:$A$271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verzió'!$B$250:$B$271</c:f>
              <c:numCache>
                <c:formatCode>General\ "pont"</c:formatCode>
                <c:ptCount val="22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89-4B32-8DE7-5C17ADFC6224}"/>
            </c:ext>
          </c:extLst>
        </c:ser>
        <c:ser>
          <c:idx val="1"/>
          <c:order val="1"/>
          <c:tx>
            <c:strRef>
              <c:f>'Új verzió'!$C$249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verzió'!$A$250:$A$271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verzió'!$C$250:$C$271</c:f>
              <c:numCache>
                <c:formatCode>General\ "pont"</c:formatCode>
                <c:ptCount val="22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89-4B32-8DE7-5C17ADFC6224}"/>
            </c:ext>
          </c:extLst>
        </c:ser>
        <c:ser>
          <c:idx val="2"/>
          <c:order val="2"/>
          <c:tx>
            <c:strRef>
              <c:f>'Új verzió'!$D$249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verzió'!$A$250:$A$271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verzió'!$D$250:$D$271</c:f>
              <c:numCache>
                <c:formatCode>General\ "pont"</c:formatCode>
                <c:ptCount val="22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89-4B32-8DE7-5C17ADFC6224}"/>
            </c:ext>
          </c:extLst>
        </c:ser>
        <c:ser>
          <c:idx val="3"/>
          <c:order val="3"/>
          <c:tx>
            <c:strRef>
              <c:f>'Új verzió'!$E$249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1.0185067526415994E-16"/>
                  <c:y val="3.9814346018016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89-4B32-8DE7-5C17ADFC6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verzió'!$A$250:$A$271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verzió'!$E$250:$E$271</c:f>
              <c:numCache>
                <c:formatCode>General\ "pont"</c:formatCode>
                <c:ptCount val="22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89-4B32-8DE7-5C17ADFC6224}"/>
            </c:ext>
          </c:extLst>
        </c:ser>
        <c:ser>
          <c:idx val="4"/>
          <c:order val="4"/>
          <c:tx>
            <c:strRef>
              <c:f>'Új verzió'!$F$249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89-4B32-8DE7-5C17ADFC62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verzió'!$A$250:$A$271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verzió'!$F$250:$F$271</c:f>
              <c:numCache>
                <c:formatCode>General\ "pont"</c:formatCode>
                <c:ptCount val="22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89-4B32-8DE7-5C17ADFC6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6948589238845144"/>
          <c:h val="0.5727233257876653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verzió'!$L$287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26-423B-AB2E-DEB4126EC9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verzió'!$K$288:$K$309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verzió'!$L$288:$L$309</c:f>
              <c:numCache>
                <c:formatCode>General\ "pont"</c:formatCode>
                <c:ptCount val="22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26-423B-AB2E-DEB4126EC9BC}"/>
            </c:ext>
          </c:extLst>
        </c:ser>
        <c:ser>
          <c:idx val="1"/>
          <c:order val="1"/>
          <c:tx>
            <c:strRef>
              <c:f>'Új verzió'!$M$287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E26-423B-AB2E-DEB4126EC9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verzió'!$K$288:$K$309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verzió'!$M$288:$M$309</c:f>
              <c:numCache>
                <c:formatCode>General\ "pont"</c:formatCode>
                <c:ptCount val="22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26-423B-AB2E-DEB4126EC9BC}"/>
            </c:ext>
          </c:extLst>
        </c:ser>
        <c:ser>
          <c:idx val="2"/>
          <c:order val="2"/>
          <c:tx>
            <c:strRef>
              <c:f>'Új verzió'!$N$287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E26-423B-AB2E-DEB4126EC9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verzió'!$K$288:$K$309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verzió'!$N$288:$N$309</c:f>
              <c:numCache>
                <c:formatCode>General\ "pont"</c:formatCode>
                <c:ptCount val="22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26-423B-AB2E-DEB4126EC9BC}"/>
            </c:ext>
          </c:extLst>
        </c:ser>
        <c:ser>
          <c:idx val="3"/>
          <c:order val="3"/>
          <c:tx>
            <c:strRef>
              <c:f>'Új verzió'!$O$287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26-423B-AB2E-DEB4126EC9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verzió'!$K$288:$K$309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verzió'!$O$288:$O$309</c:f>
              <c:numCache>
                <c:formatCode>General\ "pont"</c:formatCode>
                <c:ptCount val="22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E26-423B-AB2E-DEB4126EC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16633858267717"/>
          <c:y val="0.85313369398632688"/>
          <c:w val="0.79150065616797916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75908202099737532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verzió'!$B$320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03-40F7-95E1-C6D69DCB88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verzió'!$A$321:$A$342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verzió'!$B$321:$B$342</c:f>
              <c:numCache>
                <c:formatCode>General\ "pont"</c:formatCode>
                <c:ptCount val="22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03-40F7-95E1-C6D69DCB88B3}"/>
            </c:ext>
          </c:extLst>
        </c:ser>
        <c:ser>
          <c:idx val="1"/>
          <c:order val="1"/>
          <c:tx>
            <c:strRef>
              <c:f>'Új verzió'!$C$320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03-40F7-95E1-C6D69DCB88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verzió'!$A$321:$A$342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verzió'!$C$321:$C$342</c:f>
              <c:numCache>
                <c:formatCode>General\ "pont"</c:formatCode>
                <c:ptCount val="22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03-40F7-95E1-C6D69DCB88B3}"/>
            </c:ext>
          </c:extLst>
        </c:ser>
        <c:ser>
          <c:idx val="2"/>
          <c:order val="2"/>
          <c:tx>
            <c:strRef>
              <c:f>'Új verzió'!$D$320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03-40F7-95E1-C6D69DCB88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verzió'!$A$321:$A$342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verzió'!$D$321:$D$342</c:f>
              <c:numCache>
                <c:formatCode>General\ "pont"</c:formatCode>
                <c:ptCount val="22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03-40F7-95E1-C6D69DCB88B3}"/>
            </c:ext>
          </c:extLst>
        </c:ser>
        <c:ser>
          <c:idx val="3"/>
          <c:order val="3"/>
          <c:tx>
            <c:strRef>
              <c:f>'Új verzió'!$E$320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03-40F7-95E1-C6D69DCB88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verzió'!$A$321:$A$342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verzió'!$E$321:$E$342</c:f>
              <c:numCache>
                <c:formatCode>General\ "pont"</c:formatCode>
                <c:ptCount val="22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303-40F7-95E1-C6D69DCB88B3}"/>
            </c:ext>
          </c:extLst>
        </c:ser>
        <c:ser>
          <c:idx val="4"/>
          <c:order val="4"/>
          <c:tx>
            <c:strRef>
              <c:f>'Új verzió'!$F$320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303-40F7-95E1-C6D69DCB88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verzió'!$A$321:$A$342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verzió'!$F$321:$F$342</c:f>
              <c:numCache>
                <c:formatCode>General\ "pont"</c:formatCode>
                <c:ptCount val="2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303-40F7-95E1-C6D69DCB88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22754003638042"/>
          <c:y val="3.9331141436249828E-2"/>
          <c:w val="0.75726554492798803"/>
          <c:h val="0.541470769012621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verzió'!$L$344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F8-4F85-A87C-62C29D0083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verzió'!$K$345:$K$366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verzió'!$L$345:$L$366</c:f>
              <c:numCache>
                <c:formatCode>General\ "pont"</c:formatCode>
                <c:ptCount val="22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F8-4F85-A87C-62C29D0083F4}"/>
            </c:ext>
          </c:extLst>
        </c:ser>
        <c:ser>
          <c:idx val="1"/>
          <c:order val="1"/>
          <c:tx>
            <c:strRef>
              <c:f>'Új verzió'!$M$344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2.7668203341251452E-3"/>
                  <c:y val="1.9680970690269278E-2"/>
                </c:manualLayout>
              </c:layout>
              <c:tx>
                <c:rich>
                  <a:bodyPr/>
                  <a:lstStyle/>
                  <a:p>
                    <a:fld id="{B51803CF-D7EB-4466-939B-51C5B1CB5B45}" type="VALUE">
                      <a:rPr lang="en-US" sz="1400" b="1">
                        <a:solidFill>
                          <a:srgbClr val="00B0F0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CF8-4F85-A87C-62C29D0083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verzió'!$K$345:$K$366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verzió'!$M$345:$M$366</c:f>
              <c:numCache>
                <c:formatCode>General\ "pont"</c:formatCode>
                <c:ptCount val="22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F8-4F85-A87C-62C29D0083F4}"/>
            </c:ext>
          </c:extLst>
        </c:ser>
        <c:ser>
          <c:idx val="2"/>
          <c:order val="2"/>
          <c:tx>
            <c:strRef>
              <c:f>'Új verzió'!$N$344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F8-4F85-A87C-62C29D0083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verzió'!$K$345:$K$366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verzió'!$N$345:$N$366</c:f>
              <c:numCache>
                <c:formatCode>General\ "pont"</c:formatCode>
                <c:ptCount val="22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F8-4F85-A87C-62C29D0083F4}"/>
            </c:ext>
          </c:extLst>
        </c:ser>
        <c:ser>
          <c:idx val="3"/>
          <c:order val="3"/>
          <c:tx>
            <c:strRef>
              <c:f>'Új verzió'!$O$344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F8-4F85-A87C-62C29D0083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verzió'!$K$345:$K$366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verzió'!$O$345:$O$366</c:f>
              <c:numCache>
                <c:formatCode>General\ "pont"</c:formatCode>
                <c:ptCount val="2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F8-4F85-A87C-62C29D008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17063416720287"/>
          <c:y val="0.85236715005790975"/>
          <c:w val="0.77869456841578744"/>
          <c:h val="0.13287212192438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verzió'!$A$505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27EFF9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CA6-4C3F-9092-9CD2725A8E1A}"/>
              </c:ext>
            </c:extLst>
          </c:dPt>
          <c:cat>
            <c:strRef>
              <c:f>'Új verzió'!$B$504:$E$504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verzió'!$B$505:$E$505</c:f>
              <c:numCache>
                <c:formatCode>General\ "pont"</c:formatCode>
                <c:ptCount val="4"/>
                <c:pt idx="0">
                  <c:v>72</c:v>
                </c:pt>
                <c:pt idx="1">
                  <c:v>65</c:v>
                </c:pt>
                <c:pt idx="2">
                  <c:v>44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A6-4C3F-9092-9CD2725A8E1A}"/>
            </c:ext>
          </c:extLst>
        </c:ser>
        <c:ser>
          <c:idx val="1"/>
          <c:order val="1"/>
          <c:tx>
            <c:strRef>
              <c:f>'Új verzió'!$A$506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CA6-4C3F-9092-9CD2725A8E1A}"/>
              </c:ext>
            </c:extLst>
          </c:dPt>
          <c:cat>
            <c:strRef>
              <c:f>'Új verzió'!$B$504:$E$504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verzió'!$B$506:$E$506</c:f>
              <c:numCache>
                <c:formatCode>General\ "pont"</c:formatCode>
                <c:ptCount val="4"/>
                <c:pt idx="0">
                  <c:v>68</c:v>
                </c:pt>
                <c:pt idx="1">
                  <c:v>66</c:v>
                </c:pt>
                <c:pt idx="2">
                  <c:v>46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A6-4C3F-9092-9CD2725A8E1A}"/>
            </c:ext>
          </c:extLst>
        </c:ser>
        <c:ser>
          <c:idx val="2"/>
          <c:order val="2"/>
          <c:tx>
            <c:strRef>
              <c:f>'Új verzió'!$A$507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CA6-4C3F-9092-9CD2725A8E1A}"/>
              </c:ext>
            </c:extLst>
          </c:dPt>
          <c:cat>
            <c:strRef>
              <c:f>'Új verzió'!$B$504:$E$504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verzió'!$B$507:$E$507</c:f>
              <c:numCache>
                <c:formatCode>General\ "pont"</c:formatCode>
                <c:ptCount val="4"/>
                <c:pt idx="0">
                  <c:v>75</c:v>
                </c:pt>
                <c:pt idx="1">
                  <c:v>63</c:v>
                </c:pt>
                <c:pt idx="2">
                  <c:v>39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A6-4C3F-9092-9CD2725A8E1A}"/>
            </c:ext>
          </c:extLst>
        </c:ser>
        <c:ser>
          <c:idx val="3"/>
          <c:order val="3"/>
          <c:tx>
            <c:strRef>
              <c:f>'Új verzió'!$A$508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CA6-4C3F-9092-9CD2725A8E1A}"/>
              </c:ext>
            </c:extLst>
          </c:dPt>
          <c:cat>
            <c:strRef>
              <c:f>'Új verzió'!$B$504:$E$504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verzió'!$B$508:$E$508</c:f>
              <c:numCache>
                <c:formatCode>General\ "pont"</c:formatCode>
                <c:ptCount val="4"/>
                <c:pt idx="0">
                  <c:v>50</c:v>
                </c:pt>
                <c:pt idx="1">
                  <c:v>62</c:v>
                </c:pt>
                <c:pt idx="2">
                  <c:v>45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A6-4C3F-9092-9CD2725A8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2885528"/>
        <c:axId val="1752886184"/>
      </c:barChart>
      <c:catAx>
        <c:axId val="175288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6184"/>
        <c:crosses val="autoZero"/>
        <c:auto val="1"/>
        <c:lblAlgn val="ctr"/>
        <c:lblOffset val="100"/>
        <c:noMultiLvlLbl val="0"/>
      </c:catAx>
      <c:valAx>
        <c:axId val="1752886184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4297900262468"/>
          <c:y val="4.0870827765052672E-2"/>
          <c:w val="0.81534590988626421"/>
          <c:h val="0.5618672465528996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verzió'!$L$471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-4.09028334270354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FA-49EE-A978-CEEB42E62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verzió'!$K$472:$K$493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verzió'!$L$472:$L$493</c:f>
              <c:numCache>
                <c:formatCode>General\ "pont"</c:formatCode>
                <c:ptCount val="22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DFA-49EE-A978-CEEB42E6267D}"/>
            </c:ext>
          </c:extLst>
        </c:ser>
        <c:ser>
          <c:idx val="1"/>
          <c:order val="1"/>
          <c:tx>
            <c:strRef>
              <c:f>'Új verzió'!$M$471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FA-49EE-A978-CEEB42E62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verzió'!$K$472:$K$493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verzió'!$M$472:$M$493</c:f>
              <c:numCache>
                <c:formatCode>General\ "pont"</c:formatCode>
                <c:ptCount val="22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DFA-49EE-A978-CEEB42E6267D}"/>
            </c:ext>
          </c:extLst>
        </c:ser>
        <c:ser>
          <c:idx val="2"/>
          <c:order val="2"/>
          <c:tx>
            <c:strRef>
              <c:f>'Új verzió'!$N$471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-1.5338562535138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FA-49EE-A978-CEEB42E62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verzió'!$K$472:$K$493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verzió'!$N$472:$N$493</c:f>
              <c:numCache>
                <c:formatCode>General\ "pont"</c:formatCode>
                <c:ptCount val="22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DFA-49EE-A978-CEEB42E6267D}"/>
            </c:ext>
          </c:extLst>
        </c:ser>
        <c:ser>
          <c:idx val="3"/>
          <c:order val="3"/>
          <c:tx>
            <c:strRef>
              <c:f>'Új verzió'!$O$471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FA-49EE-A978-CEEB42E62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verzió'!$K$472:$K$493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verzió'!$O$472:$O$493</c:f>
              <c:numCache>
                <c:formatCode>General\ "pont"</c:formatCode>
                <c:ptCount val="22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DFA-49EE-A978-CEEB42E626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216633858267717"/>
          <c:y val="0.84658780391036725"/>
          <c:w val="0.77344510061242355"/>
          <c:h val="0.138073633554494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verzió'!$B$523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verzió'!$A$524:$A$528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verzió'!$B$524:$B$528</c:f>
              <c:numCache>
                <c:formatCode>General</c:formatCode>
                <c:ptCount val="5"/>
                <c:pt idx="0">
                  <c:v>0.61142857142857143</c:v>
                </c:pt>
                <c:pt idx="1">
                  <c:v>0.10813186813186813</c:v>
                </c:pt>
                <c:pt idx="2">
                  <c:v>0.11824175824175824</c:v>
                </c:pt>
                <c:pt idx="3">
                  <c:v>4.5714285714285714E-2</c:v>
                </c:pt>
                <c:pt idx="4">
                  <c:v>0.11648351648351649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48-4647-BCB0-BE723A5EB542}"/>
            </c:ext>
          </c:extLst>
        </c:ser>
        <c:ser>
          <c:idx val="1"/>
          <c:order val="1"/>
          <c:tx>
            <c:strRef>
              <c:f>'Új verzió'!$C$523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verzió'!$A$524:$A$528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verzió'!$C$524:$C$528</c:f>
              <c:numCache>
                <c:formatCode>General</c:formatCode>
                <c:ptCount val="5"/>
                <c:pt idx="0">
                  <c:v>0.43548387096774194</c:v>
                </c:pt>
                <c:pt idx="1">
                  <c:v>0.17741935483870969</c:v>
                </c:pt>
                <c:pt idx="2">
                  <c:v>0.16129032258064516</c:v>
                </c:pt>
                <c:pt idx="3">
                  <c:v>1.6129032258064516E-2</c:v>
                </c:pt>
                <c:pt idx="4">
                  <c:v>0.20967741935483872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48-4647-BCB0-BE723A5EB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27220034995628"/>
          <c:y val="0.9179537499770335"/>
          <c:w val="0.38928893263342085"/>
          <c:h val="6.74624956363569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6026382220745503E-2"/>
          <c:w val="0.82262554680664912"/>
          <c:h val="0.6249724792298972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4C7-4610-BFB5-3EB28A2BC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Indexek!$B$53:$B$74</c:f>
              <c:numCache>
                <c:formatCode>General\ "pont"</c:formatCode>
                <c:ptCount val="22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C7-4610-BFB5-3EB28A2BCB91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4C7-4610-BFB5-3EB28A2BCB91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4C7-4610-BFB5-3EB28A2BC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Indexek!$C$53:$C$74</c:f>
              <c:numCache>
                <c:formatCode>General\ "pont"</c:formatCode>
                <c:ptCount val="22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C7-4610-BFB5-3EB28A2BCB91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C7-4610-BFB5-3EB28A2BC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Indexek!$D$53:$D$74</c:f>
              <c:numCache>
                <c:formatCode>General\ "pont"</c:formatCode>
                <c:ptCount val="22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4C7-4610-BFB5-3EB28A2BCB91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C7-4610-BFB5-3EB28A2BC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Indexek!$E$53:$E$74</c:f>
              <c:numCache>
                <c:formatCode>General\ "pont"</c:formatCode>
                <c:ptCount val="22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4C7-4610-BFB5-3EB28A2BCB91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4C7-4610-BFB5-3EB28A2BCB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Indexek!$A$53:$A$74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Indexek!$F$53:$F$74</c:f>
              <c:numCache>
                <c:formatCode>General\ "pont"</c:formatCode>
                <c:ptCount val="2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4C7-4610-BFB5-3EB28A2BCB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241327646544177"/>
          <c:h val="0.4314676526612231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Indexek!$B$26:$W$26</c:f>
              <c:numCache>
                <c:formatCode>General\ "pont"</c:formatCode>
                <c:ptCount val="22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67-4B1B-8AC1-B33C6334C667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1.0185067526415994E-16"/>
                  <c:y val="-7.19187759537588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Indexek!$B$27:$W$27</c:f>
              <c:numCache>
                <c:formatCode>General\ "pont"</c:formatCode>
                <c:ptCount val="22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67-4B1B-8AC1-B33C6334C667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1.0185067526415994E-16"/>
                  <c:y val="1.67810477225437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Indexek!$B$28:$W$28</c:f>
              <c:numCache>
                <c:formatCode>General\ "pont"</c:formatCode>
                <c:ptCount val="22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67-4B1B-8AC1-B33C6334C667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Indexek!$B$29:$W$29</c:f>
              <c:numCache>
                <c:formatCode>General\ "pont"</c:formatCode>
                <c:ptCount val="22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67-4B1B-8AC1-B33C6334C667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1.388888888888787E-3"/>
                  <c:y val="9.589170127167874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Indexek!$B$30:$W$30</c:f>
              <c:numCache>
                <c:formatCode>General</c:formatCode>
                <c:ptCount val="22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67-4B1B-8AC1-B33C6334C667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Indexek!$B$31:$W$31</c:f>
              <c:numCache>
                <c:formatCode>General\ "pont"</c:formatCode>
                <c:ptCount val="22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C67-4B1B-8AC1-B33C6334C667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C67-4B1B-8AC1-B33C6334C6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Indexek!$B$25:$W$25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Indexek!$B$32:$W$32</c:f>
              <c:numCache>
                <c:formatCode>General\ "pont"</c:formatCode>
                <c:ptCount val="22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67-4B1B-8AC1-B33C6334C6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2845329407"/>
          <c:y val="3.6774235848038246E-2"/>
          <c:w val="0.75267432245504662"/>
          <c:h val="0.44359518546772814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Indexek!$B$39:$W$39</c:f>
              <c:numCache>
                <c:formatCode>General\ "pont"</c:formatCode>
                <c:ptCount val="22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F42-4F53-A2D7-8B67D254952A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Indexek!$B$40:$W$40</c:f>
              <c:numCache>
                <c:formatCode>General\ "pont"</c:formatCode>
                <c:ptCount val="22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42-4F53-A2D7-8B67D254952A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Indexek!$B$41:$W$41</c:f>
              <c:numCache>
                <c:formatCode>General\ "pont"</c:formatCode>
                <c:ptCount val="2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42-4F53-A2D7-8B67D254952A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Indexek!$B$42:$W$42</c:f>
              <c:numCache>
                <c:formatCode>General\ "pont"</c:formatCode>
                <c:ptCount val="22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F42-4F53-A2D7-8B67D254952A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1.0220280775083865E-16"/>
                  <c:y val="2.30018959358003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Indexek!$B$43:$W$43</c:f>
              <c:numCache>
                <c:formatCode>General\ "pont"</c:formatCode>
                <c:ptCount val="22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F42-4F53-A2D7-8B67D254952A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2.7873815019925936E-3"/>
                  <c:y val="2.30018959358003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Indexek!$B$44:$W$44</c:f>
              <c:numCache>
                <c:formatCode>General\ "pont"</c:formatCode>
                <c:ptCount val="22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F42-4F53-A2D7-8B67D254952A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F42-4F53-A2D7-8B67D25495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Indexek!$B$38:$W$38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Indexek!$B$45:$W$45</c:f>
              <c:numCache>
                <c:formatCode>General\ "pont"</c:formatCode>
                <c:ptCount val="22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F42-4F53-A2D7-8B67D25495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3532192550130201E-2"/>
          <c:w val="0.80524047532980547"/>
          <c:h val="0.61643567557969725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Indexek!$B$77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F9D-4469-A7CA-9393CE86D6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Indexek!$A$78:$A$99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Indexek!$B$78:$B$99</c:f>
              <c:numCache>
                <c:formatCode>General\ "pont"</c:formatCode>
                <c:ptCount val="22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9D-4469-A7CA-9393CE86D6C8}"/>
            </c:ext>
          </c:extLst>
        </c:ser>
        <c:ser>
          <c:idx val="1"/>
          <c:order val="1"/>
          <c:tx>
            <c:strRef>
              <c:f>Indexek!$C$77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1.0220281896651768E-16"/>
                  <c:y val="-1.8102175274668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9D-4469-A7CA-9393CE86D6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Indexek!$A$78:$A$99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Indexek!$C$78:$C$99</c:f>
              <c:numCache>
                <c:formatCode>General\ "pont"</c:formatCode>
                <c:ptCount val="22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9D-4469-A7CA-9393CE86D6C8}"/>
            </c:ext>
          </c:extLst>
        </c:ser>
        <c:ser>
          <c:idx val="2"/>
          <c:order val="2"/>
          <c:tx>
            <c:strRef>
              <c:f>Indexek!$D$77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Indexek!$A$78:$A$99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Indexek!$D$78:$D$99</c:f>
              <c:numCache>
                <c:formatCode>General\ "pont"</c:formatCode>
                <c:ptCount val="22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9D-4469-A7CA-9393CE86D6C8}"/>
            </c:ext>
          </c:extLst>
        </c:ser>
        <c:ser>
          <c:idx val="3"/>
          <c:order val="3"/>
          <c:tx>
            <c:strRef>
              <c:f>Indexek!$E$77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9D-4469-A7CA-9393CE86D6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Indexek!$A$78:$A$99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Indexek!$E$78:$E$99</c:f>
              <c:numCache>
                <c:formatCode>General\ "pont"</c:formatCode>
                <c:ptCount val="22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9D-4469-A7CA-9393CE86D6C8}"/>
            </c:ext>
          </c:extLst>
        </c:ser>
        <c:ser>
          <c:idx val="4"/>
          <c:order val="4"/>
          <c:tx>
            <c:strRef>
              <c:f>Indexek!$F$77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9D-4469-A7CA-9393CE86D6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Indexek!$A$78:$A$99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Indexek!$F$78:$F$99</c:f>
              <c:numCache>
                <c:formatCode>General\ "pont"</c:formatCode>
                <c:ptCount val="22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F9D-4469-A7CA-9393CE86D6C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815879401770978E-2"/>
          <c:y val="3.8878838174909489E-2"/>
          <c:w val="0.86918480316981306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3F4-4D56-8D65-57D24034528E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3F4-4D56-8D65-57D24034528E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F4-4D56-8D65-57D240345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verzió'!$A$56:$A$77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verzió'!$B$56:$B$77</c:f>
              <c:numCache>
                <c:formatCode>0%</c:formatCode>
                <c:ptCount val="22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F4-4D56-8D65-57D24034528E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3F4-4D56-8D65-57D24034528E}"/>
              </c:ext>
            </c:extLst>
          </c:dPt>
          <c:dLbls>
            <c:delete val="1"/>
          </c:dLbls>
          <c:cat>
            <c:strRef>
              <c:f>'Új verzió'!$A$56:$A$77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verzió'!$C$56:$C$77</c:f>
              <c:numCache>
                <c:formatCode>0%</c:formatCode>
                <c:ptCount val="22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3F4-4D56-8D65-57D24034528E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-1.3999772476139681E-3"/>
                  <c:y val="3.16137931879647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3F4-4D56-8D65-57D240345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verzió'!$A$56:$A$77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verzió'!$D$56:$D$77</c:f>
              <c:numCache>
                <c:formatCode>0%</c:formatCode>
                <c:ptCount val="22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3F4-4D56-8D65-57D24034528E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3F4-4D56-8D65-57D240345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verzió'!$A$56:$A$77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verzió'!$E$56:$E$77</c:f>
              <c:numCache>
                <c:formatCode>0%</c:formatCode>
                <c:ptCount val="22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3F4-4D56-8D65-57D24034528E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3F4-4D56-8D65-57D24034528E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F4-4D56-8D65-57D2403452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verzió'!$A$56:$A$77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verzió'!$F$56:$F$77</c:f>
              <c:numCache>
                <c:formatCode>0%</c:formatCode>
                <c:ptCount val="2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3F4-4D56-8D65-57D2403452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2965879271"/>
          <c:h val="0.5601592870588718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verzió'!$L$79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2.7777777777775741E-3"/>
                  <c:y val="2.323800330455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45-4AF0-9416-FB5E1DC69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verzió'!$K$80:$K$101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verzió'!$L$80:$L$101</c:f>
              <c:numCache>
                <c:formatCode>0%</c:formatCode>
                <c:ptCount val="22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45-4AF0-9416-FB5E1DC6949B}"/>
            </c:ext>
          </c:extLst>
        </c:ser>
        <c:ser>
          <c:idx val="1"/>
          <c:order val="1"/>
          <c:tx>
            <c:strRef>
              <c:f>'Új verzió'!$M$79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2.0370135052831988E-16"/>
                  <c:y val="2.5820003671726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645-4AF0-9416-FB5E1DC69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verzió'!$K$80:$K$101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verzió'!$M$80:$M$101</c:f>
              <c:numCache>
                <c:formatCode>0%</c:formatCode>
                <c:ptCount val="22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45-4AF0-9416-FB5E1DC6949B}"/>
            </c:ext>
          </c:extLst>
        </c:ser>
        <c:ser>
          <c:idx val="2"/>
          <c:order val="2"/>
          <c:tx>
            <c:strRef>
              <c:f>'Új verzió'!$N$79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1.3888888888888889E-3"/>
                  <c:y val="2.58200036717265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45-4AF0-9416-FB5E1DC69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verzió'!$K$80:$K$101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verzió'!$N$80:$N$101</c:f>
              <c:numCache>
                <c:formatCode>0%</c:formatCode>
                <c:ptCount val="22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45-4AF0-9416-FB5E1DC6949B}"/>
            </c:ext>
          </c:extLst>
        </c:ser>
        <c:ser>
          <c:idx val="3"/>
          <c:order val="3"/>
          <c:tx>
            <c:strRef>
              <c:f>'Új verzió'!$O$79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45-4AF0-9416-FB5E1DC694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verzió'!$K$80:$K$101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verzió'!$O$80:$O$101</c:f>
              <c:numCache>
                <c:formatCode>0%</c:formatCode>
                <c:ptCount val="22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645-4AF0-9416-FB5E1DC69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91797900262467"/>
          <c:y val="4.7073791852087835E-2"/>
          <c:w val="0.7659367891513561"/>
          <c:h val="0.6073803724318879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86-4F09-8DE1-FF1CF55F0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verzió'!$A$112:$A$133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verzió'!$B$112:$B$133</c:f>
              <c:numCache>
                <c:formatCode>General\ "pont"</c:formatCode>
                <c:ptCount val="22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86-4F09-8DE1-FF1CF55F01E7}"/>
            </c:ext>
          </c:extLst>
        </c:ser>
        <c:ser>
          <c:idx val="1"/>
          <c:order val="1"/>
          <c:tx>
            <c:strRef>
              <c:f>'Új verzió'!$C$111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-1.256477786066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86-4F09-8DE1-FF1CF55F0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verzió'!$A$112:$A$133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verzió'!$C$112:$C$133</c:f>
              <c:numCache>
                <c:formatCode>General\ "pont"</c:formatCode>
                <c:ptCount val="22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86-4F09-8DE1-FF1CF55F01E7}"/>
            </c:ext>
          </c:extLst>
        </c:ser>
        <c:ser>
          <c:idx val="2"/>
          <c:order val="2"/>
          <c:tx>
            <c:strRef>
              <c:f>'Új verzió'!$D$111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1"/>
              <c:layout>
                <c:manualLayout>
                  <c:x val="0"/>
                  <c:y val="5.0259111442654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86-4F09-8DE1-FF1CF55F0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verzió'!$A$112:$A$133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verzió'!$D$112:$D$133</c:f>
              <c:numCache>
                <c:formatCode>General\ "pont"</c:formatCode>
                <c:ptCount val="22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86-4F09-8DE1-FF1CF55F01E7}"/>
            </c:ext>
          </c:extLst>
        </c:ser>
        <c:ser>
          <c:idx val="3"/>
          <c:order val="3"/>
          <c:tx>
            <c:strRef>
              <c:f>'Új verzió'!$E$111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86-4F09-8DE1-FF1CF55F0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verzió'!$A$112:$A$133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verzió'!$E$112:$E$133</c:f>
              <c:numCache>
                <c:formatCode>General\ "pont"</c:formatCode>
                <c:ptCount val="22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D86-4F09-8DE1-FF1CF55F01E7}"/>
            </c:ext>
          </c:extLst>
        </c:ser>
        <c:ser>
          <c:idx val="4"/>
          <c:order val="4"/>
          <c:tx>
            <c:strRef>
              <c:f>'Új verzió'!$F$111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D86-4F09-8DE1-FF1CF55F0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verzió'!$A$112:$A$133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verzió'!$F$112:$F$133</c:f>
              <c:numCache>
                <c:formatCode>General\ "pont"</c:formatCode>
                <c:ptCount val="22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D86-4F09-8DE1-FF1CF55F0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82755371031E-2"/>
          <c:w val="0.85772090988626426"/>
          <c:h val="0.606304712408187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verzió'!$B$146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A77-42E0-B019-4312A347E3C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A77-42E0-B019-4312A347E3CB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A77-42E0-B019-4312A347E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verzió'!$A$147:$A$168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verzió'!$B$147:$B$168</c:f>
              <c:numCache>
                <c:formatCode>0%</c:formatCode>
                <c:ptCount val="22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77-42E0-B019-4312A347E3CB}"/>
            </c:ext>
          </c:extLst>
        </c:ser>
        <c:ser>
          <c:idx val="1"/>
          <c:order val="1"/>
          <c:tx>
            <c:strRef>
              <c:f>'Új verzió'!$C$146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A77-42E0-B019-4312A347E3C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A77-42E0-B019-4312A347E3CB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A77-42E0-B019-4312A347E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verzió'!$A$147:$A$168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verzió'!$C$147:$C$168</c:f>
              <c:numCache>
                <c:formatCode>0%</c:formatCode>
                <c:ptCount val="22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A77-42E0-B019-4312A347E3CB}"/>
            </c:ext>
          </c:extLst>
        </c:ser>
        <c:ser>
          <c:idx val="2"/>
          <c:order val="2"/>
          <c:tx>
            <c:strRef>
              <c:f>'Új verzió'!$D$146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A77-42E0-B019-4312A347E3C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0A77-42E0-B019-4312A347E3C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0A77-42E0-B019-4312A347E3C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0A77-42E0-B019-4312A347E3CB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A77-42E0-B019-4312A347E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verzió'!$A$147:$A$168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verzió'!$D$147:$D$168</c:f>
              <c:numCache>
                <c:formatCode>0%</c:formatCode>
                <c:ptCount val="22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A77-42E0-B019-4312A347E3CB}"/>
            </c:ext>
          </c:extLst>
        </c:ser>
        <c:ser>
          <c:idx val="3"/>
          <c:order val="3"/>
          <c:tx>
            <c:strRef>
              <c:f>'Új verzió'!$E$146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A77-42E0-B019-4312A347E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verzió'!$A$147:$A$168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verzió'!$E$147:$E$168</c:f>
              <c:numCache>
                <c:formatCode>0%</c:formatCode>
                <c:ptCount val="22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A77-42E0-B019-4312A347E3CB}"/>
            </c:ext>
          </c:extLst>
        </c:ser>
        <c:ser>
          <c:idx val="4"/>
          <c:order val="4"/>
          <c:tx>
            <c:strRef>
              <c:f>'Új verzió'!$F$146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0A77-42E0-B019-4312A347E3C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0A77-42E0-B019-4312A347E3CB}"/>
              </c:ext>
            </c:extLst>
          </c:dPt>
          <c:dLbls>
            <c:dLbl>
              <c:idx val="2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A77-42E0-B019-4312A347E3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verzió'!$A$147:$A$168</c:f>
              <c:strCache>
                <c:ptCount val="22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</c:strCache>
            </c:strRef>
          </c:cat>
          <c:val>
            <c:numRef>
              <c:f>'Új verzió'!$F$147:$F$168</c:f>
              <c:numCache>
                <c:formatCode>0%</c:formatCode>
                <c:ptCount val="22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A77-42E0-B019-4312A347E3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konjunktúraérzete még némileg kedvezőbb a kisebb méretkategóriákhoz képest,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azonban előbbiek körében is számottevően gyengült augusztushoz képest az aktuális helyzet megítélése és a várakozások.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-7-ről -11 pontra csökkent,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ami a második legalacsonyabb érték a felmérés 2020. decemberi kezdete óta.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3, a bevételi szint 1 százalékponttal csökkent az előző hónaphoz képest. </a:t>
          </a:r>
          <a:r>
            <a:rPr lang="hu-HU" sz="1800" b="0" dirty="0">
              <a:solidFill>
                <a:srgbClr val="0C2148"/>
              </a:solidFill>
              <a:latin typeface="Calibri"/>
              <a:ea typeface="+mn-ea"/>
              <a:cs typeface="+mn-cs"/>
            </a:rPr>
            <a:t>Előbbi az egy évvel korábbi szint 91, utóbbi 99 százalékán tartózkodott szeptemberben.</a:t>
          </a:r>
          <a:endParaRPr lang="hu-HU" sz="1800" b="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még pozitív, de az előző havi +25-ről +12 pontra csökkent, ami az eddig tapasztalt legalacsonyabb érték.</a:t>
          </a:r>
          <a:r>
            <a:rPr lang="hu-HU" sz="1800" b="0" dirty="0">
              <a:solidFill>
                <a:srgbClr val="0C2148"/>
              </a:solidFill>
              <a:latin typeface="Calibri"/>
              <a:ea typeface="+mn-ea"/>
              <a:cs typeface="+mn-cs"/>
            </a:rPr>
            <a:t> Szintén első alkalommal fordult elő a felmérés történetében, hogy a leépítést tervezők aránya meghaladta a létszámbővítést tervezőkét (-2 pont).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csökkenéséhez a jelenlegi helyzet megítélésének további gyengülése (-11-ről -15 pontra) és a várakozások indexének romlása (-2-ről   -8 pontra) hasonló mértékben járult hozzá.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várakozásai ebben a hónapban voltak a legpesszimistábbak a felmérés kezdete óta.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-7-ről -11 pontra csökkent,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ami a második legalacsonyabb érték a felmérés 2020. decemberi kezdete óta.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csökkenéséhez a jelenlegi helyzet megítélésének további gyengülése (-11-ről -15 pontra) és a várakozások indexének romlása (-2-ről   -8 pontra) hasonló mértékben járult hozzá. </a:t>
          </a:r>
          <a:r>
            <a:rPr lang="hu-HU" sz="1800" b="0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válaszadók várakozásai ebben a hónapban voltak a legpesszimistábbak a felmérés kezdete óta.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3, a bevételi szint 1 százalékponttal csökkent az előző hónaphoz képest.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Előbbi az egy évvel korábbi szint 91, utóbbi 99 százalékán tartózkodott szeptemberben.</a:t>
          </a:r>
          <a:endParaRPr lang="hu-HU" sz="1800" b="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még pozitív, de az előző havi +25-ről +12 pontra csökkent, ami az eddig tapasztalt legalacsonyabb érték.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Szintén első alkalommal fordult elő a felmérés történetében, hogy a leépítést tervezők aránya meghaladta a létszámbővítést tervezőkét (-2 pont).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konjunktúraérzete még némileg kedvezőbb a kisebb méretkategóriákhoz képest,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azonban előbbiek körében is számottevően gyengült augusztushoz képest az aktuális helyzet megítélése és a várakozások.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0.9062</cdr:x>
      <cdr:y>0.55454</cdr:y>
    </cdr:from>
    <cdr:to>
      <cdr:x>1</cdr:x>
      <cdr:y>0.60694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461E4431-185F-3EE8-990D-142ABA41B6BD}"/>
            </a:ext>
          </a:extLst>
        </cdr:cNvPr>
        <cdr:cNvSpPr txBox="1"/>
      </cdr:nvSpPr>
      <cdr:spPr>
        <a:xfrm xmlns:a="http://schemas.openxmlformats.org/drawingml/2006/main">
          <a:off x="8286307" y="2830174"/>
          <a:ext cx="857693" cy="267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B0F0"/>
              </a:solidFill>
            </a:rPr>
            <a:t>-56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2022. 09. 30.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2022. szeptemberi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3 százalékponttal csökkent az előző hónaphoz képest, az egy évvel korábbi szint 91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7855566"/>
              </p:ext>
            </p:extLst>
          </p:nvPr>
        </p:nvGraphicFramePr>
        <p:xfrm>
          <a:off x="36212" y="922448"/>
          <a:ext cx="9071576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176" y="310448"/>
            <a:ext cx="8110454" cy="612000"/>
          </a:xfrm>
        </p:spPr>
        <p:txBody>
          <a:bodyPr>
            <a:noAutofit/>
          </a:bodyPr>
          <a:lstStyle/>
          <a:p>
            <a:r>
              <a:rPr lang="hu-HU" sz="2000" dirty="0"/>
              <a:t>Július óta minden tevékenységi körben csökkenő trendet mutat a termelési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45022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424938"/>
              </p:ext>
            </p:extLst>
          </p:nvPr>
        </p:nvGraphicFramePr>
        <p:xfrm>
          <a:off x="1" y="922448"/>
          <a:ext cx="9144000" cy="49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82" y="310448"/>
            <a:ext cx="8125871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minden méretkategóriában rekordalacsony szintre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629650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629650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754422" y="2441845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589624"/>
              </p:ext>
            </p:extLst>
          </p:nvPr>
        </p:nvGraphicFramePr>
        <p:xfrm>
          <a:off x="49790" y="918049"/>
          <a:ext cx="9044417" cy="505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95" y="310447"/>
            <a:ext cx="8118633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1 százalékponttal csökkent az előző hónaphoz képest, az egy évvel korábbi szint 99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886901"/>
              </p:ext>
            </p:extLst>
          </p:nvPr>
        </p:nvGraphicFramePr>
        <p:xfrm>
          <a:off x="0" y="922446"/>
          <a:ext cx="9144000" cy="5165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9887"/>
            <a:ext cx="8108414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bevételek alakulására vonatkozó várakozások ebben a hónapban voltak a legpesszimistábbak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603996" y="251412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751716"/>
              </p:ext>
            </p:extLst>
          </p:nvPr>
        </p:nvGraphicFramePr>
        <p:xfrm>
          <a:off x="0" y="891064"/>
          <a:ext cx="9144000" cy="5071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9" y="310448"/>
            <a:ext cx="8029575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növekvő energiaárak jelentik a legnagyobb nehézséget, de nőtt a finanszírozási problémákkal szembesülők aránya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76970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</a:p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júniusa óta szerepel a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46C31AE1-F097-483F-BEA9-814CF5DF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723237"/>
              </p:ext>
            </p:extLst>
          </p:nvPr>
        </p:nvGraphicFramePr>
        <p:xfrm>
          <a:off x="52385" y="922448"/>
          <a:ext cx="9039227" cy="4935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21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ebben a hónapban volt a legkedvezőtlenebb a felmérés kezdete óta…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8296528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DEA5C51C-D201-796F-6572-1846D73194E1}"/>
              </a:ext>
            </a:extLst>
          </p:cNvPr>
          <p:cNvSpPr txBox="1"/>
          <p:nvPr/>
        </p:nvSpPr>
        <p:spPr>
          <a:xfrm>
            <a:off x="8385389" y="3226957"/>
            <a:ext cx="862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4EE4F8"/>
                </a:solidFill>
              </a:rPr>
              <a:t>-41 pont</a:t>
            </a:r>
          </a:p>
        </p:txBody>
      </p:sp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78" y="310448"/>
            <a:ext cx="8088815" cy="612000"/>
          </a:xfrm>
        </p:spPr>
        <p:txBody>
          <a:bodyPr>
            <a:noAutofit/>
          </a:bodyPr>
          <a:lstStyle/>
          <a:p>
            <a:r>
              <a:rPr lang="hu-HU" sz="1800" dirty="0"/>
              <a:t>… és ugyanez mondható el a várakozásokról is, ami elsősorban a nagyvállalati kilátások jelentős romlásával magyarázható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6959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87272" y="2242505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69594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613994"/>
              </p:ext>
            </p:extLst>
          </p:nvPr>
        </p:nvGraphicFramePr>
        <p:xfrm>
          <a:off x="1" y="922447"/>
          <a:ext cx="9144000" cy="510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888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mutatója jelentősen csökkent és ebben a hónapban volt a legalacsonyabb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45013" y="2460213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34606" y="3568351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6463" y="1502148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09304"/>
              </p:ext>
            </p:extLst>
          </p:nvPr>
        </p:nvGraphicFramePr>
        <p:xfrm>
          <a:off x="0" y="922448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51902" cy="612000"/>
          </a:xfrm>
        </p:spPr>
        <p:txBody>
          <a:bodyPr>
            <a:noAutofit/>
          </a:bodyPr>
          <a:lstStyle/>
          <a:p>
            <a:r>
              <a:rPr lang="hu-HU" sz="2000" dirty="0"/>
              <a:t>első alkalommal fordult elő a felmérés történetében, hogy többen terveznek leépítést mint létszámbővítést…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088479"/>
              </p:ext>
            </p:extLst>
          </p:nvPr>
        </p:nvGraphicFramePr>
        <p:xfrm>
          <a:off x="0" y="922448"/>
          <a:ext cx="9144000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2" y="310449"/>
            <a:ext cx="8074494" cy="612000"/>
          </a:xfrm>
        </p:spPr>
        <p:txBody>
          <a:bodyPr>
            <a:noAutofit/>
          </a:bodyPr>
          <a:lstStyle/>
          <a:p>
            <a:r>
              <a:rPr lang="hu-HU" sz="1800" dirty="0"/>
              <a:t>… ami minden tevékenységi körre jellemző volt szeptemberben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2028655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38567" y="2904587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196334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9190303"/>
              </p:ext>
            </p:extLst>
          </p:nvPr>
        </p:nvGraphicFramePr>
        <p:xfrm>
          <a:off x="-36213" y="922449"/>
          <a:ext cx="9180213" cy="5162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92" y="301396"/>
            <a:ext cx="7819947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szolgáltatás és kereskedelemben nőtt, másutt csökkent az elmúlt 3 hónapban árat emelő vállalatok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EABE5A77-0B87-EBF9-697F-4BA4359669F5}"/>
              </a:ext>
            </a:extLst>
          </p:cNvPr>
          <p:cNvSpPr/>
          <p:nvPr/>
        </p:nvSpPr>
        <p:spPr>
          <a:xfrm>
            <a:off x="307291" y="555165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28F97CE-38FB-9554-9B4A-9D2E17EB24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266211"/>
              </p:ext>
            </p:extLst>
          </p:nvPr>
        </p:nvGraphicFramePr>
        <p:xfrm>
          <a:off x="0" y="937013"/>
          <a:ext cx="9144000" cy="4614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2F5C12AB-8178-4F27-4279-417444E5E54C}"/>
              </a:ext>
            </a:extLst>
          </p:cNvPr>
          <p:cNvCxnSpPr/>
          <p:nvPr/>
        </p:nvCxnSpPr>
        <p:spPr>
          <a:xfrm>
            <a:off x="7038753" y="937013"/>
            <a:ext cx="0" cy="3379806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31" y="301396"/>
            <a:ext cx="8363646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Minden tevékenységi körben újra számottevően nőtt a további áremelést tervezők aránya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0946283"/>
              </p:ext>
            </p:extLst>
          </p:nvPr>
        </p:nvGraphicFramePr>
        <p:xfrm>
          <a:off x="0" y="913396"/>
          <a:ext cx="9144000" cy="4967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7159" y="310449"/>
            <a:ext cx="8272398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kkv-k kisebb arányban és mértékben terveznek évközi béremelést a magasabb infláció miatt a nagyvállalatokhoz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33794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0926282"/>
              </p:ext>
            </p:extLst>
          </p:nvPr>
        </p:nvGraphicFramePr>
        <p:xfrm>
          <a:off x="0" y="922449"/>
          <a:ext cx="9144000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5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Az eredmények kedvezőtlen konjunktúrára utalnak a vállalati szektorban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567801142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51" y="309396"/>
            <a:ext cx="8257916" cy="612000"/>
          </a:xfrm>
        </p:spPr>
        <p:txBody>
          <a:bodyPr>
            <a:noAutofit/>
          </a:bodyPr>
          <a:lstStyle/>
          <a:p>
            <a:r>
              <a:rPr lang="hu-HU" sz="1800" dirty="0"/>
              <a:t>Az </a:t>
            </a:r>
            <a:r>
              <a:rPr lang="hu-HU" sz="1800" dirty="0" err="1"/>
              <a:t>mnb</a:t>
            </a:r>
            <a:r>
              <a:rPr lang="hu-HU" sz="1800" dirty="0"/>
              <a:t> konjunktúraindexe az előző havi -7-ről -11 pontra csökkent, ami a második legalacsonyabb érték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45174"/>
              </p:ext>
            </p:extLst>
          </p:nvPr>
        </p:nvGraphicFramePr>
        <p:xfrm>
          <a:off x="15751" y="921396"/>
          <a:ext cx="9112494" cy="4785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már 4 hónapja gyengül, az előző havi -11-ről -15 pontra csökkent szeptemberben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708017"/>
              </p:ext>
            </p:extLst>
          </p:nvPr>
        </p:nvGraphicFramePr>
        <p:xfrm>
          <a:off x="0" y="923788"/>
          <a:ext cx="9144000" cy="471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1" y="304901"/>
            <a:ext cx="7824248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minden vizsgált tényező kapcsán tovább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2" y="1336894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428919"/>
              </p:ext>
            </p:extLst>
          </p:nvPr>
        </p:nvGraphicFramePr>
        <p:xfrm>
          <a:off x="0" y="916901"/>
          <a:ext cx="9144000" cy="529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7"/>
            <a:ext cx="8161543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több alindexe is az eddig tapasztalt legalacsonyabb szintre süllyedt, csak a bérszint kapcsán mutatkozott javulás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50047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E632F845-F269-44C5-92FF-6C69BD8AE866}"/>
              </a:ext>
            </a:extLst>
          </p:cNvPr>
          <p:cNvSpPr/>
          <p:nvPr/>
        </p:nvSpPr>
        <p:spPr>
          <a:xfrm>
            <a:off x="8657011" y="1740982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5DFB9F90-EDE9-47D8-847E-6D75288D9CBF}"/>
              </a:ext>
            </a:extLst>
          </p:cNvPr>
          <p:cNvSpPr/>
          <p:nvPr/>
        </p:nvSpPr>
        <p:spPr>
          <a:xfrm rot="10800000">
            <a:off x="8651323" y="25381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CC1974F-E521-4C31-AF75-A013260EB280}"/>
              </a:ext>
            </a:extLst>
          </p:cNvPr>
          <p:cNvSpPr txBox="1"/>
          <p:nvPr/>
        </p:nvSpPr>
        <p:spPr>
          <a:xfrm>
            <a:off x="8786527" y="1789361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5284492"/>
              </p:ext>
            </p:extLst>
          </p:nvPr>
        </p:nvGraphicFramePr>
        <p:xfrm>
          <a:off x="0" y="922447"/>
          <a:ext cx="9112495" cy="552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7829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5" y="310449"/>
            <a:ext cx="8172494" cy="612000"/>
          </a:xfrm>
        </p:spPr>
        <p:txBody>
          <a:bodyPr>
            <a:noAutofit/>
          </a:bodyPr>
          <a:lstStyle/>
          <a:p>
            <a:r>
              <a:rPr lang="hu-HU" sz="1800" dirty="0"/>
              <a:t>A nagyvállalati várakozások indexe jelentősen csökkent és legalacsonyabb </a:t>
            </a:r>
            <a:r>
              <a:rPr lang="hu-HU" sz="1800" dirty="0" err="1"/>
              <a:t>értékÉt</a:t>
            </a:r>
            <a:r>
              <a:rPr lang="hu-HU" sz="1800" dirty="0"/>
              <a:t> mutatta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8947189"/>
              </p:ext>
            </p:extLst>
          </p:nvPr>
        </p:nvGraphicFramePr>
        <p:xfrm>
          <a:off x="0" y="922449"/>
          <a:ext cx="9112494" cy="491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39482</TotalTime>
  <Words>1045</Words>
  <Application>Microsoft Office PowerPoint</Application>
  <PresentationFormat>Diavetítés a képernyőre (4:3 oldalarány)</PresentationFormat>
  <Paragraphs>117</Paragraphs>
  <Slides>26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2022. szeptemberi eredményei</vt:lpstr>
      <vt:lpstr>Az mnb vállalati konjunktúra felmérései</vt:lpstr>
      <vt:lpstr>Az eredmények kedvezőtlen konjunktúrára utalnak a vállalati szektorban</vt:lpstr>
      <vt:lpstr>Az mnb konjunktúraindexe az előző havi -7-ről -11 pontra csökkent, ami a második legalacsonyabb érték a felmérés kezdete óta</vt:lpstr>
      <vt:lpstr>A jelenlegi helyzet megítélése már 4 hónapja gyengül, az előző havi -11-ről -15 pontra csökkent szeptemberben</vt:lpstr>
      <vt:lpstr>A jelenlegi helyzet indexe minden vizsgált tényező kapcsán tovább gyengült az előző hónaphoz képest</vt:lpstr>
      <vt:lpstr>A várakozások több alindexe is az eddig tapasztalt legalacsonyabb szintre süllyedt, csak a bérszint kapcsán mutatkozott javulás</vt:lpstr>
      <vt:lpstr>A nagyvállalati várakozások indexe jelentősen csökkent és legalacsonyabb értékÉt mutatta a felmérés kezdete óta</vt:lpstr>
      <vt:lpstr>Termelés és kereslet</vt:lpstr>
      <vt:lpstr>Az átlagos kapacitás-kihasználtság 3 százalékponttal csökkent az előző hónaphoz képest, az egy évvel korábbi szint 91 százalékára</vt:lpstr>
      <vt:lpstr>Július óta minden tevékenységi körben csökkenő trendet mutat a termelési szint</vt:lpstr>
      <vt:lpstr>a kapacitás-kihasználtságra vonatkozó várakozások minden méretkategóriában rekordalacsony szintre csökkentek</vt:lpstr>
      <vt:lpstr>Az átlagos bevételi szint 1 százalékponttal csökkent az előző hónaphoz képest, az egy évvel korábbi szint 99 százalékára</vt:lpstr>
      <vt:lpstr>A bevételek alakulására vonatkozó várakozások ebben a hónapban voltak a legpesszimistábbak a felmérés kezdete óta</vt:lpstr>
      <vt:lpstr>A növekvő energiaárak jelentik a legnagyobb nehézséget, de nőtt a finanszírozási problémákkal szembesülők aránya is</vt:lpstr>
      <vt:lpstr>Üzleti környezet, beruházások, foglalkoztatás</vt:lpstr>
      <vt:lpstr>Az üzleti környezet átlagos megítélése ebben a hónapban volt a legkedvezőtlenebb a felmérés kezdete óta…</vt:lpstr>
      <vt:lpstr>… és ugyanez mondható el a várakozásokról is, ami elsősorban a nagyvállalati kilátások jelentős romlásával magyarázható</vt:lpstr>
      <vt:lpstr>A beruházási várakozások mutatója jelentősen csökkent és ebben a hónapban volt a legalacsonyabb a felmérés kezdete óta</vt:lpstr>
      <vt:lpstr>első alkalommal fordult elő a felmérés történetében, hogy többen terveznek leépítést mint létszámbővítést…</vt:lpstr>
      <vt:lpstr>… ami minden tevékenységi körre jellemző volt szeptemberben</vt:lpstr>
      <vt:lpstr>Árak</vt:lpstr>
      <vt:lpstr>A szolgáltatás és kereskedelemben nőtt, másutt csökkent az elmúlt 3 hónapban árat emelő vállalatok aránya</vt:lpstr>
      <vt:lpstr>Minden tevékenységi körben újra számottevően nőtt a további áremelést tervezők aránya az előző hónaphoz képest</vt:lpstr>
      <vt:lpstr>A kkv-k kisebb arányban és mértékben terveznek évközi béremelést a magasabb infláció miatt a nagyvállalatokhoz képest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2014</cp:revision>
  <dcterms:created xsi:type="dcterms:W3CDTF">2020-04-06T05:19:02Z</dcterms:created>
  <dcterms:modified xsi:type="dcterms:W3CDTF">2022-09-30T07:16:59Z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