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931" autoAdjust="0"/>
  </p:normalViewPr>
  <p:slideViewPr>
    <p:cSldViewPr snapToGrid="0">
      <p:cViewPr varScale="1">
        <p:scale>
          <a:sx n="63" d="100"/>
          <a:sy n="63" d="100"/>
        </p:scale>
        <p:origin x="13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&#225;prilis\input\2023.%20&#225;prili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1588405445629119E-2"/>
          <c:w val="0.8042408587594132"/>
          <c:h val="0.5945670701907396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D93-4992-9837-B735EEAF52F9}"/>
              </c:ext>
            </c:extLst>
          </c:dPt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93-4992-9837-B735EEAF52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Indexek!$B$4:$AD$4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Indexek!$B$5:$AD$5</c:f>
              <c:numCache>
                <c:formatCode>General\ "pont"</c:formatCode>
                <c:ptCount val="2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93-4992-9837-B735EEAF52F9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D93-4992-9837-B735EEAF52F9}"/>
              </c:ext>
            </c:extLst>
          </c:dPt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93-4992-9837-B735EEAF52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Indexek!$B$4:$AD$4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Indexek!$B$6:$AD$6</c:f>
              <c:numCache>
                <c:formatCode>General\ "pont"</c:formatCode>
                <c:ptCount val="2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D93-4992-9837-B735EEAF52F9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D93-4992-9837-B735EEAF52F9}"/>
              </c:ext>
            </c:extLst>
          </c:dPt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93-4992-9837-B735EEAF52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Indexek!$B$4:$AD$4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Indexek!$B$7:$AD$7</c:f>
              <c:numCache>
                <c:formatCode>General\ "pont"</c:formatCode>
                <c:ptCount val="29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D93-4992-9837-B735EEAF52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F9D-4BB5-954D-F9C3A8AB1591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F9D-4BB5-954D-F9C3A8AB1591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F9D-4BB5-954D-F9C3A8AB1591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F9D-4BB5-954D-F9C3A8AB1591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F9D-4BB5-954D-F9C3A8AB1591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6F9D-4BB5-954D-F9C3A8AB1591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6F9D-4BB5-954D-F9C3A8AB1591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6F9D-4BB5-954D-F9C3A8AB1591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6F9D-4BB5-954D-F9C3A8AB1591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6F9D-4BB5-954D-F9C3A8AB1591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6F9D-4BB5-954D-F9C3A8AB1591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6F9D-4BB5-954D-F9C3A8AB1591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6F9D-4BB5-954D-F9C3A8AB1591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6F9D-4BB5-954D-F9C3A8AB1591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6F9D-4BB5-954D-F9C3A8AB1591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6F9D-4BB5-954D-F9C3A8AB1591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6F9D-4BB5-954D-F9C3A8AB1591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6F9D-4BB5-954D-F9C3A8AB1591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6F9D-4BB5-954D-F9C3A8AB1591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6F9D-4BB5-954D-F9C3A8AB1591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6F9D-4BB5-954D-F9C3A8AB1591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6F9D-4BB5-954D-F9C3A8AB1591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6F9D-4BB5-954D-F9C3A8AB1591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6F9D-4BB5-954D-F9C3A8AB1591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6F9D-4BB5-954D-F9C3A8AB1591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6F9D-4BB5-954D-F9C3A8AB1591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6F9D-4BB5-954D-F9C3A8AB1591}"/>
              </c:ext>
            </c:extLst>
          </c:dPt>
          <c:dPt>
            <c:idx val="28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2276-4B69-8846-E7BC9AABF860}"/>
              </c:ext>
            </c:extLst>
          </c:dPt>
          <c:xVal>
            <c:numRef>
              <c:f>Árbevétel!$B$2:$AD$2</c:f>
              <c:numCache>
                <c:formatCode>General</c:formatCode>
                <c:ptCount val="29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</c:numCache>
            </c:numRef>
          </c:xVal>
          <c:yVal>
            <c:numRef>
              <c:f>Árbevétel!$B$3:$AD$3</c:f>
              <c:numCache>
                <c:formatCode>General</c:formatCode>
                <c:ptCount val="29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A-6F9D-4BB5-954D-F9C3A8AB15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90694336100794404"/>
          <c:h val="0.3517764406113592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verzió'!$A$232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-1.0733014159972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EFB-4F97-AE88-0B38DA8392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verzió'!$B$231:$AD$231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verzió'!$B$232:$AD$232</c:f>
              <c:numCache>
                <c:formatCode>General</c:formatCode>
                <c:ptCount val="29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FB-4F97-AE88-0B38DA8392F0}"/>
            </c:ext>
          </c:extLst>
        </c:ser>
        <c:ser>
          <c:idx val="1"/>
          <c:order val="1"/>
          <c:tx>
            <c:strRef>
              <c:f>'Új verzió'!$A$233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EFB-4F97-AE88-0B38DA8392F0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EFB-4F97-AE88-0B38DA8392F0}"/>
              </c:ext>
            </c:extLst>
          </c:dPt>
          <c:dLbls>
            <c:dLbl>
              <c:idx val="28"/>
              <c:layout>
                <c:manualLayout>
                  <c:x val="0"/>
                  <c:y val="5.36650707998630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FB-4F97-AE88-0B38DA8392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verzió'!$B$231:$AD$231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verzió'!$B$233:$AD$233</c:f>
              <c:numCache>
                <c:formatCode>General</c:formatCode>
                <c:ptCount val="29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EFB-4F97-AE88-0B38DA8392F0}"/>
            </c:ext>
          </c:extLst>
        </c:ser>
        <c:ser>
          <c:idx val="7"/>
          <c:order val="2"/>
          <c:tx>
            <c:strRef>
              <c:f>'Új verzió'!$A$240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FB-4F97-AE88-0B38DA8392F0}"/>
                </c:ext>
              </c:extLst>
            </c:dLbl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EFB-4F97-AE88-0B38DA8392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verzió'!$B$231:$AD$231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verzió'!$B$240:$AD$240</c:f>
              <c:numCache>
                <c:formatCode>General</c:formatCode>
                <c:ptCount val="29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1EFB-4F97-AE88-0B38DA8392F0}"/>
            </c:ext>
          </c:extLst>
        </c:ser>
        <c:ser>
          <c:idx val="2"/>
          <c:order val="3"/>
          <c:tx>
            <c:strRef>
              <c:f>'Új verzió'!$A$235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EFB-4F97-AE88-0B38DA8392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verzió'!$B$231:$AD$231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verzió'!$B$235:$AD$235</c:f>
              <c:numCache>
                <c:formatCode>0%</c:formatCode>
                <c:ptCount val="29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EFB-4F97-AE88-0B38DA8392F0}"/>
            </c:ext>
          </c:extLst>
        </c:ser>
        <c:ser>
          <c:idx val="3"/>
          <c:order val="4"/>
          <c:tx>
            <c:strRef>
              <c:f>'Új verzió'!$A$236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-1.3416267699965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EFB-4F97-AE88-0B38DA8392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verzió'!$B$231:$AD$231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verzió'!$B$236:$AD$236</c:f>
              <c:numCache>
                <c:formatCode>0%</c:formatCode>
                <c:ptCount val="29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EFB-4F97-AE88-0B38DA8392F0}"/>
            </c:ext>
          </c:extLst>
        </c:ser>
        <c:ser>
          <c:idx val="4"/>
          <c:order val="5"/>
          <c:tx>
            <c:strRef>
              <c:f>'Új verzió'!$A$237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EFB-4F97-AE88-0B38DA8392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verzió'!$B$231:$AD$231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verzió'!$B$237:$AD$237</c:f>
              <c:numCache>
                <c:formatCode>0%</c:formatCode>
                <c:ptCount val="29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EFB-4F97-AE88-0B38DA8392F0}"/>
            </c:ext>
          </c:extLst>
        </c:ser>
        <c:ser>
          <c:idx val="5"/>
          <c:order val="6"/>
          <c:tx>
            <c:strRef>
              <c:f>'Új verzió'!$A$238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-1.60995212399589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EFB-4F97-AE88-0B38DA8392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verzió'!$B$231:$AD$231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verzió'!$B$238:$AD$238</c:f>
              <c:numCache>
                <c:formatCode>0%</c:formatCode>
                <c:ptCount val="29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EFB-4F97-AE88-0B38DA8392F0}"/>
            </c:ext>
          </c:extLst>
        </c:ser>
        <c:ser>
          <c:idx val="6"/>
          <c:order val="7"/>
          <c:tx>
            <c:strRef>
              <c:f>'Új verzió'!$A$239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EFB-4F97-AE88-0B38DA8392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verzió'!$B$231:$AD$231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verzió'!$B$239:$AD$239</c:f>
              <c:numCache>
                <c:formatCode>0%</c:formatCode>
                <c:ptCount val="29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EFB-4F97-AE88-0B38DA8392F0}"/>
            </c:ext>
          </c:extLst>
        </c:ser>
        <c:ser>
          <c:idx val="8"/>
          <c:order val="8"/>
          <c:tx>
            <c:strRef>
              <c:f>'Új verzió'!$A$241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EFB-4F97-AE88-0B38DA8392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verzió'!$B$231:$AD$231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verzió'!$B$241:$AD$241</c:f>
              <c:numCache>
                <c:formatCode>0%</c:formatCode>
                <c:ptCount val="29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EFB-4F97-AE88-0B38DA8392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verzió'!$A$242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1EFB-4F97-AE88-0B38DA8392F0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verzió'!$B$231:$AD$231</c15:sqref>
                        </c15:formulaRef>
                      </c:ext>
                    </c:extLst>
                    <c:strCache>
                      <c:ptCount val="29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  <c:pt idx="25">
                        <c:v>2023. Január</c:v>
                      </c:pt>
                      <c:pt idx="26">
                        <c:v>Február</c:v>
                      </c:pt>
                      <c:pt idx="27">
                        <c:v>Március</c:v>
                      </c:pt>
                      <c:pt idx="28">
                        <c:v>Április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verzió'!$B$242:$Z$242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1EFB-4F97-AE88-0B38DA8392F0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6774543465366325"/>
          <c:w val="0.97655142347788215"/>
          <c:h val="0.304561017076705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513708713442829"/>
          <c:h val="0.583784711244965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verzió'!$B$251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2.61907457577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54-4DA5-87CB-87C59AD153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verzió'!$A$252:$A$280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verzió'!$B$252:$B$280</c:f>
              <c:numCache>
                <c:formatCode>General\ "pont"</c:formatCode>
                <c:ptCount val="29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54-4DA5-87CB-87C59AD153BB}"/>
            </c:ext>
          </c:extLst>
        </c:ser>
        <c:ser>
          <c:idx val="1"/>
          <c:order val="1"/>
          <c:tx>
            <c:strRef>
              <c:f>'Új verzió'!$C$251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54-4DA5-87CB-87C59AD153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verzió'!$A$252:$A$280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verzió'!$C$252:$C$280</c:f>
              <c:numCache>
                <c:formatCode>General\ "pont"</c:formatCode>
                <c:ptCount val="29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54-4DA5-87CB-87C59AD153BB}"/>
            </c:ext>
          </c:extLst>
        </c:ser>
        <c:ser>
          <c:idx val="2"/>
          <c:order val="2"/>
          <c:tx>
            <c:strRef>
              <c:f>'Új verzió'!$D$251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54-4DA5-87CB-87C59AD153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verzió'!$A$252:$A$280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verzió'!$D$252:$D$280</c:f>
              <c:numCache>
                <c:formatCode>General\ "pont"</c:formatCode>
                <c:ptCount val="29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54-4DA5-87CB-87C59AD153BB}"/>
            </c:ext>
          </c:extLst>
        </c:ser>
        <c:ser>
          <c:idx val="3"/>
          <c:order val="3"/>
          <c:tx>
            <c:strRef>
              <c:f>'Új verzió'!$E$251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54-4DA5-87CB-87C59AD153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verzió'!$A$252:$A$280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verzió'!$E$252:$E$280</c:f>
              <c:numCache>
                <c:formatCode>General\ "pont"</c:formatCode>
                <c:ptCount val="29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54-4DA5-87CB-87C59AD153BB}"/>
            </c:ext>
          </c:extLst>
        </c:ser>
        <c:ser>
          <c:idx val="4"/>
          <c:order val="4"/>
          <c:tx>
            <c:strRef>
              <c:f>'Új verzió'!$F$251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54-4DA5-87CB-87C59AD153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verzió'!$A$252:$A$280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verzió'!$F$252:$F$280</c:f>
              <c:numCache>
                <c:formatCode>General\ "pont"</c:formatCode>
                <c:ptCount val="29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F54-4DA5-87CB-87C59AD153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224164662980075"/>
          <c:h val="0.6089601028450826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verzió'!$B$283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verzió'!$A$284:$A$312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verzió'!$B$284:$B$312</c:f>
              <c:numCache>
                <c:formatCode>General\ "pont"</c:formatCode>
                <c:ptCount val="29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7E-45AB-B92C-94BF1EC45A99}"/>
            </c:ext>
          </c:extLst>
        </c:ser>
        <c:ser>
          <c:idx val="1"/>
          <c:order val="1"/>
          <c:tx>
            <c:strRef>
              <c:f>'Új verzió'!$C$283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918676134434102E-3"/>
                  <c:y val="2.42523126585232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7E-45AB-B92C-94BF1EC45A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verzió'!$A$284:$A$312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verzió'!$C$284:$C$312</c:f>
              <c:numCache>
                <c:formatCode>General\ "pont"</c:formatCode>
                <c:ptCount val="29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7E-45AB-B92C-94BF1EC45A99}"/>
            </c:ext>
          </c:extLst>
        </c:ser>
        <c:ser>
          <c:idx val="2"/>
          <c:order val="2"/>
          <c:tx>
            <c:strRef>
              <c:f>'Új verzió'!$D$283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-2.7837352268871266E-3"/>
                  <c:y val="-2.1827081392670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7E-45AB-B92C-94BF1EC45A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verzió'!$A$284:$A$312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verzió'!$D$284:$D$312</c:f>
              <c:numCache>
                <c:formatCode>General\ "pont"</c:formatCode>
                <c:ptCount val="29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7E-45AB-B92C-94BF1EC45A99}"/>
            </c:ext>
          </c:extLst>
        </c:ser>
        <c:ser>
          <c:idx val="3"/>
          <c:order val="3"/>
          <c:tx>
            <c:strRef>
              <c:f>'Új verzió'!$E$283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-1.3918676134435123E-3"/>
                  <c:y val="2.42523126585231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67E-45AB-B92C-94BF1EC45A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verzió'!$A$284:$A$312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verzió'!$E$284:$E$312</c:f>
              <c:numCache>
                <c:formatCode>General\ "pont"</c:formatCode>
                <c:ptCount val="29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7E-45AB-B92C-94BF1EC45A99}"/>
            </c:ext>
          </c:extLst>
        </c:ser>
        <c:ser>
          <c:idx val="4"/>
          <c:order val="4"/>
          <c:tx>
            <c:strRef>
              <c:f>'Új verzió'!$F$283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7E-45AB-B92C-94BF1EC45A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verzió'!$A$284:$A$312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verzió'!$F$284:$F$312</c:f>
              <c:numCache>
                <c:formatCode>General\ "pont"</c:formatCode>
                <c:ptCount val="29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67E-45AB-B92C-94BF1EC45A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6919691335680662"/>
          <c:h val="0.57007880487312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verzió'!$L$324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verzió'!$K$325:$K$353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verzió'!$L$325:$L$353</c:f>
              <c:numCache>
                <c:formatCode>General\ "pont"</c:formatCode>
                <c:ptCount val="29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96-4C15-B91C-C7FCE52DE98F}"/>
            </c:ext>
          </c:extLst>
        </c:ser>
        <c:ser>
          <c:idx val="1"/>
          <c:order val="1"/>
          <c:tx>
            <c:strRef>
              <c:f>'Új verzió'!$M$324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396-4C15-B91C-C7FCE52DE9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verzió'!$K$325:$K$353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verzió'!$M$325:$M$353</c:f>
              <c:numCache>
                <c:formatCode>General\ "pont"</c:formatCode>
                <c:ptCount val="29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96-4C15-B91C-C7FCE52DE98F}"/>
            </c:ext>
          </c:extLst>
        </c:ser>
        <c:ser>
          <c:idx val="2"/>
          <c:order val="2"/>
          <c:tx>
            <c:strRef>
              <c:f>'Új verzió'!$N$324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96-4C15-B91C-C7FCE52DE9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verzió'!$K$325:$K$353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verzió'!$N$325:$N$353</c:f>
              <c:numCache>
                <c:formatCode>General\ "pont"</c:formatCode>
                <c:ptCount val="29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96-4C15-B91C-C7FCE52DE98F}"/>
            </c:ext>
          </c:extLst>
        </c:ser>
        <c:ser>
          <c:idx val="3"/>
          <c:order val="3"/>
          <c:tx>
            <c:strRef>
              <c:f>'Új verzió'!$O$324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96-4C15-B91C-C7FCE52DE9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verzió'!$K$325:$K$353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verzió'!$O$325:$O$353</c:f>
              <c:numCache>
                <c:formatCode>General\ "pont"</c:formatCode>
                <c:ptCount val="29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396-4C15-B91C-C7FCE52DE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76456630377456"/>
          <c:y val="0.84020721660248809"/>
          <c:w val="0.76506635135579815"/>
          <c:h val="0.143816272642301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83094787469E-2"/>
          <c:w val="0.76324868766404197"/>
          <c:h val="0.606203548038168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verzió'!$B$359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E0-4A92-9A3A-66E0C317A5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verzió'!$A$360:$A$388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verzió'!$B$360:$B$388</c:f>
              <c:numCache>
                <c:formatCode>General\ "pont"</c:formatCode>
                <c:ptCount val="29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E0-4A92-9A3A-66E0C317A505}"/>
            </c:ext>
          </c:extLst>
        </c:ser>
        <c:ser>
          <c:idx val="1"/>
          <c:order val="1"/>
          <c:tx>
            <c:strRef>
              <c:f>'Új verzió'!$C$359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verzió'!$A$360:$A$388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verzió'!$C$360:$C$388</c:f>
              <c:numCache>
                <c:formatCode>General\ "pont"</c:formatCode>
                <c:ptCount val="29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E0-4A92-9A3A-66E0C317A505}"/>
            </c:ext>
          </c:extLst>
        </c:ser>
        <c:ser>
          <c:idx val="2"/>
          <c:order val="2"/>
          <c:tx>
            <c:strRef>
              <c:f>'Új verzió'!$D$359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E0-4A92-9A3A-66E0C317A5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verzió'!$A$360:$A$388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verzió'!$D$360:$D$388</c:f>
              <c:numCache>
                <c:formatCode>General\ "pont"</c:formatCode>
                <c:ptCount val="29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E0-4A92-9A3A-66E0C317A505}"/>
            </c:ext>
          </c:extLst>
        </c:ser>
        <c:ser>
          <c:idx val="3"/>
          <c:order val="3"/>
          <c:tx>
            <c:strRef>
              <c:f>'Új verzió'!$E$359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E0-4A92-9A3A-66E0C317A5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verzió'!$A$360:$A$388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verzió'!$E$360:$E$388</c:f>
              <c:numCache>
                <c:formatCode>General\ "pont"</c:formatCode>
                <c:ptCount val="29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E0-4A92-9A3A-66E0C317A505}"/>
            </c:ext>
          </c:extLst>
        </c:ser>
        <c:ser>
          <c:idx val="4"/>
          <c:order val="4"/>
          <c:tx>
            <c:strRef>
              <c:f>'Új verzió'!$F$359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E0-4A92-9A3A-66E0C317A5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verzió'!$A$360:$A$388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verzió'!$F$360:$F$388</c:f>
              <c:numCache>
                <c:formatCode>General\ "pont"</c:formatCode>
                <c:ptCount val="2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AE0-4A92-9A3A-66E0C317A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790417478122094E-2"/>
          <c:w val="0.74241535433070871"/>
          <c:h val="0.570306926711116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verzió'!$L$390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95-445F-90CF-9581112289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verzió'!$K$391:$K$419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verzió'!$L$391:$L$419</c:f>
              <c:numCache>
                <c:formatCode>General\ "pont"</c:formatCode>
                <c:ptCount val="29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95-445F-90CF-958111228952}"/>
            </c:ext>
          </c:extLst>
        </c:ser>
        <c:ser>
          <c:idx val="1"/>
          <c:order val="1"/>
          <c:tx>
            <c:strRef>
              <c:f>'Új verzió'!$M$390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95-445F-90CF-9581112289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verzió'!$K$391:$K$419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verzió'!$M$391:$M$419</c:f>
              <c:numCache>
                <c:formatCode>General\ "pont"</c:formatCode>
                <c:ptCount val="29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95-445F-90CF-958111228952}"/>
            </c:ext>
          </c:extLst>
        </c:ser>
        <c:ser>
          <c:idx val="2"/>
          <c:order val="2"/>
          <c:tx>
            <c:strRef>
              <c:f>'Új verzió'!$N$390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95-445F-90CF-9581112289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verzió'!$K$391:$K$419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verzió'!$N$391:$N$419</c:f>
              <c:numCache>
                <c:formatCode>General\ "pont"</c:formatCode>
                <c:ptCount val="29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95-445F-90CF-958111228952}"/>
            </c:ext>
          </c:extLst>
        </c:ser>
        <c:ser>
          <c:idx val="3"/>
          <c:order val="3"/>
          <c:tx>
            <c:strRef>
              <c:f>'Új verzió'!$O$390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-1.3888888888889906E-3"/>
                  <c:y val="1.82976251781908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95-445F-90CF-9581112289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verzió'!$K$391:$K$419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verzió'!$O$391:$O$419</c:f>
              <c:numCache>
                <c:formatCode>General\ "pont"</c:formatCode>
                <c:ptCount val="2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495-445F-90CF-958111228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313604418104648"/>
          <c:w val="0.77483398950131233"/>
          <c:h val="0.141180277094789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4.2557958837786097E-2"/>
          <c:w val="0.7604709098862642"/>
          <c:h val="0.5604317314300841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B2-4859-A6B8-3B3A2A95D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verzió'!$A$553:$A$563</c:f>
              <c:strCache>
                <c:ptCount val="11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</c:strCache>
            </c:strRef>
          </c:cat>
          <c:val>
            <c:numRef>
              <c:f>'Új verzió'!$B$553:$B$563</c:f>
              <c:numCache>
                <c:formatCode>General\ "pont"</c:formatCode>
                <c:ptCount val="11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B2-4859-A6B8-3B3A2A95DAEF}"/>
            </c:ext>
          </c:extLst>
        </c:ser>
        <c:ser>
          <c:idx val="1"/>
          <c:order val="1"/>
          <c:tx>
            <c:strRef>
              <c:f>'Új verzió'!$C$552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B2-4859-A6B8-3B3A2A95D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verzió'!$A$553:$A$563</c:f>
              <c:strCache>
                <c:ptCount val="11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</c:strCache>
            </c:strRef>
          </c:cat>
          <c:val>
            <c:numRef>
              <c:f>'Új verzió'!$C$553:$C$563</c:f>
              <c:numCache>
                <c:formatCode>General\ "pont"</c:formatCode>
                <c:ptCount val="11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B2-4859-A6B8-3B3A2A95DAEF}"/>
            </c:ext>
          </c:extLst>
        </c:ser>
        <c:ser>
          <c:idx val="2"/>
          <c:order val="2"/>
          <c:tx>
            <c:strRef>
              <c:f>'Új verzió'!$D$552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0"/>
              <c:layout>
                <c:manualLayout>
                  <c:x val="1.388888888888787E-3"/>
                  <c:y val="-2.6619553550262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B2-4859-A6B8-3B3A2A95D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verzió'!$A$553:$A$563</c:f>
              <c:strCache>
                <c:ptCount val="11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</c:strCache>
            </c:strRef>
          </c:cat>
          <c:val>
            <c:numRef>
              <c:f>'Új verzió'!$D$553:$D$563</c:f>
              <c:numCache>
                <c:formatCode>General\ "pont"</c:formatCode>
                <c:ptCount val="11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B2-4859-A6B8-3B3A2A95DAEF}"/>
            </c:ext>
          </c:extLst>
        </c:ser>
        <c:ser>
          <c:idx val="3"/>
          <c:order val="3"/>
          <c:tx>
            <c:strRef>
              <c:f>'Új verzió'!$E$552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B2-4859-A6B8-3B3A2A95DA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verzió'!$A$553:$A$563</c:f>
              <c:strCache>
                <c:ptCount val="11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</c:strCache>
            </c:strRef>
          </c:cat>
          <c:val>
            <c:numRef>
              <c:f>'Új verzió'!$E$553:$E$563</c:f>
              <c:numCache>
                <c:formatCode>General\ "pont"</c:formatCode>
                <c:ptCount val="11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1B2-4859-A6B8-3B3A2A95DA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11078302712162"/>
          <c:y val="0.8402550111309558"/>
          <c:w val="0.79705621172353458"/>
          <c:h val="0.143773256738886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073048929985521E-2"/>
          <c:w val="0.75908202099737532"/>
          <c:h val="0.606875254355856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verzió'!$L$518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88888888888787E-3"/>
                  <c:y val="-2.63162475268943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D0-4D9D-B6A0-91D337E7A1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verzió'!$K$519:$K$547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verzió'!$L$519:$L$547</c:f>
              <c:numCache>
                <c:formatCode>General\ "pont"</c:formatCode>
                <c:ptCount val="29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D0-4D9D-B6A0-91D337E7A1CD}"/>
            </c:ext>
          </c:extLst>
        </c:ser>
        <c:ser>
          <c:idx val="1"/>
          <c:order val="1"/>
          <c:tx>
            <c:strRef>
              <c:f>'Új verzió'!$M$518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D0-4D9D-B6A0-91D337E7A1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verzió'!$K$519:$K$547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verzió'!$M$519:$M$547</c:f>
              <c:numCache>
                <c:formatCode>General\ "pont"</c:formatCode>
                <c:ptCount val="29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D0-4D9D-B6A0-91D337E7A1CD}"/>
            </c:ext>
          </c:extLst>
        </c:ser>
        <c:ser>
          <c:idx val="2"/>
          <c:order val="2"/>
          <c:tx>
            <c:strRef>
              <c:f>'Új verzió'!$N$518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88888888888787E-3"/>
                  <c:y val="-2.89478722795838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D0-4D9D-B6A0-91D337E7A1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verzió'!$K$519:$K$547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verzió'!$N$519:$N$547</c:f>
              <c:numCache>
                <c:formatCode>General\ "pont"</c:formatCode>
                <c:ptCount val="29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D0-4D9D-B6A0-91D337E7A1CD}"/>
            </c:ext>
          </c:extLst>
        </c:ser>
        <c:ser>
          <c:idx val="3"/>
          <c:order val="3"/>
          <c:tx>
            <c:strRef>
              <c:f>'Új verzió'!$O$518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88888888888787E-3"/>
                  <c:y val="1.31581237634471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D0-4D9D-B6A0-91D337E7A1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verzió'!$K$519:$K$547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verzió'!$O$519:$O$547</c:f>
              <c:numCache>
                <c:formatCode>General\ "pont"</c:formatCode>
                <c:ptCount val="29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0D0-4D9D-B6A0-91D337E7A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verzió'!$B$571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verzió'!$A$572:$A$576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verzió'!$B$572:$B$576</c:f>
              <c:numCache>
                <c:formatCode>General</c:formatCode>
                <c:ptCount val="5"/>
                <c:pt idx="0">
                  <c:v>0.58479532163742687</c:v>
                </c:pt>
                <c:pt idx="1">
                  <c:v>0.13450292397660818</c:v>
                </c:pt>
                <c:pt idx="2">
                  <c:v>9.9415204678362568E-2</c:v>
                </c:pt>
                <c:pt idx="3">
                  <c:v>6.4327485380116955E-2</c:v>
                </c:pt>
                <c:pt idx="4">
                  <c:v>0.11695906432748537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F5-4503-AB5E-7CCDD4BDE609}"/>
            </c:ext>
          </c:extLst>
        </c:ser>
        <c:ser>
          <c:idx val="1"/>
          <c:order val="1"/>
          <c:tx>
            <c:strRef>
              <c:f>'Új verzió'!$C$571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verzió'!$A$572:$A$576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verzió'!$C$572:$C$576</c:f>
              <c:numCache>
                <c:formatCode>General</c:formatCode>
                <c:ptCount val="5"/>
                <c:pt idx="0">
                  <c:v>0.41860465116279072</c:v>
                </c:pt>
                <c:pt idx="1">
                  <c:v>0.16279069767441862</c:v>
                </c:pt>
                <c:pt idx="2">
                  <c:v>0.11627906976744186</c:v>
                </c:pt>
                <c:pt idx="3">
                  <c:v>6.9767441860465115E-2</c:v>
                </c:pt>
                <c:pt idx="4">
                  <c:v>0.23255813953488372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F5-4503-AB5E-7CCDD4BDE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60000000000000009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4.2452914670433217E-2"/>
          <c:w val="0.81409524110523424"/>
          <c:h val="0.6460320916998750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2.32628189733423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007-4296-A67B-8BB0E0581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Indexek!$B$53:$B$81</c:f>
              <c:numCache>
                <c:formatCode>General\ "pont"</c:formatCode>
                <c:ptCount val="29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07-4296-A67B-8BB0E0581BE4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007-4296-A67B-8BB0E0581BE4}"/>
              </c:ext>
            </c:extLst>
          </c:dPt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07-4296-A67B-8BB0E0581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Indexek!$C$53:$C$81</c:f>
              <c:numCache>
                <c:formatCode>General\ "pont"</c:formatCode>
                <c:ptCount val="29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07-4296-A67B-8BB0E0581BE4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07-4296-A67B-8BB0E0581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Indexek!$D$53:$D$81</c:f>
              <c:numCache>
                <c:formatCode>General\ "pont"</c:formatCode>
                <c:ptCount val="29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007-4296-A67B-8BB0E0581BE4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07-4296-A67B-8BB0E0581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Indexek!$E$53:$E$81</c:f>
              <c:numCache>
                <c:formatCode>General\ "pont"</c:formatCode>
                <c:ptCount val="29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007-4296-A67B-8BB0E0581BE4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07-4296-A67B-8BB0E0581B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Indexek!$A$53:$A$81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Indexek!$F$53:$F$81</c:f>
              <c:numCache>
                <c:formatCode>General\ "pont"</c:formatCode>
                <c:ptCount val="2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007-4296-A67B-8BB0E0581B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062890576388857"/>
          <c:y val="0.92825954223331208"/>
          <c:w val="0.73219077016676226"/>
          <c:h val="7.17404577666879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098244726100472"/>
          <c:h val="0.43146765266122317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C0-442C-908C-C60B30BD4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Indexek!$B$25:$AD$25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Indexek!$B$26:$AD$26</c:f>
              <c:numCache>
                <c:formatCode>General\ "pont"</c:formatCode>
                <c:ptCount val="29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C0-442C-908C-C60B30BD44A0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5.5603448464578631E-3"/>
                  <c:y val="2.83399221172822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1C0-442C-908C-C60B30BD4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Indexek!$B$25:$AD$25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Indexek!$B$27:$AD$27</c:f>
              <c:numCache>
                <c:formatCode>General\ "pont"</c:formatCode>
                <c:ptCount val="29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C0-442C-908C-C60B30BD44A0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1C0-442C-908C-C60B30BD4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Indexek!$B$25:$AD$25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Indexek!$B$28:$AD$28</c:f>
              <c:numCache>
                <c:formatCode>General\ "pont"</c:formatCode>
                <c:ptCount val="29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C0-442C-908C-C60B30BD44A0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900862116142619E-3"/>
                  <c:y val="7.08498052932056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1C0-442C-908C-C60B30BD4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Indexek!$B$25:$AD$25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Indexek!$B$29:$AD$29</c:f>
              <c:numCache>
                <c:formatCode>General\ "pont"</c:formatCode>
                <c:ptCount val="2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1C0-442C-908C-C60B30BD44A0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1.4169961058641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1C0-442C-908C-C60B30BD4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Indexek!$B$25:$AD$25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Indexek!$B$30:$AD$30</c:f>
              <c:numCache>
                <c:formatCode>General</c:formatCode>
                <c:ptCount val="29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1C0-442C-908C-C60B30BD44A0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900862116142619E-3"/>
                  <c:y val="1.8893281411521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1C0-442C-908C-C60B30BD4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Indexek!$B$25:$AD$25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Indexek!$B$31:$AD$31</c:f>
              <c:numCache>
                <c:formatCode>General\ "pont"</c:formatCode>
                <c:ptCount val="29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1C0-442C-908C-C60B30BD44A0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900862116142619E-3"/>
                  <c:y val="4.72332035288033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1C0-442C-908C-C60B30BD44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Indexek!$B$25:$AD$25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Indexek!$B$32:$AD$32</c:f>
              <c:numCache>
                <c:formatCode>General\ "pont"</c:formatCode>
                <c:ptCount val="29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1C0-442C-908C-C60B30BD4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4631693294934009"/>
          <c:w val="0.98261515391554244"/>
          <c:h val="0.23869009426880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7350194798039714E-2"/>
          <c:w val="0.75630424321959755"/>
          <c:h val="0.462915342734729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ADE-493C-99CF-AE9C6E920A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Indexek!$B$38:$AD$38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Indexek!$B$39:$AD$39</c:f>
              <c:numCache>
                <c:formatCode>General\ "pont"</c:formatCode>
                <c:ptCount val="29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DE-493C-99CF-AE9C6E920A75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888888888889906E-3"/>
                  <c:y val="-1.6353506521075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DE-493C-99CF-AE9C6E920A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Indexek!$B$38:$AD$38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Indexek!$B$40:$AD$40</c:f>
              <c:numCache>
                <c:formatCode>General\ "pont"</c:formatCode>
                <c:ptCount val="29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DE-493C-99CF-AE9C6E920A75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888888888889906E-3"/>
                  <c:y val="-3.0370797824854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ADE-493C-99CF-AE9C6E920A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Indexek!$B$38:$AD$38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Indexek!$B$41:$AD$41</c:f>
              <c:numCache>
                <c:formatCode>General\ "pont"</c:formatCode>
                <c:ptCount val="2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DE-493C-99CF-AE9C6E920A75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Indexek!$B$38:$AD$38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Indexek!$B$42:$AD$42</c:f>
              <c:numCache>
                <c:formatCode>General\ "pont"</c:formatCode>
                <c:ptCount val="2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ADE-493C-99CF-AE9C6E920A75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-1.1681076086482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ADE-493C-99CF-AE9C6E920A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Indexek!$B$38:$AD$38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Indexek!$B$43:$AD$43</c:f>
              <c:numCache>
                <c:formatCode>General\ "pont"</c:formatCode>
                <c:ptCount val="29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ADE-493C-99CF-AE9C6E920A75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4.1666666666666666E-3"/>
                  <c:y val="1.63535065210756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ADE-493C-99CF-AE9C6E920A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Indexek!$B$38:$AD$38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Indexek!$B$44:$AD$44</c:f>
              <c:numCache>
                <c:formatCode>General\ "pont"</c:formatCode>
                <c:ptCount val="29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ADE-493C-99CF-AE9C6E920A75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ADE-493C-99CF-AE9C6E920A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Indexek!$B$38:$AD$38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Indexek!$B$45:$AD$45</c:f>
              <c:numCache>
                <c:formatCode>General\ "pont"</c:formatCode>
                <c:ptCount val="29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ADE-493C-99CF-AE9C6E920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5815316116592213"/>
          <c:w val="0.99838998250218725"/>
          <c:h val="0.227829547530298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4.7082692262338043E-2"/>
          <c:w val="0.82057107527313611"/>
          <c:h val="0.6596087897978673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6E-49C1-9F88-E4AAD34D6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Indexek!$A$85:$A$113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Indexek!$B$85:$B$113</c:f>
              <c:numCache>
                <c:formatCode>General\ "pont"</c:formatCode>
                <c:ptCount val="29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6E-49C1-9F88-E4AAD34D6525}"/>
            </c:ext>
          </c:extLst>
        </c:ser>
        <c:ser>
          <c:idx val="1"/>
          <c:order val="1"/>
          <c:tx>
            <c:strRef>
              <c:f>Indexek!$C$84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06E-49C1-9F88-E4AAD34D6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Indexek!$A$85:$A$113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Indexek!$C$85:$C$113</c:f>
              <c:numCache>
                <c:formatCode>General\ "pont"</c:formatCode>
                <c:ptCount val="29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6E-49C1-9F88-E4AAD34D6525}"/>
            </c:ext>
          </c:extLst>
        </c:ser>
        <c:ser>
          <c:idx val="2"/>
          <c:order val="2"/>
          <c:tx>
            <c:strRef>
              <c:f>Indexek!$D$84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Indexek!$A$85:$A$113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Indexek!$D$85:$D$113</c:f>
              <c:numCache>
                <c:formatCode>General\ "pont"</c:formatCode>
                <c:ptCount val="29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6E-49C1-9F88-E4AAD34D6525}"/>
            </c:ext>
          </c:extLst>
        </c:ser>
        <c:ser>
          <c:idx val="3"/>
          <c:order val="3"/>
          <c:tx>
            <c:strRef>
              <c:f>Indexek!$E$84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06E-49C1-9F88-E4AAD34D6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Indexek!$A$85:$A$113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Indexek!$E$85:$E$113</c:f>
              <c:numCache>
                <c:formatCode>General\ "pont"</c:formatCode>
                <c:ptCount val="29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06E-49C1-9F88-E4AAD34D6525}"/>
            </c:ext>
          </c:extLst>
        </c:ser>
        <c:ser>
          <c:idx val="4"/>
          <c:order val="4"/>
          <c:tx>
            <c:strRef>
              <c:f>Indexek!$F$84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6E-49C1-9F88-E4AAD34D6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Indexek!$A$85:$A$113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Indexek!$F$85:$F$113</c:f>
              <c:numCache>
                <c:formatCode>General\ "pont"</c:formatCode>
                <c:ptCount val="2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06E-49C1-9F88-E4AAD34D65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01190694885507"/>
          <c:y val="0.92954894584544023"/>
          <c:w val="0.6854878587574379"/>
          <c:h val="7.04510541545597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62752975804887E-2"/>
          <c:y val="3.8878838174909489E-2"/>
          <c:w val="0.86268318022747159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C514-4BCB-A99E-AF1DB2D10CDF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514-4BCB-A99E-AF1DB2D10CDF}"/>
              </c:ext>
            </c:extLst>
          </c:dPt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514-4BCB-A99E-AF1DB2D10C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verzió'!$A$56:$A$84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verzió'!$B$56:$B$84</c:f>
              <c:numCache>
                <c:formatCode>0%</c:formatCode>
                <c:ptCount val="29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14-4BCB-A99E-AF1DB2D10CDF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514-4BCB-A99E-AF1DB2D10CDF}"/>
              </c:ext>
            </c:extLst>
          </c:dPt>
          <c:dLbls>
            <c:dLbl>
              <c:idx val="28"/>
              <c:layout>
                <c:manualLayout>
                  <c:x val="0"/>
                  <c:y val="7.295490735684134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514-4BCB-A99E-AF1DB2D10C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verzió'!$A$56:$A$84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verzió'!$C$56:$C$84</c:f>
              <c:numCache>
                <c:formatCode>0%</c:formatCode>
                <c:ptCount val="29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514-4BCB-A99E-AF1DB2D10CDF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-9.72732098091223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14-4BCB-A99E-AF1DB2D10C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verzió'!$A$56:$A$84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verzió'!$D$56:$D$84</c:f>
              <c:numCache>
                <c:formatCode>0%</c:formatCode>
                <c:ptCount val="29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514-4BCB-A99E-AF1DB2D10CDF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14-4BCB-A99E-AF1DB2D10C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verzió'!$A$56:$A$84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verzió'!$E$56:$E$84</c:f>
              <c:numCache>
                <c:formatCode>0%</c:formatCode>
                <c:ptCount val="29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514-4BCB-A99E-AF1DB2D10CDF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C514-4BCB-A99E-AF1DB2D10CDF}"/>
              </c:ext>
            </c:extLst>
          </c:dPt>
          <c:dLbls>
            <c:dLbl>
              <c:idx val="28"/>
              <c:layout>
                <c:manualLayout>
                  <c:x val="-1.3944110249382176E-3"/>
                  <c:y val="-2.43183024522805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514-4BCB-A99E-AF1DB2D10C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verzió'!$A$56:$A$84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verzió'!$F$56:$F$84</c:f>
              <c:numCache>
                <c:formatCode>0%</c:formatCode>
                <c:ptCount val="2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514-4BCB-A99E-AF1DB2D10C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2965879271"/>
          <c:h val="0.5589935840128259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D-4E91-B956-A6810CE036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verzió'!$K$87:$K$115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verzió'!$L$87:$L$115</c:f>
              <c:numCache>
                <c:formatCode>0%</c:formatCode>
                <c:ptCount val="29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5D-4E91-B956-A6810CE03647}"/>
            </c:ext>
          </c:extLst>
        </c:ser>
        <c:ser>
          <c:idx val="1"/>
          <c:order val="1"/>
          <c:tx>
            <c:strRef>
              <c:f>'Új verzió'!$M$86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5D-4E91-B956-A6810CE036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verzió'!$K$87:$K$115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verzió'!$M$87:$M$115</c:f>
              <c:numCache>
                <c:formatCode>0%</c:formatCode>
                <c:ptCount val="29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5D-4E91-B956-A6810CE03647}"/>
            </c:ext>
          </c:extLst>
        </c:ser>
        <c:ser>
          <c:idx val="2"/>
          <c:order val="2"/>
          <c:tx>
            <c:strRef>
              <c:f>'Új verzió'!$N$86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verzió'!$K$87:$K$115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verzió'!$N$87:$N$115</c:f>
              <c:numCache>
                <c:formatCode>0%</c:formatCode>
                <c:ptCount val="29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5D-4E91-B956-A6810CE03647}"/>
            </c:ext>
          </c:extLst>
        </c:ser>
        <c:ser>
          <c:idx val="3"/>
          <c:order val="3"/>
          <c:tx>
            <c:strRef>
              <c:f>'Új verzió'!$O$86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5D-4E91-B956-A6810CE036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verzió'!$K$87:$K$115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verzió'!$O$87:$O$115</c:f>
              <c:numCache>
                <c:formatCode>0%</c:formatCode>
                <c:ptCount val="2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5D-4E91-B956-A6810CE036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188856080489938"/>
          <c:y val="0.85195011389747799"/>
          <c:w val="0.76650065616797913"/>
          <c:h val="0.148049886102521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8399234470691148"/>
          <c:h val="0.6098934823851777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2.2616591198881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F9-4F57-ADA2-9F34DD563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verzió'!$A$119:$A$147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verzió'!$B$119:$B$147</c:f>
              <c:numCache>
                <c:formatCode>General\ "pont"</c:formatCode>
                <c:ptCount val="29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F9-4F57-ADA2-9F34DD563092}"/>
            </c:ext>
          </c:extLst>
        </c:ser>
        <c:ser>
          <c:idx val="1"/>
          <c:order val="1"/>
          <c:tx>
            <c:strRef>
              <c:f>'Új verzió'!$C$118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1.3888888888888889E-3"/>
                  <c:y val="-6.5336819018990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F9-4F57-ADA2-9F34DD563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verzió'!$A$119:$A$147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verzió'!$C$119:$C$147</c:f>
              <c:numCache>
                <c:formatCode>General\ "pont"</c:formatCode>
                <c:ptCount val="29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F9-4F57-ADA2-9F34DD563092}"/>
            </c:ext>
          </c:extLst>
        </c:ser>
        <c:ser>
          <c:idx val="2"/>
          <c:order val="2"/>
          <c:tx>
            <c:strRef>
              <c:f>'Új verzió'!$D$118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'Új verzió'!$A$119:$A$147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verzió'!$D$119:$D$147</c:f>
              <c:numCache>
                <c:formatCode>General\ "pont"</c:formatCode>
                <c:ptCount val="29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F9-4F57-ADA2-9F34DD563092}"/>
            </c:ext>
          </c:extLst>
        </c:ser>
        <c:ser>
          <c:idx val="3"/>
          <c:order val="3"/>
          <c:tx>
            <c:strRef>
              <c:f>'Új verzió'!$E$118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layout>
                <c:manualLayout>
                  <c:x val="0"/>
                  <c:y val="-4.523318239776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F9-4F57-ADA2-9F34DD563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verzió'!$A$119:$A$147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verzió'!$E$119:$E$147</c:f>
              <c:numCache>
                <c:formatCode>General\ "pont"</c:formatCode>
                <c:ptCount val="29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DF9-4F57-ADA2-9F34DD563092}"/>
            </c:ext>
          </c:extLst>
        </c:ser>
        <c:ser>
          <c:idx val="4"/>
          <c:order val="4"/>
          <c:tx>
            <c:strRef>
              <c:f>'Új verzió'!$F$118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F9-4F57-ADA2-9F34DD563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verzió'!$A$119:$A$147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verzió'!$F$119:$F$147</c:f>
              <c:numCache>
                <c:formatCode>General\ "pont"</c:formatCode>
                <c:ptCount val="29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DF9-4F57-ADA2-9F34DD563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12456255468066"/>
          <c:y val="0.93025245102113019"/>
          <c:w val="0.79775076552930879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656201011255248E-2"/>
          <c:w val="0.85772090988626426"/>
          <c:h val="0.6394188499836839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1B9-4976-AA90-840723E8EE2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A1B9-4976-AA90-840723E8EE2B}"/>
              </c:ext>
            </c:extLst>
          </c:dPt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1B9-4976-AA90-840723E8EE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verzió'!$A$161:$A$189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verzió'!$B$161:$B$189</c:f>
              <c:numCache>
                <c:formatCode>0%</c:formatCode>
                <c:ptCount val="29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B9-4976-AA90-840723E8EE2B}"/>
            </c:ext>
          </c:extLst>
        </c:ser>
        <c:ser>
          <c:idx val="1"/>
          <c:order val="1"/>
          <c:tx>
            <c:strRef>
              <c:f>'Új verzió'!$C$160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A1B9-4976-AA90-840723E8EE2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A1B9-4976-AA90-840723E8EE2B}"/>
              </c:ext>
            </c:extLst>
          </c:dPt>
          <c:dLbls>
            <c:dLbl>
              <c:idx val="28"/>
              <c:layout>
                <c:manualLayout>
                  <c:x val="-1.3888888888888889E-3"/>
                  <c:y val="-9.67161810359369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1B9-4976-AA90-840723E8EE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verzió'!$A$161:$A$189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verzió'!$C$161:$C$189</c:f>
              <c:numCache>
                <c:formatCode>0%</c:formatCode>
                <c:ptCount val="29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1B9-4976-AA90-840723E8EE2B}"/>
            </c:ext>
          </c:extLst>
        </c:ser>
        <c:ser>
          <c:idx val="2"/>
          <c:order val="2"/>
          <c:tx>
            <c:strRef>
              <c:f>'Új verzió'!$D$160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A1B9-4976-AA90-840723E8EE2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A1B9-4976-AA90-840723E8EE2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A1B9-4976-AA90-840723E8EE2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A1B9-4976-AA90-840723E8EE2B}"/>
              </c:ext>
            </c:extLst>
          </c:dPt>
          <c:dLbls>
            <c:delete val="1"/>
          </c:dLbls>
          <c:cat>
            <c:strRef>
              <c:f>'Új verzió'!$A$161:$A$189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verzió'!$D$161:$D$189</c:f>
              <c:numCache>
                <c:formatCode>0%</c:formatCode>
                <c:ptCount val="29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1B9-4976-AA90-840723E8EE2B}"/>
            </c:ext>
          </c:extLst>
        </c:ser>
        <c:ser>
          <c:idx val="3"/>
          <c:order val="3"/>
          <c:tx>
            <c:strRef>
              <c:f>'Új verzió'!$E$160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1B9-4976-AA90-840723E8EE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verzió'!$A$161:$A$189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verzió'!$E$161:$E$189</c:f>
              <c:numCache>
                <c:formatCode>0%</c:formatCode>
                <c:ptCount val="29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1B9-4976-AA90-840723E8EE2B}"/>
            </c:ext>
          </c:extLst>
        </c:ser>
        <c:ser>
          <c:idx val="4"/>
          <c:order val="4"/>
          <c:tx>
            <c:strRef>
              <c:f>'Új verzió'!$F$160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A1B9-4976-AA90-840723E8EE2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A1B9-4976-AA90-840723E8EE2B}"/>
              </c:ext>
            </c:extLst>
          </c:dPt>
          <c:dLbls>
            <c:dLbl>
              <c:idx val="28"/>
              <c:layout>
                <c:manualLayout>
                  <c:x val="-1.3888888888888889E-3"/>
                  <c:y val="9.671618103593647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1B9-4976-AA90-840723E8EE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verzió'!$A$161:$A$189</c:f>
              <c:strCache>
                <c:ptCount val="29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</c:strCache>
            </c:strRef>
          </c:cat>
          <c:val>
            <c:numRef>
              <c:f>'Új verzió'!$F$161:$F$189</c:f>
              <c:numCache>
                <c:formatCode>0%</c:formatCode>
                <c:ptCount val="29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A1B9-4976-AA90-840723E8EE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90234033245845"/>
          <c:y val="0.93289058391823143"/>
          <c:w val="0.79775076552930879"/>
          <c:h val="6.71094160817685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egyes iparágakat hasonló általános üzleti hangulat jellemzi. A nagyvállalatok helyzetértékelése és várakozásai azonban jellemzően továbbra is kedvezőbbek a kkv-khoz képest.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egy évvel korábbi szinthez viszonyított átlagos kapacitás-kihasználtság és bevételi szint is növekedett az előző hónaphoz képest: előbbi egy negyedévi stagnálás után a márciusi 90-ről 93 százalékra, utóbbi pedig 4 havi csökkenést követően 95-ről 99 százalékra.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+28-ról +34 pontra nőtt, ami az elmúlt egy év legmagasabb értéke. A létszámbővítési tervek alindexe minimálisan csökkent márciushoz képest: +11-ről +10 pontra.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MNB vállalati konjunktúra indexe az előző havi -4-ről -1 pontra nőtt, ami csak minimálisan marad el a semleges szintet jelző 0 ponttól.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főindex növekedéséhez a jelenlegi helyzet és a várakozások megítélésének javulása is hozzájárult. Előbbi az előző havi -20-ról -16 pontra, utóbbi +13-ról +14 pontra nőtt.</a:t>
          </a:r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 custLinFactNeighborX="1049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608636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MNB vállalati konjunktúra indexe az előző havi -4-ről -1 pontra nőtt, ami csak minimálisan marad el a semleges szintet jelző 0 ponttól.</a:t>
          </a:r>
        </a:p>
      </dsp:txBody>
      <dsp:txXfrm>
        <a:off x="608636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főindex növekedéséhez a jelenlegi helyzet és a várakozások megítélésének javulása is hozzájárult. Előbbi az előző havi -20-ról -16 pontra, utóbbi +13-ról +14 pontra nőtt.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egy évvel korábbi szinthez viszonyított átlagos kapacitás-kihasználtság és bevételi szint is növekedett az előző hónaphoz képest: előbbi egy negyedévi stagnálás után a márciusi 90-ről 93 százalékra, utóbbi pedig 4 havi csökkenést követően 95-ről 99 százalékra.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+28-ról +34 pontra nőtt, ami az elmúlt egy év legmagasabb értéke. A létszámbővítési tervek alindexe minimálisan csökkent márciushoz képest: +11-ről +10 pontra.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egyes iparágakat hasonló általános üzleti hangulat jellemzi. A nagyvállalatok helyzetértékelése és várakozásai azonban jellemzően továbbra is kedvezőbbek a kkv-khoz képest.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0.8064</cdr:x>
      <cdr:y>0.37507</cdr:y>
    </cdr:from>
    <cdr:to>
      <cdr:x>0.89942</cdr:x>
      <cdr:y>0.46211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779040C1-7629-1F19-536D-D74CA8A0A65F}"/>
            </a:ext>
          </a:extLst>
        </cdr:cNvPr>
        <cdr:cNvSpPr txBox="1"/>
      </cdr:nvSpPr>
      <cdr:spPr>
        <a:xfrm xmlns:a="http://schemas.openxmlformats.org/drawingml/2006/main">
          <a:off x="7373679" y="2038950"/>
          <a:ext cx="850605" cy="4731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0.86691</cdr:x>
      <cdr:y>0.20139</cdr:y>
    </cdr:from>
    <cdr:to>
      <cdr:x>0.94951</cdr:x>
      <cdr:y>0.24819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04A10256-F4B7-F3CA-971F-CE4AAB63829D}"/>
            </a:ext>
          </a:extLst>
        </cdr:cNvPr>
        <cdr:cNvSpPr txBox="1"/>
      </cdr:nvSpPr>
      <cdr:spPr>
        <a:xfrm xmlns:a="http://schemas.openxmlformats.org/drawingml/2006/main">
          <a:off x="7927056" y="1094764"/>
          <a:ext cx="755279" cy="2544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10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2023. 05. 31.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áprilisi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3 százalékponttal nőtt az előző hónaphoz képest, az egy évvel korábbi szint 93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108643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63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1800" dirty="0"/>
              <a:t>A mezőgazdaság kivételével minden tevékenységi körben nőtt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698138"/>
              </p:ext>
            </p:extLst>
          </p:nvPr>
        </p:nvGraphicFramePr>
        <p:xfrm>
          <a:off x="0" y="920496"/>
          <a:ext cx="9144000" cy="4633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várakozások továbbra is kedvezőek, de az optimizmus mérséklődött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5018933"/>
              </p:ext>
            </p:extLst>
          </p:nvPr>
        </p:nvGraphicFramePr>
        <p:xfrm>
          <a:off x="0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zövegdoboz 7">
            <a:extLst>
              <a:ext uri="{FF2B5EF4-FFF2-40B4-BE49-F238E27FC236}">
                <a16:creationId xmlns:a16="http://schemas.microsoft.com/office/drawing/2014/main" id="{D9B2A7D0-6AD5-8F15-F12E-E51B661D3C24}"/>
              </a:ext>
            </a:extLst>
          </p:cNvPr>
          <p:cNvSpPr txBox="1"/>
          <p:nvPr/>
        </p:nvSpPr>
        <p:spPr>
          <a:xfrm>
            <a:off x="8114176" y="2350646"/>
            <a:ext cx="707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70C0"/>
                </a:solidFill>
              </a:rPr>
              <a:t>8 pont</a:t>
            </a:r>
          </a:p>
        </p:txBody>
      </p:sp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0447"/>
            <a:ext cx="7971754" cy="612000"/>
          </a:xfrm>
        </p:spPr>
        <p:txBody>
          <a:bodyPr>
            <a:noAutofit/>
          </a:bodyPr>
          <a:lstStyle/>
          <a:p>
            <a:r>
              <a:rPr lang="hu-HU" sz="2000" dirty="0"/>
              <a:t>4 hónapja tartó csökkenő trend után újra nőtt az átlagos bevételi szint, az egy évvel korábbi szint 99 százalékára…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471155"/>
              </p:ext>
            </p:extLst>
          </p:nvPr>
        </p:nvGraphicFramePr>
        <p:xfrm>
          <a:off x="0" y="922447"/>
          <a:ext cx="9144000" cy="525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9125"/>
            <a:ext cx="8471338" cy="612000"/>
          </a:xfrm>
        </p:spPr>
        <p:txBody>
          <a:bodyPr>
            <a:noAutofit/>
          </a:bodyPr>
          <a:lstStyle/>
          <a:p>
            <a:r>
              <a:rPr lang="hu-HU" sz="1800" dirty="0"/>
              <a:t>… azonban A bevételi szintre vonatkozó tapasztalatok és kilátások továbbra is a koronavírus-járvány időszakához hasonlóak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7">
            <a:extLst>
              <a:ext uri="{FF2B5EF4-FFF2-40B4-BE49-F238E27FC236}">
                <a16:creationId xmlns:a16="http://schemas.microsoft.com/office/drawing/2014/main" id="{4B97B9EA-1618-6EC3-4C76-5B09AD72BFB6}"/>
              </a:ext>
            </a:extLst>
          </p:cNvPr>
          <p:cNvSpPr txBox="1"/>
          <p:nvPr/>
        </p:nvSpPr>
        <p:spPr>
          <a:xfrm>
            <a:off x="3871101" y="237511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2023/2</a:t>
            </a: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303789"/>
              </p:ext>
            </p:extLst>
          </p:nvPr>
        </p:nvGraphicFramePr>
        <p:xfrm>
          <a:off x="0" y="922349"/>
          <a:ext cx="9144000" cy="4960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Szövegdoboz 17">
            <a:extLst>
              <a:ext uri="{FF2B5EF4-FFF2-40B4-BE49-F238E27FC236}">
                <a16:creationId xmlns:a16="http://schemas.microsoft.com/office/drawing/2014/main" id="{0525F66C-7385-5D28-1893-A573FF289D98}"/>
              </a:ext>
            </a:extLst>
          </p:cNvPr>
          <p:cNvSpPr txBox="1"/>
          <p:nvPr/>
        </p:nvSpPr>
        <p:spPr>
          <a:xfrm>
            <a:off x="3004985" y="2677789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2023/3</a:t>
            </a:r>
          </a:p>
        </p:txBody>
      </p:sp>
      <p:sp>
        <p:nvSpPr>
          <p:cNvPr id="30" name="Szövegdoboz 17">
            <a:extLst>
              <a:ext uri="{FF2B5EF4-FFF2-40B4-BE49-F238E27FC236}">
                <a16:creationId xmlns:a16="http://schemas.microsoft.com/office/drawing/2014/main" id="{94EA2A4B-832D-68F5-638E-86DC7435ACEC}"/>
              </a:ext>
            </a:extLst>
          </p:cNvPr>
          <p:cNvSpPr txBox="1"/>
          <p:nvPr/>
        </p:nvSpPr>
        <p:spPr>
          <a:xfrm>
            <a:off x="4100507" y="2777338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2023/4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97" y="310448"/>
            <a:ext cx="8005010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Szinte minden vizsgált szempont tekintetében nőtt a nehézségeket tapasztalók aránya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655509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4655"/>
              </p:ext>
            </p:extLst>
          </p:nvPr>
        </p:nvGraphicFramePr>
        <p:xfrm>
          <a:off x="-1" y="922449"/>
          <a:ext cx="9144001" cy="473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0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4 hónapja fokozatosan javul…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131599"/>
              </p:ext>
            </p:extLst>
          </p:nvPr>
        </p:nvGraphicFramePr>
        <p:xfrm>
          <a:off x="1" y="922448"/>
          <a:ext cx="9143999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34" y="310448"/>
            <a:ext cx="8170293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jövőre vonatkozó várakozások azonban minimálisan gyengültek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3906" y="1545644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22063" y="227335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57232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877676"/>
              </p:ext>
            </p:extLst>
          </p:nvPr>
        </p:nvGraphicFramePr>
        <p:xfrm>
          <a:off x="0" y="922448"/>
          <a:ext cx="9124431" cy="5236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10" y="310448"/>
            <a:ext cx="805838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mutatója az elmúlt 1 év legmagasabb szintjére növekedett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627487"/>
              </p:ext>
            </p:extLst>
          </p:nvPr>
        </p:nvGraphicFramePr>
        <p:xfrm>
          <a:off x="0" y="922448"/>
          <a:ext cx="8995144" cy="4769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92684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létszámváltoztatási tervek mutatója továbbra is pozitív, de minimálisan mérséklődött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415190"/>
              </p:ext>
            </p:extLst>
          </p:nvPr>
        </p:nvGraphicFramePr>
        <p:xfrm>
          <a:off x="0" y="922449"/>
          <a:ext cx="9144000" cy="516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8" y="310449"/>
            <a:ext cx="7889511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az iparban és építőiparban javultak a többi tevékenységi körben </a:t>
            </a:r>
            <a:r>
              <a:rPr lang="hu-HU" sz="2000"/>
              <a:t>azonban gyengültek</a:t>
            </a:r>
            <a:endParaRPr lang="hu-HU" sz="2000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863148"/>
              </p:ext>
            </p:extLst>
          </p:nvPr>
        </p:nvGraphicFramePr>
        <p:xfrm>
          <a:off x="0" y="922449"/>
          <a:ext cx="9144000" cy="4858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191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inflációs nyomás enyhülésére utal, hogy minden iparágban tovább csökkent az elmúlt 3 hónapban árat emelők aránya…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36726"/>
              </p:ext>
            </p:extLst>
          </p:nvPr>
        </p:nvGraphicFramePr>
        <p:xfrm>
          <a:off x="0" y="913396"/>
          <a:ext cx="9144000" cy="477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40" y="301396"/>
            <a:ext cx="79242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… és 4 hónapja csökkenő trend jellemzi a tervezett áremelések mutatóját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84590" y="5739311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7837024"/>
              </p:ext>
            </p:extLst>
          </p:nvPr>
        </p:nvGraphicFramePr>
        <p:xfrm>
          <a:off x="0" y="913396"/>
          <a:ext cx="9144000" cy="4825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19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31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737103"/>
              </p:ext>
            </p:extLst>
          </p:nvPr>
        </p:nvGraphicFramePr>
        <p:xfrm>
          <a:off x="-1" y="922449"/>
          <a:ext cx="9143999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1900" dirty="0"/>
              <a:t>A vállalati szektor üzleti hangulata az aktuális helyzet és a jövőbeli várakozások terén is javult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76548799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196" y="309397"/>
            <a:ext cx="8059658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konjunktúraindexe az előző havi -4 pontról -1 pontra növekedett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83926" y="580355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707758"/>
              </p:ext>
            </p:extLst>
          </p:nvPr>
        </p:nvGraphicFramePr>
        <p:xfrm>
          <a:off x="15751" y="921397"/>
          <a:ext cx="9112494" cy="4882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3 havi gyengülést követően kismértékben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252173"/>
              </p:ext>
            </p:extLst>
          </p:nvPr>
        </p:nvGraphicFramePr>
        <p:xfrm>
          <a:off x="0" y="923789"/>
          <a:ext cx="9112494" cy="4913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96" y="304901"/>
            <a:ext cx="809187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helyzettel kapcsolatos tapasztalatok a beruházások kivételével minden tényező kapcsán javultak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436348"/>
              </p:ext>
            </p:extLst>
          </p:nvPr>
        </p:nvGraphicFramePr>
        <p:xfrm>
          <a:off x="0" y="916900"/>
          <a:ext cx="9136124" cy="5377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" y="304901"/>
            <a:ext cx="7989674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azonban csak a bérek és a beruházások kapcsán javultak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762339"/>
              </p:ext>
            </p:extLst>
          </p:nvPr>
        </p:nvGraphicFramePr>
        <p:xfrm>
          <a:off x="0" y="916901"/>
          <a:ext cx="9144000" cy="5436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383818" cy="612000"/>
          </a:xfrm>
        </p:spPr>
        <p:txBody>
          <a:bodyPr>
            <a:noAutofit/>
          </a:bodyPr>
          <a:lstStyle/>
          <a:p>
            <a:r>
              <a:rPr lang="hu-HU" sz="2000" dirty="0"/>
              <a:t>A jövőre vonatkozó optimizmus a kisebb méretkategóriákban erősödött, a nagyobbaknál azonban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483921"/>
              </p:ext>
            </p:extLst>
          </p:nvPr>
        </p:nvGraphicFramePr>
        <p:xfrm>
          <a:off x="0" y="922449"/>
          <a:ext cx="9112494" cy="500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50393</TotalTime>
  <Words>1137</Words>
  <Application>Microsoft Office PowerPoint</Application>
  <PresentationFormat>Diavetítés a képernyőre (4:3 oldalarány)</PresentationFormat>
  <Paragraphs>125</Paragraphs>
  <Slides>26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áprilisi eredményei</vt:lpstr>
      <vt:lpstr>Az mnb vállalati konjunktúra felmérései</vt:lpstr>
      <vt:lpstr>A vállalati szektor üzleti hangulata az aktuális helyzet és a jövőbeli várakozások terén is javult márciushoz képest</vt:lpstr>
      <vt:lpstr>Az mnb konjunktúraindexe az előző havi -4 pontról -1 pontra növekedett</vt:lpstr>
      <vt:lpstr>A jelenlegi helyzet megítélése 3 havi gyengülést követően kismértékben javult</vt:lpstr>
      <vt:lpstr>Az aktuális helyzettel kapcsolatos tapasztalatok a beruházások kivételével minden tényező kapcsán javultak</vt:lpstr>
      <vt:lpstr>A várakozások azonban csak a bérek és a beruházások kapcsán javultak márciushoz képest</vt:lpstr>
      <vt:lpstr>A jövőre vonatkozó optimizmus a kisebb méretkategóriákban erősödött, a nagyobbaknál azonban gyengült</vt:lpstr>
      <vt:lpstr>Termelés és kereslet</vt:lpstr>
      <vt:lpstr>Az átlagos kapacitás-kihasználtság 3 százalékponttal nőtt az előző hónaphoz képest, az egy évvel korábbi szint 93 százalékára</vt:lpstr>
      <vt:lpstr>A mezőgazdaság kivételével minden tevékenységi körben nőtt az átlagos kapacitás-kihasználtság az előző hónaphoz képest</vt:lpstr>
      <vt:lpstr>A kapacitás-kihasználtságra vonatkozó várakozások továbbra is kedvezőek, de az optimizmus mérséklődött márciushoz képest</vt:lpstr>
      <vt:lpstr>4 hónapja tartó csökkenő trend után újra nőtt az átlagos bevételi szint, az egy évvel korábbi szint 99 százalékára…</vt:lpstr>
      <vt:lpstr>… azonban A bevételi szintre vonatkozó tapasztalatok és kilátások továbbra is a koronavírus-járvány időszakához hasonlóak</vt:lpstr>
      <vt:lpstr>Szinte minden vizsgált szempont tekintetében nőtt a nehézségeket tapasztalók aránya márciushoz képest</vt:lpstr>
      <vt:lpstr>Üzleti környezet, beruházások, foglalkoztatás</vt:lpstr>
      <vt:lpstr>Az üzleti környezet átlagos megítélése 4 hónapja fokozatosan javul…</vt:lpstr>
      <vt:lpstr>… A jövőre vonatkozó várakozások azonban minimálisan gyengültek márciushoz képest</vt:lpstr>
      <vt:lpstr>A beruházási várakozások mutatója az elmúlt 1 év legmagasabb szintjére növekedett</vt:lpstr>
      <vt:lpstr>A létszámváltoztatási tervek mutatója továbbra is pozitív, de minimálisan mérséklődött márciushoz képest</vt:lpstr>
      <vt:lpstr>A foglalkoztatási várakozások az iparban és építőiparban javultak a többi tevékenységi körben azonban gyengültek</vt:lpstr>
      <vt:lpstr>Árak</vt:lpstr>
      <vt:lpstr>Az inflációs nyomás enyhülésére utal, hogy minden iparágban tovább csökkent az elmúlt 3 hónapban árat emelők aránya…</vt:lpstr>
      <vt:lpstr>… és 4 hónapja csökkenő trend jellemzi a tervezett áremelések mutatóját is</vt:lpstr>
      <vt:lpstr>a magasabb infláció miatt a válaszadók 31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2236</cp:revision>
  <dcterms:created xsi:type="dcterms:W3CDTF">2020-04-06T05:19:02Z</dcterms:created>
  <dcterms:modified xsi:type="dcterms:W3CDTF">2023-05-31T14:14:52Z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