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3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7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1633" autoAdjust="0"/>
  </p:normalViewPr>
  <p:slideViewPr>
    <p:cSldViewPr snapToGrid="0">
      <p:cViewPr varScale="1">
        <p:scale>
          <a:sx n="61" d="100"/>
          <a:sy n="61" d="100"/>
        </p:scale>
        <p:origin x="12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augusztus\input\2023.%20augusztus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588405445629119E-2"/>
          <c:w val="0.8063042432195977"/>
          <c:h val="0.5945670701907396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5AD0-4AA1-8699-4184D9C01384}"/>
              </c:ext>
            </c:extLst>
          </c:dPt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AD0-4AA1-8699-4184D9C013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Indexek!$B$4:$AH$4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Indexek!$B$5:$AH$5</c:f>
              <c:numCache>
                <c:formatCode>General\ "pont"</c:formatCode>
                <c:ptCount val="33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AD0-4AA1-8699-4184D9C01384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5AD0-4AA1-8699-4184D9C01384}"/>
              </c:ext>
            </c:extLst>
          </c:dPt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AD0-4AA1-8699-4184D9C013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Indexek!$B$4:$AH$4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Indexek!$B$6:$AH$6</c:f>
              <c:numCache>
                <c:formatCode>General\ "pont"</c:formatCode>
                <c:ptCount val="33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AD0-4AA1-8699-4184D9C01384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5AD0-4AA1-8699-4184D9C01384}"/>
              </c:ext>
            </c:extLst>
          </c:dPt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AD0-4AA1-8699-4184D9C013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Indexek!$B$4:$AH$4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Indexek!$B$7:$AH$7</c:f>
              <c:numCache>
                <c:formatCode>General\ "pont"</c:formatCode>
                <c:ptCount val="33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  <c:pt idx="30">
                  <c:v>-8</c:v>
                </c:pt>
                <c:pt idx="31">
                  <c:v>-15</c:v>
                </c:pt>
                <c:pt idx="32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AD0-4AA1-8699-4184D9C013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838943569553805"/>
          <c:y val="0.91219224137542565"/>
          <c:w val="0.76210990813648294"/>
          <c:h val="7.2199893735429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1CCD-42C4-A47C-7920374E479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CCD-42C4-A47C-7920374E479B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CCD-42C4-A47C-7920374E479B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1CCD-42C4-A47C-7920374E479B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1CCD-42C4-A47C-7920374E479B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1CCD-42C4-A47C-7920374E479B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1CCD-42C4-A47C-7920374E479B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1CCD-42C4-A47C-7920374E479B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1CCD-42C4-A47C-7920374E479B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1CCD-42C4-A47C-7920374E479B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1CCD-42C4-A47C-7920374E479B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1CCD-42C4-A47C-7920374E479B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1CCD-42C4-A47C-7920374E479B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1CCD-42C4-A47C-7920374E479B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1CCD-42C4-A47C-7920374E479B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1CCD-42C4-A47C-7920374E479B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1CCD-42C4-A47C-7920374E479B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1CCD-42C4-A47C-7920374E479B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1CCD-42C4-A47C-7920374E479B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1CCD-42C4-A47C-7920374E479B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1CCD-42C4-A47C-7920374E479B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1CCD-42C4-A47C-7920374E479B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1CCD-42C4-A47C-7920374E479B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1CCD-42C4-A47C-7920374E479B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1CCD-42C4-A47C-7920374E479B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1CCD-42C4-A47C-7920374E479B}"/>
              </c:ext>
            </c:extLst>
          </c:dPt>
          <c:dPt>
            <c:idx val="29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1CCD-42C4-A47C-7920374E479B}"/>
              </c:ext>
            </c:extLst>
          </c:dPt>
          <c:dPt>
            <c:idx val="30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5442-4E5A-8B25-C60B3AF67C64}"/>
              </c:ext>
            </c:extLst>
          </c:dPt>
          <c:dPt>
            <c:idx val="31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C-875F-4543-83BB-06CA1FE4E9AF}"/>
              </c:ext>
            </c:extLst>
          </c:dPt>
          <c:dPt>
            <c:idx val="3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D-67BF-48B9-A43C-CE12353FAA75}"/>
              </c:ext>
            </c:extLst>
          </c:dPt>
          <c:xVal>
            <c:numRef>
              <c:f>Árbevétel!$B$2:$AH$2</c:f>
              <c:numCache>
                <c:formatCode>General</c:formatCode>
                <c:ptCount val="33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</c:numCache>
            </c:numRef>
          </c:xVal>
          <c:yVal>
            <c:numRef>
              <c:f>Árbevétel!$B$3:$AH$3</c:f>
              <c:numCache>
                <c:formatCode>General</c:formatCode>
                <c:ptCount val="33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A-1CCD-42C4-A47C-7920374E47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805544358168057"/>
          <c:h val="0.373242572734415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verzió'!$A$244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'Új verzió'!$B$243:$AH$243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verzió'!$B$244:$AH$244</c:f>
              <c:numCache>
                <c:formatCode>General</c:formatCode>
                <c:ptCount val="33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  <c:pt idx="30" formatCode="0%">
                  <c:v>0.53</c:v>
                </c:pt>
                <c:pt idx="31" formatCode="0%">
                  <c:v>0.52</c:v>
                </c:pt>
                <c:pt idx="32" formatCode="0%">
                  <c:v>0.42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864-4774-8055-E71E44C155DC}"/>
            </c:ext>
          </c:extLst>
        </c:ser>
        <c:ser>
          <c:idx val="1"/>
          <c:order val="1"/>
          <c:tx>
            <c:strRef>
              <c:f>'Új verzió'!$A$245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F864-4774-8055-E71E44C155DC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F864-4774-8055-E71E44C155DC}"/>
              </c:ext>
            </c:extLst>
          </c:dPt>
          <c:dLbls>
            <c:dLbl>
              <c:idx val="32"/>
              <c:layout>
                <c:manualLayout>
                  <c:x val="-2.0370139508243079E-16"/>
                  <c:y val="1.0313761684700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864-4774-8055-E71E44C15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verzió'!$B$243:$AH$243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verzió'!$B$245:$AH$245</c:f>
              <c:numCache>
                <c:formatCode>General</c:formatCode>
                <c:ptCount val="33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  <c:pt idx="30" formatCode="0%">
                  <c:v>0.55000000000000004</c:v>
                </c:pt>
                <c:pt idx="31" formatCode="0%">
                  <c:v>0.54</c:v>
                </c:pt>
                <c:pt idx="32" formatCode="0%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864-4774-8055-E71E44C155DC}"/>
            </c:ext>
          </c:extLst>
        </c:ser>
        <c:ser>
          <c:idx val="7"/>
          <c:order val="2"/>
          <c:tx>
            <c:strRef>
              <c:f>'Új verzió'!$A$252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64-4774-8055-E71E44C155DC}"/>
                </c:ext>
              </c:extLst>
            </c:dLbl>
            <c:dLbl>
              <c:idx val="32"/>
              <c:layout>
                <c:manualLayout>
                  <c:x val="-1.3888891926704271E-3"/>
                  <c:y val="1.5470642527050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864-4774-8055-E71E44C15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verzió'!$B$243:$AH$243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verzió'!$B$252:$AH$252</c:f>
              <c:numCache>
                <c:formatCode>General</c:formatCode>
                <c:ptCount val="33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  <c:pt idx="30" formatCode="0%">
                  <c:v>0.41</c:v>
                </c:pt>
                <c:pt idx="31" formatCode="0%">
                  <c:v>0.46</c:v>
                </c:pt>
                <c:pt idx="32" formatCode="0%">
                  <c:v>0.36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F864-4774-8055-E71E44C155DC}"/>
            </c:ext>
          </c:extLst>
        </c:ser>
        <c:ser>
          <c:idx val="2"/>
          <c:order val="3"/>
          <c:tx>
            <c:strRef>
              <c:f>'Új verzió'!$A$247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5.4680676673087076E-8"/>
                  <c:y val="-3.86765048042232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215341691894503E-2"/>
                      <c:h val="4.92224276402316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864-4774-8055-E71E44C15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verzió'!$B$243:$AH$243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verzió'!$B$247:$AH$247</c:f>
              <c:numCache>
                <c:formatCode>0%</c:formatCode>
                <c:ptCount val="33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  <c:pt idx="30">
                  <c:v>0.38</c:v>
                </c:pt>
                <c:pt idx="31">
                  <c:v>0.48</c:v>
                </c:pt>
                <c:pt idx="32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864-4774-8055-E71E44C155DC}"/>
            </c:ext>
          </c:extLst>
        </c:ser>
        <c:ser>
          <c:idx val="3"/>
          <c:order val="4"/>
          <c:tx>
            <c:strRef>
              <c:f>'Új verzió'!$A$248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-1.3888891926704271E-3"/>
                  <c:y val="-2.57844042117504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864-4774-8055-E71E44C15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verzió'!$B$243:$AH$243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verzió'!$B$248:$AH$248</c:f>
              <c:numCache>
                <c:formatCode>0%</c:formatCode>
                <c:ptCount val="33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  <c:pt idx="30">
                  <c:v>0.28999999999999998</c:v>
                </c:pt>
                <c:pt idx="31">
                  <c:v>0.32</c:v>
                </c:pt>
                <c:pt idx="32">
                  <c:v>0.26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864-4774-8055-E71E44C155DC}"/>
            </c:ext>
          </c:extLst>
        </c:ser>
        <c:ser>
          <c:idx val="4"/>
          <c:order val="5"/>
          <c:tx>
            <c:strRef>
              <c:f>'Új verzió'!$A$249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864-4774-8055-E71E44C15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verzió'!$B$243:$AH$243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verzió'!$B$249:$AH$249</c:f>
              <c:numCache>
                <c:formatCode>0%</c:formatCode>
                <c:ptCount val="33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  <c:pt idx="30">
                  <c:v>0.1</c:v>
                </c:pt>
                <c:pt idx="31">
                  <c:v>0.1</c:v>
                </c:pt>
                <c:pt idx="32">
                  <c:v>0.09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864-4774-8055-E71E44C155DC}"/>
            </c:ext>
          </c:extLst>
        </c:ser>
        <c:ser>
          <c:idx val="5"/>
          <c:order val="6"/>
          <c:tx>
            <c:strRef>
              <c:f>'Új verzió'!$A$250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864-4774-8055-E71E44C15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verzió'!$B$243:$AH$243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verzió'!$B$250:$AH$250</c:f>
              <c:numCache>
                <c:formatCode>0%</c:formatCode>
                <c:ptCount val="33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  <c:pt idx="30">
                  <c:v>0.21</c:v>
                </c:pt>
                <c:pt idx="31">
                  <c:v>0.25</c:v>
                </c:pt>
                <c:pt idx="32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864-4774-8055-E71E44C155DC}"/>
            </c:ext>
          </c:extLst>
        </c:ser>
        <c:ser>
          <c:idx val="6"/>
          <c:order val="7"/>
          <c:tx>
            <c:strRef>
              <c:f>'Új verzió'!$A$251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-4.1666128973346086E-3"/>
                  <c:y val="-7.7353212635251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215341691894503E-2"/>
                      <c:h val="5.18008680614066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864-4774-8055-E71E44C15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verzió'!$B$243:$AH$243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verzió'!$B$251:$AH$251</c:f>
              <c:numCache>
                <c:formatCode>0%</c:formatCode>
                <c:ptCount val="33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  <c:pt idx="30">
                  <c:v>0.09</c:v>
                </c:pt>
                <c:pt idx="31">
                  <c:v>0.14000000000000001</c:v>
                </c:pt>
                <c:pt idx="32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864-4774-8055-E71E44C155DC}"/>
            </c:ext>
          </c:extLst>
        </c:ser>
        <c:ser>
          <c:idx val="8"/>
          <c:order val="8"/>
          <c:tx>
            <c:strRef>
              <c:f>'Új verzió'!$A$253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-2.0370139508243079E-16"/>
                  <c:y val="1.28922021058751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864-4774-8055-E71E44C155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verzió'!$B$243:$AH$243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verzió'!$B$253:$AH$253</c:f>
              <c:numCache>
                <c:formatCode>0%</c:formatCode>
                <c:ptCount val="33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0.05</c:v>
                </c:pt>
                <c:pt idx="31">
                  <c:v>0.04</c:v>
                </c:pt>
                <c:pt idx="32">
                  <c:v>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864-4774-8055-E71E44C155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verzió'!$A$254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F864-4774-8055-E71E44C155DC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verzió'!$B$243:$AH$243</c15:sqref>
                        </c15:formulaRef>
                      </c:ext>
                    </c:extLst>
                    <c:strCache>
                      <c:ptCount val="33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  <c:pt idx="23">
                        <c:v>November</c:v>
                      </c:pt>
                      <c:pt idx="24">
                        <c:v>December</c:v>
                      </c:pt>
                      <c:pt idx="25">
                        <c:v>2023. Január</c:v>
                      </c:pt>
                      <c:pt idx="26">
                        <c:v>Február</c:v>
                      </c:pt>
                      <c:pt idx="27">
                        <c:v>Március</c:v>
                      </c:pt>
                      <c:pt idx="28">
                        <c:v>Április</c:v>
                      </c:pt>
                      <c:pt idx="29">
                        <c:v>Május</c:v>
                      </c:pt>
                      <c:pt idx="30">
                        <c:v>Június</c:v>
                      </c:pt>
                      <c:pt idx="31">
                        <c:v>Július</c:v>
                      </c:pt>
                      <c:pt idx="32">
                        <c:v>Augusztus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verzió'!$B$254:$Z$254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F864-4774-8055-E71E44C155DC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69808188395881166"/>
          <c:w val="0.97655142347788215"/>
          <c:h val="0.283933392590090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6602646544181974"/>
          <c:h val="0.583784711244965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verzió'!$B$263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2.7777777777775741E-3"/>
                  <c:y val="3.66670440608771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795-4802-A099-9B266126F5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verzió'!$A$264:$A$296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verzió'!$B$264:$B$296</c:f>
              <c:numCache>
                <c:formatCode>General\ "pont"</c:formatCode>
                <c:ptCount val="33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  <c:pt idx="30">
                  <c:v>-27</c:v>
                </c:pt>
                <c:pt idx="31">
                  <c:v>-44</c:v>
                </c:pt>
                <c:pt idx="32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795-4802-A099-9B266126F55E}"/>
            </c:ext>
          </c:extLst>
        </c:ser>
        <c:ser>
          <c:idx val="1"/>
          <c:order val="1"/>
          <c:tx>
            <c:strRef>
              <c:f>'Új verzió'!$C$263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-1.0185067526415994E-16"/>
                  <c:y val="3.666704406087709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95-4802-A099-9B266126F5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verzió'!$A$264:$A$296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verzió'!$C$264:$C$296</c:f>
              <c:numCache>
                <c:formatCode>General\ "pont"</c:formatCode>
                <c:ptCount val="33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  <c:pt idx="30">
                  <c:v>-25</c:v>
                </c:pt>
                <c:pt idx="31">
                  <c:v>-32</c:v>
                </c:pt>
                <c:pt idx="32">
                  <c:v>-37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795-4802-A099-9B266126F55E}"/>
            </c:ext>
          </c:extLst>
        </c:ser>
        <c:ser>
          <c:idx val="2"/>
          <c:order val="2"/>
          <c:tx>
            <c:strRef>
              <c:f>'Új verzió'!$D$263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-1.0185067526415994E-16"/>
                  <c:y val="2.3571671181992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795-4802-A099-9B266126F5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verzió'!$A$264:$A$296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verzió'!$D$264:$D$296</c:f>
              <c:numCache>
                <c:formatCode>General\ "pont"</c:formatCode>
                <c:ptCount val="33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  <c:pt idx="30">
                  <c:v>-32</c:v>
                </c:pt>
                <c:pt idx="31">
                  <c:v>-38</c:v>
                </c:pt>
                <c:pt idx="32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795-4802-A099-9B266126F55E}"/>
            </c:ext>
          </c:extLst>
        </c:ser>
        <c:ser>
          <c:idx val="3"/>
          <c:order val="3"/>
          <c:tx>
            <c:strRef>
              <c:f>'Új verzió'!$E$263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95-4802-A099-9B266126F5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verzió'!$A$264:$A$296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verzió'!$E$264:$E$296</c:f>
              <c:numCache>
                <c:formatCode>General\ "pont"</c:formatCode>
                <c:ptCount val="33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  <c:pt idx="30">
                  <c:v>-33</c:v>
                </c:pt>
                <c:pt idx="31">
                  <c:v>-26</c:v>
                </c:pt>
                <c:pt idx="32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795-4802-A099-9B266126F55E}"/>
            </c:ext>
          </c:extLst>
        </c:ser>
        <c:ser>
          <c:idx val="4"/>
          <c:order val="4"/>
          <c:tx>
            <c:strRef>
              <c:f>'Új verzió'!$F$263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795-4802-A099-9B266126F5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verzió'!$A$264:$A$296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verzió'!$F$264:$F$296</c:f>
              <c:numCache>
                <c:formatCode>General\ "pont"</c:formatCode>
                <c:ptCount val="33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795-4802-A099-9B266126F5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0234033245844"/>
          <c:y val="0.92730706958344955"/>
          <c:w val="0.79775076552930879"/>
          <c:h val="7.2692930416550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7033592560456643"/>
          <c:h val="0.6093957273913087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verzió'!$B$299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verzió'!$A$300:$A$332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verzió'!$B$300:$B$332</c:f>
              <c:numCache>
                <c:formatCode>General\ "pont"</c:formatCode>
                <c:ptCount val="33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  <c:pt idx="30">
                  <c:v>-19</c:v>
                </c:pt>
                <c:pt idx="31">
                  <c:v>-33</c:v>
                </c:pt>
                <c:pt idx="32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0F0-4BFE-A41E-AA10BEDCAA94}"/>
            </c:ext>
          </c:extLst>
        </c:ser>
        <c:ser>
          <c:idx val="1"/>
          <c:order val="1"/>
          <c:tx>
            <c:strRef>
              <c:f>'Új verzió'!$C$299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-1.3918676134434102E-3"/>
                  <c:y val="2.7153034463362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F0-4BFE-A41E-AA10BEDCAA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verzió'!$A$300:$A$332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verzió'!$C$300:$C$332</c:f>
              <c:numCache>
                <c:formatCode>General\ "pont"</c:formatCode>
                <c:ptCount val="33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  <c:pt idx="30">
                  <c:v>-14</c:v>
                </c:pt>
                <c:pt idx="31">
                  <c:v>-18</c:v>
                </c:pt>
                <c:pt idx="32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F0-4BFE-A41E-AA10BEDCAA94}"/>
            </c:ext>
          </c:extLst>
        </c:ser>
        <c:ser>
          <c:idx val="2"/>
          <c:order val="2"/>
          <c:tx>
            <c:strRef>
              <c:f>'Új verzió'!$D$299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1.3918676134435123E-3"/>
                  <c:y val="2.46845767848746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F0-4BFE-A41E-AA10BEDCAA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verzió'!$A$300:$A$332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verzió'!$D$300:$D$332</c:f>
              <c:numCache>
                <c:formatCode>General\ "pont"</c:formatCode>
                <c:ptCount val="33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  <c:pt idx="30">
                  <c:v>-19</c:v>
                </c:pt>
                <c:pt idx="31">
                  <c:v>-43</c:v>
                </c:pt>
                <c:pt idx="32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0F0-4BFE-A41E-AA10BEDCAA94}"/>
            </c:ext>
          </c:extLst>
        </c:ser>
        <c:ser>
          <c:idx val="3"/>
          <c:order val="3"/>
          <c:tx>
            <c:strRef>
              <c:f>'Új verzió'!$E$299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1.3918676134435123E-3"/>
                  <c:y val="-3.7026865177312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0F0-4BFE-A41E-AA10BEDCAA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verzió'!$A$300:$A$332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verzió'!$E$300:$E$332</c:f>
              <c:numCache>
                <c:formatCode>General\ "pont"</c:formatCode>
                <c:ptCount val="33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  <c:pt idx="30">
                  <c:v>-11</c:v>
                </c:pt>
                <c:pt idx="31">
                  <c:v>-6</c:v>
                </c:pt>
                <c:pt idx="32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0F0-4BFE-A41E-AA10BEDCAA94}"/>
            </c:ext>
          </c:extLst>
        </c:ser>
        <c:ser>
          <c:idx val="4"/>
          <c:order val="4"/>
          <c:tx>
            <c:strRef>
              <c:f>'Új verzió'!$F$299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1.3918676134435123E-3"/>
                  <c:y val="2.9621492141849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F0-4BFE-A41E-AA10BEDCAA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verzió'!$A$300:$A$332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verzió'!$F$300:$F$332</c:f>
              <c:numCache>
                <c:formatCode>General\ "pont"</c:formatCode>
                <c:ptCount val="33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0F0-4BFE-A41E-AA10BEDCAA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10650877846519"/>
          <c:y val="0.92408209818125209"/>
          <c:w val="0.7994616869808101"/>
          <c:h val="6.85125287832855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420811461067372"/>
          <c:h val="0.5685072413931051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verzió'!$L$344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C29-494A-92B0-5832BECD51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verzió'!$K$345:$K$377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verzió'!$L$345:$L$377</c:f>
              <c:numCache>
                <c:formatCode>General\ "pont"</c:formatCode>
                <c:ptCount val="33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  <c:pt idx="30">
                  <c:v>17</c:v>
                </c:pt>
                <c:pt idx="31">
                  <c:v>13</c:v>
                </c:pt>
                <c:pt idx="32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C29-494A-92B0-5832BECD5122}"/>
            </c:ext>
          </c:extLst>
        </c:ser>
        <c:ser>
          <c:idx val="1"/>
          <c:order val="1"/>
          <c:tx>
            <c:strRef>
              <c:f>'Új verzió'!$M$344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-1.0185067526415994E-16"/>
                  <c:y val="-7.897327283275886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C29-494A-92B0-5832BECD51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verzió'!$K$345:$K$377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verzió'!$M$345:$M$377</c:f>
              <c:numCache>
                <c:formatCode>General\ "pont"</c:formatCode>
                <c:ptCount val="33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  <c:pt idx="30">
                  <c:v>-2</c:v>
                </c:pt>
                <c:pt idx="31">
                  <c:v>-12</c:v>
                </c:pt>
                <c:pt idx="32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29-494A-92B0-5832BECD5122}"/>
            </c:ext>
          </c:extLst>
        </c:ser>
        <c:ser>
          <c:idx val="2"/>
          <c:order val="2"/>
          <c:tx>
            <c:strRef>
              <c:f>'Új verzió'!$N$344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C29-494A-92B0-5832BECD51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verzió'!$K$345:$K$377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verzió'!$N$345:$N$377</c:f>
              <c:numCache>
                <c:formatCode>General\ "pont"</c:formatCode>
                <c:ptCount val="33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  <c:pt idx="30">
                  <c:v>13</c:v>
                </c:pt>
                <c:pt idx="31">
                  <c:v>-1</c:v>
                </c:pt>
                <c:pt idx="32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C29-494A-92B0-5832BECD5122}"/>
            </c:ext>
          </c:extLst>
        </c:ser>
        <c:ser>
          <c:idx val="3"/>
          <c:order val="3"/>
          <c:tx>
            <c:strRef>
              <c:f>'Új verzió'!$O$344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C29-494A-92B0-5832BECD51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verzió'!$K$345:$K$377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verzió'!$O$345:$O$377</c:f>
              <c:numCache>
                <c:formatCode>General\ "pont"</c:formatCode>
                <c:ptCount val="33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C29-494A-92B0-5832BECD5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855522747156607"/>
          <c:y val="0.85518830565434123"/>
          <c:w val="0.73455621172353458"/>
          <c:h val="0.136914367062382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6976112968"/>
          <c:y val="3.9316983094787469E-2"/>
          <c:w val="0.75630421656870261"/>
          <c:h val="0.606203548038168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verzió'!$B$379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1B-4D71-9EBC-4863279921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verzió'!$A$380:$A$412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verzió'!$B$380:$B$412</c:f>
              <c:numCache>
                <c:formatCode>General\ "pont"</c:formatCode>
                <c:ptCount val="33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  <c:pt idx="30">
                  <c:v>2</c:v>
                </c:pt>
                <c:pt idx="31">
                  <c:v>-7</c:v>
                </c:pt>
                <c:pt idx="32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31B-4D71-9EBC-486327992140}"/>
            </c:ext>
          </c:extLst>
        </c:ser>
        <c:ser>
          <c:idx val="1"/>
          <c:order val="1"/>
          <c:tx>
            <c:strRef>
              <c:f>'Új verzió'!$C$379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31B-4D71-9EBC-4863279921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verzió'!$A$380:$A$412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verzió'!$C$380:$C$412</c:f>
              <c:numCache>
                <c:formatCode>General\ "pont"</c:formatCode>
                <c:ptCount val="33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  <c:pt idx="30">
                  <c:v>-3</c:v>
                </c:pt>
                <c:pt idx="31">
                  <c:v>-2</c:v>
                </c:pt>
                <c:pt idx="32">
                  <c:v>-11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31B-4D71-9EBC-486327992140}"/>
            </c:ext>
          </c:extLst>
        </c:ser>
        <c:ser>
          <c:idx val="2"/>
          <c:order val="2"/>
          <c:tx>
            <c:strRef>
              <c:f>'Új verzió'!$D$379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4.1666671223387205E-3"/>
                  <c:y val="7.37770724095824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31B-4D71-9EBC-4863279921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verzió'!$A$380:$A$412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verzió'!$D$380:$D$412</c:f>
              <c:numCache>
                <c:formatCode>General\ "pont"</c:formatCode>
                <c:ptCount val="33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  <c:pt idx="30">
                  <c:v>-1</c:v>
                </c:pt>
                <c:pt idx="31">
                  <c:v>-3</c:v>
                </c:pt>
                <c:pt idx="32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31B-4D71-9EBC-486327992140}"/>
            </c:ext>
          </c:extLst>
        </c:ser>
        <c:ser>
          <c:idx val="3"/>
          <c:order val="3"/>
          <c:tx>
            <c:strRef>
              <c:f>'Új verzió'!$E$379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1B-4D71-9EBC-4863279921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verzió'!$A$380:$A$412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verzió'!$E$380:$E$412</c:f>
              <c:numCache>
                <c:formatCode>General\ "pont"</c:formatCode>
                <c:ptCount val="33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  <c:pt idx="30">
                  <c:v>16</c:v>
                </c:pt>
                <c:pt idx="31">
                  <c:v>11</c:v>
                </c:pt>
                <c:pt idx="32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31B-4D71-9EBC-486327992140}"/>
            </c:ext>
          </c:extLst>
        </c:ser>
        <c:ser>
          <c:idx val="4"/>
          <c:order val="4"/>
          <c:tx>
            <c:strRef>
              <c:f>'Új verzió'!$F$379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1B-4D71-9EBC-4863279921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verzió'!$A$380:$A$412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verzió'!$F$380:$F$412</c:f>
              <c:numCache>
                <c:formatCode>General\ "pont"</c:formatCode>
                <c:ptCount val="33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31B-4D71-9EBC-4863279921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0235306237456"/>
          <c:y val="0.9268249562469042"/>
          <c:w val="0.79775085277240299"/>
          <c:h val="6.82565722591236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4.118720144040898E-2"/>
          <c:w val="0.75769315860748487"/>
          <c:h val="0.5765092517593830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verzió'!$L$414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1BC-4B20-8841-56D5EAD80A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verzió'!$K$415:$K$447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verzió'!$L$415:$L$447</c:f>
              <c:numCache>
                <c:formatCode>General\ "pont"</c:formatCode>
                <c:ptCount val="33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  <c:pt idx="30">
                  <c:v>2</c:v>
                </c:pt>
                <c:pt idx="31">
                  <c:v>-5</c:v>
                </c:pt>
                <c:pt idx="32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1BC-4B20-8841-56D5EAD80A92}"/>
            </c:ext>
          </c:extLst>
        </c:ser>
        <c:ser>
          <c:idx val="1"/>
          <c:order val="1"/>
          <c:tx>
            <c:strRef>
              <c:f>'Új verzió'!$M$414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1BC-4B20-8841-56D5EAD80A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verzió'!$K$415:$K$447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verzió'!$M$415:$M$447</c:f>
              <c:numCache>
                <c:formatCode>General\ "pont"</c:formatCode>
                <c:ptCount val="33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  <c:pt idx="30">
                  <c:v>3</c:v>
                </c:pt>
                <c:pt idx="31">
                  <c:v>-4</c:v>
                </c:pt>
                <c:pt idx="32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1BC-4B20-8841-56D5EAD80A92}"/>
            </c:ext>
          </c:extLst>
        </c:ser>
        <c:ser>
          <c:idx val="2"/>
          <c:order val="2"/>
          <c:tx>
            <c:strRef>
              <c:f>'Új verzió'!$N$414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1BC-4B20-8841-56D5EAD80A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verzió'!$K$415:$K$447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verzió'!$N$415:$N$447</c:f>
              <c:numCache>
                <c:formatCode>General\ "pont"</c:formatCode>
                <c:ptCount val="33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  <c:pt idx="30">
                  <c:v>3</c:v>
                </c:pt>
                <c:pt idx="31">
                  <c:v>-4</c:v>
                </c:pt>
                <c:pt idx="32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1BC-4B20-8841-56D5EAD80A92}"/>
            </c:ext>
          </c:extLst>
        </c:ser>
        <c:ser>
          <c:idx val="3"/>
          <c:order val="3"/>
          <c:tx>
            <c:strRef>
              <c:f>'Új verzió'!$O$414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1BC-4B20-8841-56D5EAD80A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verzió'!$K$415:$K$447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verzió'!$O$415:$O$447</c:f>
              <c:numCache>
                <c:formatCode>General\ "pont"</c:formatCode>
                <c:ptCount val="33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1BC-4B20-8841-56D5EAD80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438854173353655"/>
          <c:y val="0.87116242716865144"/>
          <c:w val="0.75538946244647176"/>
          <c:h val="0.123685140974795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54211342580079E-2"/>
          <c:w val="0.77435979877515315"/>
          <c:h val="0.5605953938918508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verzió'!$B$577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FA-4B18-8461-017AF8E7BE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verzió'!$A$578:$A$592</c:f>
              <c:strCache>
                <c:ptCount val="15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</c:strCache>
            </c:strRef>
          </c:cat>
          <c:val>
            <c:numRef>
              <c:f>'Új verzió'!$B$578:$B$592</c:f>
              <c:numCache>
                <c:formatCode>General\ "pont"</c:formatCode>
                <c:ptCount val="15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  <c:pt idx="12">
                  <c:v>-49</c:v>
                </c:pt>
                <c:pt idx="13">
                  <c:v>-37</c:v>
                </c:pt>
                <c:pt idx="14">
                  <c:v>-54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FA-4B18-8461-017AF8E7BE67}"/>
            </c:ext>
          </c:extLst>
        </c:ser>
        <c:ser>
          <c:idx val="1"/>
          <c:order val="1"/>
          <c:tx>
            <c:strRef>
              <c:f>'Új verzió'!$C$577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EFA-4B18-8461-017AF8E7BE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verzió'!$A$578:$A$592</c:f>
              <c:strCache>
                <c:ptCount val="15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</c:strCache>
            </c:strRef>
          </c:cat>
          <c:val>
            <c:numRef>
              <c:f>'Új verzió'!$C$578:$C$592</c:f>
              <c:numCache>
                <c:formatCode>General\ "pont"</c:formatCode>
                <c:ptCount val="15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  <c:pt idx="12">
                  <c:v>8</c:v>
                </c:pt>
                <c:pt idx="13">
                  <c:v>18</c:v>
                </c:pt>
                <c:pt idx="14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FA-4B18-8461-017AF8E7BE67}"/>
            </c:ext>
          </c:extLst>
        </c:ser>
        <c:ser>
          <c:idx val="2"/>
          <c:order val="2"/>
          <c:tx>
            <c:strRef>
              <c:f>'Új verzió'!$D$577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EFA-4B18-8461-017AF8E7BE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verzió'!$A$578:$A$592</c:f>
              <c:strCache>
                <c:ptCount val="15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</c:strCache>
            </c:strRef>
          </c:cat>
          <c:val>
            <c:numRef>
              <c:f>'Új verzió'!$D$578:$D$592</c:f>
              <c:numCache>
                <c:formatCode>General\ "pont"</c:formatCode>
                <c:ptCount val="15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  <c:pt idx="12">
                  <c:v>25</c:v>
                </c:pt>
                <c:pt idx="13">
                  <c:v>20</c:v>
                </c:pt>
                <c:pt idx="14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FA-4B18-8461-017AF8E7BE67}"/>
            </c:ext>
          </c:extLst>
        </c:ser>
        <c:ser>
          <c:idx val="3"/>
          <c:order val="3"/>
          <c:tx>
            <c:strRef>
              <c:f>'Új verzió'!$E$577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EFA-4B18-8461-017AF8E7BE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verzió'!$A$578:$A$592</c:f>
              <c:strCache>
                <c:ptCount val="15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</c:strCache>
            </c:strRef>
          </c:cat>
          <c:val>
            <c:numRef>
              <c:f>'Új verzió'!$E$578:$E$592</c:f>
              <c:numCache>
                <c:formatCode>General\ "pont"</c:formatCode>
                <c:ptCount val="15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  <c:pt idx="12">
                  <c:v>11</c:v>
                </c:pt>
                <c:pt idx="13">
                  <c:v>9</c:v>
                </c:pt>
                <c:pt idx="14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EFA-4B18-8461-017AF8E7BE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994411636045494"/>
          <c:y val="0.85628027370636295"/>
          <c:w val="0.76233398950131237"/>
          <c:h val="0.127753940846136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073057648135119E-2"/>
          <c:w val="0.75908202099737532"/>
          <c:h val="0.5910854211066709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verzió'!$L$543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51B-4059-A307-4493D99B2F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verzió'!$K$544:$K$576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verzió'!$L$544:$L$576</c:f>
              <c:numCache>
                <c:formatCode>General\ "pont"</c:formatCode>
                <c:ptCount val="33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  <c:pt idx="30">
                  <c:v>4</c:v>
                </c:pt>
                <c:pt idx="31">
                  <c:v>11</c:v>
                </c:pt>
                <c:pt idx="32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1B-4059-A307-4493D99B2F18}"/>
            </c:ext>
          </c:extLst>
        </c:ser>
        <c:ser>
          <c:idx val="1"/>
          <c:order val="1"/>
          <c:tx>
            <c:strRef>
              <c:f>'Új verzió'!$M$543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51B-4059-A307-4493D99B2F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verzió'!$K$544:$K$576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verzió'!$M$544:$M$576</c:f>
              <c:numCache>
                <c:formatCode>General\ "pont"</c:formatCode>
                <c:ptCount val="33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  <c:pt idx="30">
                  <c:v>-31</c:v>
                </c:pt>
                <c:pt idx="31">
                  <c:v>-14</c:v>
                </c:pt>
                <c:pt idx="32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1B-4059-A307-4493D99B2F18}"/>
            </c:ext>
          </c:extLst>
        </c:ser>
        <c:ser>
          <c:idx val="2"/>
          <c:order val="2"/>
          <c:tx>
            <c:strRef>
              <c:f>'Új verzió'!$N$543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51B-4059-A307-4493D99B2F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verzió'!$K$544:$K$576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verzió'!$N$544:$N$576</c:f>
              <c:numCache>
                <c:formatCode>General\ "pont"</c:formatCode>
                <c:ptCount val="33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  <c:pt idx="30">
                  <c:v>12</c:v>
                </c:pt>
                <c:pt idx="31">
                  <c:v>21</c:v>
                </c:pt>
                <c:pt idx="32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51B-4059-A307-4493D99B2F18}"/>
            </c:ext>
          </c:extLst>
        </c:ser>
        <c:ser>
          <c:idx val="3"/>
          <c:order val="3"/>
          <c:tx>
            <c:strRef>
              <c:f>'Új verzió'!$O$543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-1.3888888888889906E-3"/>
                  <c:y val="-2.10530023840038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51B-4059-A307-4493D99B2F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verzió'!$K$544:$K$576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verzió'!$O$544:$O$576</c:f>
              <c:numCache>
                <c:formatCode>General\ "pont"</c:formatCode>
                <c:ptCount val="33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  <c:pt idx="30">
                  <c:v>3</c:v>
                </c:pt>
                <c:pt idx="31">
                  <c:v>7</c:v>
                </c:pt>
                <c:pt idx="32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51B-4059-A307-4493D99B2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20472440944881"/>
          <c:y val="0.87976394113862344"/>
          <c:w val="0.84233056878965007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verzió'!$B$596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verzió'!$A$597:$A$601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verzió'!$B$597:$B$601</c:f>
              <c:numCache>
                <c:formatCode>General</c:formatCode>
                <c:ptCount val="5"/>
                <c:pt idx="0">
                  <c:v>0.6835016835016835</c:v>
                </c:pt>
                <c:pt idx="1">
                  <c:v>0.1026936026936027</c:v>
                </c:pt>
                <c:pt idx="2">
                  <c:v>7.2390572390572394E-2</c:v>
                </c:pt>
                <c:pt idx="3">
                  <c:v>3.7037037037037035E-2</c:v>
                </c:pt>
                <c:pt idx="4">
                  <c:v>0.10437710437710437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06-4CA5-ABFC-147153F306AC}"/>
            </c:ext>
          </c:extLst>
        </c:ser>
        <c:ser>
          <c:idx val="1"/>
          <c:order val="1"/>
          <c:tx>
            <c:strRef>
              <c:f>'Új verzió'!$C$596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verzió'!$A$597:$A$601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verzió'!$C$597:$C$601</c:f>
              <c:numCache>
                <c:formatCode>General</c:formatCode>
                <c:ptCount val="5"/>
                <c:pt idx="0">
                  <c:v>0.54545454545454541</c:v>
                </c:pt>
                <c:pt idx="1">
                  <c:v>9.0909090909090912E-2</c:v>
                </c:pt>
                <c:pt idx="2">
                  <c:v>4.5454545454545456E-2</c:v>
                </c:pt>
                <c:pt idx="3">
                  <c:v>2.2727272727272728E-2</c:v>
                </c:pt>
                <c:pt idx="4">
                  <c:v>0.29545454545454547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06-4CA5-ABFC-147153F306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811306419522707"/>
          <c:y val="0.9252456271703382"/>
          <c:w val="0.33549962902127528"/>
          <c:h val="6.74624956363569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2.8147708854644168E-2"/>
          <c:w val="0.81249852714296578"/>
          <c:h val="0.6875259583798540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B26-4AD5-AD6F-ECE46B8132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Indexek!$B$53:$B$85</c:f>
              <c:numCache>
                <c:formatCode>General\ "pont"</c:formatCode>
                <c:ptCount val="33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  <c:pt idx="30">
                  <c:v>-27</c:v>
                </c:pt>
                <c:pt idx="31">
                  <c:v>-45</c:v>
                </c:pt>
                <c:pt idx="32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26-4586-A0D3-8F1EE2F10115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C326-4586-A0D3-8F1EE2F10115}"/>
              </c:ext>
            </c:extLst>
          </c:dPt>
          <c:dLbls>
            <c:dLbl>
              <c:idx val="32"/>
              <c:layout>
                <c:manualLayout>
                  <c:x val="-1.0255738356891467E-16"/>
                  <c:y val="1.28089917104643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B26-4AD5-AD6F-ECE46B8132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Indexek!$C$53:$C$85</c:f>
              <c:numCache>
                <c:formatCode>General\ "pont"</c:formatCode>
                <c:ptCount val="33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  <c:pt idx="30">
                  <c:v>-28</c:v>
                </c:pt>
                <c:pt idx="31">
                  <c:v>-33</c:v>
                </c:pt>
                <c:pt idx="32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326-4586-A0D3-8F1EE2F10115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1.0255738356891467E-16"/>
                  <c:y val="-7.68539502627860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326-4586-A0D3-8F1EE2F101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Indexek!$D$53:$D$85</c:f>
              <c:numCache>
                <c:formatCode>General\ "pont"</c:formatCode>
                <c:ptCount val="33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  <c:pt idx="30">
                  <c:v>-25</c:v>
                </c:pt>
                <c:pt idx="31">
                  <c:v>-23</c:v>
                </c:pt>
                <c:pt idx="32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326-4586-A0D3-8F1EE2F10115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326-4586-A0D3-8F1EE2F101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Indexek!$E$53:$E$85</c:f>
              <c:numCache>
                <c:formatCode>General\ "pont"</c:formatCode>
                <c:ptCount val="33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  <c:pt idx="30">
                  <c:v>-20</c:v>
                </c:pt>
                <c:pt idx="31">
                  <c:v>-23</c:v>
                </c:pt>
                <c:pt idx="32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326-4586-A0D3-8F1EE2F10115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326-4586-A0D3-8F1EE2F101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Indexek!$F$53:$F$85</c:f>
              <c:numCache>
                <c:formatCode>General\ "pont"</c:formatCode>
                <c:ptCount val="33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326-4586-A0D3-8F1EE2F101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41627073595102"/>
          <c:y val="0.92633498438210737"/>
          <c:w val="0.75867081408549475"/>
          <c:h val="7.11032172757997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6224993947869812"/>
          <c:h val="0.4674939275450791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FD9-49DC-A103-9E12B3A82E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Indexek!$B$25:$AH$25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Indexek!$B$26:$AH$26</c:f>
              <c:numCache>
                <c:formatCode>General\ "pont"</c:formatCode>
                <c:ptCount val="33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D9-49DC-A103-9E12B3A82E48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0"/>
                  <c:y val="-9.60699813079591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FD9-49DC-A103-9E12B3A82E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Indexek!$B$25:$AH$25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Indexek!$B$27:$AH$27</c:f>
              <c:numCache>
                <c:formatCode>General\ "pont"</c:formatCode>
                <c:ptCount val="33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  <c:pt idx="30">
                  <c:v>-21</c:v>
                </c:pt>
                <c:pt idx="31">
                  <c:v>-28</c:v>
                </c:pt>
                <c:pt idx="32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D9-49DC-A103-9E12B3A82E48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FD9-49DC-A103-9E12B3A82E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Indexek!$B$25:$AH$25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Indexek!$B$28:$AH$28</c:f>
              <c:numCache>
                <c:formatCode>General\ "pont"</c:formatCode>
                <c:ptCount val="33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  <c:pt idx="30">
                  <c:v>-19</c:v>
                </c:pt>
                <c:pt idx="31">
                  <c:v>-33</c:v>
                </c:pt>
                <c:pt idx="32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D9-49DC-A103-9E12B3A82E48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-1.0220281896651768E-16"/>
                  <c:y val="2.40174953269892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FD9-49DC-A103-9E12B3A82E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Indexek!$B$25:$AH$25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Indexek!$B$29:$AH$29</c:f>
              <c:numCache>
                <c:formatCode>General\ "pont"</c:formatCode>
                <c:ptCount val="33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FD9-49DC-A103-9E12B3A82E48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0"/>
                  <c:y val="1.68122467288927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FD9-49DC-A103-9E12B3A82E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Indexek!$B$25:$AH$25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Indexek!$B$30:$AH$30</c:f>
              <c:numCache>
                <c:formatCode>General</c:formatCode>
                <c:ptCount val="33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  <c:pt idx="30" formatCode="General\ &quot;pont&quot;">
                  <c:v>-26</c:v>
                </c:pt>
                <c:pt idx="31" formatCode="General\ &quot;pont&quot;">
                  <c:v>-30</c:v>
                </c:pt>
                <c:pt idx="32" formatCode="General\ &quot;pont&quot;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FD9-49DC-A103-9E12B3A82E48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FD9-49DC-A103-9E12B3A82E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Indexek!$B$25:$AH$25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Indexek!$B$31:$AH$31</c:f>
              <c:numCache>
                <c:formatCode>General\ "pont"</c:formatCode>
                <c:ptCount val="33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  <c:pt idx="30">
                  <c:v>-35</c:v>
                </c:pt>
                <c:pt idx="31">
                  <c:v>-43</c:v>
                </c:pt>
                <c:pt idx="32">
                  <c:v>-36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FD9-49DC-A103-9E12B3A82E48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FD9-49DC-A103-9E12B3A82E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Indexek!$B$25:$AH$25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Indexek!$B$32:$AH$32</c:f>
              <c:numCache>
                <c:formatCode>General\ "pont"</c:formatCode>
                <c:ptCount val="33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FD9-49DC-A103-9E12B3A82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703344975199572"/>
          <c:w val="0.98261515391554244"/>
          <c:h val="0.214672533743635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4152393406"/>
          <c:y val="3.741787007784847E-2"/>
          <c:w val="0.75685536802548226"/>
          <c:h val="0.4853466747482774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1.393690903939039E-3"/>
                  <c:y val="-1.6383137641760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155-4FE5-960A-A136F5841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Indexek!$B$38:$AH$38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Indexek!$B$39:$AH$39</c:f>
              <c:numCache>
                <c:formatCode>General\ "pont"</c:formatCode>
                <c:ptCount val="33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  <c:pt idx="30">
                  <c:v>15</c:v>
                </c:pt>
                <c:pt idx="31">
                  <c:v>14</c:v>
                </c:pt>
                <c:pt idx="32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55-4FE5-960A-A136F5841F7B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1.393690903939039E-3"/>
                  <c:y val="-2.3404482345372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155-4FE5-960A-A136F5841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Indexek!$B$38:$AH$38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Indexek!$B$40:$AH$40</c:f>
              <c:numCache>
                <c:formatCode>General\ "pont"</c:formatCode>
                <c:ptCount val="33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55-4FE5-960A-A136F5841F7B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155-4FE5-960A-A136F5841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Indexek!$B$38:$AH$38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Indexek!$B$41:$AH$41</c:f>
              <c:numCache>
                <c:formatCode>General\ "pont"</c:formatCode>
                <c:ptCount val="33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155-4FE5-960A-A136F5841F7B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1.393690903939039E-3"/>
                  <c:y val="2.34044823453723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155-4FE5-960A-A136F5841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Indexek!$B$38:$AH$38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Indexek!$B$42:$AH$42</c:f>
              <c:numCache>
                <c:formatCode>General\ "pont"</c:formatCode>
                <c:ptCount val="33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155-4FE5-960A-A136F5841F7B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-1.0220281896651768E-16"/>
                  <c:y val="-4.68089646907447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155-4FE5-960A-A136F5841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Indexek!$B$38:$AH$38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Indexek!$B$43:$AH$43</c:f>
              <c:numCache>
                <c:formatCode>General\ "pont"</c:formatCode>
                <c:ptCount val="33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155-4FE5-960A-A136F5841F7B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1.393690903939039E-3"/>
                  <c:y val="3.04258270489841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4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155-4FE5-960A-A136F5841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Indexek!$B$38:$AH$38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Indexek!$B$44:$AH$44</c:f>
              <c:numCache>
                <c:formatCode>General\ "pont"</c:formatCode>
                <c:ptCount val="33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155-4FE5-960A-A136F5841F7B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155-4FE5-960A-A136F5841F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Indexek!$B$38:$AH$38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Indexek!$B$45:$AH$45</c:f>
              <c:numCache>
                <c:formatCode>General\ "pont"</c:formatCode>
                <c:ptCount val="33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2155-4FE5-960A-A136F5841F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0751186228490249E-3"/>
          <c:y val="0.80264824482046826"/>
          <c:w val="0.99692488137715096"/>
          <c:h val="0.183450598389955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3.1852884049993736E-2"/>
          <c:w val="0.81657720909886267"/>
          <c:h val="0.6596087897978673"/>
        </c:manualLayout>
      </c:layout>
      <c:lineChart>
        <c:grouping val="standard"/>
        <c:varyColors val="0"/>
        <c:ser>
          <c:idx val="0"/>
          <c:order val="0"/>
          <c:tx>
            <c:strRef>
              <c:f>Indexek!$B$88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-4.1666666666666666E-3"/>
                  <c:y val="-1.5229808212344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AE-43D7-8179-49E1F0A06B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Indexek!$A$89:$A$121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Indexek!$B$89:$B$121</c:f>
              <c:numCache>
                <c:formatCode>General\ "pont"</c:formatCode>
                <c:ptCount val="33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  <c:pt idx="30">
                  <c:v>-2</c:v>
                </c:pt>
                <c:pt idx="31">
                  <c:v>-14</c:v>
                </c:pt>
                <c:pt idx="32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AE-43D7-8179-49E1F0A06B7C}"/>
            </c:ext>
          </c:extLst>
        </c:ser>
        <c:ser>
          <c:idx val="1"/>
          <c:order val="1"/>
          <c:tx>
            <c:strRef>
              <c:f>Indexek!$C$88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AE-43D7-8179-49E1F0A06B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Indexek!$A$89:$A$121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Indexek!$C$89:$C$121</c:f>
              <c:numCache>
                <c:formatCode>General\ "pont"</c:formatCode>
                <c:ptCount val="33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  <c:pt idx="30">
                  <c:v>6</c:v>
                </c:pt>
                <c:pt idx="31">
                  <c:v>0</c:v>
                </c:pt>
                <c:pt idx="32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AAE-43D7-8179-49E1F0A06B7C}"/>
            </c:ext>
          </c:extLst>
        </c:ser>
        <c:ser>
          <c:idx val="2"/>
          <c:order val="2"/>
          <c:tx>
            <c:strRef>
              <c:f>Indexek!$D$88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AE-43D7-8179-49E1F0A06B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Indexek!$A$89:$A$121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Indexek!$D$89:$D$121</c:f>
              <c:numCache>
                <c:formatCode>General\ "pont"</c:formatCode>
                <c:ptCount val="33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  <c:pt idx="30">
                  <c:v>6</c:v>
                </c:pt>
                <c:pt idx="31">
                  <c:v>-4</c:v>
                </c:pt>
                <c:pt idx="32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AAE-43D7-8179-49E1F0A06B7C}"/>
            </c:ext>
          </c:extLst>
        </c:ser>
        <c:ser>
          <c:idx val="3"/>
          <c:order val="3"/>
          <c:tx>
            <c:strRef>
              <c:f>Indexek!$E$88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AE-43D7-8179-49E1F0A06B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Indexek!$A$89:$A$121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Indexek!$E$89:$E$121</c:f>
              <c:numCache>
                <c:formatCode>General\ "pont"</c:formatCode>
                <c:ptCount val="33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  <c:pt idx="30">
                  <c:v>17</c:v>
                </c:pt>
                <c:pt idx="31">
                  <c:v>19</c:v>
                </c:pt>
                <c:pt idx="32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AAE-43D7-8179-49E1F0A06B7C}"/>
            </c:ext>
          </c:extLst>
        </c:ser>
        <c:ser>
          <c:idx val="4"/>
          <c:order val="4"/>
          <c:tx>
            <c:strRef>
              <c:f>Indexek!$F$88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-2.7777777777777779E-3"/>
                  <c:y val="-1.776810958106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AE-43D7-8179-49E1F0A06B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Indexek!$A$89:$A$121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Indexek!$F$89:$F$121</c:f>
              <c:numCache>
                <c:formatCode>General\ "pont"</c:formatCode>
                <c:ptCount val="33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AAE-43D7-8179-49E1F0A06B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065923009623797"/>
          <c:y val="0.92954894584544023"/>
          <c:w val="0.68312598425196847"/>
          <c:h val="7.04510541545597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7577646544181975"/>
          <c:h val="0.637342112942621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242-4AFA-90A3-6CC79BDA6B0A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D242-4AFA-90A3-6CC79BDA6B0A}"/>
              </c:ext>
            </c:extLst>
          </c:dPt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242-4AFA-90A3-6CC79BDA6B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verzió'!$A$56:$A$88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verzió'!$B$56:$B$88</c:f>
              <c:numCache>
                <c:formatCode>0%</c:formatCode>
                <c:ptCount val="33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  <c:pt idx="30">
                  <c:v>0.88</c:v>
                </c:pt>
                <c:pt idx="31">
                  <c:v>0.79</c:v>
                </c:pt>
                <c:pt idx="32">
                  <c:v>0.82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242-4AFA-90A3-6CC79BDA6B0A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D242-4AFA-90A3-6CC79BDA6B0A}"/>
              </c:ext>
            </c:extLst>
          </c:dPt>
          <c:dLbls>
            <c:dLbl>
              <c:idx val="32"/>
              <c:layout>
                <c:manualLayout>
                  <c:x val="0"/>
                  <c:y val="1.94546419618244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242-4AFA-90A3-6CC79BDA6B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verzió'!$A$56:$A$88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verzió'!$C$56:$C$88</c:f>
              <c:numCache>
                <c:formatCode>0%</c:formatCode>
                <c:ptCount val="33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  <c:pt idx="30">
                  <c:v>0.9</c:v>
                </c:pt>
                <c:pt idx="31">
                  <c:v>0.89</c:v>
                </c:pt>
                <c:pt idx="32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242-4AFA-90A3-6CC79BDA6B0A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0"/>
                  <c:y val="-7.29549073568413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242-4AFA-90A3-6CC79BDA6B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verzió'!$A$56:$A$88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verzió'!$D$56:$D$88</c:f>
              <c:numCache>
                <c:formatCode>0%</c:formatCode>
                <c:ptCount val="33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  <c:pt idx="30">
                  <c:v>0.92</c:v>
                </c:pt>
                <c:pt idx="31">
                  <c:v>0.9</c:v>
                </c:pt>
                <c:pt idx="32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242-4AFA-90A3-6CC79BDA6B0A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242-4AFA-90A3-6CC79BDA6B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verzió'!$A$56:$A$88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verzió'!$E$56:$E$88</c:f>
              <c:numCache>
                <c:formatCode>0%</c:formatCode>
                <c:ptCount val="33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  <c:pt idx="30">
                  <c:v>0.94</c:v>
                </c:pt>
                <c:pt idx="31">
                  <c:v>0.95</c:v>
                </c:pt>
                <c:pt idx="32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D242-4AFA-90A3-6CC79BDA6B0A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D242-4AFA-90A3-6CC79BDA6B0A}"/>
              </c:ext>
            </c:extLst>
          </c:dPt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242-4AFA-90A3-6CC79BDA6B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verzió'!$A$56:$A$88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verzió'!$F$56:$F$88</c:f>
              <c:numCache>
                <c:formatCode>0%</c:formatCode>
                <c:ptCount val="33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242-4AFA-90A3-6CC79BDA6B0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18011811023622"/>
          <c:y val="0.93007224259172594"/>
          <c:w val="0.79775076552930879"/>
          <c:h val="6.74959271630459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116274374860636"/>
          <c:h val="0.5742539938393448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verzió'!$L$90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0"/>
                  <c:y val="2.16852328686659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3F3-4FA9-B851-4AFA1B6EA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verzió'!$K$91:$K$123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verzió'!$L$91:$L$123</c:f>
              <c:numCache>
                <c:formatCode>0%</c:formatCode>
                <c:ptCount val="33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  <c:pt idx="30">
                  <c:v>0.86</c:v>
                </c:pt>
                <c:pt idx="31">
                  <c:v>0.83</c:v>
                </c:pt>
                <c:pt idx="32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3F3-4FA9-B851-4AFA1B6EAADB}"/>
            </c:ext>
          </c:extLst>
        </c:ser>
        <c:ser>
          <c:idx val="1"/>
          <c:order val="1"/>
          <c:tx>
            <c:strRef>
              <c:f>'Új verzió'!$M$90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0"/>
                  <c:y val="-2.98171951944157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3F3-4FA9-B851-4AFA1B6EA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verzió'!$K$91:$K$123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verzió'!$M$91:$M$123</c:f>
              <c:numCache>
                <c:formatCode>0%</c:formatCode>
                <c:ptCount val="33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  <c:pt idx="30">
                  <c:v>0.93</c:v>
                </c:pt>
                <c:pt idx="31">
                  <c:v>0.86</c:v>
                </c:pt>
                <c:pt idx="32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3F3-4FA9-B851-4AFA1B6EAADB}"/>
            </c:ext>
          </c:extLst>
        </c:ser>
        <c:ser>
          <c:idx val="2"/>
          <c:order val="2"/>
          <c:tx>
            <c:strRef>
              <c:f>'Új verzió'!$N$90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F3-4FA9-B851-4AFA1B6EA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verzió'!$K$91:$K$123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verzió'!$N$91:$N$123</c:f>
              <c:numCache>
                <c:formatCode>0%</c:formatCode>
                <c:ptCount val="33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  <c:pt idx="30">
                  <c:v>0.89</c:v>
                </c:pt>
                <c:pt idx="31">
                  <c:v>0.82</c:v>
                </c:pt>
                <c:pt idx="32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3F3-4FA9-B851-4AFA1B6EAADB}"/>
            </c:ext>
          </c:extLst>
        </c:ser>
        <c:ser>
          <c:idx val="3"/>
          <c:order val="3"/>
          <c:tx>
            <c:strRef>
              <c:f>'Új verzió'!$O$90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3F3-4FA9-B851-4AFA1B6EAA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verzió'!$K$91:$K$123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verzió'!$O$91:$O$123</c:f>
              <c:numCache>
                <c:formatCode>0%</c:formatCode>
                <c:ptCount val="33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3F3-4FA9-B851-4AFA1B6EA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049965436355487"/>
          <c:y val="0.86172846673451131"/>
          <c:w val="0.76511168360545889"/>
          <c:h val="0.130139570939738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2.7611038954357622E-2"/>
          <c:w val="0.77843678915135606"/>
          <c:h val="0.6576396193605934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verzió'!$B$122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1.3888888888888889E-3"/>
                  <c:y val="4.523318239776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95D-44B1-B123-B3C388DA9F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verzió'!$A$123:$A$155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verzió'!$B$123:$B$155</c:f>
              <c:numCache>
                <c:formatCode>General\ "pont"</c:formatCode>
                <c:ptCount val="33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  <c:pt idx="30">
                  <c:v>0</c:v>
                </c:pt>
                <c:pt idx="31">
                  <c:v>-17</c:v>
                </c:pt>
                <c:pt idx="32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95D-44B1-B123-B3C388DA9F01}"/>
            </c:ext>
          </c:extLst>
        </c:ser>
        <c:ser>
          <c:idx val="1"/>
          <c:order val="1"/>
          <c:tx>
            <c:strRef>
              <c:f>'Új verzió'!$C$122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-4.1666666666666666E-3"/>
                  <c:y val="5.0259091553069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5D-44B1-B123-B3C388DA9F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verzió'!$A$123:$A$155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verzió'!$C$123:$C$155</c:f>
              <c:numCache>
                <c:formatCode>General\ "pont"</c:formatCode>
                <c:ptCount val="33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  <c:pt idx="30">
                  <c:v>11</c:v>
                </c:pt>
                <c:pt idx="31">
                  <c:v>-6</c:v>
                </c:pt>
                <c:pt idx="32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95D-44B1-B123-B3C388DA9F01}"/>
            </c:ext>
          </c:extLst>
        </c:ser>
        <c:ser>
          <c:idx val="2"/>
          <c:order val="2"/>
          <c:tx>
            <c:strRef>
              <c:f>'Új verzió'!$D$122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1.388888888888787E-3"/>
                  <c:y val="5.2772046130722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5D-44B1-B123-B3C388DA9F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verzió'!$A$123:$A$155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verzió'!$D$123:$D$155</c:f>
              <c:numCache>
                <c:formatCode>General\ "pont"</c:formatCode>
                <c:ptCount val="33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  <c:pt idx="30">
                  <c:v>0</c:v>
                </c:pt>
                <c:pt idx="31">
                  <c:v>-9</c:v>
                </c:pt>
                <c:pt idx="32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95D-44B1-B123-B3C388DA9F01}"/>
            </c:ext>
          </c:extLst>
        </c:ser>
        <c:ser>
          <c:idx val="3"/>
          <c:order val="3"/>
          <c:tx>
            <c:strRef>
              <c:f>'Új verzió'!$E$122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5D-44B1-B123-B3C388DA9F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verzió'!$A$123:$A$155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verzió'!$E$123:$E$155</c:f>
              <c:numCache>
                <c:formatCode>General\ "pont"</c:formatCode>
                <c:ptCount val="33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  <c:pt idx="30">
                  <c:v>10</c:v>
                </c:pt>
                <c:pt idx="31">
                  <c:v>15</c:v>
                </c:pt>
                <c:pt idx="3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95D-44B1-B123-B3C388DA9F01}"/>
            </c:ext>
          </c:extLst>
        </c:ser>
        <c:ser>
          <c:idx val="4"/>
          <c:order val="4"/>
          <c:tx>
            <c:strRef>
              <c:f>'Új verzió'!$F$122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2"/>
              <c:layout>
                <c:manualLayout>
                  <c:x val="1.3888888888888889E-3"/>
                  <c:y val="2.01036366212276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95D-44B1-B123-B3C388DA9F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verzió'!$A$123:$A$155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2021. 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2022. 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2023. 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verzió'!$F$123:$F$155</c:f>
              <c:numCache>
                <c:formatCode>General\ "pont"</c:formatCode>
                <c:ptCount val="33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95D-44B1-B123-B3C388DA9F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723567366579179"/>
          <c:y val="0.93025245102113019"/>
          <c:w val="0.79775076552930879"/>
          <c:h val="6.97475489788698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63359520289464E-2"/>
          <c:w val="0.86466535433070868"/>
          <c:h val="0.6496408066327699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verzió'!$B$168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944-4BCF-88A4-3686C03DB9A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D944-4BCF-88A4-3686C03DB9AC}"/>
              </c:ext>
            </c:extLst>
          </c:dPt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944-4BCF-88A4-3686C03DB9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verzió'!$A$169:$A$201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verzió'!$B$169:$B$201</c:f>
              <c:numCache>
                <c:formatCode>0%</c:formatCode>
                <c:ptCount val="33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  <c:pt idx="30">
                  <c:v>0.85</c:v>
                </c:pt>
                <c:pt idx="31">
                  <c:v>0.8</c:v>
                </c:pt>
                <c:pt idx="32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44-4BCF-88A4-3686C03DB9AC}"/>
            </c:ext>
          </c:extLst>
        </c:ser>
        <c:ser>
          <c:idx val="1"/>
          <c:order val="1"/>
          <c:tx>
            <c:strRef>
              <c:f>'Új verzió'!$C$168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D944-4BCF-88A4-3686C03DB9A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D944-4BCF-88A4-3686C03DB9AC}"/>
              </c:ext>
            </c:extLst>
          </c:dPt>
          <c:dLbls>
            <c:dLbl>
              <c:idx val="32"/>
              <c:layout>
                <c:manualLayout>
                  <c:x val="0"/>
                  <c:y val="1.45851724304256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944-4BCF-88A4-3686C03DB9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verzió'!$A$169:$A$201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verzió'!$C$169:$C$201</c:f>
              <c:numCache>
                <c:formatCode>0%</c:formatCode>
                <c:ptCount val="33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  <c:pt idx="30">
                  <c:v>0.95</c:v>
                </c:pt>
                <c:pt idx="31">
                  <c:v>0.94</c:v>
                </c:pt>
                <c:pt idx="32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944-4BCF-88A4-3686C03DB9AC}"/>
            </c:ext>
          </c:extLst>
        </c:ser>
        <c:ser>
          <c:idx val="2"/>
          <c:order val="2"/>
          <c:tx>
            <c:strRef>
              <c:f>'Új verzió'!$D$168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D944-4BCF-88A4-3686C03DB9A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D944-4BCF-88A4-3686C03DB9AC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D944-4BCF-88A4-3686C03DB9AC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D944-4BCF-88A4-3686C03DB9AC}"/>
              </c:ext>
            </c:extLst>
          </c:dPt>
          <c:dLbls>
            <c:delete val="1"/>
          </c:dLbls>
          <c:cat>
            <c:strRef>
              <c:f>'Új verzió'!$A$169:$A$201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verzió'!$D$169:$D$201</c:f>
              <c:numCache>
                <c:formatCode>0%</c:formatCode>
                <c:ptCount val="33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  <c:pt idx="30">
                  <c:v>0.98</c:v>
                </c:pt>
                <c:pt idx="31">
                  <c:v>1.02</c:v>
                </c:pt>
                <c:pt idx="32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944-4BCF-88A4-3686C03DB9AC}"/>
            </c:ext>
          </c:extLst>
        </c:ser>
        <c:ser>
          <c:idx val="3"/>
          <c:order val="3"/>
          <c:tx>
            <c:strRef>
              <c:f>'Új verzió'!$E$168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944-4BCF-88A4-3686C03DB9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verzió'!$A$169:$A$201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verzió'!$E$169:$E$201</c:f>
              <c:numCache>
                <c:formatCode>0%</c:formatCode>
                <c:ptCount val="33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  <c:pt idx="30">
                  <c:v>1.04</c:v>
                </c:pt>
                <c:pt idx="31">
                  <c:v>1.01</c:v>
                </c:pt>
                <c:pt idx="32">
                  <c:v>1.1200000000000001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944-4BCF-88A4-3686C03DB9AC}"/>
            </c:ext>
          </c:extLst>
        </c:ser>
        <c:ser>
          <c:idx val="4"/>
          <c:order val="4"/>
          <c:tx>
            <c:strRef>
              <c:f>'Új verzió'!$F$168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D944-4BCF-88A4-3686C03DB9AC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D944-4BCF-88A4-3686C03DB9AC}"/>
              </c:ext>
            </c:extLst>
          </c:dPt>
          <c:dLbls>
            <c:dLbl>
              <c:idx val="32"/>
              <c:layout>
                <c:manualLayout>
                  <c:x val="-1.3888888888888889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944-4BCF-88A4-3686C03DB9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verzió'!$A$169:$A$201</c:f>
              <c:strCache>
                <c:ptCount val="33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  <c:pt idx="24">
                  <c:v>December</c:v>
                </c:pt>
                <c:pt idx="25">
                  <c:v>2023. Január</c:v>
                </c:pt>
                <c:pt idx="26">
                  <c:v>Február</c:v>
                </c:pt>
                <c:pt idx="27">
                  <c:v>Március</c:v>
                </c:pt>
                <c:pt idx="28">
                  <c:v>Április</c:v>
                </c:pt>
                <c:pt idx="29">
                  <c:v>Május</c:v>
                </c:pt>
                <c:pt idx="30">
                  <c:v>Június</c:v>
                </c:pt>
                <c:pt idx="31">
                  <c:v>Július</c:v>
                </c:pt>
                <c:pt idx="32">
                  <c:v>Augusztus</c:v>
                </c:pt>
              </c:strCache>
            </c:strRef>
          </c:cat>
          <c:val>
            <c:numRef>
              <c:f>'Új verzió'!$F$169:$F$201</c:f>
              <c:numCache>
                <c:formatCode>0%</c:formatCode>
                <c:ptCount val="33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  <c:pt idx="30">
                  <c:v>0.97</c:v>
                </c:pt>
                <c:pt idx="31">
                  <c:v>0.93</c:v>
                </c:pt>
                <c:pt idx="32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D944-4BCF-88A4-3686C03DB9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056900699912511"/>
          <c:y val="0.93010008261102928"/>
          <c:w val="0.79775076552930879"/>
          <c:h val="6.7469055317233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2020.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mutatók júliushoz képest tapasztalt növekedését elsősorban a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-, és a nagyvállalati válaszadók üzleti hangulatának javulása magyarázta. Az ipar és építőipar helyzetértékelése és várakozásai azonban továbbra is inkább kedvezőtlenek.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nőtt júliushoz képest: előbbi 87-ről 90, utóbbi 93-ról 98 százalékra. Utóbbi az elmúlt 3 hónap legmagasabb értéke.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létszámváltoztatási tervek mutatója is javult az előző hónaphoz képest: előbbi +16-ról +24 pontra, utóbbi +1-ről +3 pontra.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 júliusi mélypontot (-15 pont) követően -8 pontra emelkedett.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kedvezőtlen megítélése a júliusi rekordalacsony (-32 pont) szintről -21 pontra javult, ami az elmúlt 3 hónap legmagasabb értéke. A várakozások indexe is növekedett, az előző havi +2-ről +5 pontra.</a:t>
          </a:r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2020.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 júliusi mélypontot (-15 pont) követően -8 pontra emelkedett.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jelenlegi helyzet kedvezőtlen megítélése a júliusi rekordalacsony (-32 pont) szintről -21 pontra javult, ami az elmúlt 3 hónap legmagasabb értéke. A várakozások indexe is növekedett, az előző havi +2-ről +5 pontra.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és bevételi szint is nőtt júliushoz képest: előbbi 87-ről 90, utóbbi 93-ról 98 százalékra. Utóbbi az elmúlt 3 hónap legmagasabb értéke.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létszámváltoztatási tervek mutatója is javult az előző hónaphoz képest: előbbi +16-ról +24 pontra, utóbbi +1-ről +3 pontra.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 mutatók júliushoz képest tapasztalt növekedését elsősorban a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-, és a nagyvállalati válaszadók üzleti hangulatának javulása magyarázta. Az ipar és építőipar helyzetértékelése és várakozásai azonban továbbra is inkább kedvezőtlenek.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0.30777</cdr:x>
      <cdr:y>0.42941</cdr:y>
    </cdr:from>
    <cdr:to>
      <cdr:x>0.41953</cdr:x>
      <cdr:y>0.5042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1A30C7E5-E6A9-748C-3FBD-8F03A422CBD8}"/>
            </a:ext>
          </a:extLst>
        </cdr:cNvPr>
        <cdr:cNvSpPr txBox="1"/>
      </cdr:nvSpPr>
      <cdr:spPr>
        <a:xfrm xmlns:a="http://schemas.openxmlformats.org/drawingml/2006/main">
          <a:off x="2814207" y="2173152"/>
          <a:ext cx="1021933" cy="3784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/>
            <a:t>2023/5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0.93978</cdr:x>
      <cdr:y>0.13478</cdr:y>
    </cdr:from>
    <cdr:to>
      <cdr:x>0.99422</cdr:x>
      <cdr:y>0.1846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7E6C2B06-27D7-CD2E-211E-30154E0F7194}"/>
            </a:ext>
          </a:extLst>
        </cdr:cNvPr>
        <cdr:cNvSpPr txBox="1"/>
      </cdr:nvSpPr>
      <cdr:spPr>
        <a:xfrm xmlns:a="http://schemas.openxmlformats.org/drawingml/2006/main">
          <a:off x="8593335" y="663861"/>
          <a:ext cx="497799" cy="2453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FF0000"/>
              </a:solidFill>
            </a:rPr>
            <a:t>42%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0.87506</cdr:x>
      <cdr:y>0.32336</cdr:y>
    </cdr:from>
    <cdr:to>
      <cdr:x>0.97245</cdr:x>
      <cdr:y>0.37984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0C89D4E3-961C-C94C-E35A-270B33EF758B}"/>
            </a:ext>
          </a:extLst>
        </cdr:cNvPr>
        <cdr:cNvSpPr txBox="1"/>
      </cdr:nvSpPr>
      <cdr:spPr>
        <a:xfrm xmlns:a="http://schemas.openxmlformats.org/drawingml/2006/main">
          <a:off x="7984451" y="1663667"/>
          <a:ext cx="888628" cy="290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4EE4F8"/>
              </a:solidFill>
            </a:rPr>
            <a:t>-17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2023. 08. 25.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3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2023. augusztusi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kapacitás-kihasználtság az egy évvel korábbi szint 90 százalékára emelkedett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1589997"/>
              </p:ext>
            </p:extLst>
          </p:nvPr>
        </p:nvGraphicFramePr>
        <p:xfrm>
          <a:off x="0" y="922448"/>
          <a:ext cx="9144000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6" y="308496"/>
            <a:ext cx="7969480" cy="612000"/>
          </a:xfrm>
        </p:spPr>
        <p:txBody>
          <a:bodyPr>
            <a:noAutofit/>
          </a:bodyPr>
          <a:lstStyle/>
          <a:p>
            <a:r>
              <a:rPr lang="hu-HU" sz="2000" dirty="0"/>
              <a:t>Minden tevékenységi körben nőtt az átlagos kapacitás-kihasználtság júliushoz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6741774"/>
              </p:ext>
            </p:extLst>
          </p:nvPr>
        </p:nvGraphicFramePr>
        <p:xfrm>
          <a:off x="-1" y="920496"/>
          <a:ext cx="9144001" cy="468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310446"/>
            <a:ext cx="7926239" cy="612000"/>
          </a:xfrm>
        </p:spPr>
        <p:txBody>
          <a:bodyPr>
            <a:noAutofit/>
          </a:bodyPr>
          <a:lstStyle/>
          <a:p>
            <a:r>
              <a:rPr lang="hu-HU" sz="1800" dirty="0"/>
              <a:t>A termelési szintre vonatkozó kilátások a nagyvállalatoknál az elmúlt 8 hónap legalacsonyabb szintjére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8294810"/>
              </p:ext>
            </p:extLst>
          </p:nvPr>
        </p:nvGraphicFramePr>
        <p:xfrm>
          <a:off x="1" y="922446"/>
          <a:ext cx="9144000" cy="5053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9591"/>
            <a:ext cx="797175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az egy évvel korábbi szint 98 százalékára nőtt, ami az elmúlt 3 hónap legmagasabb értéke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6355843"/>
              </p:ext>
            </p:extLst>
          </p:nvPr>
        </p:nvGraphicFramePr>
        <p:xfrm>
          <a:off x="1" y="931592"/>
          <a:ext cx="9144000" cy="522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52" y="307413"/>
            <a:ext cx="8092440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bevételi szintre továbbra is kedvezőtlen helyzetértékelés és csak mérsékelten optimista várakozások jellemzők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sp>
        <p:nvSpPr>
          <p:cNvPr id="27" name="Szövegdoboz 17">
            <a:extLst>
              <a:ext uri="{FF2B5EF4-FFF2-40B4-BE49-F238E27FC236}">
                <a16:creationId xmlns:a16="http://schemas.microsoft.com/office/drawing/2014/main" id="{4B97B9EA-1618-6EC3-4C76-5B09AD72BFB6}"/>
              </a:ext>
            </a:extLst>
          </p:cNvPr>
          <p:cNvSpPr txBox="1"/>
          <p:nvPr/>
        </p:nvSpPr>
        <p:spPr>
          <a:xfrm>
            <a:off x="3871101" y="237511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2023/2</a:t>
            </a:r>
          </a:p>
        </p:txBody>
      </p:sp>
      <p:sp>
        <p:nvSpPr>
          <p:cNvPr id="31" name="Szövegdoboz 17">
            <a:extLst>
              <a:ext uri="{FF2B5EF4-FFF2-40B4-BE49-F238E27FC236}">
                <a16:creationId xmlns:a16="http://schemas.microsoft.com/office/drawing/2014/main" id="{0525F66C-7385-5D28-1893-A573FF289D98}"/>
              </a:ext>
            </a:extLst>
          </p:cNvPr>
          <p:cNvSpPr txBox="1"/>
          <p:nvPr/>
        </p:nvSpPr>
        <p:spPr>
          <a:xfrm>
            <a:off x="2812546" y="264263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2023/3</a:t>
            </a:r>
          </a:p>
        </p:txBody>
      </p:sp>
      <p:sp>
        <p:nvSpPr>
          <p:cNvPr id="30" name="Szövegdoboz 17">
            <a:extLst>
              <a:ext uri="{FF2B5EF4-FFF2-40B4-BE49-F238E27FC236}">
                <a16:creationId xmlns:a16="http://schemas.microsoft.com/office/drawing/2014/main" id="{94EA2A4B-832D-68F5-638E-86DC7435ACEC}"/>
              </a:ext>
            </a:extLst>
          </p:cNvPr>
          <p:cNvSpPr txBox="1"/>
          <p:nvPr/>
        </p:nvSpPr>
        <p:spPr>
          <a:xfrm>
            <a:off x="4099350" y="2850593"/>
            <a:ext cx="1884430" cy="26769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2023/8   2023/4</a:t>
            </a:r>
          </a:p>
        </p:txBody>
      </p:sp>
      <p:graphicFrame>
        <p:nvGraphicFramePr>
          <p:cNvPr id="33" name="Diagram 32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0393084"/>
              </p:ext>
            </p:extLst>
          </p:nvPr>
        </p:nvGraphicFramePr>
        <p:xfrm>
          <a:off x="36352" y="919413"/>
          <a:ext cx="9144000" cy="506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Szövegdoboz 17">
            <a:extLst>
              <a:ext uri="{FF2B5EF4-FFF2-40B4-BE49-F238E27FC236}">
                <a16:creationId xmlns:a16="http://schemas.microsoft.com/office/drawing/2014/main" id="{3D62FEED-94E4-125C-9E59-61E2F36EC8A4}"/>
              </a:ext>
            </a:extLst>
          </p:cNvPr>
          <p:cNvSpPr txBox="1"/>
          <p:nvPr/>
        </p:nvSpPr>
        <p:spPr>
          <a:xfrm>
            <a:off x="3448156" y="2972151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2023/6</a:t>
            </a:r>
          </a:p>
        </p:txBody>
      </p:sp>
      <p:sp>
        <p:nvSpPr>
          <p:cNvPr id="32" name="Szövegdoboz 17">
            <a:extLst>
              <a:ext uri="{FF2B5EF4-FFF2-40B4-BE49-F238E27FC236}">
                <a16:creationId xmlns:a16="http://schemas.microsoft.com/office/drawing/2014/main" id="{298313EB-969F-AA49-B8B2-8026937ADCD1}"/>
              </a:ext>
            </a:extLst>
          </p:cNvPr>
          <p:cNvSpPr txBox="1"/>
          <p:nvPr/>
        </p:nvSpPr>
        <p:spPr>
          <a:xfrm>
            <a:off x="2054313" y="282612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2023/7</a:t>
            </a:r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3264"/>
            <a:ext cx="8238843" cy="639184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Újra a vevők hiánya jelenti a leggyakoribb problémát, a magas termelési árakkal szembesülők aránya csökkenő trendet mutat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702262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333754"/>
              </p:ext>
            </p:extLst>
          </p:nvPr>
        </p:nvGraphicFramePr>
        <p:xfrm>
          <a:off x="1" y="922449"/>
          <a:ext cx="9143998" cy="4925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5716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 átlagos megítélése továbbra is kedvezőtlen, de az elmúlt 3 hónap legmagasabb szintjére javult augusztusban…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6642273"/>
              </p:ext>
            </p:extLst>
          </p:nvPr>
        </p:nvGraphicFramePr>
        <p:xfrm>
          <a:off x="1" y="922448"/>
          <a:ext cx="9144000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310448"/>
            <a:ext cx="8078853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és A várakozások is javultak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7119353"/>
              </p:ext>
            </p:extLst>
          </p:nvPr>
        </p:nvGraphicFramePr>
        <p:xfrm>
          <a:off x="19569" y="922448"/>
          <a:ext cx="9124431" cy="5144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2" y="310448"/>
            <a:ext cx="8058385" cy="612000"/>
          </a:xfrm>
        </p:spPr>
        <p:txBody>
          <a:bodyPr>
            <a:noAutofit/>
          </a:bodyPr>
          <a:lstStyle/>
          <a:p>
            <a:r>
              <a:rPr lang="hu-HU" sz="2000" dirty="0"/>
              <a:t>A beruházási várakozások mutatója újra minden tevékenységi körben pozitív és növekedett júliushoz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105760"/>
              </p:ext>
            </p:extLst>
          </p:nvPr>
        </p:nvGraphicFramePr>
        <p:xfrm>
          <a:off x="0" y="922448"/>
          <a:ext cx="9144000" cy="482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562114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8110388" cy="612000"/>
          </a:xfrm>
        </p:spPr>
        <p:txBody>
          <a:bodyPr>
            <a:noAutofit/>
          </a:bodyPr>
          <a:lstStyle/>
          <a:p>
            <a:r>
              <a:rPr lang="hu-HU" sz="2000" dirty="0"/>
              <a:t>A létszámbővítési tervek alindexe a nagyvállalatoknál az elmúlt 3 hónap legmagasabb szintjére nőtt augusztusban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9150433"/>
              </p:ext>
            </p:extLst>
          </p:nvPr>
        </p:nvGraphicFramePr>
        <p:xfrm>
          <a:off x="0" y="922449"/>
          <a:ext cx="9143999" cy="5164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9" y="325772"/>
            <a:ext cx="7761692" cy="612000"/>
          </a:xfrm>
        </p:spPr>
        <p:txBody>
          <a:bodyPr>
            <a:noAutofit/>
          </a:bodyPr>
          <a:lstStyle/>
          <a:p>
            <a:r>
              <a:rPr lang="hu-HU" sz="1800" dirty="0"/>
              <a:t>A szolgáltatás és kereskedelemben javult, a mezőgazdaságban azonban gyengült a foglalkoztatási várakozások mutatója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514394"/>
              </p:ext>
            </p:extLst>
          </p:nvPr>
        </p:nvGraphicFramePr>
        <p:xfrm>
          <a:off x="-1" y="922449"/>
          <a:ext cx="9144001" cy="49297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9619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5 hónapja tartó csökkenő trendet követően enyhén nőtt az elmúlt 3 hónapban árat emelő vállalatok aránya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2711525"/>
              </p:ext>
            </p:extLst>
          </p:nvPr>
        </p:nvGraphicFramePr>
        <p:xfrm>
          <a:off x="0" y="911619"/>
          <a:ext cx="9144000" cy="4772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8" y="301396"/>
            <a:ext cx="8091784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tervezett áremelések mutatója azonban minden tevékenységi körben csökkent júliushoz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84590" y="5739311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0304970"/>
              </p:ext>
            </p:extLst>
          </p:nvPr>
        </p:nvGraphicFramePr>
        <p:xfrm>
          <a:off x="0" y="902886"/>
          <a:ext cx="9144000" cy="4825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819" y="310449"/>
            <a:ext cx="783244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</a:t>
            </a:r>
            <a:r>
              <a:rPr lang="hu-HU" sz="2000"/>
              <a:t>válaszadók 21 </a:t>
            </a:r>
            <a:r>
              <a:rPr lang="hu-HU" sz="2000" dirty="0"/>
              <a:t>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H="1" flipV="1">
            <a:off x="7337947" y="922449"/>
            <a:ext cx="6053" cy="400736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9008826"/>
              </p:ext>
            </p:extLst>
          </p:nvPr>
        </p:nvGraphicFramePr>
        <p:xfrm>
          <a:off x="-65424" y="922449"/>
          <a:ext cx="9209423" cy="5224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1044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továbbra is kedvezőtlen, de az előző havi rekordalacsony szinthez képest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21231114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03" y="309397"/>
            <a:ext cx="788230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vállalati konjunktúraindexe az eddig tapasztalt legalacsonyabb (-15 pont) szintről -8 pontra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83926" y="580355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4925741"/>
              </p:ext>
            </p:extLst>
          </p:nvPr>
        </p:nvGraphicFramePr>
        <p:xfrm>
          <a:off x="0" y="921397"/>
          <a:ext cx="9144000" cy="4882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92" y="311787"/>
            <a:ext cx="805681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aktuális helyzet mutatója továbbra is kedvezőtlen, de az elmúlt 3 hónap legmagasabb szintjére javult augusztusban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81242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0271527"/>
              </p:ext>
            </p:extLst>
          </p:nvPr>
        </p:nvGraphicFramePr>
        <p:xfrm>
          <a:off x="31504" y="923787"/>
          <a:ext cx="9112495" cy="4957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52" y="314733"/>
            <a:ext cx="7922717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indexe a felmérésben vizsgált valamennyi tényező kapcsán javult júliushoz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6357173"/>
              </p:ext>
            </p:extLst>
          </p:nvPr>
        </p:nvGraphicFramePr>
        <p:xfrm>
          <a:off x="0" y="926733"/>
          <a:ext cx="9112494" cy="528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04" y="314733"/>
            <a:ext cx="7989674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és a jövőbeli várakozások is javultak a felmérésben vizsgált tényezők többségénél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9632664"/>
              </p:ext>
            </p:extLst>
          </p:nvPr>
        </p:nvGraphicFramePr>
        <p:xfrm>
          <a:off x="0" y="926733"/>
          <a:ext cx="9112494" cy="5426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8" y="310449"/>
            <a:ext cx="8383818" cy="612000"/>
          </a:xfrm>
        </p:spPr>
        <p:txBody>
          <a:bodyPr>
            <a:noAutofit/>
          </a:bodyPr>
          <a:lstStyle/>
          <a:p>
            <a:r>
              <a:rPr lang="hu-HU" sz="2000" dirty="0"/>
              <a:t>A </a:t>
            </a:r>
            <a:r>
              <a:rPr lang="hu-HU" sz="2000" dirty="0" err="1"/>
              <a:t>mikrocégek</a:t>
            </a:r>
            <a:r>
              <a:rPr lang="hu-HU" sz="2000" dirty="0"/>
              <a:t> várakozásai számottevően javultak júliushoz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7220989"/>
              </p:ext>
            </p:extLst>
          </p:nvPr>
        </p:nvGraphicFramePr>
        <p:xfrm>
          <a:off x="1" y="922449"/>
          <a:ext cx="9144000" cy="5003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56015</TotalTime>
  <Words>1139</Words>
  <Application>Microsoft Office PowerPoint</Application>
  <PresentationFormat>Diavetítés a képernyőre (4:3 oldalarány)</PresentationFormat>
  <Paragraphs>129</Paragraphs>
  <Slides>26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2023. augusztusi eredményei</vt:lpstr>
      <vt:lpstr>Az mnb vállalati konjunktúra felmérései</vt:lpstr>
      <vt:lpstr>A vállalati konjunktúra továbbra is kedvezőtlen, de az előző havi rekordalacsony szinthez képest javult</vt:lpstr>
      <vt:lpstr>Az mnb vállalati konjunktúraindexe az eddig tapasztalt legalacsonyabb (-15 pont) szintről -8 pontra javult</vt:lpstr>
      <vt:lpstr>Az aktuális helyzet mutatója továbbra is kedvezőtlen, de az elmúlt 3 hónap legmagasabb szintjére javult augusztusban</vt:lpstr>
      <vt:lpstr>A jelenlegi helyzet indexe a felmérésben vizsgált valamennyi tényező kapcsán javult júliushoz képest…</vt:lpstr>
      <vt:lpstr>… és a jövőbeli várakozások is javultak a felmérésben vizsgált tényezők többségénél</vt:lpstr>
      <vt:lpstr>A mikrocégek várakozásai számottevően javultak júliushoz képest</vt:lpstr>
      <vt:lpstr>Termelés és kereslet</vt:lpstr>
      <vt:lpstr>Az átlagos kapacitás-kihasználtság az egy évvel korábbi szint 90 százalékára emelkedett</vt:lpstr>
      <vt:lpstr>Minden tevékenységi körben nőtt az átlagos kapacitás-kihasználtság júliushoz képest</vt:lpstr>
      <vt:lpstr>A termelési szintre vonatkozó kilátások a nagyvállalatoknál az elmúlt 8 hónap legalacsonyabb szintjére gyengültek</vt:lpstr>
      <vt:lpstr>az átlagos bevételi szint az egy évvel korábbi szint 98 százalékára nőtt, ami az elmúlt 3 hónap legmagasabb értéke</vt:lpstr>
      <vt:lpstr>A bevételi szintre továbbra is kedvezőtlen helyzetértékelés és csak mérsékelten optimista várakozások jellemzők</vt:lpstr>
      <vt:lpstr>Újra a vevők hiánya jelenti a leggyakoribb problémát, a magas termelési árakkal szembesülők aránya csökkenő trendet mutat</vt:lpstr>
      <vt:lpstr>Üzleti környezet, beruházások, foglalkoztatás</vt:lpstr>
      <vt:lpstr>Az üzleti környezet átlagos megítélése továbbra is kedvezőtlen, de az elmúlt 3 hónap legmagasabb szintjére javult augusztusban…</vt:lpstr>
      <vt:lpstr>… és A várakozások is javultak az előző hónaphoz képest</vt:lpstr>
      <vt:lpstr>A beruházási várakozások mutatója újra minden tevékenységi körben pozitív és növekedett júliushoz képest</vt:lpstr>
      <vt:lpstr>A létszámbővítési tervek alindexe a nagyvállalatoknál az elmúlt 3 hónap legmagasabb szintjére nőtt augusztusban</vt:lpstr>
      <vt:lpstr>A szolgáltatás és kereskedelemben javult, a mezőgazdaságban azonban gyengült a foglalkoztatási várakozások mutatója</vt:lpstr>
      <vt:lpstr>Árak</vt:lpstr>
      <vt:lpstr>5 hónapja tartó csökkenő trendet követően enyhén nőtt az elmúlt 3 hónapban árat emelő vállalatok aránya</vt:lpstr>
      <vt:lpstr>A tervezett áremelések mutatója azonban minden tevékenységi körben csökkent júliushoz képest</vt:lpstr>
      <vt:lpstr>a magasabb infláció miatt a válaszadók 21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2341</cp:revision>
  <dcterms:created xsi:type="dcterms:W3CDTF">2020-04-06T05:19:02Z</dcterms:created>
  <dcterms:modified xsi:type="dcterms:W3CDTF">2023-08-25T07:54:50Z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