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8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december\input\2023.%20dec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588405445629119E-2"/>
          <c:w val="0.80074870945442811"/>
          <c:h val="0.6589965828672813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06A-4209-A6D4-4618FF773C21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6A-4209-A6D4-4618FF773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Indexek!$B$4:$AL$4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Indexek!$B$5:$AL$5</c:f>
              <c:numCache>
                <c:formatCode>General\ "pont"</c:formatCode>
                <c:ptCount val="3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6A-4209-A6D4-4618FF773C21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06A-4209-A6D4-4618FF773C21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6A-4209-A6D4-4618FF773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Indexek!$B$4:$AL$4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Indexek!$B$6:$AL$6</c:f>
              <c:numCache>
                <c:formatCode>General\ "pont"</c:formatCode>
                <c:ptCount val="3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6A-4209-A6D4-4618FF773C21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06A-4209-A6D4-4618FF773C21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6A-4209-A6D4-4618FF773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Indexek!$B$4:$AL$4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Indexek!$B$7:$AL$7</c:f>
              <c:numCache>
                <c:formatCode>General\ "pont"</c:formatCode>
                <c:ptCount val="37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06A-4209-A6D4-4618FF773C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55619613339934"/>
          <c:y val="0.92899619611328343"/>
          <c:w val="0.7912764882681006"/>
          <c:h val="7.10038038867165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8-4009-BC0E-96C60A680B5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868-4009-BC0E-96C60A680B5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868-4009-BC0E-96C60A680B5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868-4009-BC0E-96C60A680B5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868-4009-BC0E-96C60A680B5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868-4009-BC0E-96C60A680B5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E868-4009-BC0E-96C60A680B5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868-4009-BC0E-96C60A680B5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E868-4009-BC0E-96C60A680B5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868-4009-BC0E-96C60A680B5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E868-4009-BC0E-96C60A680B5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E868-4009-BC0E-96C60A680B5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E868-4009-BC0E-96C60A680B5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868-4009-BC0E-96C60A680B5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868-4009-BC0E-96C60A680B5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E868-4009-BC0E-96C60A680B5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E868-4009-BC0E-96C60A680B5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E868-4009-BC0E-96C60A680B5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E868-4009-BC0E-96C60A680B5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E868-4009-BC0E-96C60A680B5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E868-4009-BC0E-96C60A680B5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E868-4009-BC0E-96C60A680B5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E868-4009-BC0E-96C60A680B5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E868-4009-BC0E-96C60A680B5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E868-4009-BC0E-96C60A680B5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E868-4009-BC0E-96C60A680B5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E868-4009-BC0E-96C60A680B5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E868-4009-BC0E-96C60A680B5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E868-4009-BC0E-96C60A680B54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750A-43AA-A7D4-BC5237074E2E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71D5-46BF-A2F2-CCF21B7C3C7F}"/>
              </c:ext>
            </c:extLst>
          </c:dPt>
          <c:xVal>
            <c:numRef>
              <c:f>Árbevétel!$B$2:$AL$2</c:f>
              <c:numCache>
                <c:formatCode>General</c:formatCode>
                <c:ptCount val="37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</c:numCache>
            </c:numRef>
          </c:xVal>
          <c:yVal>
            <c:numRef>
              <c:f>Árbevétel!$B$3:$AL$3</c:f>
              <c:numCache>
                <c:formatCode>General</c:formatCode>
                <c:ptCount val="37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C-E868-4009-BC0E-96C60A680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888779527559059"/>
          <c:h val="0.417937350624723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verzió'!$A$256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-1.8403758589887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verzió'!$B$256:$AL$256</c:f>
              <c:numCache>
                <c:formatCode>General</c:formatCode>
                <c:ptCount val="37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B6-4DA0-89F1-8476E7F1BD1F}"/>
            </c:ext>
          </c:extLst>
        </c:ser>
        <c:ser>
          <c:idx val="1"/>
          <c:order val="1"/>
          <c:tx>
            <c:strRef>
              <c:f>'Új verzió'!$A$257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EB6-4DA0-89F1-8476E7F1BD1F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EB6-4DA0-89F1-8476E7F1BD1F}"/>
              </c:ext>
            </c:extLst>
          </c:dPt>
          <c:dLbls>
            <c:dLbl>
              <c:idx val="36"/>
              <c:layout>
                <c:manualLayout>
                  <c:x val="-2.0370135052831988E-16"/>
                  <c:y val="-3.1549300439806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verzió'!$B$257:$AL$257</c:f>
              <c:numCache>
                <c:formatCode>General</c:formatCode>
                <c:ptCount val="37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B6-4DA0-89F1-8476E7F1BD1F}"/>
            </c:ext>
          </c:extLst>
        </c:ser>
        <c:ser>
          <c:idx val="7"/>
          <c:order val="2"/>
          <c:tx>
            <c:strRef>
              <c:f>'Új verzió'!$A$264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B6-4DA0-89F1-8476E7F1BD1F}"/>
                </c:ext>
              </c:extLst>
            </c:dLbl>
            <c:dLbl>
              <c:idx val="36"/>
              <c:layout>
                <c:manualLayout>
                  <c:x val="-2.0370135052831988E-16"/>
                  <c:y val="1.3145541849919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verzió'!$B$264:$AL$264</c:f>
              <c:numCache>
                <c:formatCode>General</c:formatCode>
                <c:ptCount val="37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EEB6-4DA0-89F1-8476E7F1BD1F}"/>
            </c:ext>
          </c:extLst>
        </c:ser>
        <c:ser>
          <c:idx val="2"/>
          <c:order val="3"/>
          <c:tx>
            <c:strRef>
              <c:f>'Új verzió'!$A$259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verzió'!$B$259:$AL$259</c:f>
              <c:numCache>
                <c:formatCode>0%</c:formatCode>
                <c:ptCount val="37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B6-4DA0-89F1-8476E7F1BD1F}"/>
            </c:ext>
          </c:extLst>
        </c:ser>
        <c:ser>
          <c:idx val="3"/>
          <c:order val="4"/>
          <c:tx>
            <c:strRef>
              <c:f>'Új verzió'!$A$260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-3.943662554975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verzió'!$B$260:$AL$260</c:f>
              <c:numCache>
                <c:formatCode>0%</c:formatCode>
                <c:ptCount val="37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B6-4DA0-89F1-8476E7F1BD1F}"/>
            </c:ext>
          </c:extLst>
        </c:ser>
        <c:ser>
          <c:idx val="4"/>
          <c:order val="5"/>
          <c:tx>
            <c:strRef>
              <c:f>'Új verzió'!$A$261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-1.3145541849919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verzió'!$B$261:$AL$261</c:f>
              <c:numCache>
                <c:formatCode>0%</c:formatCode>
                <c:ptCount val="37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EB6-4DA0-89F1-8476E7F1BD1F}"/>
            </c:ext>
          </c:extLst>
        </c:ser>
        <c:ser>
          <c:idx val="5"/>
          <c:order val="6"/>
          <c:tx>
            <c:strRef>
              <c:f>'Új verzió'!$A$262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verzió'!$B$262:$AL$262</c:f>
              <c:numCache>
                <c:formatCode>0%</c:formatCode>
                <c:ptCount val="37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EB6-4DA0-89F1-8476E7F1BD1F}"/>
            </c:ext>
          </c:extLst>
        </c:ser>
        <c:ser>
          <c:idx val="6"/>
          <c:order val="7"/>
          <c:tx>
            <c:strRef>
              <c:f>'Új verzió'!$A$263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verzió'!$B$263:$AL$263</c:f>
              <c:numCache>
                <c:formatCode>0%</c:formatCode>
                <c:ptCount val="37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EB6-4DA0-89F1-8476E7F1BD1F}"/>
            </c:ext>
          </c:extLst>
        </c:ser>
        <c:ser>
          <c:idx val="8"/>
          <c:order val="8"/>
          <c:tx>
            <c:strRef>
              <c:f>'Új verzió'!$A$265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EB6-4DA0-89F1-8476E7F1B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verzió'!$B$255:$AL$255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verzió'!$B$265:$AL$265</c:f>
              <c:numCache>
                <c:formatCode>0%</c:formatCode>
                <c:ptCount val="37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EB6-4DA0-89F1-8476E7F1BD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verzió'!$A$266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EEB6-4DA0-89F1-8476E7F1BD1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verzió'!$B$255:$AL$255</c15:sqref>
                        </c15:formulaRef>
                      </c:ext>
                    </c:extLst>
                    <c:strCache>
                      <c:ptCount val="37"/>
                      <c:pt idx="0">
                        <c:v>2020. December</c:v>
                      </c:pt>
                      <c:pt idx="2">
                        <c:v>2021. Február</c:v>
                      </c:pt>
                      <c:pt idx="4">
                        <c:v>Április</c:v>
                      </c:pt>
                      <c:pt idx="6">
                        <c:v>Június</c:v>
                      </c:pt>
                      <c:pt idx="8">
                        <c:v>Augusztus</c:v>
                      </c:pt>
                      <c:pt idx="10">
                        <c:v>Október</c:v>
                      </c:pt>
                      <c:pt idx="12">
                        <c:v>December</c:v>
                      </c:pt>
                      <c:pt idx="14">
                        <c:v>2022. Február</c:v>
                      </c:pt>
                      <c:pt idx="16">
                        <c:v>Április</c:v>
                      </c:pt>
                      <c:pt idx="18">
                        <c:v>Június</c:v>
                      </c:pt>
                      <c:pt idx="20">
                        <c:v>Augusztus</c:v>
                      </c:pt>
                      <c:pt idx="22">
                        <c:v>Október</c:v>
                      </c:pt>
                      <c:pt idx="24">
                        <c:v>December</c:v>
                      </c:pt>
                      <c:pt idx="26">
                        <c:v>2023. Február</c:v>
                      </c:pt>
                      <c:pt idx="28">
                        <c:v>Április</c:v>
                      </c:pt>
                      <c:pt idx="30">
                        <c:v>Június</c:v>
                      </c:pt>
                      <c:pt idx="32">
                        <c:v>Augusztus</c:v>
                      </c:pt>
                      <c:pt idx="34">
                        <c:v>Október</c:v>
                      </c:pt>
                      <c:pt idx="36">
                        <c:v>December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verzió'!$B$266:$Z$266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EEB6-4DA0-89F1-8476E7F1BD1F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274074196750463"/>
          <c:w val="0.97655142347788215"/>
          <c:h val="0.254608029959414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2.8269529822377702E-2"/>
          <c:w val="0.75074871492249395"/>
          <c:h val="0.6264615813481597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1.3888887369981695E-3"/>
                  <c:y val="3.3447512728693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18-40AA-87FE-CE26EAE87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verzió'!$A$276:$A$312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verzió'!$B$276:$B$312</c:f>
              <c:numCache>
                <c:formatCode>General\ "pont"</c:formatCode>
                <c:ptCount val="37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18-40AA-87FE-CE26EAE87C64}"/>
            </c:ext>
          </c:extLst>
        </c:ser>
        <c:ser>
          <c:idx val="1"/>
          <c:order val="1"/>
          <c:tx>
            <c:strRef>
              <c:f>'Új verzió'!$C$275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1.3888887369981695E-3"/>
                  <c:y val="2.0583084756118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18-40AA-87FE-CE26EAE87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verzió'!$A$276:$A$312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verzió'!$C$276:$C$312</c:f>
              <c:numCache>
                <c:formatCode>General\ "pont"</c:formatCode>
                <c:ptCount val="37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18-40AA-87FE-CE26EAE87C64}"/>
            </c:ext>
          </c:extLst>
        </c:ser>
        <c:ser>
          <c:idx val="2"/>
          <c:order val="2"/>
          <c:tx>
            <c:strRef>
              <c:f>'Új verzió'!$D$275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18-40AA-87FE-CE26EAE87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verzió'!$A$276:$A$312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verzió'!$D$276:$D$312</c:f>
              <c:numCache>
                <c:formatCode>General\ "pont"</c:formatCode>
                <c:ptCount val="37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18-40AA-87FE-CE26EAE87C64}"/>
            </c:ext>
          </c:extLst>
        </c:ser>
        <c:ser>
          <c:idx val="3"/>
          <c:order val="3"/>
          <c:tx>
            <c:strRef>
              <c:f>'Új verzió'!$E$275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18-40AA-87FE-CE26EAE87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verzió'!$A$276:$A$312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verzió'!$E$276:$E$312</c:f>
              <c:numCache>
                <c:formatCode>General\ "pont"</c:formatCode>
                <c:ptCount val="37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18-40AA-87FE-CE26EAE87C64}"/>
            </c:ext>
          </c:extLst>
        </c:ser>
        <c:ser>
          <c:idx val="4"/>
          <c:order val="4"/>
          <c:tx>
            <c:strRef>
              <c:f>'Új verzió'!$F$275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1.0185066412563586E-16"/>
                  <c:y val="-2.05830847561188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18-40AA-87FE-CE26EAE87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verzió'!$A$276:$A$312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verzió'!$F$276:$F$312</c:f>
              <c:numCache>
                <c:formatCode>General\ "pont"</c:formatCode>
                <c:ptCount val="3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A18-40AA-87FE-CE26EAE87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73576938585199"/>
          <c:y val="0.92601616825618327"/>
          <c:w val="0.79775067828623381"/>
          <c:h val="7.14109461493019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641727616579313"/>
          <c:h val="0.6217380893052828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verzió'!$A$316:$A$352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verzió'!$B$316:$B$352</c:f>
              <c:numCache>
                <c:formatCode>General\ "pont"</c:formatCode>
                <c:ptCount val="37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E1-4712-9002-B83813E47B2E}"/>
            </c:ext>
          </c:extLst>
        </c:ser>
        <c:ser>
          <c:idx val="1"/>
          <c:order val="1"/>
          <c:tx>
            <c:strRef>
              <c:f>'Új verzió'!$C$315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1.3918674609005798E-3"/>
                  <c:y val="-1.2342285993507375E-2"/>
                </c:manualLayout>
              </c:layout>
              <c:tx>
                <c:rich>
                  <a:bodyPr/>
                  <a:lstStyle/>
                  <a:p>
                    <a:fld id="{72EDD597-E99C-4B2B-B231-EDD832F6BDDE}" type="VALUE">
                      <a:rPr lang="en-US" sz="1400">
                        <a:solidFill>
                          <a:srgbClr val="00B0F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5E1-4712-9002-B83813E47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verzió'!$A$316:$A$352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verzió'!$C$316:$C$352</c:f>
              <c:numCache>
                <c:formatCode>General\ "pont"</c:formatCode>
                <c:ptCount val="37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E1-4712-9002-B83813E47B2E}"/>
            </c:ext>
          </c:extLst>
        </c:ser>
        <c:ser>
          <c:idx val="2"/>
          <c:order val="2"/>
          <c:tx>
            <c:strRef>
              <c:f>'Új verzió'!$D$315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E1-4712-9002-B83813E47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verzió'!$A$316:$A$352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verzió'!$D$316:$D$352</c:f>
              <c:numCache>
                <c:formatCode>General\ "pont"</c:formatCode>
                <c:ptCount val="37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E1-4712-9002-B83813E47B2E}"/>
            </c:ext>
          </c:extLst>
        </c:ser>
        <c:ser>
          <c:idx val="3"/>
          <c:order val="3"/>
          <c:tx>
            <c:strRef>
              <c:f>'Új verzió'!$E$315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783734921801262E-3"/>
                  <c:y val="-4.936914397402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E1-4712-9002-B83813E47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verzió'!$A$316:$A$352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verzió'!$E$316:$E$352</c:f>
              <c:numCache>
                <c:formatCode>General\ "pont"</c:formatCode>
                <c:ptCount val="37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E1-4712-9002-B83813E47B2E}"/>
            </c:ext>
          </c:extLst>
        </c:ser>
        <c:ser>
          <c:idx val="4"/>
          <c:order val="4"/>
          <c:tx>
            <c:strRef>
              <c:f>'Új verzió'!$F$315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7.40537159610442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E1-4712-9002-B83813E47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verzió'!$A$316:$A$352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verzió'!$F$316:$F$352</c:f>
              <c:numCache>
                <c:formatCode>General\ "pont"</c:formatCode>
                <c:ptCount val="3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E1-4712-9002-B83813E47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28209712122352"/>
          <c:y val="0.93148748453326913"/>
          <c:w val="0.79946159936311656"/>
          <c:h val="6.85125154667308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420811461067372"/>
          <c:h val="0.555345029254312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verzió'!$L$364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28-4251-84D9-7A0F8C87C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verzió'!$K$365:$K$401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verzió'!$L$365:$L$401</c:f>
              <c:numCache>
                <c:formatCode>General\ "pont"</c:formatCode>
                <c:ptCount val="37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28-4251-84D9-7A0F8C87C3B0}"/>
            </c:ext>
          </c:extLst>
        </c:ser>
        <c:ser>
          <c:idx val="1"/>
          <c:order val="1"/>
          <c:tx>
            <c:strRef>
              <c:f>'Új verzió'!$M$364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28-4251-84D9-7A0F8C87C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verzió'!$K$365:$K$401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verzió'!$M$365:$M$401</c:f>
              <c:numCache>
                <c:formatCode>General\ "pont"</c:formatCode>
                <c:ptCount val="37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28-4251-84D9-7A0F8C87C3B0}"/>
            </c:ext>
          </c:extLst>
        </c:ser>
        <c:ser>
          <c:idx val="2"/>
          <c:order val="2"/>
          <c:tx>
            <c:strRef>
              <c:f>'Új verzió'!$N$364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28-4251-84D9-7A0F8C87C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verzió'!$K$365:$K$401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verzió'!$N$365:$N$401</c:f>
              <c:numCache>
                <c:formatCode>General\ "pont"</c:formatCode>
                <c:ptCount val="37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28-4251-84D9-7A0F8C87C3B0}"/>
            </c:ext>
          </c:extLst>
        </c:ser>
        <c:ser>
          <c:idx val="3"/>
          <c:order val="3"/>
          <c:tx>
            <c:strRef>
              <c:f>'Új verzió'!$O$364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28-4251-84D9-7A0F8C87C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verzió'!$K$365:$K$401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verzió'!$O$365:$O$401</c:f>
              <c:numCache>
                <c:formatCode>General\ "pont"</c:formatCode>
                <c:ptCount val="3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28-4251-84D9-7A0F8C87C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782074808209985"/>
          <c:w val="0.71788954505686786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521375765529309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verzió'!$B$399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1.3888888888888889E-3"/>
                  <c:y val="2.70515932168468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9A-4A5B-B7D1-B19FFC35A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verzió'!$A$400:$A$436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verzió'!$B$400:$B$436</c:f>
              <c:numCache>
                <c:formatCode>General\ "pont"</c:formatCode>
                <c:ptCount val="37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9A-4A5B-B7D1-B19FFC35A7F8}"/>
            </c:ext>
          </c:extLst>
        </c:ser>
        <c:ser>
          <c:idx val="1"/>
          <c:order val="1"/>
          <c:tx>
            <c:strRef>
              <c:f>'Új verzió'!$C$399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9A-4A5B-B7D1-B19FFC35A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verzió'!$A$400:$A$436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verzió'!$C$400:$C$436</c:f>
              <c:numCache>
                <c:formatCode>General\ "pont"</c:formatCode>
                <c:ptCount val="37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9A-4A5B-B7D1-B19FFC35A7F8}"/>
            </c:ext>
          </c:extLst>
        </c:ser>
        <c:ser>
          <c:idx val="2"/>
          <c:order val="2"/>
          <c:tx>
            <c:strRef>
              <c:f>'Új verzió'!$D$399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9A-4A5B-B7D1-B19FFC35A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verzió'!$A$400:$A$436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verzió'!$D$400:$D$436</c:f>
              <c:numCache>
                <c:formatCode>General\ "pont"</c:formatCode>
                <c:ptCount val="37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9A-4A5B-B7D1-B19FFC35A7F8}"/>
            </c:ext>
          </c:extLst>
        </c:ser>
        <c:ser>
          <c:idx val="3"/>
          <c:order val="3"/>
          <c:tx>
            <c:strRef>
              <c:f>'Új verzió'!$E$399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verzió'!$A$400:$A$436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verzió'!$E$400:$E$436</c:f>
              <c:numCache>
                <c:formatCode>General\ "pont"</c:formatCode>
                <c:ptCount val="37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9A-4A5B-B7D1-B19FFC35A7F8}"/>
            </c:ext>
          </c:extLst>
        </c:ser>
        <c:ser>
          <c:idx val="4"/>
          <c:order val="4"/>
          <c:tx>
            <c:strRef>
              <c:f>'Új verzió'!$F$399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9A-4A5B-B7D1-B19FFC35A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verzió'!$A$400:$A$436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verzió'!$F$400:$F$436</c:f>
              <c:numCache>
                <c:formatCode>General\ "pont"</c:formatCode>
                <c:ptCount val="3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9A-4A5B-B7D1-B19FFC35A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3174342774087637"/>
          <c:w val="0.79775076552930879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922633878086757E-2"/>
          <c:w val="0.75074871492249395"/>
          <c:h val="0.5532141663282218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verzió'!$L$438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E7-4DEF-A638-7BA2C3B64F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verzió'!$K$439:$K$475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verzió'!$L$439:$L$475</c:f>
              <c:numCache>
                <c:formatCode>General\ "pont"</c:formatCode>
                <c:ptCount val="37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E7-4DEF-A638-7BA2C3B64F70}"/>
            </c:ext>
          </c:extLst>
        </c:ser>
        <c:ser>
          <c:idx val="1"/>
          <c:order val="1"/>
          <c:tx>
            <c:strRef>
              <c:f>'Új verzió'!$M$438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E7-4DEF-A638-7BA2C3B64F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verzió'!$K$439:$K$475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verzió'!$M$439:$M$475</c:f>
              <c:numCache>
                <c:formatCode>General\ "pont"</c:formatCode>
                <c:ptCount val="37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E7-4DEF-A638-7BA2C3B64F70}"/>
            </c:ext>
          </c:extLst>
        </c:ser>
        <c:ser>
          <c:idx val="2"/>
          <c:order val="2"/>
          <c:tx>
            <c:strRef>
              <c:f>'Új verzió'!$N$438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E7-4DEF-A638-7BA2C3B64F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verzió'!$K$439:$K$475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verzió'!$N$439:$N$475</c:f>
              <c:numCache>
                <c:formatCode>General\ "pont"</c:formatCode>
                <c:ptCount val="37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E7-4DEF-A638-7BA2C3B64F70}"/>
            </c:ext>
          </c:extLst>
        </c:ser>
        <c:ser>
          <c:idx val="3"/>
          <c:order val="3"/>
          <c:tx>
            <c:strRef>
              <c:f>'Új verzió'!$O$438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E7-4DEF-A638-7BA2C3B64F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verzió'!$K$439:$K$475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verzió'!$O$439:$O$475</c:f>
              <c:numCache>
                <c:formatCode>General\ "pont"</c:formatCode>
                <c:ptCount val="3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E7-4DEF-A638-7BA2C3B64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5837305715956969"/>
          <c:w val="0.74427835255048647"/>
          <c:h val="0.125893644139624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1342580079E-2"/>
          <c:w val="0.76324868766404197"/>
          <c:h val="0.56059539389185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verzió'!$B$601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A0-485D-B06A-659A505858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verzió'!$A$602:$A$620</c:f>
              <c:strCache>
                <c:ptCount val="1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</c:strCache>
            </c:strRef>
          </c:cat>
          <c:val>
            <c:numRef>
              <c:f>'Új verzió'!$B$602:$B$620</c:f>
              <c:numCache>
                <c:formatCode>General\ "pont"</c:formatCode>
                <c:ptCount val="19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A0-485D-B06A-659A505858DF}"/>
            </c:ext>
          </c:extLst>
        </c:ser>
        <c:ser>
          <c:idx val="1"/>
          <c:order val="1"/>
          <c:tx>
            <c:strRef>
              <c:f>'Új verzió'!$C$601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8"/>
              <c:layout>
                <c:manualLayout>
                  <c:x val="-1.3888888888889906E-3"/>
                  <c:y val="3.19315708950017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A0-485D-B06A-659A505858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verzió'!$A$602:$A$620</c:f>
              <c:strCache>
                <c:ptCount val="1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</c:strCache>
            </c:strRef>
          </c:cat>
          <c:val>
            <c:numRef>
              <c:f>'Új verzió'!$C$602:$C$620</c:f>
              <c:numCache>
                <c:formatCode>General\ "pont"</c:formatCode>
                <c:ptCount val="19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A0-485D-B06A-659A505858DF}"/>
            </c:ext>
          </c:extLst>
        </c:ser>
        <c:ser>
          <c:idx val="2"/>
          <c:order val="2"/>
          <c:tx>
            <c:strRef>
              <c:f>'Új verzió'!$D$601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A0-485D-B06A-659A505858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verzió'!$A$602:$A$620</c:f>
              <c:strCache>
                <c:ptCount val="1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</c:strCache>
            </c:strRef>
          </c:cat>
          <c:val>
            <c:numRef>
              <c:f>'Új verzió'!$D$602:$D$620</c:f>
              <c:numCache>
                <c:formatCode>General\ "pont"</c:formatCode>
                <c:ptCount val="19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A0-485D-B06A-659A505858DF}"/>
            </c:ext>
          </c:extLst>
        </c:ser>
        <c:ser>
          <c:idx val="3"/>
          <c:order val="3"/>
          <c:tx>
            <c:strRef>
              <c:f>'Új verzió'!$E$601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A0-485D-B06A-659A505858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verzió'!$A$602:$A$620</c:f>
              <c:strCache>
                <c:ptCount val="19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</c:strCache>
            </c:strRef>
          </c:cat>
          <c:val>
            <c:numRef>
              <c:f>'Új verzió'!$E$602:$E$620</c:f>
              <c:numCache>
                <c:formatCode>General\ "pont"</c:formatCode>
                <c:ptCount val="19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A0-485D-B06A-659A50585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16633858267717"/>
          <c:y val="0.85628027370636295"/>
          <c:w val="0.80816732283464565"/>
          <c:h val="0.12775394084613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75662668946376E-2"/>
          <c:w val="0.75769313210848643"/>
          <c:h val="0.586136778409429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verzió'!$L$567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82-4953-8A6E-C67B8FD9AB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verzió'!$K$568:$K$604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verzió'!$L$568:$L$604</c:f>
              <c:numCache>
                <c:formatCode>General\ "pont"</c:formatCode>
                <c:ptCount val="37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82-4953-8A6E-C67B8FD9ABE1}"/>
            </c:ext>
          </c:extLst>
        </c:ser>
        <c:ser>
          <c:idx val="1"/>
          <c:order val="1"/>
          <c:tx>
            <c:strRef>
              <c:f>'Új verzió'!$M$567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82-4953-8A6E-C67B8FD9AB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verzió'!$K$568:$K$604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verzió'!$M$568:$M$604</c:f>
              <c:numCache>
                <c:formatCode>General\ "pont"</c:formatCode>
                <c:ptCount val="37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82-4953-8A6E-C67B8FD9ABE1}"/>
            </c:ext>
          </c:extLst>
        </c:ser>
        <c:ser>
          <c:idx val="2"/>
          <c:order val="2"/>
          <c:tx>
            <c:strRef>
              <c:f>'Új verzió'!$N$567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82-4953-8A6E-C67B8FD9AB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verzió'!$K$568:$K$604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verzió'!$N$568:$N$604</c:f>
              <c:numCache>
                <c:formatCode>General\ "pont"</c:formatCode>
                <c:ptCount val="37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82-4953-8A6E-C67B8FD9ABE1}"/>
            </c:ext>
          </c:extLst>
        </c:ser>
        <c:ser>
          <c:idx val="3"/>
          <c:order val="3"/>
          <c:tx>
            <c:strRef>
              <c:f>'Új verzió'!$O$567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1.829116489413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82-4953-8A6E-C67B8FD9AB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verzió'!$K$568:$K$604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verzió'!$O$568:$O$604</c:f>
              <c:numCache>
                <c:formatCode>General\ "pont"</c:formatCode>
                <c:ptCount val="37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82-4953-8A6E-C67B8FD9A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2496100757523539E-2"/>
          <c:w val="0.80852047748947764"/>
          <c:h val="0.6305947851914385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3.0986549519616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B8-4925-ACDF-C94CA61FF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Indexek!$B$53:$B$89</c:f>
              <c:numCache>
                <c:formatCode>General\ "pont"</c:formatCode>
                <c:ptCount val="37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B8-4925-ACDF-C94CA61FF7F9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8B8-4925-ACDF-C94CA61FF7F9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B8-4925-ACDF-C94CA61FF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Indexek!$C$53:$C$89</c:f>
              <c:numCache>
                <c:formatCode>General\ "pont"</c:formatCode>
                <c:ptCount val="37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B8-4925-ACDF-C94CA61FF7F9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1.8075487219776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8B8-4925-ACDF-C94CA61FF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Indexek!$D$53:$D$89</c:f>
              <c:numCache>
                <c:formatCode>General\ "pont"</c:formatCode>
                <c:ptCount val="37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B8-4925-ACDF-C94CA61FF7F9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4.389761181945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B8-4925-ACDF-C94CA61FF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Indexek!$E$53:$E$89</c:f>
              <c:numCache>
                <c:formatCode>General\ "pont"</c:formatCode>
                <c:ptCount val="37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8B8-4925-ACDF-C94CA61FF7F9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B8-4925-ACDF-C94CA61FF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Indexek!$F$53:$F$89</c:f>
              <c:numCache>
                <c:formatCode>General\ "pont"</c:formatCode>
                <c:ptCount val="3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B8-4925-ACDF-C94CA61FF7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062890576388857"/>
          <c:y val="0.91800133502417414"/>
          <c:w val="0.79211947903614532"/>
          <c:h val="7.1669815135953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546880527874083"/>
          <c:h val="0.52632883141114961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4.1666671223389243E-3"/>
                  <c:y val="-3.082988216673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Indexek!$B$26:$AL$26</c:f>
              <c:numCache>
                <c:formatCode>General\ "pont"</c:formatCode>
                <c:ptCount val="37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DF-4732-AF38-3EACD80E8D4B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5.5555561631184637E-3"/>
                  <c:y val="-4.50590585513802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Indexek!$B$27:$AL$27</c:f>
              <c:numCache>
                <c:formatCode>General\ "pont"</c:formatCode>
                <c:ptCount val="37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DF-4732-AF38-3EACD80E8D4B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Indexek!$B$28:$AL$28</c:f>
              <c:numCache>
                <c:formatCode>General\ "pont"</c:formatCode>
                <c:ptCount val="37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DF-4732-AF38-3EACD80E8D4B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4.1666671223389243E-3"/>
                  <c:y val="-1.1857646987205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Indexek!$B$29:$AL$29</c:f>
              <c:numCache>
                <c:formatCode>General\ "pont"</c:formatCode>
                <c:ptCount val="3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DF-4732-AF38-3EACD80E8D4B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5.5555561631184637E-3"/>
                  <c:y val="-1.6600705782087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Indexek!$B$30:$AL$30</c:f>
              <c:numCache>
                <c:formatCode>General</c:formatCode>
                <c:ptCount val="37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DF-4732-AF38-3EACD80E8D4B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Indexek!$B$31:$AL$31</c:f>
              <c:numCache>
                <c:formatCode>General\ "pont"</c:formatCode>
                <c:ptCount val="37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4DF-4732-AF38-3EACD80E8D4B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6"/>
              <c:layout>
                <c:manualLayout>
                  <c:x val="4.1666671223389243E-3"/>
                  <c:y val="2.84583527692926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DF-4732-AF38-3EACD80E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Indexek!$B$25:$AL$25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Indexek!$B$32:$AL$32</c:f>
              <c:numCache>
                <c:formatCode>General\ "pont"</c:formatCode>
                <c:ptCount val="3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4DF-4732-AF38-3EACD80E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070649723386892E-3"/>
          <c:y val="0.81271957654568627"/>
          <c:w val="0.96954297567180403"/>
          <c:h val="0.187280423454313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839792337549066E-2"/>
          <c:w val="0.75683136482939617"/>
          <c:h val="0.48147381185261501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Indexek!$B$39:$AL$39</c:f>
              <c:numCache>
                <c:formatCode>General\ "pont"</c:formatCode>
                <c:ptCount val="37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A6-4901-B4BB-74C2B5FD39B7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Indexek!$B$40:$AL$40</c:f>
              <c:numCache>
                <c:formatCode>General\ "pont"</c:formatCode>
                <c:ptCount val="3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A6-4901-B4BB-74C2B5FD39B7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Indexek!$B$41:$AL$41</c:f>
              <c:numCache>
                <c:formatCode>General\ "pont"</c:formatCode>
                <c:ptCount val="3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A6-4901-B4BB-74C2B5FD39B7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Indexek!$B$42:$AL$42</c:f>
              <c:numCache>
                <c:formatCode>General\ "pont"</c:formatCode>
                <c:ptCount val="3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3A6-4901-B4BB-74C2B5FD39B7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7777777777777779E-3"/>
                  <c:y val="3.12227439250865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Indexek!$B$43:$AL$43</c:f>
              <c:numCache>
                <c:formatCode>General\ "pont"</c:formatCode>
                <c:ptCount val="37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3A6-4901-B4BB-74C2B5FD39B7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Indexek!$B$44:$AL$44</c:f>
              <c:numCache>
                <c:formatCode>General\ "pont"</c:formatCode>
                <c:ptCount val="3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3A6-4901-B4BB-74C2B5FD39B7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6"/>
              <c:layout>
                <c:manualLayout>
                  <c:x val="-4.8285354153244245E-6"/>
                  <c:y val="1.4778364159370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A6-4901-B4BB-74C2B5FD3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Indexek!$B$38:$AL$38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Indexek!$B$45:$AL$45</c:f>
              <c:numCache>
                <c:formatCode>General\ "pont"</c:formatCode>
                <c:ptCount val="3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3A6-4901-B4BB-74C2B5FD3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51186228490132E-3"/>
          <c:y val="0.77090202904339267"/>
          <c:w val="0.99692488137715096"/>
          <c:h val="0.22909797095660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336666559122"/>
          <c:y val="3.0427843772516186E-2"/>
          <c:w val="0.81775010936132986"/>
          <c:h val="0.6773768348974534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6D-44F5-863F-E715D26CB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Indexek!$A$93:$A$129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Indexek!$B$93:$B$129</c:f>
              <c:numCache>
                <c:formatCode>General\ "pont"</c:formatCode>
                <c:ptCount val="37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6D-44F5-863F-E715D26CB841}"/>
            </c:ext>
          </c:extLst>
        </c:ser>
        <c:ser>
          <c:idx val="1"/>
          <c:order val="1"/>
          <c:tx>
            <c:strRef>
              <c:f>Indexek!$C$92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2.53830187604492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6D-44F5-863F-E715D26CB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Indexek!$A$93:$A$129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Indexek!$C$93:$C$129</c:f>
              <c:numCache>
                <c:formatCode>General\ "pont"</c:formatCode>
                <c:ptCount val="37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6D-44F5-863F-E715D26CB841}"/>
            </c:ext>
          </c:extLst>
        </c:ser>
        <c:ser>
          <c:idx val="2"/>
          <c:order val="2"/>
          <c:tx>
            <c:strRef>
              <c:f>Indexek!$D$92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1.3888888888888889E-3"/>
                  <c:y val="7.61490562813477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6D-44F5-863F-E715D26CB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Indexek!$A$93:$A$129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Indexek!$D$93:$D$129</c:f>
              <c:numCache>
                <c:formatCode>General\ "pont"</c:formatCode>
                <c:ptCount val="37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6D-44F5-863F-E715D26CB841}"/>
            </c:ext>
          </c:extLst>
        </c:ser>
        <c:ser>
          <c:idx val="3"/>
          <c:order val="3"/>
          <c:tx>
            <c:strRef>
              <c:f>Indexek!$E$92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6D-44F5-863F-E715D26CB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Indexek!$A$93:$A$129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Indexek!$E$93:$E$129</c:f>
              <c:numCache>
                <c:formatCode>General\ "pont"</c:formatCode>
                <c:ptCount val="37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6D-44F5-863F-E715D26CB841}"/>
            </c:ext>
          </c:extLst>
        </c:ser>
        <c:ser>
          <c:idx val="4"/>
          <c:order val="4"/>
          <c:tx>
            <c:strRef>
              <c:f>Indexek!$F$92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3.0459622512539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6D-44F5-863F-E715D26CB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Indexek!$A$93:$A$129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Indexek!$F$93:$F$129</c:f>
              <c:numCache>
                <c:formatCode>General\ "pont"</c:formatCode>
                <c:ptCount val="3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6D-44F5-863F-E715D26CB8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77034120734907"/>
          <c:y val="0.92954893176464948"/>
          <c:w val="0.73173709536307963"/>
          <c:h val="7.045106823535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78838174909489E-2"/>
          <c:w val="0.8655216832012339"/>
          <c:h val="0.6470694339235341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6C9-4EC7-9DD8-48DE649818C7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6C9-4EC7-9DD8-48DE649818C7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C9-4EC7-9DD8-48DE64981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verzió'!$B$56:$B$92</c:f>
              <c:numCache>
                <c:formatCode>0%</c:formatCode>
                <c:ptCount val="37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C9-4EC7-9DD8-48DE649818C7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6C9-4EC7-9DD8-48DE649818C7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C9-4EC7-9DD8-48DE64981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verzió'!$C$56:$C$92</c:f>
              <c:numCache>
                <c:formatCode>0%</c:formatCode>
                <c:ptCount val="37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C9-4EC7-9DD8-48DE649818C7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1.3888888888888889E-3"/>
                  <c:y val="-4.8636604904560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C9-4EC7-9DD8-48DE64981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verzió'!$D$56:$D$92</c:f>
              <c:numCache>
                <c:formatCode>0%</c:formatCode>
                <c:ptCount val="37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6C9-4EC7-9DD8-48DE649818C7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0"/>
                  <c:y val="-1.2159151226140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6C9-4EC7-9DD8-48DE64981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verzió'!$E$56:$E$92</c:f>
              <c:numCache>
                <c:formatCode>0%</c:formatCode>
                <c:ptCount val="37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6C9-4EC7-9DD8-48DE649818C7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06C9-4EC7-9DD8-48DE649818C7}"/>
              </c:ext>
            </c:extLst>
          </c:dPt>
          <c:dLbls>
            <c:dLbl>
              <c:idx val="36"/>
              <c:layout>
                <c:manualLayout>
                  <c:x val="0"/>
                  <c:y val="-7.29549073568422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C9-4EC7-9DD8-48DE64981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verzió'!$A$56:$A$92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verzió'!$F$56:$F$92</c:f>
              <c:numCache>
                <c:formatCode>0%</c:formatCode>
                <c:ptCount val="3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6C9-4EC7-9DD8-48DE649818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8011811023622"/>
          <c:y val="0.93007224259172594"/>
          <c:w val="0.81858409886264227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977388349500773"/>
          <c:h val="0.541726046723576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7F-4BEE-9D9B-A1278E9B2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verzió'!$K$95:$K$131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verzió'!$L$95:$L$131</c:f>
              <c:numCache>
                <c:formatCode>0%</c:formatCode>
                <c:ptCount val="37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7F-4BEE-9D9B-A1278E9B2F35}"/>
            </c:ext>
          </c:extLst>
        </c:ser>
        <c:ser>
          <c:idx val="1"/>
          <c:order val="1"/>
          <c:tx>
            <c:strRef>
              <c:f>'Új verzió'!$M$94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1.3888884332168307E-3"/>
                  <c:y val="1.897458280996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7F-4BEE-9D9B-A1278E9B2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verzió'!$K$95:$K$131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verzió'!$M$95:$M$131</c:f>
              <c:numCache>
                <c:formatCode>0%</c:formatCode>
                <c:ptCount val="37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7F-4BEE-9D9B-A1278E9B2F35}"/>
            </c:ext>
          </c:extLst>
        </c:ser>
        <c:ser>
          <c:idx val="2"/>
          <c:order val="2"/>
          <c:tx>
            <c:strRef>
              <c:f>'Új verzió'!$N$94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verzió'!$K$95:$K$131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verzió'!$N$95:$N$131</c:f>
              <c:numCache>
                <c:formatCode>0%</c:formatCode>
                <c:ptCount val="37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7F-4BEE-9D9B-A1278E9B2F35}"/>
            </c:ext>
          </c:extLst>
        </c:ser>
        <c:ser>
          <c:idx val="3"/>
          <c:order val="3"/>
          <c:tx>
            <c:strRef>
              <c:f>'Új verzió'!$O$94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7F-4BEE-9D9B-A1278E9B2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verzió'!$K$95:$K$131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verzió'!$O$95:$O$131</c:f>
              <c:numCache>
                <c:formatCode>0%</c:formatCode>
                <c:ptCount val="3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7F-4BEE-9D9B-A1278E9B2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94765246687"/>
          <c:y val="0.85359647316078335"/>
          <c:w val="0.73316708229426431"/>
          <c:h val="0.13013959871638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6692913376"/>
          <c:h val="0.6073805278075242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1.5077727465920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B4-4A66-9F37-669E08EFE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verzió'!$A$127:$A$163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verzió'!$B$127:$B$163</c:f>
              <c:numCache>
                <c:formatCode>General\ "pont"</c:formatCode>
                <c:ptCount val="37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B4-4A66-9F37-669E08EFEC12}"/>
            </c:ext>
          </c:extLst>
        </c:ser>
        <c:ser>
          <c:idx val="1"/>
          <c:order val="1"/>
          <c:tx>
            <c:strRef>
              <c:f>'Új verzió'!$C$126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1.5077727465920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B4-4A66-9F37-669E08EFE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verzió'!$A$127:$A$163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verzió'!$C$127:$C$163</c:f>
              <c:numCache>
                <c:formatCode>General\ "pont"</c:formatCode>
                <c:ptCount val="37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B4-4A66-9F37-669E08EFEC12}"/>
            </c:ext>
          </c:extLst>
        </c:ser>
        <c:ser>
          <c:idx val="2"/>
          <c:order val="2"/>
          <c:tx>
            <c:strRef>
              <c:f>'Új verzió'!$D$126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2.0370135052831988E-16"/>
                  <c:y val="-7.5388637329604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B4-4A66-9F37-669E08EFE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verzió'!$A$127:$A$163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verzió'!$D$127:$D$163</c:f>
              <c:numCache>
                <c:formatCode>General\ "pont"</c:formatCode>
                <c:ptCount val="37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B4-4A66-9F37-669E08EFEC12}"/>
            </c:ext>
          </c:extLst>
        </c:ser>
        <c:ser>
          <c:idx val="3"/>
          <c:order val="3"/>
          <c:tx>
            <c:strRef>
              <c:f>'Új verzió'!$E$126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B4-4A66-9F37-669E08EFE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verzió'!$A$127:$A$163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verzió'!$E$127:$E$163</c:f>
              <c:numCache>
                <c:formatCode>General\ "pont"</c:formatCode>
                <c:ptCount val="37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B4-4A66-9F37-669E08EFEC12}"/>
            </c:ext>
          </c:extLst>
        </c:ser>
        <c:ser>
          <c:idx val="4"/>
          <c:order val="4"/>
          <c:tx>
            <c:strRef>
              <c:f>'Új verzió'!$F$126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6"/>
              <c:layout>
                <c:manualLayout>
                  <c:x val="-1.0185067526415994E-16"/>
                  <c:y val="-1.0051818310613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B4-4A66-9F37-669E08EFE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verzió'!$A$127:$A$163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verzió'!$F$127:$F$163</c:f>
              <c:numCache>
                <c:formatCode>General\ "pont"</c:formatCode>
                <c:ptCount val="3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B4-4A66-9F37-669E08EFEC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8011811023622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3359520289464E-2"/>
          <c:w val="0.86188757655293091"/>
          <c:h val="0.6326247721306065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7AC-4344-8BAD-6DA96BE57A3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7AC-4344-8BAD-6DA96BE57A38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7AC-4344-8BAD-6DA96BE57A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verzió'!$A$177:$A$213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verzió'!$B$177:$B$213</c:f>
              <c:numCache>
                <c:formatCode>0%</c:formatCode>
                <c:ptCount val="37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AC-4344-8BAD-6DA96BE57A38}"/>
            </c:ext>
          </c:extLst>
        </c:ser>
        <c:ser>
          <c:idx val="1"/>
          <c:order val="1"/>
          <c:tx>
            <c:strRef>
              <c:f>'Új verzió'!$C$176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7AC-4344-8BAD-6DA96BE57A3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7AC-4344-8BAD-6DA96BE57A38}"/>
              </c:ext>
            </c:extLst>
          </c:dPt>
          <c:dLbls>
            <c:delete val="1"/>
          </c:dLbls>
          <c:cat>
            <c:strRef>
              <c:f>'Új verzió'!$A$177:$A$213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verzió'!$C$177:$C$213</c:f>
              <c:numCache>
                <c:formatCode>0%</c:formatCode>
                <c:ptCount val="37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AC-4344-8BAD-6DA96BE57A38}"/>
            </c:ext>
          </c:extLst>
        </c:ser>
        <c:ser>
          <c:idx val="2"/>
          <c:order val="2"/>
          <c:tx>
            <c:strRef>
              <c:f>'Új verzió'!$D$176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7AC-4344-8BAD-6DA96BE57A3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7AC-4344-8BAD-6DA96BE57A38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7AC-4344-8BAD-6DA96BE57A38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7AC-4344-8BAD-6DA96BE57A38}"/>
              </c:ext>
            </c:extLst>
          </c:dPt>
          <c:dLbls>
            <c:dLbl>
              <c:idx val="36"/>
              <c:layout>
                <c:manualLayout>
                  <c:x val="0"/>
                  <c:y val="7.292586215212832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7AC-4344-8BAD-6DA96BE57A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verzió'!$A$177:$A$213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verzió'!$D$177:$D$213</c:f>
              <c:numCache>
                <c:formatCode>0%</c:formatCode>
                <c:ptCount val="37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7AC-4344-8BAD-6DA96BE57A38}"/>
            </c:ext>
          </c:extLst>
        </c:ser>
        <c:ser>
          <c:idx val="3"/>
          <c:order val="3"/>
          <c:tx>
            <c:strRef>
              <c:f>'Új verzió'!$E$176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7AC-4344-8BAD-6DA96BE57A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verzió'!$A$177:$A$213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verzió'!$E$177:$E$213</c:f>
              <c:numCache>
                <c:formatCode>0%</c:formatCode>
                <c:ptCount val="37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7AC-4344-8BAD-6DA96BE57A38}"/>
            </c:ext>
          </c:extLst>
        </c:ser>
        <c:ser>
          <c:idx val="4"/>
          <c:order val="4"/>
          <c:tx>
            <c:strRef>
              <c:f>'Új verzió'!$F$176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7AC-4344-8BAD-6DA96BE57A38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7AC-4344-8BAD-6DA96BE57A38}"/>
              </c:ext>
            </c:extLst>
          </c:dPt>
          <c:dLbls>
            <c:dLbl>
              <c:idx val="3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7AC-4344-8BAD-6DA96BE57A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verzió'!$A$177:$A$213</c:f>
              <c:strCache>
                <c:ptCount val="37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</c:strCache>
            </c:strRef>
          </c:cat>
          <c:val>
            <c:numRef>
              <c:f>'Új verzió'!$F$177:$F$213</c:f>
              <c:numCache>
                <c:formatCode>0%</c:formatCode>
                <c:ptCount val="37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7AC-4344-8BAD-6DA96BE57A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51345144356954"/>
          <c:y val="0.93253094468276676"/>
          <c:w val="0.79775076552930879"/>
          <c:h val="6.74690553172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csökkenését elsősorban a nagyvállalati válaszadóknál tapasztalt üzleti hangulat előző hónaphoz viszonyított gyengülése okozta, amit valamelyest ellensúlyozott a jövőbeli várakozások kedvezőbbé válása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-, és kisvállalati kitöltők körében.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minimálisan csökkent novemberhez képest: előbbi 90-ről 89 százalékra, utóbbi 96-ról 95 százalékra.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létszámváltoztatási tervek mutatója továbbra is negatív (-3 pont), de javult az előző havi rekordalacsony szinthez (-5 pont) képest. A beruházási tervek mutatója a novemberi +24-ről +22 pontra mérséklődött.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novemberi -8 pontról -11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az elmúlt 4 hónap legalacsonyabb szintjére csökkent (november: -21, december: -27 pont), ugyanakkor a várakozásoké minimálisan (+4-ről +5 pontra) nőtt az előző hónaphoz képest. 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novemberi -8 pontról -11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az elmúlt 4 hónap legalacsonyabb szintjére csökkent (november: -21, december: -27 pont), ugyanakkor a várakozásoké minimálisan (+4-ről +5 pontra) nőtt az előző hónaphoz képest. 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minimálisan csökkent novemberhez képest: előbbi 90-ről 89 százalékra, utóbbi 96-ról 95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létszámváltoztatási tervek mutatója továbbra is negatív (-3 pont), de javult az előző havi rekordalacsony szinthez (-5 pont) képest. A beruházási tervek mutatója a novemberi +24-ről +22 pontra mérséklődött.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csökkenését elsősorban a nagyvállalati válaszadóknál tapasztalt üzleti hangulat előző hónaphoz viszonyított gyengülése okozta, amit valamelyest ellensúlyozott a jövőbeli várakozások kedvezőbbé válása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-, és kisvállalati kitöltők körében.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0.86413</cdr:x>
      <cdr:y>0.39146</cdr:y>
    </cdr:from>
    <cdr:to>
      <cdr:x>0.9858</cdr:x>
      <cdr:y>0.46199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0DE48431-D3F4-2E42-F2BC-D5B66098FEE7}"/>
            </a:ext>
          </a:extLst>
        </cdr:cNvPr>
        <cdr:cNvSpPr txBox="1"/>
      </cdr:nvSpPr>
      <cdr:spPr>
        <a:xfrm xmlns:a="http://schemas.openxmlformats.org/drawingml/2006/main">
          <a:off x="7901573" y="2096343"/>
          <a:ext cx="1112550" cy="377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-29 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0.37611</cdr:x>
      <cdr:y>0.51906</cdr:y>
    </cdr:from>
    <cdr:to>
      <cdr:x>0.47125</cdr:x>
      <cdr:y>0.58275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64831CF7-C320-2A6D-A27E-ABEAEFC74203}"/>
            </a:ext>
          </a:extLst>
        </cdr:cNvPr>
        <cdr:cNvSpPr txBox="1"/>
      </cdr:nvSpPr>
      <cdr:spPr>
        <a:xfrm xmlns:a="http://schemas.openxmlformats.org/drawingml/2006/main">
          <a:off x="3411804" y="2569227"/>
          <a:ext cx="863064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dirty="0"/>
            <a:t>20</a:t>
          </a:r>
        </a:p>
      </cdr:txBody>
    </cdr:sp>
  </cdr:relSizeAnchor>
  <cdr:relSizeAnchor xmlns:cdr="http://schemas.openxmlformats.org/drawingml/2006/chartDrawing">
    <cdr:from>
      <cdr:x>0.30574</cdr:x>
      <cdr:y>0.30818</cdr:y>
    </cdr:from>
    <cdr:to>
      <cdr:x>0.39685</cdr:x>
      <cdr:y>0.37132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91C3D42E-48B6-D9AF-62DA-93C3FE1E24BF}"/>
            </a:ext>
          </a:extLst>
        </cdr:cNvPr>
        <cdr:cNvSpPr txBox="1"/>
      </cdr:nvSpPr>
      <cdr:spPr>
        <a:xfrm xmlns:a="http://schemas.openxmlformats.org/drawingml/2006/main">
          <a:off x="2795687" y="1538525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2023/3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0.48233</cdr:x>
      <cdr:y>0.36559</cdr:y>
    </cdr:from>
    <cdr:to>
      <cdr:x>0.57344</cdr:x>
      <cdr:y>0.42873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66837A83-AEE4-8BC8-3F2D-1B53C2CF1BD7}"/>
            </a:ext>
          </a:extLst>
        </cdr:cNvPr>
        <cdr:cNvSpPr txBox="1"/>
      </cdr:nvSpPr>
      <cdr:spPr>
        <a:xfrm xmlns:a="http://schemas.openxmlformats.org/drawingml/2006/main">
          <a:off x="4410452" y="18251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2023/4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0.26563</cdr:x>
      <cdr:y>0.35222</cdr:y>
    </cdr:from>
    <cdr:to>
      <cdr:x>0.35674</cdr:x>
      <cdr:y>0.41536</cdr:y>
    </cdr:to>
    <cdr:sp macro="" textlink="">
      <cdr:nvSpPr>
        <cdr:cNvPr id="5" name="Szövegdoboz 1">
          <a:extLst xmlns:a="http://schemas.openxmlformats.org/drawingml/2006/main">
            <a:ext uri="{FF2B5EF4-FFF2-40B4-BE49-F238E27FC236}">
              <a16:creationId xmlns:a16="http://schemas.microsoft.com/office/drawing/2014/main" id="{BF45F82F-57F1-5248-E183-3E0DB64FBBDF}"/>
            </a:ext>
          </a:extLst>
        </cdr:cNvPr>
        <cdr:cNvSpPr txBox="1"/>
      </cdr:nvSpPr>
      <cdr:spPr>
        <a:xfrm xmlns:a="http://schemas.openxmlformats.org/drawingml/2006/main">
          <a:off x="2428898" y="175837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2023/5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0.40092</cdr:x>
      <cdr:y>0.30909</cdr:y>
    </cdr:from>
    <cdr:to>
      <cdr:x>0.49203</cdr:x>
      <cdr:y>0.37223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73CDA6AB-D2EF-F17B-9F3C-B067A61A5BB1}"/>
            </a:ext>
          </a:extLst>
        </cdr:cNvPr>
        <cdr:cNvSpPr txBox="1"/>
      </cdr:nvSpPr>
      <cdr:spPr>
        <a:xfrm xmlns:a="http://schemas.openxmlformats.org/drawingml/2006/main">
          <a:off x="3666018" y="1543053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2023/6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0.2201</cdr:x>
      <cdr:y>0.40963</cdr:y>
    </cdr:from>
    <cdr:to>
      <cdr:x>0.31121</cdr:x>
      <cdr:y>0.47277</cdr:y>
    </cdr:to>
    <cdr:sp macro="" textlink="">
      <cdr:nvSpPr>
        <cdr:cNvPr id="7" name="Szövegdoboz 1">
          <a:extLst xmlns:a="http://schemas.openxmlformats.org/drawingml/2006/main">
            <a:ext uri="{FF2B5EF4-FFF2-40B4-BE49-F238E27FC236}">
              <a16:creationId xmlns:a16="http://schemas.microsoft.com/office/drawing/2014/main" id="{C896A513-801C-5A28-DD25-D418999FE8C4}"/>
            </a:ext>
          </a:extLst>
        </cdr:cNvPr>
        <cdr:cNvSpPr txBox="1"/>
      </cdr:nvSpPr>
      <cdr:spPr>
        <a:xfrm xmlns:a="http://schemas.openxmlformats.org/drawingml/2006/main">
          <a:off x="2012553" y="2044990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2023/7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0.41805</cdr:x>
      <cdr:y>0.39551</cdr:y>
    </cdr:from>
    <cdr:to>
      <cdr:x>0.50915</cdr:x>
      <cdr:y>0.45865</cdr:y>
    </cdr:to>
    <cdr:sp macro="" textlink="">
      <cdr:nvSpPr>
        <cdr:cNvPr id="8" name="Szövegdoboz 1">
          <a:extLst xmlns:a="http://schemas.openxmlformats.org/drawingml/2006/main">
            <a:ext uri="{FF2B5EF4-FFF2-40B4-BE49-F238E27FC236}">
              <a16:creationId xmlns:a16="http://schemas.microsoft.com/office/drawing/2014/main" id="{E6C56FB4-5E34-510F-DF77-895B03320DD3}"/>
            </a:ext>
          </a:extLst>
        </cdr:cNvPr>
        <cdr:cNvSpPr txBox="1"/>
      </cdr:nvSpPr>
      <cdr:spPr>
        <a:xfrm xmlns:a="http://schemas.openxmlformats.org/drawingml/2006/main">
          <a:off x="3822605" y="1974489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2023/8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0.30481</cdr:x>
      <cdr:y>0.44693</cdr:y>
    </cdr:from>
    <cdr:to>
      <cdr:x>0.39592</cdr:x>
      <cdr:y>0.51008</cdr:y>
    </cdr:to>
    <cdr:sp macro="" textlink="">
      <cdr:nvSpPr>
        <cdr:cNvPr id="9" name="Szövegdoboz 1">
          <a:extLst xmlns:a="http://schemas.openxmlformats.org/drawingml/2006/main">
            <a:ext uri="{FF2B5EF4-FFF2-40B4-BE49-F238E27FC236}">
              <a16:creationId xmlns:a16="http://schemas.microsoft.com/office/drawing/2014/main" id="{A5E419E4-D45E-A29A-6DA9-3B90EC01C53C}"/>
            </a:ext>
          </a:extLst>
        </cdr:cNvPr>
        <cdr:cNvSpPr txBox="1"/>
      </cdr:nvSpPr>
      <cdr:spPr>
        <a:xfrm xmlns:a="http://schemas.openxmlformats.org/drawingml/2006/main">
          <a:off x="2787202" y="22312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2023/9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0.41027</cdr:x>
      <cdr:y>0.45604</cdr:y>
    </cdr:from>
    <cdr:to>
      <cdr:x>0.50915</cdr:x>
      <cdr:y>0.52357</cdr:y>
    </cdr:to>
    <cdr:sp macro="" textlink="">
      <cdr:nvSpPr>
        <cdr:cNvPr id="10" name="Szövegdoboz 1">
          <a:extLst xmlns:a="http://schemas.openxmlformats.org/drawingml/2006/main">
            <a:ext uri="{FF2B5EF4-FFF2-40B4-BE49-F238E27FC236}">
              <a16:creationId xmlns:a16="http://schemas.microsoft.com/office/drawing/2014/main" id="{DFA00F3F-C6EF-A4CC-D6DF-97E1EAAC15F8}"/>
            </a:ext>
          </a:extLst>
        </cdr:cNvPr>
        <cdr:cNvSpPr txBox="1"/>
      </cdr:nvSpPr>
      <cdr:spPr>
        <a:xfrm xmlns:a="http://schemas.openxmlformats.org/drawingml/2006/main">
          <a:off x="3751517" y="2276689"/>
          <a:ext cx="904195" cy="337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2023/10</a:t>
          </a:r>
          <a:endParaRPr lang="hu-H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0.8654</cdr:x>
      <cdr:y>0.32086</cdr:y>
    </cdr:from>
    <cdr:to>
      <cdr:x>0.95483</cdr:x>
      <cdr:y>0.38385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D142EA0C-CE27-88B1-97C9-089C563459C9}"/>
            </a:ext>
          </a:extLst>
        </cdr:cNvPr>
        <cdr:cNvSpPr txBox="1"/>
      </cdr:nvSpPr>
      <cdr:spPr>
        <a:xfrm xmlns:a="http://schemas.openxmlformats.org/drawingml/2006/main">
          <a:off x="7896243" y="1650780"/>
          <a:ext cx="816015" cy="324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-19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2024. 01. 11.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 decemberi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csökkent az előző hónaphoz képest, az egy évvel korábbi szint 89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881369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08496"/>
            <a:ext cx="7959646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szolgáltatás és kereskedelemben nőtt, a többi iparágban csökkent az átlagos kapacitás-kihasználtság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05718"/>
              </p:ext>
            </p:extLst>
          </p:nvPr>
        </p:nvGraphicFramePr>
        <p:xfrm>
          <a:off x="-3" y="920496"/>
          <a:ext cx="9144003" cy="468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6"/>
            <a:ext cx="8258505" cy="612000"/>
          </a:xfrm>
        </p:spPr>
        <p:txBody>
          <a:bodyPr>
            <a:noAutofit/>
          </a:bodyPr>
          <a:lstStyle/>
          <a:p>
            <a:r>
              <a:rPr lang="hu-HU" sz="2000" dirty="0"/>
              <a:t>3 hónapja tartó csökkenést követően minimálisan nőtt a kapacitás-kihasználtságra vonatkozó várakozások alindexe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91755"/>
              </p:ext>
            </p:extLst>
          </p:nvPr>
        </p:nvGraphicFramePr>
        <p:xfrm>
          <a:off x="1" y="922447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1 százalékponttal csökkent az előző hónaphoz képest, az egy évvel korábbi szint 95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327305"/>
              </p:ext>
            </p:extLst>
          </p:nvPr>
        </p:nvGraphicFramePr>
        <p:xfrm>
          <a:off x="1" y="931591"/>
          <a:ext cx="9144000" cy="522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7413"/>
            <a:ext cx="81287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szintre vonatkozó várakozások ebben a hónapban voltak a legkedvezőtlenebbek a felmérés 2020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505499"/>
              </p:ext>
            </p:extLst>
          </p:nvPr>
        </p:nvGraphicFramePr>
        <p:xfrm>
          <a:off x="0" y="919413"/>
          <a:ext cx="9144000" cy="508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49159" y="302928"/>
            <a:ext cx="7998181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TOVÁBBRA IS A MAGAS TERMELÉSI ÁRAK ÉS A VEVŐK HIÁNYA JELENTI A LEGGYAKORIBB PROBLÉMÁT A VÁLASZADÓK KÖRÉBEN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86734"/>
              </p:ext>
            </p:extLst>
          </p:nvPr>
        </p:nvGraphicFramePr>
        <p:xfrm>
          <a:off x="1" y="942112"/>
          <a:ext cx="9144000" cy="4830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kedvezőtlen megítélése nem változott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415153"/>
              </p:ext>
            </p:extLst>
          </p:nvPr>
        </p:nvGraphicFramePr>
        <p:xfrm>
          <a:off x="-1" y="922449"/>
          <a:ext cx="9144001" cy="493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86549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jövőre vonatkozó várakozások azonban minimálisan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278962"/>
              </p:ext>
            </p:extLst>
          </p:nvPr>
        </p:nvGraphicFramePr>
        <p:xfrm>
          <a:off x="0" y="922448"/>
          <a:ext cx="9124432" cy="514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alindexe a mezőgazdaság kivételével minden iparágban gyengült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882180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6" y="310449"/>
            <a:ext cx="7953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továbbra is negatív, de kismértékben nőtt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208431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létszámbővítési tervek mutatója a szolgáltatás és kereskedelemben az elmúlt 5 hónap legmagasabb </a:t>
            </a:r>
            <a:r>
              <a:rPr lang="hu-HU" sz="1800"/>
              <a:t>szintjére nőtt</a:t>
            </a:r>
            <a:endParaRPr lang="hu-HU" sz="18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028398"/>
              </p:ext>
            </p:extLst>
          </p:nvPr>
        </p:nvGraphicFramePr>
        <p:xfrm>
          <a:off x="0" y="937772"/>
          <a:ext cx="9144001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megvalósított áremelések indexe decemberben mutatta a 2. legalacsonyabb értéket 2022 júniusa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621820"/>
              </p:ext>
            </p:extLst>
          </p:nvPr>
        </p:nvGraphicFramePr>
        <p:xfrm>
          <a:off x="0" y="911619"/>
          <a:ext cx="9144000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következő 3 hónapban tervezett áremelések mutatója ugyanakkor az elmúlt 9 hónap legmagasabb szintjére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595095"/>
              </p:ext>
            </p:extLst>
          </p:nvPr>
        </p:nvGraphicFramePr>
        <p:xfrm>
          <a:off x="0" y="913396"/>
          <a:ext cx="9144000" cy="486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 és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78284572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3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-8-ról      -11 pontra csökkent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1123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468202"/>
              </p:ext>
            </p:extLst>
          </p:nvPr>
        </p:nvGraphicFramePr>
        <p:xfrm>
          <a:off x="-1" y="921397"/>
          <a:ext cx="9144001" cy="49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06" y="311787"/>
            <a:ext cx="781100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indexe az elmúlt 4 hónap legalacsonyabb szintjére gyengült, leginkább a nagyvállalatoknál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286847"/>
              </p:ext>
            </p:extLst>
          </p:nvPr>
        </p:nvGraphicFramePr>
        <p:xfrm>
          <a:off x="1" y="923786"/>
          <a:ext cx="9112494" cy="491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és a kapacitás-kihasználtság aktuális megítélése gyengült a legnagyobb mértékben novemberhez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197101"/>
              </p:ext>
            </p:extLst>
          </p:nvPr>
        </p:nvGraphicFramePr>
        <p:xfrm>
          <a:off x="0" y="926734"/>
          <a:ext cx="9143999" cy="5355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34" y="314733"/>
            <a:ext cx="7869343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vizsgált tényezőinek fele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F972370-E992-B4B8-8799-8FE7813BC7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482003"/>
              </p:ext>
            </p:extLst>
          </p:nvPr>
        </p:nvGraphicFramePr>
        <p:xfrm>
          <a:off x="0" y="926732"/>
          <a:ext cx="9112494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96" y="310449"/>
            <a:ext cx="8177339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 </a:t>
            </a:r>
            <a:r>
              <a:rPr lang="hu-HU" sz="2000" dirty="0" err="1"/>
              <a:t>MIKRO</a:t>
            </a:r>
            <a:r>
              <a:rPr lang="hu-HU" sz="2000" dirty="0"/>
              <a:t>-, ÉS </a:t>
            </a:r>
            <a:r>
              <a:rPr lang="hu-HU" sz="2000" dirty="0" err="1"/>
              <a:t>kisVÁLLALATOKNÁL</a:t>
            </a:r>
            <a:r>
              <a:rPr lang="hu-HU" sz="2000" dirty="0"/>
              <a:t> JAVULTAK, </a:t>
            </a:r>
            <a:br>
              <a:rPr lang="hu-HU" sz="2000" dirty="0"/>
            </a:br>
            <a:r>
              <a:rPr lang="hu-HU" sz="2000" dirty="0"/>
              <a:t>A nagyobb </a:t>
            </a:r>
            <a:r>
              <a:rPr lang="hu-HU" sz="2000" dirty="0" err="1"/>
              <a:t>MÉRETKATEGÓRIÁkBAN</a:t>
            </a:r>
            <a:r>
              <a:rPr lang="hu-HU" sz="2000" dirty="0"/>
              <a:t> AZONBAN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453005"/>
              </p:ext>
            </p:extLst>
          </p:nvPr>
        </p:nvGraphicFramePr>
        <p:xfrm>
          <a:off x="0" y="922449"/>
          <a:ext cx="9144000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62091</TotalTime>
  <Words>1130</Words>
  <Application>Microsoft Office PowerPoint</Application>
  <PresentationFormat>Diavetítés a képernyőre (4:3 oldalarány)</PresentationFormat>
  <Paragraphs>133</Paragraphs>
  <Slides>25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MNB téma 4_3 új</vt:lpstr>
      <vt:lpstr>MNB téma 4_3 nyomtatásra</vt:lpstr>
      <vt:lpstr>Az mnb Vállalati Konjunktúra felmérésének 2023 decemberi eredményei</vt:lpstr>
      <vt:lpstr>Az mnb vállalati konjunktúra felmérései</vt:lpstr>
      <vt:lpstr>A vállalati konjunktúra továbbra is kedvezőtlen és gyengült az előző hónaphoz képest</vt:lpstr>
      <vt:lpstr>Az mnb vállalati konjunktúraindexe az előző havi -8-ról      -11 pontra csökkent </vt:lpstr>
      <vt:lpstr>A jelenlegi helyzet indexe az elmúlt 4 hónap legalacsonyabb szintjére gyengült, leginkább a nagyvállalatoknál csökkent</vt:lpstr>
      <vt:lpstr>a bevételi szint és a kapacitás-kihasználtság aktuális megítélése gyengült a legnagyobb mértékben novemberhez képest</vt:lpstr>
      <vt:lpstr>A várakozások vizsgált tényezőinek fele javult az előző hónaphoz képest</vt:lpstr>
      <vt:lpstr>a várakozások a MIKRO-, ÉS kisVÁLLALATOKNÁL JAVULTAK,  A nagyobb MÉRETKATEGÓRIÁkBAN AZONBAN GYENGÜLTEK</vt:lpstr>
      <vt:lpstr>Termelés és kereslet</vt:lpstr>
      <vt:lpstr>Az átlagos kapacitás-kihasználtság 1 százalékponttal csökkent az előző hónaphoz képest, az egy évvel korábbi szint 89 százalékára</vt:lpstr>
      <vt:lpstr>A szolgáltatás és kereskedelemben nőtt, a többi iparágban csökkent az átlagos kapacitás-kihasználtság novemberhez képest</vt:lpstr>
      <vt:lpstr>3 hónapja tartó csökkenést követően minimálisan nőtt a kapacitás-kihasználtságra vonatkozó várakozások alindexe</vt:lpstr>
      <vt:lpstr>az átlagos bevételi szint 1 százalékponttal csökkent az előző hónaphoz képest, az egy évvel korábbi szint 95 százalékára</vt:lpstr>
      <vt:lpstr>A BEVÉTELI szintre vonatkozó várakozások ebben a hónapban voltak a legkedvezőtlenebbek a felmérés 2020 decemberi kezdete óta</vt:lpstr>
      <vt:lpstr>PowerPoint-bemutató</vt:lpstr>
      <vt:lpstr>Üzleti környezet, beruházások, foglalkoztatás</vt:lpstr>
      <vt:lpstr>AZ ÜZLETI KÖRNYEZET kedvezőtlen megítélése nem változott az előző hónaphoz képest…</vt:lpstr>
      <vt:lpstr>… a jövőre vonatkozó várakozások azonban minimálisan gyengültek</vt:lpstr>
      <vt:lpstr>A beruházási várakozások alindexe a mezőgazdaság kivételével minden iparágban gyengült novemberhez képest</vt:lpstr>
      <vt:lpstr>A LÉTSZÁMVÁLTOZTATÁSI TERVEK MUTATÓJA továbbra is negatív, de kismértékben nőtt az előző hónaphoz képest</vt:lpstr>
      <vt:lpstr>A létszámbővítési tervek mutatója a szolgáltatás és kereskedelemben az elmúlt 5 hónap legmagasabb szintjére nőtt</vt:lpstr>
      <vt:lpstr>Árak</vt:lpstr>
      <vt:lpstr>Az elmúlt 3 hónapban megvalósított áremelések indexe decemberben mutatta a 2. legalacsonyabb értéket 2022 júniusa óta</vt:lpstr>
      <vt:lpstr>A következő 3 hónapban tervezett áremelések mutatója ugyanakkor az elmúlt 9 hónap legmagasabb szintjére nőtt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2436</cp:revision>
  <dcterms:created xsi:type="dcterms:W3CDTF">2020-04-06T05:19:02Z</dcterms:created>
  <dcterms:modified xsi:type="dcterms:W3CDTF">2024-01-11T09:41:00Z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