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8"/>
  </p:notesMasterIdLst>
  <p:sldIdLst>
    <p:sldId id="256" r:id="rId3"/>
    <p:sldId id="385" r:id="rId4"/>
    <p:sldId id="386" r:id="rId5"/>
    <p:sldId id="374" r:id="rId6"/>
    <p:sldId id="390" r:id="rId7"/>
    <p:sldId id="407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26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FFB3B5"/>
    <a:srgbClr val="FDC7E3"/>
    <a:srgbClr val="91EEFB"/>
    <a:srgbClr val="00FFFF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1633" autoAdjust="0"/>
  </p:normalViewPr>
  <p:slideViewPr>
    <p:cSldViewPr snapToGrid="0">
      <p:cViewPr varScale="1">
        <p:scale>
          <a:sx n="61" d="100"/>
          <a:sy n="61" d="100"/>
        </p:scale>
        <p:origin x="12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december\input\2023.%20december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december\input\2023.%20december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december\input\2023.%20december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december\input\2023.%20december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december\input\2023.%20december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december\input\2023.%20december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december\input\2023.%20december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december\input\2023.%20december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december\input\2023.%20december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december\input\2023.%20december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december\input\2023.%20december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december\input\2023.%20december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december\input\2023.%20december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december\input\2023.%20december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december\input\2023.%20december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december\input\2023.%20december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december\input\2023.%20december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4379967807"/>
          <c:y val="4.1588405445629119E-2"/>
          <c:w val="0.80074870945442811"/>
          <c:h val="0.65899658286728136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606A-4209-A6D4-4618FF773C21}"/>
              </c:ext>
            </c:extLst>
          </c:dPt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06A-4209-A6D4-4618FF773C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Indexek!$B$4:$AL$4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Indexek!$B$5:$AL$5</c:f>
              <c:numCache>
                <c:formatCode>General\ "pont"</c:formatCode>
                <c:ptCount val="37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6A-4209-A6D4-4618FF773C21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606A-4209-A6D4-4618FF773C21}"/>
              </c:ext>
            </c:extLst>
          </c:dPt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06A-4209-A6D4-4618FF773C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Indexek!$B$4:$AL$4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Indexek!$B$6:$AL$6</c:f>
              <c:numCache>
                <c:formatCode>General\ "pont"</c:formatCode>
                <c:ptCount val="37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6A-4209-A6D4-4618FF773C21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606A-4209-A6D4-4618FF773C21}"/>
              </c:ext>
            </c:extLst>
          </c:dPt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6A-4209-A6D4-4618FF773C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Indexek!$B$4:$AL$4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Indexek!$B$7:$AL$7</c:f>
              <c:numCache>
                <c:formatCode>General\ "pont"</c:formatCode>
                <c:ptCount val="37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  <c:pt idx="26">
                  <c:v>0</c:v>
                </c:pt>
                <c:pt idx="27">
                  <c:v>-4</c:v>
                </c:pt>
                <c:pt idx="28">
                  <c:v>-1</c:v>
                </c:pt>
                <c:pt idx="29">
                  <c:v>-10</c:v>
                </c:pt>
                <c:pt idx="30">
                  <c:v>-8</c:v>
                </c:pt>
                <c:pt idx="31">
                  <c:v>-15</c:v>
                </c:pt>
                <c:pt idx="32">
                  <c:v>-8</c:v>
                </c:pt>
                <c:pt idx="33">
                  <c:v>-12</c:v>
                </c:pt>
                <c:pt idx="34">
                  <c:v>-7</c:v>
                </c:pt>
                <c:pt idx="35">
                  <c:v>-8</c:v>
                </c:pt>
                <c:pt idx="36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06A-4209-A6D4-4618FF773C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55619613339934"/>
          <c:y val="0.92899619611328343"/>
          <c:w val="0.7912764882681006"/>
          <c:h val="7.10038038867165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868-4009-BC0E-96C60A680B5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868-4009-BC0E-96C60A680B54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868-4009-BC0E-96C60A680B54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E868-4009-BC0E-96C60A680B54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E868-4009-BC0E-96C60A680B54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E868-4009-BC0E-96C60A680B54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E868-4009-BC0E-96C60A680B54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E868-4009-BC0E-96C60A680B54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E868-4009-BC0E-96C60A680B54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E868-4009-BC0E-96C60A680B54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E868-4009-BC0E-96C60A680B54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E868-4009-BC0E-96C60A680B54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E868-4009-BC0E-96C60A680B54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E868-4009-BC0E-96C60A680B54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E868-4009-BC0E-96C60A680B54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E868-4009-BC0E-96C60A680B54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E868-4009-BC0E-96C60A680B54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E868-4009-BC0E-96C60A680B54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E868-4009-BC0E-96C60A680B54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E868-4009-BC0E-96C60A680B54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E868-4009-BC0E-96C60A680B54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E868-4009-BC0E-96C60A680B54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E868-4009-BC0E-96C60A680B54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E868-4009-BC0E-96C60A680B54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E868-4009-BC0E-96C60A680B54}"/>
              </c:ext>
            </c:extLst>
          </c:dPt>
          <c:dPt>
            <c:idx val="25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E868-4009-BC0E-96C60A680B54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A-E868-4009-BC0E-96C60A680B54}"/>
              </c:ext>
            </c:extLst>
          </c:dPt>
          <c:dPt>
            <c:idx val="27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E868-4009-BC0E-96C60A680B54}"/>
              </c:ext>
            </c:extLst>
          </c:dPt>
          <c:dPt>
            <c:idx val="34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spPr>
              <a:ln w="1905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E868-4009-BC0E-96C60A680B54}"/>
              </c:ext>
            </c:extLst>
          </c:dPt>
          <c:dPt>
            <c:idx val="35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E-750A-43AA-A7D4-BC5237074E2E}"/>
              </c:ext>
            </c:extLst>
          </c:dPt>
          <c:dPt>
            <c:idx val="36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F-71D5-46BF-A2F2-CCF21B7C3C7F}"/>
              </c:ext>
            </c:extLst>
          </c:dPt>
          <c:xVal>
            <c:numRef>
              <c:f>Árbevétel!$B$2:$AL$2</c:f>
              <c:numCache>
                <c:formatCode>General</c:formatCode>
                <c:ptCount val="37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  <c:pt idx="35">
                  <c:v>-8</c:v>
                </c:pt>
                <c:pt idx="36">
                  <c:v>-19</c:v>
                </c:pt>
              </c:numCache>
            </c:numRef>
          </c:xVal>
          <c:yVal>
            <c:numRef>
              <c:f>Árbevétel!$B$3:$AL$3</c:f>
              <c:numCache>
                <c:formatCode>General</c:formatCode>
                <c:ptCount val="37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  <c:pt idx="35">
                  <c:v>-6</c:v>
                </c:pt>
                <c:pt idx="36">
                  <c:v>-10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C-E868-4009-BC0E-96C60A680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88888779527559059"/>
          <c:h val="0.4179373506247237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verzió'!$A$256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-2.0370135052831988E-16"/>
                  <c:y val="-1.8403758589887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EB6-4DA0-89F1-8476E7F1B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verzió'!$B$255:$AL$255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verzió'!$B$256:$AL$256</c:f>
              <c:numCache>
                <c:formatCode>General</c:formatCode>
                <c:ptCount val="37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  <c:pt idx="26" formatCode="0%">
                  <c:v>0.62</c:v>
                </c:pt>
                <c:pt idx="27" formatCode="0%">
                  <c:v>0.62</c:v>
                </c:pt>
                <c:pt idx="28" formatCode="0%">
                  <c:v>0.69</c:v>
                </c:pt>
                <c:pt idx="29" formatCode="0%">
                  <c:v>0.62</c:v>
                </c:pt>
                <c:pt idx="30" formatCode="0%">
                  <c:v>0.53</c:v>
                </c:pt>
                <c:pt idx="31" formatCode="0%">
                  <c:v>0.52</c:v>
                </c:pt>
                <c:pt idx="32" formatCode="0%">
                  <c:v>0.42</c:v>
                </c:pt>
                <c:pt idx="33" formatCode="0%">
                  <c:v>0.5</c:v>
                </c:pt>
                <c:pt idx="34" formatCode="0%">
                  <c:v>0.45</c:v>
                </c:pt>
                <c:pt idx="35" formatCode="0%">
                  <c:v>0.47</c:v>
                </c:pt>
                <c:pt idx="36" formatCode="0%">
                  <c:v>0.49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B6-4DA0-89F1-8476E7F1BD1F}"/>
            </c:ext>
          </c:extLst>
        </c:ser>
        <c:ser>
          <c:idx val="1"/>
          <c:order val="1"/>
          <c:tx>
            <c:strRef>
              <c:f>'Új verzió'!$A$257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EB6-4DA0-89F1-8476E7F1BD1F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EB6-4DA0-89F1-8476E7F1BD1F}"/>
              </c:ext>
            </c:extLst>
          </c:dPt>
          <c:dLbls>
            <c:dLbl>
              <c:idx val="36"/>
              <c:layout>
                <c:manualLayout>
                  <c:x val="-2.0370135052831988E-16"/>
                  <c:y val="-3.1549300439806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EB6-4DA0-89F1-8476E7F1B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verzió'!$B$255:$AL$255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verzió'!$B$257:$AL$257</c:f>
              <c:numCache>
                <c:formatCode>General</c:formatCode>
                <c:ptCount val="37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  <c:pt idx="26" formatCode="0%">
                  <c:v>0.63</c:v>
                </c:pt>
                <c:pt idx="27" formatCode="0%">
                  <c:v>0.61</c:v>
                </c:pt>
                <c:pt idx="28" formatCode="0%">
                  <c:v>0.66</c:v>
                </c:pt>
                <c:pt idx="29" formatCode="0%">
                  <c:v>0.63</c:v>
                </c:pt>
                <c:pt idx="30" formatCode="0%">
                  <c:v>0.55000000000000004</c:v>
                </c:pt>
                <c:pt idx="31" formatCode="0%">
                  <c:v>0.54</c:v>
                </c:pt>
                <c:pt idx="32" formatCode="0%">
                  <c:v>0.41</c:v>
                </c:pt>
                <c:pt idx="33" formatCode="0%">
                  <c:v>0.49</c:v>
                </c:pt>
                <c:pt idx="34" formatCode="0%">
                  <c:v>0.41</c:v>
                </c:pt>
                <c:pt idx="35" formatCode="0%">
                  <c:v>0.45</c:v>
                </c:pt>
                <c:pt idx="36" formatCode="0%">
                  <c:v>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B6-4DA0-89F1-8476E7F1BD1F}"/>
            </c:ext>
          </c:extLst>
        </c:ser>
        <c:ser>
          <c:idx val="7"/>
          <c:order val="2"/>
          <c:tx>
            <c:strRef>
              <c:f>'Új verzió'!$A$264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B6-4DA0-89F1-8476E7F1BD1F}"/>
                </c:ext>
              </c:extLst>
            </c:dLbl>
            <c:dLbl>
              <c:idx val="36"/>
              <c:layout>
                <c:manualLayout>
                  <c:x val="-2.0370135052831988E-16"/>
                  <c:y val="1.31455418499193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EB6-4DA0-89F1-8476E7F1B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verzió'!$B$255:$AL$255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verzió'!$B$264:$AL$264</c:f>
              <c:numCache>
                <c:formatCode>General</c:formatCode>
                <c:ptCount val="37"/>
                <c:pt idx="25" formatCode="0%">
                  <c:v>0.45</c:v>
                </c:pt>
                <c:pt idx="26" formatCode="0%">
                  <c:v>0.47</c:v>
                </c:pt>
                <c:pt idx="27" formatCode="0%">
                  <c:v>0.4</c:v>
                </c:pt>
                <c:pt idx="28" formatCode="0%">
                  <c:v>0.51</c:v>
                </c:pt>
                <c:pt idx="29" formatCode="0%">
                  <c:v>0.48</c:v>
                </c:pt>
                <c:pt idx="30" formatCode="0%">
                  <c:v>0.41</c:v>
                </c:pt>
                <c:pt idx="31" formatCode="0%">
                  <c:v>0.46</c:v>
                </c:pt>
                <c:pt idx="32" formatCode="0%">
                  <c:v>0.36</c:v>
                </c:pt>
                <c:pt idx="33" formatCode="0%">
                  <c:v>0.41</c:v>
                </c:pt>
                <c:pt idx="34" formatCode="0%">
                  <c:v>0.33</c:v>
                </c:pt>
                <c:pt idx="35" formatCode="0%">
                  <c:v>0.44</c:v>
                </c:pt>
                <c:pt idx="36" formatCode="0%">
                  <c:v>0.45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EEB6-4DA0-89F1-8476E7F1BD1F}"/>
            </c:ext>
          </c:extLst>
        </c:ser>
        <c:ser>
          <c:idx val="2"/>
          <c:order val="3"/>
          <c:tx>
            <c:strRef>
              <c:f>'Új verzió'!$A$259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EB6-4DA0-89F1-8476E7F1B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verzió'!$B$255:$AL$255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verzió'!$B$259:$AL$259</c:f>
              <c:numCache>
                <c:formatCode>0%</c:formatCode>
                <c:ptCount val="37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  <c:pt idx="26">
                  <c:v>0.39</c:v>
                </c:pt>
                <c:pt idx="27">
                  <c:v>0.32</c:v>
                </c:pt>
                <c:pt idx="28">
                  <c:v>0.34</c:v>
                </c:pt>
                <c:pt idx="29">
                  <c:v>0.38</c:v>
                </c:pt>
                <c:pt idx="30">
                  <c:v>0.38</c:v>
                </c:pt>
                <c:pt idx="31">
                  <c:v>0.48</c:v>
                </c:pt>
                <c:pt idx="32">
                  <c:v>0.45</c:v>
                </c:pt>
                <c:pt idx="33">
                  <c:v>0.43</c:v>
                </c:pt>
                <c:pt idx="34">
                  <c:v>0.51</c:v>
                </c:pt>
                <c:pt idx="35">
                  <c:v>0.45</c:v>
                </c:pt>
                <c:pt idx="36">
                  <c:v>0.47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EB6-4DA0-89F1-8476E7F1BD1F}"/>
            </c:ext>
          </c:extLst>
        </c:ser>
        <c:ser>
          <c:idx val="3"/>
          <c:order val="4"/>
          <c:tx>
            <c:strRef>
              <c:f>'Új verzió'!$A$260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-2.0370135052831988E-16"/>
                  <c:y val="-3.943662554975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EB6-4DA0-89F1-8476E7F1B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verzió'!$B$255:$AL$255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verzió'!$B$260:$AL$260</c:f>
              <c:numCache>
                <c:formatCode>0%</c:formatCode>
                <c:ptCount val="37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  <c:pt idx="26">
                  <c:v>0.31</c:v>
                </c:pt>
                <c:pt idx="27">
                  <c:v>0.32</c:v>
                </c:pt>
                <c:pt idx="28">
                  <c:v>0.39</c:v>
                </c:pt>
                <c:pt idx="29">
                  <c:v>0.35</c:v>
                </c:pt>
                <c:pt idx="30">
                  <c:v>0.28999999999999998</c:v>
                </c:pt>
                <c:pt idx="31">
                  <c:v>0.32</c:v>
                </c:pt>
                <c:pt idx="32">
                  <c:v>0.26</c:v>
                </c:pt>
                <c:pt idx="33">
                  <c:v>0.28000000000000003</c:v>
                </c:pt>
                <c:pt idx="34">
                  <c:v>0.24</c:v>
                </c:pt>
                <c:pt idx="35">
                  <c:v>0.28999999999999998</c:v>
                </c:pt>
                <c:pt idx="36">
                  <c:v>0.26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EB6-4DA0-89F1-8476E7F1BD1F}"/>
            </c:ext>
          </c:extLst>
        </c:ser>
        <c:ser>
          <c:idx val="4"/>
          <c:order val="5"/>
          <c:tx>
            <c:strRef>
              <c:f>'Új verzió'!$A$261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-2.0370135052831988E-16"/>
                  <c:y val="-1.31455418499193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EB6-4DA0-89F1-8476E7F1B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verzió'!$B$255:$AL$255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verzió'!$B$261:$AL$261</c:f>
              <c:numCache>
                <c:formatCode>0%</c:formatCode>
                <c:ptCount val="37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  <c:pt idx="26">
                  <c:v>0.18</c:v>
                </c:pt>
                <c:pt idx="27">
                  <c:v>0.13</c:v>
                </c:pt>
                <c:pt idx="28">
                  <c:v>0.18</c:v>
                </c:pt>
                <c:pt idx="29">
                  <c:v>0.19</c:v>
                </c:pt>
                <c:pt idx="30">
                  <c:v>0.1</c:v>
                </c:pt>
                <c:pt idx="31">
                  <c:v>0.1</c:v>
                </c:pt>
                <c:pt idx="32">
                  <c:v>0.09</c:v>
                </c:pt>
                <c:pt idx="33">
                  <c:v>7.0000000000000007E-2</c:v>
                </c:pt>
                <c:pt idx="34">
                  <c:v>0.09</c:v>
                </c:pt>
                <c:pt idx="35">
                  <c:v>0.12</c:v>
                </c:pt>
                <c:pt idx="36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EB6-4DA0-89F1-8476E7F1BD1F}"/>
            </c:ext>
          </c:extLst>
        </c:ser>
        <c:ser>
          <c:idx val="5"/>
          <c:order val="6"/>
          <c:tx>
            <c:strRef>
              <c:f>'Új verzió'!$A$262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EB6-4DA0-89F1-8476E7F1B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verzió'!$B$255:$AL$255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verzió'!$B$262:$AL$262</c:f>
              <c:numCache>
                <c:formatCode>0%</c:formatCode>
                <c:ptCount val="37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  <c:pt idx="26">
                  <c:v>0.16</c:v>
                </c:pt>
                <c:pt idx="27">
                  <c:v>0.22</c:v>
                </c:pt>
                <c:pt idx="28">
                  <c:v>0.22</c:v>
                </c:pt>
                <c:pt idx="29">
                  <c:v>0.19</c:v>
                </c:pt>
                <c:pt idx="30">
                  <c:v>0.21</c:v>
                </c:pt>
                <c:pt idx="31">
                  <c:v>0.25</c:v>
                </c:pt>
                <c:pt idx="32">
                  <c:v>0.21</c:v>
                </c:pt>
                <c:pt idx="33">
                  <c:v>0.24</c:v>
                </c:pt>
                <c:pt idx="34">
                  <c:v>0.21</c:v>
                </c:pt>
                <c:pt idx="35">
                  <c:v>0.17</c:v>
                </c:pt>
                <c:pt idx="36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EB6-4DA0-89F1-8476E7F1BD1F}"/>
            </c:ext>
          </c:extLst>
        </c:ser>
        <c:ser>
          <c:idx val="6"/>
          <c:order val="7"/>
          <c:tx>
            <c:strRef>
              <c:f>'Új verzió'!$A$263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EB6-4DA0-89F1-8476E7F1B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verzió'!$B$255:$AL$255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verzió'!$B$263:$AL$263</c:f>
              <c:numCache>
                <c:formatCode>0%</c:formatCode>
                <c:ptCount val="37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  <c:pt idx="26">
                  <c:v>0.12</c:v>
                </c:pt>
                <c:pt idx="27">
                  <c:v>0.11</c:v>
                </c:pt>
                <c:pt idx="28">
                  <c:v>0.12</c:v>
                </c:pt>
                <c:pt idx="29">
                  <c:v>0.08</c:v>
                </c:pt>
                <c:pt idx="30">
                  <c:v>0.09</c:v>
                </c:pt>
                <c:pt idx="31">
                  <c:v>0.14000000000000001</c:v>
                </c:pt>
                <c:pt idx="32">
                  <c:v>0.13</c:v>
                </c:pt>
                <c:pt idx="33">
                  <c:v>0.14000000000000001</c:v>
                </c:pt>
                <c:pt idx="34">
                  <c:v>0.1</c:v>
                </c:pt>
                <c:pt idx="35">
                  <c:v>0.14000000000000001</c:v>
                </c:pt>
                <c:pt idx="36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EB6-4DA0-89F1-8476E7F1BD1F}"/>
            </c:ext>
          </c:extLst>
        </c:ser>
        <c:ser>
          <c:idx val="8"/>
          <c:order val="8"/>
          <c:tx>
            <c:strRef>
              <c:f>'Új verzió'!$A$265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EB6-4DA0-89F1-8476E7F1B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verzió'!$B$255:$AL$255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verzió'!$B$265:$AL$265</c:f>
              <c:numCache>
                <c:formatCode>0%</c:formatCode>
                <c:ptCount val="37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  <c:pt idx="27">
                  <c:v>0.04</c:v>
                </c:pt>
                <c:pt idx="28">
                  <c:v>0.02</c:v>
                </c:pt>
                <c:pt idx="29">
                  <c:v>0.02</c:v>
                </c:pt>
                <c:pt idx="30">
                  <c:v>0.05</c:v>
                </c:pt>
                <c:pt idx="31">
                  <c:v>0.04</c:v>
                </c:pt>
                <c:pt idx="32">
                  <c:v>0.06</c:v>
                </c:pt>
                <c:pt idx="33">
                  <c:v>0.04</c:v>
                </c:pt>
                <c:pt idx="34">
                  <c:v>0.06</c:v>
                </c:pt>
                <c:pt idx="35">
                  <c:v>0.04</c:v>
                </c:pt>
                <c:pt idx="36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EB6-4DA0-89F1-8476E7F1BD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verzió'!$A$266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EEB6-4DA0-89F1-8476E7F1BD1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verzió'!$B$255:$AL$255</c15:sqref>
                        </c15:formulaRef>
                      </c:ext>
                    </c:extLst>
                    <c:strCache>
                      <c:ptCount val="37"/>
                      <c:pt idx="0">
                        <c:v>2020. December</c:v>
                      </c:pt>
                      <c:pt idx="2">
                        <c:v>2021. Február</c:v>
                      </c:pt>
                      <c:pt idx="4">
                        <c:v>Április</c:v>
                      </c:pt>
                      <c:pt idx="6">
                        <c:v>Június</c:v>
                      </c:pt>
                      <c:pt idx="8">
                        <c:v>Augusztus</c:v>
                      </c:pt>
                      <c:pt idx="10">
                        <c:v>Október</c:v>
                      </c:pt>
                      <c:pt idx="12">
                        <c:v>December</c:v>
                      </c:pt>
                      <c:pt idx="14">
                        <c:v>2022. Február</c:v>
                      </c:pt>
                      <c:pt idx="16">
                        <c:v>Április</c:v>
                      </c:pt>
                      <c:pt idx="18">
                        <c:v>Június</c:v>
                      </c:pt>
                      <c:pt idx="20">
                        <c:v>Augusztus</c:v>
                      </c:pt>
                      <c:pt idx="22">
                        <c:v>Október</c:v>
                      </c:pt>
                      <c:pt idx="24">
                        <c:v>December</c:v>
                      </c:pt>
                      <c:pt idx="26">
                        <c:v>2023. Február</c:v>
                      </c:pt>
                      <c:pt idx="28">
                        <c:v>Április</c:v>
                      </c:pt>
                      <c:pt idx="30">
                        <c:v>Június</c:v>
                      </c:pt>
                      <c:pt idx="32">
                        <c:v>Augusztus</c:v>
                      </c:pt>
                      <c:pt idx="34">
                        <c:v>Október</c:v>
                      </c:pt>
                      <c:pt idx="36">
                        <c:v>December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verzió'!$B$266:$Z$266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EEB6-4DA0-89F1-8476E7F1BD1F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53780001158156E-2"/>
          <c:y val="0.7274074196750463"/>
          <c:w val="0.97655142347788215"/>
          <c:h val="0.254608029959414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2.8269529822377702E-2"/>
          <c:w val="0.75074871492249395"/>
          <c:h val="0.6264615813481597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verzió'!$B$275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1.3888887369981695E-3"/>
                  <c:y val="3.3447512728693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18-40AA-87FE-CE26EAE87C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verzió'!$A$276:$A$312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verzió'!$B$276:$B$312</c:f>
              <c:numCache>
                <c:formatCode>General\ "pont"</c:formatCode>
                <c:ptCount val="37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  <c:pt idx="26">
                  <c:v>-36</c:v>
                </c:pt>
                <c:pt idx="27">
                  <c:v>-27</c:v>
                </c:pt>
                <c:pt idx="28">
                  <c:v>-25</c:v>
                </c:pt>
                <c:pt idx="29">
                  <c:v>-29</c:v>
                </c:pt>
                <c:pt idx="30">
                  <c:v>-27</c:v>
                </c:pt>
                <c:pt idx="31">
                  <c:v>-44</c:v>
                </c:pt>
                <c:pt idx="32">
                  <c:v>-32</c:v>
                </c:pt>
                <c:pt idx="33">
                  <c:v>-36</c:v>
                </c:pt>
                <c:pt idx="34">
                  <c:v>-36</c:v>
                </c:pt>
                <c:pt idx="35">
                  <c:v>-36</c:v>
                </c:pt>
                <c:pt idx="36">
                  <c:v>-35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18-40AA-87FE-CE26EAE87C64}"/>
            </c:ext>
          </c:extLst>
        </c:ser>
        <c:ser>
          <c:idx val="1"/>
          <c:order val="1"/>
          <c:tx>
            <c:strRef>
              <c:f>'Új verzió'!$C$275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1.3888887369981695E-3"/>
                  <c:y val="2.0583084756118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18-40AA-87FE-CE26EAE87C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verzió'!$A$276:$A$312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verzió'!$C$276:$C$312</c:f>
              <c:numCache>
                <c:formatCode>General\ "pont"</c:formatCode>
                <c:ptCount val="37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  <c:pt idx="26">
                  <c:v>-33</c:v>
                </c:pt>
                <c:pt idx="27">
                  <c:v>-34</c:v>
                </c:pt>
                <c:pt idx="28">
                  <c:v>-15</c:v>
                </c:pt>
                <c:pt idx="29">
                  <c:v>-12</c:v>
                </c:pt>
                <c:pt idx="30">
                  <c:v>-25</c:v>
                </c:pt>
                <c:pt idx="31">
                  <c:v>-32</c:v>
                </c:pt>
                <c:pt idx="32">
                  <c:v>-37</c:v>
                </c:pt>
                <c:pt idx="33">
                  <c:v>-23</c:v>
                </c:pt>
                <c:pt idx="34">
                  <c:v>-21</c:v>
                </c:pt>
                <c:pt idx="35">
                  <c:v>-25</c:v>
                </c:pt>
                <c:pt idx="36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18-40AA-87FE-CE26EAE87C64}"/>
            </c:ext>
          </c:extLst>
        </c:ser>
        <c:ser>
          <c:idx val="2"/>
          <c:order val="2"/>
          <c:tx>
            <c:strRef>
              <c:f>'Új verzió'!$D$275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18-40AA-87FE-CE26EAE87C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verzió'!$A$276:$A$312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verzió'!$D$276:$D$312</c:f>
              <c:numCache>
                <c:formatCode>General\ "pont"</c:formatCode>
                <c:ptCount val="37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  <c:pt idx="26">
                  <c:v>-4</c:v>
                </c:pt>
                <c:pt idx="27">
                  <c:v>-12</c:v>
                </c:pt>
                <c:pt idx="28">
                  <c:v>-37</c:v>
                </c:pt>
                <c:pt idx="29">
                  <c:v>-27</c:v>
                </c:pt>
                <c:pt idx="30">
                  <c:v>-32</c:v>
                </c:pt>
                <c:pt idx="31">
                  <c:v>-38</c:v>
                </c:pt>
                <c:pt idx="32">
                  <c:v>-29</c:v>
                </c:pt>
                <c:pt idx="33">
                  <c:v>-24</c:v>
                </c:pt>
                <c:pt idx="34">
                  <c:v>-32</c:v>
                </c:pt>
                <c:pt idx="35">
                  <c:v>-27</c:v>
                </c:pt>
                <c:pt idx="36">
                  <c:v>-31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18-40AA-87FE-CE26EAE87C64}"/>
            </c:ext>
          </c:extLst>
        </c:ser>
        <c:ser>
          <c:idx val="3"/>
          <c:order val="3"/>
          <c:tx>
            <c:strRef>
              <c:f>'Új verzió'!$E$275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A18-40AA-87FE-CE26EAE87C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verzió'!$A$276:$A$312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verzió'!$E$276:$E$312</c:f>
              <c:numCache>
                <c:formatCode>General\ "pont"</c:formatCode>
                <c:ptCount val="37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  <c:pt idx="26">
                  <c:v>-26</c:v>
                </c:pt>
                <c:pt idx="27">
                  <c:v>-21</c:v>
                </c:pt>
                <c:pt idx="28">
                  <c:v>-19</c:v>
                </c:pt>
                <c:pt idx="29">
                  <c:v>-36</c:v>
                </c:pt>
                <c:pt idx="30">
                  <c:v>-33</c:v>
                </c:pt>
                <c:pt idx="31">
                  <c:v>-26</c:v>
                </c:pt>
                <c:pt idx="32">
                  <c:v>-14</c:v>
                </c:pt>
                <c:pt idx="33">
                  <c:v>-18</c:v>
                </c:pt>
                <c:pt idx="34">
                  <c:v>-24</c:v>
                </c:pt>
                <c:pt idx="35">
                  <c:v>-29</c:v>
                </c:pt>
                <c:pt idx="36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A18-40AA-87FE-CE26EAE87C64}"/>
            </c:ext>
          </c:extLst>
        </c:ser>
        <c:ser>
          <c:idx val="4"/>
          <c:order val="4"/>
          <c:tx>
            <c:strRef>
              <c:f>'Új verzió'!$F$275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-1.0185066412563586E-16"/>
                  <c:y val="-2.05830847561188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18-40AA-87FE-CE26EAE87C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verzió'!$A$276:$A$312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verzió'!$F$276:$F$312</c:f>
              <c:numCache>
                <c:formatCode>General\ "pont"</c:formatCode>
                <c:ptCount val="37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  <c:pt idx="35">
                  <c:v>-30</c:v>
                </c:pt>
                <c:pt idx="36">
                  <c:v>-30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A18-40AA-87FE-CE26EAE87C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473576938585199"/>
          <c:y val="0.92601616825618327"/>
          <c:w val="0.79775067828623381"/>
          <c:h val="7.14109461493019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5641727616579313"/>
          <c:h val="0.6217380893052828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verzió'!$B$315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verzió'!$A$316:$A$352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verzió'!$B$316:$B$352</c:f>
              <c:numCache>
                <c:formatCode>General\ "pont"</c:formatCode>
                <c:ptCount val="37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  <c:pt idx="26">
                  <c:v>-10</c:v>
                </c:pt>
                <c:pt idx="27">
                  <c:v>-12</c:v>
                </c:pt>
                <c:pt idx="28">
                  <c:v>-12</c:v>
                </c:pt>
                <c:pt idx="29">
                  <c:v>-19</c:v>
                </c:pt>
                <c:pt idx="30">
                  <c:v>-19</c:v>
                </c:pt>
                <c:pt idx="31">
                  <c:v>-33</c:v>
                </c:pt>
                <c:pt idx="32">
                  <c:v>-17</c:v>
                </c:pt>
                <c:pt idx="33">
                  <c:v>-24</c:v>
                </c:pt>
                <c:pt idx="34">
                  <c:v>-30</c:v>
                </c:pt>
                <c:pt idx="35">
                  <c:v>-20</c:v>
                </c:pt>
                <c:pt idx="36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E1-4712-9002-B83813E47B2E}"/>
            </c:ext>
          </c:extLst>
        </c:ser>
        <c:ser>
          <c:idx val="1"/>
          <c:order val="1"/>
          <c:tx>
            <c:strRef>
              <c:f>'Új verzió'!$C$315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-1.3918674609005798E-3"/>
                  <c:y val="-1.2342285993507375E-2"/>
                </c:manualLayout>
              </c:layout>
              <c:tx>
                <c:rich>
                  <a:bodyPr/>
                  <a:lstStyle/>
                  <a:p>
                    <a:fld id="{72EDD597-E99C-4B2B-B231-EDD832F6BDDE}" type="VALUE">
                      <a:rPr lang="en-US" sz="1400">
                        <a:solidFill>
                          <a:srgbClr val="00B0F0"/>
                        </a:solidFill>
                      </a:rPr>
                      <a:pPr/>
                      <a:t>[ÉRTÉK]</a:t>
                    </a:fld>
                    <a:endParaRPr lang="hu-H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5E1-4712-9002-B83813E47B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verzió'!$A$316:$A$352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verzió'!$C$316:$C$352</c:f>
              <c:numCache>
                <c:formatCode>General\ "pont"</c:formatCode>
                <c:ptCount val="37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  <c:pt idx="26">
                  <c:v>-5</c:v>
                </c:pt>
                <c:pt idx="27">
                  <c:v>-15</c:v>
                </c:pt>
                <c:pt idx="28">
                  <c:v>2</c:v>
                </c:pt>
                <c:pt idx="29">
                  <c:v>-8</c:v>
                </c:pt>
                <c:pt idx="30">
                  <c:v>-14</c:v>
                </c:pt>
                <c:pt idx="31">
                  <c:v>-18</c:v>
                </c:pt>
                <c:pt idx="32">
                  <c:v>-30</c:v>
                </c:pt>
                <c:pt idx="33">
                  <c:v>-12</c:v>
                </c:pt>
                <c:pt idx="34">
                  <c:v>-23</c:v>
                </c:pt>
                <c:pt idx="35">
                  <c:v>-28</c:v>
                </c:pt>
                <c:pt idx="36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E1-4712-9002-B83813E47B2E}"/>
            </c:ext>
          </c:extLst>
        </c:ser>
        <c:ser>
          <c:idx val="2"/>
          <c:order val="2"/>
          <c:tx>
            <c:strRef>
              <c:f>'Új verzió'!$D$315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E1-4712-9002-B83813E47B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verzió'!$A$316:$A$352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verzió'!$D$316:$D$352</c:f>
              <c:numCache>
                <c:formatCode>General\ "pont"</c:formatCode>
                <c:ptCount val="37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  <c:pt idx="26">
                  <c:v>6</c:v>
                </c:pt>
                <c:pt idx="27">
                  <c:v>-5</c:v>
                </c:pt>
                <c:pt idx="28">
                  <c:v>-12</c:v>
                </c:pt>
                <c:pt idx="29">
                  <c:v>-21</c:v>
                </c:pt>
                <c:pt idx="30">
                  <c:v>-19</c:v>
                </c:pt>
                <c:pt idx="31">
                  <c:v>-43</c:v>
                </c:pt>
                <c:pt idx="32">
                  <c:v>-24</c:v>
                </c:pt>
                <c:pt idx="33">
                  <c:v>-24</c:v>
                </c:pt>
                <c:pt idx="34">
                  <c:v>-27</c:v>
                </c:pt>
                <c:pt idx="35">
                  <c:v>-27</c:v>
                </c:pt>
                <c:pt idx="36">
                  <c:v>-31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E1-4712-9002-B83813E47B2E}"/>
            </c:ext>
          </c:extLst>
        </c:ser>
        <c:ser>
          <c:idx val="3"/>
          <c:order val="3"/>
          <c:tx>
            <c:strRef>
              <c:f>'Új verzió'!$E$315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-2.783734921801262E-3"/>
                  <c:y val="-4.936914397402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5E1-4712-9002-B83813E47B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verzió'!$A$316:$A$352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verzió'!$E$316:$E$352</c:f>
              <c:numCache>
                <c:formatCode>General\ "pont"</c:formatCode>
                <c:ptCount val="37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  <c:pt idx="26">
                  <c:v>-10</c:v>
                </c:pt>
                <c:pt idx="27">
                  <c:v>-14</c:v>
                </c:pt>
                <c:pt idx="28">
                  <c:v>-16</c:v>
                </c:pt>
                <c:pt idx="29">
                  <c:v>-19</c:v>
                </c:pt>
                <c:pt idx="30">
                  <c:v>-11</c:v>
                </c:pt>
                <c:pt idx="31">
                  <c:v>-6</c:v>
                </c:pt>
                <c:pt idx="32">
                  <c:v>-16</c:v>
                </c:pt>
                <c:pt idx="33">
                  <c:v>-20</c:v>
                </c:pt>
                <c:pt idx="34">
                  <c:v>-4</c:v>
                </c:pt>
                <c:pt idx="35">
                  <c:v>-18</c:v>
                </c:pt>
                <c:pt idx="36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5E1-4712-9002-B83813E47B2E}"/>
            </c:ext>
          </c:extLst>
        </c:ser>
        <c:ser>
          <c:idx val="4"/>
          <c:order val="4"/>
          <c:tx>
            <c:strRef>
              <c:f>'Új verzió'!$F$315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0"/>
                  <c:y val="-7.40537159610442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E1-4712-9002-B83813E47B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verzió'!$A$316:$A$352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verzió'!$F$316:$F$352</c:f>
              <c:numCache>
                <c:formatCode>General\ "pont"</c:formatCode>
                <c:ptCount val="37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  <c:pt idx="35">
                  <c:v>-21</c:v>
                </c:pt>
                <c:pt idx="36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5E1-4712-9002-B83813E47B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228209712122352"/>
          <c:y val="0.93148748453326913"/>
          <c:w val="0.79946159936311656"/>
          <c:h val="6.85125154667308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5420811461067372"/>
          <c:h val="0.5553450292543120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verzió'!$L$364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28-4251-84D9-7A0F8C87C3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verzió'!$K$365:$K$401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verzió'!$L$365:$L$401</c:f>
              <c:numCache>
                <c:formatCode>General\ "pont"</c:formatCode>
                <c:ptCount val="37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  <c:pt idx="26">
                  <c:v>6</c:v>
                </c:pt>
                <c:pt idx="27">
                  <c:v>21</c:v>
                </c:pt>
                <c:pt idx="28">
                  <c:v>34</c:v>
                </c:pt>
                <c:pt idx="29">
                  <c:v>20</c:v>
                </c:pt>
                <c:pt idx="30">
                  <c:v>17</c:v>
                </c:pt>
                <c:pt idx="31">
                  <c:v>13</c:v>
                </c:pt>
                <c:pt idx="32">
                  <c:v>17</c:v>
                </c:pt>
                <c:pt idx="33">
                  <c:v>4</c:v>
                </c:pt>
                <c:pt idx="34">
                  <c:v>-4</c:v>
                </c:pt>
                <c:pt idx="35">
                  <c:v>11</c:v>
                </c:pt>
                <c:pt idx="36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28-4251-84D9-7A0F8C87C3B0}"/>
            </c:ext>
          </c:extLst>
        </c:ser>
        <c:ser>
          <c:idx val="1"/>
          <c:order val="1"/>
          <c:tx>
            <c:strRef>
              <c:f>'Új verzió'!$M$364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28-4251-84D9-7A0F8C87C3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verzió'!$K$365:$K$401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verzió'!$M$365:$M$401</c:f>
              <c:numCache>
                <c:formatCode>General\ "pont"</c:formatCode>
                <c:ptCount val="37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  <c:pt idx="26">
                  <c:v>16</c:v>
                </c:pt>
                <c:pt idx="27">
                  <c:v>-1</c:v>
                </c:pt>
                <c:pt idx="28">
                  <c:v>14</c:v>
                </c:pt>
                <c:pt idx="29">
                  <c:v>22</c:v>
                </c:pt>
                <c:pt idx="30">
                  <c:v>-2</c:v>
                </c:pt>
                <c:pt idx="31">
                  <c:v>-12</c:v>
                </c:pt>
                <c:pt idx="32">
                  <c:v>6</c:v>
                </c:pt>
                <c:pt idx="33">
                  <c:v>-16</c:v>
                </c:pt>
                <c:pt idx="34">
                  <c:v>16</c:v>
                </c:pt>
                <c:pt idx="35">
                  <c:v>-13</c:v>
                </c:pt>
                <c:pt idx="36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28-4251-84D9-7A0F8C87C3B0}"/>
            </c:ext>
          </c:extLst>
        </c:ser>
        <c:ser>
          <c:idx val="2"/>
          <c:order val="2"/>
          <c:tx>
            <c:strRef>
              <c:f>'Új verzió'!$N$364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28-4251-84D9-7A0F8C87C3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verzió'!$K$365:$K$401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verzió'!$N$365:$N$401</c:f>
              <c:numCache>
                <c:formatCode>General\ "pont"</c:formatCode>
                <c:ptCount val="37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  <c:pt idx="26">
                  <c:v>25</c:v>
                </c:pt>
                <c:pt idx="27">
                  <c:v>15</c:v>
                </c:pt>
                <c:pt idx="28">
                  <c:v>22</c:v>
                </c:pt>
                <c:pt idx="29">
                  <c:v>36</c:v>
                </c:pt>
                <c:pt idx="30">
                  <c:v>13</c:v>
                </c:pt>
                <c:pt idx="31">
                  <c:v>-1</c:v>
                </c:pt>
                <c:pt idx="32">
                  <c:v>2</c:v>
                </c:pt>
                <c:pt idx="33">
                  <c:v>13</c:v>
                </c:pt>
                <c:pt idx="34">
                  <c:v>22</c:v>
                </c:pt>
                <c:pt idx="35">
                  <c:v>20</c:v>
                </c:pt>
                <c:pt idx="36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28-4251-84D9-7A0F8C87C3B0}"/>
            </c:ext>
          </c:extLst>
        </c:ser>
        <c:ser>
          <c:idx val="3"/>
          <c:order val="3"/>
          <c:tx>
            <c:strRef>
              <c:f>'Új verzió'!$O$364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28-4251-84D9-7A0F8C87C3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verzió'!$K$365:$K$401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verzió'!$O$365:$O$401</c:f>
              <c:numCache>
                <c:formatCode>General\ "pont"</c:formatCode>
                <c:ptCount val="37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  <c:pt idx="35">
                  <c:v>24</c:v>
                </c:pt>
                <c:pt idx="36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28-4251-84D9-7A0F8C87C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782074808209985"/>
          <c:w val="0.71788954505686786"/>
          <c:h val="0.1263845973513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83094787469E-2"/>
          <c:w val="0.7521375765529309"/>
          <c:h val="0.6062035480381688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verzió'!$B$399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1.3888888888888889E-3"/>
                  <c:y val="2.70515932168468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C9A-4A5B-B7D1-B19FFC35A7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verzió'!$A$400:$A$436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verzió'!$B$400:$B$436</c:f>
              <c:numCache>
                <c:formatCode>General\ "pont"</c:formatCode>
                <c:ptCount val="37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  <c:pt idx="26">
                  <c:v>-1</c:v>
                </c:pt>
                <c:pt idx="27">
                  <c:v>1</c:v>
                </c:pt>
                <c:pt idx="28">
                  <c:v>0</c:v>
                </c:pt>
                <c:pt idx="29">
                  <c:v>-10</c:v>
                </c:pt>
                <c:pt idx="30">
                  <c:v>2</c:v>
                </c:pt>
                <c:pt idx="31">
                  <c:v>-7</c:v>
                </c:pt>
                <c:pt idx="32">
                  <c:v>-2</c:v>
                </c:pt>
                <c:pt idx="33">
                  <c:v>-7</c:v>
                </c:pt>
                <c:pt idx="34">
                  <c:v>-2</c:v>
                </c:pt>
                <c:pt idx="35">
                  <c:v>-9</c:v>
                </c:pt>
                <c:pt idx="36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9A-4A5B-B7D1-B19FFC35A7F8}"/>
            </c:ext>
          </c:extLst>
        </c:ser>
        <c:ser>
          <c:idx val="1"/>
          <c:order val="1"/>
          <c:tx>
            <c:strRef>
              <c:f>'Új verzió'!$C$399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9A-4A5B-B7D1-B19FFC35A7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verzió'!$A$400:$A$436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verzió'!$C$400:$C$436</c:f>
              <c:numCache>
                <c:formatCode>General\ "pont"</c:formatCode>
                <c:ptCount val="37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  <c:pt idx="26">
                  <c:v>-3</c:v>
                </c:pt>
                <c:pt idx="27">
                  <c:v>2</c:v>
                </c:pt>
                <c:pt idx="28">
                  <c:v>4</c:v>
                </c:pt>
                <c:pt idx="29">
                  <c:v>0</c:v>
                </c:pt>
                <c:pt idx="30">
                  <c:v>-3</c:v>
                </c:pt>
                <c:pt idx="31">
                  <c:v>-2</c:v>
                </c:pt>
                <c:pt idx="32">
                  <c:v>-11</c:v>
                </c:pt>
                <c:pt idx="33">
                  <c:v>-5</c:v>
                </c:pt>
                <c:pt idx="34">
                  <c:v>-17</c:v>
                </c:pt>
                <c:pt idx="35">
                  <c:v>-12</c:v>
                </c:pt>
                <c:pt idx="3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9A-4A5B-B7D1-B19FFC35A7F8}"/>
            </c:ext>
          </c:extLst>
        </c:ser>
        <c:ser>
          <c:idx val="2"/>
          <c:order val="2"/>
          <c:tx>
            <c:strRef>
              <c:f>'Új verzió'!$D$399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9A-4A5B-B7D1-B19FFC35A7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verzió'!$A$400:$A$436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verzió'!$D$400:$D$436</c:f>
              <c:numCache>
                <c:formatCode>General\ "pont"</c:formatCode>
                <c:ptCount val="37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  <c:pt idx="26">
                  <c:v>29</c:v>
                </c:pt>
                <c:pt idx="27">
                  <c:v>8</c:v>
                </c:pt>
                <c:pt idx="28">
                  <c:v>4</c:v>
                </c:pt>
                <c:pt idx="29">
                  <c:v>-6</c:v>
                </c:pt>
                <c:pt idx="30">
                  <c:v>-1</c:v>
                </c:pt>
                <c:pt idx="31">
                  <c:v>-3</c:v>
                </c:pt>
                <c:pt idx="32">
                  <c:v>-5</c:v>
                </c:pt>
                <c:pt idx="33">
                  <c:v>-11</c:v>
                </c:pt>
                <c:pt idx="34">
                  <c:v>-5</c:v>
                </c:pt>
                <c:pt idx="35">
                  <c:v>-21</c:v>
                </c:pt>
                <c:pt idx="36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9A-4A5B-B7D1-B19FFC35A7F8}"/>
            </c:ext>
          </c:extLst>
        </c:ser>
        <c:ser>
          <c:idx val="3"/>
          <c:order val="3"/>
          <c:tx>
            <c:strRef>
              <c:f>'Új verzió'!$E$399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verzió'!$A$400:$A$436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verzió'!$E$400:$E$436</c:f>
              <c:numCache>
                <c:formatCode>General\ "pont"</c:formatCode>
                <c:ptCount val="37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  <c:pt idx="26">
                  <c:v>23</c:v>
                </c:pt>
                <c:pt idx="27">
                  <c:v>29</c:v>
                </c:pt>
                <c:pt idx="28">
                  <c:v>19</c:v>
                </c:pt>
                <c:pt idx="29">
                  <c:v>14</c:v>
                </c:pt>
                <c:pt idx="30">
                  <c:v>16</c:v>
                </c:pt>
                <c:pt idx="31">
                  <c:v>11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9</c:v>
                </c:pt>
                <c:pt idx="36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C9A-4A5B-B7D1-B19FFC35A7F8}"/>
            </c:ext>
          </c:extLst>
        </c:ser>
        <c:ser>
          <c:idx val="4"/>
          <c:order val="4"/>
          <c:tx>
            <c:strRef>
              <c:f>'Új verzió'!$F$399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9A-4A5B-B7D1-B19FFC35A7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verzió'!$A$400:$A$436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verzió'!$F$400:$F$436</c:f>
              <c:numCache>
                <c:formatCode>General\ "pont"</c:formatCode>
                <c:ptCount val="37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C9A-4A5B-B7D1-B19FFC35A7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40234033245844"/>
          <c:y val="0.93174342774087637"/>
          <c:w val="0.79775076552930879"/>
          <c:h val="6.82565722591236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4379967807"/>
          <c:y val="4.1922633878086757E-2"/>
          <c:w val="0.75074871492249395"/>
          <c:h val="0.5532141663282218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verzió'!$L$438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8E7-4DEF-A638-7BA2C3B64F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verzió'!$K$439:$K$475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verzió'!$L$439:$L$475</c:f>
              <c:numCache>
                <c:formatCode>General\ "pont"</c:formatCode>
                <c:ptCount val="37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  <c:pt idx="26">
                  <c:v>0</c:v>
                </c:pt>
                <c:pt idx="27">
                  <c:v>0</c:v>
                </c:pt>
                <c:pt idx="28">
                  <c:v>3</c:v>
                </c:pt>
                <c:pt idx="29">
                  <c:v>-1</c:v>
                </c:pt>
                <c:pt idx="30">
                  <c:v>2</c:v>
                </c:pt>
                <c:pt idx="31">
                  <c:v>-5</c:v>
                </c:pt>
                <c:pt idx="32">
                  <c:v>-5</c:v>
                </c:pt>
                <c:pt idx="33">
                  <c:v>-6</c:v>
                </c:pt>
                <c:pt idx="34">
                  <c:v>-9</c:v>
                </c:pt>
                <c:pt idx="35">
                  <c:v>-19</c:v>
                </c:pt>
                <c:pt idx="36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E7-4DEF-A638-7BA2C3B64F70}"/>
            </c:ext>
          </c:extLst>
        </c:ser>
        <c:ser>
          <c:idx val="1"/>
          <c:order val="1"/>
          <c:tx>
            <c:strRef>
              <c:f>'Új verzió'!$M$438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8E7-4DEF-A638-7BA2C3B64F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verzió'!$K$439:$K$475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verzió'!$M$439:$M$475</c:f>
              <c:numCache>
                <c:formatCode>General\ "pont"</c:formatCode>
                <c:ptCount val="37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  <c:pt idx="26">
                  <c:v>-3</c:v>
                </c:pt>
                <c:pt idx="27">
                  <c:v>2</c:v>
                </c:pt>
                <c:pt idx="28">
                  <c:v>-18</c:v>
                </c:pt>
                <c:pt idx="29">
                  <c:v>-8</c:v>
                </c:pt>
                <c:pt idx="30">
                  <c:v>3</c:v>
                </c:pt>
                <c:pt idx="31">
                  <c:v>-4</c:v>
                </c:pt>
                <c:pt idx="32">
                  <c:v>-9</c:v>
                </c:pt>
                <c:pt idx="33">
                  <c:v>-13</c:v>
                </c:pt>
                <c:pt idx="34">
                  <c:v>-19</c:v>
                </c:pt>
                <c:pt idx="35">
                  <c:v>-4</c:v>
                </c:pt>
                <c:pt idx="36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E7-4DEF-A638-7BA2C3B64F70}"/>
            </c:ext>
          </c:extLst>
        </c:ser>
        <c:ser>
          <c:idx val="2"/>
          <c:order val="2"/>
          <c:tx>
            <c:strRef>
              <c:f>'Új verzió'!$N$438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8E7-4DEF-A638-7BA2C3B64F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verzió'!$K$439:$K$475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verzió'!$N$439:$N$475</c:f>
              <c:numCache>
                <c:formatCode>General\ "pont"</c:formatCode>
                <c:ptCount val="37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  <c:pt idx="26">
                  <c:v>12</c:v>
                </c:pt>
                <c:pt idx="27">
                  <c:v>15</c:v>
                </c:pt>
                <c:pt idx="28">
                  <c:v>12</c:v>
                </c:pt>
                <c:pt idx="29">
                  <c:v>1</c:v>
                </c:pt>
                <c:pt idx="30">
                  <c:v>3</c:v>
                </c:pt>
                <c:pt idx="31">
                  <c:v>-4</c:v>
                </c:pt>
                <c:pt idx="32">
                  <c:v>-2</c:v>
                </c:pt>
                <c:pt idx="33">
                  <c:v>-2</c:v>
                </c:pt>
                <c:pt idx="34">
                  <c:v>-5</c:v>
                </c:pt>
                <c:pt idx="35">
                  <c:v>-1</c:v>
                </c:pt>
                <c:pt idx="36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E7-4DEF-A638-7BA2C3B64F70}"/>
            </c:ext>
          </c:extLst>
        </c:ser>
        <c:ser>
          <c:idx val="3"/>
          <c:order val="3"/>
          <c:tx>
            <c:strRef>
              <c:f>'Új verzió'!$O$438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E7-4DEF-A638-7BA2C3B64F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verzió'!$K$439:$K$475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verzió'!$O$439:$O$475</c:f>
              <c:numCache>
                <c:formatCode>General\ "pont"</c:formatCode>
                <c:ptCount val="37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E7-4DEF-A638-7BA2C3B64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7552254206"/>
          <c:y val="0.85837305715956969"/>
          <c:w val="0.74427835255048647"/>
          <c:h val="0.125893644139624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254211342580079E-2"/>
          <c:w val="0.76324868766404197"/>
          <c:h val="0.5605953938918508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verzió'!$B$601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A0-485D-B06A-659A505858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verzió'!$A$602:$A$620</c:f>
              <c:strCache>
                <c:ptCount val="19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</c:strCache>
            </c:strRef>
          </c:cat>
          <c:val>
            <c:numRef>
              <c:f>'Új verzió'!$B$602:$B$620</c:f>
              <c:numCache>
                <c:formatCode>General\ "pont"</c:formatCode>
                <c:ptCount val="19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  <c:pt idx="8">
                  <c:v>-13</c:v>
                </c:pt>
                <c:pt idx="9">
                  <c:v>-20</c:v>
                </c:pt>
                <c:pt idx="10">
                  <c:v>-32</c:v>
                </c:pt>
                <c:pt idx="11">
                  <c:v>-28</c:v>
                </c:pt>
                <c:pt idx="12">
                  <c:v>-49</c:v>
                </c:pt>
                <c:pt idx="13">
                  <c:v>-37</c:v>
                </c:pt>
                <c:pt idx="14">
                  <c:v>-54</c:v>
                </c:pt>
                <c:pt idx="15">
                  <c:v>-59</c:v>
                </c:pt>
                <c:pt idx="16">
                  <c:v>-62</c:v>
                </c:pt>
                <c:pt idx="17">
                  <c:v>-61</c:v>
                </c:pt>
                <c:pt idx="18">
                  <c:v>-48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A0-485D-B06A-659A505858DF}"/>
            </c:ext>
          </c:extLst>
        </c:ser>
        <c:ser>
          <c:idx val="1"/>
          <c:order val="1"/>
          <c:tx>
            <c:strRef>
              <c:f>'Új verzió'!$C$601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-1.3888888888889906E-3"/>
                  <c:y val="3.19315708950017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A0-485D-B06A-659A505858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verzió'!$A$602:$A$620</c:f>
              <c:strCache>
                <c:ptCount val="19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</c:strCache>
            </c:strRef>
          </c:cat>
          <c:val>
            <c:numRef>
              <c:f>'Új verzió'!$C$602:$C$620</c:f>
              <c:numCache>
                <c:formatCode>General\ "pont"</c:formatCode>
                <c:ptCount val="19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  <c:pt idx="8">
                  <c:v>63</c:v>
                </c:pt>
                <c:pt idx="9">
                  <c:v>43</c:v>
                </c:pt>
                <c:pt idx="10">
                  <c:v>18</c:v>
                </c:pt>
                <c:pt idx="11">
                  <c:v>0</c:v>
                </c:pt>
                <c:pt idx="12">
                  <c:v>8</c:v>
                </c:pt>
                <c:pt idx="13">
                  <c:v>18</c:v>
                </c:pt>
                <c:pt idx="14">
                  <c:v>4</c:v>
                </c:pt>
                <c:pt idx="15">
                  <c:v>1</c:v>
                </c:pt>
                <c:pt idx="16">
                  <c:v>7</c:v>
                </c:pt>
                <c:pt idx="17">
                  <c:v>8</c:v>
                </c:pt>
                <c:pt idx="18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A0-485D-B06A-659A505858DF}"/>
            </c:ext>
          </c:extLst>
        </c:ser>
        <c:ser>
          <c:idx val="2"/>
          <c:order val="2"/>
          <c:tx>
            <c:strRef>
              <c:f>'Új verzió'!$D$601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A0-485D-B06A-659A505858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verzió'!$A$602:$A$620</c:f>
              <c:strCache>
                <c:ptCount val="19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</c:strCache>
            </c:strRef>
          </c:cat>
          <c:val>
            <c:numRef>
              <c:f>'Új verzió'!$D$602:$D$620</c:f>
              <c:numCache>
                <c:formatCode>General\ "pont"</c:formatCode>
                <c:ptCount val="19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  <c:pt idx="8">
                  <c:v>46</c:v>
                </c:pt>
                <c:pt idx="9">
                  <c:v>39</c:v>
                </c:pt>
                <c:pt idx="10">
                  <c:v>27</c:v>
                </c:pt>
                <c:pt idx="11">
                  <c:v>25</c:v>
                </c:pt>
                <c:pt idx="12">
                  <c:v>25</c:v>
                </c:pt>
                <c:pt idx="13">
                  <c:v>20</c:v>
                </c:pt>
                <c:pt idx="14">
                  <c:v>23</c:v>
                </c:pt>
                <c:pt idx="15">
                  <c:v>13</c:v>
                </c:pt>
                <c:pt idx="16">
                  <c:v>13</c:v>
                </c:pt>
                <c:pt idx="17">
                  <c:v>14</c:v>
                </c:pt>
                <c:pt idx="18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A0-485D-B06A-659A505858DF}"/>
            </c:ext>
          </c:extLst>
        </c:ser>
        <c:ser>
          <c:idx val="3"/>
          <c:order val="3"/>
          <c:tx>
            <c:strRef>
              <c:f>'Új verzió'!$E$601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A0-485D-B06A-659A505858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verzió'!$A$602:$A$620</c:f>
              <c:strCache>
                <c:ptCount val="19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</c:strCache>
            </c:strRef>
          </c:cat>
          <c:val>
            <c:numRef>
              <c:f>'Új verzió'!$E$602:$E$620</c:f>
              <c:numCache>
                <c:formatCode>General\ "pont"</c:formatCode>
                <c:ptCount val="19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48</c:v>
                </c:pt>
                <c:pt idx="9">
                  <c:v>37</c:v>
                </c:pt>
                <c:pt idx="10">
                  <c:v>24</c:v>
                </c:pt>
                <c:pt idx="11">
                  <c:v>12</c:v>
                </c:pt>
                <c:pt idx="12">
                  <c:v>11</c:v>
                </c:pt>
                <c:pt idx="13">
                  <c:v>9</c:v>
                </c:pt>
                <c:pt idx="14">
                  <c:v>12</c:v>
                </c:pt>
                <c:pt idx="15">
                  <c:v>3</c:v>
                </c:pt>
                <c:pt idx="16">
                  <c:v>7</c:v>
                </c:pt>
                <c:pt idx="17">
                  <c:v>7</c:v>
                </c:pt>
                <c:pt idx="18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7A0-485D-B06A-659A50585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ax val="80"/>
          <c:min val="-7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16633858267717"/>
          <c:y val="0.85628027370636295"/>
          <c:w val="0.80816732283464565"/>
          <c:h val="0.127753940846136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1775662668946376E-2"/>
          <c:w val="0.75769313210848643"/>
          <c:h val="0.5861367784094297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verzió'!$L$567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82-4953-8A6E-C67B8FD9AB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verzió'!$K$568:$K$604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verzió'!$L$568:$L$604</c:f>
              <c:numCache>
                <c:formatCode>General\ "pont"</c:formatCode>
                <c:ptCount val="37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  <c:pt idx="26">
                  <c:v>37</c:v>
                </c:pt>
                <c:pt idx="27">
                  <c:v>23</c:v>
                </c:pt>
                <c:pt idx="28">
                  <c:v>11</c:v>
                </c:pt>
                <c:pt idx="29">
                  <c:v>-6</c:v>
                </c:pt>
                <c:pt idx="30">
                  <c:v>4</c:v>
                </c:pt>
                <c:pt idx="31">
                  <c:v>11</c:v>
                </c:pt>
                <c:pt idx="32">
                  <c:v>4</c:v>
                </c:pt>
                <c:pt idx="33">
                  <c:v>6</c:v>
                </c:pt>
                <c:pt idx="34">
                  <c:v>4</c:v>
                </c:pt>
                <c:pt idx="35">
                  <c:v>31</c:v>
                </c:pt>
                <c:pt idx="36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82-4953-8A6E-C67B8FD9ABE1}"/>
            </c:ext>
          </c:extLst>
        </c:ser>
        <c:ser>
          <c:idx val="1"/>
          <c:order val="1"/>
          <c:tx>
            <c:strRef>
              <c:f>'Új verzió'!$M$567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82-4953-8A6E-C67B8FD9AB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verzió'!$K$568:$K$604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verzió'!$M$568:$M$604</c:f>
              <c:numCache>
                <c:formatCode>General\ "pont"</c:formatCode>
                <c:ptCount val="37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  <c:pt idx="26">
                  <c:v>-16</c:v>
                </c:pt>
                <c:pt idx="27">
                  <c:v>-6</c:v>
                </c:pt>
                <c:pt idx="28">
                  <c:v>-32</c:v>
                </c:pt>
                <c:pt idx="29">
                  <c:v>-25</c:v>
                </c:pt>
                <c:pt idx="30">
                  <c:v>-31</c:v>
                </c:pt>
                <c:pt idx="31">
                  <c:v>-14</c:v>
                </c:pt>
                <c:pt idx="32">
                  <c:v>-26</c:v>
                </c:pt>
                <c:pt idx="33">
                  <c:v>-29</c:v>
                </c:pt>
                <c:pt idx="34">
                  <c:v>-38</c:v>
                </c:pt>
                <c:pt idx="35">
                  <c:v>-9</c:v>
                </c:pt>
                <c:pt idx="36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82-4953-8A6E-C67B8FD9ABE1}"/>
            </c:ext>
          </c:extLst>
        </c:ser>
        <c:ser>
          <c:idx val="2"/>
          <c:order val="2"/>
          <c:tx>
            <c:strRef>
              <c:f>'Új verzió'!$N$567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82-4953-8A6E-C67B8FD9AB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verzió'!$K$568:$K$604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verzió'!$N$568:$N$604</c:f>
              <c:numCache>
                <c:formatCode>General\ "pont"</c:formatCode>
                <c:ptCount val="37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  <c:pt idx="26">
                  <c:v>39</c:v>
                </c:pt>
                <c:pt idx="27">
                  <c:v>32</c:v>
                </c:pt>
                <c:pt idx="28">
                  <c:v>19</c:v>
                </c:pt>
                <c:pt idx="29">
                  <c:v>22</c:v>
                </c:pt>
                <c:pt idx="30">
                  <c:v>12</c:v>
                </c:pt>
                <c:pt idx="31">
                  <c:v>21</c:v>
                </c:pt>
                <c:pt idx="32">
                  <c:v>14</c:v>
                </c:pt>
                <c:pt idx="33">
                  <c:v>16</c:v>
                </c:pt>
                <c:pt idx="34">
                  <c:v>28</c:v>
                </c:pt>
                <c:pt idx="35">
                  <c:v>26</c:v>
                </c:pt>
                <c:pt idx="36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82-4953-8A6E-C67B8FD9ABE1}"/>
            </c:ext>
          </c:extLst>
        </c:ser>
        <c:ser>
          <c:idx val="3"/>
          <c:order val="3"/>
          <c:tx>
            <c:strRef>
              <c:f>'Új verzió'!$O$567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0"/>
                  <c:y val="1.8291164894131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82-4953-8A6E-C67B8FD9AB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verzió'!$K$568:$K$604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verzió'!$O$568:$O$604</c:f>
              <c:numCache>
                <c:formatCode>General\ "pont"</c:formatCode>
                <c:ptCount val="37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  <c:pt idx="26">
                  <c:v>28</c:v>
                </c:pt>
                <c:pt idx="27">
                  <c:v>16</c:v>
                </c:pt>
                <c:pt idx="28">
                  <c:v>10</c:v>
                </c:pt>
                <c:pt idx="29">
                  <c:v>4</c:v>
                </c:pt>
                <c:pt idx="30">
                  <c:v>3</c:v>
                </c:pt>
                <c:pt idx="31">
                  <c:v>7</c:v>
                </c:pt>
                <c:pt idx="32">
                  <c:v>5</c:v>
                </c:pt>
                <c:pt idx="33">
                  <c:v>4</c:v>
                </c:pt>
                <c:pt idx="34">
                  <c:v>14</c:v>
                </c:pt>
                <c:pt idx="35">
                  <c:v>21</c:v>
                </c:pt>
                <c:pt idx="36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C82-4953-8A6E-C67B8FD9AB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20472179765736"/>
          <c:y val="0.87976392375008483"/>
          <c:w val="0.84233056878965007"/>
          <c:h val="0.1082145510938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4.2496100757523539E-2"/>
          <c:w val="0.80852047748947764"/>
          <c:h val="0.63059478519143852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0"/>
                  <c:y val="3.0986549519616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B8-4925-ACDF-C94CA61FF7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Indexek!$A$53:$A$89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Indexek!$B$53:$B$89</c:f>
              <c:numCache>
                <c:formatCode>General\ "pont"</c:formatCode>
                <c:ptCount val="37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  <c:pt idx="26">
                  <c:v>-31</c:v>
                </c:pt>
                <c:pt idx="27">
                  <c:v>-31</c:v>
                </c:pt>
                <c:pt idx="28">
                  <c:v>-31</c:v>
                </c:pt>
                <c:pt idx="29">
                  <c:v>-41</c:v>
                </c:pt>
                <c:pt idx="30">
                  <c:v>-27</c:v>
                </c:pt>
                <c:pt idx="31">
                  <c:v>-45</c:v>
                </c:pt>
                <c:pt idx="32">
                  <c:v>-30</c:v>
                </c:pt>
                <c:pt idx="33">
                  <c:v>-37</c:v>
                </c:pt>
                <c:pt idx="34">
                  <c:v>-37</c:v>
                </c:pt>
                <c:pt idx="35">
                  <c:v>-33</c:v>
                </c:pt>
                <c:pt idx="36">
                  <c:v>-34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B8-4925-ACDF-C94CA61FF7F9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8B8-4925-ACDF-C94CA61FF7F9}"/>
              </c:ext>
            </c:extLst>
          </c:dPt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B8-4925-ACDF-C94CA61FF7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Indexek!$A$53:$A$89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Indexek!$C$53:$C$89</c:f>
              <c:numCache>
                <c:formatCode>General\ "pont"</c:formatCode>
                <c:ptCount val="37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  <c:pt idx="26">
                  <c:v>-29</c:v>
                </c:pt>
                <c:pt idx="27">
                  <c:v>-38</c:v>
                </c:pt>
                <c:pt idx="28">
                  <c:v>-22</c:v>
                </c:pt>
                <c:pt idx="29">
                  <c:v>-22</c:v>
                </c:pt>
                <c:pt idx="30">
                  <c:v>-28</c:v>
                </c:pt>
                <c:pt idx="31">
                  <c:v>-33</c:v>
                </c:pt>
                <c:pt idx="32">
                  <c:v>-32</c:v>
                </c:pt>
                <c:pt idx="33">
                  <c:v>-27</c:v>
                </c:pt>
                <c:pt idx="34">
                  <c:v>-29</c:v>
                </c:pt>
                <c:pt idx="35">
                  <c:v>-29</c:v>
                </c:pt>
                <c:pt idx="36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B8-4925-ACDF-C94CA61FF7F9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0"/>
                  <c:y val="-1.8075487219776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8B8-4925-ACDF-C94CA61FF7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Indexek!$A$53:$A$89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Indexek!$D$53:$D$89</c:f>
              <c:numCache>
                <c:formatCode>General\ "pont"</c:formatCode>
                <c:ptCount val="37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  <c:pt idx="26">
                  <c:v>1</c:v>
                </c:pt>
                <c:pt idx="27">
                  <c:v>-14</c:v>
                </c:pt>
                <c:pt idx="28">
                  <c:v>-29</c:v>
                </c:pt>
                <c:pt idx="29">
                  <c:v>-31</c:v>
                </c:pt>
                <c:pt idx="30">
                  <c:v>-25</c:v>
                </c:pt>
                <c:pt idx="31">
                  <c:v>-23</c:v>
                </c:pt>
                <c:pt idx="32">
                  <c:v>-27</c:v>
                </c:pt>
                <c:pt idx="33">
                  <c:v>-26</c:v>
                </c:pt>
                <c:pt idx="34">
                  <c:v>-19</c:v>
                </c:pt>
                <c:pt idx="35">
                  <c:v>-23</c:v>
                </c:pt>
                <c:pt idx="36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8B8-4925-ACDF-C94CA61FF7F9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0"/>
                  <c:y val="-4.3897611819457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B8-4925-ACDF-C94CA61FF7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Indexek!$A$53:$A$89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Indexek!$E$53:$E$89</c:f>
              <c:numCache>
                <c:formatCode>General\ "pont"</c:formatCode>
                <c:ptCount val="37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-21</c:v>
                </c:pt>
                <c:pt idx="30">
                  <c:v>-20</c:v>
                </c:pt>
                <c:pt idx="31">
                  <c:v>-23</c:v>
                </c:pt>
                <c:pt idx="32">
                  <c:v>-4</c:v>
                </c:pt>
                <c:pt idx="33">
                  <c:v>-14</c:v>
                </c:pt>
                <c:pt idx="34">
                  <c:v>3</c:v>
                </c:pt>
                <c:pt idx="35">
                  <c:v>-8</c:v>
                </c:pt>
                <c:pt idx="36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8B8-4925-ACDF-C94CA61FF7F9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B8-4925-ACDF-C94CA61FF7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Indexek!$A$53:$A$89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Indexek!$F$53:$F$89</c:f>
              <c:numCache>
                <c:formatCode>General\ "pont"</c:formatCode>
                <c:ptCount val="37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8B8-4925-ACDF-C94CA61FF7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062890576388857"/>
          <c:y val="0.91800133502417414"/>
          <c:w val="0.79211947903614532"/>
          <c:h val="7.16698151359534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5546880527874083"/>
          <c:h val="0.52632883141114961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4.1666671223389243E-3"/>
                  <c:y val="-3.0829882166733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4DF-4732-AF38-3EACD80E8D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Indexek!$B$25:$AL$25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Indexek!$B$26:$AL$26</c:f>
              <c:numCache>
                <c:formatCode>General\ "pont"</c:formatCode>
                <c:ptCount val="37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  <c:pt idx="35">
                  <c:v>-8</c:v>
                </c:pt>
                <c:pt idx="36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DF-4732-AF38-3EACD80E8D4B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5.5555561631184637E-3"/>
                  <c:y val="-4.50590585513802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4DF-4732-AF38-3EACD80E8D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Indexek!$B$25:$AL$25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Indexek!$B$27:$AL$27</c:f>
              <c:numCache>
                <c:formatCode>General\ "pont"</c:formatCode>
                <c:ptCount val="37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  <c:pt idx="26">
                  <c:v>-12</c:v>
                </c:pt>
                <c:pt idx="27">
                  <c:v>-11</c:v>
                </c:pt>
                <c:pt idx="28">
                  <c:v>-7</c:v>
                </c:pt>
                <c:pt idx="29">
                  <c:v>-18</c:v>
                </c:pt>
                <c:pt idx="30">
                  <c:v>-21</c:v>
                </c:pt>
                <c:pt idx="31">
                  <c:v>-28</c:v>
                </c:pt>
                <c:pt idx="32">
                  <c:v>-19</c:v>
                </c:pt>
                <c:pt idx="33">
                  <c:v>-23</c:v>
                </c:pt>
                <c:pt idx="34">
                  <c:v>-11</c:v>
                </c:pt>
                <c:pt idx="35">
                  <c:v>-16</c:v>
                </c:pt>
                <c:pt idx="36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DF-4732-AF38-3EACD80E8D4B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Indexek!$B$25:$AL$25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Indexek!$B$28:$AL$28</c:f>
              <c:numCache>
                <c:formatCode>General\ "pont"</c:formatCode>
                <c:ptCount val="37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  <c:pt idx="26">
                  <c:v>-10</c:v>
                </c:pt>
                <c:pt idx="27">
                  <c:v>-13</c:v>
                </c:pt>
                <c:pt idx="28">
                  <c:v>-6</c:v>
                </c:pt>
                <c:pt idx="29">
                  <c:v>-28</c:v>
                </c:pt>
                <c:pt idx="30">
                  <c:v>-19</c:v>
                </c:pt>
                <c:pt idx="31">
                  <c:v>-33</c:v>
                </c:pt>
                <c:pt idx="32">
                  <c:v>-12</c:v>
                </c:pt>
                <c:pt idx="33">
                  <c:v>-23</c:v>
                </c:pt>
                <c:pt idx="34">
                  <c:v>-16</c:v>
                </c:pt>
                <c:pt idx="35">
                  <c:v>-17</c:v>
                </c:pt>
                <c:pt idx="36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DF-4732-AF38-3EACD80E8D4B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4.1666671223389243E-3"/>
                  <c:y val="-1.1857646987205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4DF-4732-AF38-3EACD80E8D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Indexek!$B$25:$AL$25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Indexek!$B$29:$AL$29</c:f>
              <c:numCache>
                <c:formatCode>General\ "pont"</c:formatCode>
                <c:ptCount val="37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4DF-4732-AF38-3EACD80E8D4B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5.5555561631184637E-3"/>
                  <c:y val="-1.660070578208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DF-4732-AF38-3EACD80E8D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Indexek!$B$25:$AL$25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Indexek!$B$30:$AL$30</c:f>
              <c:numCache>
                <c:formatCode>General</c:formatCode>
                <c:ptCount val="37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  <c:pt idx="26" formatCode="General\ &quot;pont&quot;">
                  <c:v>-19</c:v>
                </c:pt>
                <c:pt idx="27" formatCode="General\ &quot;pont&quot;">
                  <c:v>-23</c:v>
                </c:pt>
                <c:pt idx="28" formatCode="General\ &quot;pont&quot;">
                  <c:v>-33</c:v>
                </c:pt>
                <c:pt idx="29" formatCode="General\ &quot;pont&quot;">
                  <c:v>-29</c:v>
                </c:pt>
                <c:pt idx="30" formatCode="General\ &quot;pont&quot;">
                  <c:v>-26</c:v>
                </c:pt>
                <c:pt idx="31" formatCode="General\ &quot;pont&quot;">
                  <c:v>-30</c:v>
                </c:pt>
                <c:pt idx="32" formatCode="General\ &quot;pont&quot;">
                  <c:v>-29</c:v>
                </c:pt>
                <c:pt idx="33" formatCode="General\ &quot;pont&quot;">
                  <c:v>-26</c:v>
                </c:pt>
                <c:pt idx="34" formatCode="General\ &quot;pont&quot;">
                  <c:v>-14</c:v>
                </c:pt>
                <c:pt idx="35" formatCode="General\ &quot;pont&quot;">
                  <c:v>-21</c:v>
                </c:pt>
                <c:pt idx="36" formatCode="General\ &quot;pont&quot;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4DF-4732-AF38-3EACD80E8D4B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DF-4732-AF38-3EACD80E8D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Indexek!$B$25:$AL$25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Indexek!$B$31:$AL$31</c:f>
              <c:numCache>
                <c:formatCode>General\ "pont"</c:formatCode>
                <c:ptCount val="37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  <c:pt idx="26">
                  <c:v>-30</c:v>
                </c:pt>
                <c:pt idx="27">
                  <c:v>-36</c:v>
                </c:pt>
                <c:pt idx="28">
                  <c:v>-26</c:v>
                </c:pt>
                <c:pt idx="29">
                  <c:v>-46</c:v>
                </c:pt>
                <c:pt idx="30">
                  <c:v>-35</c:v>
                </c:pt>
                <c:pt idx="31">
                  <c:v>-43</c:v>
                </c:pt>
                <c:pt idx="32">
                  <c:v>-36</c:v>
                </c:pt>
                <c:pt idx="33">
                  <c:v>-40</c:v>
                </c:pt>
                <c:pt idx="34">
                  <c:v>-34</c:v>
                </c:pt>
                <c:pt idx="35">
                  <c:v>-34</c:v>
                </c:pt>
                <c:pt idx="36">
                  <c:v>-45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4DF-4732-AF38-3EACD80E8D4B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36"/>
              <c:layout>
                <c:manualLayout>
                  <c:x val="4.1666671223389243E-3"/>
                  <c:y val="2.84583527692926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4DF-4732-AF38-3EACD80E8D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Indexek!$B$25:$AL$25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Indexek!$B$32:$AL$32</c:f>
              <c:numCache>
                <c:formatCode>General\ "pont"</c:formatCode>
                <c:ptCount val="37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  <c:pt idx="35">
                  <c:v>-30</c:v>
                </c:pt>
                <c:pt idx="36">
                  <c:v>-30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4DF-4732-AF38-3EACD80E8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070649723386892E-3"/>
          <c:y val="0.81271957654568627"/>
          <c:w val="0.96954297567180403"/>
          <c:h val="0.187280423454313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4152393406"/>
          <c:y val="3.839792337549066E-2"/>
          <c:w val="0.75683136482939617"/>
          <c:h val="0.48147381185261501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A6-4901-B4BB-74C2B5FD39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Indexek!$B$38:$AL$38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Indexek!$B$39:$AL$39</c:f>
              <c:numCache>
                <c:formatCode>General\ "pont"</c:formatCode>
                <c:ptCount val="37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  <c:pt idx="26">
                  <c:v>44</c:v>
                </c:pt>
                <c:pt idx="27">
                  <c:v>27</c:v>
                </c:pt>
                <c:pt idx="28">
                  <c:v>31</c:v>
                </c:pt>
                <c:pt idx="29">
                  <c:v>27</c:v>
                </c:pt>
                <c:pt idx="30">
                  <c:v>15</c:v>
                </c:pt>
                <c:pt idx="31">
                  <c:v>14</c:v>
                </c:pt>
                <c:pt idx="32">
                  <c:v>14</c:v>
                </c:pt>
                <c:pt idx="33">
                  <c:v>15</c:v>
                </c:pt>
                <c:pt idx="34">
                  <c:v>26</c:v>
                </c:pt>
                <c:pt idx="35">
                  <c:v>44</c:v>
                </c:pt>
                <c:pt idx="36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A6-4901-B4BB-74C2B5FD39B7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A6-4901-B4BB-74C2B5FD39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Indexek!$B$38:$AL$38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Indexek!$B$40:$AL$40</c:f>
              <c:numCache>
                <c:formatCode>General\ "pont"</c:formatCode>
                <c:ptCount val="37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  <c:pt idx="35">
                  <c:v>24</c:v>
                </c:pt>
                <c:pt idx="36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3A6-4901-B4BB-74C2B5FD39B7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A6-4901-B4BB-74C2B5FD39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Indexek!$B$38:$AL$38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Indexek!$B$41:$AL$41</c:f>
              <c:numCache>
                <c:formatCode>General\ "pont"</c:formatCode>
                <c:ptCount val="37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3A6-4901-B4BB-74C2B5FD39B7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A6-4901-B4BB-74C2B5FD39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Indexek!$B$38:$AL$38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Indexek!$B$42:$AL$42</c:f>
              <c:numCache>
                <c:formatCode>General\ "pont"</c:formatCode>
                <c:ptCount val="37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3A6-4901-B4BB-74C2B5FD39B7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-2.7777777777777779E-3"/>
                  <c:y val="3.12227439250865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A6-4901-B4BB-74C2B5FD39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Indexek!$B$38:$AL$38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Indexek!$B$43:$AL$43</c:f>
              <c:numCache>
                <c:formatCode>General\ "pont"</c:formatCode>
                <c:ptCount val="37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  <c:pt idx="35">
                  <c:v>-6</c:v>
                </c:pt>
                <c:pt idx="36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3A6-4901-B4BB-74C2B5FD39B7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A6-4901-B4BB-74C2B5FD39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Indexek!$B$38:$AL$38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Indexek!$B$44:$AL$44</c:f>
              <c:numCache>
                <c:formatCode>General\ "pont"</c:formatCode>
                <c:ptCount val="37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  <c:pt idx="35">
                  <c:v>-10</c:v>
                </c:pt>
                <c:pt idx="36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3A6-4901-B4BB-74C2B5FD39B7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36"/>
              <c:layout>
                <c:manualLayout>
                  <c:x val="-4.8285354153244245E-6"/>
                  <c:y val="1.4778364159370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3A6-4901-B4BB-74C2B5FD39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Indexek!$B$38:$AL$38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Indexek!$B$45:$AL$45</c:f>
              <c:numCache>
                <c:formatCode>General\ "pont"</c:formatCode>
                <c:ptCount val="37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  <c:pt idx="35">
                  <c:v>-21</c:v>
                </c:pt>
                <c:pt idx="36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3A6-4901-B4BB-74C2B5FD39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751186228490132E-3"/>
          <c:y val="0.77090202904339267"/>
          <c:w val="0.99692488137715096"/>
          <c:h val="0.229097970956607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2336666559122"/>
          <c:y val="3.0427843772516186E-2"/>
          <c:w val="0.81775010936132986"/>
          <c:h val="0.67737683489745348"/>
        </c:manualLayout>
      </c:layout>
      <c:lineChart>
        <c:grouping val="standard"/>
        <c:varyColors val="0"/>
        <c:ser>
          <c:idx val="0"/>
          <c:order val="0"/>
          <c:tx>
            <c:strRef>
              <c:f>Indexek!$B$92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6D-44F5-863F-E715D26CB8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Indexek!$A$93:$A$129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Indexek!$B$93:$B$129</c:f>
              <c:numCache>
                <c:formatCode>General\ "pont"</c:formatCode>
                <c:ptCount val="37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-7</c:v>
                </c:pt>
                <c:pt idx="30">
                  <c:v>-2</c:v>
                </c:pt>
                <c:pt idx="31">
                  <c:v>-14</c:v>
                </c:pt>
                <c:pt idx="32">
                  <c:v>-3</c:v>
                </c:pt>
                <c:pt idx="33">
                  <c:v>-9</c:v>
                </c:pt>
                <c:pt idx="34">
                  <c:v>-11</c:v>
                </c:pt>
                <c:pt idx="35">
                  <c:v>-9</c:v>
                </c:pt>
                <c:pt idx="36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6D-44F5-863F-E715D26CB841}"/>
            </c:ext>
          </c:extLst>
        </c:ser>
        <c:ser>
          <c:idx val="1"/>
          <c:order val="1"/>
          <c:tx>
            <c:strRef>
              <c:f>Indexek!$C$92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0"/>
                  <c:y val="-2.53830187604492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6D-44F5-863F-E715D26CB8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Indexek!$A$93:$A$129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Indexek!$C$93:$C$129</c:f>
              <c:numCache>
                <c:formatCode>General\ "pont"</c:formatCode>
                <c:ptCount val="37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  <c:pt idx="26">
                  <c:v>16</c:v>
                </c:pt>
                <c:pt idx="27">
                  <c:v>8</c:v>
                </c:pt>
                <c:pt idx="28">
                  <c:v>10</c:v>
                </c:pt>
                <c:pt idx="29">
                  <c:v>5</c:v>
                </c:pt>
                <c:pt idx="30">
                  <c:v>6</c:v>
                </c:pt>
                <c:pt idx="31">
                  <c:v>0</c:v>
                </c:pt>
                <c:pt idx="32">
                  <c:v>-7</c:v>
                </c:pt>
                <c:pt idx="33">
                  <c:v>-1</c:v>
                </c:pt>
                <c:pt idx="34">
                  <c:v>-3</c:v>
                </c:pt>
                <c:pt idx="35">
                  <c:v>-5</c:v>
                </c:pt>
                <c:pt idx="3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6D-44F5-863F-E715D26CB841}"/>
            </c:ext>
          </c:extLst>
        </c:ser>
        <c:ser>
          <c:idx val="2"/>
          <c:order val="2"/>
          <c:tx>
            <c:strRef>
              <c:f>Indexek!$D$92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1.3888888888888889E-3"/>
                  <c:y val="7.61490562813477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6D-44F5-863F-E715D26CB8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Indexek!$A$93:$A$129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Indexek!$D$93:$D$129</c:f>
              <c:numCache>
                <c:formatCode>General\ "pont"</c:formatCode>
                <c:ptCount val="37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  <c:pt idx="26">
                  <c:v>39</c:v>
                </c:pt>
                <c:pt idx="27">
                  <c:v>21</c:v>
                </c:pt>
                <c:pt idx="28">
                  <c:v>14</c:v>
                </c:pt>
                <c:pt idx="29">
                  <c:v>5</c:v>
                </c:pt>
                <c:pt idx="30">
                  <c:v>6</c:v>
                </c:pt>
                <c:pt idx="31">
                  <c:v>-4</c:v>
                </c:pt>
                <c:pt idx="32">
                  <c:v>3</c:v>
                </c:pt>
                <c:pt idx="33">
                  <c:v>-1</c:v>
                </c:pt>
                <c:pt idx="34">
                  <c:v>0</c:v>
                </c:pt>
                <c:pt idx="35">
                  <c:v>2</c:v>
                </c:pt>
                <c:pt idx="3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6D-44F5-863F-E715D26CB841}"/>
            </c:ext>
          </c:extLst>
        </c:ser>
        <c:ser>
          <c:idx val="3"/>
          <c:order val="3"/>
          <c:tx>
            <c:strRef>
              <c:f>Indexek!$E$92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6D-44F5-863F-E715D26CB8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Indexek!$A$93:$A$129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Indexek!$E$93:$E$129</c:f>
              <c:numCache>
                <c:formatCode>General\ "pont"</c:formatCode>
                <c:ptCount val="37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  <c:pt idx="26">
                  <c:v>28</c:v>
                </c:pt>
                <c:pt idx="27">
                  <c:v>28</c:v>
                </c:pt>
                <c:pt idx="28">
                  <c:v>23</c:v>
                </c:pt>
                <c:pt idx="29">
                  <c:v>23</c:v>
                </c:pt>
                <c:pt idx="30">
                  <c:v>17</c:v>
                </c:pt>
                <c:pt idx="31">
                  <c:v>19</c:v>
                </c:pt>
                <c:pt idx="32">
                  <c:v>18</c:v>
                </c:pt>
                <c:pt idx="33">
                  <c:v>18</c:v>
                </c:pt>
                <c:pt idx="34">
                  <c:v>25</c:v>
                </c:pt>
                <c:pt idx="35">
                  <c:v>20</c:v>
                </c:pt>
                <c:pt idx="36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C6D-44F5-863F-E715D26CB841}"/>
            </c:ext>
          </c:extLst>
        </c:ser>
        <c:ser>
          <c:idx val="4"/>
          <c:order val="4"/>
          <c:tx>
            <c:strRef>
              <c:f>Indexek!$F$92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0"/>
                  <c:y val="-3.04596225125391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C6D-44F5-863F-E715D26CB8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Indexek!$A$93:$A$129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Indexek!$F$93:$F$129</c:f>
              <c:numCache>
                <c:formatCode>General\ "pont"</c:formatCode>
                <c:ptCount val="37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C6D-44F5-863F-E715D26CB8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677034120734907"/>
          <c:y val="0.92954893176464948"/>
          <c:w val="0.73173709536307963"/>
          <c:h val="7.0451068235350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62752975804887E-2"/>
          <c:y val="3.8878838174909489E-2"/>
          <c:w val="0.8655216832012339"/>
          <c:h val="0.6470694339235341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06C9-4EC7-9DD8-48DE649818C7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06C9-4EC7-9DD8-48DE649818C7}"/>
              </c:ext>
            </c:extLst>
          </c:dPt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C9-4EC7-9DD8-48DE64981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verzió'!$A$56:$A$92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verzió'!$B$56:$B$92</c:f>
              <c:numCache>
                <c:formatCode>0%</c:formatCode>
                <c:ptCount val="37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  <c:pt idx="26">
                  <c:v>0.82</c:v>
                </c:pt>
                <c:pt idx="27">
                  <c:v>0.84</c:v>
                </c:pt>
                <c:pt idx="28">
                  <c:v>0.84</c:v>
                </c:pt>
                <c:pt idx="29">
                  <c:v>0.86</c:v>
                </c:pt>
                <c:pt idx="30">
                  <c:v>0.88</c:v>
                </c:pt>
                <c:pt idx="31">
                  <c:v>0.79</c:v>
                </c:pt>
                <c:pt idx="32">
                  <c:v>0.82</c:v>
                </c:pt>
                <c:pt idx="33">
                  <c:v>0.84</c:v>
                </c:pt>
                <c:pt idx="34">
                  <c:v>0.82</c:v>
                </c:pt>
                <c:pt idx="35">
                  <c:v>0.85</c:v>
                </c:pt>
                <c:pt idx="36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C9-4EC7-9DD8-48DE649818C7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06C9-4EC7-9DD8-48DE649818C7}"/>
              </c:ext>
            </c:extLst>
          </c:dPt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C9-4EC7-9DD8-48DE64981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verzió'!$A$56:$A$92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verzió'!$C$56:$C$92</c:f>
              <c:numCache>
                <c:formatCode>0%</c:formatCode>
                <c:ptCount val="37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  <c:pt idx="26">
                  <c:v>0.89</c:v>
                </c:pt>
                <c:pt idx="27">
                  <c:v>0.86</c:v>
                </c:pt>
                <c:pt idx="28">
                  <c:v>0.9</c:v>
                </c:pt>
                <c:pt idx="29">
                  <c:v>0.87</c:v>
                </c:pt>
                <c:pt idx="30">
                  <c:v>0.9</c:v>
                </c:pt>
                <c:pt idx="31">
                  <c:v>0.89</c:v>
                </c:pt>
                <c:pt idx="32">
                  <c:v>0.89</c:v>
                </c:pt>
                <c:pt idx="33">
                  <c:v>0.88</c:v>
                </c:pt>
                <c:pt idx="34">
                  <c:v>0.88</c:v>
                </c:pt>
                <c:pt idx="35">
                  <c:v>0.89</c:v>
                </c:pt>
                <c:pt idx="36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6C9-4EC7-9DD8-48DE649818C7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-1.3888888888888889E-3"/>
                  <c:y val="-4.86366049045607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6C9-4EC7-9DD8-48DE64981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verzió'!$A$56:$A$92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verzió'!$D$56:$D$92</c:f>
              <c:numCache>
                <c:formatCode>0%</c:formatCode>
                <c:ptCount val="37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  <c:pt idx="26">
                  <c:v>0.96</c:v>
                </c:pt>
                <c:pt idx="27">
                  <c:v>0.92</c:v>
                </c:pt>
                <c:pt idx="28">
                  <c:v>0.91</c:v>
                </c:pt>
                <c:pt idx="29">
                  <c:v>0.9</c:v>
                </c:pt>
                <c:pt idx="30">
                  <c:v>0.92</c:v>
                </c:pt>
                <c:pt idx="31">
                  <c:v>0.9</c:v>
                </c:pt>
                <c:pt idx="32">
                  <c:v>0.93</c:v>
                </c:pt>
                <c:pt idx="33">
                  <c:v>0.91</c:v>
                </c:pt>
                <c:pt idx="34">
                  <c:v>0.95</c:v>
                </c:pt>
                <c:pt idx="35">
                  <c:v>0.9</c:v>
                </c:pt>
                <c:pt idx="36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6C9-4EC7-9DD8-48DE649818C7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0"/>
                  <c:y val="-1.21591512261402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6C9-4EC7-9DD8-48DE64981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verzió'!$A$56:$A$92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verzió'!$E$56:$E$92</c:f>
              <c:numCache>
                <c:formatCode>0%</c:formatCode>
                <c:ptCount val="37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  <c:pt idx="26">
                  <c:v>0.98</c:v>
                </c:pt>
                <c:pt idx="27">
                  <c:v>0.99</c:v>
                </c:pt>
                <c:pt idx="28">
                  <c:v>0.99</c:v>
                </c:pt>
                <c:pt idx="29">
                  <c:v>0.95</c:v>
                </c:pt>
                <c:pt idx="30">
                  <c:v>0.94</c:v>
                </c:pt>
                <c:pt idx="31">
                  <c:v>0.95</c:v>
                </c:pt>
                <c:pt idx="32">
                  <c:v>0.98</c:v>
                </c:pt>
                <c:pt idx="33">
                  <c:v>0.89</c:v>
                </c:pt>
                <c:pt idx="34">
                  <c:v>0.97</c:v>
                </c:pt>
                <c:pt idx="35">
                  <c:v>0.97</c:v>
                </c:pt>
                <c:pt idx="36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6C9-4EC7-9DD8-48DE649818C7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06C9-4EC7-9DD8-48DE649818C7}"/>
              </c:ext>
            </c:extLst>
          </c:dPt>
          <c:dLbls>
            <c:dLbl>
              <c:idx val="36"/>
              <c:layout>
                <c:manualLayout>
                  <c:x val="0"/>
                  <c:y val="-7.295490735684223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C9-4EC7-9DD8-48DE64981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verzió'!$A$56:$A$92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verzió'!$F$56:$F$92</c:f>
              <c:numCache>
                <c:formatCode>0%</c:formatCode>
                <c:ptCount val="37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  <c:pt idx="35">
                  <c:v>0.9</c:v>
                </c:pt>
                <c:pt idx="36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6C9-4EC7-9DD8-48DE649818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18011811023622"/>
          <c:y val="0.93007224259172594"/>
          <c:w val="0.81858409886264227"/>
          <c:h val="6.74959271630459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6977388349500773"/>
          <c:h val="0.5417260467235761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verzió'!$L$94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7F-4BEE-9D9B-A1278E9B2F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verzió'!$K$95:$K$131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verzió'!$L$95:$L$131</c:f>
              <c:numCache>
                <c:formatCode>0%</c:formatCode>
                <c:ptCount val="37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  <c:pt idx="26">
                  <c:v>0.85</c:v>
                </c:pt>
                <c:pt idx="27">
                  <c:v>0.83</c:v>
                </c:pt>
                <c:pt idx="28">
                  <c:v>0.89</c:v>
                </c:pt>
                <c:pt idx="29">
                  <c:v>0.79</c:v>
                </c:pt>
                <c:pt idx="30">
                  <c:v>0.86</c:v>
                </c:pt>
                <c:pt idx="31">
                  <c:v>0.83</c:v>
                </c:pt>
                <c:pt idx="32">
                  <c:v>0.85</c:v>
                </c:pt>
                <c:pt idx="33">
                  <c:v>0.83</c:v>
                </c:pt>
                <c:pt idx="34">
                  <c:v>0.86</c:v>
                </c:pt>
                <c:pt idx="35">
                  <c:v>0.86</c:v>
                </c:pt>
                <c:pt idx="36">
                  <c:v>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7F-4BEE-9D9B-A1278E9B2F35}"/>
            </c:ext>
          </c:extLst>
        </c:ser>
        <c:ser>
          <c:idx val="1"/>
          <c:order val="1"/>
          <c:tx>
            <c:strRef>
              <c:f>'Új verzió'!$M$94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-1.3888884332168307E-3"/>
                  <c:y val="1.897458280996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7F-4BEE-9D9B-A1278E9B2F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verzió'!$K$95:$K$131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verzió'!$M$95:$M$131</c:f>
              <c:numCache>
                <c:formatCode>0%</c:formatCode>
                <c:ptCount val="37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  <c:pt idx="26">
                  <c:v>0.92</c:v>
                </c:pt>
                <c:pt idx="27">
                  <c:v>0.87</c:v>
                </c:pt>
                <c:pt idx="28">
                  <c:v>0.83</c:v>
                </c:pt>
                <c:pt idx="29">
                  <c:v>0.96</c:v>
                </c:pt>
                <c:pt idx="30">
                  <c:v>0.93</c:v>
                </c:pt>
                <c:pt idx="31">
                  <c:v>0.86</c:v>
                </c:pt>
                <c:pt idx="32">
                  <c:v>0.91</c:v>
                </c:pt>
                <c:pt idx="33">
                  <c:v>0.87</c:v>
                </c:pt>
                <c:pt idx="34">
                  <c:v>0.89</c:v>
                </c:pt>
                <c:pt idx="35">
                  <c:v>0.96</c:v>
                </c:pt>
                <c:pt idx="36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7F-4BEE-9D9B-A1278E9B2F35}"/>
            </c:ext>
          </c:extLst>
        </c:ser>
        <c:ser>
          <c:idx val="2"/>
          <c:order val="2"/>
          <c:tx>
            <c:strRef>
              <c:f>'Új verzió'!$N$94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verzió'!$K$95:$K$131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verzió'!$N$95:$N$131</c:f>
              <c:numCache>
                <c:formatCode>0%</c:formatCode>
                <c:ptCount val="37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  <c:pt idx="26">
                  <c:v>0.86</c:v>
                </c:pt>
                <c:pt idx="27">
                  <c:v>0.82</c:v>
                </c:pt>
                <c:pt idx="28">
                  <c:v>0.93</c:v>
                </c:pt>
                <c:pt idx="29">
                  <c:v>0.92</c:v>
                </c:pt>
                <c:pt idx="30">
                  <c:v>0.89</c:v>
                </c:pt>
                <c:pt idx="31">
                  <c:v>0.82</c:v>
                </c:pt>
                <c:pt idx="32">
                  <c:v>0.86</c:v>
                </c:pt>
                <c:pt idx="33">
                  <c:v>0.88</c:v>
                </c:pt>
                <c:pt idx="34">
                  <c:v>0.85</c:v>
                </c:pt>
                <c:pt idx="35">
                  <c:v>0.88</c:v>
                </c:pt>
                <c:pt idx="36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7F-4BEE-9D9B-A1278E9B2F35}"/>
            </c:ext>
          </c:extLst>
        </c:ser>
        <c:ser>
          <c:idx val="3"/>
          <c:order val="3"/>
          <c:tx>
            <c:strRef>
              <c:f>'Új verzió'!$O$94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27F-4BEE-9D9B-A1278E9B2F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verzió'!$K$95:$K$131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verzió'!$O$95:$O$131</c:f>
              <c:numCache>
                <c:formatCode>0%</c:formatCode>
                <c:ptCount val="37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  <c:pt idx="35">
                  <c:v>0.9</c:v>
                </c:pt>
                <c:pt idx="36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7F-4BEE-9D9B-A1278E9B2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94765246687"/>
          <c:y val="0.85359647316078335"/>
          <c:w val="0.73316708229426431"/>
          <c:h val="0.130139598716387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6871456692913376"/>
          <c:h val="0.6073805278075242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verzió'!$B$126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-2.0370135052831988E-16"/>
                  <c:y val="1.50777274659207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B4-4A66-9F37-669E08EFEC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verzió'!$A$127:$A$163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verzió'!$B$127:$B$163</c:f>
              <c:numCache>
                <c:formatCode>General\ "pont"</c:formatCode>
                <c:ptCount val="37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  <c:pt idx="26">
                  <c:v>5</c:v>
                </c:pt>
                <c:pt idx="27">
                  <c:v>8</c:v>
                </c:pt>
                <c:pt idx="28">
                  <c:v>6</c:v>
                </c:pt>
                <c:pt idx="29">
                  <c:v>-9</c:v>
                </c:pt>
                <c:pt idx="30">
                  <c:v>0</c:v>
                </c:pt>
                <c:pt idx="31">
                  <c:v>-17</c:v>
                </c:pt>
                <c:pt idx="32">
                  <c:v>-4</c:v>
                </c:pt>
                <c:pt idx="33">
                  <c:v>-12</c:v>
                </c:pt>
                <c:pt idx="34">
                  <c:v>-20</c:v>
                </c:pt>
                <c:pt idx="35">
                  <c:v>-17</c:v>
                </c:pt>
                <c:pt idx="36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B4-4A66-9F37-669E08EFEC12}"/>
            </c:ext>
          </c:extLst>
        </c:ser>
        <c:ser>
          <c:idx val="1"/>
          <c:order val="1"/>
          <c:tx>
            <c:strRef>
              <c:f>'Új verzió'!$C$126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-2.0370135052831988E-16"/>
                  <c:y val="1.50777274659207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B4-4A66-9F37-669E08EFEC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verzió'!$A$127:$A$163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verzió'!$C$127:$C$163</c:f>
              <c:numCache>
                <c:formatCode>General\ "pont"</c:formatCode>
                <c:ptCount val="37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  <c:pt idx="26">
                  <c:v>14</c:v>
                </c:pt>
                <c:pt idx="27">
                  <c:v>10</c:v>
                </c:pt>
                <c:pt idx="28">
                  <c:v>11</c:v>
                </c:pt>
                <c:pt idx="29">
                  <c:v>4</c:v>
                </c:pt>
                <c:pt idx="30">
                  <c:v>11</c:v>
                </c:pt>
                <c:pt idx="31">
                  <c:v>-6</c:v>
                </c:pt>
                <c:pt idx="32">
                  <c:v>-12</c:v>
                </c:pt>
                <c:pt idx="33">
                  <c:v>-7</c:v>
                </c:pt>
                <c:pt idx="34">
                  <c:v>-8</c:v>
                </c:pt>
                <c:pt idx="35">
                  <c:v>-20</c:v>
                </c:pt>
                <c:pt idx="36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B4-4A66-9F37-669E08EFEC12}"/>
            </c:ext>
          </c:extLst>
        </c:ser>
        <c:ser>
          <c:idx val="2"/>
          <c:order val="2"/>
          <c:tx>
            <c:strRef>
              <c:f>'Új verzió'!$D$126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-2.0370135052831988E-16"/>
                  <c:y val="-7.53886373296047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B4-4A66-9F37-669E08EFEC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verzió'!$A$127:$A$163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verzió'!$D$127:$D$163</c:f>
              <c:numCache>
                <c:formatCode>General\ "pont"</c:formatCode>
                <c:ptCount val="37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  <c:pt idx="26">
                  <c:v>24</c:v>
                </c:pt>
                <c:pt idx="27">
                  <c:v>10</c:v>
                </c:pt>
                <c:pt idx="28">
                  <c:v>8</c:v>
                </c:pt>
                <c:pt idx="29">
                  <c:v>-3</c:v>
                </c:pt>
                <c:pt idx="30">
                  <c:v>0</c:v>
                </c:pt>
                <c:pt idx="31">
                  <c:v>-9</c:v>
                </c:pt>
                <c:pt idx="32">
                  <c:v>-7</c:v>
                </c:pt>
                <c:pt idx="33">
                  <c:v>-10</c:v>
                </c:pt>
                <c:pt idx="34">
                  <c:v>-24</c:v>
                </c:pt>
                <c:pt idx="35">
                  <c:v>-15</c:v>
                </c:pt>
                <c:pt idx="36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4B4-4A66-9F37-669E08EFEC12}"/>
            </c:ext>
          </c:extLst>
        </c:ser>
        <c:ser>
          <c:idx val="3"/>
          <c:order val="3"/>
          <c:tx>
            <c:strRef>
              <c:f>'Új verzió'!$E$126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B4-4A66-9F37-669E08EFEC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verzió'!$A$127:$A$163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verzió'!$E$127:$E$163</c:f>
              <c:numCache>
                <c:formatCode>General\ "pont"</c:formatCode>
                <c:ptCount val="37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  <c:pt idx="26">
                  <c:v>18</c:v>
                </c:pt>
                <c:pt idx="27">
                  <c:v>19</c:v>
                </c:pt>
                <c:pt idx="28">
                  <c:v>9</c:v>
                </c:pt>
                <c:pt idx="29">
                  <c:v>12</c:v>
                </c:pt>
                <c:pt idx="30">
                  <c:v>10</c:v>
                </c:pt>
                <c:pt idx="31">
                  <c:v>15</c:v>
                </c:pt>
                <c:pt idx="32">
                  <c:v>0</c:v>
                </c:pt>
                <c:pt idx="33">
                  <c:v>10</c:v>
                </c:pt>
                <c:pt idx="34">
                  <c:v>9</c:v>
                </c:pt>
                <c:pt idx="35">
                  <c:v>-3</c:v>
                </c:pt>
                <c:pt idx="3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4B4-4A66-9F37-669E08EFEC12}"/>
            </c:ext>
          </c:extLst>
        </c:ser>
        <c:ser>
          <c:idx val="4"/>
          <c:order val="4"/>
          <c:tx>
            <c:strRef>
              <c:f>'Új verzió'!$F$126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6"/>
              <c:layout>
                <c:manualLayout>
                  <c:x val="-1.0185067526415994E-16"/>
                  <c:y val="-1.0051818310613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B4-4A66-9F37-669E08EFEC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verzió'!$A$127:$A$163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verzió'!$F$127:$F$163</c:f>
              <c:numCache>
                <c:formatCode>General\ "pont"</c:formatCode>
                <c:ptCount val="37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  <c:pt idx="35">
                  <c:v>-10</c:v>
                </c:pt>
                <c:pt idx="36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4B4-4A66-9F37-669E08EFEC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18011811023622"/>
          <c:y val="0.93025245102113019"/>
          <c:w val="0.79775076552930879"/>
          <c:h val="6.97475489788698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63359520289464E-2"/>
          <c:w val="0.86188757655293091"/>
          <c:h val="0.6326247721306065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verzió'!$B$176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B7AC-4344-8BAD-6DA96BE57A38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B7AC-4344-8BAD-6DA96BE57A38}"/>
              </c:ext>
            </c:extLst>
          </c:dPt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7AC-4344-8BAD-6DA96BE57A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verzió'!$A$177:$A$213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verzió'!$B$177:$B$213</c:f>
              <c:numCache>
                <c:formatCode>0%</c:formatCode>
                <c:ptCount val="37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  <c:pt idx="26">
                  <c:v>0.84</c:v>
                </c:pt>
                <c:pt idx="27">
                  <c:v>0.83</c:v>
                </c:pt>
                <c:pt idx="28">
                  <c:v>0.87</c:v>
                </c:pt>
                <c:pt idx="29">
                  <c:v>0.82</c:v>
                </c:pt>
                <c:pt idx="30">
                  <c:v>0.85</c:v>
                </c:pt>
                <c:pt idx="31">
                  <c:v>0.8</c:v>
                </c:pt>
                <c:pt idx="32">
                  <c:v>0.87</c:v>
                </c:pt>
                <c:pt idx="33">
                  <c:v>0.8</c:v>
                </c:pt>
                <c:pt idx="34">
                  <c:v>0.83</c:v>
                </c:pt>
                <c:pt idx="35">
                  <c:v>0.87</c:v>
                </c:pt>
                <c:pt idx="36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AC-4344-8BAD-6DA96BE57A38}"/>
            </c:ext>
          </c:extLst>
        </c:ser>
        <c:ser>
          <c:idx val="1"/>
          <c:order val="1"/>
          <c:tx>
            <c:strRef>
              <c:f>'Új verzió'!$C$176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B7AC-4344-8BAD-6DA96BE57A38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B7AC-4344-8BAD-6DA96BE57A38}"/>
              </c:ext>
            </c:extLst>
          </c:dPt>
          <c:dLbls>
            <c:delete val="1"/>
          </c:dLbls>
          <c:cat>
            <c:strRef>
              <c:f>'Új verzió'!$A$177:$A$213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verzió'!$C$177:$C$213</c:f>
              <c:numCache>
                <c:formatCode>0%</c:formatCode>
                <c:ptCount val="37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  <c:pt idx="26">
                  <c:v>0.93</c:v>
                </c:pt>
                <c:pt idx="27">
                  <c:v>0.92</c:v>
                </c:pt>
                <c:pt idx="28">
                  <c:v>1</c:v>
                </c:pt>
                <c:pt idx="29">
                  <c:v>0.92</c:v>
                </c:pt>
                <c:pt idx="30">
                  <c:v>0.95</c:v>
                </c:pt>
                <c:pt idx="31">
                  <c:v>0.94</c:v>
                </c:pt>
                <c:pt idx="32">
                  <c:v>0.95</c:v>
                </c:pt>
                <c:pt idx="33">
                  <c:v>0.92</c:v>
                </c:pt>
                <c:pt idx="34">
                  <c:v>0.9</c:v>
                </c:pt>
                <c:pt idx="35">
                  <c:v>0.93</c:v>
                </c:pt>
                <c:pt idx="36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7AC-4344-8BAD-6DA96BE57A38}"/>
            </c:ext>
          </c:extLst>
        </c:ser>
        <c:ser>
          <c:idx val="2"/>
          <c:order val="2"/>
          <c:tx>
            <c:strRef>
              <c:f>'Új verzió'!$D$176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B7AC-4344-8BAD-6DA96BE57A38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B7AC-4344-8BAD-6DA96BE57A38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B7AC-4344-8BAD-6DA96BE57A38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B7AC-4344-8BAD-6DA96BE57A38}"/>
              </c:ext>
            </c:extLst>
          </c:dPt>
          <c:dLbls>
            <c:dLbl>
              <c:idx val="36"/>
              <c:layout>
                <c:manualLayout>
                  <c:x val="0"/>
                  <c:y val="7.292586215212832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7AC-4344-8BAD-6DA96BE57A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verzió'!$A$177:$A$213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verzió'!$D$177:$D$213</c:f>
              <c:numCache>
                <c:formatCode>0%</c:formatCode>
                <c:ptCount val="37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  <c:pt idx="26">
                  <c:v>1.05</c:v>
                </c:pt>
                <c:pt idx="27">
                  <c:v>1.05</c:v>
                </c:pt>
                <c:pt idx="28">
                  <c:v>0.99</c:v>
                </c:pt>
                <c:pt idx="29">
                  <c:v>0.94</c:v>
                </c:pt>
                <c:pt idx="30">
                  <c:v>0.98</c:v>
                </c:pt>
                <c:pt idx="31">
                  <c:v>1.02</c:v>
                </c:pt>
                <c:pt idx="32">
                  <c:v>0.98</c:v>
                </c:pt>
                <c:pt idx="33">
                  <c:v>0.98</c:v>
                </c:pt>
                <c:pt idx="34">
                  <c:v>1.07</c:v>
                </c:pt>
                <c:pt idx="35">
                  <c:v>0.96</c:v>
                </c:pt>
                <c:pt idx="36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7AC-4344-8BAD-6DA96BE57A38}"/>
            </c:ext>
          </c:extLst>
        </c:ser>
        <c:ser>
          <c:idx val="3"/>
          <c:order val="3"/>
          <c:tx>
            <c:strRef>
              <c:f>'Új verzió'!$E$176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7AC-4344-8BAD-6DA96BE57A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verzió'!$A$177:$A$213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verzió'!$E$177:$E$213</c:f>
              <c:numCache>
                <c:formatCode>0%</c:formatCode>
                <c:ptCount val="37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  <c:pt idx="26">
                  <c:v>1.07</c:v>
                </c:pt>
                <c:pt idx="27">
                  <c:v>1.06</c:v>
                </c:pt>
                <c:pt idx="28">
                  <c:v>1.05</c:v>
                </c:pt>
                <c:pt idx="29">
                  <c:v>1.02</c:v>
                </c:pt>
                <c:pt idx="30">
                  <c:v>1.04</c:v>
                </c:pt>
                <c:pt idx="31">
                  <c:v>1.01</c:v>
                </c:pt>
                <c:pt idx="32">
                  <c:v>1.1200000000000001</c:v>
                </c:pt>
                <c:pt idx="33">
                  <c:v>1.02</c:v>
                </c:pt>
                <c:pt idx="34">
                  <c:v>1.07</c:v>
                </c:pt>
                <c:pt idx="35">
                  <c:v>1.08</c:v>
                </c:pt>
                <c:pt idx="36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7AC-4344-8BAD-6DA96BE57A38}"/>
            </c:ext>
          </c:extLst>
        </c:ser>
        <c:ser>
          <c:idx val="4"/>
          <c:order val="4"/>
          <c:tx>
            <c:strRef>
              <c:f>'Új verzió'!$F$176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B7AC-4344-8BAD-6DA96BE57A38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B7AC-4344-8BAD-6DA96BE57A38}"/>
              </c:ext>
            </c:extLst>
          </c:dPt>
          <c:dLbls>
            <c:dLbl>
              <c:idx val="3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7AC-4344-8BAD-6DA96BE57A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verzió'!$A$177:$A$213</c:f>
              <c:strCache>
                <c:ptCount val="37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</c:strCache>
            </c:strRef>
          </c:cat>
          <c:val>
            <c:numRef>
              <c:f>'Új verzió'!$F$177:$F$213</c:f>
              <c:numCache>
                <c:formatCode>0%</c:formatCode>
                <c:ptCount val="37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  <c:pt idx="26">
                  <c:v>0.96</c:v>
                </c:pt>
                <c:pt idx="27">
                  <c:v>0.95</c:v>
                </c:pt>
                <c:pt idx="28">
                  <c:v>0.99</c:v>
                </c:pt>
                <c:pt idx="29">
                  <c:v>0.94</c:v>
                </c:pt>
                <c:pt idx="30">
                  <c:v>0.97</c:v>
                </c:pt>
                <c:pt idx="31">
                  <c:v>0.93</c:v>
                </c:pt>
                <c:pt idx="32">
                  <c:v>0.98</c:v>
                </c:pt>
                <c:pt idx="33">
                  <c:v>0.93</c:v>
                </c:pt>
                <c:pt idx="34">
                  <c:v>0.96</c:v>
                </c:pt>
                <c:pt idx="35">
                  <c:v>0.96</c:v>
                </c:pt>
                <c:pt idx="36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B7AC-4344-8BAD-6DA96BE57A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51345144356954"/>
          <c:y val="0.93253094468276676"/>
          <c:w val="0.79775076552930879"/>
          <c:h val="6.7469055317233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index csökkenését elsősorban a nagyvállalati válaszadóknál tapasztalt üzleti hangulat előző hónaphoz viszonyított gyengülése okozta, amit valamelyest ellensúlyozott a jövőbeli várakozások kedvezőbbé válása a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mikro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-, és kisvállalati kitöltők körében.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minimálisan csökkent novemberhez képest: előbbi 90-ről 89 százalékra, utóbbi 96-ról 95 százalékra.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létszámváltoztatási tervek mutatója továbbra is negatív (-3 pont), de javult az előző havi rekordalacsony szinthez (-5 pont) képest. A beruházási tervek mutatója a novemberi +24-ről +22 pontra mérséklődött.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 novemberi -8 pontról -11 pontra csökkent.</a:t>
          </a:r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0BC59536-7FDB-405C-BEA9-59B3A7329E42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indexe az elmúlt 4 hónap legalacsonyabb szintjére csökkent (november: -21, december: -27 pont), ugyanakkor a várakozásoké minimálisan (+4-ről +5 pontra) nőtt az előző hónaphoz képest. </a:t>
          </a:r>
        </a:p>
      </dgm:t>
    </dgm:pt>
    <dgm:pt modelId="{D4FBC9D3-017F-41C1-B85B-50203D19140C}" type="parTrans" cxnId="{6358EAB5-ADB7-423D-9483-340D3A3C3AA4}">
      <dgm:prSet/>
      <dgm:spPr/>
      <dgm:t>
        <a:bodyPr/>
        <a:lstStyle/>
        <a:p>
          <a:endParaRPr lang="hu-HU"/>
        </a:p>
      </dgm:t>
    </dgm:pt>
    <dgm:pt modelId="{A4EB6832-0B0E-475F-8A4E-64813FFBEBE9}" type="sibTrans" cxnId="{6358EAB5-ADB7-423D-9483-340D3A3C3AA4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1E444D9B-61F3-44D0-97DA-D9A37356B144}" type="pres">
      <dgm:prSet presAssocID="{0BC59536-7FDB-405C-BEA9-59B3A7329E42}" presName="text_2" presStyleLbl="node1" presStyleIdx="1" presStyleCnt="5">
        <dgm:presLayoutVars>
          <dgm:bulletEnabled val="1"/>
        </dgm:presLayoutVars>
      </dgm:prSet>
      <dgm:spPr/>
    </dgm:pt>
    <dgm:pt modelId="{3211DE0F-F245-4053-AB31-06BC2399D388}" type="pres">
      <dgm:prSet presAssocID="{0BC59536-7FDB-405C-BEA9-59B3A7329E42}" presName="accent_2" presStyleCnt="0"/>
      <dgm:spPr/>
    </dgm:pt>
    <dgm:pt modelId="{AEECCA16-77F3-45E7-A48D-60937F0179A7}" type="pres">
      <dgm:prSet presAssocID="{0BC59536-7FDB-405C-BEA9-59B3A7329E42}" presName="accentRepeatNode" presStyleLbl="solidFgAcc1" presStyleIdx="1" presStyleCnt="5"/>
      <dgm:spPr/>
    </dgm:pt>
    <dgm:pt modelId="{2A6A6251-B34A-4C1B-B7D8-EE9EBACCD7DA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6ED62044-5872-4AFE-A8A2-E1AA6DA593CF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1813B7C-5D23-4FAD-8FD5-895671125D17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604028C9-1A47-46B1-9B93-1354F78E7C77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A9A25F28-84AE-440F-8DEB-E5B1487B6415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9086F95A-F19B-4B1D-A9E5-0EEE2DBF244A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AC224C18-6584-494F-B9E6-07349FC53CE0}" type="presOf" srcId="{6090B06F-4AFE-4CE9-897E-51A54A1D377A}" destId="{A9A25F28-84AE-440F-8DEB-E5B1487B6415}" srcOrd="0" destOrd="0" presId="urn:microsoft.com/office/officeart/2008/layout/VerticalCurvedList"/>
    <dgm:cxn modelId="{4698F639-DD7A-4AEF-83B5-8F067DF85408}" type="presOf" srcId="{5BC02F0C-BFBB-47DD-93C5-86CA70E51D56}" destId="{31813B7C-5D23-4FAD-8FD5-895671125D17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9EFA139B-1D06-4B0F-9034-7A3E77E2861F}" type="presOf" srcId="{0BC59536-7FDB-405C-BEA9-59B3A7329E42}" destId="{1E444D9B-61F3-44D0-97DA-D9A37356B144}" srcOrd="0" destOrd="0" presId="urn:microsoft.com/office/officeart/2008/layout/VerticalCurvedList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83C3C0AC-ACCC-4C0A-88D3-C3AC58D2BA48}" type="presOf" srcId="{542B9BE7-C64F-46EC-A3B5-E064F072579F}" destId="{2A6A6251-B34A-4C1B-B7D8-EE9EBACCD7DA}" srcOrd="0" destOrd="0" presId="urn:microsoft.com/office/officeart/2008/layout/VerticalCurvedList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6358EAB5-ADB7-423D-9483-340D3A3C3AA4}" srcId="{68E21B0D-CBAC-4EA7-97F3-94026FF8C51F}" destId="{0BC59536-7FDB-405C-BEA9-59B3A7329E42}" srcOrd="1" destOrd="0" parTransId="{D4FBC9D3-017F-41C1-B85B-50203D19140C}" sibTransId="{A4EB6832-0B0E-475F-8A4E-64813FFBEBE9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F47B2DB2-FDC2-4927-B8FA-E2956F473BC1}" type="presParOf" srcId="{A55778FD-1C20-4749-B692-0C762B0462F2}" destId="{1E444D9B-61F3-44D0-97DA-D9A37356B144}" srcOrd="3" destOrd="0" presId="urn:microsoft.com/office/officeart/2008/layout/VerticalCurvedList"/>
    <dgm:cxn modelId="{713BC452-9B2B-45A1-81E8-9D14161759A9}" type="presParOf" srcId="{A55778FD-1C20-4749-B692-0C762B0462F2}" destId="{3211DE0F-F245-4053-AB31-06BC2399D388}" srcOrd="4" destOrd="0" presId="urn:microsoft.com/office/officeart/2008/layout/VerticalCurvedList"/>
    <dgm:cxn modelId="{C730D751-7298-4CFB-B1C8-905F831692BA}" type="presParOf" srcId="{3211DE0F-F245-4053-AB31-06BC2399D388}" destId="{AEECCA16-77F3-45E7-A48D-60937F0179A7}" srcOrd="0" destOrd="0" presId="urn:microsoft.com/office/officeart/2008/layout/VerticalCurvedList"/>
    <dgm:cxn modelId="{274186FB-859B-4F38-BB74-1094AD09C233}" type="presParOf" srcId="{A55778FD-1C20-4749-B692-0C762B0462F2}" destId="{2A6A6251-B34A-4C1B-B7D8-EE9EBACCD7DA}" srcOrd="5" destOrd="0" presId="urn:microsoft.com/office/officeart/2008/layout/VerticalCurvedList"/>
    <dgm:cxn modelId="{0FC7F58B-7456-4A48-9DA5-E4CF21D9000F}" type="presParOf" srcId="{A55778FD-1C20-4749-B692-0C762B0462F2}" destId="{6ED62044-5872-4AFE-A8A2-E1AA6DA593CF}" srcOrd="6" destOrd="0" presId="urn:microsoft.com/office/officeart/2008/layout/VerticalCurvedList"/>
    <dgm:cxn modelId="{44A403C9-DC7E-410C-A8A9-518DE675534E}" type="presParOf" srcId="{6ED62044-5872-4AFE-A8A2-E1AA6DA593CF}" destId="{833BB777-15FA-4149-8247-460D9C195F45}" srcOrd="0" destOrd="0" presId="urn:microsoft.com/office/officeart/2008/layout/VerticalCurvedList"/>
    <dgm:cxn modelId="{039296A5-AC4F-4D7A-AA7C-BFDB2983A80D}" type="presParOf" srcId="{A55778FD-1C20-4749-B692-0C762B0462F2}" destId="{31813B7C-5D23-4FAD-8FD5-895671125D17}" srcOrd="7" destOrd="0" presId="urn:microsoft.com/office/officeart/2008/layout/VerticalCurvedList"/>
    <dgm:cxn modelId="{1D1F7D8C-45F1-40E5-B495-2B6798B04E78}" type="presParOf" srcId="{A55778FD-1C20-4749-B692-0C762B0462F2}" destId="{604028C9-1A47-46B1-9B93-1354F78E7C77}" srcOrd="8" destOrd="0" presId="urn:microsoft.com/office/officeart/2008/layout/VerticalCurvedList"/>
    <dgm:cxn modelId="{33A038C5-7035-453E-AF4C-CF46CADAC8D8}" type="presParOf" srcId="{604028C9-1A47-46B1-9B93-1354F78E7C77}" destId="{99F2E81B-3650-4D03-95C1-89D30D01C17B}" srcOrd="0" destOrd="0" presId="urn:microsoft.com/office/officeart/2008/layout/VerticalCurvedList"/>
    <dgm:cxn modelId="{C4461BC8-F5F5-42E2-9598-660C7FB0A032}" type="presParOf" srcId="{A55778FD-1C20-4749-B692-0C762B0462F2}" destId="{A9A25F28-84AE-440F-8DEB-E5B1487B6415}" srcOrd="9" destOrd="0" presId="urn:microsoft.com/office/officeart/2008/layout/VerticalCurvedList"/>
    <dgm:cxn modelId="{DB8BA5CC-27C2-43BF-A86A-98B239E2A59F}" type="presParOf" srcId="{A55778FD-1C20-4749-B692-0C762B0462F2}" destId="{9086F95A-F19B-4B1D-A9E5-0EEE2DBF244A}" srcOrd="10" destOrd="0" presId="urn:microsoft.com/office/officeart/2008/layout/VerticalCurvedList"/>
    <dgm:cxn modelId="{B3D632C1-3C8D-4D6D-A450-6099A7686B94}" type="presParOf" srcId="{9086F95A-F19B-4B1D-A9E5-0EEE2DBF244A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 novemberi -8 pontról -11 pontra csökkent.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44D9B-61F3-44D0-97DA-D9A37356B144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indexe az elmúlt 4 hónap legalacsonyabb szintjére csökkent (november: -21, december: -27 pont), ugyanakkor a várakozásoké minimálisan (+4-ről +5 pontra) nőtt az előző hónaphoz képest. </a:t>
          </a:r>
        </a:p>
      </dsp:txBody>
      <dsp:txXfrm>
        <a:off x="1032802" y="1406163"/>
        <a:ext cx="8031354" cy="703362"/>
      </dsp:txXfrm>
    </dsp:sp>
    <dsp:sp modelId="{AEECCA16-77F3-45E7-A48D-60937F0179A7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A6251-B34A-4C1B-B7D8-EE9EBACCD7DA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minimálisan csökkent novemberhez képest: előbbi 90-ről 89 százalékra, utóbbi 96-ról 95 százalékra.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13B7C-5D23-4FAD-8FD5-895671125D17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létszámváltoztatási tervek mutatója továbbra is negatív (-3 pont), de javult az előző havi rekordalacsony szinthez (-5 pont) képest. A beruházási tervek mutatója a novemberi +24-ről +22 pontra mérséklődött.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25F28-84AE-440F-8DEB-E5B1487B6415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index csökkenését elsősorban a nagyvállalati válaszadóknál tapasztalt üzleti hangulat előző hónaphoz viszonyított gyengülése okozta, amit valamelyest ellensúlyozott a jövőbeli várakozások kedvezőbbé válása a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mikro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-, és kisvállalati kitöltők körében.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0.86413</cdr:x>
      <cdr:y>0.39146</cdr:y>
    </cdr:from>
    <cdr:to>
      <cdr:x>0.9858</cdr:x>
      <cdr:y>0.46199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0DE48431-D3F4-2E42-F2BC-D5B66098FEE7}"/>
            </a:ext>
          </a:extLst>
        </cdr:cNvPr>
        <cdr:cNvSpPr txBox="1"/>
      </cdr:nvSpPr>
      <cdr:spPr>
        <a:xfrm xmlns:a="http://schemas.openxmlformats.org/drawingml/2006/main">
          <a:off x="7901573" y="2096343"/>
          <a:ext cx="1112550" cy="377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00B0F0"/>
              </a:solidFill>
            </a:rPr>
            <a:t>-29 pont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0.37611</cdr:x>
      <cdr:y>0.51906</cdr:y>
    </cdr:from>
    <cdr:to>
      <cdr:x>0.47125</cdr:x>
      <cdr:y>0.58275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64831CF7-C320-2A6D-A27E-ABEAEFC74203}"/>
            </a:ext>
          </a:extLst>
        </cdr:cNvPr>
        <cdr:cNvSpPr txBox="1"/>
      </cdr:nvSpPr>
      <cdr:spPr>
        <a:xfrm xmlns:a="http://schemas.openxmlformats.org/drawingml/2006/main">
          <a:off x="3411804" y="2569227"/>
          <a:ext cx="863064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100" dirty="0"/>
            <a:t>20</a:t>
          </a:r>
        </a:p>
      </cdr:txBody>
    </cdr:sp>
  </cdr:relSizeAnchor>
  <cdr:relSizeAnchor xmlns:cdr="http://schemas.openxmlformats.org/drawingml/2006/chartDrawing">
    <cdr:from>
      <cdr:x>0.30574</cdr:x>
      <cdr:y>0.30818</cdr:y>
    </cdr:from>
    <cdr:to>
      <cdr:x>0.39685</cdr:x>
      <cdr:y>0.37132</cdr:y>
    </cdr:to>
    <cdr:sp macro="" textlink="">
      <cdr:nvSpPr>
        <cdr:cNvPr id="3" name="Szövegdoboz 2">
          <a:extLst xmlns:a="http://schemas.openxmlformats.org/drawingml/2006/main">
            <a:ext uri="{FF2B5EF4-FFF2-40B4-BE49-F238E27FC236}">
              <a16:creationId xmlns:a16="http://schemas.microsoft.com/office/drawing/2014/main" id="{91C3D42E-48B6-D9AF-62DA-93C3FE1E24BF}"/>
            </a:ext>
          </a:extLst>
        </cdr:cNvPr>
        <cdr:cNvSpPr txBox="1"/>
      </cdr:nvSpPr>
      <cdr:spPr>
        <a:xfrm xmlns:a="http://schemas.openxmlformats.org/drawingml/2006/main">
          <a:off x="2795687" y="1538525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/>
            <a:t>2023/3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0.48233</cdr:x>
      <cdr:y>0.36559</cdr:y>
    </cdr:from>
    <cdr:to>
      <cdr:x>0.57344</cdr:x>
      <cdr:y>0.42873</cdr:y>
    </cdr:to>
    <cdr:sp macro="" textlink="">
      <cdr:nvSpPr>
        <cdr:cNvPr id="4" name="Szövegdoboz 1">
          <a:extLst xmlns:a="http://schemas.openxmlformats.org/drawingml/2006/main">
            <a:ext uri="{FF2B5EF4-FFF2-40B4-BE49-F238E27FC236}">
              <a16:creationId xmlns:a16="http://schemas.microsoft.com/office/drawing/2014/main" id="{66837A83-AEE4-8BC8-3F2D-1B53C2CF1BD7}"/>
            </a:ext>
          </a:extLst>
        </cdr:cNvPr>
        <cdr:cNvSpPr txBox="1"/>
      </cdr:nvSpPr>
      <cdr:spPr>
        <a:xfrm xmlns:a="http://schemas.openxmlformats.org/drawingml/2006/main">
          <a:off x="4410452" y="1825116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2023/4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0.26563</cdr:x>
      <cdr:y>0.35222</cdr:y>
    </cdr:from>
    <cdr:to>
      <cdr:x>0.35674</cdr:x>
      <cdr:y>0.41536</cdr:y>
    </cdr:to>
    <cdr:sp macro="" textlink="">
      <cdr:nvSpPr>
        <cdr:cNvPr id="5" name="Szövegdoboz 1">
          <a:extLst xmlns:a="http://schemas.openxmlformats.org/drawingml/2006/main">
            <a:ext uri="{FF2B5EF4-FFF2-40B4-BE49-F238E27FC236}">
              <a16:creationId xmlns:a16="http://schemas.microsoft.com/office/drawing/2014/main" id="{BF45F82F-57F1-5248-E183-3E0DB64FBBDF}"/>
            </a:ext>
          </a:extLst>
        </cdr:cNvPr>
        <cdr:cNvSpPr txBox="1"/>
      </cdr:nvSpPr>
      <cdr:spPr>
        <a:xfrm xmlns:a="http://schemas.openxmlformats.org/drawingml/2006/main">
          <a:off x="2428898" y="1758376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2023/5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0.40092</cdr:x>
      <cdr:y>0.30909</cdr:y>
    </cdr:from>
    <cdr:to>
      <cdr:x>0.49203</cdr:x>
      <cdr:y>0.37223</cdr:y>
    </cdr:to>
    <cdr:sp macro="" textlink="">
      <cdr:nvSpPr>
        <cdr:cNvPr id="6" name="Szövegdoboz 1">
          <a:extLst xmlns:a="http://schemas.openxmlformats.org/drawingml/2006/main">
            <a:ext uri="{FF2B5EF4-FFF2-40B4-BE49-F238E27FC236}">
              <a16:creationId xmlns:a16="http://schemas.microsoft.com/office/drawing/2014/main" id="{73CDA6AB-D2EF-F17B-9F3C-B067A61A5BB1}"/>
            </a:ext>
          </a:extLst>
        </cdr:cNvPr>
        <cdr:cNvSpPr txBox="1"/>
      </cdr:nvSpPr>
      <cdr:spPr>
        <a:xfrm xmlns:a="http://schemas.openxmlformats.org/drawingml/2006/main">
          <a:off x="3666018" y="1543053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2023/6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0.2201</cdr:x>
      <cdr:y>0.40963</cdr:y>
    </cdr:from>
    <cdr:to>
      <cdr:x>0.31121</cdr:x>
      <cdr:y>0.47277</cdr:y>
    </cdr:to>
    <cdr:sp macro="" textlink="">
      <cdr:nvSpPr>
        <cdr:cNvPr id="7" name="Szövegdoboz 1">
          <a:extLst xmlns:a="http://schemas.openxmlformats.org/drawingml/2006/main">
            <a:ext uri="{FF2B5EF4-FFF2-40B4-BE49-F238E27FC236}">
              <a16:creationId xmlns:a16="http://schemas.microsoft.com/office/drawing/2014/main" id="{C896A513-801C-5A28-DD25-D418999FE8C4}"/>
            </a:ext>
          </a:extLst>
        </cdr:cNvPr>
        <cdr:cNvSpPr txBox="1"/>
      </cdr:nvSpPr>
      <cdr:spPr>
        <a:xfrm xmlns:a="http://schemas.openxmlformats.org/drawingml/2006/main">
          <a:off x="2012553" y="2044990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2023/7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0.41805</cdr:x>
      <cdr:y>0.39551</cdr:y>
    </cdr:from>
    <cdr:to>
      <cdr:x>0.50915</cdr:x>
      <cdr:y>0.45865</cdr:y>
    </cdr:to>
    <cdr:sp macro="" textlink="">
      <cdr:nvSpPr>
        <cdr:cNvPr id="8" name="Szövegdoboz 1">
          <a:extLst xmlns:a="http://schemas.openxmlformats.org/drawingml/2006/main">
            <a:ext uri="{FF2B5EF4-FFF2-40B4-BE49-F238E27FC236}">
              <a16:creationId xmlns:a16="http://schemas.microsoft.com/office/drawing/2014/main" id="{E6C56FB4-5E34-510F-DF77-895B03320DD3}"/>
            </a:ext>
          </a:extLst>
        </cdr:cNvPr>
        <cdr:cNvSpPr txBox="1"/>
      </cdr:nvSpPr>
      <cdr:spPr>
        <a:xfrm xmlns:a="http://schemas.openxmlformats.org/drawingml/2006/main">
          <a:off x="3822605" y="1974489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2023/8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0.30481</cdr:x>
      <cdr:y>0.44693</cdr:y>
    </cdr:from>
    <cdr:to>
      <cdr:x>0.39592</cdr:x>
      <cdr:y>0.51008</cdr:y>
    </cdr:to>
    <cdr:sp macro="" textlink="">
      <cdr:nvSpPr>
        <cdr:cNvPr id="9" name="Szövegdoboz 1">
          <a:extLst xmlns:a="http://schemas.openxmlformats.org/drawingml/2006/main">
            <a:ext uri="{FF2B5EF4-FFF2-40B4-BE49-F238E27FC236}">
              <a16:creationId xmlns:a16="http://schemas.microsoft.com/office/drawing/2014/main" id="{A5E419E4-D45E-A29A-6DA9-3B90EC01C53C}"/>
            </a:ext>
          </a:extLst>
        </cdr:cNvPr>
        <cdr:cNvSpPr txBox="1"/>
      </cdr:nvSpPr>
      <cdr:spPr>
        <a:xfrm xmlns:a="http://schemas.openxmlformats.org/drawingml/2006/main">
          <a:off x="2787202" y="2231216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2023/9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0.41027</cdr:x>
      <cdr:y>0.45604</cdr:y>
    </cdr:from>
    <cdr:to>
      <cdr:x>0.50915</cdr:x>
      <cdr:y>0.52357</cdr:y>
    </cdr:to>
    <cdr:sp macro="" textlink="">
      <cdr:nvSpPr>
        <cdr:cNvPr id="10" name="Szövegdoboz 1">
          <a:extLst xmlns:a="http://schemas.openxmlformats.org/drawingml/2006/main">
            <a:ext uri="{FF2B5EF4-FFF2-40B4-BE49-F238E27FC236}">
              <a16:creationId xmlns:a16="http://schemas.microsoft.com/office/drawing/2014/main" id="{DFA00F3F-C6EF-A4CC-D6DF-97E1EAAC15F8}"/>
            </a:ext>
          </a:extLst>
        </cdr:cNvPr>
        <cdr:cNvSpPr txBox="1"/>
      </cdr:nvSpPr>
      <cdr:spPr>
        <a:xfrm xmlns:a="http://schemas.openxmlformats.org/drawingml/2006/main">
          <a:off x="3751517" y="2276689"/>
          <a:ext cx="904195" cy="337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2023/10</a:t>
          </a:r>
          <a:endParaRPr lang="hu-H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0.8654</cdr:x>
      <cdr:y>0.32086</cdr:y>
    </cdr:from>
    <cdr:to>
      <cdr:x>0.95483</cdr:x>
      <cdr:y>0.38385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D142EA0C-CE27-88B1-97C9-089C563459C9}"/>
            </a:ext>
          </a:extLst>
        </cdr:cNvPr>
        <cdr:cNvSpPr txBox="1"/>
      </cdr:nvSpPr>
      <cdr:spPr>
        <a:xfrm xmlns:a="http://schemas.openxmlformats.org/drawingml/2006/main">
          <a:off x="7896243" y="1650780"/>
          <a:ext cx="816015" cy="3240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4EE4F8"/>
              </a:solidFill>
            </a:rPr>
            <a:t>-19 pont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2024. 01. 11.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339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2023 decemberi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1 százalékponttal csökkent az előző hónaphoz képest, az egy évvel korábbi szint 89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2881369"/>
              </p:ext>
            </p:extLst>
          </p:nvPr>
        </p:nvGraphicFramePr>
        <p:xfrm>
          <a:off x="0" y="922448"/>
          <a:ext cx="9144000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" y="308496"/>
            <a:ext cx="7959646" cy="612000"/>
          </a:xfrm>
        </p:spPr>
        <p:txBody>
          <a:bodyPr>
            <a:noAutofit/>
          </a:bodyPr>
          <a:lstStyle/>
          <a:p>
            <a:r>
              <a:rPr lang="hu-HU" sz="1800" dirty="0"/>
              <a:t>A szolgáltatás és kereskedelemben nőtt, a többi iparágban csökkent az átlagos kapacitás-kihasználtság novemberhez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01583" y="6482012"/>
            <a:ext cx="134241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60571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05718"/>
              </p:ext>
            </p:extLst>
          </p:nvPr>
        </p:nvGraphicFramePr>
        <p:xfrm>
          <a:off x="-3" y="920496"/>
          <a:ext cx="9144003" cy="4685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6"/>
            <a:ext cx="8258505" cy="612000"/>
          </a:xfrm>
        </p:spPr>
        <p:txBody>
          <a:bodyPr>
            <a:noAutofit/>
          </a:bodyPr>
          <a:lstStyle/>
          <a:p>
            <a:r>
              <a:rPr lang="hu-HU" sz="2000" dirty="0"/>
              <a:t>3 hónapja tartó csökkenést követően minimálisan nőtt a kapacitás-kihasználtságra vonatkozó várakozások alindexe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091755"/>
              </p:ext>
            </p:extLst>
          </p:nvPr>
        </p:nvGraphicFramePr>
        <p:xfrm>
          <a:off x="1" y="922447"/>
          <a:ext cx="9144000" cy="505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5" y="319591"/>
            <a:ext cx="7971754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1 százalékponttal csökkent az előző hónaphoz képest, az egy évvel korábbi szint 95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156075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327305"/>
              </p:ext>
            </p:extLst>
          </p:nvPr>
        </p:nvGraphicFramePr>
        <p:xfrm>
          <a:off x="1" y="931591"/>
          <a:ext cx="9144000" cy="5224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7413"/>
            <a:ext cx="8128792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BEVÉTELI szintre vonatkozó várakozások ebben a hónapban voltak a legkedvezőtlenebbek a felmérés 2020 decemberi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81347" y="2568782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688072" y="3299936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  <p:graphicFrame>
        <p:nvGraphicFramePr>
          <p:cNvPr id="34" name="Diagram 33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505499"/>
              </p:ext>
            </p:extLst>
          </p:nvPr>
        </p:nvGraphicFramePr>
        <p:xfrm>
          <a:off x="0" y="919413"/>
          <a:ext cx="9144000" cy="5088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Szövegdoboz 1">
            <a:extLst>
              <a:ext uri="{FF2B5EF4-FFF2-40B4-BE49-F238E27FC236}">
                <a16:creationId xmlns:a16="http://schemas.microsoft.com/office/drawing/2014/main" id="{AEE1E5FA-A291-4821-3951-C30AC2C417C8}"/>
              </a:ext>
            </a:extLst>
          </p:cNvPr>
          <p:cNvSpPr txBox="1"/>
          <p:nvPr/>
        </p:nvSpPr>
        <p:spPr>
          <a:xfrm>
            <a:off x="3602613" y="3579920"/>
            <a:ext cx="904159" cy="343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2023/11</a:t>
            </a:r>
            <a:endParaRPr lang="hu-HU" sz="1600" dirty="0"/>
          </a:p>
        </p:txBody>
      </p:sp>
      <p:sp>
        <p:nvSpPr>
          <p:cNvPr id="30" name="Szövegdoboz 1">
            <a:extLst>
              <a:ext uri="{FF2B5EF4-FFF2-40B4-BE49-F238E27FC236}">
                <a16:creationId xmlns:a16="http://schemas.microsoft.com/office/drawing/2014/main" id="{23691165-9E73-7A51-47A1-CE2E1AE998DA}"/>
              </a:ext>
            </a:extLst>
          </p:cNvPr>
          <p:cNvSpPr txBox="1"/>
          <p:nvPr/>
        </p:nvSpPr>
        <p:spPr>
          <a:xfrm>
            <a:off x="2507402" y="3861149"/>
            <a:ext cx="904159" cy="343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2023/12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702262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sp>
        <p:nvSpPr>
          <p:cNvPr id="2" name="Cím 2">
            <a:extLst>
              <a:ext uri="{FF2B5EF4-FFF2-40B4-BE49-F238E27FC236}">
                <a16:creationId xmlns:a16="http://schemas.microsoft.com/office/drawing/2014/main" id="{59AB7B81-4703-1B67-6A7C-73A47CE8468A}"/>
              </a:ext>
            </a:extLst>
          </p:cNvPr>
          <p:cNvSpPr txBox="1">
            <a:spLocks/>
          </p:cNvSpPr>
          <p:nvPr/>
        </p:nvSpPr>
        <p:spPr>
          <a:xfrm>
            <a:off x="49159" y="302928"/>
            <a:ext cx="7998181" cy="639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7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u-HU" sz="3000" kern="1200" cap="all" spc="8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000" dirty="0"/>
              <a:t>TOVÁBBRA IS A MAGAS TERMELÉSI ÁRAK ÉS A VEVŐK HIÁNYA JELENTI A LEGGYAKORIBB PROBLÉMÁT A VÁLASZADÓK KÖRÉBEN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786734"/>
              </p:ext>
            </p:extLst>
          </p:nvPr>
        </p:nvGraphicFramePr>
        <p:xfrm>
          <a:off x="1" y="942112"/>
          <a:ext cx="9144000" cy="4830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57161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kedvezőtlen megítélése nem változott az előző hónaphoz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0415153"/>
              </p:ext>
            </p:extLst>
          </p:nvPr>
        </p:nvGraphicFramePr>
        <p:xfrm>
          <a:off x="-1" y="922449"/>
          <a:ext cx="9144001" cy="4936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10448"/>
            <a:ext cx="7865494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a jövőre vonatkozó várakozások azonban minimálisan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704101" y="1748346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712258" y="247605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74834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2278962"/>
              </p:ext>
            </p:extLst>
          </p:nvPr>
        </p:nvGraphicFramePr>
        <p:xfrm>
          <a:off x="0" y="922448"/>
          <a:ext cx="9124432" cy="5144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55" y="310448"/>
            <a:ext cx="8014882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beruházási várakozások alindexe a mezőgazdaság kivételével minden iparágban gyengült novemberhez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7882180"/>
              </p:ext>
            </p:extLst>
          </p:nvPr>
        </p:nvGraphicFramePr>
        <p:xfrm>
          <a:off x="0" y="922448"/>
          <a:ext cx="9144000" cy="482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331429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16" y="310449"/>
            <a:ext cx="7953072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LÉTSZÁMVÁLTOZTATÁSI TERVEK MUTATÓJA továbbra is negatív, de kismértékben nőtt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208431"/>
              </p:ext>
            </p:extLst>
          </p:nvPr>
        </p:nvGraphicFramePr>
        <p:xfrm>
          <a:off x="0" y="922449"/>
          <a:ext cx="9144000" cy="5164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" y="325772"/>
            <a:ext cx="7865807" cy="612000"/>
          </a:xfrm>
        </p:spPr>
        <p:txBody>
          <a:bodyPr>
            <a:noAutofit/>
          </a:bodyPr>
          <a:lstStyle/>
          <a:p>
            <a:r>
              <a:rPr lang="hu-HU" sz="1800" dirty="0"/>
              <a:t>A létszámbővítési tervek mutatója a szolgáltatás és kereskedelemben az elmúlt 5 hónap legmagasabb </a:t>
            </a:r>
            <a:r>
              <a:rPr lang="hu-HU" sz="1800"/>
              <a:t>szintjére nőtt</a:t>
            </a:r>
            <a:endParaRPr lang="hu-HU" sz="1800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028398"/>
              </p:ext>
            </p:extLst>
          </p:nvPr>
        </p:nvGraphicFramePr>
        <p:xfrm>
          <a:off x="0" y="937772"/>
          <a:ext cx="9144001" cy="4843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9619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elmúlt 3 hónapban megvalósított áremelések indexe decemberben mutatta a 2. legalacsonyabb értéket 2022 júniusa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7" y="5919281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108643" y="5684325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B018CDE-2D16-0198-AE29-66235E5014C9}"/>
              </a:ext>
            </a:extLst>
          </p:cNvPr>
          <p:cNvSpPr txBox="1"/>
          <p:nvPr/>
        </p:nvSpPr>
        <p:spPr>
          <a:xfrm>
            <a:off x="8788996" y="1001382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Emelkedtek az árak     Csökkentek az árak     </a:t>
            </a: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CEA9A399-39F3-F8B7-1230-481ED6DAEF16}"/>
              </a:ext>
            </a:extLst>
          </p:cNvPr>
          <p:cNvSpPr/>
          <p:nvPr/>
        </p:nvSpPr>
        <p:spPr>
          <a:xfrm>
            <a:off x="8650440" y="201980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9D4C55FD-D3C0-41E7-8978-72197A4D58BC}"/>
              </a:ext>
            </a:extLst>
          </p:cNvPr>
          <p:cNvSpPr/>
          <p:nvPr/>
        </p:nvSpPr>
        <p:spPr>
          <a:xfrm rot="10800000">
            <a:off x="8650238" y="3149764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621820"/>
              </p:ext>
            </p:extLst>
          </p:nvPr>
        </p:nvGraphicFramePr>
        <p:xfrm>
          <a:off x="0" y="911619"/>
          <a:ext cx="9144000" cy="4772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1396"/>
            <a:ext cx="8091784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következő 3 hónapban tervezett áremelések mutatója ugyanakkor az elmúlt 9 hónap legmagasabb szintjére nőtt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1451" y="1295344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59450" y="215976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59450" y="3181025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79116" y="577366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595095"/>
              </p:ext>
            </p:extLst>
          </p:nvPr>
        </p:nvGraphicFramePr>
        <p:xfrm>
          <a:off x="0" y="913396"/>
          <a:ext cx="9144000" cy="4860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20958"/>
            <a:ext cx="7951656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vállalati konjunktúra továbbra is kedvezőtlen és gyengült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378284572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303" y="309397"/>
            <a:ext cx="7882302" cy="612000"/>
          </a:xfrm>
        </p:spPr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2000" dirty="0" err="1"/>
              <a:t>mnb</a:t>
            </a:r>
            <a:r>
              <a:rPr lang="hu-HU" sz="2000" dirty="0"/>
              <a:t> vállalati konjunktúraindexe az előző havi -8-ról      -11 pontra csökkent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593758" y="5811231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1468202"/>
              </p:ext>
            </p:extLst>
          </p:nvPr>
        </p:nvGraphicFramePr>
        <p:xfrm>
          <a:off x="-1" y="921397"/>
          <a:ext cx="9144001" cy="496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806" y="311787"/>
            <a:ext cx="7811009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indexe az elmúlt 4 hónap legalacsonyabb szintjére gyengült, leginkább a nagyvállalatoknál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81242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286847"/>
              </p:ext>
            </p:extLst>
          </p:nvPr>
        </p:nvGraphicFramePr>
        <p:xfrm>
          <a:off x="1" y="923786"/>
          <a:ext cx="9112494" cy="491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52" y="314733"/>
            <a:ext cx="7922717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bevételi szint és a kapacitás-kihasználtság aktuális megítélése gyengült a legnagyobb mértékben novemberhez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197101"/>
              </p:ext>
            </p:extLst>
          </p:nvPr>
        </p:nvGraphicFramePr>
        <p:xfrm>
          <a:off x="0" y="926734"/>
          <a:ext cx="9143999" cy="5355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401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134" y="314733"/>
            <a:ext cx="7869343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várakozások vizsgált tényezőinek fele javult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77548" y="6457023"/>
            <a:ext cx="195857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F972370-E992-B4B8-8799-8FE7813BC7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482003"/>
              </p:ext>
            </p:extLst>
          </p:nvPr>
        </p:nvGraphicFramePr>
        <p:xfrm>
          <a:off x="0" y="926732"/>
          <a:ext cx="9112494" cy="5426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296" y="310449"/>
            <a:ext cx="8177339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várakozások a </a:t>
            </a:r>
            <a:r>
              <a:rPr lang="hu-HU" sz="2000" dirty="0" err="1"/>
              <a:t>MIKRO</a:t>
            </a:r>
            <a:r>
              <a:rPr lang="hu-HU" sz="2000" dirty="0"/>
              <a:t>-, ÉS </a:t>
            </a:r>
            <a:r>
              <a:rPr lang="hu-HU" sz="2000" dirty="0" err="1"/>
              <a:t>kisVÁLLALATOKNÁL</a:t>
            </a:r>
            <a:r>
              <a:rPr lang="hu-HU" sz="2000" dirty="0"/>
              <a:t> JAVULTAK, </a:t>
            </a:r>
            <a:br>
              <a:rPr lang="hu-HU" sz="2000" dirty="0"/>
            </a:br>
            <a:r>
              <a:rPr lang="hu-HU" sz="2000" dirty="0"/>
              <a:t>A nagyobb </a:t>
            </a:r>
            <a:r>
              <a:rPr lang="hu-HU" sz="2000" dirty="0" err="1"/>
              <a:t>MÉRETKATEGÓRIÁkBAN</a:t>
            </a:r>
            <a:r>
              <a:rPr lang="hu-HU" sz="2000" dirty="0"/>
              <a:t> AZONBAN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3" y="5925795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453005"/>
              </p:ext>
            </p:extLst>
          </p:nvPr>
        </p:nvGraphicFramePr>
        <p:xfrm>
          <a:off x="0" y="922449"/>
          <a:ext cx="9144000" cy="5003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62091</TotalTime>
  <Words>1130</Words>
  <Application>Microsoft Office PowerPoint</Application>
  <PresentationFormat>Diavetítés a képernyőre (4:3 oldalarány)</PresentationFormat>
  <Paragraphs>133</Paragraphs>
  <Slides>25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25</vt:i4>
      </vt:variant>
    </vt:vector>
  </HeadingPairs>
  <TitlesOfParts>
    <vt:vector size="29" baseType="lpstr">
      <vt:lpstr>Arial</vt:lpstr>
      <vt:lpstr>Calibri</vt:lpstr>
      <vt:lpstr>MNB téma 4_3 új</vt:lpstr>
      <vt:lpstr>MNB téma 4_3 nyomtatásra</vt:lpstr>
      <vt:lpstr>Az mnb Vállalati Konjunktúra felmérésének 2023 decemberi eredményei</vt:lpstr>
      <vt:lpstr>Az mnb vállalati konjunktúra felmérései</vt:lpstr>
      <vt:lpstr>A vállalati konjunktúra továbbra is kedvezőtlen és gyengült az előző hónaphoz képest</vt:lpstr>
      <vt:lpstr>Az mnb vállalati konjunktúraindexe az előző havi -8-ról      -11 pontra csökkent </vt:lpstr>
      <vt:lpstr>A jelenlegi helyzet indexe az elmúlt 4 hónap legalacsonyabb szintjére gyengült, leginkább a nagyvállalatoknál csökkent</vt:lpstr>
      <vt:lpstr>a bevételi szint és a kapacitás-kihasználtság aktuális megítélése gyengült a legnagyobb mértékben novemberhez képest</vt:lpstr>
      <vt:lpstr>A várakozások vizsgált tényezőinek fele javult az előző hónaphoz képest</vt:lpstr>
      <vt:lpstr>a várakozások a MIKRO-, ÉS kisVÁLLALATOKNÁL JAVULTAK,  A nagyobb MÉRETKATEGÓRIÁkBAN AZONBAN GYENGÜLTEK</vt:lpstr>
      <vt:lpstr>Termelés és kereslet</vt:lpstr>
      <vt:lpstr>Az átlagos kapacitás-kihasználtság 1 százalékponttal csökkent az előző hónaphoz képest, az egy évvel korábbi szint 89 százalékára</vt:lpstr>
      <vt:lpstr>A szolgáltatás és kereskedelemben nőtt, a többi iparágban csökkent az átlagos kapacitás-kihasználtság novemberhez képest</vt:lpstr>
      <vt:lpstr>3 hónapja tartó csökkenést követően minimálisan nőtt a kapacitás-kihasználtságra vonatkozó várakozások alindexe</vt:lpstr>
      <vt:lpstr>az átlagos bevételi szint 1 százalékponttal csökkent az előző hónaphoz képest, az egy évvel korábbi szint 95 százalékára</vt:lpstr>
      <vt:lpstr>A BEVÉTELI szintre vonatkozó várakozások ebben a hónapban voltak a legkedvezőtlenebbek a felmérés 2020 decemberi kezdete óta</vt:lpstr>
      <vt:lpstr>PowerPoint-bemutató</vt:lpstr>
      <vt:lpstr>Üzleti környezet, beruházások, foglalkoztatás</vt:lpstr>
      <vt:lpstr>AZ ÜZLETI KÖRNYEZET kedvezőtlen megítélése nem változott az előző hónaphoz képest…</vt:lpstr>
      <vt:lpstr>… a jövőre vonatkozó várakozások azonban minimálisan gyengültek</vt:lpstr>
      <vt:lpstr>A beruházási várakozások alindexe a mezőgazdaság kivételével minden iparágban gyengült novemberhez képest</vt:lpstr>
      <vt:lpstr>A LÉTSZÁMVÁLTOZTATÁSI TERVEK MUTATÓJA továbbra is negatív, de kismértékben nőtt az előző hónaphoz képest</vt:lpstr>
      <vt:lpstr>A létszámbővítési tervek mutatója a szolgáltatás és kereskedelemben az elmúlt 5 hónap legmagasabb szintjére nőtt</vt:lpstr>
      <vt:lpstr>Árak</vt:lpstr>
      <vt:lpstr>Az elmúlt 3 hónapban megvalósított áremelések indexe decemberben mutatta a 2. legalacsonyabb értéket 2022 júniusa óta</vt:lpstr>
      <vt:lpstr>A következő 3 hónapban tervezett áremelések mutatója ugyanakkor az elmúlt 9 hónap legmagasabb szintjére nőtt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2436</cp:revision>
  <dcterms:created xsi:type="dcterms:W3CDTF">2020-04-06T05:19:02Z</dcterms:created>
  <dcterms:modified xsi:type="dcterms:W3CDTF">2024-01-11T09:41:00Z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