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2886" autoAdjust="0"/>
  </p:normalViewPr>
  <p:slideViewPr>
    <p:cSldViewPr snapToGrid="0">
      <p:cViewPr varScale="1">
        <p:scale>
          <a:sx n="59" d="100"/>
          <a:sy n="59" d="100"/>
        </p:scale>
        <p:origin x="14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febru&#225;r\input\2023.%20febru&#225;r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1981012700103543E-2"/>
          <c:w val="0.81260300418304798"/>
          <c:h val="0.59073965945593665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EE4-4582-8953-F8AEE9146733}"/>
              </c:ext>
            </c:extLst>
          </c:dPt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EE4-4582-8953-F8AEE9146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Indexek!$B$4:$AB$4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Indexek!$B$5:$AB$5</c:f>
              <c:numCache>
                <c:formatCode>General\ "pont"</c:formatCode>
                <c:ptCount val="27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E4-4582-8953-F8AEE9146733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EE4-4582-8953-F8AEE9146733}"/>
              </c:ext>
            </c:extLst>
          </c:dPt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E4-4582-8953-F8AEE9146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Indexek!$B$4:$AB$4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Indexek!$B$6:$AB$6</c:f>
              <c:numCache>
                <c:formatCode>General\ "pont"</c:formatCode>
                <c:ptCount val="27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E4-4582-8953-F8AEE9146733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EE4-4582-8953-F8AEE9146733}"/>
              </c:ext>
            </c:extLst>
          </c:dPt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E4-4582-8953-F8AEE9146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Indexek!$B$4:$AB$4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Indexek!$B$7:$AB$7</c:f>
              <c:numCache>
                <c:formatCode>General\ "pont"</c:formatCode>
                <c:ptCount val="27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EE4-4582-8953-F8AEE91467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38E-4BFE-8669-E032501796B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38E-4BFE-8669-E032501796BC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038E-4BFE-8669-E032501796BC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038E-4BFE-8669-E032501796BC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038E-4BFE-8669-E032501796BC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038E-4BFE-8669-E032501796BC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038E-4BFE-8669-E032501796BC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038E-4BFE-8669-E032501796BC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038E-4BFE-8669-E032501796BC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038E-4BFE-8669-E032501796BC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038E-4BFE-8669-E032501796BC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038E-4BFE-8669-E032501796BC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038E-4BFE-8669-E032501796BC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038E-4BFE-8669-E032501796BC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038E-4BFE-8669-E032501796BC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038E-4BFE-8669-E032501796BC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038E-4BFE-8669-E032501796BC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038E-4BFE-8669-E032501796BC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038E-4BFE-8669-E032501796BC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038E-4BFE-8669-E032501796BC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038E-4BFE-8669-E032501796BC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038E-4BFE-8669-E032501796BC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038E-4BFE-8669-E032501796BC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038E-4BFE-8669-E032501796BC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038E-4BFE-8669-E032501796BC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038E-4BFE-8669-E032501796BC}"/>
              </c:ext>
            </c:extLst>
          </c:dPt>
          <c:xVal>
            <c:numRef>
              <c:f>Árbevétel!$B$2:$AB$2</c:f>
              <c:numCache>
                <c:formatCode>General</c:formatCode>
                <c:ptCount val="27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</c:numCache>
            </c:numRef>
          </c:xVal>
          <c:yVal>
            <c:numRef>
              <c:f>Árbevétel!$B$3:$AB$3</c:f>
              <c:numCache>
                <c:formatCode>General</c:formatCode>
                <c:ptCount val="27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A-038E-4BFE-8669-E032501796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9027667216499029"/>
          <c:h val="0.373242572734415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verzió'!$A$226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789-497A-97DC-EF2FB26A4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verzió'!$B$225:$AB$225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verzió'!$B$226:$AB$226</c:f>
              <c:numCache>
                <c:formatCode>General</c:formatCode>
                <c:ptCount val="27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89-497A-97DC-EF2FB26A4335}"/>
            </c:ext>
          </c:extLst>
        </c:ser>
        <c:ser>
          <c:idx val="1"/>
          <c:order val="1"/>
          <c:tx>
            <c:strRef>
              <c:f>'Új verzió'!$A$227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F789-497A-97DC-EF2FB26A4335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F789-497A-97DC-EF2FB26A4335}"/>
              </c:ext>
            </c:extLst>
          </c:dPt>
          <c:dLbls>
            <c:dLbl>
              <c:idx val="26"/>
              <c:layout>
                <c:manualLayout>
                  <c:x val="-2.037013728053729E-16"/>
                  <c:y val="-2.146602378460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789-497A-97DC-EF2FB26A4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verzió'!$B$225:$AB$225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verzió'!$B$227:$AB$227</c:f>
              <c:numCache>
                <c:formatCode>General</c:formatCode>
                <c:ptCount val="27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789-497A-97DC-EF2FB26A4335}"/>
            </c:ext>
          </c:extLst>
        </c:ser>
        <c:ser>
          <c:idx val="7"/>
          <c:order val="2"/>
          <c:tx>
            <c:strRef>
              <c:f>'Új verzió'!$A$234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89-497A-97DC-EF2FB26A4335}"/>
                </c:ext>
              </c:extLst>
            </c:dLbl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789-497A-97DC-EF2FB26A4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verzió'!$B$225:$AB$225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verzió'!$B$234:$AB$234</c:f>
              <c:numCache>
                <c:formatCode>General</c:formatCode>
                <c:ptCount val="27"/>
                <c:pt idx="25" formatCode="0%">
                  <c:v>0.45</c:v>
                </c:pt>
                <c:pt idx="26" formatCode="0%">
                  <c:v>0.47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F789-497A-97DC-EF2FB26A4335}"/>
            </c:ext>
          </c:extLst>
        </c:ser>
        <c:ser>
          <c:idx val="2"/>
          <c:order val="3"/>
          <c:tx>
            <c:strRef>
              <c:f>'Új verzió'!$A$229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789-497A-97DC-EF2FB26A4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verzió'!$B$225:$AB$225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verzió'!$B$229:$AB$229</c:f>
              <c:numCache>
                <c:formatCode>0%</c:formatCode>
                <c:ptCount val="27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789-497A-97DC-EF2FB26A4335}"/>
            </c:ext>
          </c:extLst>
        </c:ser>
        <c:ser>
          <c:idx val="3"/>
          <c:order val="4"/>
          <c:tx>
            <c:strRef>
              <c:f>'Új verzió'!$A$230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789-497A-97DC-EF2FB26A4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verzió'!$B$225:$AB$225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verzió'!$B$230:$AB$230</c:f>
              <c:numCache>
                <c:formatCode>0%</c:formatCode>
                <c:ptCount val="27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789-497A-97DC-EF2FB26A4335}"/>
            </c:ext>
          </c:extLst>
        </c:ser>
        <c:ser>
          <c:idx val="4"/>
          <c:order val="5"/>
          <c:tx>
            <c:strRef>
              <c:f>'Új verzió'!$A$231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2.037013728053729E-16"/>
                  <c:y val="-3.48822886499878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789-497A-97DC-EF2FB26A4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verzió'!$B$225:$AB$225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verzió'!$B$231:$AB$231</c:f>
              <c:numCache>
                <c:formatCode>0%</c:formatCode>
                <c:ptCount val="27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789-497A-97DC-EF2FB26A4335}"/>
            </c:ext>
          </c:extLst>
        </c:ser>
        <c:ser>
          <c:idx val="5"/>
          <c:order val="6"/>
          <c:tx>
            <c:strRef>
              <c:f>'Új verzió'!$A$232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2.037013728053729E-16"/>
                  <c:y val="-1.3416264865379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789-497A-97DC-EF2FB26A4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verzió'!$B$225:$AB$225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verzió'!$B$232:$AB$232</c:f>
              <c:numCache>
                <c:formatCode>0%</c:formatCode>
                <c:ptCount val="27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789-497A-97DC-EF2FB26A4335}"/>
            </c:ext>
          </c:extLst>
        </c:ser>
        <c:ser>
          <c:idx val="6"/>
          <c:order val="7"/>
          <c:tx>
            <c:strRef>
              <c:f>'Új verzió'!$A$233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789-497A-97DC-EF2FB26A4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verzió'!$B$225:$AB$225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verzió'!$B$233:$AB$233</c:f>
              <c:numCache>
                <c:formatCode>0%</c:formatCode>
                <c:ptCount val="27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789-497A-97DC-EF2FB26A4335}"/>
            </c:ext>
          </c:extLst>
        </c:ser>
        <c:ser>
          <c:idx val="8"/>
          <c:order val="8"/>
          <c:tx>
            <c:strRef>
              <c:f>'Új verzió'!$A$235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789-497A-97DC-EF2FB26A4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verzió'!$B$225:$AB$225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verzió'!$B$235:$AB$235</c:f>
              <c:numCache>
                <c:formatCode>0%</c:formatCode>
                <c:ptCount val="27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789-497A-97DC-EF2FB26A4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verzió'!$A$236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F789-497A-97DC-EF2FB26A4335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verzió'!$B$225:$AB$225</c15:sqref>
                        </c15:formulaRef>
                      </c:ext>
                    </c:extLst>
                    <c:strCache>
                      <c:ptCount val="27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  <c:pt idx="25">
                        <c:v>2023. Január</c:v>
                      </c:pt>
                      <c:pt idx="26">
                        <c:v>Február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verzió'!$B$236:$Z$236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F789-497A-97DC-EF2FB26A4335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222227386507803E-2"/>
          <c:y val="0.69623717082877246"/>
          <c:w val="0.94599583836349943"/>
          <c:h val="0.285778273299245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213760365949223"/>
          <c:h val="0.5235460661756903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verzió'!$B$245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1.3888887369981695E-3"/>
                  <c:y val="2.35716711819924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F6-4928-886F-0135B7EA57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verzió'!$A$246:$A$272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verzió'!$B$246:$B$272</c:f>
              <c:numCache>
                <c:formatCode>General\ "pont"</c:formatCode>
                <c:ptCount val="27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F6-4928-886F-0135B7EA57BE}"/>
            </c:ext>
          </c:extLst>
        </c:ser>
        <c:ser>
          <c:idx val="1"/>
          <c:order val="1"/>
          <c:tx>
            <c:strRef>
              <c:f>'Új verzió'!$C$245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F6-4928-886F-0135B7EA57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verzió'!$A$246:$A$272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verzió'!$C$246:$C$272</c:f>
              <c:numCache>
                <c:formatCode>General\ "pont"</c:formatCode>
                <c:ptCount val="27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F6-4928-886F-0135B7EA57BE}"/>
            </c:ext>
          </c:extLst>
        </c:ser>
        <c:ser>
          <c:idx val="2"/>
          <c:order val="2"/>
          <c:tx>
            <c:strRef>
              <c:f>'Új verzió'!$D$245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F6-4928-886F-0135B7EA57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verzió'!$A$246:$A$272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verzió'!$D$246:$D$272</c:f>
              <c:numCache>
                <c:formatCode>General\ "pont"</c:formatCode>
                <c:ptCount val="27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F6-4928-886F-0135B7EA57BE}"/>
            </c:ext>
          </c:extLst>
        </c:ser>
        <c:ser>
          <c:idx val="3"/>
          <c:order val="3"/>
          <c:tx>
            <c:strRef>
              <c:f>'Új verzió'!$E$245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0"/>
                  <c:y val="-3.66670440608771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F6-4928-886F-0135B7EA57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verzió'!$A$246:$A$272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verzió'!$E$246:$E$272</c:f>
              <c:numCache>
                <c:formatCode>General\ "pont"</c:formatCode>
                <c:ptCount val="27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0F6-4928-886F-0135B7EA57BE}"/>
            </c:ext>
          </c:extLst>
        </c:ser>
        <c:ser>
          <c:idx val="4"/>
          <c:order val="4"/>
          <c:tx>
            <c:strRef>
              <c:f>'Új verzió'!$F$245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0F6-4928-886F-0135B7EA57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verzió'!$A$246:$A$272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verzió'!$F$246:$F$272</c:f>
              <c:numCache>
                <c:formatCode>General\ "pont"</c:formatCode>
                <c:ptCount val="27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0F6-4928-886F-0135B7EA57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6337658753734894"/>
          <c:h val="0.6143326427482835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verzió'!$B$275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verzió'!$A$276:$A$302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verzió'!$B$276:$B$302</c:f>
              <c:numCache>
                <c:formatCode>General\ "pont"</c:formatCode>
                <c:ptCount val="27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D3-4356-98A9-0084CFDFAA37}"/>
            </c:ext>
          </c:extLst>
        </c:ser>
        <c:ser>
          <c:idx val="1"/>
          <c:order val="1"/>
          <c:tx>
            <c:strRef>
              <c:f>'Új verzió'!$C$275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2.7837352268870246E-3"/>
                  <c:y val="-2.9621492141849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D3-4356-98A9-0084CFDFAA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verzió'!$A$276:$A$302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verzió'!$C$276:$C$302</c:f>
              <c:numCache>
                <c:formatCode>General\ "pont"</c:formatCode>
                <c:ptCount val="27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D3-4356-98A9-0084CFDFAA37}"/>
            </c:ext>
          </c:extLst>
        </c:ser>
        <c:ser>
          <c:idx val="2"/>
          <c:order val="2"/>
          <c:tx>
            <c:strRef>
              <c:f>'Új verzió'!$D$275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D3-4356-98A9-0084CFDFAA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verzió'!$A$276:$A$302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verzió'!$D$276:$D$302</c:f>
              <c:numCache>
                <c:formatCode>General\ "pont"</c:formatCode>
                <c:ptCount val="27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D3-4356-98A9-0084CFDFAA37}"/>
            </c:ext>
          </c:extLst>
        </c:ser>
        <c:ser>
          <c:idx val="3"/>
          <c:order val="3"/>
          <c:tx>
            <c:strRef>
              <c:f>'Új verzió'!$E$275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3918676134435123E-3"/>
                  <c:y val="1.97476614278997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D3-4356-98A9-0084CFDFAA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verzió'!$A$276:$A$302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verzió'!$E$276:$E$302</c:f>
              <c:numCache>
                <c:formatCode>General\ "pont"</c:formatCode>
                <c:ptCount val="27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AD3-4356-98A9-0084CFDFAA37}"/>
            </c:ext>
          </c:extLst>
        </c:ser>
        <c:ser>
          <c:idx val="4"/>
          <c:order val="4"/>
          <c:tx>
            <c:strRef>
              <c:f>'Új verzió'!$F$275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D3-4356-98A9-0084CFDFAA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verzió'!$A$276:$A$302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verzió'!$F$276:$F$302</c:f>
              <c:numCache>
                <c:formatCode>General\ "pont"</c:formatCode>
                <c:ptCount val="27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AD3-4356-98A9-0084CFDFAA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698589238845149"/>
          <c:h val="0.5764045686763810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verzió'!$L$314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5C-46DE-A76E-204839513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verzió'!$K$315:$K$341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verzió'!$L$315:$L$341</c:f>
              <c:numCache>
                <c:formatCode>General\ "pont"</c:formatCode>
                <c:ptCount val="27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5C-46DE-A76E-2048395139B2}"/>
            </c:ext>
          </c:extLst>
        </c:ser>
        <c:ser>
          <c:idx val="1"/>
          <c:order val="1"/>
          <c:tx>
            <c:strRef>
              <c:f>'Új verzió'!$M$314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5C-46DE-A76E-204839513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verzió'!$K$315:$K$341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verzió'!$M$315:$M$341</c:f>
              <c:numCache>
                <c:formatCode>General\ "pont"</c:formatCode>
                <c:ptCount val="27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5C-46DE-A76E-2048395139B2}"/>
            </c:ext>
          </c:extLst>
        </c:ser>
        <c:ser>
          <c:idx val="2"/>
          <c:order val="2"/>
          <c:tx>
            <c:strRef>
              <c:f>'Új verzió'!$N$314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verzió'!$K$315:$K$341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verzió'!$N$315:$N$341</c:f>
              <c:numCache>
                <c:formatCode>General\ "pont"</c:formatCode>
                <c:ptCount val="27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5C-46DE-A76E-2048395139B2}"/>
            </c:ext>
          </c:extLst>
        </c:ser>
        <c:ser>
          <c:idx val="3"/>
          <c:order val="3"/>
          <c:tx>
            <c:strRef>
              <c:f>'Új verzió'!$O$314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5C-46DE-A76E-204839513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verzió'!$K$315:$K$341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verzió'!$O$315:$O$341</c:f>
              <c:numCache>
                <c:formatCode>General\ "pont"</c:formatCode>
                <c:ptCount val="27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5C-46DE-A76E-204839513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202609351554814"/>
          <c:w val="0.7692784339457569"/>
          <c:h val="0.142179251917900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83094787469E-2"/>
          <c:w val="0.76602646544181974"/>
          <c:h val="0.6258774340140574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verzió'!$B$349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A0-437C-8432-6DBAB78BD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verzió'!$A$350:$A$376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verzió'!$B$350:$B$376</c:f>
              <c:numCache>
                <c:formatCode>General\ "pont"</c:formatCode>
                <c:ptCount val="27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A0-437C-8432-6DBAB78BDCA5}"/>
            </c:ext>
          </c:extLst>
        </c:ser>
        <c:ser>
          <c:idx val="1"/>
          <c:order val="1"/>
          <c:tx>
            <c:strRef>
              <c:f>'Új verzió'!$C$349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4.1666666666665651E-3"/>
                  <c:y val="3.4429300457805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A0-437C-8432-6DBAB78BD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verzió'!$A$350:$A$376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verzió'!$C$350:$C$376</c:f>
              <c:numCache>
                <c:formatCode>General\ "pont"</c:formatCode>
                <c:ptCount val="27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A0-437C-8432-6DBAB78BDCA5}"/>
            </c:ext>
          </c:extLst>
        </c:ser>
        <c:ser>
          <c:idx val="2"/>
          <c:order val="2"/>
          <c:tx>
            <c:strRef>
              <c:f>'Új verzió'!$D$349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A0-437C-8432-6DBAB78BD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verzió'!$A$350:$A$376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verzió'!$D$350:$D$376</c:f>
              <c:numCache>
                <c:formatCode>General\ "pont"</c:formatCode>
                <c:ptCount val="27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A0-437C-8432-6DBAB78BDCA5}"/>
            </c:ext>
          </c:extLst>
        </c:ser>
        <c:ser>
          <c:idx val="3"/>
          <c:order val="3"/>
          <c:tx>
            <c:strRef>
              <c:f>'Új verzió'!$E$349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0A0-437C-8432-6DBAB78BD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verzió'!$A$350:$A$376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verzió'!$E$350:$E$376</c:f>
              <c:numCache>
                <c:formatCode>General\ "pont"</c:formatCode>
                <c:ptCount val="27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0A0-437C-8432-6DBAB78BDCA5}"/>
            </c:ext>
          </c:extLst>
        </c:ser>
        <c:ser>
          <c:idx val="4"/>
          <c:order val="4"/>
          <c:tx>
            <c:strRef>
              <c:f>'Új verzió'!$F$349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A0-437C-8432-6DBAB78BD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verzió'!$A$350:$A$376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verzió'!$F$350:$F$376</c:f>
              <c:numCache>
                <c:formatCode>General\ "pont"</c:formatCode>
                <c:ptCount val="27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0A0-437C-8432-6DBAB78BD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51345144356954"/>
          <c:y val="0.93174342774087637"/>
          <c:w val="0.82969520997375323"/>
          <c:h val="6.82565722591236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1790417478122094E-2"/>
          <c:w val="0.75769315860748487"/>
          <c:h val="0.56769298025708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verzió'!$L$378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C4-4553-A65C-C7049224B5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verzió'!$K$379:$K$405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verzió'!$L$379:$L$405</c:f>
              <c:numCache>
                <c:formatCode>General\ "pont"</c:formatCode>
                <c:ptCount val="27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4-4553-A65C-C7049224B5F0}"/>
            </c:ext>
          </c:extLst>
        </c:ser>
        <c:ser>
          <c:idx val="1"/>
          <c:order val="1"/>
          <c:tx>
            <c:strRef>
              <c:f>'Új verzió'!$M$378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C4-4553-A65C-C7049224B5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verzió'!$K$379:$K$405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verzió'!$M$379:$M$405</c:f>
              <c:numCache>
                <c:formatCode>General\ "pont"</c:formatCode>
                <c:ptCount val="27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C4-4553-A65C-C7049224B5F0}"/>
            </c:ext>
          </c:extLst>
        </c:ser>
        <c:ser>
          <c:idx val="2"/>
          <c:order val="2"/>
          <c:tx>
            <c:strRef>
              <c:f>'Új verzió'!$N$378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3888887369982715E-3"/>
                  <c:y val="-2.35255180862454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C4-4553-A65C-C7049224B5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verzió'!$K$379:$K$405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verzió'!$N$379:$N$405</c:f>
              <c:numCache>
                <c:formatCode>General\ "pont"</c:formatCode>
                <c:ptCount val="27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4-4553-A65C-C7049224B5F0}"/>
            </c:ext>
          </c:extLst>
        </c:ser>
        <c:ser>
          <c:idx val="3"/>
          <c:order val="3"/>
          <c:tx>
            <c:strRef>
              <c:f>'Új verzió'!$O$378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C4-4553-A65C-C7049224B5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verzió'!$K$379:$K$405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verzió'!$O$379:$O$405</c:f>
              <c:numCache>
                <c:formatCode>General\ "pont"</c:formatCode>
                <c:ptCount val="27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4-4553-A65C-C7049224B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7552254206"/>
          <c:y val="0.84313604418104648"/>
          <c:w val="0.75677835118347003"/>
          <c:h val="0.141180277094789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4.2557958837786097E-2"/>
          <c:w val="0.78408202099737534"/>
          <c:h val="0.5604317314300841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verzió'!$B$540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02-40A4-B2BB-ED89C216C5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verzió'!$A$541:$A$549</c:f>
              <c:strCache>
                <c:ptCount val="9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</c:strCache>
            </c:strRef>
          </c:cat>
          <c:val>
            <c:numRef>
              <c:f>'Új verzió'!$B$541:$B$549</c:f>
              <c:numCache>
                <c:formatCode>General\ "pont"</c:formatCode>
                <c:ptCount val="9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02-40A4-B2BB-ED89C216C512}"/>
            </c:ext>
          </c:extLst>
        </c:ser>
        <c:ser>
          <c:idx val="1"/>
          <c:order val="1"/>
          <c:tx>
            <c:strRef>
              <c:f>'Új verzió'!$C$540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02-40A4-B2BB-ED89C216C5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verzió'!$A$541:$A$549</c:f>
              <c:strCache>
                <c:ptCount val="9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</c:strCache>
            </c:strRef>
          </c:cat>
          <c:val>
            <c:numRef>
              <c:f>'Új verzió'!$C$541:$C$549</c:f>
              <c:numCache>
                <c:formatCode>General\ "pont"</c:formatCode>
                <c:ptCount val="9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02-40A4-B2BB-ED89C216C512}"/>
            </c:ext>
          </c:extLst>
        </c:ser>
        <c:ser>
          <c:idx val="2"/>
          <c:order val="2"/>
          <c:tx>
            <c:strRef>
              <c:f>'Új verzió'!$D$540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02-40A4-B2BB-ED89C216C5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verzió'!$A$541:$A$549</c:f>
              <c:strCache>
                <c:ptCount val="9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</c:strCache>
            </c:strRef>
          </c:cat>
          <c:val>
            <c:numRef>
              <c:f>'Új verzió'!$D$541:$D$549</c:f>
              <c:numCache>
                <c:formatCode>General\ "pont"</c:formatCode>
                <c:ptCount val="9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02-40A4-B2BB-ED89C216C512}"/>
            </c:ext>
          </c:extLst>
        </c:ser>
        <c:ser>
          <c:idx val="3"/>
          <c:order val="3"/>
          <c:tx>
            <c:strRef>
              <c:f>'Új verzió'!$E$540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2.7777780815591807E-3"/>
                  <c:y val="-2.9281508905288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02-40A4-B2BB-ED89C216C5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verzió'!$A$541:$A$549</c:f>
              <c:strCache>
                <c:ptCount val="9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</c:strCache>
            </c:strRef>
          </c:cat>
          <c:val>
            <c:numRef>
              <c:f>'Új verzió'!$E$541:$E$549</c:f>
              <c:numCache>
                <c:formatCode>General\ "pont"</c:formatCode>
                <c:ptCount val="9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502-40A4-B2BB-ED89C216C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in val="-2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438856080489939"/>
          <c:y val="0.8402550111309558"/>
          <c:w val="0.76788954505686791"/>
          <c:h val="0.143773256738886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073057648135119E-2"/>
          <c:w val="0.75908202099737532"/>
          <c:h val="0.601611922298672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verzió'!$L$506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39-4D48-9D7E-7DF69B53E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verzió'!$K$507:$K$533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verzió'!$L$507:$L$533</c:f>
              <c:numCache>
                <c:formatCode>General\ "pont"</c:formatCode>
                <c:ptCount val="27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39-4D48-9D7E-7DF69B53E7CB}"/>
            </c:ext>
          </c:extLst>
        </c:ser>
        <c:ser>
          <c:idx val="1"/>
          <c:order val="1"/>
          <c:tx>
            <c:strRef>
              <c:f>'Új verzió'!$M$506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39-4D48-9D7E-7DF69B53E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verzió'!$K$507:$K$533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verzió'!$M$507:$M$533</c:f>
              <c:numCache>
                <c:formatCode>General\ "pont"</c:formatCode>
                <c:ptCount val="27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39-4D48-9D7E-7DF69B53E7CB}"/>
            </c:ext>
          </c:extLst>
        </c:ser>
        <c:ser>
          <c:idx val="2"/>
          <c:order val="2"/>
          <c:tx>
            <c:strRef>
              <c:f>'Új verzió'!$N$506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0185067526415994E-16"/>
                  <c:y val="-2.1053002384003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39-4D48-9D7E-7DF69B53E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verzió'!$K$507:$K$533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verzió'!$N$507:$N$533</c:f>
              <c:numCache>
                <c:formatCode>General\ "pont"</c:formatCode>
                <c:ptCount val="27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39-4D48-9D7E-7DF69B53E7CB}"/>
            </c:ext>
          </c:extLst>
        </c:ser>
        <c:ser>
          <c:idx val="3"/>
          <c:order val="3"/>
          <c:tx>
            <c:strRef>
              <c:f>'Új verzió'!$O$506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39-4D48-9D7E-7DF69B53E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verzió'!$K$507:$K$533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verzió'!$O$507:$O$533</c:f>
              <c:numCache>
                <c:formatCode>General\ "pont"</c:formatCode>
                <c:ptCount val="27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339-4D48-9D7E-7DF69B53E7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2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179765736"/>
          <c:y val="0.87976392375008483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verzió'!$B$559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verzió'!$A$560:$A$564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verzió'!$B$560:$B$564</c:f>
              <c:numCache>
                <c:formatCode>General</c:formatCode>
                <c:ptCount val="5"/>
                <c:pt idx="0">
                  <c:v>0.47380410022779046</c:v>
                </c:pt>
                <c:pt idx="1">
                  <c:v>0.12300683371298406</c:v>
                </c:pt>
                <c:pt idx="2">
                  <c:v>0.14578587699316628</c:v>
                </c:pt>
                <c:pt idx="3">
                  <c:v>6.6059225512528477E-2</c:v>
                </c:pt>
                <c:pt idx="4">
                  <c:v>0.19134396355353075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01-4555-8030-F4A43BBB49B0}"/>
            </c:ext>
          </c:extLst>
        </c:ser>
        <c:ser>
          <c:idx val="1"/>
          <c:order val="1"/>
          <c:tx>
            <c:strRef>
              <c:f>'Új verzió'!$C$559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verzió'!$A$560:$A$564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verzió'!$C$560:$C$564</c:f>
              <c:numCache>
                <c:formatCode>General</c:formatCode>
                <c:ptCount val="5"/>
                <c:pt idx="0">
                  <c:v>0.35897435897435898</c:v>
                </c:pt>
                <c:pt idx="1">
                  <c:v>2.564102564102564E-2</c:v>
                </c:pt>
                <c:pt idx="2">
                  <c:v>0.10256410256410256</c:v>
                </c:pt>
                <c:pt idx="3">
                  <c:v>0.17948717948717949</c:v>
                </c:pt>
                <c:pt idx="4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01-4555-8030-F4A43BBB4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3.9868157006728508E-2"/>
          <c:w val="0.81429221347331582"/>
          <c:h val="0.63569306104505618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D89-4DC5-8A28-542BF01D6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Indexek!$A$53:$A$79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Indexek!$B$53:$B$79</c:f>
              <c:numCache>
                <c:formatCode>General\ "pont"</c:formatCode>
                <c:ptCount val="27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89-4DC5-8A28-542BF01D6695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D89-4DC5-8A28-542BF01D6695}"/>
              </c:ext>
            </c:extLst>
          </c:dPt>
          <c:dLbls>
            <c:dLbl>
              <c:idx val="26"/>
              <c:layout>
                <c:manualLayout>
                  <c:x val="-1.388888888888787E-3"/>
                  <c:y val="-2.0678061309637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D89-4DC5-8A28-542BF01D6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Indexek!$A$53:$A$79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Indexek!$C$53:$C$79</c:f>
              <c:numCache>
                <c:formatCode>General\ "pont"</c:formatCode>
                <c:ptCount val="27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89-4DC5-8A28-542BF01D6695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388888888888787E-3"/>
                  <c:y val="-2.84323343007518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89-4DC5-8A28-542BF01D6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Indexek!$A$53:$A$79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Indexek!$D$53:$D$79</c:f>
              <c:numCache>
                <c:formatCode>General\ "pont"</c:formatCode>
                <c:ptCount val="27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89-4DC5-8A28-542BF01D6695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89-4DC5-8A28-542BF01D6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Indexek!$A$53:$A$79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Indexek!$E$53:$E$79</c:f>
              <c:numCache>
                <c:formatCode>General\ "pont"</c:formatCode>
                <c:ptCount val="27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D89-4DC5-8A28-542BF01D6695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D89-4DC5-8A28-542BF01D6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Indexek!$A$53:$A$79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Indexek!$F$53:$F$79</c:f>
              <c:numCache>
                <c:formatCode>General\ "pont"</c:formatCode>
                <c:ptCount val="27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D89-4DC5-8A28-542BF01D66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16601049868768"/>
          <c:y val="0.9127509962510838"/>
          <c:w val="0.79911242344706912"/>
          <c:h val="7.17404577666879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241327646544177"/>
          <c:h val="0.4937973359095733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20-4CF9-BF4B-B5D0F5E55A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Indexek!$B$25:$AB$25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Indexek!$B$26:$AB$26</c:f>
              <c:numCache>
                <c:formatCode>General\ "pont"</c:formatCode>
                <c:ptCount val="27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20-4CF9-BF4B-B5D0F5E55A43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20-4CF9-BF4B-B5D0F5E55A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Indexek!$B$25:$AB$25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Indexek!$B$27:$AB$27</c:f>
              <c:numCache>
                <c:formatCode>General\ "pont"</c:formatCode>
                <c:ptCount val="27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20-4CF9-BF4B-B5D0F5E55A43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0185067526415994E-16"/>
                  <c:y val="-1.4383755190751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E20-4CF9-BF4B-B5D0F5E55A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Indexek!$B$25:$AB$25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Indexek!$B$28:$AB$28</c:f>
              <c:numCache>
                <c:formatCode>General\ "pont"</c:formatCode>
                <c:ptCount val="27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E20-4CF9-BF4B-B5D0F5E55A43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E20-4CF9-BF4B-B5D0F5E55A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Indexek!$B$25:$AB$25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Indexek!$B$29:$AB$29</c:f>
              <c:numCache>
                <c:formatCode>General\ "pont"</c:formatCode>
                <c:ptCount val="27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E20-4CF9-BF4B-B5D0F5E55A43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0185067526415994E-16"/>
                  <c:y val="9.589170127167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20-4CF9-BF4B-B5D0F5E55A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Indexek!$B$25:$AB$25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Indexek!$B$30:$AB$30</c:f>
              <c:numCache>
                <c:formatCode>General</c:formatCode>
                <c:ptCount val="27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E20-4CF9-BF4B-B5D0F5E55A43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1.3888888888888889E-3"/>
                  <c:y val="1.91783402543357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E20-4CF9-BF4B-B5D0F5E55A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Indexek!$B$25:$AB$25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Indexek!$B$31:$AB$31</c:f>
              <c:numCache>
                <c:formatCode>General\ "pont"</c:formatCode>
                <c:ptCount val="27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E20-4CF9-BF4B-B5D0F5E55A43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E20-4CF9-BF4B-B5D0F5E55A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Indexek!$B$25:$AB$25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Indexek!$B$32:$AB$32</c:f>
              <c:numCache>
                <c:formatCode>General\ "pont"</c:formatCode>
                <c:ptCount val="27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E20-4CF9-BF4B-B5D0F5E55A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60706474190725"/>
          <c:y val="0.77028991949816183"/>
          <c:w val="0.88539293525809271"/>
          <c:h val="0.214717186492181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20917494836138"/>
          <c:y val="3.7350194798039714E-2"/>
          <c:w val="0.75803993094493372"/>
          <c:h val="0.4839412796903981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FD-41E1-8747-A7BD94147A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Indexek!$B$38:$AB$38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Indexek!$B$39:$AB$39</c:f>
              <c:numCache>
                <c:formatCode>General\ "pont"</c:formatCode>
                <c:ptCount val="27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FD-41E1-8747-A7BD94147AB8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0229123007856875E-16"/>
                  <c:y val="-4.4388089128634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FD-41E1-8747-A7BD94147A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Indexek!$B$38:$AB$38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Indexek!$B$40:$AB$40</c:f>
              <c:numCache>
                <c:formatCode>General\ "pont"</c:formatCode>
                <c:ptCount val="27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FD-41E1-8747-A7BD94147AB8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Indexek!$B$38:$AB$38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Indexek!$B$41:$AB$41</c:f>
              <c:numCache>
                <c:formatCode>General\ "pont"</c:formatCode>
                <c:ptCount val="27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FD-41E1-8747-A7BD94147AB8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1.394896523939727E-3"/>
                  <c:y val="2.8034582607558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6FD-41E1-8747-A7BD94147A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Indexek!$B$38:$AB$38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Indexek!$B$42:$AB$42</c:f>
              <c:numCache>
                <c:formatCode>General\ "pont"</c:formatCode>
                <c:ptCount val="27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6FD-41E1-8747-A7BD94147AB8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0229123007856875E-16"/>
                  <c:y val="-3.5043228259447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FD-41E1-8747-A7BD94147A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Indexek!$B$38:$AB$38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Indexek!$B$43:$AB$43</c:f>
              <c:numCache>
                <c:formatCode>General\ "pont"</c:formatCode>
                <c:ptCount val="27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6FD-41E1-8747-A7BD94147AB8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3948965239399314E-3"/>
                  <c:y val="7.0086456518895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6FD-41E1-8747-A7BD94147A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Indexek!$B$38:$AB$38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Indexek!$B$44:$AB$44</c:f>
              <c:numCache>
                <c:formatCode>General\ "pont"</c:formatCode>
                <c:ptCount val="27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6FD-41E1-8747-A7BD94147AB8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6FD-41E1-8747-A7BD94147A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Indexek!$B$38:$AB$38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Indexek!$B$45:$AB$45</c:f>
              <c:numCache>
                <c:formatCode>General\ "pont"</c:formatCode>
                <c:ptCount val="27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6FD-41E1-8747-A7BD94147A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426481813954195E-2"/>
          <c:y val="0.77917909812159081"/>
          <c:w val="0.95109734422685299"/>
          <c:h val="0.20680361057462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3.185289041631148E-2"/>
          <c:w val="0.81102165354330724"/>
          <c:h val="0.6570704198890943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Indexek!$B$82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4A-4BA2-90D0-35B845E2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Indexek!$A$83:$A$109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Indexek!$B$83:$B$109</c:f>
              <c:numCache>
                <c:formatCode>General\ "pont"</c:formatCode>
                <c:ptCount val="27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4A-4BA2-90D0-35B845E210C0}"/>
            </c:ext>
          </c:extLst>
        </c:ser>
        <c:ser>
          <c:idx val="1"/>
          <c:order val="1"/>
          <c:tx>
            <c:strRef>
              <c:f>Indexek!$C$82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4A-4BA2-90D0-35B845E2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Indexek!$A$83:$A$109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Indexek!$C$83:$C$109</c:f>
              <c:numCache>
                <c:formatCode>General\ "pont"</c:formatCode>
                <c:ptCount val="27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4A-4BA2-90D0-35B845E210C0}"/>
            </c:ext>
          </c:extLst>
        </c:ser>
        <c:ser>
          <c:idx val="2"/>
          <c:order val="2"/>
          <c:tx>
            <c:strRef>
              <c:f>Indexek!$D$82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4A-4BA2-90D0-35B845E2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Indexek!$A$83:$A$109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Indexek!$D$83:$D$109</c:f>
              <c:numCache>
                <c:formatCode>General\ "pont"</c:formatCode>
                <c:ptCount val="27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4A-4BA2-90D0-35B845E210C0}"/>
            </c:ext>
          </c:extLst>
        </c:ser>
        <c:ser>
          <c:idx val="3"/>
          <c:order val="3"/>
          <c:tx>
            <c:strRef>
              <c:f>Indexek!$E$82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4A-4BA2-90D0-35B845E2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Indexek!$A$83:$A$109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Indexek!$E$83:$E$109</c:f>
              <c:numCache>
                <c:formatCode>General\ "pont"</c:formatCode>
                <c:ptCount val="27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84A-4BA2-90D0-35B845E210C0}"/>
            </c:ext>
          </c:extLst>
        </c:ser>
        <c:ser>
          <c:idx val="4"/>
          <c:order val="4"/>
          <c:tx>
            <c:strRef>
              <c:f>Indexek!$F$82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2.7777777777775741E-3"/>
                  <c:y val="-4.0612830016718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4A-4BA2-90D0-35B845E2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Indexek!$A$83:$A$109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Indexek!$F$83:$F$109</c:f>
              <c:numCache>
                <c:formatCode>General\ "pont"</c:formatCode>
                <c:ptCount val="27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84A-4BA2-90D0-35B845E210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843700787401574"/>
          <c:y val="0.91431912050837993"/>
          <c:w val="0.76645931758530184"/>
          <c:h val="7.0451068235350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7577646544181975"/>
          <c:h val="0.610591980245113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DDC-4FEE-9A8D-98DA82B834CE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DDC-4FEE-9A8D-98DA82B834CE}"/>
              </c:ext>
            </c:extLst>
          </c:dPt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DDC-4FEE-9A8D-98DA82B834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verzió'!$B$56:$B$82</c:f>
              <c:numCache>
                <c:formatCode>0%</c:formatCode>
                <c:ptCount val="27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DC-4FEE-9A8D-98DA82B834CE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DDC-4FEE-9A8D-98DA82B834CE}"/>
              </c:ext>
            </c:extLst>
          </c:dPt>
          <c:dLbls>
            <c:dLbl>
              <c:idx val="26"/>
              <c:layout>
                <c:manualLayout>
                  <c:x val="0"/>
                  <c:y val="1.4590981471368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DDC-4FEE-9A8D-98DA82B834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verzió'!$C$56:$C$82</c:f>
              <c:numCache>
                <c:formatCode>0%</c:formatCode>
                <c:ptCount val="27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DDC-4FEE-9A8D-98DA82B834CE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5.4680664916885389E-8"/>
                  <c:y val="9.727320980912194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215332458442688E-2"/>
                      <c:h val="6.10146208527720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DDDC-4FEE-9A8D-98DA82B834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verzió'!$D$56:$D$82</c:f>
              <c:numCache>
                <c:formatCode>0%</c:formatCode>
                <c:ptCount val="27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DDC-4FEE-9A8D-98DA82B834CE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DC-4FEE-9A8D-98DA82B834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verzió'!$E$56:$E$82</c:f>
              <c:numCache>
                <c:formatCode>0%</c:formatCode>
                <c:ptCount val="27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DDC-4FEE-9A8D-98DA82B834CE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DDC-4FEE-9A8D-98DA82B834CE}"/>
              </c:ext>
            </c:extLst>
          </c:dPt>
          <c:dLbls>
            <c:dLbl>
              <c:idx val="26"/>
              <c:layout>
                <c:manualLayout>
                  <c:x val="0"/>
                  <c:y val="-1.2159151226140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DDC-4FEE-9A8D-98DA82B834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verzió'!$A$56:$A$82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verzió'!$F$56:$F$82</c:f>
              <c:numCache>
                <c:formatCode>0%</c:formatCode>
                <c:ptCount val="27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DDC-4FEE-9A8D-98DA82B834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6255468066"/>
          <c:y val="0.91791309136558563"/>
          <c:w val="0.86025076552930879"/>
          <c:h val="6.7495927163045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68328958892E-2"/>
          <c:y val="3.9658791314970354E-2"/>
          <c:w val="0.87116272965879271"/>
          <c:h val="0.575542814352660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verzió'!$L$84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3888888888888889E-3"/>
                  <c:y val="1.91736315764046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D6-43C3-8F3C-88FE25D7E0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verzió'!$K$85:$K$111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verzió'!$L$85:$L$111</c:f>
              <c:numCache>
                <c:formatCode>0%</c:formatCode>
                <c:ptCount val="27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D6-43C3-8F3C-88FE25D7E06B}"/>
            </c:ext>
          </c:extLst>
        </c:ser>
        <c:ser>
          <c:idx val="1"/>
          <c:order val="1"/>
          <c:tx>
            <c:strRef>
              <c:f>'Új verzió'!$M$84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0"/>
                  <c:y val="-1.6434541351204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D6-43C3-8F3C-88FE25D7E0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verzió'!$K$85:$K$111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verzió'!$M$85:$M$111</c:f>
              <c:numCache>
                <c:formatCode>0%</c:formatCode>
                <c:ptCount val="27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D6-43C3-8F3C-88FE25D7E06B}"/>
            </c:ext>
          </c:extLst>
        </c:ser>
        <c:ser>
          <c:idx val="2"/>
          <c:order val="2"/>
          <c:tx>
            <c:strRef>
              <c:f>'Új verzió'!$N$84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AD6-43C3-8F3C-88FE25D7E0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verzió'!$K$85:$K$111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verzió'!$N$85:$N$111</c:f>
              <c:numCache>
                <c:formatCode>0%</c:formatCode>
                <c:ptCount val="27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D6-43C3-8F3C-88FE25D7E06B}"/>
            </c:ext>
          </c:extLst>
        </c:ser>
        <c:ser>
          <c:idx val="3"/>
          <c:order val="3"/>
          <c:tx>
            <c:strRef>
              <c:f>'Új verzió'!$O$84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D6-43C3-8F3C-88FE25D7E0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verzió'!$K$85:$K$111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verzió'!$O$85:$O$111</c:f>
              <c:numCache>
                <c:formatCode>0%</c:formatCode>
                <c:ptCount val="27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AD6-43C3-8F3C-88FE25D7E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356261172037297"/>
          <c:w val="0.76511176727909014"/>
          <c:h val="0.147939341445066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871459222281358"/>
          <c:h val="0.589789845763950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CC-4D93-883E-9B0CCDA4B1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verzió'!$A$117:$A$143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verzió'!$B$117:$B$143</c:f>
              <c:numCache>
                <c:formatCode>General\ "pont"</c:formatCode>
                <c:ptCount val="27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CC-4D93-883E-9B0CCDA4B1E4}"/>
            </c:ext>
          </c:extLst>
        </c:ser>
        <c:ser>
          <c:idx val="1"/>
          <c:order val="1"/>
          <c:tx>
            <c:strRef>
              <c:f>'Új verzió'!$C$116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0185066412563586E-16"/>
                  <c:y val="-1.25647728882673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CC-4D93-883E-9B0CCDA4B1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verzió'!$A$117:$A$143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verzió'!$C$117:$C$143</c:f>
              <c:numCache>
                <c:formatCode>General\ "pont"</c:formatCode>
                <c:ptCount val="27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CC-4D93-883E-9B0CCDA4B1E4}"/>
            </c:ext>
          </c:extLst>
        </c:ser>
        <c:ser>
          <c:idx val="2"/>
          <c:order val="2"/>
          <c:tx>
            <c:strRef>
              <c:f>'Új verzió'!$D$116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3888887369982715E-3"/>
                  <c:y val="-2.7642500354188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CC-4D93-883E-9B0CCDA4B1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verzió'!$A$117:$A$143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verzió'!$D$117:$D$143</c:f>
              <c:numCache>
                <c:formatCode>General\ "pont"</c:formatCode>
                <c:ptCount val="27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CC-4D93-883E-9B0CCDA4B1E4}"/>
            </c:ext>
          </c:extLst>
        </c:ser>
        <c:ser>
          <c:idx val="3"/>
          <c:order val="3"/>
          <c:tx>
            <c:strRef>
              <c:f>'Új verzió'!$E$116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3888887369982715E-3"/>
                  <c:y val="-2.7642500354188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CC-4D93-883E-9B0CCDA4B1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verzió'!$A$117:$A$143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verzió'!$E$117:$E$143</c:f>
              <c:numCache>
                <c:formatCode>General\ "pont"</c:formatCode>
                <c:ptCount val="27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CC-4D93-883E-9B0CCDA4B1E4}"/>
            </c:ext>
          </c:extLst>
        </c:ser>
        <c:ser>
          <c:idx val="4"/>
          <c:order val="4"/>
          <c:tx>
            <c:strRef>
              <c:f>'Új verzió'!$F$116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6"/>
              <c:layout>
                <c:manualLayout>
                  <c:x val="-1.3888887369982715E-3"/>
                  <c:y val="1.25647728882672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CC-4D93-883E-9B0CCDA4B1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verzió'!$A$117:$A$143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verzió'!$F$117:$F$143</c:f>
              <c:numCache>
                <c:formatCode>General\ "pont"</c:formatCode>
                <c:ptCount val="27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ECC-4D93-883E-9B0CCDA4B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16144821832361E-2"/>
          <c:w val="0.87160979877515321"/>
          <c:h val="0.6726773533481976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verzió'!$B$156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3975-435A-9E63-B714801EDB4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3975-435A-9E63-B714801EDB45}"/>
              </c:ext>
            </c:extLst>
          </c:dPt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975-435A-9E63-B714801EDB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verzió'!$A$157:$A$183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verzió'!$B$157:$B$183</c:f>
              <c:numCache>
                <c:formatCode>0%</c:formatCode>
                <c:ptCount val="27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75-435A-9E63-B714801EDB45}"/>
            </c:ext>
          </c:extLst>
        </c:ser>
        <c:ser>
          <c:idx val="1"/>
          <c:order val="1"/>
          <c:tx>
            <c:strRef>
              <c:f>'Új verzió'!$C$156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3975-435A-9E63-B714801EDB4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3975-435A-9E63-B714801EDB45}"/>
              </c:ext>
            </c:extLst>
          </c:dPt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975-435A-9E63-B714801EDB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verzió'!$A$157:$A$183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verzió'!$C$157:$C$183</c:f>
              <c:numCache>
                <c:formatCode>0%</c:formatCode>
                <c:ptCount val="27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975-435A-9E63-B714801EDB45}"/>
            </c:ext>
          </c:extLst>
        </c:ser>
        <c:ser>
          <c:idx val="2"/>
          <c:order val="2"/>
          <c:tx>
            <c:strRef>
              <c:f>'Új verzió'!$D$156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3975-435A-9E63-B714801EDB4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3975-435A-9E63-B714801EDB45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3975-435A-9E63-B714801EDB45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3975-435A-9E63-B714801EDB45}"/>
              </c:ext>
            </c:extLst>
          </c:dPt>
          <c:dLbls>
            <c:dLbl>
              <c:idx val="26"/>
              <c:layout>
                <c:manualLayout>
                  <c:x val="-1.0185067526415994E-16"/>
                  <c:y val="4.77391652299495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975-435A-9E63-B714801EDB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verzió'!$A$157:$A$183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verzió'!$D$157:$D$183</c:f>
              <c:numCache>
                <c:formatCode>0%</c:formatCode>
                <c:ptCount val="27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975-435A-9E63-B714801EDB45}"/>
            </c:ext>
          </c:extLst>
        </c:ser>
        <c:ser>
          <c:idx val="3"/>
          <c:order val="3"/>
          <c:tx>
            <c:strRef>
              <c:f>'Új verzió'!$E$156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975-435A-9E63-B714801EDB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verzió'!$A$157:$A$183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verzió'!$E$157:$E$183</c:f>
              <c:numCache>
                <c:formatCode>0%</c:formatCode>
                <c:ptCount val="27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975-435A-9E63-B714801EDB45}"/>
            </c:ext>
          </c:extLst>
        </c:ser>
        <c:ser>
          <c:idx val="4"/>
          <c:order val="4"/>
          <c:tx>
            <c:strRef>
              <c:f>'Új verzió'!$F$156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3975-435A-9E63-B714801EDB4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3975-435A-9E63-B714801EDB45}"/>
              </c:ext>
            </c:extLst>
          </c:dPt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975-435A-9E63-B714801EDB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verzió'!$A$157:$A$183</c:f>
              <c:strCache>
                <c:ptCount val="27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</c:strCache>
            </c:strRef>
          </c:cat>
          <c:val>
            <c:numRef>
              <c:f>'Új verzió'!$F$157:$F$183</c:f>
              <c:numCache>
                <c:formatCode>0%</c:formatCode>
                <c:ptCount val="27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3975-435A-9E63-B714801EDB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957895888013998E-2"/>
          <c:y val="0.92420167053247404"/>
          <c:w val="0.86302854330708667"/>
          <c:h val="6.8637454683033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közép-, és nagyvállalatok helyzete és várakozásai kedvezőbbek a kisebb cégekhez képest, ugyanakkor a korábbi tapasztalatokkal ellentétben az ipar és építőiparban az üzleti hangulat több tényező kapcsán is kedvezőtlenebb, mint a szolgáltatás és kereskedelemben.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nem változott az előző hónaphoz képest, továbbra is a semleges szintet jelző 0 ponton állt februárban.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bevételi szint az előző havi 101-ről 96 százalékra csökkent, a kapacitás-kihasználtság a januári eredménnyel megegyezően továbbra is 90 százalékon állt februárban.  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+29-ről +25 pontra mérséklődött, a létszámbővítési tervek alindexe ugyanakkor számottevően nőtt, a januári +3-ról +10 pontra, ami az elmúlt 7 hónap legmagasabb értéke.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az előző havi -15-ről -16 pontra csökkent, ami a 2021. márciusa óta tapasztalt legalacsonyabb érték. A várakozások indexe ugyanakkor a januári +14-ről +17 pontra nőtt, ami az elmúlt 1 év legmagasabb értéke.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nem változott az előző hónaphoz képest, továbbra is a semleges szintet jelző 0 ponton állt februárban.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az előző havi -15-ről -16 pontra csökkent, ami a 2021. márciusa óta tapasztalt legalacsonyabb érték. A várakozások indexe ugyanakkor a januári +14-ről +17 pontra nőtt, ami az elmúlt 1 év legmagasabb értéke.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1032802" y="1406163"/>
        <a:ext cx="8031354" cy="703362"/>
      </dsp:txXfrm>
    </dsp:sp>
    <dsp:sp modelId="{E1B5BC66-D8ED-4702-BD89-A8CB654E451B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bevételi szint az előző havi 101-ről 96 százalékra csökkent, a kapacitás-kihasználtság a januári eredménnyel megegyezően továbbra is 90 százalékon állt februárban.  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+29-ről +25 pontra mérséklődött, a létszámbővítési tervek alindexe ugyanakkor számottevően nőtt, a januári +3-ról +10 pontra, ami az elmúlt 7 hónap legmagasabb értéke.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közép-, és nagyvállalatok helyzete és várakozásai kedvezőbbek a kisebb cégekhez képest, ugyanakkor a korábbi tapasztalatokkal ellentétben az ipar és építőiparban az üzleti hangulat több tényező kapcsán is kedvezőtlenebb, mint a szolgáltatás és kereskedelemben.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0.86819</cdr:x>
      <cdr:y>0.17616</cdr:y>
    </cdr:from>
    <cdr:to>
      <cdr:x>0.95635</cdr:x>
      <cdr:y>0.23098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2B6EC4E0-B568-54CA-0D52-24538A47BF5E}"/>
            </a:ext>
          </a:extLst>
        </cdr:cNvPr>
        <cdr:cNvSpPr txBox="1"/>
      </cdr:nvSpPr>
      <cdr:spPr>
        <a:xfrm xmlns:a="http://schemas.openxmlformats.org/drawingml/2006/main">
          <a:off x="7904554" y="957629"/>
          <a:ext cx="802668" cy="298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FF0000"/>
              </a:solidFill>
            </a:rPr>
            <a:t>17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2023. 02. 24.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februári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nem változott az előző hónaphoz képest, az egy évvel korábbi szint 90 százalékán áll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202170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63" y="308496"/>
            <a:ext cx="7969480" cy="612000"/>
          </a:xfrm>
        </p:spPr>
        <p:txBody>
          <a:bodyPr>
            <a:noAutofit/>
          </a:bodyPr>
          <a:lstStyle/>
          <a:p>
            <a:r>
              <a:rPr lang="hu-HU" sz="2000" dirty="0"/>
              <a:t>A kapacitás-kihasználtság a mezőgazdaságban nőtt, a többi tevékenységi körben nem változott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919449"/>
              </p:ext>
            </p:extLst>
          </p:nvPr>
        </p:nvGraphicFramePr>
        <p:xfrm>
          <a:off x="1" y="920496"/>
          <a:ext cx="9144000" cy="4831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1800" dirty="0"/>
              <a:t>Minden méretkategóriában többségbe kerültek a termelési szint növelését tervezők, amire legutóbb 2022. júniusában volt példa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2888486"/>
              </p:ext>
            </p:extLst>
          </p:nvPr>
        </p:nvGraphicFramePr>
        <p:xfrm>
          <a:off x="-1" y="922446"/>
          <a:ext cx="9144001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0447"/>
            <a:ext cx="797175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5 százalékponttal csökkent az előző hónaphoz képest, az egy évvel korábbi szint 96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34186"/>
              </p:ext>
            </p:extLst>
          </p:nvPr>
        </p:nvGraphicFramePr>
        <p:xfrm>
          <a:off x="0" y="922446"/>
          <a:ext cx="9144000" cy="5320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4" y="310349"/>
            <a:ext cx="814029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bevételi szint megítélése kedvezőtlen,</a:t>
            </a:r>
            <a:br>
              <a:rPr lang="hu-HU" sz="2000" dirty="0"/>
            </a:br>
            <a:r>
              <a:rPr lang="hu-HU" sz="2000" dirty="0"/>
              <a:t>a várakozások azonban optimisták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588281" y="2568479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7">
            <a:extLst>
              <a:ext uri="{FF2B5EF4-FFF2-40B4-BE49-F238E27FC236}">
                <a16:creationId xmlns:a16="http://schemas.microsoft.com/office/drawing/2014/main" id="{4B97B9EA-1618-6EC3-4C76-5B09AD72BFB6}"/>
              </a:ext>
            </a:extLst>
          </p:cNvPr>
          <p:cNvSpPr txBox="1"/>
          <p:nvPr/>
        </p:nvSpPr>
        <p:spPr>
          <a:xfrm>
            <a:off x="3902889" y="23857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2023/2</a:t>
            </a:r>
          </a:p>
        </p:txBody>
      </p:sp>
      <p:graphicFrame>
        <p:nvGraphicFramePr>
          <p:cNvPr id="30" name="Diagram 29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672092"/>
              </p:ext>
            </p:extLst>
          </p:nvPr>
        </p:nvGraphicFramePr>
        <p:xfrm>
          <a:off x="0" y="922348"/>
          <a:ext cx="9144000" cy="5021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97" y="310448"/>
            <a:ext cx="8005010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A vállalatok működését a magas termelési árak és a munkaerőköltség emelkedése nehezítik leginkább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655509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951048"/>
              </p:ext>
            </p:extLst>
          </p:nvPr>
        </p:nvGraphicFramePr>
        <p:xfrm>
          <a:off x="0" y="922448"/>
          <a:ext cx="9143999" cy="4733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minden méretkategóriában javult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911795"/>
              </p:ext>
            </p:extLst>
          </p:nvPr>
        </p:nvGraphicFramePr>
        <p:xfrm>
          <a:off x="-1" y="922448"/>
          <a:ext cx="9144001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70293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jövőre vonatkozó optimizmus pedig már 4 hónapja erősödik az üzleti környezet alakulása kapcsán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3906" y="1545644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22063" y="2273356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57232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748216"/>
              </p:ext>
            </p:extLst>
          </p:nvPr>
        </p:nvGraphicFramePr>
        <p:xfrm>
          <a:off x="0" y="922447"/>
          <a:ext cx="9124431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8385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a szolgáltatás és kereskedelemben javultak, a többi iparágban azonban mérséklődtek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163730"/>
              </p:ext>
            </p:extLst>
          </p:nvPr>
        </p:nvGraphicFramePr>
        <p:xfrm>
          <a:off x="0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92684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létszámbővítési tervek mutatója a közép-, és nagyvállalatok körében számottevően javult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0371927"/>
              </p:ext>
            </p:extLst>
          </p:nvPr>
        </p:nvGraphicFramePr>
        <p:xfrm>
          <a:off x="0" y="922449"/>
          <a:ext cx="9144000" cy="516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8" y="310449"/>
            <a:ext cx="7889511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 szolgáltatás és kereskedelemben javultak, a többi iparágban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824589"/>
              </p:ext>
            </p:extLst>
          </p:nvPr>
        </p:nvGraphicFramePr>
        <p:xfrm>
          <a:off x="0" y="922449"/>
          <a:ext cx="9144001" cy="4858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elmúlt 3 hónapban ÁRAT EMELŐ VÁLLALATOK ARÁNYA az iparban és építőiparban nőtt, A TÖBBI tevékenységi körben CSÖKKENT…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13547"/>
              </p:ext>
            </p:extLst>
          </p:nvPr>
        </p:nvGraphicFramePr>
        <p:xfrm>
          <a:off x="0" y="913395"/>
          <a:ext cx="9144000" cy="477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75630" y="1223921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45190" y="2274989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44988" y="340494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04" y="301396"/>
            <a:ext cx="79242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… a további áremeléseket tervezők aránya azonban minden iparágban számottevően csökkent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4423" y="1628048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2422" y="2510642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2422" y="353189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84590" y="5739311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400166"/>
              </p:ext>
            </p:extLst>
          </p:nvPr>
        </p:nvGraphicFramePr>
        <p:xfrm>
          <a:off x="0" y="913396"/>
          <a:ext cx="9144000" cy="4825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19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mintegy harmada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V="1">
            <a:off x="7337947" y="922449"/>
            <a:ext cx="0" cy="40831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55657"/>
              </p:ext>
            </p:extLst>
          </p:nvPr>
        </p:nvGraphicFramePr>
        <p:xfrm>
          <a:off x="-1" y="922448"/>
          <a:ext cx="9144001" cy="5335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3" y="310448"/>
            <a:ext cx="8088816" cy="612000"/>
          </a:xfrm>
        </p:spPr>
        <p:txBody>
          <a:bodyPr>
            <a:noAutofit/>
          </a:bodyPr>
          <a:lstStyle/>
          <a:p>
            <a:r>
              <a:rPr lang="hu-HU" sz="1900" dirty="0"/>
              <a:t>Az aktuális helyzet megítélése továbbra is kedvezőtlen, azonban a jövőt illető pesszimizmus számottevően oldódott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33768168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09397"/>
            <a:ext cx="8059658" cy="612000"/>
          </a:xfrm>
        </p:spPr>
        <p:txBody>
          <a:bodyPr>
            <a:noAutofit/>
          </a:bodyPr>
          <a:lstStyle/>
          <a:p>
            <a:r>
              <a:rPr lang="hu-HU" sz="1800" dirty="0"/>
              <a:t>Az </a:t>
            </a:r>
            <a:r>
              <a:rPr lang="hu-HU" sz="1800" dirty="0" err="1"/>
              <a:t>mnb</a:t>
            </a:r>
            <a:r>
              <a:rPr lang="hu-HU" sz="1800" dirty="0"/>
              <a:t> konjunktúraindexe nem változott januárhoz képest: továbbra is a semleges szintet jelző 0 ponton állt februárban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1" y="5757894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22079"/>
              </p:ext>
            </p:extLst>
          </p:nvPr>
        </p:nvGraphicFramePr>
        <p:xfrm>
          <a:off x="15751" y="921398"/>
          <a:ext cx="9112494" cy="4836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gyengült januárhoz képest, a mutató 2021. március óta nem állt ilyen alacsony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209529"/>
              </p:ext>
            </p:extLst>
          </p:nvPr>
        </p:nvGraphicFramePr>
        <p:xfrm>
          <a:off x="0" y="923788"/>
          <a:ext cx="9144000" cy="4913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6" y="304901"/>
            <a:ext cx="8091875" cy="612000"/>
          </a:xfrm>
        </p:spPr>
        <p:txBody>
          <a:bodyPr>
            <a:noAutofit/>
          </a:bodyPr>
          <a:lstStyle/>
          <a:p>
            <a:r>
              <a:rPr lang="hu-HU" sz="2000" dirty="0"/>
              <a:t>A tapasztalatok minden vizsgált tényező kapcsán kedvezőtlenek, amire legutóbb 2021. áprilisában volt példa…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9488818"/>
              </p:ext>
            </p:extLst>
          </p:nvPr>
        </p:nvGraphicFramePr>
        <p:xfrm>
          <a:off x="0" y="916901"/>
          <a:ext cx="9144000" cy="5297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08" y="304901"/>
            <a:ext cx="7989674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várakozások ugyanakkor a bérszint és a beruházások kivételével javultak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556192"/>
              </p:ext>
            </p:extLst>
          </p:nvPr>
        </p:nvGraphicFramePr>
        <p:xfrm>
          <a:off x="31506" y="916900"/>
          <a:ext cx="9104618" cy="5436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5" y="310449"/>
            <a:ext cx="8367052" cy="612000"/>
          </a:xfrm>
        </p:spPr>
        <p:txBody>
          <a:bodyPr>
            <a:noAutofit/>
          </a:bodyPr>
          <a:lstStyle/>
          <a:p>
            <a:r>
              <a:rPr lang="hu-HU" sz="2000" dirty="0"/>
              <a:t>Minden méretkategóriában többségbe kerültek az optimista várakozások, amire legutóbb 2022. júniusában volt példa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109193"/>
              </p:ext>
            </p:extLst>
          </p:nvPr>
        </p:nvGraphicFramePr>
        <p:xfrm>
          <a:off x="0" y="922449"/>
          <a:ext cx="9144000" cy="5003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48135</TotalTime>
  <Words>1175</Words>
  <Application>Microsoft Office PowerPoint</Application>
  <PresentationFormat>Diavetítés a képernyőre (4:3 oldalarány)</PresentationFormat>
  <Paragraphs>122</Paragraphs>
  <Slides>26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februári eredményei</vt:lpstr>
      <vt:lpstr>Az mnb vállalati konjunktúra felmérései</vt:lpstr>
      <vt:lpstr>Az aktuális helyzet megítélése továbbra is kedvezőtlen, azonban a jövőt illető pesszimizmus számottevően oldódott</vt:lpstr>
      <vt:lpstr>Az mnb konjunktúraindexe nem változott januárhoz képest: továbbra is a semleges szintet jelző 0 ponton állt februárban</vt:lpstr>
      <vt:lpstr>A jelenlegi helyzet megítélése gyengült januárhoz képest, a mutató 2021. március óta nem állt ilyen alacsony szinten</vt:lpstr>
      <vt:lpstr>A tapasztalatok minden vizsgált tényező kapcsán kedvezőtlenek, amire legutóbb 2021. áprilisában volt példa…</vt:lpstr>
      <vt:lpstr>… a várakozások ugyanakkor a bérszint és a beruházások kivételével javultak az előző hónaphoz képest</vt:lpstr>
      <vt:lpstr>Minden méretkategóriában többségbe kerültek az optimista várakozások, amire legutóbb 2022. júniusában volt példa</vt:lpstr>
      <vt:lpstr>Termelés és kereslet</vt:lpstr>
      <vt:lpstr>Az átlagos kapacitás-kihasználtság nem változott az előző hónaphoz képest, az egy évvel korábbi szint 90 százalékán áll</vt:lpstr>
      <vt:lpstr>A kapacitás-kihasználtság a mezőgazdaságban nőtt, a többi tevékenységi körben nem változott januárhoz képest</vt:lpstr>
      <vt:lpstr>Minden méretkategóriában többségbe kerültek a termelési szint növelését tervezők, amire legutóbb 2022. júniusában volt példa</vt:lpstr>
      <vt:lpstr>Az átlagos bevételi szint 5 százalékponttal csökkent az előző hónaphoz képest, az egy évvel korábbi szint 96 százalékára</vt:lpstr>
      <vt:lpstr>Az aktuális bevételi szint megítélése kedvezőtlen, a várakozások azonban optimisták</vt:lpstr>
      <vt:lpstr>A vállalatok működését a magas termelési árak és a munkaerőköltség emelkedése nehezítik leginkább</vt:lpstr>
      <vt:lpstr>Üzleti környezet, beruházások, foglalkoztatás</vt:lpstr>
      <vt:lpstr>Az üzleti környezet megítélése minden méretkategóriában javult az előző hónaphoz képest…</vt:lpstr>
      <vt:lpstr>… A jövőre vonatkozó optimizmus pedig már 4 hónapja erősödik az üzleti környezet alakulása kapcsán</vt:lpstr>
      <vt:lpstr>A beruházási várakozások a szolgáltatás és kereskedelemben javultak, a többi iparágban azonban mérséklődtek</vt:lpstr>
      <vt:lpstr>A létszámbővítési tervek mutatója a közép-, és nagyvállalatok körében számottevően javult januárhoz képest</vt:lpstr>
      <vt:lpstr>A foglalkoztatási várakozások a szolgáltatás és kereskedelemben javultak, a többi iparágban gyengültek</vt:lpstr>
      <vt:lpstr>Árak</vt:lpstr>
      <vt:lpstr>Az elmúlt 3 hónapban ÁRAT EMELŐ VÁLLALATOK ARÁNYA az iparban és építőiparban nőtt, A TÖBBI tevékenységi körben CSÖKKENT…</vt:lpstr>
      <vt:lpstr>… a további áremeléseket tervezők aránya azonban minden iparágban számottevően csökkent januárhoz képest</vt:lpstr>
      <vt:lpstr>a magasabb infláció miatt a válaszadók mintegy harmada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2182</cp:revision>
  <dcterms:created xsi:type="dcterms:W3CDTF">2020-04-06T05:19:02Z</dcterms:created>
  <dcterms:modified xsi:type="dcterms:W3CDTF">2023-02-24T13:33:37Z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