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6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7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29"/>
  </p:notesMasterIdLst>
  <p:sldIdLst>
    <p:sldId id="256" r:id="rId3"/>
    <p:sldId id="385" r:id="rId4"/>
    <p:sldId id="386" r:id="rId5"/>
    <p:sldId id="374" r:id="rId6"/>
    <p:sldId id="390" r:id="rId7"/>
    <p:sldId id="402" r:id="rId8"/>
    <p:sldId id="375" r:id="rId9"/>
    <p:sldId id="389" r:id="rId10"/>
    <p:sldId id="287" r:id="rId11"/>
    <p:sldId id="364" r:id="rId12"/>
    <p:sldId id="403" r:id="rId13"/>
    <p:sldId id="365" r:id="rId14"/>
    <p:sldId id="366" r:id="rId15"/>
    <p:sldId id="398" r:id="rId16"/>
    <p:sldId id="396" r:id="rId17"/>
    <p:sldId id="286" r:id="rId18"/>
    <p:sldId id="357" r:id="rId19"/>
    <p:sldId id="371" r:id="rId20"/>
    <p:sldId id="404" r:id="rId21"/>
    <p:sldId id="367" r:id="rId22"/>
    <p:sldId id="405" r:id="rId23"/>
    <p:sldId id="391" r:id="rId24"/>
    <p:sldId id="401" r:id="rId25"/>
    <p:sldId id="406" r:id="rId26"/>
    <p:sldId id="407" r:id="rId27"/>
    <p:sldId id="26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3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  <p:cmAuthor id="3" name="Törzsök Veronika" initials="TV" lastIdx="2" clrIdx="2">
    <p:extLst>
      <p:ext uri="{19B8F6BF-5375-455C-9EA6-DF929625EA0E}">
        <p15:presenceInfo xmlns:p15="http://schemas.microsoft.com/office/powerpoint/2012/main" userId="Törzsök Veronika" providerId="None"/>
      </p:ext>
    </p:extLst>
  </p:cmAuthor>
  <p:cmAuthor id="4" name="Fekete Ádám" initials="FÁ [2]" lastIdx="1" clrIdx="3">
    <p:extLst>
      <p:ext uri="{19B8F6BF-5375-455C-9EA6-DF929625EA0E}">
        <p15:presenceInfo xmlns:p15="http://schemas.microsoft.com/office/powerpoint/2012/main" userId="S::feketea@mnb.hu::dd374126-fbba-4c49-83bf-967a88b91d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E4F8"/>
    <a:srgbClr val="B87F00"/>
    <a:srgbClr val="FFB3B5"/>
    <a:srgbClr val="FDC7E3"/>
    <a:srgbClr val="91EEFB"/>
    <a:srgbClr val="00FFFF"/>
    <a:srgbClr val="C7E1B5"/>
    <a:srgbClr val="99CCFF"/>
    <a:srgbClr val="CC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96" autoAdjust="0"/>
    <p:restoredTop sz="92886" autoAdjust="0"/>
  </p:normalViewPr>
  <p:slideViewPr>
    <p:cSldViewPr snapToGrid="0">
      <p:cViewPr varScale="1">
        <p:scale>
          <a:sx n="59" d="100"/>
          <a:sy n="59" d="100"/>
        </p:scale>
        <p:origin x="14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febru&#225;r\input\2023.%20febru&#225;r_&#225;br&#225;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\2022.%20j&#250;nius\input\jelenlegi%20helyzet%20&#233;s%20v&#225;rakoz&#225;sok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febru&#225;r\input\2023.%20febru&#225;r_&#225;br&#225;k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febru&#225;r\input\2023.%20febru&#225;r_&#225;br&#225;k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febru&#225;r\input\2023.%20febru&#225;r_&#225;br&#225;k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febru&#225;r\input\2023.%20febru&#225;r_&#225;br&#225;k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febru&#225;r\input\2023.%20febru&#225;r_&#225;br&#225;k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febru&#225;r\input\2023.%20febru&#225;r_&#225;br&#225;k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febru&#225;r\input\2023.%20febru&#225;r_&#225;br&#225;k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febru&#225;r\input\2023.%20febru&#225;r_&#225;br&#225;k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febru&#225;r\input\2023.%20febru&#225;r_&#225;br&#225;k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febru&#225;r\input\2023.%20febru&#225;r_&#225;br&#225;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febru&#225;r\input\2023.%20febru&#225;r_&#225;br&#225;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febru&#225;r\input\2023.%20febru&#225;r_&#225;br&#225;k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febru&#225;r\input\2023.%20febru&#225;r_&#225;br&#225;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febru&#225;r\input\2023.%20febru&#225;r_&#225;br&#225;k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febru&#225;r\input\2023.%20febru&#225;r_&#225;br&#225;k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febru&#225;r\input\2023.%20febru&#225;r_&#225;br&#225;k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febru&#225;r\input\2023.%20febru&#225;r_&#225;br&#225;k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10614152393406"/>
          <c:y val="4.1981012700103543E-2"/>
          <c:w val="0.81260300418304798"/>
          <c:h val="0.59073965945593665"/>
        </c:manualLayout>
      </c:layout>
      <c:lineChart>
        <c:grouping val="standard"/>
        <c:varyColors val="0"/>
        <c:ser>
          <c:idx val="0"/>
          <c:order val="0"/>
          <c:tx>
            <c:strRef>
              <c:f>Indexek!$A$5</c:f>
              <c:strCache>
                <c:ptCount val="1"/>
                <c:pt idx="0">
                  <c:v>Jelenlegi helyzet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4EE4-4582-8953-F8AEE9146733}"/>
              </c:ext>
            </c:extLst>
          </c:dPt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EE4-4582-8953-F8AEE91467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Indexek!$B$4:$AB$4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Indexek!$B$5:$AB$5</c:f>
              <c:numCache>
                <c:formatCode>General\ "pont"</c:formatCode>
                <c:ptCount val="27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EE4-4582-8953-F8AEE9146733}"/>
            </c:ext>
          </c:extLst>
        </c:ser>
        <c:ser>
          <c:idx val="1"/>
          <c:order val="1"/>
          <c:tx>
            <c:strRef>
              <c:f>Indexek!$A$6</c:f>
              <c:strCache>
                <c:ptCount val="1"/>
                <c:pt idx="0">
                  <c:v>Várakozások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4EE4-4582-8953-F8AEE9146733}"/>
              </c:ext>
            </c:extLst>
          </c:dPt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EE4-4582-8953-F8AEE91467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Indexek!$B$4:$AB$4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Indexek!$B$6:$AB$6</c:f>
              <c:numCache>
                <c:formatCode>General\ "pont"</c:formatCode>
                <c:ptCount val="27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EE4-4582-8953-F8AEE9146733}"/>
            </c:ext>
          </c:extLst>
        </c:ser>
        <c:ser>
          <c:idx val="2"/>
          <c:order val="2"/>
          <c:tx>
            <c:strRef>
              <c:f>Indexek!$A$7</c:f>
              <c:strCache>
                <c:ptCount val="1"/>
                <c:pt idx="0">
                  <c:v>MNB konjunktúra index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4EE4-4582-8953-F8AEE9146733}"/>
              </c:ext>
            </c:extLst>
          </c:dPt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EE4-4582-8953-F8AEE91467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Indexek!$B$4:$AB$4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Indexek!$B$7:$AB$7</c:f>
              <c:numCache>
                <c:formatCode>General\ "pont"</c:formatCode>
                <c:ptCount val="27"/>
                <c:pt idx="0">
                  <c:v>-14</c:v>
                </c:pt>
                <c:pt idx="1">
                  <c:v>-6</c:v>
                </c:pt>
                <c:pt idx="2">
                  <c:v>-4</c:v>
                </c:pt>
                <c:pt idx="3">
                  <c:v>-2</c:v>
                </c:pt>
                <c:pt idx="4">
                  <c:v>8</c:v>
                </c:pt>
                <c:pt idx="5">
                  <c:v>10</c:v>
                </c:pt>
                <c:pt idx="6">
                  <c:v>13</c:v>
                </c:pt>
                <c:pt idx="7">
                  <c:v>6</c:v>
                </c:pt>
                <c:pt idx="8">
                  <c:v>9</c:v>
                </c:pt>
                <c:pt idx="9">
                  <c:v>12</c:v>
                </c:pt>
                <c:pt idx="10">
                  <c:v>9</c:v>
                </c:pt>
                <c:pt idx="11">
                  <c:v>10</c:v>
                </c:pt>
                <c:pt idx="12">
                  <c:v>14</c:v>
                </c:pt>
                <c:pt idx="13">
                  <c:v>15</c:v>
                </c:pt>
                <c:pt idx="14">
                  <c:v>15</c:v>
                </c:pt>
                <c:pt idx="15">
                  <c:v>4</c:v>
                </c:pt>
                <c:pt idx="16">
                  <c:v>8</c:v>
                </c:pt>
                <c:pt idx="17">
                  <c:v>7</c:v>
                </c:pt>
                <c:pt idx="18">
                  <c:v>6</c:v>
                </c:pt>
                <c:pt idx="19">
                  <c:v>-2</c:v>
                </c:pt>
                <c:pt idx="20">
                  <c:v>-7</c:v>
                </c:pt>
                <c:pt idx="21">
                  <c:v>-11</c:v>
                </c:pt>
                <c:pt idx="22">
                  <c:v>-9</c:v>
                </c:pt>
                <c:pt idx="23">
                  <c:v>-7</c:v>
                </c:pt>
                <c:pt idx="24">
                  <c:v>-5</c:v>
                </c:pt>
                <c:pt idx="25">
                  <c:v>0</c:v>
                </c:pt>
                <c:pt idx="2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EE4-4582-8953-F8AEE914673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96932095"/>
        <c:axId val="1896914207"/>
      </c:lineChart>
      <c:catAx>
        <c:axId val="189693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14207"/>
        <c:crosses val="autoZero"/>
        <c:auto val="1"/>
        <c:lblAlgn val="ctr"/>
        <c:lblOffset val="0"/>
        <c:noMultiLvlLbl val="0"/>
      </c:catAx>
      <c:valAx>
        <c:axId val="1896914207"/>
        <c:scaling>
          <c:orientation val="minMax"/>
          <c:max val="4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3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Árbevétel!$A$3</c:f>
              <c:strCache>
                <c:ptCount val="1"/>
                <c:pt idx="0">
                  <c:v>Várakozások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038E-4BFE-8669-E032501796BC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038E-4BFE-8669-E032501796BC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038E-4BFE-8669-E032501796BC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038E-4BFE-8669-E032501796BC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038E-4BFE-8669-E032501796BC}"/>
              </c:ext>
            </c:extLst>
          </c:dPt>
          <c:dPt>
            <c:idx val="5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038E-4BFE-8669-E032501796BC}"/>
              </c:ext>
            </c:extLst>
          </c:dPt>
          <c:dPt>
            <c:idx val="6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038E-4BFE-8669-E032501796BC}"/>
              </c:ext>
            </c:extLst>
          </c:dPt>
          <c:dPt>
            <c:idx val="7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038E-4BFE-8669-E032501796BC}"/>
              </c:ext>
            </c:extLst>
          </c:dPt>
          <c:dPt>
            <c:idx val="8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038E-4BFE-8669-E032501796BC}"/>
              </c:ext>
            </c:extLst>
          </c:dPt>
          <c:dPt>
            <c:idx val="9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038E-4BFE-8669-E032501796BC}"/>
              </c:ext>
            </c:extLst>
          </c:dPt>
          <c:dPt>
            <c:idx val="1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038E-4BFE-8669-E032501796BC}"/>
              </c:ext>
            </c:extLst>
          </c:dPt>
          <c:dPt>
            <c:idx val="1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038E-4BFE-8669-E032501796BC}"/>
              </c:ext>
            </c:extLst>
          </c:dPt>
          <c:dPt>
            <c:idx val="1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038E-4BFE-8669-E032501796BC}"/>
              </c:ext>
            </c:extLst>
          </c:dPt>
          <c:dPt>
            <c:idx val="1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038E-4BFE-8669-E032501796BC}"/>
              </c:ext>
            </c:extLst>
          </c:dPt>
          <c:dPt>
            <c:idx val="14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E-038E-4BFE-8669-E032501796BC}"/>
              </c:ext>
            </c:extLst>
          </c:dPt>
          <c:dPt>
            <c:idx val="15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F-038E-4BFE-8669-E032501796BC}"/>
              </c:ext>
            </c:extLst>
          </c:dPt>
          <c:dPt>
            <c:idx val="16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0-038E-4BFE-8669-E032501796BC}"/>
              </c:ext>
            </c:extLst>
          </c:dPt>
          <c:dPt>
            <c:idx val="17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1-038E-4BFE-8669-E032501796BC}"/>
              </c:ext>
            </c:extLst>
          </c:dPt>
          <c:dPt>
            <c:idx val="18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2-038E-4BFE-8669-E032501796BC}"/>
              </c:ext>
            </c:extLst>
          </c:dPt>
          <c:dPt>
            <c:idx val="19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3-038E-4BFE-8669-E032501796BC}"/>
              </c:ext>
            </c:extLst>
          </c:dPt>
          <c:dPt>
            <c:idx val="2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4-038E-4BFE-8669-E032501796BC}"/>
              </c:ext>
            </c:extLst>
          </c:dPt>
          <c:dPt>
            <c:idx val="2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5-038E-4BFE-8669-E032501796BC}"/>
              </c:ext>
            </c:extLst>
          </c:dPt>
          <c:dPt>
            <c:idx val="2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6-038E-4BFE-8669-E032501796BC}"/>
              </c:ext>
            </c:extLst>
          </c:dPt>
          <c:dPt>
            <c:idx val="2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7-038E-4BFE-8669-E032501796BC}"/>
              </c:ext>
            </c:extLst>
          </c:dPt>
          <c:dPt>
            <c:idx val="24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8-038E-4BFE-8669-E032501796BC}"/>
              </c:ext>
            </c:extLst>
          </c:dPt>
          <c:dPt>
            <c:idx val="26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9-038E-4BFE-8669-E032501796BC}"/>
              </c:ext>
            </c:extLst>
          </c:dPt>
          <c:xVal>
            <c:numRef>
              <c:f>Árbevétel!$B$2:$AB$2</c:f>
              <c:numCache>
                <c:formatCode>General</c:formatCode>
                <c:ptCount val="27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  <c:pt idx="22">
                  <c:v>12</c:v>
                </c:pt>
                <c:pt idx="23">
                  <c:v>16</c:v>
                </c:pt>
                <c:pt idx="24">
                  <c:v>11</c:v>
                </c:pt>
                <c:pt idx="25">
                  <c:v>9</c:v>
                </c:pt>
                <c:pt idx="26">
                  <c:v>-1</c:v>
                </c:pt>
              </c:numCache>
            </c:numRef>
          </c:xVal>
          <c:yVal>
            <c:numRef>
              <c:f>Árbevétel!$B$3:$AB$3</c:f>
              <c:numCache>
                <c:formatCode>General</c:formatCode>
                <c:ptCount val="27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  <c:pt idx="22">
                  <c:v>-5</c:v>
                </c:pt>
                <c:pt idx="23">
                  <c:v>-9</c:v>
                </c:pt>
                <c:pt idx="24">
                  <c:v>-9</c:v>
                </c:pt>
                <c:pt idx="25">
                  <c:v>14</c:v>
                </c:pt>
                <c:pt idx="26">
                  <c:v>19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1A-038E-4BFE-8669-E032501796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8508152"/>
        <c:axId val="1058521600"/>
      </c:scatterChart>
      <c:valAx>
        <c:axId val="1058508152"/>
        <c:scaling>
          <c:orientation val="minMax"/>
          <c:max val="50"/>
          <c:min val="-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Jelenlegi</a:t>
                </a:r>
                <a:r>
                  <a:rPr lang="hu-HU" sz="1800" b="1" baseline="0"/>
                  <a:t> helyzet</a:t>
                </a:r>
                <a:endParaRPr lang="hu-HU" sz="18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21600"/>
        <c:crosses val="autoZero"/>
        <c:crossBetween val="midCat"/>
      </c:valAx>
      <c:valAx>
        <c:axId val="1058521600"/>
        <c:scaling>
          <c:orientation val="minMax"/>
          <c:max val="50"/>
          <c:min val="-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Várakozások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081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362544098514159E-2"/>
          <c:y val="3.4931973210447366E-2"/>
          <c:w val="0.89027667216499029"/>
          <c:h val="0.3732425727344151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verzió'!$A$226</c:f>
              <c:strCache>
                <c:ptCount val="1"/>
                <c:pt idx="0">
                  <c:v>Magas energiaárak*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789-497A-97DC-EF2FB26A43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verzió'!$B$225:$AB$225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verzió'!$B$226:$AB$226</c:f>
              <c:numCache>
                <c:formatCode>General</c:formatCode>
                <c:ptCount val="27"/>
                <c:pt idx="18" formatCode="0%">
                  <c:v>0.49</c:v>
                </c:pt>
                <c:pt idx="19" formatCode="0%">
                  <c:v>0.48</c:v>
                </c:pt>
                <c:pt idx="20" formatCode="0%">
                  <c:v>0.61</c:v>
                </c:pt>
                <c:pt idx="21" formatCode="0%">
                  <c:v>0.66</c:v>
                </c:pt>
                <c:pt idx="22" formatCode="0%">
                  <c:v>0.61</c:v>
                </c:pt>
                <c:pt idx="23" formatCode="0%">
                  <c:v>0.67</c:v>
                </c:pt>
                <c:pt idx="24" formatCode="0%">
                  <c:v>0.6</c:v>
                </c:pt>
                <c:pt idx="25" formatCode="0%">
                  <c:v>0.62</c:v>
                </c:pt>
                <c:pt idx="26" formatCode="0%">
                  <c:v>0.62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89-497A-97DC-EF2FB26A4335}"/>
            </c:ext>
          </c:extLst>
        </c:ser>
        <c:ser>
          <c:idx val="1"/>
          <c:order val="1"/>
          <c:tx>
            <c:strRef>
              <c:f>'Új verzió'!$A$227</c:f>
              <c:strCache>
                <c:ptCount val="1"/>
                <c:pt idx="0">
                  <c:v>Beszállítók áremelése**</c:v>
                </c:pt>
              </c:strCache>
            </c:strRef>
          </c:tx>
          <c:spPr>
            <a:ln w="2540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7030A0"/>
              </a:solidFill>
              <a:ln w="9525">
                <a:noFill/>
              </a:ln>
              <a:effectLst/>
            </c:spPr>
          </c:marker>
          <c:dPt>
            <c:idx val="22"/>
            <c:marker>
              <c:symbol val="circle"/>
              <c:size val="10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F789-497A-97DC-EF2FB26A4335}"/>
              </c:ext>
            </c:extLst>
          </c:dPt>
          <c:dPt>
            <c:idx val="23"/>
            <c:marker>
              <c:symbol val="circle"/>
              <c:size val="10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F789-497A-97DC-EF2FB26A4335}"/>
              </c:ext>
            </c:extLst>
          </c:dPt>
          <c:dLbls>
            <c:dLbl>
              <c:idx val="26"/>
              <c:layout>
                <c:manualLayout>
                  <c:x val="-2.037013728053729E-16"/>
                  <c:y val="-2.146602378460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789-497A-97DC-EF2FB26A43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verzió'!$B$225:$AB$225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verzió'!$B$227:$AB$227</c:f>
              <c:numCache>
                <c:formatCode>General</c:formatCode>
                <c:ptCount val="27"/>
                <c:pt idx="22" formatCode="0%">
                  <c:v>0.56999999999999995</c:v>
                </c:pt>
                <c:pt idx="23" formatCode="0%">
                  <c:v>0.59</c:v>
                </c:pt>
                <c:pt idx="24" formatCode="0%">
                  <c:v>0.57999999999999996</c:v>
                </c:pt>
                <c:pt idx="25" formatCode="0%">
                  <c:v>0.62</c:v>
                </c:pt>
                <c:pt idx="26" formatCode="0%">
                  <c:v>0.63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789-497A-97DC-EF2FB26A4335}"/>
            </c:ext>
          </c:extLst>
        </c:ser>
        <c:ser>
          <c:idx val="7"/>
          <c:order val="2"/>
          <c:tx>
            <c:strRef>
              <c:f>'Új verzió'!$A$234</c:f>
              <c:strCache>
                <c:ptCount val="1"/>
                <c:pt idx="0">
                  <c:v>Munkaerőköltség emelkedése***</c:v>
                </c:pt>
              </c:strCache>
              <c:extLst xmlns:c15="http://schemas.microsoft.com/office/drawing/2012/chart"/>
            </c:strRef>
          </c:tx>
          <c:spPr>
            <a:ln w="25400" cap="rnd">
              <a:solidFill>
                <a:schemeClr val="accent4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4">
                  <a:lumMod val="5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22"/>
              <c:layout>
                <c:manualLayout>
                  <c:x val="-1.7578488788968656E-16"/>
                  <c:y val="2.57896454370502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789-497A-97DC-EF2FB26A4335}"/>
                </c:ext>
              </c:extLst>
            </c:dLbl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789-497A-97DC-EF2FB26A43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4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verzió'!$B$225:$AB$225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verzió'!$B$234:$AB$234</c:f>
              <c:numCache>
                <c:formatCode>General</c:formatCode>
                <c:ptCount val="27"/>
                <c:pt idx="25" formatCode="0%">
                  <c:v>0.45</c:v>
                </c:pt>
                <c:pt idx="26" formatCode="0%">
                  <c:v>0.47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5-F789-497A-97DC-EF2FB26A4335}"/>
            </c:ext>
          </c:extLst>
        </c:ser>
        <c:ser>
          <c:idx val="2"/>
          <c:order val="3"/>
          <c:tx>
            <c:strRef>
              <c:f>'Új verzió'!$A$229</c:f>
              <c:strCache>
                <c:ptCount val="1"/>
                <c:pt idx="0">
                  <c:v>Vevők hiánya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789-497A-97DC-EF2FB26A43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verzió'!$B$225:$AB$225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verzió'!$B$229:$AB$229</c:f>
              <c:numCache>
                <c:formatCode>0%</c:formatCode>
                <c:ptCount val="27"/>
                <c:pt idx="0">
                  <c:v>0.5501506672406371</c:v>
                </c:pt>
                <c:pt idx="1">
                  <c:v>0.53129444999999997</c:v>
                </c:pt>
                <c:pt idx="2">
                  <c:v>0.5</c:v>
                </c:pt>
                <c:pt idx="3">
                  <c:v>0.47159000000000001</c:v>
                </c:pt>
                <c:pt idx="4">
                  <c:v>0.44</c:v>
                </c:pt>
                <c:pt idx="5">
                  <c:v>0.4</c:v>
                </c:pt>
                <c:pt idx="6">
                  <c:v>0.41</c:v>
                </c:pt>
                <c:pt idx="7">
                  <c:v>0.37</c:v>
                </c:pt>
                <c:pt idx="8">
                  <c:v>0.34</c:v>
                </c:pt>
                <c:pt idx="9">
                  <c:v>0.33</c:v>
                </c:pt>
                <c:pt idx="10">
                  <c:v>0.33</c:v>
                </c:pt>
                <c:pt idx="11">
                  <c:v>0.36</c:v>
                </c:pt>
                <c:pt idx="12">
                  <c:v>0.35</c:v>
                </c:pt>
                <c:pt idx="13">
                  <c:v>0.37</c:v>
                </c:pt>
                <c:pt idx="14">
                  <c:v>0.28000000000000003</c:v>
                </c:pt>
                <c:pt idx="15">
                  <c:v>0.35</c:v>
                </c:pt>
                <c:pt idx="16">
                  <c:v>0.28000000000000003</c:v>
                </c:pt>
                <c:pt idx="17">
                  <c:v>0.28000000000000003</c:v>
                </c:pt>
                <c:pt idx="18">
                  <c:v>0.28999999999999998</c:v>
                </c:pt>
                <c:pt idx="19">
                  <c:v>0.34</c:v>
                </c:pt>
                <c:pt idx="20">
                  <c:v>0.41</c:v>
                </c:pt>
                <c:pt idx="21">
                  <c:v>0.4</c:v>
                </c:pt>
                <c:pt idx="22">
                  <c:v>0.34</c:v>
                </c:pt>
                <c:pt idx="23">
                  <c:v>0.38</c:v>
                </c:pt>
                <c:pt idx="24">
                  <c:v>0.39</c:v>
                </c:pt>
                <c:pt idx="25">
                  <c:v>0.38</c:v>
                </c:pt>
                <c:pt idx="26">
                  <c:v>0.39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789-497A-97DC-EF2FB26A4335}"/>
            </c:ext>
          </c:extLst>
        </c:ser>
        <c:ser>
          <c:idx val="3"/>
          <c:order val="4"/>
          <c:tx>
            <c:strRef>
              <c:f>'Új verzió'!$A$230</c:f>
              <c:strCache>
                <c:ptCount val="1"/>
                <c:pt idx="0">
                  <c:v>Munkaerőhiány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789-497A-97DC-EF2FB26A43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verzió'!$B$225:$AB$225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verzió'!$B$230:$AB$230</c:f>
              <c:numCache>
                <c:formatCode>0%</c:formatCode>
                <c:ptCount val="27"/>
                <c:pt idx="0">
                  <c:v>0.21093413689195006</c:v>
                </c:pt>
                <c:pt idx="1">
                  <c:v>0.169986</c:v>
                </c:pt>
                <c:pt idx="2">
                  <c:v>0.19</c:v>
                </c:pt>
                <c:pt idx="3">
                  <c:v>0.1988</c:v>
                </c:pt>
                <c:pt idx="4">
                  <c:v>0.26</c:v>
                </c:pt>
                <c:pt idx="5">
                  <c:v>0.27</c:v>
                </c:pt>
                <c:pt idx="6">
                  <c:v>0.28999999999999998</c:v>
                </c:pt>
                <c:pt idx="7">
                  <c:v>0.3</c:v>
                </c:pt>
                <c:pt idx="8">
                  <c:v>0.33</c:v>
                </c:pt>
                <c:pt idx="9">
                  <c:v>0.37</c:v>
                </c:pt>
                <c:pt idx="10">
                  <c:v>0.37</c:v>
                </c:pt>
                <c:pt idx="11">
                  <c:v>0.36</c:v>
                </c:pt>
                <c:pt idx="12">
                  <c:v>0.4</c:v>
                </c:pt>
                <c:pt idx="13">
                  <c:v>0.36</c:v>
                </c:pt>
                <c:pt idx="14">
                  <c:v>0.44</c:v>
                </c:pt>
                <c:pt idx="15">
                  <c:v>0.32</c:v>
                </c:pt>
                <c:pt idx="16">
                  <c:v>0.43</c:v>
                </c:pt>
                <c:pt idx="17">
                  <c:v>0.37</c:v>
                </c:pt>
                <c:pt idx="18">
                  <c:v>0.41</c:v>
                </c:pt>
                <c:pt idx="19">
                  <c:v>0.36</c:v>
                </c:pt>
                <c:pt idx="20">
                  <c:v>0.31</c:v>
                </c:pt>
                <c:pt idx="21">
                  <c:v>0.28999999999999998</c:v>
                </c:pt>
                <c:pt idx="22">
                  <c:v>0.3</c:v>
                </c:pt>
                <c:pt idx="23">
                  <c:v>0.27</c:v>
                </c:pt>
                <c:pt idx="24">
                  <c:v>0.28000000000000003</c:v>
                </c:pt>
                <c:pt idx="25">
                  <c:v>0.27</c:v>
                </c:pt>
                <c:pt idx="26">
                  <c:v>0.31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789-497A-97DC-EF2FB26A4335}"/>
            </c:ext>
          </c:extLst>
        </c:ser>
        <c:ser>
          <c:idx val="4"/>
          <c:order val="5"/>
          <c:tx>
            <c:strRef>
              <c:f>'Új verzió'!$A$231</c:f>
              <c:strCache>
                <c:ptCount val="1"/>
                <c:pt idx="0">
                  <c:v>Beszállítói problémák (késés/termékhiány)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6"/>
              <c:layout>
                <c:manualLayout>
                  <c:x val="-2.037013728053729E-16"/>
                  <c:y val="-3.48822886499878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789-497A-97DC-EF2FB26A43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verzió'!$B$225:$AB$225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verzió'!$B$231:$AB$231</c:f>
              <c:numCache>
                <c:formatCode>0%</c:formatCode>
                <c:ptCount val="27"/>
                <c:pt idx="0">
                  <c:v>0.10546706844597503</c:v>
                </c:pt>
                <c:pt idx="1">
                  <c:v>0.105263</c:v>
                </c:pt>
                <c:pt idx="2">
                  <c:v>0.1</c:v>
                </c:pt>
                <c:pt idx="3">
                  <c:v>0.18665000000000001</c:v>
                </c:pt>
                <c:pt idx="4">
                  <c:v>0.18</c:v>
                </c:pt>
                <c:pt idx="5">
                  <c:v>0.2</c:v>
                </c:pt>
                <c:pt idx="6">
                  <c:v>0.21</c:v>
                </c:pt>
                <c:pt idx="7">
                  <c:v>0.25</c:v>
                </c:pt>
                <c:pt idx="8">
                  <c:v>0.18</c:v>
                </c:pt>
                <c:pt idx="9">
                  <c:v>0.26</c:v>
                </c:pt>
                <c:pt idx="10">
                  <c:v>0.26</c:v>
                </c:pt>
                <c:pt idx="11">
                  <c:v>0.28000000000000003</c:v>
                </c:pt>
                <c:pt idx="12">
                  <c:v>0.27</c:v>
                </c:pt>
                <c:pt idx="13">
                  <c:v>0.25</c:v>
                </c:pt>
                <c:pt idx="14">
                  <c:v>0.3</c:v>
                </c:pt>
                <c:pt idx="15">
                  <c:v>0.28999999999999998</c:v>
                </c:pt>
                <c:pt idx="16">
                  <c:v>0.42</c:v>
                </c:pt>
                <c:pt idx="17">
                  <c:v>0.38</c:v>
                </c:pt>
                <c:pt idx="18">
                  <c:v>0.36</c:v>
                </c:pt>
                <c:pt idx="19">
                  <c:v>0.3</c:v>
                </c:pt>
                <c:pt idx="20">
                  <c:v>0.28000000000000003</c:v>
                </c:pt>
                <c:pt idx="21">
                  <c:v>0.24</c:v>
                </c:pt>
                <c:pt idx="22">
                  <c:v>0.27</c:v>
                </c:pt>
                <c:pt idx="23">
                  <c:v>0.23</c:v>
                </c:pt>
                <c:pt idx="24">
                  <c:v>0.22</c:v>
                </c:pt>
                <c:pt idx="25">
                  <c:v>0.17</c:v>
                </c:pt>
                <c:pt idx="26">
                  <c:v>0.18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F789-497A-97DC-EF2FB26A4335}"/>
            </c:ext>
          </c:extLst>
        </c:ser>
        <c:ser>
          <c:idx val="5"/>
          <c:order val="6"/>
          <c:tx>
            <c:strRef>
              <c:f>'Új verzió'!$A$232</c:f>
              <c:strCache>
                <c:ptCount val="1"/>
                <c:pt idx="0">
                  <c:v>Finanszírozási problémák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6"/>
              <c:layout>
                <c:manualLayout>
                  <c:x val="-2.037013728053729E-16"/>
                  <c:y val="-1.3416264865379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789-497A-97DC-EF2FB26A43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verzió'!$B$225:$AB$225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verzió'!$B$232:$AB$232</c:f>
              <c:numCache>
                <c:formatCode>0%</c:formatCode>
                <c:ptCount val="27"/>
                <c:pt idx="0">
                  <c:v>0.22858372793801118</c:v>
                </c:pt>
                <c:pt idx="1">
                  <c:v>0.18776699999999999</c:v>
                </c:pt>
                <c:pt idx="2">
                  <c:v>0.24</c:v>
                </c:pt>
                <c:pt idx="3">
                  <c:v>0.21729999999999999</c:v>
                </c:pt>
                <c:pt idx="4">
                  <c:v>0.23</c:v>
                </c:pt>
                <c:pt idx="5">
                  <c:v>0.22</c:v>
                </c:pt>
                <c:pt idx="6">
                  <c:v>0.22</c:v>
                </c:pt>
                <c:pt idx="7">
                  <c:v>0.23</c:v>
                </c:pt>
                <c:pt idx="8">
                  <c:v>0.22</c:v>
                </c:pt>
                <c:pt idx="9">
                  <c:v>0.2</c:v>
                </c:pt>
                <c:pt idx="10">
                  <c:v>0.22</c:v>
                </c:pt>
                <c:pt idx="11">
                  <c:v>0.2</c:v>
                </c:pt>
                <c:pt idx="12">
                  <c:v>0.18</c:v>
                </c:pt>
                <c:pt idx="13">
                  <c:v>0.21</c:v>
                </c:pt>
                <c:pt idx="14">
                  <c:v>0.18</c:v>
                </c:pt>
                <c:pt idx="15">
                  <c:v>0.21</c:v>
                </c:pt>
                <c:pt idx="16">
                  <c:v>0.15</c:v>
                </c:pt>
                <c:pt idx="17">
                  <c:v>0.21</c:v>
                </c:pt>
                <c:pt idx="18">
                  <c:v>0.26</c:v>
                </c:pt>
                <c:pt idx="19">
                  <c:v>0.22</c:v>
                </c:pt>
                <c:pt idx="20">
                  <c:v>0.17</c:v>
                </c:pt>
                <c:pt idx="21">
                  <c:v>0.23</c:v>
                </c:pt>
                <c:pt idx="22">
                  <c:v>0.22</c:v>
                </c:pt>
                <c:pt idx="23">
                  <c:v>0.21</c:v>
                </c:pt>
                <c:pt idx="24">
                  <c:v>0.24</c:v>
                </c:pt>
                <c:pt idx="25">
                  <c:v>0.15</c:v>
                </c:pt>
                <c:pt idx="26">
                  <c:v>0.16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F789-497A-97DC-EF2FB26A4335}"/>
            </c:ext>
          </c:extLst>
        </c:ser>
        <c:ser>
          <c:idx val="6"/>
          <c:order val="7"/>
          <c:tx>
            <c:strRef>
              <c:f>'Új verzió'!$A$233</c:f>
              <c:strCache>
                <c:ptCount val="1"/>
                <c:pt idx="0">
                  <c:v>Adminisztratív akadályok</c:v>
                </c:pt>
              </c:strCache>
            </c:strRef>
          </c:tx>
          <c:spPr>
            <a:ln w="2540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C000"/>
              </a:solidFill>
              <a:ln w="9525">
                <a:noFill/>
              </a:ln>
              <a:effectLst/>
            </c:spPr>
          </c:marker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789-497A-97DC-EF2FB26A43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verzió'!$B$225:$AB$225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verzió'!$B$233:$AB$233</c:f>
              <c:numCache>
                <c:formatCode>0%</c:formatCode>
                <c:ptCount val="27"/>
                <c:pt idx="0">
                  <c:v>0.10589754627636677</c:v>
                </c:pt>
                <c:pt idx="1">
                  <c:v>0.11593199999999999</c:v>
                </c:pt>
                <c:pt idx="2">
                  <c:v>0.09</c:v>
                </c:pt>
                <c:pt idx="3">
                  <c:v>0.15915000000000001</c:v>
                </c:pt>
                <c:pt idx="4">
                  <c:v>0.16</c:v>
                </c:pt>
                <c:pt idx="5">
                  <c:v>0.14000000000000001</c:v>
                </c:pt>
                <c:pt idx="6">
                  <c:v>0.13</c:v>
                </c:pt>
                <c:pt idx="7">
                  <c:v>0.13</c:v>
                </c:pt>
                <c:pt idx="8">
                  <c:v>0.13</c:v>
                </c:pt>
                <c:pt idx="9">
                  <c:v>0.12</c:v>
                </c:pt>
                <c:pt idx="10">
                  <c:v>0.12</c:v>
                </c:pt>
                <c:pt idx="11">
                  <c:v>0.12</c:v>
                </c:pt>
                <c:pt idx="12">
                  <c:v>0.15</c:v>
                </c:pt>
                <c:pt idx="13">
                  <c:v>0.12</c:v>
                </c:pt>
                <c:pt idx="14">
                  <c:v>0.18</c:v>
                </c:pt>
                <c:pt idx="15">
                  <c:v>0.12</c:v>
                </c:pt>
                <c:pt idx="16">
                  <c:v>0.15</c:v>
                </c:pt>
                <c:pt idx="17">
                  <c:v>0.12</c:v>
                </c:pt>
                <c:pt idx="18">
                  <c:v>0.14000000000000001</c:v>
                </c:pt>
                <c:pt idx="19">
                  <c:v>0.15</c:v>
                </c:pt>
                <c:pt idx="20">
                  <c:v>0.14000000000000001</c:v>
                </c:pt>
                <c:pt idx="21">
                  <c:v>0.16</c:v>
                </c:pt>
                <c:pt idx="22">
                  <c:v>0.13</c:v>
                </c:pt>
                <c:pt idx="23">
                  <c:v>0.12</c:v>
                </c:pt>
                <c:pt idx="24">
                  <c:v>0.13</c:v>
                </c:pt>
                <c:pt idx="25">
                  <c:v>0.09</c:v>
                </c:pt>
                <c:pt idx="26">
                  <c:v>0.12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F789-497A-97DC-EF2FB26A4335}"/>
            </c:ext>
          </c:extLst>
        </c:ser>
        <c:ser>
          <c:idx val="8"/>
          <c:order val="8"/>
          <c:tx>
            <c:strRef>
              <c:f>'Új verzió'!$A$235</c:f>
              <c:strCache>
                <c:ptCount val="1"/>
                <c:pt idx="0">
                  <c:v>Nincs akadálya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789-497A-97DC-EF2FB26A43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verzió'!$B$225:$AB$225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verzió'!$B$235:$AB$235</c:f>
              <c:numCache>
                <c:formatCode>0%</c:formatCode>
                <c:ptCount val="27"/>
                <c:pt idx="0">
                  <c:v>0.15238915195867414</c:v>
                </c:pt>
                <c:pt idx="1">
                  <c:v>0.12945000000000001</c:v>
                </c:pt>
                <c:pt idx="2">
                  <c:v>0.15</c:v>
                </c:pt>
                <c:pt idx="3">
                  <c:v>0.10459</c:v>
                </c:pt>
                <c:pt idx="4">
                  <c:v>0.1</c:v>
                </c:pt>
                <c:pt idx="5">
                  <c:v>0.12</c:v>
                </c:pt>
                <c:pt idx="6">
                  <c:v>0.13</c:v>
                </c:pt>
                <c:pt idx="7">
                  <c:v>0.12</c:v>
                </c:pt>
                <c:pt idx="8">
                  <c:v>0.13</c:v>
                </c:pt>
                <c:pt idx="9">
                  <c:v>0.12</c:v>
                </c:pt>
                <c:pt idx="10">
                  <c:v>0.13</c:v>
                </c:pt>
                <c:pt idx="11">
                  <c:v>0.12</c:v>
                </c:pt>
                <c:pt idx="12">
                  <c:v>0.12</c:v>
                </c:pt>
                <c:pt idx="13">
                  <c:v>0.12</c:v>
                </c:pt>
                <c:pt idx="14">
                  <c:v>0.1</c:v>
                </c:pt>
                <c:pt idx="15">
                  <c:v>0.11</c:v>
                </c:pt>
                <c:pt idx="16">
                  <c:v>0.09</c:v>
                </c:pt>
                <c:pt idx="17">
                  <c:v>0.13</c:v>
                </c:pt>
                <c:pt idx="18">
                  <c:v>0.06</c:v>
                </c:pt>
                <c:pt idx="19">
                  <c:v>0.06</c:v>
                </c:pt>
                <c:pt idx="20">
                  <c:v>7.0000000000000007E-2</c:v>
                </c:pt>
                <c:pt idx="21">
                  <c:v>0.04</c:v>
                </c:pt>
                <c:pt idx="22">
                  <c:v>0.05</c:v>
                </c:pt>
                <c:pt idx="23">
                  <c:v>0.04</c:v>
                </c:pt>
                <c:pt idx="24">
                  <c:v>0.03</c:v>
                </c:pt>
                <c:pt idx="25">
                  <c:v>0.03</c:v>
                </c:pt>
                <c:pt idx="26">
                  <c:v>0.04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F789-497A-97DC-EF2FB26A43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524360"/>
        <c:axId val="733516160"/>
        <c:extLst>
          <c:ext xmlns:c15="http://schemas.microsoft.com/office/drawing/2012/chart" uri="{02D57815-91ED-43cb-92C2-25804820EDAC}">
            <c15:filteredLineSeries>
              <c15:ser>
                <c:idx val="9"/>
                <c:order val="9"/>
                <c:tx>
                  <c:strRef>
                    <c:extLst>
                      <c:ext uri="{02D57815-91ED-43cb-92C2-25804820EDAC}">
                        <c15:formulaRef>
                          <c15:sqref>'Új verzió'!$A$236</c15:sqref>
                        </c15:formulaRef>
                      </c:ext>
                    </c:extLst>
                    <c:strCache>
                      <c:ptCount val="1"/>
                      <c:pt idx="0">
                        <c:v>Nem tudja/nem válaszol</c:v>
                      </c:pt>
                    </c:strCache>
                  </c:strRef>
                </c:tx>
                <c:spPr>
                  <a:ln w="25400" cap="rnd">
                    <a:solidFill>
                      <a:schemeClr val="bg1">
                        <a:lumMod val="75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10"/>
                  <c:spPr>
                    <a:solidFill>
                      <a:schemeClr val="bg1">
                        <a:lumMod val="75000"/>
                      </a:schemeClr>
                    </a:solidFill>
                    <a:ln w="9525">
                      <a:noFill/>
                    </a:ln>
                    <a:effectLst/>
                  </c:spPr>
                </c:marker>
                <c:dLbls>
                  <c:dLbl>
                    <c:idx val="22"/>
                    <c:layout>
                      <c:manualLayout>
                        <c:x val="0"/>
                        <c:y val="1.8113078425200879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C-F789-497A-97DC-EF2FB26A4335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'Új verzió'!$B$225:$AB$225</c15:sqref>
                        </c15:formulaRef>
                      </c:ext>
                    </c:extLst>
                    <c:strCache>
                      <c:ptCount val="27"/>
                      <c:pt idx="0">
                        <c:v>2020. December</c:v>
                      </c:pt>
                      <c:pt idx="1">
                        <c:v>2021. Január</c:v>
                      </c:pt>
                      <c:pt idx="2">
                        <c:v>Február</c:v>
                      </c:pt>
                      <c:pt idx="3">
                        <c:v>Március</c:v>
                      </c:pt>
                      <c:pt idx="4">
                        <c:v>Április</c:v>
                      </c:pt>
                      <c:pt idx="5">
                        <c:v>Május</c:v>
                      </c:pt>
                      <c:pt idx="6">
                        <c:v>Június</c:v>
                      </c:pt>
                      <c:pt idx="7">
                        <c:v>Július</c:v>
                      </c:pt>
                      <c:pt idx="8">
                        <c:v>Augusztus</c:v>
                      </c:pt>
                      <c:pt idx="9">
                        <c:v>Szeptember</c:v>
                      </c:pt>
                      <c:pt idx="10">
                        <c:v>Október</c:v>
                      </c:pt>
                      <c:pt idx="11">
                        <c:v>November</c:v>
                      </c:pt>
                      <c:pt idx="12">
                        <c:v>December</c:v>
                      </c:pt>
                      <c:pt idx="13">
                        <c:v>2022. Január</c:v>
                      </c:pt>
                      <c:pt idx="14">
                        <c:v>Február</c:v>
                      </c:pt>
                      <c:pt idx="15">
                        <c:v>Március</c:v>
                      </c:pt>
                      <c:pt idx="16">
                        <c:v>Április</c:v>
                      </c:pt>
                      <c:pt idx="17">
                        <c:v>Május</c:v>
                      </c:pt>
                      <c:pt idx="18">
                        <c:v>Június</c:v>
                      </c:pt>
                      <c:pt idx="19">
                        <c:v>Július</c:v>
                      </c:pt>
                      <c:pt idx="20">
                        <c:v>Augusztus</c:v>
                      </c:pt>
                      <c:pt idx="21">
                        <c:v>Szeptember</c:v>
                      </c:pt>
                      <c:pt idx="22">
                        <c:v>Október</c:v>
                      </c:pt>
                      <c:pt idx="23">
                        <c:v>November</c:v>
                      </c:pt>
                      <c:pt idx="24">
                        <c:v>December</c:v>
                      </c:pt>
                      <c:pt idx="25">
                        <c:v>2023. Január</c:v>
                      </c:pt>
                      <c:pt idx="26">
                        <c:v>Február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'Új verzió'!$B$236:$Z$236</c15:sqref>
                        </c15:formulaRef>
                      </c:ext>
                    </c:extLst>
                    <c:numCache>
                      <c:formatCode>0%</c:formatCode>
                      <c:ptCount val="25"/>
                      <c:pt idx="0">
                        <c:v>6.4141196728368488E-2</c:v>
                      </c:pt>
                      <c:pt idx="1">
                        <c:v>3.8406999999999997E-2</c:v>
                      </c:pt>
                      <c:pt idx="2">
                        <c:v>0.05</c:v>
                      </c:pt>
                      <c:pt idx="3">
                        <c:v>5.4100000000000002E-2</c:v>
                      </c:pt>
                      <c:pt idx="4">
                        <c:v>0.05</c:v>
                      </c:pt>
                      <c:pt idx="5">
                        <c:v>0.06</c:v>
                      </c:pt>
                      <c:pt idx="6">
                        <c:v>0.05</c:v>
                      </c:pt>
                      <c:pt idx="7">
                        <c:v>7.0000000000000007E-2</c:v>
                      </c:pt>
                      <c:pt idx="8">
                        <c:v>7.0000000000000007E-2</c:v>
                      </c:pt>
                      <c:pt idx="9">
                        <c:v>0.06</c:v>
                      </c:pt>
                      <c:pt idx="10">
                        <c:v>0.06</c:v>
                      </c:pt>
                      <c:pt idx="11">
                        <c:v>0.06</c:v>
                      </c:pt>
                      <c:pt idx="12">
                        <c:v>0.05</c:v>
                      </c:pt>
                      <c:pt idx="13">
                        <c:v>0.05</c:v>
                      </c:pt>
                      <c:pt idx="14">
                        <c:v>0.05</c:v>
                      </c:pt>
                      <c:pt idx="15">
                        <c:v>7.0000000000000007E-2</c:v>
                      </c:pt>
                      <c:pt idx="16">
                        <c:v>0.04</c:v>
                      </c:pt>
                      <c:pt idx="17">
                        <c:v>0.04</c:v>
                      </c:pt>
                      <c:pt idx="18">
                        <c:v>0.04</c:v>
                      </c:pt>
                      <c:pt idx="19">
                        <c:v>0.06</c:v>
                      </c:pt>
                      <c:pt idx="20">
                        <c:v>0.04</c:v>
                      </c:pt>
                      <c:pt idx="21">
                        <c:v>0.03</c:v>
                      </c:pt>
                      <c:pt idx="22">
                        <c:v>0.04</c:v>
                      </c:pt>
                      <c:pt idx="23">
                        <c:v>0.02</c:v>
                      </c:pt>
                      <c:pt idx="24">
                        <c:v>0.04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D-F789-497A-97DC-EF2FB26A4335}"/>
                  </c:ext>
                </c:extLst>
              </c15:ser>
            </c15:filteredLineSeries>
          </c:ext>
        </c:extLst>
      </c:lineChart>
      <c:catAx>
        <c:axId val="733524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516160"/>
        <c:crosses val="autoZero"/>
        <c:auto val="1"/>
        <c:lblAlgn val="ctr"/>
        <c:lblOffset val="100"/>
        <c:noMultiLvlLbl val="0"/>
      </c:catAx>
      <c:valAx>
        <c:axId val="733516160"/>
        <c:scaling>
          <c:orientation val="minMax"/>
          <c:max val="0.70000000000000007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52436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7222227386507803E-2"/>
          <c:y val="0.69623717082877246"/>
          <c:w val="0.94599583836349943"/>
          <c:h val="0.285778273299245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268603828429846E-2"/>
          <c:y val="5.745725180578843E-2"/>
          <c:w val="0.75213760365949223"/>
          <c:h val="0.5235460661756903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verzió'!$B$245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6"/>
              <c:layout>
                <c:manualLayout>
                  <c:x val="1.3888887369981695E-3"/>
                  <c:y val="2.35716711819924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0F6-4928-886F-0135B7EA57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verzió'!$A$246:$A$272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verzió'!$B$246:$B$272</c:f>
              <c:numCache>
                <c:formatCode>General\ "pont"</c:formatCode>
                <c:ptCount val="27"/>
                <c:pt idx="0">
                  <c:v>-33</c:v>
                </c:pt>
                <c:pt idx="1">
                  <c:v>-32</c:v>
                </c:pt>
                <c:pt idx="2">
                  <c:v>-22</c:v>
                </c:pt>
                <c:pt idx="3">
                  <c:v>-35</c:v>
                </c:pt>
                <c:pt idx="4">
                  <c:v>-13</c:v>
                </c:pt>
                <c:pt idx="5">
                  <c:v>-2</c:v>
                </c:pt>
                <c:pt idx="6">
                  <c:v>-7</c:v>
                </c:pt>
                <c:pt idx="7">
                  <c:v>-12</c:v>
                </c:pt>
                <c:pt idx="8">
                  <c:v>-10</c:v>
                </c:pt>
                <c:pt idx="9">
                  <c:v>-5</c:v>
                </c:pt>
                <c:pt idx="10">
                  <c:v>-13</c:v>
                </c:pt>
                <c:pt idx="11">
                  <c:v>-23</c:v>
                </c:pt>
                <c:pt idx="12">
                  <c:v>-14</c:v>
                </c:pt>
                <c:pt idx="13">
                  <c:v>-25</c:v>
                </c:pt>
                <c:pt idx="14">
                  <c:v>-8</c:v>
                </c:pt>
                <c:pt idx="15">
                  <c:v>-28</c:v>
                </c:pt>
                <c:pt idx="16">
                  <c:v>-23</c:v>
                </c:pt>
                <c:pt idx="17">
                  <c:v>-15</c:v>
                </c:pt>
                <c:pt idx="18">
                  <c:v>-26</c:v>
                </c:pt>
                <c:pt idx="19">
                  <c:v>-37</c:v>
                </c:pt>
                <c:pt idx="20">
                  <c:v>-47</c:v>
                </c:pt>
                <c:pt idx="21">
                  <c:v>-41</c:v>
                </c:pt>
                <c:pt idx="22">
                  <c:v>-41</c:v>
                </c:pt>
                <c:pt idx="23">
                  <c:v>-36</c:v>
                </c:pt>
                <c:pt idx="24">
                  <c:v>-42</c:v>
                </c:pt>
                <c:pt idx="25">
                  <c:v>-43</c:v>
                </c:pt>
                <c:pt idx="26">
                  <c:v>-36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0F6-4928-886F-0135B7EA57BE}"/>
            </c:ext>
          </c:extLst>
        </c:ser>
        <c:ser>
          <c:idx val="1"/>
          <c:order val="1"/>
          <c:tx>
            <c:strRef>
              <c:f>'Új verzió'!$C$245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0F6-4928-886F-0135B7EA57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verzió'!$A$246:$A$272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verzió'!$C$246:$C$272</c:f>
              <c:numCache>
                <c:formatCode>General\ "pont"</c:formatCode>
                <c:ptCount val="27"/>
                <c:pt idx="0">
                  <c:v>-28</c:v>
                </c:pt>
                <c:pt idx="1">
                  <c:v>-25</c:v>
                </c:pt>
                <c:pt idx="2">
                  <c:v>-14</c:v>
                </c:pt>
                <c:pt idx="3">
                  <c:v>-26</c:v>
                </c:pt>
                <c:pt idx="4">
                  <c:v>-3</c:v>
                </c:pt>
                <c:pt idx="5">
                  <c:v>-1</c:v>
                </c:pt>
                <c:pt idx="6">
                  <c:v>1</c:v>
                </c:pt>
                <c:pt idx="7">
                  <c:v>-3</c:v>
                </c:pt>
                <c:pt idx="8">
                  <c:v>-4</c:v>
                </c:pt>
                <c:pt idx="9">
                  <c:v>-3</c:v>
                </c:pt>
                <c:pt idx="10">
                  <c:v>-8</c:v>
                </c:pt>
                <c:pt idx="11">
                  <c:v>-14</c:v>
                </c:pt>
                <c:pt idx="12">
                  <c:v>-17</c:v>
                </c:pt>
                <c:pt idx="13">
                  <c:v>-16</c:v>
                </c:pt>
                <c:pt idx="14">
                  <c:v>-16</c:v>
                </c:pt>
                <c:pt idx="15">
                  <c:v>-28</c:v>
                </c:pt>
                <c:pt idx="16">
                  <c:v>-13</c:v>
                </c:pt>
                <c:pt idx="17">
                  <c:v>-22</c:v>
                </c:pt>
                <c:pt idx="18">
                  <c:v>-26</c:v>
                </c:pt>
                <c:pt idx="19">
                  <c:v>-41</c:v>
                </c:pt>
                <c:pt idx="20">
                  <c:v>-41</c:v>
                </c:pt>
                <c:pt idx="21">
                  <c:v>-44</c:v>
                </c:pt>
                <c:pt idx="22">
                  <c:v>-52</c:v>
                </c:pt>
                <c:pt idx="23">
                  <c:v>-38</c:v>
                </c:pt>
                <c:pt idx="24">
                  <c:v>-36</c:v>
                </c:pt>
                <c:pt idx="25">
                  <c:v>-43</c:v>
                </c:pt>
                <c:pt idx="26">
                  <c:v>-33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0F6-4928-886F-0135B7EA57BE}"/>
            </c:ext>
          </c:extLst>
        </c:ser>
        <c:ser>
          <c:idx val="2"/>
          <c:order val="2"/>
          <c:tx>
            <c:strRef>
              <c:f>'Új verzió'!$D$245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0F6-4928-886F-0135B7EA57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verzió'!$A$246:$A$272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verzió'!$D$246:$D$272</c:f>
              <c:numCache>
                <c:formatCode>General\ "pont"</c:formatCode>
                <c:ptCount val="27"/>
                <c:pt idx="0">
                  <c:v>-22</c:v>
                </c:pt>
                <c:pt idx="1">
                  <c:v>-24</c:v>
                </c:pt>
                <c:pt idx="2">
                  <c:v>-3</c:v>
                </c:pt>
                <c:pt idx="3">
                  <c:v>-12</c:v>
                </c:pt>
                <c:pt idx="4">
                  <c:v>-2</c:v>
                </c:pt>
                <c:pt idx="5">
                  <c:v>17</c:v>
                </c:pt>
                <c:pt idx="6">
                  <c:v>12</c:v>
                </c:pt>
                <c:pt idx="7">
                  <c:v>6</c:v>
                </c:pt>
                <c:pt idx="8">
                  <c:v>-4</c:v>
                </c:pt>
                <c:pt idx="9">
                  <c:v>1</c:v>
                </c:pt>
                <c:pt idx="10">
                  <c:v>-2</c:v>
                </c:pt>
                <c:pt idx="11">
                  <c:v>-13</c:v>
                </c:pt>
                <c:pt idx="12">
                  <c:v>-18</c:v>
                </c:pt>
                <c:pt idx="13">
                  <c:v>-16</c:v>
                </c:pt>
                <c:pt idx="14">
                  <c:v>-17</c:v>
                </c:pt>
                <c:pt idx="15">
                  <c:v>-43</c:v>
                </c:pt>
                <c:pt idx="16">
                  <c:v>-15</c:v>
                </c:pt>
                <c:pt idx="17">
                  <c:v>-26</c:v>
                </c:pt>
                <c:pt idx="18">
                  <c:v>-24</c:v>
                </c:pt>
                <c:pt idx="19">
                  <c:v>-46</c:v>
                </c:pt>
                <c:pt idx="20">
                  <c:v>-47</c:v>
                </c:pt>
                <c:pt idx="21">
                  <c:v>-50</c:v>
                </c:pt>
                <c:pt idx="22">
                  <c:v>-55</c:v>
                </c:pt>
                <c:pt idx="23">
                  <c:v>-42</c:v>
                </c:pt>
                <c:pt idx="24">
                  <c:v>-35</c:v>
                </c:pt>
                <c:pt idx="25">
                  <c:v>-42</c:v>
                </c:pt>
                <c:pt idx="26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0F6-4928-886F-0135B7EA57BE}"/>
            </c:ext>
          </c:extLst>
        </c:ser>
        <c:ser>
          <c:idx val="3"/>
          <c:order val="3"/>
          <c:tx>
            <c:strRef>
              <c:f>'Új verzió'!$E$245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6"/>
              <c:layout>
                <c:manualLayout>
                  <c:x val="0"/>
                  <c:y val="-3.66670440608771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0F6-4928-886F-0135B7EA57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verzió'!$A$246:$A$272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verzió'!$E$246:$E$272</c:f>
              <c:numCache>
                <c:formatCode>General\ "pont"</c:formatCode>
                <c:ptCount val="27"/>
                <c:pt idx="0">
                  <c:v>-12</c:v>
                </c:pt>
                <c:pt idx="1">
                  <c:v>-4</c:v>
                </c:pt>
                <c:pt idx="2">
                  <c:v>-2</c:v>
                </c:pt>
                <c:pt idx="3">
                  <c:v>-5</c:v>
                </c:pt>
                <c:pt idx="4">
                  <c:v>9</c:v>
                </c:pt>
                <c:pt idx="5">
                  <c:v>8</c:v>
                </c:pt>
                <c:pt idx="6">
                  <c:v>16</c:v>
                </c:pt>
                <c:pt idx="7">
                  <c:v>-11</c:v>
                </c:pt>
                <c:pt idx="8">
                  <c:v>-12</c:v>
                </c:pt>
                <c:pt idx="9">
                  <c:v>6</c:v>
                </c:pt>
                <c:pt idx="10">
                  <c:v>-7</c:v>
                </c:pt>
                <c:pt idx="11">
                  <c:v>-7</c:v>
                </c:pt>
                <c:pt idx="12">
                  <c:v>0</c:v>
                </c:pt>
                <c:pt idx="13">
                  <c:v>-7</c:v>
                </c:pt>
                <c:pt idx="14">
                  <c:v>8</c:v>
                </c:pt>
                <c:pt idx="15">
                  <c:v>-38</c:v>
                </c:pt>
                <c:pt idx="16">
                  <c:v>-36</c:v>
                </c:pt>
                <c:pt idx="17">
                  <c:v>-24</c:v>
                </c:pt>
                <c:pt idx="18">
                  <c:v>-27</c:v>
                </c:pt>
                <c:pt idx="19">
                  <c:v>-20</c:v>
                </c:pt>
                <c:pt idx="20">
                  <c:v>-20</c:v>
                </c:pt>
                <c:pt idx="21">
                  <c:v>-39</c:v>
                </c:pt>
                <c:pt idx="22">
                  <c:v>-45</c:v>
                </c:pt>
                <c:pt idx="23">
                  <c:v>-26</c:v>
                </c:pt>
                <c:pt idx="24">
                  <c:v>-42</c:v>
                </c:pt>
                <c:pt idx="25">
                  <c:v>-28</c:v>
                </c:pt>
                <c:pt idx="26">
                  <c:v>-26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0F6-4928-886F-0135B7EA57BE}"/>
            </c:ext>
          </c:extLst>
        </c:ser>
        <c:ser>
          <c:idx val="4"/>
          <c:order val="4"/>
          <c:tx>
            <c:strRef>
              <c:f>'Új verzió'!$F$245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0F6-4928-886F-0135B7EA57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verzió'!$A$246:$A$272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verzió'!$F$246:$F$272</c:f>
              <c:numCache>
                <c:formatCode>General\ "pont"</c:formatCode>
                <c:ptCount val="27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  <c:pt idx="22">
                  <c:v>-46</c:v>
                </c:pt>
                <c:pt idx="23">
                  <c:v>-34</c:v>
                </c:pt>
                <c:pt idx="24">
                  <c:v>-40</c:v>
                </c:pt>
                <c:pt idx="25">
                  <c:v>-37</c:v>
                </c:pt>
                <c:pt idx="26">
                  <c:v>-28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0F6-4928-886F-0135B7EA57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722927"/>
        <c:axId val="733722511"/>
      </c:lineChart>
      <c:catAx>
        <c:axId val="73372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511"/>
        <c:crosses val="autoZero"/>
        <c:auto val="1"/>
        <c:lblAlgn val="ctr"/>
        <c:lblOffset val="50"/>
        <c:noMultiLvlLbl val="0"/>
      </c:catAx>
      <c:valAx>
        <c:axId val="733722511"/>
        <c:scaling>
          <c:orientation val="minMax"/>
          <c:max val="20"/>
          <c:min val="-6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55822816668465E-2"/>
          <c:y val="3.991880228454589E-2"/>
          <c:w val="0.76337658753734894"/>
          <c:h val="0.6143326427482835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verzió'!$B$275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'Új verzió'!$A$276:$A$302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verzió'!$B$276:$B$302</c:f>
              <c:numCache>
                <c:formatCode>General\ "pont"</c:formatCode>
                <c:ptCount val="27"/>
                <c:pt idx="0">
                  <c:v>-18</c:v>
                </c:pt>
                <c:pt idx="1">
                  <c:v>1</c:v>
                </c:pt>
                <c:pt idx="2">
                  <c:v>11</c:v>
                </c:pt>
                <c:pt idx="3">
                  <c:v>3</c:v>
                </c:pt>
                <c:pt idx="4">
                  <c:v>20</c:v>
                </c:pt>
                <c:pt idx="5">
                  <c:v>19</c:v>
                </c:pt>
                <c:pt idx="6">
                  <c:v>13</c:v>
                </c:pt>
                <c:pt idx="7">
                  <c:v>3</c:v>
                </c:pt>
                <c:pt idx="8">
                  <c:v>-1</c:v>
                </c:pt>
                <c:pt idx="9">
                  <c:v>3</c:v>
                </c:pt>
                <c:pt idx="10">
                  <c:v>-3</c:v>
                </c:pt>
                <c:pt idx="11">
                  <c:v>-14</c:v>
                </c:pt>
                <c:pt idx="12">
                  <c:v>-7</c:v>
                </c:pt>
                <c:pt idx="13">
                  <c:v>16</c:v>
                </c:pt>
                <c:pt idx="14">
                  <c:v>2</c:v>
                </c:pt>
                <c:pt idx="15">
                  <c:v>-18</c:v>
                </c:pt>
                <c:pt idx="16">
                  <c:v>-18</c:v>
                </c:pt>
                <c:pt idx="17">
                  <c:v>-9</c:v>
                </c:pt>
                <c:pt idx="18">
                  <c:v>-17</c:v>
                </c:pt>
                <c:pt idx="19">
                  <c:v>-30</c:v>
                </c:pt>
                <c:pt idx="20">
                  <c:v>-53</c:v>
                </c:pt>
                <c:pt idx="21">
                  <c:v>-46</c:v>
                </c:pt>
                <c:pt idx="22">
                  <c:v>-50</c:v>
                </c:pt>
                <c:pt idx="23">
                  <c:v>-38</c:v>
                </c:pt>
                <c:pt idx="24">
                  <c:v>-43</c:v>
                </c:pt>
                <c:pt idx="25">
                  <c:v>-20</c:v>
                </c:pt>
                <c:pt idx="26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AD3-4356-98A9-0084CFDFAA37}"/>
            </c:ext>
          </c:extLst>
        </c:ser>
        <c:ser>
          <c:idx val="1"/>
          <c:order val="1"/>
          <c:tx>
            <c:strRef>
              <c:f>'Új verzió'!$C$275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6"/>
              <c:layout>
                <c:manualLayout>
                  <c:x val="-2.7837352268870246E-3"/>
                  <c:y val="-2.96214921418496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AD3-4356-98A9-0084CFDFAA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verzió'!$A$276:$A$302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verzió'!$C$276:$C$302</c:f>
              <c:numCache>
                <c:formatCode>General\ "pont"</c:formatCode>
                <c:ptCount val="27"/>
                <c:pt idx="0">
                  <c:v>-15</c:v>
                </c:pt>
                <c:pt idx="1">
                  <c:v>9</c:v>
                </c:pt>
                <c:pt idx="2">
                  <c:v>20</c:v>
                </c:pt>
                <c:pt idx="3">
                  <c:v>8</c:v>
                </c:pt>
                <c:pt idx="4">
                  <c:v>28</c:v>
                </c:pt>
                <c:pt idx="5">
                  <c:v>26</c:v>
                </c:pt>
                <c:pt idx="6">
                  <c:v>12</c:v>
                </c:pt>
                <c:pt idx="7">
                  <c:v>6</c:v>
                </c:pt>
                <c:pt idx="8">
                  <c:v>11</c:v>
                </c:pt>
                <c:pt idx="9">
                  <c:v>0</c:v>
                </c:pt>
                <c:pt idx="10">
                  <c:v>2</c:v>
                </c:pt>
                <c:pt idx="11">
                  <c:v>-12</c:v>
                </c:pt>
                <c:pt idx="12">
                  <c:v>-8</c:v>
                </c:pt>
                <c:pt idx="13">
                  <c:v>18</c:v>
                </c:pt>
                <c:pt idx="14">
                  <c:v>10</c:v>
                </c:pt>
                <c:pt idx="15">
                  <c:v>-23</c:v>
                </c:pt>
                <c:pt idx="16">
                  <c:v>-13</c:v>
                </c:pt>
                <c:pt idx="17">
                  <c:v>-20</c:v>
                </c:pt>
                <c:pt idx="18">
                  <c:v>-25</c:v>
                </c:pt>
                <c:pt idx="19">
                  <c:v>-39</c:v>
                </c:pt>
                <c:pt idx="20">
                  <c:v>-56</c:v>
                </c:pt>
                <c:pt idx="21">
                  <c:v>-56</c:v>
                </c:pt>
                <c:pt idx="22">
                  <c:v>-63</c:v>
                </c:pt>
                <c:pt idx="23">
                  <c:v>-44</c:v>
                </c:pt>
                <c:pt idx="24">
                  <c:v>-43</c:v>
                </c:pt>
                <c:pt idx="25">
                  <c:v>-29</c:v>
                </c:pt>
                <c:pt idx="26">
                  <c:v>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D3-4356-98A9-0084CFDFAA37}"/>
            </c:ext>
          </c:extLst>
        </c:ser>
        <c:ser>
          <c:idx val="2"/>
          <c:order val="2"/>
          <c:tx>
            <c:strRef>
              <c:f>'Új verzió'!$D$275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D3-4356-98A9-0084CFDFAA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verzió'!$A$276:$A$302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verzió'!$D$276:$D$302</c:f>
              <c:numCache>
                <c:formatCode>General\ "pont"</c:formatCode>
                <c:ptCount val="27"/>
                <c:pt idx="0">
                  <c:v>-11</c:v>
                </c:pt>
                <c:pt idx="1">
                  <c:v>17</c:v>
                </c:pt>
                <c:pt idx="2">
                  <c:v>16</c:v>
                </c:pt>
                <c:pt idx="3">
                  <c:v>17</c:v>
                </c:pt>
                <c:pt idx="4">
                  <c:v>33</c:v>
                </c:pt>
                <c:pt idx="5">
                  <c:v>30</c:v>
                </c:pt>
                <c:pt idx="6">
                  <c:v>14</c:v>
                </c:pt>
                <c:pt idx="7">
                  <c:v>5</c:v>
                </c:pt>
                <c:pt idx="8">
                  <c:v>6</c:v>
                </c:pt>
                <c:pt idx="9">
                  <c:v>4</c:v>
                </c:pt>
                <c:pt idx="10">
                  <c:v>-8</c:v>
                </c:pt>
                <c:pt idx="11">
                  <c:v>-25</c:v>
                </c:pt>
                <c:pt idx="12">
                  <c:v>-18</c:v>
                </c:pt>
                <c:pt idx="13">
                  <c:v>-3</c:v>
                </c:pt>
                <c:pt idx="14">
                  <c:v>5</c:v>
                </c:pt>
                <c:pt idx="15">
                  <c:v>-33</c:v>
                </c:pt>
                <c:pt idx="16">
                  <c:v>-28</c:v>
                </c:pt>
                <c:pt idx="17">
                  <c:v>-43</c:v>
                </c:pt>
                <c:pt idx="18">
                  <c:v>-27</c:v>
                </c:pt>
                <c:pt idx="19">
                  <c:v>-46</c:v>
                </c:pt>
                <c:pt idx="20">
                  <c:v>-65</c:v>
                </c:pt>
                <c:pt idx="21">
                  <c:v>-51</c:v>
                </c:pt>
                <c:pt idx="22">
                  <c:v>-67</c:v>
                </c:pt>
                <c:pt idx="23">
                  <c:v>-54</c:v>
                </c:pt>
                <c:pt idx="24">
                  <c:v>-43</c:v>
                </c:pt>
                <c:pt idx="25">
                  <c:v>-25</c:v>
                </c:pt>
                <c:pt idx="26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AD3-4356-98A9-0084CFDFAA37}"/>
            </c:ext>
          </c:extLst>
        </c:ser>
        <c:ser>
          <c:idx val="3"/>
          <c:order val="3"/>
          <c:tx>
            <c:strRef>
              <c:f>'Új verzió'!$E$275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6"/>
              <c:layout>
                <c:manualLayout>
                  <c:x val="-1.3918676134435123E-3"/>
                  <c:y val="1.97476614278997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AD3-4356-98A9-0084CFDFAA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verzió'!$A$276:$A$302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verzió'!$E$276:$E$302</c:f>
              <c:numCache>
                <c:formatCode>General\ "pont"</c:formatCode>
                <c:ptCount val="27"/>
                <c:pt idx="0">
                  <c:v>4</c:v>
                </c:pt>
                <c:pt idx="1">
                  <c:v>12</c:v>
                </c:pt>
                <c:pt idx="2">
                  <c:v>31</c:v>
                </c:pt>
                <c:pt idx="3">
                  <c:v>29</c:v>
                </c:pt>
                <c:pt idx="4">
                  <c:v>30</c:v>
                </c:pt>
                <c:pt idx="5">
                  <c:v>10</c:v>
                </c:pt>
                <c:pt idx="6">
                  <c:v>37</c:v>
                </c:pt>
                <c:pt idx="7">
                  <c:v>6</c:v>
                </c:pt>
                <c:pt idx="8">
                  <c:v>2</c:v>
                </c:pt>
                <c:pt idx="9">
                  <c:v>16</c:v>
                </c:pt>
                <c:pt idx="10">
                  <c:v>-12</c:v>
                </c:pt>
                <c:pt idx="11">
                  <c:v>-5</c:v>
                </c:pt>
                <c:pt idx="12">
                  <c:v>12</c:v>
                </c:pt>
                <c:pt idx="13">
                  <c:v>0</c:v>
                </c:pt>
                <c:pt idx="14">
                  <c:v>-3</c:v>
                </c:pt>
                <c:pt idx="15">
                  <c:v>-38</c:v>
                </c:pt>
                <c:pt idx="16">
                  <c:v>-19</c:v>
                </c:pt>
                <c:pt idx="17">
                  <c:v>-15</c:v>
                </c:pt>
                <c:pt idx="18">
                  <c:v>-29</c:v>
                </c:pt>
                <c:pt idx="19">
                  <c:v>-43</c:v>
                </c:pt>
                <c:pt idx="20">
                  <c:v>-15</c:v>
                </c:pt>
                <c:pt idx="21">
                  <c:v>-57</c:v>
                </c:pt>
                <c:pt idx="22">
                  <c:v>-57</c:v>
                </c:pt>
                <c:pt idx="23">
                  <c:v>-36</c:v>
                </c:pt>
                <c:pt idx="24">
                  <c:v>-31</c:v>
                </c:pt>
                <c:pt idx="25">
                  <c:v>-6</c:v>
                </c:pt>
                <c:pt idx="26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AD3-4356-98A9-0084CFDFAA37}"/>
            </c:ext>
          </c:extLst>
        </c:ser>
        <c:ser>
          <c:idx val="4"/>
          <c:order val="4"/>
          <c:tx>
            <c:strRef>
              <c:f>'Új verzió'!$F$275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AD3-4356-98A9-0084CFDFAA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verzió'!$A$276:$A$302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verzió'!$F$276:$F$302</c:f>
              <c:numCache>
                <c:formatCode>General\ "pont"</c:formatCode>
                <c:ptCount val="27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  <c:pt idx="22">
                  <c:v>-57</c:v>
                </c:pt>
                <c:pt idx="23">
                  <c:v>-40</c:v>
                </c:pt>
                <c:pt idx="24">
                  <c:v>-39</c:v>
                </c:pt>
                <c:pt idx="25">
                  <c:v>-19</c:v>
                </c:pt>
                <c:pt idx="26">
                  <c:v>-8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AD3-4356-98A9-0084CFDFAA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906207"/>
        <c:axId val="672905791"/>
      </c:lineChart>
      <c:catAx>
        <c:axId val="67290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5791"/>
        <c:crosses val="autoZero"/>
        <c:auto val="1"/>
        <c:lblAlgn val="ctr"/>
        <c:lblOffset val="50"/>
        <c:noMultiLvlLbl val="0"/>
      </c:catAx>
      <c:valAx>
        <c:axId val="672905791"/>
        <c:scaling>
          <c:orientation val="minMax"/>
          <c:max val="40.799999999999997"/>
          <c:min val="-7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6207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4871922027727"/>
          <c:y val="4.6448696221898497E-2"/>
          <c:w val="0.75698589238845149"/>
          <c:h val="0.57640456867638101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verzió'!$L$314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15C-46DE-A76E-2048395139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verzió'!$K$315:$K$341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verzió'!$L$315:$L$341</c:f>
              <c:numCache>
                <c:formatCode>General\ "pont"</c:formatCode>
                <c:ptCount val="27"/>
                <c:pt idx="0">
                  <c:v>13.5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33.495000000000005</c:v>
                </c:pt>
                <c:pt idx="5">
                  <c:v>39</c:v>
                </c:pt>
                <c:pt idx="6">
                  <c:v>28</c:v>
                </c:pt>
                <c:pt idx="7">
                  <c:v>29</c:v>
                </c:pt>
                <c:pt idx="8">
                  <c:v>24</c:v>
                </c:pt>
                <c:pt idx="9">
                  <c:v>25</c:v>
                </c:pt>
                <c:pt idx="10">
                  <c:v>27</c:v>
                </c:pt>
                <c:pt idx="11">
                  <c:v>33</c:v>
                </c:pt>
                <c:pt idx="12">
                  <c:v>32</c:v>
                </c:pt>
                <c:pt idx="13">
                  <c:v>38</c:v>
                </c:pt>
                <c:pt idx="14">
                  <c:v>51</c:v>
                </c:pt>
                <c:pt idx="15">
                  <c:v>27</c:v>
                </c:pt>
                <c:pt idx="16">
                  <c:v>45</c:v>
                </c:pt>
                <c:pt idx="17">
                  <c:v>37</c:v>
                </c:pt>
                <c:pt idx="18">
                  <c:v>20</c:v>
                </c:pt>
                <c:pt idx="19">
                  <c:v>8</c:v>
                </c:pt>
                <c:pt idx="20">
                  <c:v>6</c:v>
                </c:pt>
                <c:pt idx="21">
                  <c:v>2</c:v>
                </c:pt>
                <c:pt idx="22">
                  <c:v>3</c:v>
                </c:pt>
                <c:pt idx="23">
                  <c:v>7</c:v>
                </c:pt>
                <c:pt idx="24">
                  <c:v>9</c:v>
                </c:pt>
                <c:pt idx="25">
                  <c:v>18</c:v>
                </c:pt>
                <c:pt idx="26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15C-46DE-A76E-2048395139B2}"/>
            </c:ext>
          </c:extLst>
        </c:ser>
        <c:ser>
          <c:idx val="1"/>
          <c:order val="1"/>
          <c:tx>
            <c:strRef>
              <c:f>'Új verzió'!$M$314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15C-46DE-A76E-2048395139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verzió'!$K$315:$K$341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verzió'!$M$315:$M$341</c:f>
              <c:numCache>
                <c:formatCode>General\ "pont"</c:formatCode>
                <c:ptCount val="27"/>
                <c:pt idx="0">
                  <c:v>15</c:v>
                </c:pt>
                <c:pt idx="1">
                  <c:v>38</c:v>
                </c:pt>
                <c:pt idx="2">
                  <c:v>32</c:v>
                </c:pt>
                <c:pt idx="3">
                  <c:v>30</c:v>
                </c:pt>
                <c:pt idx="4">
                  <c:v>42.86</c:v>
                </c:pt>
                <c:pt idx="5">
                  <c:v>29</c:v>
                </c:pt>
                <c:pt idx="6">
                  <c:v>36</c:v>
                </c:pt>
                <c:pt idx="7">
                  <c:v>32</c:v>
                </c:pt>
                <c:pt idx="8">
                  <c:v>17</c:v>
                </c:pt>
                <c:pt idx="9">
                  <c:v>36</c:v>
                </c:pt>
                <c:pt idx="10">
                  <c:v>32</c:v>
                </c:pt>
                <c:pt idx="11">
                  <c:v>22</c:v>
                </c:pt>
                <c:pt idx="12">
                  <c:v>15</c:v>
                </c:pt>
                <c:pt idx="13">
                  <c:v>42</c:v>
                </c:pt>
                <c:pt idx="14">
                  <c:v>36</c:v>
                </c:pt>
                <c:pt idx="15">
                  <c:v>15</c:v>
                </c:pt>
                <c:pt idx="16">
                  <c:v>33</c:v>
                </c:pt>
                <c:pt idx="17">
                  <c:v>29</c:v>
                </c:pt>
                <c:pt idx="18">
                  <c:v>31</c:v>
                </c:pt>
                <c:pt idx="19">
                  <c:v>18</c:v>
                </c:pt>
                <c:pt idx="20">
                  <c:v>0</c:v>
                </c:pt>
                <c:pt idx="21">
                  <c:v>-10</c:v>
                </c:pt>
                <c:pt idx="22">
                  <c:v>16</c:v>
                </c:pt>
                <c:pt idx="23">
                  <c:v>-25</c:v>
                </c:pt>
                <c:pt idx="24">
                  <c:v>7</c:v>
                </c:pt>
                <c:pt idx="25">
                  <c:v>39</c:v>
                </c:pt>
                <c:pt idx="26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15C-46DE-A76E-2048395139B2}"/>
            </c:ext>
          </c:extLst>
        </c:ser>
        <c:ser>
          <c:idx val="2"/>
          <c:order val="2"/>
          <c:tx>
            <c:strRef>
              <c:f>'Új verzió'!$N$314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'Új verzió'!$K$315:$K$341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verzió'!$N$315:$N$341</c:f>
              <c:numCache>
                <c:formatCode>General\ "pont"</c:formatCode>
                <c:ptCount val="27"/>
                <c:pt idx="0">
                  <c:v>-11.25</c:v>
                </c:pt>
                <c:pt idx="1">
                  <c:v>1.75</c:v>
                </c:pt>
                <c:pt idx="2">
                  <c:v>3.75</c:v>
                </c:pt>
                <c:pt idx="3">
                  <c:v>-0.75</c:v>
                </c:pt>
                <c:pt idx="4">
                  <c:v>20.594999999999999</c:v>
                </c:pt>
                <c:pt idx="5">
                  <c:v>19</c:v>
                </c:pt>
                <c:pt idx="6">
                  <c:v>6</c:v>
                </c:pt>
                <c:pt idx="7">
                  <c:v>-3</c:v>
                </c:pt>
                <c:pt idx="8">
                  <c:v>10</c:v>
                </c:pt>
                <c:pt idx="9">
                  <c:v>2</c:v>
                </c:pt>
                <c:pt idx="10">
                  <c:v>7</c:v>
                </c:pt>
                <c:pt idx="11">
                  <c:v>5</c:v>
                </c:pt>
                <c:pt idx="12">
                  <c:v>16</c:v>
                </c:pt>
                <c:pt idx="13">
                  <c:v>24</c:v>
                </c:pt>
                <c:pt idx="14">
                  <c:v>31</c:v>
                </c:pt>
                <c:pt idx="15">
                  <c:v>10</c:v>
                </c:pt>
                <c:pt idx="16">
                  <c:v>27</c:v>
                </c:pt>
                <c:pt idx="17">
                  <c:v>10</c:v>
                </c:pt>
                <c:pt idx="18">
                  <c:v>13</c:v>
                </c:pt>
                <c:pt idx="19">
                  <c:v>-1</c:v>
                </c:pt>
                <c:pt idx="20">
                  <c:v>8</c:v>
                </c:pt>
                <c:pt idx="21">
                  <c:v>-3</c:v>
                </c:pt>
                <c:pt idx="22">
                  <c:v>2</c:v>
                </c:pt>
                <c:pt idx="23">
                  <c:v>19</c:v>
                </c:pt>
                <c:pt idx="24">
                  <c:v>-4</c:v>
                </c:pt>
                <c:pt idx="25">
                  <c:v>10</c:v>
                </c:pt>
                <c:pt idx="26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15C-46DE-A76E-2048395139B2}"/>
            </c:ext>
          </c:extLst>
        </c:ser>
        <c:ser>
          <c:idx val="3"/>
          <c:order val="3"/>
          <c:tx>
            <c:strRef>
              <c:f>'Új verzió'!$O$314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15C-46DE-A76E-2048395139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verzió'!$K$315:$K$341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verzió'!$O$315:$O$341</c:f>
              <c:numCache>
                <c:formatCode>General\ "pont"</c:formatCode>
                <c:ptCount val="27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  <c:pt idx="22">
                  <c:v>19</c:v>
                </c:pt>
                <c:pt idx="23">
                  <c:v>24</c:v>
                </c:pt>
                <c:pt idx="24">
                  <c:v>18</c:v>
                </c:pt>
                <c:pt idx="25">
                  <c:v>29</c:v>
                </c:pt>
                <c:pt idx="26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15C-46DE-A76E-2048395139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036448"/>
        <c:axId val="979037104"/>
      </c:lineChart>
      <c:catAx>
        <c:axId val="9790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7104"/>
        <c:crosses val="autoZero"/>
        <c:auto val="1"/>
        <c:lblAlgn val="ctr"/>
        <c:lblOffset val="100"/>
        <c:noMultiLvlLbl val="0"/>
      </c:catAx>
      <c:valAx>
        <c:axId val="979037104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9413823272"/>
          <c:y val="0.84202609351554814"/>
          <c:w val="0.7692784339457569"/>
          <c:h val="0.142179251917900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3.9316983094787469E-2"/>
          <c:w val="0.76602646544181974"/>
          <c:h val="0.6258774340140574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verzió'!$B$349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0A0-437C-8432-6DBAB78BDC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verzió'!$A$350:$A$376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verzió'!$B$350:$B$376</c:f>
              <c:numCache>
                <c:formatCode>General\ "pont"</c:formatCode>
                <c:ptCount val="27"/>
                <c:pt idx="0">
                  <c:v>-3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11</c:v>
                </c:pt>
                <c:pt idx="5">
                  <c:v>6</c:v>
                </c:pt>
                <c:pt idx="6">
                  <c:v>8</c:v>
                </c:pt>
                <c:pt idx="7">
                  <c:v>4</c:v>
                </c:pt>
                <c:pt idx="8">
                  <c:v>1</c:v>
                </c:pt>
                <c:pt idx="9">
                  <c:v>4</c:v>
                </c:pt>
                <c:pt idx="10">
                  <c:v>4</c:v>
                </c:pt>
                <c:pt idx="11">
                  <c:v>1</c:v>
                </c:pt>
                <c:pt idx="12">
                  <c:v>5</c:v>
                </c:pt>
                <c:pt idx="13">
                  <c:v>12</c:v>
                </c:pt>
                <c:pt idx="14">
                  <c:v>9</c:v>
                </c:pt>
                <c:pt idx="15">
                  <c:v>5</c:v>
                </c:pt>
                <c:pt idx="16">
                  <c:v>2</c:v>
                </c:pt>
                <c:pt idx="17">
                  <c:v>5</c:v>
                </c:pt>
                <c:pt idx="18">
                  <c:v>4</c:v>
                </c:pt>
                <c:pt idx="19">
                  <c:v>-3</c:v>
                </c:pt>
                <c:pt idx="20">
                  <c:v>-9</c:v>
                </c:pt>
                <c:pt idx="21">
                  <c:v>-10</c:v>
                </c:pt>
                <c:pt idx="22">
                  <c:v>-4</c:v>
                </c:pt>
                <c:pt idx="23">
                  <c:v>-10</c:v>
                </c:pt>
                <c:pt idx="24">
                  <c:v>-8</c:v>
                </c:pt>
                <c:pt idx="25">
                  <c:v>-4</c:v>
                </c:pt>
                <c:pt idx="26">
                  <c:v>-1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0A0-437C-8432-6DBAB78BDCA5}"/>
            </c:ext>
          </c:extLst>
        </c:ser>
        <c:ser>
          <c:idx val="1"/>
          <c:order val="1"/>
          <c:tx>
            <c:strRef>
              <c:f>'Új verzió'!$C$349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6"/>
              <c:layout>
                <c:manualLayout>
                  <c:x val="4.1666666666665651E-3"/>
                  <c:y val="3.44293004578051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0A0-437C-8432-6DBAB78BDC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verzió'!$A$350:$A$376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verzió'!$C$350:$C$376</c:f>
              <c:numCache>
                <c:formatCode>General\ "pont"</c:formatCode>
                <c:ptCount val="27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6</c:v>
                </c:pt>
                <c:pt idx="4">
                  <c:v>21</c:v>
                </c:pt>
                <c:pt idx="5">
                  <c:v>17</c:v>
                </c:pt>
                <c:pt idx="6">
                  <c:v>12</c:v>
                </c:pt>
                <c:pt idx="7">
                  <c:v>16</c:v>
                </c:pt>
                <c:pt idx="8">
                  <c:v>12</c:v>
                </c:pt>
                <c:pt idx="9">
                  <c:v>19</c:v>
                </c:pt>
                <c:pt idx="10">
                  <c:v>10</c:v>
                </c:pt>
                <c:pt idx="11">
                  <c:v>13</c:v>
                </c:pt>
                <c:pt idx="12">
                  <c:v>14</c:v>
                </c:pt>
                <c:pt idx="13">
                  <c:v>19</c:v>
                </c:pt>
                <c:pt idx="14">
                  <c:v>23</c:v>
                </c:pt>
                <c:pt idx="15">
                  <c:v>14</c:v>
                </c:pt>
                <c:pt idx="16">
                  <c:v>11</c:v>
                </c:pt>
                <c:pt idx="17">
                  <c:v>17</c:v>
                </c:pt>
                <c:pt idx="18">
                  <c:v>14</c:v>
                </c:pt>
                <c:pt idx="19">
                  <c:v>3</c:v>
                </c:pt>
                <c:pt idx="20">
                  <c:v>0</c:v>
                </c:pt>
                <c:pt idx="21">
                  <c:v>-20</c:v>
                </c:pt>
                <c:pt idx="22">
                  <c:v>-9</c:v>
                </c:pt>
                <c:pt idx="23">
                  <c:v>-8</c:v>
                </c:pt>
                <c:pt idx="24">
                  <c:v>-11</c:v>
                </c:pt>
                <c:pt idx="25">
                  <c:v>1</c:v>
                </c:pt>
                <c:pt idx="26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0A0-437C-8432-6DBAB78BDCA5}"/>
            </c:ext>
          </c:extLst>
        </c:ser>
        <c:ser>
          <c:idx val="2"/>
          <c:order val="2"/>
          <c:tx>
            <c:strRef>
              <c:f>'Új verzió'!$D$349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0A0-437C-8432-6DBAB78BDC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verzió'!$A$350:$A$376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verzió'!$D$350:$D$376</c:f>
              <c:numCache>
                <c:formatCode>General\ "pont"</c:formatCode>
                <c:ptCount val="27"/>
                <c:pt idx="0">
                  <c:v>4</c:v>
                </c:pt>
                <c:pt idx="1">
                  <c:v>15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31</c:v>
                </c:pt>
                <c:pt idx="6">
                  <c:v>26</c:v>
                </c:pt>
                <c:pt idx="7">
                  <c:v>22</c:v>
                </c:pt>
                <c:pt idx="8">
                  <c:v>26</c:v>
                </c:pt>
                <c:pt idx="9">
                  <c:v>19</c:v>
                </c:pt>
                <c:pt idx="10">
                  <c:v>16</c:v>
                </c:pt>
                <c:pt idx="11">
                  <c:v>10</c:v>
                </c:pt>
                <c:pt idx="12">
                  <c:v>23</c:v>
                </c:pt>
                <c:pt idx="13">
                  <c:v>21</c:v>
                </c:pt>
                <c:pt idx="14">
                  <c:v>34</c:v>
                </c:pt>
                <c:pt idx="15">
                  <c:v>27</c:v>
                </c:pt>
                <c:pt idx="16">
                  <c:v>30</c:v>
                </c:pt>
                <c:pt idx="17">
                  <c:v>13</c:v>
                </c:pt>
                <c:pt idx="18">
                  <c:v>23</c:v>
                </c:pt>
                <c:pt idx="19">
                  <c:v>6</c:v>
                </c:pt>
                <c:pt idx="20">
                  <c:v>-21</c:v>
                </c:pt>
                <c:pt idx="21">
                  <c:v>-15</c:v>
                </c:pt>
                <c:pt idx="22">
                  <c:v>-15</c:v>
                </c:pt>
                <c:pt idx="23">
                  <c:v>-8</c:v>
                </c:pt>
                <c:pt idx="24">
                  <c:v>0</c:v>
                </c:pt>
                <c:pt idx="25">
                  <c:v>10</c:v>
                </c:pt>
                <c:pt idx="26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0A0-437C-8432-6DBAB78BDCA5}"/>
            </c:ext>
          </c:extLst>
        </c:ser>
        <c:ser>
          <c:idx val="3"/>
          <c:order val="3"/>
          <c:tx>
            <c:strRef>
              <c:f>'Új verzió'!$E$349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0A0-437C-8432-6DBAB78BDC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verzió'!$A$350:$A$376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verzió'!$E$350:$E$376</c:f>
              <c:numCache>
                <c:formatCode>General\ "pont"</c:formatCode>
                <c:ptCount val="27"/>
                <c:pt idx="0">
                  <c:v>6</c:v>
                </c:pt>
                <c:pt idx="1">
                  <c:v>14</c:v>
                </c:pt>
                <c:pt idx="2">
                  <c:v>14</c:v>
                </c:pt>
                <c:pt idx="3">
                  <c:v>19</c:v>
                </c:pt>
                <c:pt idx="4">
                  <c:v>23</c:v>
                </c:pt>
                <c:pt idx="5">
                  <c:v>18</c:v>
                </c:pt>
                <c:pt idx="6">
                  <c:v>45</c:v>
                </c:pt>
                <c:pt idx="7">
                  <c:v>39</c:v>
                </c:pt>
                <c:pt idx="8">
                  <c:v>24</c:v>
                </c:pt>
                <c:pt idx="9">
                  <c:v>31</c:v>
                </c:pt>
                <c:pt idx="10">
                  <c:v>24</c:v>
                </c:pt>
                <c:pt idx="11">
                  <c:v>39</c:v>
                </c:pt>
                <c:pt idx="12">
                  <c:v>33</c:v>
                </c:pt>
                <c:pt idx="13">
                  <c:v>29</c:v>
                </c:pt>
                <c:pt idx="14">
                  <c:v>26</c:v>
                </c:pt>
                <c:pt idx="15">
                  <c:v>43</c:v>
                </c:pt>
                <c:pt idx="16">
                  <c:v>32</c:v>
                </c:pt>
                <c:pt idx="17">
                  <c:v>27</c:v>
                </c:pt>
                <c:pt idx="18">
                  <c:v>27</c:v>
                </c:pt>
                <c:pt idx="19">
                  <c:v>23</c:v>
                </c:pt>
                <c:pt idx="20">
                  <c:v>33</c:v>
                </c:pt>
                <c:pt idx="21">
                  <c:v>21</c:v>
                </c:pt>
                <c:pt idx="22">
                  <c:v>3</c:v>
                </c:pt>
                <c:pt idx="23">
                  <c:v>7</c:v>
                </c:pt>
                <c:pt idx="24">
                  <c:v>21</c:v>
                </c:pt>
                <c:pt idx="25">
                  <c:v>9</c:v>
                </c:pt>
                <c:pt idx="26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0A0-437C-8432-6DBAB78BDCA5}"/>
            </c:ext>
          </c:extLst>
        </c:ser>
        <c:ser>
          <c:idx val="4"/>
          <c:order val="4"/>
          <c:tx>
            <c:strRef>
              <c:f>'Új verzió'!$F$349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0A0-437C-8432-6DBAB78BDC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verzió'!$A$350:$A$376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verzió'!$F$350:$F$376</c:f>
              <c:numCache>
                <c:formatCode>General\ "pont"</c:formatCode>
                <c:ptCount val="27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0A0-437C-8432-6DBAB78BDC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912688"/>
        <c:axId val="923914656"/>
      </c:lineChart>
      <c:catAx>
        <c:axId val="92391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4656"/>
        <c:crosses val="autoZero"/>
        <c:auto val="1"/>
        <c:lblAlgn val="ctr"/>
        <c:lblOffset val="100"/>
        <c:noMultiLvlLbl val="0"/>
      </c:catAx>
      <c:valAx>
        <c:axId val="923914656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26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751345144356954"/>
          <c:y val="0.93174342774087637"/>
          <c:w val="0.82969520997375323"/>
          <c:h val="6.82565722591236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4379967807"/>
          <c:y val="4.1790417478122094E-2"/>
          <c:w val="0.75769315860748487"/>
          <c:h val="0.567692980257088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verzió'!$L$378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C4-4553-A65C-C7049224B5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verzió'!$K$379:$K$405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verzió'!$L$379:$L$405</c:f>
              <c:numCache>
                <c:formatCode>General\ "pont"</c:formatCode>
                <c:ptCount val="27"/>
                <c:pt idx="0">
                  <c:v>3</c:v>
                </c:pt>
                <c:pt idx="1">
                  <c:v>15.5</c:v>
                </c:pt>
                <c:pt idx="2">
                  <c:v>13.5</c:v>
                </c:pt>
                <c:pt idx="3">
                  <c:v>15</c:v>
                </c:pt>
                <c:pt idx="4">
                  <c:v>19.22</c:v>
                </c:pt>
                <c:pt idx="5">
                  <c:v>17</c:v>
                </c:pt>
                <c:pt idx="6">
                  <c:v>19</c:v>
                </c:pt>
                <c:pt idx="7">
                  <c:v>19.5</c:v>
                </c:pt>
                <c:pt idx="8">
                  <c:v>16</c:v>
                </c:pt>
                <c:pt idx="9">
                  <c:v>13</c:v>
                </c:pt>
                <c:pt idx="10">
                  <c:v>10</c:v>
                </c:pt>
                <c:pt idx="11">
                  <c:v>11</c:v>
                </c:pt>
                <c:pt idx="12">
                  <c:v>14</c:v>
                </c:pt>
                <c:pt idx="13">
                  <c:v>19</c:v>
                </c:pt>
                <c:pt idx="14">
                  <c:v>21</c:v>
                </c:pt>
                <c:pt idx="15">
                  <c:v>20</c:v>
                </c:pt>
                <c:pt idx="16">
                  <c:v>20</c:v>
                </c:pt>
                <c:pt idx="17">
                  <c:v>16</c:v>
                </c:pt>
                <c:pt idx="18">
                  <c:v>13</c:v>
                </c:pt>
                <c:pt idx="19">
                  <c:v>10</c:v>
                </c:pt>
                <c:pt idx="20">
                  <c:v>-4</c:v>
                </c:pt>
                <c:pt idx="21">
                  <c:v>-8</c:v>
                </c:pt>
                <c:pt idx="22">
                  <c:v>-4</c:v>
                </c:pt>
                <c:pt idx="23">
                  <c:v>-12</c:v>
                </c:pt>
                <c:pt idx="24">
                  <c:v>-6</c:v>
                </c:pt>
                <c:pt idx="25">
                  <c:v>3</c:v>
                </c:pt>
                <c:pt idx="2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4-4553-A65C-C7049224B5F0}"/>
            </c:ext>
          </c:extLst>
        </c:ser>
        <c:ser>
          <c:idx val="1"/>
          <c:order val="1"/>
          <c:tx>
            <c:strRef>
              <c:f>'Új verzió'!$M$378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C4-4553-A65C-C7049224B5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verzió'!$K$379:$K$405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verzió'!$M$379:$M$405</c:f>
              <c:numCache>
                <c:formatCode>General\ "pont"</c:formatCode>
                <c:ptCount val="27"/>
                <c:pt idx="0">
                  <c:v>-1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  <c:pt idx="4">
                  <c:v>7.62</c:v>
                </c:pt>
                <c:pt idx="5">
                  <c:v>13</c:v>
                </c:pt>
                <c:pt idx="6">
                  <c:v>7</c:v>
                </c:pt>
                <c:pt idx="7">
                  <c:v>1</c:v>
                </c:pt>
                <c:pt idx="8">
                  <c:v>0</c:v>
                </c:pt>
                <c:pt idx="9">
                  <c:v>-1</c:v>
                </c:pt>
                <c:pt idx="10">
                  <c:v>-2</c:v>
                </c:pt>
                <c:pt idx="11">
                  <c:v>-4</c:v>
                </c:pt>
                <c:pt idx="12">
                  <c:v>-6</c:v>
                </c:pt>
                <c:pt idx="13">
                  <c:v>5</c:v>
                </c:pt>
                <c:pt idx="14">
                  <c:v>0</c:v>
                </c:pt>
                <c:pt idx="15">
                  <c:v>5</c:v>
                </c:pt>
                <c:pt idx="16">
                  <c:v>0</c:v>
                </c:pt>
                <c:pt idx="17">
                  <c:v>-7</c:v>
                </c:pt>
                <c:pt idx="18">
                  <c:v>7</c:v>
                </c:pt>
                <c:pt idx="19">
                  <c:v>-5</c:v>
                </c:pt>
                <c:pt idx="20">
                  <c:v>15</c:v>
                </c:pt>
                <c:pt idx="21">
                  <c:v>-9</c:v>
                </c:pt>
                <c:pt idx="22">
                  <c:v>-26</c:v>
                </c:pt>
                <c:pt idx="23">
                  <c:v>-13</c:v>
                </c:pt>
                <c:pt idx="24">
                  <c:v>-6</c:v>
                </c:pt>
                <c:pt idx="25">
                  <c:v>0</c:v>
                </c:pt>
                <c:pt idx="26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4C4-4553-A65C-C7049224B5F0}"/>
            </c:ext>
          </c:extLst>
        </c:ser>
        <c:ser>
          <c:idx val="2"/>
          <c:order val="2"/>
          <c:tx>
            <c:strRef>
              <c:f>'Új verzió'!$N$378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6"/>
              <c:layout>
                <c:manualLayout>
                  <c:x val="-1.3888887369982715E-3"/>
                  <c:y val="-2.35255180862454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C4-4553-A65C-C7049224B5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verzió'!$K$379:$K$405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verzió'!$N$379:$N$405</c:f>
              <c:numCache>
                <c:formatCode>General\ "pont"</c:formatCode>
                <c:ptCount val="27"/>
                <c:pt idx="0">
                  <c:v>-5</c:v>
                </c:pt>
                <c:pt idx="1">
                  <c:v>1.5</c:v>
                </c:pt>
                <c:pt idx="2">
                  <c:v>5.5</c:v>
                </c:pt>
                <c:pt idx="3">
                  <c:v>4.75</c:v>
                </c:pt>
                <c:pt idx="4">
                  <c:v>20.237499999999997</c:v>
                </c:pt>
                <c:pt idx="5">
                  <c:v>12.25</c:v>
                </c:pt>
                <c:pt idx="6">
                  <c:v>6</c:v>
                </c:pt>
                <c:pt idx="7">
                  <c:v>4</c:v>
                </c:pt>
                <c:pt idx="8">
                  <c:v>0</c:v>
                </c:pt>
                <c:pt idx="9">
                  <c:v>4</c:v>
                </c:pt>
                <c:pt idx="10">
                  <c:v>5</c:v>
                </c:pt>
                <c:pt idx="11">
                  <c:v>2</c:v>
                </c:pt>
                <c:pt idx="12">
                  <c:v>10</c:v>
                </c:pt>
                <c:pt idx="13">
                  <c:v>18</c:v>
                </c:pt>
                <c:pt idx="14">
                  <c:v>18</c:v>
                </c:pt>
                <c:pt idx="15">
                  <c:v>10</c:v>
                </c:pt>
                <c:pt idx="16">
                  <c:v>12</c:v>
                </c:pt>
                <c:pt idx="17">
                  <c:v>15</c:v>
                </c:pt>
                <c:pt idx="18">
                  <c:v>5</c:v>
                </c:pt>
                <c:pt idx="19">
                  <c:v>-7</c:v>
                </c:pt>
                <c:pt idx="20">
                  <c:v>-11</c:v>
                </c:pt>
                <c:pt idx="21">
                  <c:v>-18</c:v>
                </c:pt>
                <c:pt idx="22">
                  <c:v>-18</c:v>
                </c:pt>
                <c:pt idx="23">
                  <c:v>-7</c:v>
                </c:pt>
                <c:pt idx="24">
                  <c:v>-13</c:v>
                </c:pt>
                <c:pt idx="25">
                  <c:v>3</c:v>
                </c:pt>
                <c:pt idx="26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4-4553-A65C-C7049224B5F0}"/>
            </c:ext>
          </c:extLst>
        </c:ser>
        <c:ser>
          <c:idx val="3"/>
          <c:order val="3"/>
          <c:tx>
            <c:strRef>
              <c:f>'Új verzió'!$O$378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4C4-4553-A65C-C7049224B5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verzió'!$K$379:$K$405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verzió'!$O$379:$O$405</c:f>
              <c:numCache>
                <c:formatCode>General\ "pont"</c:formatCode>
                <c:ptCount val="27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4-4553-A65C-C7049224B5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507856"/>
        <c:axId val="1009500312"/>
      </c:lineChart>
      <c:catAx>
        <c:axId val="100950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0312"/>
        <c:crosses val="autoZero"/>
        <c:auto val="1"/>
        <c:lblAlgn val="ctr"/>
        <c:lblOffset val="100"/>
        <c:noMultiLvlLbl val="0"/>
      </c:catAx>
      <c:valAx>
        <c:axId val="1009500312"/>
        <c:scaling>
          <c:orientation val="minMax"/>
          <c:max val="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78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7552254206"/>
          <c:y val="0.84313604418104648"/>
          <c:w val="0.75677835118347003"/>
          <c:h val="0.141180277094789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6976112968"/>
          <c:y val="4.2557958837786097E-2"/>
          <c:w val="0.78408202099737534"/>
          <c:h val="0.56043173143008418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verzió'!$B$540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502-40A4-B2BB-ED89C216C5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verzió'!$A$541:$A$549</c:f>
              <c:strCache>
                <c:ptCount val="9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</c:strCache>
            </c:strRef>
          </c:cat>
          <c:val>
            <c:numRef>
              <c:f>'Új verzió'!$B$541:$B$549</c:f>
              <c:numCache>
                <c:formatCode>General\ "pont"</c:formatCode>
                <c:ptCount val="9"/>
                <c:pt idx="0">
                  <c:v>72</c:v>
                </c:pt>
                <c:pt idx="1">
                  <c:v>68</c:v>
                </c:pt>
                <c:pt idx="2">
                  <c:v>75</c:v>
                </c:pt>
                <c:pt idx="3">
                  <c:v>50</c:v>
                </c:pt>
                <c:pt idx="4">
                  <c:v>45</c:v>
                </c:pt>
                <c:pt idx="5">
                  <c:v>31</c:v>
                </c:pt>
                <c:pt idx="6">
                  <c:v>28</c:v>
                </c:pt>
                <c:pt idx="7">
                  <c:v>-6</c:v>
                </c:pt>
                <c:pt idx="8">
                  <c:v>-13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502-40A4-B2BB-ED89C216C512}"/>
            </c:ext>
          </c:extLst>
        </c:ser>
        <c:ser>
          <c:idx val="1"/>
          <c:order val="1"/>
          <c:tx>
            <c:strRef>
              <c:f>'Új verzió'!$C$540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502-40A4-B2BB-ED89C216C5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verzió'!$A$541:$A$549</c:f>
              <c:strCache>
                <c:ptCount val="9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</c:strCache>
            </c:strRef>
          </c:cat>
          <c:val>
            <c:numRef>
              <c:f>'Új verzió'!$C$541:$C$549</c:f>
              <c:numCache>
                <c:formatCode>General\ "pont"</c:formatCode>
                <c:ptCount val="9"/>
                <c:pt idx="0">
                  <c:v>65</c:v>
                </c:pt>
                <c:pt idx="1">
                  <c:v>66</c:v>
                </c:pt>
                <c:pt idx="2">
                  <c:v>63</c:v>
                </c:pt>
                <c:pt idx="3">
                  <c:v>62</c:v>
                </c:pt>
                <c:pt idx="4">
                  <c:v>60</c:v>
                </c:pt>
                <c:pt idx="5">
                  <c:v>65</c:v>
                </c:pt>
                <c:pt idx="6">
                  <c:v>58</c:v>
                </c:pt>
                <c:pt idx="7">
                  <c:v>51</c:v>
                </c:pt>
                <c:pt idx="8">
                  <c:v>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502-40A4-B2BB-ED89C216C512}"/>
            </c:ext>
          </c:extLst>
        </c:ser>
        <c:ser>
          <c:idx val="2"/>
          <c:order val="2"/>
          <c:tx>
            <c:strRef>
              <c:f>'Új verzió'!$D$540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502-40A4-B2BB-ED89C216C5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verzió'!$A$541:$A$549</c:f>
              <c:strCache>
                <c:ptCount val="9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</c:strCache>
            </c:strRef>
          </c:cat>
          <c:val>
            <c:numRef>
              <c:f>'Új verzió'!$D$541:$D$549</c:f>
              <c:numCache>
                <c:formatCode>General\ "pont"</c:formatCode>
                <c:ptCount val="9"/>
                <c:pt idx="0">
                  <c:v>44</c:v>
                </c:pt>
                <c:pt idx="1">
                  <c:v>46</c:v>
                </c:pt>
                <c:pt idx="2">
                  <c:v>39</c:v>
                </c:pt>
                <c:pt idx="3">
                  <c:v>45</c:v>
                </c:pt>
                <c:pt idx="4">
                  <c:v>41</c:v>
                </c:pt>
                <c:pt idx="5">
                  <c:v>40</c:v>
                </c:pt>
                <c:pt idx="6">
                  <c:v>40</c:v>
                </c:pt>
                <c:pt idx="7">
                  <c:v>48</c:v>
                </c:pt>
                <c:pt idx="8">
                  <c:v>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502-40A4-B2BB-ED89C216C512}"/>
            </c:ext>
          </c:extLst>
        </c:ser>
        <c:ser>
          <c:idx val="3"/>
          <c:order val="3"/>
          <c:tx>
            <c:strRef>
              <c:f>'Új verzió'!$E$540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8"/>
              <c:layout>
                <c:manualLayout>
                  <c:x val="-2.7777780815591807E-3"/>
                  <c:y val="-2.9281508905288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502-40A4-B2BB-ED89C216C5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verzió'!$A$541:$A$549</c:f>
              <c:strCache>
                <c:ptCount val="9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</c:strCache>
            </c:strRef>
          </c:cat>
          <c:val>
            <c:numRef>
              <c:f>'Új verzió'!$E$541:$E$549</c:f>
              <c:numCache>
                <c:formatCode>General\ "pont"</c:formatCode>
                <c:ptCount val="9"/>
                <c:pt idx="0">
                  <c:v>54</c:v>
                </c:pt>
                <c:pt idx="1">
                  <c:v>55</c:v>
                </c:pt>
                <c:pt idx="2">
                  <c:v>50</c:v>
                </c:pt>
                <c:pt idx="3">
                  <c:v>53</c:v>
                </c:pt>
                <c:pt idx="4">
                  <c:v>46</c:v>
                </c:pt>
                <c:pt idx="5">
                  <c:v>50</c:v>
                </c:pt>
                <c:pt idx="6">
                  <c:v>47</c:v>
                </c:pt>
                <c:pt idx="7">
                  <c:v>47</c:v>
                </c:pt>
                <c:pt idx="8">
                  <c:v>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502-40A4-B2BB-ED89C216C5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6891624"/>
        <c:axId val="856894248"/>
      </c:lineChart>
      <c:catAx>
        <c:axId val="85689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56894248"/>
        <c:crosses val="autoZero"/>
        <c:auto val="1"/>
        <c:lblAlgn val="ctr"/>
        <c:lblOffset val="100"/>
        <c:noMultiLvlLbl val="0"/>
      </c:catAx>
      <c:valAx>
        <c:axId val="856894248"/>
        <c:scaling>
          <c:orientation val="minMax"/>
          <c:min val="-2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5689162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438856080489939"/>
          <c:y val="0.8402550111309558"/>
          <c:w val="0.76788954505686791"/>
          <c:h val="0.143773256738886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4.2073057648135119E-2"/>
          <c:w val="0.75908202099737532"/>
          <c:h val="0.6016119222986728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verzió'!$L$506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39-4D48-9D7E-7DF69B53E7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verzió'!$K$507:$K$533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verzió'!$L$507:$L$533</c:f>
              <c:numCache>
                <c:formatCode>General\ "pont"</c:formatCode>
                <c:ptCount val="27"/>
                <c:pt idx="0">
                  <c:v>18.482165443966608</c:v>
                </c:pt>
                <c:pt idx="1">
                  <c:v>28.728687916975538</c:v>
                </c:pt>
                <c:pt idx="2">
                  <c:v>34.73378661087866</c:v>
                </c:pt>
                <c:pt idx="3">
                  <c:v>36.747169486417839</c:v>
                </c:pt>
                <c:pt idx="4">
                  <c:v>34.415802934446091</c:v>
                </c:pt>
                <c:pt idx="5">
                  <c:v>36.677468872590822</c:v>
                </c:pt>
                <c:pt idx="6">
                  <c:v>44.11455680081508</c:v>
                </c:pt>
                <c:pt idx="7">
                  <c:v>44.948935646610067</c:v>
                </c:pt>
                <c:pt idx="8">
                  <c:v>39.953236524735416</c:v>
                </c:pt>
                <c:pt idx="9">
                  <c:v>42.163345929233941</c:v>
                </c:pt>
                <c:pt idx="10">
                  <c:v>49.249249249249246</c:v>
                </c:pt>
                <c:pt idx="11">
                  <c:v>29.5</c:v>
                </c:pt>
                <c:pt idx="12">
                  <c:v>63.93399685699319</c:v>
                </c:pt>
                <c:pt idx="13">
                  <c:v>64.464573897652144</c:v>
                </c:pt>
                <c:pt idx="14">
                  <c:v>56.243414120126445</c:v>
                </c:pt>
                <c:pt idx="15">
                  <c:v>63.46153846153846</c:v>
                </c:pt>
                <c:pt idx="16">
                  <c:v>68.117543084401234</c:v>
                </c:pt>
                <c:pt idx="17">
                  <c:v>57</c:v>
                </c:pt>
                <c:pt idx="18">
                  <c:v>55</c:v>
                </c:pt>
                <c:pt idx="19">
                  <c:v>54</c:v>
                </c:pt>
                <c:pt idx="20">
                  <c:v>52</c:v>
                </c:pt>
                <c:pt idx="21">
                  <c:v>57</c:v>
                </c:pt>
                <c:pt idx="22">
                  <c:v>48</c:v>
                </c:pt>
                <c:pt idx="23">
                  <c:v>59</c:v>
                </c:pt>
                <c:pt idx="24">
                  <c:v>50</c:v>
                </c:pt>
                <c:pt idx="25">
                  <c:v>56</c:v>
                </c:pt>
                <c:pt idx="26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339-4D48-9D7E-7DF69B53E7CB}"/>
            </c:ext>
          </c:extLst>
        </c:ser>
        <c:ser>
          <c:idx val="1"/>
          <c:order val="1"/>
          <c:tx>
            <c:strRef>
              <c:f>'Új verzió'!$M$506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339-4D48-9D7E-7DF69B53E7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verzió'!$K$507:$K$533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verzió'!$M$507:$M$533</c:f>
              <c:numCache>
                <c:formatCode>General\ "pont"</c:formatCode>
                <c:ptCount val="27"/>
                <c:pt idx="0">
                  <c:v>13.23529411764706</c:v>
                </c:pt>
                <c:pt idx="1">
                  <c:v>32.18390804597702</c:v>
                </c:pt>
                <c:pt idx="2">
                  <c:v>25.373134328358205</c:v>
                </c:pt>
                <c:pt idx="3">
                  <c:v>28.387096774193548</c:v>
                </c:pt>
                <c:pt idx="4">
                  <c:v>26.666666666666671</c:v>
                </c:pt>
                <c:pt idx="5">
                  <c:v>27.999999999999996</c:v>
                </c:pt>
                <c:pt idx="6">
                  <c:v>46.153846153846153</c:v>
                </c:pt>
                <c:pt idx="7">
                  <c:v>32.87671232876712</c:v>
                </c:pt>
                <c:pt idx="8">
                  <c:v>35.785953177257525</c:v>
                </c:pt>
                <c:pt idx="9">
                  <c:v>20</c:v>
                </c:pt>
                <c:pt idx="10">
                  <c:v>47.457627118644076</c:v>
                </c:pt>
                <c:pt idx="11">
                  <c:v>49</c:v>
                </c:pt>
                <c:pt idx="12">
                  <c:v>41.17647058823529</c:v>
                </c:pt>
                <c:pt idx="13">
                  <c:v>54.545454545454554</c:v>
                </c:pt>
                <c:pt idx="14">
                  <c:v>14.285714285714288</c:v>
                </c:pt>
                <c:pt idx="15">
                  <c:v>60</c:v>
                </c:pt>
                <c:pt idx="16">
                  <c:v>33.333333333333336</c:v>
                </c:pt>
                <c:pt idx="17">
                  <c:v>61</c:v>
                </c:pt>
                <c:pt idx="18">
                  <c:v>56</c:v>
                </c:pt>
                <c:pt idx="19">
                  <c:v>64</c:v>
                </c:pt>
                <c:pt idx="20">
                  <c:v>40</c:v>
                </c:pt>
                <c:pt idx="21">
                  <c:v>50</c:v>
                </c:pt>
                <c:pt idx="22">
                  <c:v>26</c:v>
                </c:pt>
                <c:pt idx="23">
                  <c:v>19</c:v>
                </c:pt>
                <c:pt idx="24">
                  <c:v>16</c:v>
                </c:pt>
                <c:pt idx="25">
                  <c:v>3</c:v>
                </c:pt>
                <c:pt idx="26">
                  <c:v>-16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339-4D48-9D7E-7DF69B53E7CB}"/>
            </c:ext>
          </c:extLst>
        </c:ser>
        <c:ser>
          <c:idx val="2"/>
          <c:order val="2"/>
          <c:tx>
            <c:strRef>
              <c:f>'Új verzió'!$N$506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6"/>
              <c:layout>
                <c:manualLayout>
                  <c:x val="-1.0185067526415994E-16"/>
                  <c:y val="-2.1053002384003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339-4D48-9D7E-7DF69B53E7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verzió'!$K$507:$K$533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verzió'!$N$507:$N$533</c:f>
              <c:numCache>
                <c:formatCode>General\ "pont"</c:formatCode>
                <c:ptCount val="27"/>
                <c:pt idx="0">
                  <c:v>14.044000916385725</c:v>
                </c:pt>
                <c:pt idx="1">
                  <c:v>21.834562660199865</c:v>
                </c:pt>
                <c:pt idx="2">
                  <c:v>24.607840639549579</c:v>
                </c:pt>
                <c:pt idx="3">
                  <c:v>25.927920614711219</c:v>
                </c:pt>
                <c:pt idx="4">
                  <c:v>32.451267557382664</c:v>
                </c:pt>
                <c:pt idx="5">
                  <c:v>33.598994243065505</c:v>
                </c:pt>
                <c:pt idx="6">
                  <c:v>26.063934677697695</c:v>
                </c:pt>
                <c:pt idx="7">
                  <c:v>25.318891634530267</c:v>
                </c:pt>
                <c:pt idx="8">
                  <c:v>30.699001596916645</c:v>
                </c:pt>
                <c:pt idx="9">
                  <c:v>28.955779265776236</c:v>
                </c:pt>
                <c:pt idx="10">
                  <c:v>47.970236776589232</c:v>
                </c:pt>
                <c:pt idx="11">
                  <c:v>39</c:v>
                </c:pt>
                <c:pt idx="12">
                  <c:v>53.256685499058385</c:v>
                </c:pt>
                <c:pt idx="13">
                  <c:v>55.757959093571486</c:v>
                </c:pt>
                <c:pt idx="14">
                  <c:v>51.893796992481207</c:v>
                </c:pt>
                <c:pt idx="15">
                  <c:v>51.761948385963322</c:v>
                </c:pt>
                <c:pt idx="16">
                  <c:v>56.722444222444217</c:v>
                </c:pt>
                <c:pt idx="17">
                  <c:v>57</c:v>
                </c:pt>
                <c:pt idx="18">
                  <c:v>48</c:v>
                </c:pt>
                <c:pt idx="19">
                  <c:v>52</c:v>
                </c:pt>
                <c:pt idx="20">
                  <c:v>47</c:v>
                </c:pt>
                <c:pt idx="21">
                  <c:v>56</c:v>
                </c:pt>
                <c:pt idx="22">
                  <c:v>46</c:v>
                </c:pt>
                <c:pt idx="23">
                  <c:v>47</c:v>
                </c:pt>
                <c:pt idx="24">
                  <c:v>52</c:v>
                </c:pt>
                <c:pt idx="25">
                  <c:v>49</c:v>
                </c:pt>
                <c:pt idx="26">
                  <c:v>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339-4D48-9D7E-7DF69B53E7CB}"/>
            </c:ext>
          </c:extLst>
        </c:ser>
        <c:ser>
          <c:idx val="3"/>
          <c:order val="3"/>
          <c:tx>
            <c:strRef>
              <c:f>'Új verzió'!$O$506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339-4D48-9D7E-7DF69B53E7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verzió'!$K$507:$K$533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verzió'!$O$507:$O$533</c:f>
              <c:numCache>
                <c:formatCode>General\ "pont"</c:formatCode>
                <c:ptCount val="27"/>
                <c:pt idx="0">
                  <c:v>17</c:v>
                </c:pt>
                <c:pt idx="1">
                  <c:v>24</c:v>
                </c:pt>
                <c:pt idx="2">
                  <c:v>24</c:v>
                </c:pt>
                <c:pt idx="3">
                  <c:v>29</c:v>
                </c:pt>
                <c:pt idx="4">
                  <c:v>30</c:v>
                </c:pt>
                <c:pt idx="5">
                  <c:v>27</c:v>
                </c:pt>
                <c:pt idx="6">
                  <c:v>35</c:v>
                </c:pt>
                <c:pt idx="7">
                  <c:v>34</c:v>
                </c:pt>
                <c:pt idx="8">
                  <c:v>33</c:v>
                </c:pt>
                <c:pt idx="9">
                  <c:v>33</c:v>
                </c:pt>
                <c:pt idx="10">
                  <c:v>43</c:v>
                </c:pt>
                <c:pt idx="11">
                  <c:v>40</c:v>
                </c:pt>
                <c:pt idx="12">
                  <c:v>50</c:v>
                </c:pt>
                <c:pt idx="13">
                  <c:v>54</c:v>
                </c:pt>
                <c:pt idx="14">
                  <c:v>39</c:v>
                </c:pt>
                <c:pt idx="15">
                  <c:v>51</c:v>
                </c:pt>
                <c:pt idx="16">
                  <c:v>52</c:v>
                </c:pt>
                <c:pt idx="17">
                  <c:v>51</c:v>
                </c:pt>
                <c:pt idx="18">
                  <c:v>45</c:v>
                </c:pt>
                <c:pt idx="19">
                  <c:v>48</c:v>
                </c:pt>
                <c:pt idx="20">
                  <c:v>40</c:v>
                </c:pt>
                <c:pt idx="21">
                  <c:v>53</c:v>
                </c:pt>
                <c:pt idx="22">
                  <c:v>40</c:v>
                </c:pt>
                <c:pt idx="23">
                  <c:v>47</c:v>
                </c:pt>
                <c:pt idx="24">
                  <c:v>49</c:v>
                </c:pt>
                <c:pt idx="25">
                  <c:v>45</c:v>
                </c:pt>
                <c:pt idx="26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339-4D48-9D7E-7DF69B53E7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6610488"/>
        <c:axId val="936610816"/>
      </c:lineChart>
      <c:catAx>
        <c:axId val="936610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816"/>
        <c:crosses val="autoZero"/>
        <c:auto val="1"/>
        <c:lblAlgn val="ctr"/>
        <c:lblOffset val="100"/>
        <c:noMultiLvlLbl val="0"/>
      </c:catAx>
      <c:valAx>
        <c:axId val="936610816"/>
        <c:scaling>
          <c:orientation val="minMax"/>
          <c:max val="70"/>
          <c:min val="-2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020472179765736"/>
          <c:y val="0.87976392375008483"/>
          <c:w val="0.84233056878965007"/>
          <c:h val="0.108214551093848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'Új verzió'!$B$559</c:f>
              <c:strCache>
                <c:ptCount val="1"/>
                <c:pt idx="0">
                  <c:v>KKV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'Új verzió'!$A$560:$A$564</c:f>
              <c:strCache>
                <c:ptCount val="5"/>
                <c:pt idx="0">
                  <c:v>Nem</c:v>
                </c:pt>
                <c:pt idx="1">
                  <c:v>Igen, 0 és 5 százalék között</c:v>
                </c:pt>
                <c:pt idx="2">
                  <c:v>Igen, 6 és 10 százalék között</c:v>
                </c:pt>
                <c:pt idx="3">
                  <c:v>Igen, 11 százalék felett</c:v>
                </c:pt>
                <c:pt idx="4">
                  <c:v>Nem tudja/nem válaszol</c:v>
                </c:pt>
              </c:strCache>
            </c:strRef>
          </c:cat>
          <c:val>
            <c:numRef>
              <c:f>'Új verzió'!$B$560:$B$564</c:f>
              <c:numCache>
                <c:formatCode>General</c:formatCode>
                <c:ptCount val="5"/>
                <c:pt idx="0">
                  <c:v>0.47380410022779046</c:v>
                </c:pt>
                <c:pt idx="1">
                  <c:v>0.12300683371298406</c:v>
                </c:pt>
                <c:pt idx="2">
                  <c:v>0.14578587699316628</c:v>
                </c:pt>
                <c:pt idx="3">
                  <c:v>6.6059225512528477E-2</c:v>
                </c:pt>
                <c:pt idx="4">
                  <c:v>0.19134396355353075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01-4555-8030-F4A43BBB49B0}"/>
            </c:ext>
          </c:extLst>
        </c:ser>
        <c:ser>
          <c:idx val="1"/>
          <c:order val="1"/>
          <c:tx>
            <c:strRef>
              <c:f>'Új verzió'!$C$559</c:f>
              <c:strCache>
                <c:ptCount val="1"/>
                <c:pt idx="0">
                  <c:v>Nagyvállalat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'Új verzió'!$A$560:$A$564</c:f>
              <c:strCache>
                <c:ptCount val="5"/>
                <c:pt idx="0">
                  <c:v>Nem</c:v>
                </c:pt>
                <c:pt idx="1">
                  <c:v>Igen, 0 és 5 százalék között</c:v>
                </c:pt>
                <c:pt idx="2">
                  <c:v>Igen, 6 és 10 százalék között</c:v>
                </c:pt>
                <c:pt idx="3">
                  <c:v>Igen, 11 százalék felett</c:v>
                </c:pt>
                <c:pt idx="4">
                  <c:v>Nem tudja/nem válaszol</c:v>
                </c:pt>
              </c:strCache>
            </c:strRef>
          </c:cat>
          <c:val>
            <c:numRef>
              <c:f>'Új verzió'!$C$560:$C$564</c:f>
              <c:numCache>
                <c:formatCode>General</c:formatCode>
                <c:ptCount val="5"/>
                <c:pt idx="0">
                  <c:v>0.35897435897435898</c:v>
                </c:pt>
                <c:pt idx="1">
                  <c:v>2.564102564102564E-2</c:v>
                </c:pt>
                <c:pt idx="2">
                  <c:v>0.10256410256410256</c:v>
                </c:pt>
                <c:pt idx="3">
                  <c:v>0.17948717948717949</c:v>
                </c:pt>
                <c:pt idx="4">
                  <c:v>0.33333333333333331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01-4555-8030-F4A43BBB49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5467024"/>
        <c:axId val="1235466368"/>
      </c:barChart>
      <c:catAx>
        <c:axId val="123546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35466368"/>
        <c:crosses val="autoZero"/>
        <c:auto val="1"/>
        <c:lblAlgn val="ctr"/>
        <c:lblOffset val="100"/>
        <c:noMultiLvlLbl val="0"/>
      </c:catAx>
      <c:valAx>
        <c:axId val="1235466368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3546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29308228797114"/>
          <c:y val="3.9868157006728508E-2"/>
          <c:w val="0.81429221347331582"/>
          <c:h val="0.63569306104505618"/>
        </c:manualLayout>
      </c:layout>
      <c:lineChart>
        <c:grouping val="standard"/>
        <c:varyColors val="0"/>
        <c:ser>
          <c:idx val="0"/>
          <c:order val="0"/>
          <c:tx>
            <c:strRef>
              <c:f>Indexek!$B$52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D89-4DC5-8A28-542BF01D66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Indexek!$A$53:$A$79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Indexek!$B$53:$B$79</c:f>
              <c:numCache>
                <c:formatCode>General\ "pont"</c:formatCode>
                <c:ptCount val="27"/>
                <c:pt idx="0">
                  <c:v>-37</c:v>
                </c:pt>
                <c:pt idx="1">
                  <c:v>-43</c:v>
                </c:pt>
                <c:pt idx="2">
                  <c:v>-40</c:v>
                </c:pt>
                <c:pt idx="3">
                  <c:v>-42</c:v>
                </c:pt>
                <c:pt idx="4">
                  <c:v>-32</c:v>
                </c:pt>
                <c:pt idx="5">
                  <c:v>-23</c:v>
                </c:pt>
                <c:pt idx="6">
                  <c:v>-22</c:v>
                </c:pt>
                <c:pt idx="7">
                  <c:v>-23</c:v>
                </c:pt>
                <c:pt idx="8">
                  <c:v>-17</c:v>
                </c:pt>
                <c:pt idx="9">
                  <c:v>-15</c:v>
                </c:pt>
                <c:pt idx="10">
                  <c:v>-15</c:v>
                </c:pt>
                <c:pt idx="11">
                  <c:v>-17</c:v>
                </c:pt>
                <c:pt idx="12">
                  <c:v>-8</c:v>
                </c:pt>
                <c:pt idx="13">
                  <c:v>-15</c:v>
                </c:pt>
                <c:pt idx="14">
                  <c:v>-16</c:v>
                </c:pt>
                <c:pt idx="15">
                  <c:v>-22</c:v>
                </c:pt>
                <c:pt idx="16">
                  <c:v>-16</c:v>
                </c:pt>
                <c:pt idx="17">
                  <c:v>-14</c:v>
                </c:pt>
                <c:pt idx="18">
                  <c:v>-17</c:v>
                </c:pt>
                <c:pt idx="19">
                  <c:v>-22</c:v>
                </c:pt>
                <c:pt idx="20">
                  <c:v>-30</c:v>
                </c:pt>
                <c:pt idx="21">
                  <c:v>-25</c:v>
                </c:pt>
                <c:pt idx="22">
                  <c:v>-22</c:v>
                </c:pt>
                <c:pt idx="23">
                  <c:v>-24</c:v>
                </c:pt>
                <c:pt idx="24">
                  <c:v>-25</c:v>
                </c:pt>
                <c:pt idx="25">
                  <c:v>-35</c:v>
                </c:pt>
                <c:pt idx="26">
                  <c:v>-31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D89-4DC5-8A28-542BF01D6695}"/>
            </c:ext>
          </c:extLst>
        </c:ser>
        <c:ser>
          <c:idx val="1"/>
          <c:order val="1"/>
          <c:tx>
            <c:strRef>
              <c:f>Indexek!$C$52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4D89-4DC5-8A28-542BF01D6695}"/>
              </c:ext>
            </c:extLst>
          </c:dPt>
          <c:dLbls>
            <c:dLbl>
              <c:idx val="26"/>
              <c:layout>
                <c:manualLayout>
                  <c:x val="-1.388888888888787E-3"/>
                  <c:y val="-2.0678061309637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D89-4DC5-8A28-542BF01D66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Indexek!$A$53:$A$79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Indexek!$C$53:$C$79</c:f>
              <c:numCache>
                <c:formatCode>General\ "pont"</c:formatCode>
                <c:ptCount val="27"/>
                <c:pt idx="0">
                  <c:v>-30</c:v>
                </c:pt>
                <c:pt idx="1">
                  <c:v>-35</c:v>
                </c:pt>
                <c:pt idx="2">
                  <c:v>-34</c:v>
                </c:pt>
                <c:pt idx="3">
                  <c:v>-29</c:v>
                </c:pt>
                <c:pt idx="4">
                  <c:v>-16</c:v>
                </c:pt>
                <c:pt idx="5">
                  <c:v>-13</c:v>
                </c:pt>
                <c:pt idx="6">
                  <c:v>-9</c:v>
                </c:pt>
                <c:pt idx="7">
                  <c:v>-7</c:v>
                </c:pt>
                <c:pt idx="8">
                  <c:v>-2</c:v>
                </c:pt>
                <c:pt idx="9">
                  <c:v>-4</c:v>
                </c:pt>
                <c:pt idx="10">
                  <c:v>-3</c:v>
                </c:pt>
                <c:pt idx="11">
                  <c:v>-2</c:v>
                </c:pt>
                <c:pt idx="12">
                  <c:v>-3</c:v>
                </c:pt>
                <c:pt idx="13">
                  <c:v>-4</c:v>
                </c:pt>
                <c:pt idx="14">
                  <c:v>-5</c:v>
                </c:pt>
                <c:pt idx="15">
                  <c:v>-6</c:v>
                </c:pt>
                <c:pt idx="16">
                  <c:v>-4</c:v>
                </c:pt>
                <c:pt idx="17">
                  <c:v>-2</c:v>
                </c:pt>
                <c:pt idx="18">
                  <c:v>-6</c:v>
                </c:pt>
                <c:pt idx="19">
                  <c:v>-5</c:v>
                </c:pt>
                <c:pt idx="20">
                  <c:v>-21</c:v>
                </c:pt>
                <c:pt idx="21">
                  <c:v>-19</c:v>
                </c:pt>
                <c:pt idx="22">
                  <c:v>-16</c:v>
                </c:pt>
                <c:pt idx="23">
                  <c:v>-21</c:v>
                </c:pt>
                <c:pt idx="24">
                  <c:v>-14</c:v>
                </c:pt>
                <c:pt idx="25">
                  <c:v>-22</c:v>
                </c:pt>
                <c:pt idx="26">
                  <c:v>-29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D89-4DC5-8A28-542BF01D6695}"/>
            </c:ext>
          </c:extLst>
        </c:ser>
        <c:ser>
          <c:idx val="2"/>
          <c:order val="2"/>
          <c:tx>
            <c:strRef>
              <c:f>Indexek!$D$52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6"/>
              <c:layout>
                <c:manualLayout>
                  <c:x val="-1.388888888888787E-3"/>
                  <c:y val="-2.84323343007518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D89-4DC5-8A28-542BF01D66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Indexek!$A$53:$A$79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Indexek!$D$53:$D$79</c:f>
              <c:numCache>
                <c:formatCode>General\ "pont"</c:formatCode>
                <c:ptCount val="27"/>
                <c:pt idx="0">
                  <c:v>-29</c:v>
                </c:pt>
                <c:pt idx="1">
                  <c:v>-32</c:v>
                </c:pt>
                <c:pt idx="2">
                  <c:v>-21</c:v>
                </c:pt>
                <c:pt idx="3">
                  <c:v>-10</c:v>
                </c:pt>
                <c:pt idx="4">
                  <c:v>-6</c:v>
                </c:pt>
                <c:pt idx="5">
                  <c:v>15</c:v>
                </c:pt>
                <c:pt idx="6">
                  <c:v>5</c:v>
                </c:pt>
                <c:pt idx="7">
                  <c:v>10</c:v>
                </c:pt>
                <c:pt idx="8">
                  <c:v>14</c:v>
                </c:pt>
                <c:pt idx="9">
                  <c:v>7</c:v>
                </c:pt>
                <c:pt idx="10">
                  <c:v>12</c:v>
                </c:pt>
                <c:pt idx="11">
                  <c:v>12</c:v>
                </c:pt>
                <c:pt idx="12">
                  <c:v>13</c:v>
                </c:pt>
                <c:pt idx="13">
                  <c:v>8</c:v>
                </c:pt>
                <c:pt idx="14">
                  <c:v>17</c:v>
                </c:pt>
                <c:pt idx="15">
                  <c:v>8</c:v>
                </c:pt>
                <c:pt idx="16">
                  <c:v>9</c:v>
                </c:pt>
                <c:pt idx="17">
                  <c:v>1</c:v>
                </c:pt>
                <c:pt idx="18">
                  <c:v>6</c:v>
                </c:pt>
                <c:pt idx="19">
                  <c:v>-4</c:v>
                </c:pt>
                <c:pt idx="20">
                  <c:v>-4</c:v>
                </c:pt>
                <c:pt idx="21">
                  <c:v>-9</c:v>
                </c:pt>
                <c:pt idx="22">
                  <c:v>-8</c:v>
                </c:pt>
                <c:pt idx="23">
                  <c:v>-14</c:v>
                </c:pt>
                <c:pt idx="24">
                  <c:v>4</c:v>
                </c:pt>
                <c:pt idx="25">
                  <c:v>-11</c:v>
                </c:pt>
                <c:pt idx="26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D89-4DC5-8A28-542BF01D6695}"/>
            </c:ext>
          </c:extLst>
        </c:ser>
        <c:ser>
          <c:idx val="3"/>
          <c:order val="3"/>
          <c:tx>
            <c:strRef>
              <c:f>Indexek!$E$52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D89-4DC5-8A28-542BF01D66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Indexek!$A$53:$A$79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Indexek!$E$53:$E$79</c:f>
              <c:numCache>
                <c:formatCode>General\ "pont"</c:formatCode>
                <c:ptCount val="27"/>
                <c:pt idx="0">
                  <c:v>-28</c:v>
                </c:pt>
                <c:pt idx="1">
                  <c:v>-7</c:v>
                </c:pt>
                <c:pt idx="2">
                  <c:v>-7</c:v>
                </c:pt>
                <c:pt idx="3">
                  <c:v>9</c:v>
                </c:pt>
                <c:pt idx="4">
                  <c:v>16</c:v>
                </c:pt>
                <c:pt idx="5">
                  <c:v>26</c:v>
                </c:pt>
                <c:pt idx="6">
                  <c:v>33</c:v>
                </c:pt>
                <c:pt idx="7">
                  <c:v>10</c:v>
                </c:pt>
                <c:pt idx="8">
                  <c:v>32</c:v>
                </c:pt>
                <c:pt idx="9">
                  <c:v>30</c:v>
                </c:pt>
                <c:pt idx="10">
                  <c:v>19</c:v>
                </c:pt>
                <c:pt idx="11">
                  <c:v>35</c:v>
                </c:pt>
                <c:pt idx="12">
                  <c:v>28</c:v>
                </c:pt>
                <c:pt idx="13">
                  <c:v>25</c:v>
                </c:pt>
                <c:pt idx="14">
                  <c:v>17</c:v>
                </c:pt>
                <c:pt idx="15">
                  <c:v>18</c:v>
                </c:pt>
                <c:pt idx="16">
                  <c:v>14</c:v>
                </c:pt>
                <c:pt idx="17">
                  <c:v>14</c:v>
                </c:pt>
                <c:pt idx="18">
                  <c:v>16</c:v>
                </c:pt>
                <c:pt idx="19">
                  <c:v>17</c:v>
                </c:pt>
                <c:pt idx="20">
                  <c:v>15</c:v>
                </c:pt>
                <c:pt idx="21">
                  <c:v>4</c:v>
                </c:pt>
                <c:pt idx="22">
                  <c:v>-1</c:v>
                </c:pt>
                <c:pt idx="23">
                  <c:v>1</c:v>
                </c:pt>
                <c:pt idx="24">
                  <c:v>1</c:v>
                </c:pt>
                <c:pt idx="25">
                  <c:v>8</c:v>
                </c:pt>
                <c:pt idx="2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D89-4DC5-8A28-542BF01D6695}"/>
            </c:ext>
          </c:extLst>
        </c:ser>
        <c:ser>
          <c:idx val="4"/>
          <c:order val="4"/>
          <c:tx>
            <c:strRef>
              <c:f>Indexek!$F$52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D89-4DC5-8A28-542BF01D66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Indexek!$A$53:$A$79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Indexek!$F$53:$F$79</c:f>
              <c:numCache>
                <c:formatCode>General\ "pont"</c:formatCode>
                <c:ptCount val="27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D89-4DC5-8A28-542BF01D669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6746464"/>
        <c:axId val="966751056"/>
      </c:lineChart>
      <c:catAx>
        <c:axId val="9667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51056"/>
        <c:crosses val="autoZero"/>
        <c:auto val="1"/>
        <c:lblAlgn val="ctr"/>
        <c:lblOffset val="0"/>
        <c:noMultiLvlLbl val="0"/>
      </c:catAx>
      <c:valAx>
        <c:axId val="966751056"/>
        <c:scaling>
          <c:orientation val="minMax"/>
          <c:max val="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4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516601049868768"/>
          <c:y val="0.9127509962510838"/>
          <c:w val="0.79911242344706912"/>
          <c:h val="7.17404577666879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132389840650923E-2"/>
          <c:y val="2.7455832217222597E-2"/>
          <c:w val="0.76241327646544177"/>
          <c:h val="0.49379733590957336"/>
        </c:manualLayout>
      </c:layout>
      <c:lineChart>
        <c:grouping val="standard"/>
        <c:varyColors val="0"/>
        <c:ser>
          <c:idx val="0"/>
          <c:order val="0"/>
          <c:tx>
            <c:strRef>
              <c:f>Indexek!$A$26</c:f>
              <c:strCache>
                <c:ptCount val="1"/>
                <c:pt idx="0">
                  <c:v>Árbevétel jelenlegi szintje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E20-4CF9-BF4B-B5D0F5E55A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Indexek!$B$25:$AB$25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Indexek!$B$26:$AB$26</c:f>
              <c:numCache>
                <c:formatCode>General\ "pont"</c:formatCode>
                <c:ptCount val="27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  <c:pt idx="22">
                  <c:v>12</c:v>
                </c:pt>
                <c:pt idx="23">
                  <c:v>16</c:v>
                </c:pt>
                <c:pt idx="24">
                  <c:v>11</c:v>
                </c:pt>
                <c:pt idx="25">
                  <c:v>9</c:v>
                </c:pt>
                <c:pt idx="26">
                  <c:v>-1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E20-4CF9-BF4B-B5D0F5E55A43}"/>
            </c:ext>
          </c:extLst>
        </c:ser>
        <c:ser>
          <c:idx val="1"/>
          <c:order val="1"/>
          <c:tx>
            <c:strRef>
              <c:f>Indexek!$A$27</c:f>
              <c:strCache>
                <c:ptCount val="1"/>
                <c:pt idx="0">
                  <c:v>Beszállítói rendelésállomány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E20-4CF9-BF4B-B5D0F5E55A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Indexek!$B$25:$AB$25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Indexek!$B$27:$AB$27</c:f>
              <c:numCache>
                <c:formatCode>General\ "pont"</c:formatCode>
                <c:ptCount val="27"/>
                <c:pt idx="0">
                  <c:v>-28</c:v>
                </c:pt>
                <c:pt idx="1">
                  <c:v>-24</c:v>
                </c:pt>
                <c:pt idx="2">
                  <c:v>-21</c:v>
                </c:pt>
                <c:pt idx="3">
                  <c:v>-12</c:v>
                </c:pt>
                <c:pt idx="4">
                  <c:v>-3</c:v>
                </c:pt>
                <c:pt idx="5">
                  <c:v>4</c:v>
                </c:pt>
                <c:pt idx="6">
                  <c:v>8</c:v>
                </c:pt>
                <c:pt idx="7">
                  <c:v>5</c:v>
                </c:pt>
                <c:pt idx="8">
                  <c:v>10</c:v>
                </c:pt>
                <c:pt idx="9">
                  <c:v>13</c:v>
                </c:pt>
                <c:pt idx="10">
                  <c:v>9</c:v>
                </c:pt>
                <c:pt idx="11">
                  <c:v>13</c:v>
                </c:pt>
                <c:pt idx="12">
                  <c:v>19</c:v>
                </c:pt>
                <c:pt idx="13">
                  <c:v>10</c:v>
                </c:pt>
                <c:pt idx="14">
                  <c:v>7</c:v>
                </c:pt>
                <c:pt idx="15">
                  <c:v>8</c:v>
                </c:pt>
                <c:pt idx="16">
                  <c:v>9</c:v>
                </c:pt>
                <c:pt idx="17">
                  <c:v>12</c:v>
                </c:pt>
                <c:pt idx="18">
                  <c:v>15</c:v>
                </c:pt>
                <c:pt idx="19">
                  <c:v>5</c:v>
                </c:pt>
                <c:pt idx="20">
                  <c:v>-2</c:v>
                </c:pt>
                <c:pt idx="21">
                  <c:v>-3</c:v>
                </c:pt>
                <c:pt idx="22">
                  <c:v>-1</c:v>
                </c:pt>
                <c:pt idx="23">
                  <c:v>-10</c:v>
                </c:pt>
                <c:pt idx="24">
                  <c:v>-6</c:v>
                </c:pt>
                <c:pt idx="25">
                  <c:v>-11</c:v>
                </c:pt>
                <c:pt idx="26">
                  <c:v>-12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E20-4CF9-BF4B-B5D0F5E55A43}"/>
            </c:ext>
          </c:extLst>
        </c:ser>
        <c:ser>
          <c:idx val="2"/>
          <c:order val="2"/>
          <c:tx>
            <c:strRef>
              <c:f>Indexek!$A$28</c:f>
              <c:strCache>
                <c:ptCount val="1"/>
                <c:pt idx="0">
                  <c:v>Vevői rendelésállomány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6"/>
              <c:layout>
                <c:manualLayout>
                  <c:x val="-1.0185067526415994E-16"/>
                  <c:y val="-1.4383755190751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E20-4CF9-BF4B-B5D0F5E55A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Indexek!$B$25:$AB$25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Indexek!$B$28:$AB$28</c:f>
              <c:numCache>
                <c:formatCode>General\ "pont"</c:formatCode>
                <c:ptCount val="27"/>
                <c:pt idx="0">
                  <c:v>-30</c:v>
                </c:pt>
                <c:pt idx="1">
                  <c:v>-22</c:v>
                </c:pt>
                <c:pt idx="2">
                  <c:v>-27</c:v>
                </c:pt>
                <c:pt idx="3">
                  <c:v>-14</c:v>
                </c:pt>
                <c:pt idx="4">
                  <c:v>-7</c:v>
                </c:pt>
                <c:pt idx="5">
                  <c:v>7</c:v>
                </c:pt>
                <c:pt idx="6">
                  <c:v>5</c:v>
                </c:pt>
                <c:pt idx="7">
                  <c:v>1</c:v>
                </c:pt>
                <c:pt idx="8">
                  <c:v>12</c:v>
                </c:pt>
                <c:pt idx="9">
                  <c:v>12</c:v>
                </c:pt>
                <c:pt idx="10">
                  <c:v>11</c:v>
                </c:pt>
                <c:pt idx="11">
                  <c:v>18</c:v>
                </c:pt>
                <c:pt idx="12">
                  <c:v>17</c:v>
                </c:pt>
                <c:pt idx="13">
                  <c:v>11</c:v>
                </c:pt>
                <c:pt idx="14">
                  <c:v>14</c:v>
                </c:pt>
                <c:pt idx="15">
                  <c:v>10</c:v>
                </c:pt>
                <c:pt idx="16">
                  <c:v>11</c:v>
                </c:pt>
                <c:pt idx="17">
                  <c:v>13</c:v>
                </c:pt>
                <c:pt idx="18">
                  <c:v>13</c:v>
                </c:pt>
                <c:pt idx="19">
                  <c:v>5</c:v>
                </c:pt>
                <c:pt idx="20">
                  <c:v>-1</c:v>
                </c:pt>
                <c:pt idx="21">
                  <c:v>-4</c:v>
                </c:pt>
                <c:pt idx="22">
                  <c:v>-2</c:v>
                </c:pt>
                <c:pt idx="23">
                  <c:v>-8</c:v>
                </c:pt>
                <c:pt idx="24">
                  <c:v>-2</c:v>
                </c:pt>
                <c:pt idx="25">
                  <c:v>-12</c:v>
                </c:pt>
                <c:pt idx="26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E20-4CF9-BF4B-B5D0F5E55A43}"/>
            </c:ext>
          </c:extLst>
        </c:ser>
        <c:ser>
          <c:idx val="3"/>
          <c:order val="3"/>
          <c:tx>
            <c:strRef>
              <c:f>Indexek!$A$29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E20-4CF9-BF4B-B5D0F5E55A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Indexek!$B$25:$AB$25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Indexek!$B$29:$AB$29</c:f>
              <c:numCache>
                <c:formatCode>General\ "pont"</c:formatCode>
                <c:ptCount val="27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E20-4CF9-BF4B-B5D0F5E55A43}"/>
            </c:ext>
          </c:extLst>
        </c:ser>
        <c:ser>
          <c:idx val="4"/>
          <c:order val="4"/>
          <c:tx>
            <c:strRef>
              <c:f>Indexek!$A$30</c:f>
              <c:strCache>
                <c:ptCount val="1"/>
                <c:pt idx="0">
                  <c:v>Eddig megvalósított beruházások*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6"/>
              <c:layout>
                <c:manualLayout>
                  <c:x val="-1.0185067526415994E-16"/>
                  <c:y val="9.5891701271678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E20-4CF9-BF4B-B5D0F5E55A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Indexek!$B$25:$AB$25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Indexek!$B$30:$AB$30</c:f>
              <c:numCache>
                <c:formatCode>General</c:formatCode>
                <c:ptCount val="27"/>
                <c:pt idx="2" formatCode="General\ &quot;pont&quot;">
                  <c:v>-26</c:v>
                </c:pt>
                <c:pt idx="3" formatCode="General\ &quot;pont&quot;">
                  <c:v>-19</c:v>
                </c:pt>
                <c:pt idx="4" formatCode="General\ &quot;pont&quot;">
                  <c:v>-17</c:v>
                </c:pt>
                <c:pt idx="5" formatCode="General\ &quot;pont&quot;">
                  <c:v>-15</c:v>
                </c:pt>
                <c:pt idx="6" formatCode="General\ &quot;pont&quot;">
                  <c:v>-9</c:v>
                </c:pt>
                <c:pt idx="7" formatCode="General\ &quot;pont&quot;">
                  <c:v>-13</c:v>
                </c:pt>
                <c:pt idx="8" formatCode="General\ &quot;pont&quot;">
                  <c:v>-1</c:v>
                </c:pt>
                <c:pt idx="9" formatCode="General\ &quot;pont&quot;">
                  <c:v>-6</c:v>
                </c:pt>
                <c:pt idx="10" formatCode="General\ &quot;pont&quot;">
                  <c:v>-6</c:v>
                </c:pt>
                <c:pt idx="11" formatCode="General\ &quot;pont&quot;">
                  <c:v>3</c:v>
                </c:pt>
                <c:pt idx="12" formatCode="General\ &quot;pont&quot;">
                  <c:v>-3</c:v>
                </c:pt>
                <c:pt idx="13" formatCode="General\ &quot;pont&quot;">
                  <c:v>2</c:v>
                </c:pt>
                <c:pt idx="14" formatCode="General\ &quot;pont&quot;">
                  <c:v>-14</c:v>
                </c:pt>
                <c:pt idx="15" formatCode="General\ &quot;pont&quot;">
                  <c:v>-9</c:v>
                </c:pt>
                <c:pt idx="16" formatCode="General\ &quot;pont&quot;">
                  <c:v>-9</c:v>
                </c:pt>
                <c:pt idx="17" formatCode="General\ &quot;pont&quot;">
                  <c:v>-12</c:v>
                </c:pt>
                <c:pt idx="18" formatCode="General\ &quot;pont&quot;">
                  <c:v>-15</c:v>
                </c:pt>
                <c:pt idx="19" formatCode="General\ &quot;pont&quot;">
                  <c:v>-7</c:v>
                </c:pt>
                <c:pt idx="20" formatCode="General\ &quot;pont&quot;">
                  <c:v>-13</c:v>
                </c:pt>
                <c:pt idx="21" formatCode="General\ &quot;pont&quot;">
                  <c:v>-18</c:v>
                </c:pt>
                <c:pt idx="22" formatCode="General\ &quot;pont&quot;">
                  <c:v>-12</c:v>
                </c:pt>
                <c:pt idx="23" formatCode="General\ &quot;pont&quot;">
                  <c:v>-17</c:v>
                </c:pt>
                <c:pt idx="24" formatCode="General\ &quot;pont&quot;">
                  <c:v>-3</c:v>
                </c:pt>
                <c:pt idx="25" formatCode="General\ &quot;pont&quot;">
                  <c:v>-4</c:v>
                </c:pt>
                <c:pt idx="26" formatCode="General\ &quot;pont&quot;">
                  <c:v>-19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E20-4CF9-BF4B-B5D0F5E55A43}"/>
            </c:ext>
          </c:extLst>
        </c:ser>
        <c:ser>
          <c:idx val="5"/>
          <c:order val="5"/>
          <c:tx>
            <c:strRef>
              <c:f>Indexek!$A$31</c:f>
              <c:strCache>
                <c:ptCount val="1"/>
                <c:pt idx="0">
                  <c:v>Kapacitás jelenlegi szintje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26"/>
              <c:layout>
                <c:manualLayout>
                  <c:x val="1.3888888888888889E-3"/>
                  <c:y val="1.91783402543357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B87F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E20-4CF9-BF4B-B5D0F5E55A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Indexek!$B$25:$AB$25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Indexek!$B$31:$AB$31</c:f>
              <c:numCache>
                <c:formatCode>General\ "pont"</c:formatCode>
                <c:ptCount val="27"/>
                <c:pt idx="0">
                  <c:v>-46</c:v>
                </c:pt>
                <c:pt idx="1">
                  <c:v>-43</c:v>
                </c:pt>
                <c:pt idx="2">
                  <c:v>-44</c:v>
                </c:pt>
                <c:pt idx="3">
                  <c:v>-34</c:v>
                </c:pt>
                <c:pt idx="4">
                  <c:v>-25</c:v>
                </c:pt>
                <c:pt idx="5">
                  <c:v>-13</c:v>
                </c:pt>
                <c:pt idx="6">
                  <c:v>-11</c:v>
                </c:pt>
                <c:pt idx="7">
                  <c:v>-20</c:v>
                </c:pt>
                <c:pt idx="8">
                  <c:v>-11</c:v>
                </c:pt>
                <c:pt idx="9">
                  <c:v>-10</c:v>
                </c:pt>
                <c:pt idx="10">
                  <c:v>-12</c:v>
                </c:pt>
                <c:pt idx="11">
                  <c:v>-6</c:v>
                </c:pt>
                <c:pt idx="12">
                  <c:v>-5</c:v>
                </c:pt>
                <c:pt idx="13">
                  <c:v>-13</c:v>
                </c:pt>
                <c:pt idx="14">
                  <c:v>-4</c:v>
                </c:pt>
                <c:pt idx="15">
                  <c:v>-14</c:v>
                </c:pt>
                <c:pt idx="16">
                  <c:v>-10</c:v>
                </c:pt>
                <c:pt idx="17">
                  <c:v>-12</c:v>
                </c:pt>
                <c:pt idx="18">
                  <c:v>-7</c:v>
                </c:pt>
                <c:pt idx="19">
                  <c:v>-15</c:v>
                </c:pt>
                <c:pt idx="20">
                  <c:v>-21</c:v>
                </c:pt>
                <c:pt idx="21">
                  <c:v>-28</c:v>
                </c:pt>
                <c:pt idx="22">
                  <c:v>-22</c:v>
                </c:pt>
                <c:pt idx="23">
                  <c:v>-32</c:v>
                </c:pt>
                <c:pt idx="24">
                  <c:v>-28</c:v>
                </c:pt>
                <c:pt idx="25">
                  <c:v>-34</c:v>
                </c:pt>
                <c:pt idx="26">
                  <c:v>-30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E20-4CF9-BF4B-B5D0F5E55A43}"/>
            </c:ext>
          </c:extLst>
        </c:ser>
        <c:ser>
          <c:idx val="6"/>
          <c:order val="6"/>
          <c:tx>
            <c:strRef>
              <c:f>Indexek!$A$32</c:f>
              <c:strCache>
                <c:ptCount val="1"/>
                <c:pt idx="0">
                  <c:v>Üzleti környezet jelenleg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E20-4CF9-BF4B-B5D0F5E55A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Indexek!$B$25:$AB$25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Indexek!$B$32:$AB$32</c:f>
              <c:numCache>
                <c:formatCode>General\ "pont"</c:formatCode>
                <c:ptCount val="27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  <c:pt idx="22">
                  <c:v>-46</c:v>
                </c:pt>
                <c:pt idx="23">
                  <c:v>-34</c:v>
                </c:pt>
                <c:pt idx="24">
                  <c:v>-40</c:v>
                </c:pt>
                <c:pt idx="25">
                  <c:v>-37</c:v>
                </c:pt>
                <c:pt idx="26">
                  <c:v>-28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E20-4CF9-BF4B-B5D0F5E55A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2448032"/>
        <c:axId val="1032442456"/>
      </c:lineChart>
      <c:catAx>
        <c:axId val="103244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2456"/>
        <c:crosses val="autoZero"/>
        <c:auto val="1"/>
        <c:lblAlgn val="ctr"/>
        <c:lblOffset val="100"/>
        <c:noMultiLvlLbl val="0"/>
      </c:catAx>
      <c:valAx>
        <c:axId val="1032442456"/>
        <c:scaling>
          <c:orientation val="minMax"/>
          <c:max val="30"/>
          <c:min val="-5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80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460706474190725"/>
          <c:y val="0.77028991949816183"/>
          <c:w val="0.88539293525809271"/>
          <c:h val="0.214717186492181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20917494836138"/>
          <c:y val="3.7350194798039714E-2"/>
          <c:w val="0.75803993094493372"/>
          <c:h val="0.48394127969039813"/>
        </c:manualLayout>
      </c:layout>
      <c:lineChart>
        <c:grouping val="standard"/>
        <c:varyColors val="0"/>
        <c:ser>
          <c:idx val="0"/>
          <c:order val="0"/>
          <c:tx>
            <c:strRef>
              <c:f>Indexek!$A$39</c:f>
              <c:strCache>
                <c:ptCount val="1"/>
                <c:pt idx="0">
                  <c:v>Bérszint 3 hónap múlva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6FD-41E1-8747-A7BD94147A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Indexek!$B$38:$AB$38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Indexek!$B$39:$AB$39</c:f>
              <c:numCache>
                <c:formatCode>General\ "pont"</c:formatCode>
                <c:ptCount val="27"/>
                <c:pt idx="0">
                  <c:v>17</c:v>
                </c:pt>
                <c:pt idx="1">
                  <c:v>21</c:v>
                </c:pt>
                <c:pt idx="2">
                  <c:v>17</c:v>
                </c:pt>
                <c:pt idx="3">
                  <c:v>11</c:v>
                </c:pt>
                <c:pt idx="4">
                  <c:v>16</c:v>
                </c:pt>
                <c:pt idx="5">
                  <c:v>13</c:v>
                </c:pt>
                <c:pt idx="6">
                  <c:v>21</c:v>
                </c:pt>
                <c:pt idx="7">
                  <c:v>23</c:v>
                </c:pt>
                <c:pt idx="8">
                  <c:v>15</c:v>
                </c:pt>
                <c:pt idx="9">
                  <c:v>27</c:v>
                </c:pt>
                <c:pt idx="10">
                  <c:v>38</c:v>
                </c:pt>
                <c:pt idx="11">
                  <c:v>54</c:v>
                </c:pt>
                <c:pt idx="12">
                  <c:v>56</c:v>
                </c:pt>
                <c:pt idx="13">
                  <c:v>56</c:v>
                </c:pt>
                <c:pt idx="14">
                  <c:v>48</c:v>
                </c:pt>
                <c:pt idx="15">
                  <c:v>25</c:v>
                </c:pt>
                <c:pt idx="16">
                  <c:v>28</c:v>
                </c:pt>
                <c:pt idx="17">
                  <c:v>24</c:v>
                </c:pt>
                <c:pt idx="18">
                  <c:v>27</c:v>
                </c:pt>
                <c:pt idx="19">
                  <c:v>22</c:v>
                </c:pt>
                <c:pt idx="20">
                  <c:v>12</c:v>
                </c:pt>
                <c:pt idx="21">
                  <c:v>20</c:v>
                </c:pt>
                <c:pt idx="22">
                  <c:v>33</c:v>
                </c:pt>
                <c:pt idx="23">
                  <c:v>43</c:v>
                </c:pt>
                <c:pt idx="24">
                  <c:v>46</c:v>
                </c:pt>
                <c:pt idx="25">
                  <c:v>54</c:v>
                </c:pt>
                <c:pt idx="26">
                  <c:v>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6FD-41E1-8747-A7BD94147AB8}"/>
            </c:ext>
          </c:extLst>
        </c:ser>
        <c:ser>
          <c:idx val="1"/>
          <c:order val="1"/>
          <c:tx>
            <c:strRef>
              <c:f>Indexek!$A$40</c:f>
              <c:strCache>
                <c:ptCount val="1"/>
                <c:pt idx="0">
                  <c:v>Beruházás 3 hónap múlva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6"/>
              <c:layout>
                <c:manualLayout>
                  <c:x val="-1.0229123007856875E-16"/>
                  <c:y val="-4.4388089128634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6FD-41E1-8747-A7BD94147A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Indexek!$B$38:$AB$38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Indexek!$B$40:$AB$40</c:f>
              <c:numCache>
                <c:formatCode>General\ "pont"</c:formatCode>
                <c:ptCount val="27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  <c:pt idx="22">
                  <c:v>19</c:v>
                </c:pt>
                <c:pt idx="23">
                  <c:v>24</c:v>
                </c:pt>
                <c:pt idx="24">
                  <c:v>18</c:v>
                </c:pt>
                <c:pt idx="25">
                  <c:v>29</c:v>
                </c:pt>
                <c:pt idx="26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6FD-41E1-8747-A7BD94147AB8}"/>
            </c:ext>
          </c:extLst>
        </c:ser>
        <c:ser>
          <c:idx val="2"/>
          <c:order val="2"/>
          <c:tx>
            <c:strRef>
              <c:f>Indexek!$A$41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cat>
            <c:strRef>
              <c:f>Indexek!$B$38:$AB$38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Indexek!$B$41:$AB$41</c:f>
              <c:numCache>
                <c:formatCode>General\ "pont"</c:formatCode>
                <c:ptCount val="27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6FD-41E1-8747-A7BD94147AB8}"/>
            </c:ext>
          </c:extLst>
        </c:ser>
        <c:ser>
          <c:idx val="3"/>
          <c:order val="3"/>
          <c:tx>
            <c:strRef>
              <c:f>Indexek!$A$42</c:f>
              <c:strCache>
                <c:ptCount val="1"/>
                <c:pt idx="0">
                  <c:v>Foglalkoztatás 3 hónap múlva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6"/>
              <c:layout>
                <c:manualLayout>
                  <c:x val="1.394896523939727E-3"/>
                  <c:y val="2.80345826075583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6FD-41E1-8747-A7BD94147A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Indexek!$B$38:$AB$38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Indexek!$B$42:$AB$42</c:f>
              <c:numCache>
                <c:formatCode>General\ "pont"</c:formatCode>
                <c:ptCount val="27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6FD-41E1-8747-A7BD94147AB8}"/>
            </c:ext>
          </c:extLst>
        </c:ser>
        <c:ser>
          <c:idx val="4"/>
          <c:order val="4"/>
          <c:tx>
            <c:strRef>
              <c:f>Indexek!$A$43</c:f>
              <c:strCache>
                <c:ptCount val="1"/>
                <c:pt idx="0">
                  <c:v>Árbevétel 3 hónap múlva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6"/>
              <c:layout>
                <c:manualLayout>
                  <c:x val="-1.0229123007856875E-16"/>
                  <c:y val="-3.50432282594479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6FD-41E1-8747-A7BD94147A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Indexek!$B$38:$AB$38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Indexek!$B$43:$AB$43</c:f>
              <c:numCache>
                <c:formatCode>General\ "pont"</c:formatCode>
                <c:ptCount val="27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  <c:pt idx="22">
                  <c:v>-5</c:v>
                </c:pt>
                <c:pt idx="23">
                  <c:v>-9</c:v>
                </c:pt>
                <c:pt idx="24">
                  <c:v>-9</c:v>
                </c:pt>
                <c:pt idx="25">
                  <c:v>14</c:v>
                </c:pt>
                <c:pt idx="26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6FD-41E1-8747-A7BD94147AB8}"/>
            </c:ext>
          </c:extLst>
        </c:ser>
        <c:ser>
          <c:idx val="5"/>
          <c:order val="5"/>
          <c:tx>
            <c:strRef>
              <c:f>Indexek!$A$44</c:f>
              <c:strCache>
                <c:ptCount val="1"/>
                <c:pt idx="0">
                  <c:v>Kapacitás-kihasználtság 3 hónap múlva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26"/>
              <c:layout>
                <c:manualLayout>
                  <c:x val="-1.3948965239399314E-3"/>
                  <c:y val="7.0086456518895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6FD-41E1-8747-A7BD94147A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Indexek!$B$38:$AB$38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Indexek!$B$44:$AB$44</c:f>
              <c:numCache>
                <c:formatCode>General\ "pont"</c:formatCode>
                <c:ptCount val="27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  <c:pt idx="22">
                  <c:v>-18</c:v>
                </c:pt>
                <c:pt idx="23">
                  <c:v>-18</c:v>
                </c:pt>
                <c:pt idx="24">
                  <c:v>-12</c:v>
                </c:pt>
                <c:pt idx="25">
                  <c:v>4</c:v>
                </c:pt>
                <c:pt idx="26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6FD-41E1-8747-A7BD94147AB8}"/>
            </c:ext>
          </c:extLst>
        </c:ser>
        <c:ser>
          <c:idx val="6"/>
          <c:order val="6"/>
          <c:tx>
            <c:strRef>
              <c:f>Indexek!$A$45</c:f>
              <c:strCache>
                <c:ptCount val="1"/>
                <c:pt idx="0">
                  <c:v>Üzleti környezet 3 hónap múlva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6FD-41E1-8747-A7BD94147A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Indexek!$B$38:$AB$38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Indexek!$B$45:$AB$45</c:f>
              <c:numCache>
                <c:formatCode>General\ "pont"</c:formatCode>
                <c:ptCount val="27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  <c:pt idx="22">
                  <c:v>-57</c:v>
                </c:pt>
                <c:pt idx="23">
                  <c:v>-40</c:v>
                </c:pt>
                <c:pt idx="24">
                  <c:v>-39</c:v>
                </c:pt>
                <c:pt idx="25">
                  <c:v>-19</c:v>
                </c:pt>
                <c:pt idx="26">
                  <c:v>-8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6FD-41E1-8747-A7BD94147A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3163264"/>
        <c:axId val="1033163920"/>
      </c:lineChart>
      <c:catAx>
        <c:axId val="103316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920"/>
        <c:crosses val="autoZero"/>
        <c:auto val="1"/>
        <c:lblAlgn val="ctr"/>
        <c:lblOffset val="100"/>
        <c:noMultiLvlLbl val="0"/>
      </c:catAx>
      <c:valAx>
        <c:axId val="1033163920"/>
        <c:scaling>
          <c:orientation val="minMax"/>
          <c:max val="60"/>
          <c:min val="-6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26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7426481813954195E-2"/>
          <c:y val="0.77917909812159081"/>
          <c:w val="0.95109734422685299"/>
          <c:h val="0.20680361057462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51708118325139"/>
          <c:y val="3.185289041631148E-2"/>
          <c:w val="0.81102165354330724"/>
          <c:h val="0.65707041988909431"/>
        </c:manualLayout>
      </c:layout>
      <c:lineChart>
        <c:grouping val="standard"/>
        <c:varyColors val="0"/>
        <c:ser>
          <c:idx val="0"/>
          <c:order val="0"/>
          <c:tx>
            <c:strRef>
              <c:f>Indexek!$B$82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84A-4BA2-90D0-35B845E210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Indexek!$A$83:$A$109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Indexek!$B$83:$B$109</c:f>
              <c:numCache>
                <c:formatCode>General\ "pont"</c:formatCode>
                <c:ptCount val="27"/>
                <c:pt idx="0">
                  <c:v>-10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15</c:v>
                </c:pt>
                <c:pt idx="5">
                  <c:v>13</c:v>
                </c:pt>
                <c:pt idx="6">
                  <c:v>11</c:v>
                </c:pt>
                <c:pt idx="7">
                  <c:v>6</c:v>
                </c:pt>
                <c:pt idx="8">
                  <c:v>3</c:v>
                </c:pt>
                <c:pt idx="9">
                  <c:v>6</c:v>
                </c:pt>
                <c:pt idx="10">
                  <c:v>6</c:v>
                </c:pt>
                <c:pt idx="11">
                  <c:v>-1</c:v>
                </c:pt>
                <c:pt idx="12">
                  <c:v>7</c:v>
                </c:pt>
                <c:pt idx="13">
                  <c:v>22</c:v>
                </c:pt>
                <c:pt idx="14">
                  <c:v>15</c:v>
                </c:pt>
                <c:pt idx="15">
                  <c:v>2</c:v>
                </c:pt>
                <c:pt idx="16">
                  <c:v>1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-18</c:v>
                </c:pt>
                <c:pt idx="22">
                  <c:v>-13</c:v>
                </c:pt>
                <c:pt idx="23">
                  <c:v>-13</c:v>
                </c:pt>
                <c:pt idx="24">
                  <c:v>-15</c:v>
                </c:pt>
                <c:pt idx="25">
                  <c:v>0</c:v>
                </c:pt>
                <c:pt idx="26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84A-4BA2-90D0-35B845E210C0}"/>
            </c:ext>
          </c:extLst>
        </c:ser>
        <c:ser>
          <c:idx val="1"/>
          <c:order val="1"/>
          <c:tx>
            <c:strRef>
              <c:f>Indexek!$C$82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84A-4BA2-90D0-35B845E210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Indexek!$A$83:$A$109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Indexek!$C$83:$C$109</c:f>
              <c:numCache>
                <c:formatCode>General\ "pont"</c:formatCode>
                <c:ptCount val="27"/>
                <c:pt idx="0">
                  <c:v>1</c:v>
                </c:pt>
                <c:pt idx="1">
                  <c:v>16</c:v>
                </c:pt>
                <c:pt idx="2">
                  <c:v>25</c:v>
                </c:pt>
                <c:pt idx="3">
                  <c:v>16</c:v>
                </c:pt>
                <c:pt idx="4">
                  <c:v>30</c:v>
                </c:pt>
                <c:pt idx="5">
                  <c:v>26</c:v>
                </c:pt>
                <c:pt idx="6">
                  <c:v>21</c:v>
                </c:pt>
                <c:pt idx="7">
                  <c:v>19</c:v>
                </c:pt>
                <c:pt idx="8">
                  <c:v>20</c:v>
                </c:pt>
                <c:pt idx="9">
                  <c:v>19</c:v>
                </c:pt>
                <c:pt idx="10">
                  <c:v>19</c:v>
                </c:pt>
                <c:pt idx="11">
                  <c:v>14</c:v>
                </c:pt>
                <c:pt idx="12">
                  <c:v>18</c:v>
                </c:pt>
                <c:pt idx="13">
                  <c:v>33</c:v>
                </c:pt>
                <c:pt idx="14">
                  <c:v>29</c:v>
                </c:pt>
                <c:pt idx="15">
                  <c:v>11</c:v>
                </c:pt>
                <c:pt idx="16">
                  <c:v>13</c:v>
                </c:pt>
                <c:pt idx="17">
                  <c:v>17</c:v>
                </c:pt>
                <c:pt idx="18">
                  <c:v>15</c:v>
                </c:pt>
                <c:pt idx="19">
                  <c:v>0</c:v>
                </c:pt>
                <c:pt idx="20">
                  <c:v>-9</c:v>
                </c:pt>
                <c:pt idx="21">
                  <c:v>-17</c:v>
                </c:pt>
                <c:pt idx="22">
                  <c:v>-12</c:v>
                </c:pt>
                <c:pt idx="23">
                  <c:v>-9</c:v>
                </c:pt>
                <c:pt idx="24">
                  <c:v>-5</c:v>
                </c:pt>
                <c:pt idx="25">
                  <c:v>8</c:v>
                </c:pt>
                <c:pt idx="26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84A-4BA2-90D0-35B845E210C0}"/>
            </c:ext>
          </c:extLst>
        </c:ser>
        <c:ser>
          <c:idx val="2"/>
          <c:order val="2"/>
          <c:tx>
            <c:strRef>
              <c:f>Indexek!$D$82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84A-4BA2-90D0-35B845E210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Indexek!$A$83:$A$109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Indexek!$D$83:$D$109</c:f>
              <c:numCache>
                <c:formatCode>General\ "pont"</c:formatCode>
                <c:ptCount val="27"/>
                <c:pt idx="0">
                  <c:v>10</c:v>
                </c:pt>
                <c:pt idx="1">
                  <c:v>27</c:v>
                </c:pt>
                <c:pt idx="2">
                  <c:v>30</c:v>
                </c:pt>
                <c:pt idx="3">
                  <c:v>31</c:v>
                </c:pt>
                <c:pt idx="4">
                  <c:v>37</c:v>
                </c:pt>
                <c:pt idx="5">
                  <c:v>37</c:v>
                </c:pt>
                <c:pt idx="6">
                  <c:v>33</c:v>
                </c:pt>
                <c:pt idx="7">
                  <c:v>28</c:v>
                </c:pt>
                <c:pt idx="8">
                  <c:v>29</c:v>
                </c:pt>
                <c:pt idx="9">
                  <c:v>23</c:v>
                </c:pt>
                <c:pt idx="10">
                  <c:v>25</c:v>
                </c:pt>
                <c:pt idx="11">
                  <c:v>19</c:v>
                </c:pt>
                <c:pt idx="12">
                  <c:v>17</c:v>
                </c:pt>
                <c:pt idx="13">
                  <c:v>34</c:v>
                </c:pt>
                <c:pt idx="14">
                  <c:v>41</c:v>
                </c:pt>
                <c:pt idx="15">
                  <c:v>25</c:v>
                </c:pt>
                <c:pt idx="16">
                  <c:v>20</c:v>
                </c:pt>
                <c:pt idx="17">
                  <c:v>12</c:v>
                </c:pt>
                <c:pt idx="18">
                  <c:v>23</c:v>
                </c:pt>
                <c:pt idx="19">
                  <c:v>-4</c:v>
                </c:pt>
                <c:pt idx="20">
                  <c:v>-15</c:v>
                </c:pt>
                <c:pt idx="21">
                  <c:v>-8</c:v>
                </c:pt>
                <c:pt idx="22">
                  <c:v>-12</c:v>
                </c:pt>
                <c:pt idx="23">
                  <c:v>1</c:v>
                </c:pt>
                <c:pt idx="24">
                  <c:v>7</c:v>
                </c:pt>
                <c:pt idx="25">
                  <c:v>22</c:v>
                </c:pt>
                <c:pt idx="26">
                  <c:v>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84A-4BA2-90D0-35B845E210C0}"/>
            </c:ext>
          </c:extLst>
        </c:ser>
        <c:ser>
          <c:idx val="3"/>
          <c:order val="3"/>
          <c:tx>
            <c:strRef>
              <c:f>Indexek!$E$82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84A-4BA2-90D0-35B845E210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Indexek!$A$83:$A$109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Indexek!$E$83:$E$109</c:f>
              <c:numCache>
                <c:formatCode>General\ "pont"</c:formatCode>
                <c:ptCount val="27"/>
                <c:pt idx="0">
                  <c:v>19</c:v>
                </c:pt>
                <c:pt idx="1">
                  <c:v>31</c:v>
                </c:pt>
                <c:pt idx="2">
                  <c:v>37</c:v>
                </c:pt>
                <c:pt idx="3">
                  <c:v>38</c:v>
                </c:pt>
                <c:pt idx="4">
                  <c:v>39</c:v>
                </c:pt>
                <c:pt idx="5">
                  <c:v>27</c:v>
                </c:pt>
                <c:pt idx="6">
                  <c:v>49</c:v>
                </c:pt>
                <c:pt idx="7">
                  <c:v>38</c:v>
                </c:pt>
                <c:pt idx="8">
                  <c:v>32</c:v>
                </c:pt>
                <c:pt idx="9">
                  <c:v>42</c:v>
                </c:pt>
                <c:pt idx="10">
                  <c:v>34</c:v>
                </c:pt>
                <c:pt idx="11">
                  <c:v>40</c:v>
                </c:pt>
                <c:pt idx="12">
                  <c:v>43</c:v>
                </c:pt>
                <c:pt idx="13">
                  <c:v>40</c:v>
                </c:pt>
                <c:pt idx="14">
                  <c:v>40</c:v>
                </c:pt>
                <c:pt idx="15">
                  <c:v>35</c:v>
                </c:pt>
                <c:pt idx="16">
                  <c:v>31</c:v>
                </c:pt>
                <c:pt idx="17">
                  <c:v>24</c:v>
                </c:pt>
                <c:pt idx="18">
                  <c:v>22</c:v>
                </c:pt>
                <c:pt idx="19">
                  <c:v>13</c:v>
                </c:pt>
                <c:pt idx="20">
                  <c:v>27</c:v>
                </c:pt>
                <c:pt idx="21">
                  <c:v>11</c:v>
                </c:pt>
                <c:pt idx="22">
                  <c:v>8</c:v>
                </c:pt>
                <c:pt idx="23">
                  <c:v>18</c:v>
                </c:pt>
                <c:pt idx="24">
                  <c:v>21</c:v>
                </c:pt>
                <c:pt idx="25">
                  <c:v>33</c:v>
                </c:pt>
                <c:pt idx="26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84A-4BA2-90D0-35B845E210C0}"/>
            </c:ext>
          </c:extLst>
        </c:ser>
        <c:ser>
          <c:idx val="4"/>
          <c:order val="4"/>
          <c:tx>
            <c:strRef>
              <c:f>Indexek!$F$82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6"/>
              <c:layout>
                <c:manualLayout>
                  <c:x val="2.7777777777775741E-3"/>
                  <c:y val="-4.06128300167188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84A-4BA2-90D0-35B845E210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Indexek!$A$83:$A$109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Indexek!$F$83:$F$109</c:f>
              <c:numCache>
                <c:formatCode>General\ "pont"</c:formatCode>
                <c:ptCount val="27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84A-4BA2-90D0-35B845E210C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5343440"/>
        <c:axId val="1005346064"/>
      </c:lineChart>
      <c:catAx>
        <c:axId val="10053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6064"/>
        <c:crosses val="autoZero"/>
        <c:auto val="1"/>
        <c:lblAlgn val="ctr"/>
        <c:lblOffset val="0"/>
        <c:noMultiLvlLbl val="0"/>
      </c:catAx>
      <c:valAx>
        <c:axId val="1005346064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843700787401574"/>
          <c:y val="0.91431912050837993"/>
          <c:w val="0.76645931758530184"/>
          <c:h val="7.0451068235350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23447069113E-2"/>
          <c:y val="3.8878838174909489E-2"/>
          <c:w val="0.87577646544181975"/>
          <c:h val="0.6105919802451131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DDDC-4FEE-9A8D-98DA82B834CE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DDDC-4FEE-9A8D-98DA82B834CE}"/>
              </c:ext>
            </c:extLst>
          </c:dPt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DDC-4FEE-9A8D-98DA82B834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verzió'!$A$56:$A$82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verzió'!$B$56:$B$82</c:f>
              <c:numCache>
                <c:formatCode>0%</c:formatCode>
                <c:ptCount val="27"/>
                <c:pt idx="0">
                  <c:v>0.77494545454545438</c:v>
                </c:pt>
                <c:pt idx="1">
                  <c:v>0.67519035532994942</c:v>
                </c:pt>
                <c:pt idx="2">
                  <c:v>0.71971608832807565</c:v>
                </c:pt>
                <c:pt idx="3">
                  <c:v>0.7</c:v>
                </c:pt>
                <c:pt idx="4">
                  <c:v>0.75</c:v>
                </c:pt>
                <c:pt idx="5">
                  <c:v>0.84</c:v>
                </c:pt>
                <c:pt idx="6">
                  <c:v>0.85</c:v>
                </c:pt>
                <c:pt idx="7">
                  <c:v>0.83</c:v>
                </c:pt>
                <c:pt idx="8">
                  <c:v>0.87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0.9</c:v>
                </c:pt>
                <c:pt idx="13">
                  <c:v>0.87</c:v>
                </c:pt>
                <c:pt idx="14">
                  <c:v>0.88</c:v>
                </c:pt>
                <c:pt idx="15">
                  <c:v>0.86</c:v>
                </c:pt>
                <c:pt idx="16">
                  <c:v>0.91</c:v>
                </c:pt>
                <c:pt idx="17">
                  <c:v>0.87</c:v>
                </c:pt>
                <c:pt idx="18">
                  <c:v>0.89</c:v>
                </c:pt>
                <c:pt idx="19">
                  <c:v>0.89</c:v>
                </c:pt>
                <c:pt idx="20">
                  <c:v>0.84</c:v>
                </c:pt>
                <c:pt idx="21">
                  <c:v>0.85</c:v>
                </c:pt>
                <c:pt idx="22">
                  <c:v>0.89</c:v>
                </c:pt>
                <c:pt idx="23">
                  <c:v>0.89</c:v>
                </c:pt>
                <c:pt idx="24">
                  <c:v>0.84</c:v>
                </c:pt>
                <c:pt idx="25">
                  <c:v>0.81</c:v>
                </c:pt>
                <c:pt idx="26">
                  <c:v>0.82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DDC-4FEE-9A8D-98DA82B834CE}"/>
            </c:ext>
          </c:extLst>
        </c:ser>
        <c:ser>
          <c:idx val="1"/>
          <c:order val="1"/>
          <c:tx>
            <c:strRef>
              <c:f>'Új verzió'!$C$55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DDDC-4FEE-9A8D-98DA82B834CE}"/>
              </c:ext>
            </c:extLst>
          </c:dPt>
          <c:dLbls>
            <c:dLbl>
              <c:idx val="26"/>
              <c:layout>
                <c:manualLayout>
                  <c:x val="0"/>
                  <c:y val="1.4590981471368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DDC-4FEE-9A8D-98DA82B834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verzió'!$A$56:$A$82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verzió'!$C$56:$C$82</c:f>
              <c:numCache>
                <c:formatCode>0%</c:formatCode>
                <c:ptCount val="27"/>
                <c:pt idx="0">
                  <c:v>0.85590062111801246</c:v>
                </c:pt>
                <c:pt idx="1">
                  <c:v>0.77149837133550492</c:v>
                </c:pt>
                <c:pt idx="2">
                  <c:v>0.83971553610503291</c:v>
                </c:pt>
                <c:pt idx="3">
                  <c:v>0.87</c:v>
                </c:pt>
                <c:pt idx="4">
                  <c:v>0.9</c:v>
                </c:pt>
                <c:pt idx="5">
                  <c:v>0.91</c:v>
                </c:pt>
                <c:pt idx="6">
                  <c:v>0.96</c:v>
                </c:pt>
                <c:pt idx="7">
                  <c:v>0.95</c:v>
                </c:pt>
                <c:pt idx="8">
                  <c:v>0.98</c:v>
                </c:pt>
                <c:pt idx="9">
                  <c:v>0.95</c:v>
                </c:pt>
                <c:pt idx="10">
                  <c:v>0.98</c:v>
                </c:pt>
                <c:pt idx="11">
                  <c:v>0.96</c:v>
                </c:pt>
                <c:pt idx="12">
                  <c:v>0.97</c:v>
                </c:pt>
                <c:pt idx="13">
                  <c:v>0.95</c:v>
                </c:pt>
                <c:pt idx="14">
                  <c:v>0.96</c:v>
                </c:pt>
                <c:pt idx="15">
                  <c:v>0.97</c:v>
                </c:pt>
                <c:pt idx="16">
                  <c:v>0.96</c:v>
                </c:pt>
                <c:pt idx="17">
                  <c:v>0.99</c:v>
                </c:pt>
                <c:pt idx="18">
                  <c:v>0.98</c:v>
                </c:pt>
                <c:pt idx="19">
                  <c:v>0.97</c:v>
                </c:pt>
                <c:pt idx="20">
                  <c:v>0.94</c:v>
                </c:pt>
                <c:pt idx="21">
                  <c:v>0.91</c:v>
                </c:pt>
                <c:pt idx="22">
                  <c:v>0.96</c:v>
                </c:pt>
                <c:pt idx="23">
                  <c:v>0.88</c:v>
                </c:pt>
                <c:pt idx="24">
                  <c:v>0.94</c:v>
                </c:pt>
                <c:pt idx="25">
                  <c:v>0.89</c:v>
                </c:pt>
                <c:pt idx="26">
                  <c:v>0.89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DDC-4FEE-9A8D-98DA82B834CE}"/>
            </c:ext>
          </c:extLst>
        </c:ser>
        <c:ser>
          <c:idx val="2"/>
          <c:order val="2"/>
          <c:tx>
            <c:strRef>
              <c:f>'Új verzió'!$D$55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6"/>
              <c:layout>
                <c:manualLayout>
                  <c:x val="-5.4680664916885389E-8"/>
                  <c:y val="9.727320980912194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2215332458442688E-2"/>
                      <c:h val="6.10146208527720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DDDC-4FEE-9A8D-98DA82B834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verzió'!$A$56:$A$82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verzió'!$D$56:$D$82</c:f>
              <c:numCache>
                <c:formatCode>0%</c:formatCode>
                <c:ptCount val="27"/>
                <c:pt idx="0">
                  <c:v>0.8844537815126049</c:v>
                </c:pt>
                <c:pt idx="1">
                  <c:v>0.80644171779141105</c:v>
                </c:pt>
                <c:pt idx="2">
                  <c:v>0.89417808219178063</c:v>
                </c:pt>
                <c:pt idx="3">
                  <c:v>0.92</c:v>
                </c:pt>
                <c:pt idx="4">
                  <c:v>0.94</c:v>
                </c:pt>
                <c:pt idx="5">
                  <c:v>1.02</c:v>
                </c:pt>
                <c:pt idx="6">
                  <c:v>0.99</c:v>
                </c:pt>
                <c:pt idx="7">
                  <c:v>1</c:v>
                </c:pt>
                <c:pt idx="8">
                  <c:v>1.01</c:v>
                </c:pt>
                <c:pt idx="9">
                  <c:v>0.98</c:v>
                </c:pt>
                <c:pt idx="10">
                  <c:v>1.01</c:v>
                </c:pt>
                <c:pt idx="11">
                  <c:v>1.01</c:v>
                </c:pt>
                <c:pt idx="12">
                  <c:v>1.04</c:v>
                </c:pt>
                <c:pt idx="13">
                  <c:v>0.98</c:v>
                </c:pt>
                <c:pt idx="14">
                  <c:v>1.03</c:v>
                </c:pt>
                <c:pt idx="15">
                  <c:v>1.03</c:v>
                </c:pt>
                <c:pt idx="16">
                  <c:v>1.03</c:v>
                </c:pt>
                <c:pt idx="17">
                  <c:v>1.01</c:v>
                </c:pt>
                <c:pt idx="18">
                  <c:v>1</c:v>
                </c:pt>
                <c:pt idx="19">
                  <c:v>1.01</c:v>
                </c:pt>
                <c:pt idx="20">
                  <c:v>0.95</c:v>
                </c:pt>
                <c:pt idx="21">
                  <c:v>0.98</c:v>
                </c:pt>
                <c:pt idx="22">
                  <c:v>0.95</c:v>
                </c:pt>
                <c:pt idx="23">
                  <c:v>0.91</c:v>
                </c:pt>
                <c:pt idx="24">
                  <c:v>0.98</c:v>
                </c:pt>
                <c:pt idx="25">
                  <c:v>0.92</c:v>
                </c:pt>
                <c:pt idx="26">
                  <c:v>0.96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DDC-4FEE-9A8D-98DA82B834CE}"/>
            </c:ext>
          </c:extLst>
        </c:ser>
        <c:ser>
          <c:idx val="3"/>
          <c:order val="3"/>
          <c:tx>
            <c:strRef>
              <c:f>'Új verzió'!$E$55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DDC-4FEE-9A8D-98DA82B834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verzió'!$A$56:$A$82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verzió'!$E$56:$E$82</c:f>
              <c:numCache>
                <c:formatCode>0%</c:formatCode>
                <c:ptCount val="27"/>
                <c:pt idx="0">
                  <c:v>0.91455696202531644</c:v>
                </c:pt>
                <c:pt idx="1">
                  <c:v>0.96574074074074079</c:v>
                </c:pt>
                <c:pt idx="2">
                  <c:v>0.96964285714285703</c:v>
                </c:pt>
                <c:pt idx="3">
                  <c:v>0.97</c:v>
                </c:pt>
                <c:pt idx="4">
                  <c:v>1.08</c:v>
                </c:pt>
                <c:pt idx="5">
                  <c:v>1.17</c:v>
                </c:pt>
                <c:pt idx="6">
                  <c:v>1.1299999999999999</c:v>
                </c:pt>
                <c:pt idx="7">
                  <c:v>1.02</c:v>
                </c:pt>
                <c:pt idx="8">
                  <c:v>1.06</c:v>
                </c:pt>
                <c:pt idx="9">
                  <c:v>1.06</c:v>
                </c:pt>
                <c:pt idx="10">
                  <c:v>1.07</c:v>
                </c:pt>
                <c:pt idx="11">
                  <c:v>1.1100000000000001</c:v>
                </c:pt>
                <c:pt idx="12">
                  <c:v>1.07</c:v>
                </c:pt>
                <c:pt idx="13">
                  <c:v>1.02</c:v>
                </c:pt>
                <c:pt idx="14">
                  <c:v>0.96</c:v>
                </c:pt>
                <c:pt idx="15">
                  <c:v>1.05</c:v>
                </c:pt>
                <c:pt idx="16">
                  <c:v>1.04</c:v>
                </c:pt>
                <c:pt idx="17">
                  <c:v>1.1000000000000001</c:v>
                </c:pt>
                <c:pt idx="18">
                  <c:v>1.04</c:v>
                </c:pt>
                <c:pt idx="19">
                  <c:v>1.02</c:v>
                </c:pt>
                <c:pt idx="20">
                  <c:v>1.06</c:v>
                </c:pt>
                <c:pt idx="21">
                  <c:v>0.99</c:v>
                </c:pt>
                <c:pt idx="22">
                  <c:v>1.01</c:v>
                </c:pt>
                <c:pt idx="23">
                  <c:v>0.97</c:v>
                </c:pt>
                <c:pt idx="24">
                  <c:v>0.99</c:v>
                </c:pt>
                <c:pt idx="25">
                  <c:v>0.98</c:v>
                </c:pt>
                <c:pt idx="26">
                  <c:v>0.98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DDC-4FEE-9A8D-98DA82B834CE}"/>
            </c:ext>
          </c:extLst>
        </c:ser>
        <c:ser>
          <c:idx val="4"/>
          <c:order val="4"/>
          <c:tx>
            <c:strRef>
              <c:f>'Új verzió'!$F$55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DDDC-4FEE-9A8D-98DA82B834CE}"/>
              </c:ext>
            </c:extLst>
          </c:dPt>
          <c:dLbls>
            <c:dLbl>
              <c:idx val="26"/>
              <c:layout>
                <c:manualLayout>
                  <c:x val="0"/>
                  <c:y val="-1.2159151226140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DDC-4FEE-9A8D-98DA82B834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verzió'!$A$56:$A$82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verzió'!$F$56:$F$82</c:f>
              <c:numCache>
                <c:formatCode>0%</c:formatCode>
                <c:ptCount val="27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0.91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  <c:pt idx="22">
                  <c:v>0.95</c:v>
                </c:pt>
                <c:pt idx="23">
                  <c:v>0.91</c:v>
                </c:pt>
                <c:pt idx="24">
                  <c:v>0.92</c:v>
                </c:pt>
                <c:pt idx="25">
                  <c:v>0.9</c:v>
                </c:pt>
                <c:pt idx="26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DDDC-4FEE-9A8D-98DA82B834C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08155487"/>
        <c:axId val="908155071"/>
      </c:lineChart>
      <c:catAx>
        <c:axId val="90815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071"/>
        <c:crosses val="autoZero"/>
        <c:auto val="1"/>
        <c:lblAlgn val="ctr"/>
        <c:lblOffset val="100"/>
        <c:noMultiLvlLbl val="0"/>
      </c:catAx>
      <c:valAx>
        <c:axId val="908155071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112456255468066"/>
          <c:y val="0.91791309136558563"/>
          <c:w val="0.86025076552930879"/>
          <c:h val="6.74959271630459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178368328958892E-2"/>
          <c:y val="3.9658791314970354E-2"/>
          <c:w val="0.87116272965879271"/>
          <c:h val="0.575542814352660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verzió'!$L$84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6"/>
              <c:layout>
                <c:manualLayout>
                  <c:x val="-1.3888888888888889E-3"/>
                  <c:y val="1.91736315764046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AD6-43C3-8F3C-88FE25D7E0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verzió'!$K$85:$K$111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verzió'!$L$85:$L$111</c:f>
              <c:numCache>
                <c:formatCode>0%</c:formatCode>
                <c:ptCount val="27"/>
                <c:pt idx="0">
                  <c:v>0.84560700188391502</c:v>
                </c:pt>
                <c:pt idx="1">
                  <c:v>0.88553002654280011</c:v>
                </c:pt>
                <c:pt idx="2">
                  <c:v>0.83220832855340143</c:v>
                </c:pt>
                <c:pt idx="3">
                  <c:v>0.9</c:v>
                </c:pt>
                <c:pt idx="4">
                  <c:v>0.92246042647828363</c:v>
                </c:pt>
                <c:pt idx="5">
                  <c:v>0.95</c:v>
                </c:pt>
                <c:pt idx="6">
                  <c:v>0.97</c:v>
                </c:pt>
                <c:pt idx="7">
                  <c:v>0.92</c:v>
                </c:pt>
                <c:pt idx="8">
                  <c:v>0.97</c:v>
                </c:pt>
                <c:pt idx="9">
                  <c:v>0.95</c:v>
                </c:pt>
                <c:pt idx="10">
                  <c:v>0.94</c:v>
                </c:pt>
                <c:pt idx="11">
                  <c:v>0.98</c:v>
                </c:pt>
                <c:pt idx="12">
                  <c:v>1.01</c:v>
                </c:pt>
                <c:pt idx="13">
                  <c:v>0.93</c:v>
                </c:pt>
                <c:pt idx="14">
                  <c:v>0.95</c:v>
                </c:pt>
                <c:pt idx="15">
                  <c:v>0.94</c:v>
                </c:pt>
                <c:pt idx="16">
                  <c:v>0.98</c:v>
                </c:pt>
                <c:pt idx="17">
                  <c:v>0.97</c:v>
                </c:pt>
                <c:pt idx="18">
                  <c:v>0.96</c:v>
                </c:pt>
                <c:pt idx="19">
                  <c:v>0.95</c:v>
                </c:pt>
                <c:pt idx="20">
                  <c:v>0.91</c:v>
                </c:pt>
                <c:pt idx="21">
                  <c:v>0.88</c:v>
                </c:pt>
                <c:pt idx="22">
                  <c:v>0.93</c:v>
                </c:pt>
                <c:pt idx="23">
                  <c:v>0.92</c:v>
                </c:pt>
                <c:pt idx="24">
                  <c:v>0.91</c:v>
                </c:pt>
                <c:pt idx="25">
                  <c:v>0.85</c:v>
                </c:pt>
                <c:pt idx="26">
                  <c:v>0.85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AD6-43C3-8F3C-88FE25D7E06B}"/>
            </c:ext>
          </c:extLst>
        </c:ser>
        <c:ser>
          <c:idx val="1"/>
          <c:order val="1"/>
          <c:tx>
            <c:strRef>
              <c:f>'Új verzió'!$M$84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6"/>
              <c:layout>
                <c:manualLayout>
                  <c:x val="0"/>
                  <c:y val="-1.6434541351204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AD6-43C3-8F3C-88FE25D7E0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verzió'!$K$85:$K$111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verzió'!$M$85:$M$111</c:f>
              <c:numCache>
                <c:formatCode>0%</c:formatCode>
                <c:ptCount val="27"/>
                <c:pt idx="0">
                  <c:v>0.93884615384615366</c:v>
                </c:pt>
                <c:pt idx="1">
                  <c:v>0.89935897435897427</c:v>
                </c:pt>
                <c:pt idx="2">
                  <c:v>0.88945312499999996</c:v>
                </c:pt>
                <c:pt idx="3">
                  <c:v>0.89</c:v>
                </c:pt>
                <c:pt idx="4">
                  <c:v>0.91683673469387761</c:v>
                </c:pt>
                <c:pt idx="5">
                  <c:v>0.93</c:v>
                </c:pt>
                <c:pt idx="6">
                  <c:v>0.94</c:v>
                </c:pt>
                <c:pt idx="7">
                  <c:v>0.89</c:v>
                </c:pt>
                <c:pt idx="8">
                  <c:v>0.91</c:v>
                </c:pt>
                <c:pt idx="9">
                  <c:v>0.89</c:v>
                </c:pt>
                <c:pt idx="10">
                  <c:v>0.93</c:v>
                </c:pt>
                <c:pt idx="11">
                  <c:v>0.92</c:v>
                </c:pt>
                <c:pt idx="12">
                  <c:v>0.95</c:v>
                </c:pt>
                <c:pt idx="13">
                  <c:v>0.94</c:v>
                </c:pt>
                <c:pt idx="14">
                  <c:v>0.92</c:v>
                </c:pt>
                <c:pt idx="15">
                  <c:v>0.92</c:v>
                </c:pt>
                <c:pt idx="16">
                  <c:v>0.96</c:v>
                </c:pt>
                <c:pt idx="17">
                  <c:v>0.99</c:v>
                </c:pt>
                <c:pt idx="18">
                  <c:v>0.99</c:v>
                </c:pt>
                <c:pt idx="19">
                  <c:v>0.99</c:v>
                </c:pt>
                <c:pt idx="20">
                  <c:v>0.95</c:v>
                </c:pt>
                <c:pt idx="21">
                  <c:v>0.89</c:v>
                </c:pt>
                <c:pt idx="22">
                  <c:v>0.86</c:v>
                </c:pt>
                <c:pt idx="23">
                  <c:v>0.84</c:v>
                </c:pt>
                <c:pt idx="24">
                  <c:v>0.9</c:v>
                </c:pt>
                <c:pt idx="25">
                  <c:v>0.9</c:v>
                </c:pt>
                <c:pt idx="26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AD6-43C3-8F3C-88FE25D7E06B}"/>
            </c:ext>
          </c:extLst>
        </c:ser>
        <c:ser>
          <c:idx val="2"/>
          <c:order val="2"/>
          <c:tx>
            <c:strRef>
              <c:f>'Új verzió'!$N$84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AD6-43C3-8F3C-88FE25D7E0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verzió'!$K$85:$K$111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verzió'!$N$85:$N$111</c:f>
              <c:numCache>
                <c:formatCode>0%</c:formatCode>
                <c:ptCount val="27"/>
                <c:pt idx="0">
                  <c:v>0.71738633469602497</c:v>
                </c:pt>
                <c:pt idx="1">
                  <c:v>0.62368835148907342</c:v>
                </c:pt>
                <c:pt idx="2">
                  <c:v>0.66004791501863025</c:v>
                </c:pt>
                <c:pt idx="3">
                  <c:v>0.64500000000000002</c:v>
                </c:pt>
                <c:pt idx="4">
                  <c:v>0.70576481468686314</c:v>
                </c:pt>
                <c:pt idx="5">
                  <c:v>0.78500000000000003</c:v>
                </c:pt>
                <c:pt idx="6">
                  <c:v>0.80249999999999999</c:v>
                </c:pt>
                <c:pt idx="7">
                  <c:v>0.82750000000000001</c:v>
                </c:pt>
                <c:pt idx="8">
                  <c:v>0.84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0.88</c:v>
                </c:pt>
                <c:pt idx="13">
                  <c:v>0.88</c:v>
                </c:pt>
                <c:pt idx="14">
                  <c:v>0.89</c:v>
                </c:pt>
                <c:pt idx="15">
                  <c:v>0.88</c:v>
                </c:pt>
                <c:pt idx="16">
                  <c:v>0.96</c:v>
                </c:pt>
                <c:pt idx="17">
                  <c:v>0.92</c:v>
                </c:pt>
                <c:pt idx="18">
                  <c:v>0.91</c:v>
                </c:pt>
                <c:pt idx="19">
                  <c:v>0.95</c:v>
                </c:pt>
                <c:pt idx="20">
                  <c:v>0.9</c:v>
                </c:pt>
                <c:pt idx="21">
                  <c:v>0.85</c:v>
                </c:pt>
                <c:pt idx="22">
                  <c:v>0.95</c:v>
                </c:pt>
                <c:pt idx="23">
                  <c:v>0.89</c:v>
                </c:pt>
                <c:pt idx="24">
                  <c:v>0.82</c:v>
                </c:pt>
                <c:pt idx="25">
                  <c:v>0.86</c:v>
                </c:pt>
                <c:pt idx="26">
                  <c:v>0.86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AD6-43C3-8F3C-88FE25D7E06B}"/>
            </c:ext>
          </c:extLst>
        </c:ser>
        <c:ser>
          <c:idx val="3"/>
          <c:order val="3"/>
          <c:tx>
            <c:strRef>
              <c:f>'Új verzió'!$O$84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AD6-43C3-8F3C-88FE25D7E0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verzió'!$K$85:$K$111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verzió'!$O$85:$O$111</c:f>
              <c:numCache>
                <c:formatCode>0%</c:formatCode>
                <c:ptCount val="27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0.90557834309474194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  <c:pt idx="22">
                  <c:v>0.95</c:v>
                </c:pt>
                <c:pt idx="23">
                  <c:v>0.91</c:v>
                </c:pt>
                <c:pt idx="24">
                  <c:v>0.92</c:v>
                </c:pt>
                <c:pt idx="25">
                  <c:v>0.9</c:v>
                </c:pt>
                <c:pt idx="26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AD6-43C3-8F3C-88FE25D7E0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149640"/>
        <c:axId val="968151608"/>
      </c:lineChart>
      <c:catAx>
        <c:axId val="96814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51608"/>
        <c:crosses val="autoZero"/>
        <c:auto val="1"/>
        <c:lblAlgn val="ctr"/>
        <c:lblOffset val="100"/>
        <c:noMultiLvlLbl val="0"/>
      </c:catAx>
      <c:valAx>
        <c:axId val="968151608"/>
        <c:scaling>
          <c:orientation val="minMax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49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9413823272"/>
          <c:y val="0.8356261172037297"/>
          <c:w val="0.76511176727909014"/>
          <c:h val="0.147939341445066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40343226922575"/>
          <c:y val="4.9586681997172907E-2"/>
          <c:w val="0.76871459222281358"/>
          <c:h val="0.5897898457639501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verzió'!$B$116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ECC-4D93-883E-9B0CCDA4B1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verzió'!$A$117:$A$143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verzió'!$B$117:$B$143</c:f>
              <c:numCache>
                <c:formatCode>General\ "pont"</c:formatCode>
                <c:ptCount val="27"/>
                <c:pt idx="0">
                  <c:v>-13</c:v>
                </c:pt>
                <c:pt idx="1">
                  <c:v>14</c:v>
                </c:pt>
                <c:pt idx="2">
                  <c:v>16</c:v>
                </c:pt>
                <c:pt idx="3">
                  <c:v>10</c:v>
                </c:pt>
                <c:pt idx="4">
                  <c:v>21</c:v>
                </c:pt>
                <c:pt idx="5">
                  <c:v>19</c:v>
                </c:pt>
                <c:pt idx="6">
                  <c:v>15</c:v>
                </c:pt>
                <c:pt idx="7">
                  <c:v>11</c:v>
                </c:pt>
                <c:pt idx="8">
                  <c:v>4</c:v>
                </c:pt>
                <c:pt idx="9">
                  <c:v>7</c:v>
                </c:pt>
                <c:pt idx="10">
                  <c:v>5</c:v>
                </c:pt>
                <c:pt idx="11">
                  <c:v>-7</c:v>
                </c:pt>
                <c:pt idx="12">
                  <c:v>1</c:v>
                </c:pt>
                <c:pt idx="13">
                  <c:v>26</c:v>
                </c:pt>
                <c:pt idx="14">
                  <c:v>17</c:v>
                </c:pt>
                <c:pt idx="15">
                  <c:v>5</c:v>
                </c:pt>
                <c:pt idx="16">
                  <c:v>3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-24</c:v>
                </c:pt>
                <c:pt idx="22">
                  <c:v>-19</c:v>
                </c:pt>
                <c:pt idx="23">
                  <c:v>-23</c:v>
                </c:pt>
                <c:pt idx="24">
                  <c:v>-23</c:v>
                </c:pt>
                <c:pt idx="25">
                  <c:v>1</c:v>
                </c:pt>
                <c:pt idx="26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CC-4D93-883E-9B0CCDA4B1E4}"/>
            </c:ext>
          </c:extLst>
        </c:ser>
        <c:ser>
          <c:idx val="1"/>
          <c:order val="1"/>
          <c:tx>
            <c:strRef>
              <c:f>'Új verzió'!$C$116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6"/>
              <c:layout>
                <c:manualLayout>
                  <c:x val="-1.0185066412563586E-16"/>
                  <c:y val="-1.25647728882673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ECC-4D93-883E-9B0CCDA4B1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verzió'!$A$117:$A$143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verzió'!$C$117:$C$143</c:f>
              <c:numCache>
                <c:formatCode>General\ "pont"</c:formatCode>
                <c:ptCount val="27"/>
                <c:pt idx="0">
                  <c:v>-5</c:v>
                </c:pt>
                <c:pt idx="1">
                  <c:v>20</c:v>
                </c:pt>
                <c:pt idx="2">
                  <c:v>30</c:v>
                </c:pt>
                <c:pt idx="3">
                  <c:v>14</c:v>
                </c:pt>
                <c:pt idx="4">
                  <c:v>33</c:v>
                </c:pt>
                <c:pt idx="5">
                  <c:v>29</c:v>
                </c:pt>
                <c:pt idx="6">
                  <c:v>21</c:v>
                </c:pt>
                <c:pt idx="7">
                  <c:v>19</c:v>
                </c:pt>
                <c:pt idx="8">
                  <c:v>16</c:v>
                </c:pt>
                <c:pt idx="9">
                  <c:v>10</c:v>
                </c:pt>
                <c:pt idx="10">
                  <c:v>9</c:v>
                </c:pt>
                <c:pt idx="11">
                  <c:v>-1</c:v>
                </c:pt>
                <c:pt idx="12">
                  <c:v>5</c:v>
                </c:pt>
                <c:pt idx="13">
                  <c:v>26</c:v>
                </c:pt>
                <c:pt idx="14">
                  <c:v>25</c:v>
                </c:pt>
                <c:pt idx="15">
                  <c:v>12</c:v>
                </c:pt>
                <c:pt idx="16">
                  <c:v>6</c:v>
                </c:pt>
                <c:pt idx="17">
                  <c:v>6</c:v>
                </c:pt>
                <c:pt idx="18">
                  <c:v>13</c:v>
                </c:pt>
                <c:pt idx="19">
                  <c:v>0</c:v>
                </c:pt>
                <c:pt idx="20">
                  <c:v>-27</c:v>
                </c:pt>
                <c:pt idx="21">
                  <c:v>-31</c:v>
                </c:pt>
                <c:pt idx="22">
                  <c:v>-26</c:v>
                </c:pt>
                <c:pt idx="23">
                  <c:v>-27</c:v>
                </c:pt>
                <c:pt idx="24">
                  <c:v>-19</c:v>
                </c:pt>
                <c:pt idx="25">
                  <c:v>-3</c:v>
                </c:pt>
                <c:pt idx="26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CC-4D93-883E-9B0CCDA4B1E4}"/>
            </c:ext>
          </c:extLst>
        </c:ser>
        <c:ser>
          <c:idx val="2"/>
          <c:order val="2"/>
          <c:tx>
            <c:strRef>
              <c:f>'Új verzió'!$D$116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6"/>
              <c:layout>
                <c:manualLayout>
                  <c:x val="-1.3888887369982715E-3"/>
                  <c:y val="-2.76425003541881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ECC-4D93-883E-9B0CCDA4B1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verzió'!$A$117:$A$143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verzió'!$D$117:$D$143</c:f>
              <c:numCache>
                <c:formatCode>General\ "pont"</c:formatCode>
                <c:ptCount val="27"/>
                <c:pt idx="0">
                  <c:v>6</c:v>
                </c:pt>
                <c:pt idx="1">
                  <c:v>22</c:v>
                </c:pt>
                <c:pt idx="2">
                  <c:v>33</c:v>
                </c:pt>
                <c:pt idx="3">
                  <c:v>31</c:v>
                </c:pt>
                <c:pt idx="4">
                  <c:v>37</c:v>
                </c:pt>
                <c:pt idx="5">
                  <c:v>31</c:v>
                </c:pt>
                <c:pt idx="6">
                  <c:v>27</c:v>
                </c:pt>
                <c:pt idx="7">
                  <c:v>23</c:v>
                </c:pt>
                <c:pt idx="8">
                  <c:v>23</c:v>
                </c:pt>
                <c:pt idx="9">
                  <c:v>20</c:v>
                </c:pt>
                <c:pt idx="10">
                  <c:v>14</c:v>
                </c:pt>
                <c:pt idx="11">
                  <c:v>-6</c:v>
                </c:pt>
                <c:pt idx="12">
                  <c:v>-7</c:v>
                </c:pt>
                <c:pt idx="13">
                  <c:v>24</c:v>
                </c:pt>
                <c:pt idx="14">
                  <c:v>40</c:v>
                </c:pt>
                <c:pt idx="15">
                  <c:v>21</c:v>
                </c:pt>
                <c:pt idx="16">
                  <c:v>18</c:v>
                </c:pt>
                <c:pt idx="17">
                  <c:v>6</c:v>
                </c:pt>
                <c:pt idx="18">
                  <c:v>23</c:v>
                </c:pt>
                <c:pt idx="19">
                  <c:v>-27</c:v>
                </c:pt>
                <c:pt idx="20">
                  <c:v>-28</c:v>
                </c:pt>
                <c:pt idx="21">
                  <c:v>-32</c:v>
                </c:pt>
                <c:pt idx="22">
                  <c:v>-27</c:v>
                </c:pt>
                <c:pt idx="23">
                  <c:v>-24</c:v>
                </c:pt>
                <c:pt idx="24">
                  <c:v>-7</c:v>
                </c:pt>
                <c:pt idx="25">
                  <c:v>15</c:v>
                </c:pt>
                <c:pt idx="26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ECC-4D93-883E-9B0CCDA4B1E4}"/>
            </c:ext>
          </c:extLst>
        </c:ser>
        <c:ser>
          <c:idx val="3"/>
          <c:order val="3"/>
          <c:tx>
            <c:strRef>
              <c:f>'Új verzió'!$E$116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6"/>
              <c:layout>
                <c:manualLayout>
                  <c:x val="-1.3888887369982715E-3"/>
                  <c:y val="-2.76425003541881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ECC-4D93-883E-9B0CCDA4B1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verzió'!$A$117:$A$143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verzió'!$E$117:$E$143</c:f>
              <c:numCache>
                <c:formatCode>General\ "pont"</c:formatCode>
                <c:ptCount val="27"/>
                <c:pt idx="0">
                  <c:v>13</c:v>
                </c:pt>
                <c:pt idx="1">
                  <c:v>16</c:v>
                </c:pt>
                <c:pt idx="2">
                  <c:v>33</c:v>
                </c:pt>
                <c:pt idx="3">
                  <c:v>36</c:v>
                </c:pt>
                <c:pt idx="4">
                  <c:v>41</c:v>
                </c:pt>
                <c:pt idx="5">
                  <c:v>26</c:v>
                </c:pt>
                <c:pt idx="6">
                  <c:v>50</c:v>
                </c:pt>
                <c:pt idx="7">
                  <c:v>25</c:v>
                </c:pt>
                <c:pt idx="8">
                  <c:v>30</c:v>
                </c:pt>
                <c:pt idx="9">
                  <c:v>31</c:v>
                </c:pt>
                <c:pt idx="10">
                  <c:v>24</c:v>
                </c:pt>
                <c:pt idx="11">
                  <c:v>12</c:v>
                </c:pt>
                <c:pt idx="12">
                  <c:v>30</c:v>
                </c:pt>
                <c:pt idx="13">
                  <c:v>34</c:v>
                </c:pt>
                <c:pt idx="14">
                  <c:v>26</c:v>
                </c:pt>
                <c:pt idx="15">
                  <c:v>32</c:v>
                </c:pt>
                <c:pt idx="16">
                  <c:v>13</c:v>
                </c:pt>
                <c:pt idx="17">
                  <c:v>20</c:v>
                </c:pt>
                <c:pt idx="18">
                  <c:v>20</c:v>
                </c:pt>
                <c:pt idx="19">
                  <c:v>3</c:v>
                </c:pt>
                <c:pt idx="20">
                  <c:v>20</c:v>
                </c:pt>
                <c:pt idx="21">
                  <c:v>0</c:v>
                </c:pt>
                <c:pt idx="22">
                  <c:v>-10</c:v>
                </c:pt>
                <c:pt idx="23">
                  <c:v>-7</c:v>
                </c:pt>
                <c:pt idx="24">
                  <c:v>1</c:v>
                </c:pt>
                <c:pt idx="25">
                  <c:v>9</c:v>
                </c:pt>
                <c:pt idx="26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ECC-4D93-883E-9B0CCDA4B1E4}"/>
            </c:ext>
          </c:extLst>
        </c:ser>
        <c:ser>
          <c:idx val="4"/>
          <c:order val="4"/>
          <c:tx>
            <c:strRef>
              <c:f>'Új verzió'!$F$116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6"/>
              <c:layout>
                <c:manualLayout>
                  <c:x val="-1.3888887369982715E-3"/>
                  <c:y val="1.256477288826726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ECC-4D93-883E-9B0CCDA4B1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verzió'!$A$117:$A$143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verzió'!$F$117:$F$143</c:f>
              <c:numCache>
                <c:formatCode>General\ "pont"</c:formatCode>
                <c:ptCount val="27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  <c:pt idx="22">
                  <c:v>-18</c:v>
                </c:pt>
                <c:pt idx="23">
                  <c:v>-18</c:v>
                </c:pt>
                <c:pt idx="24">
                  <c:v>-12</c:v>
                </c:pt>
                <c:pt idx="25">
                  <c:v>4</c:v>
                </c:pt>
                <c:pt idx="26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ECC-4D93-883E-9B0CCDA4B1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7789727"/>
        <c:axId val="737790559"/>
      </c:lineChart>
      <c:catAx>
        <c:axId val="73778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90559"/>
        <c:crosses val="autoZero"/>
        <c:auto val="1"/>
        <c:lblAlgn val="ctr"/>
        <c:lblOffset val="50"/>
        <c:noMultiLvlLbl val="0"/>
      </c:catAx>
      <c:valAx>
        <c:axId val="737790559"/>
        <c:scaling>
          <c:orientation val="minMax"/>
          <c:min val="-4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8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23447069113E-2"/>
          <c:y val="3.816144821832361E-2"/>
          <c:w val="0.87160979877515321"/>
          <c:h val="0.6726773533481976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verzió'!$B$156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3975-435A-9E63-B714801EDB45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3975-435A-9E63-B714801EDB45}"/>
              </c:ext>
            </c:extLst>
          </c:dPt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975-435A-9E63-B714801EDB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verzió'!$A$157:$A$183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verzió'!$B$157:$B$183</c:f>
              <c:numCache>
                <c:formatCode>0%</c:formatCode>
                <c:ptCount val="27"/>
                <c:pt idx="0">
                  <c:v>0.80434782608695665</c:v>
                </c:pt>
                <c:pt idx="1">
                  <c:v>0.68759640102827768</c:v>
                </c:pt>
                <c:pt idx="2">
                  <c:v>0.720089571337172</c:v>
                </c:pt>
                <c:pt idx="3">
                  <c:v>0.7</c:v>
                </c:pt>
                <c:pt idx="4">
                  <c:v>0.76</c:v>
                </c:pt>
                <c:pt idx="5">
                  <c:v>0.85</c:v>
                </c:pt>
                <c:pt idx="6">
                  <c:v>0.85</c:v>
                </c:pt>
                <c:pt idx="7">
                  <c:v>0.84</c:v>
                </c:pt>
                <c:pt idx="8">
                  <c:v>0.89</c:v>
                </c:pt>
                <c:pt idx="9">
                  <c:v>0.92</c:v>
                </c:pt>
                <c:pt idx="10">
                  <c:v>0.91</c:v>
                </c:pt>
                <c:pt idx="11">
                  <c:v>0.9</c:v>
                </c:pt>
                <c:pt idx="12">
                  <c:v>0.96</c:v>
                </c:pt>
                <c:pt idx="13">
                  <c:v>0.91</c:v>
                </c:pt>
                <c:pt idx="14">
                  <c:v>0.92</c:v>
                </c:pt>
                <c:pt idx="15">
                  <c:v>0.88</c:v>
                </c:pt>
                <c:pt idx="16">
                  <c:v>0.92</c:v>
                </c:pt>
                <c:pt idx="17">
                  <c:v>0.89</c:v>
                </c:pt>
                <c:pt idx="18">
                  <c:v>0.92</c:v>
                </c:pt>
                <c:pt idx="19">
                  <c:v>0.9</c:v>
                </c:pt>
                <c:pt idx="20">
                  <c:v>0.87</c:v>
                </c:pt>
                <c:pt idx="21">
                  <c:v>0.9</c:v>
                </c:pt>
                <c:pt idx="22">
                  <c:v>0.94</c:v>
                </c:pt>
                <c:pt idx="23">
                  <c:v>0.94</c:v>
                </c:pt>
                <c:pt idx="24">
                  <c:v>0.91</c:v>
                </c:pt>
                <c:pt idx="25">
                  <c:v>0.86</c:v>
                </c:pt>
                <c:pt idx="26">
                  <c:v>0.84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75-435A-9E63-B714801EDB45}"/>
            </c:ext>
          </c:extLst>
        </c:ser>
        <c:ser>
          <c:idx val="1"/>
          <c:order val="1"/>
          <c:tx>
            <c:strRef>
              <c:f>'Új verzió'!$C$156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3975-435A-9E63-B714801EDB45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3975-435A-9E63-B714801EDB45}"/>
              </c:ext>
            </c:extLst>
          </c:dPt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975-435A-9E63-B714801EDB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verzió'!$A$157:$A$183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verzió'!$C$157:$C$183</c:f>
              <c:numCache>
                <c:formatCode>0%</c:formatCode>
                <c:ptCount val="27"/>
                <c:pt idx="0">
                  <c:v>0.8998971193415638</c:v>
                </c:pt>
                <c:pt idx="1">
                  <c:v>0.78538961038961042</c:v>
                </c:pt>
                <c:pt idx="2">
                  <c:v>0.85943820224719092</c:v>
                </c:pt>
                <c:pt idx="3">
                  <c:v>0.89</c:v>
                </c:pt>
                <c:pt idx="4">
                  <c:v>0.93</c:v>
                </c:pt>
                <c:pt idx="5">
                  <c:v>0.95</c:v>
                </c:pt>
                <c:pt idx="6">
                  <c:v>0.98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1.02</c:v>
                </c:pt>
                <c:pt idx="11">
                  <c:v>1.02</c:v>
                </c:pt>
                <c:pt idx="12">
                  <c:v>1.04</c:v>
                </c:pt>
                <c:pt idx="13">
                  <c:v>1.03</c:v>
                </c:pt>
                <c:pt idx="14">
                  <c:v>1.01</c:v>
                </c:pt>
                <c:pt idx="15">
                  <c:v>1</c:v>
                </c:pt>
                <c:pt idx="16">
                  <c:v>1.04</c:v>
                </c:pt>
                <c:pt idx="17">
                  <c:v>1.05</c:v>
                </c:pt>
                <c:pt idx="18">
                  <c:v>1.01</c:v>
                </c:pt>
                <c:pt idx="19">
                  <c:v>1.07</c:v>
                </c:pt>
                <c:pt idx="20">
                  <c:v>1.04</c:v>
                </c:pt>
                <c:pt idx="21">
                  <c:v>1.02</c:v>
                </c:pt>
                <c:pt idx="22">
                  <c:v>1.03</c:v>
                </c:pt>
                <c:pt idx="23">
                  <c:v>1</c:v>
                </c:pt>
                <c:pt idx="24">
                  <c:v>1.06</c:v>
                </c:pt>
                <c:pt idx="25">
                  <c:v>0.98</c:v>
                </c:pt>
                <c:pt idx="26">
                  <c:v>0.93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975-435A-9E63-B714801EDB45}"/>
            </c:ext>
          </c:extLst>
        </c:ser>
        <c:ser>
          <c:idx val="2"/>
          <c:order val="2"/>
          <c:tx>
            <c:strRef>
              <c:f>'Új verzió'!$D$156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3975-435A-9E63-B714801EDB45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3975-435A-9E63-B714801EDB45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3975-435A-9E63-B714801EDB45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3975-435A-9E63-B714801EDB45}"/>
              </c:ext>
            </c:extLst>
          </c:dPt>
          <c:dLbls>
            <c:dLbl>
              <c:idx val="26"/>
              <c:layout>
                <c:manualLayout>
                  <c:x val="-1.0185067526415994E-16"/>
                  <c:y val="4.77391652299495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975-435A-9E63-B714801EDB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verzió'!$A$157:$A$183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verzió'!$D$157:$D$183</c:f>
              <c:numCache>
                <c:formatCode>0%</c:formatCode>
                <c:ptCount val="27"/>
                <c:pt idx="0">
                  <c:v>0.91769547325102885</c:v>
                </c:pt>
                <c:pt idx="1">
                  <c:v>0.83881987577639738</c:v>
                </c:pt>
                <c:pt idx="2">
                  <c:v>0.92202797202797204</c:v>
                </c:pt>
                <c:pt idx="3">
                  <c:v>0.95</c:v>
                </c:pt>
                <c:pt idx="4">
                  <c:v>0.96</c:v>
                </c:pt>
                <c:pt idx="5">
                  <c:v>1.06</c:v>
                </c:pt>
                <c:pt idx="6">
                  <c:v>1.04</c:v>
                </c:pt>
                <c:pt idx="7">
                  <c:v>1.06</c:v>
                </c:pt>
                <c:pt idx="8">
                  <c:v>1.07</c:v>
                </c:pt>
                <c:pt idx="9">
                  <c:v>1.04</c:v>
                </c:pt>
                <c:pt idx="10">
                  <c:v>1.1000000000000001</c:v>
                </c:pt>
                <c:pt idx="11">
                  <c:v>1.0900000000000001</c:v>
                </c:pt>
                <c:pt idx="12">
                  <c:v>1.1299999999999999</c:v>
                </c:pt>
                <c:pt idx="13">
                  <c:v>1.08</c:v>
                </c:pt>
                <c:pt idx="14">
                  <c:v>1.0900000000000001</c:v>
                </c:pt>
                <c:pt idx="15">
                  <c:v>1.1200000000000001</c:v>
                </c:pt>
                <c:pt idx="16">
                  <c:v>1.1399999999999999</c:v>
                </c:pt>
                <c:pt idx="17">
                  <c:v>1.06</c:v>
                </c:pt>
                <c:pt idx="18">
                  <c:v>1.08</c:v>
                </c:pt>
                <c:pt idx="19">
                  <c:v>1.07</c:v>
                </c:pt>
                <c:pt idx="20">
                  <c:v>1.0900000000000001</c:v>
                </c:pt>
                <c:pt idx="21">
                  <c:v>1.07</c:v>
                </c:pt>
                <c:pt idx="22">
                  <c:v>1.0900000000000001</c:v>
                </c:pt>
                <c:pt idx="23">
                  <c:v>1.08</c:v>
                </c:pt>
                <c:pt idx="24">
                  <c:v>1.1299999999999999</c:v>
                </c:pt>
                <c:pt idx="25">
                  <c:v>1</c:v>
                </c:pt>
                <c:pt idx="26">
                  <c:v>1.05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3975-435A-9E63-B714801EDB45}"/>
            </c:ext>
          </c:extLst>
        </c:ser>
        <c:ser>
          <c:idx val="3"/>
          <c:order val="3"/>
          <c:tx>
            <c:strRef>
              <c:f>'Új verzió'!$E$156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975-435A-9E63-B714801EDB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verzió'!$A$157:$A$183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verzió'!$E$157:$E$183</c:f>
              <c:numCache>
                <c:formatCode>0%</c:formatCode>
                <c:ptCount val="27"/>
                <c:pt idx="0">
                  <c:v>0.94506172839506164</c:v>
                </c:pt>
                <c:pt idx="1">
                  <c:v>0.97924528301886782</c:v>
                </c:pt>
                <c:pt idx="2">
                  <c:v>0.99259259259259269</c:v>
                </c:pt>
                <c:pt idx="3">
                  <c:v>1.05</c:v>
                </c:pt>
                <c:pt idx="4">
                  <c:v>1.1000000000000001</c:v>
                </c:pt>
                <c:pt idx="5">
                  <c:v>1.2</c:v>
                </c:pt>
                <c:pt idx="6">
                  <c:v>1.18</c:v>
                </c:pt>
                <c:pt idx="7">
                  <c:v>1.04</c:v>
                </c:pt>
                <c:pt idx="8">
                  <c:v>1.1200000000000001</c:v>
                </c:pt>
                <c:pt idx="9">
                  <c:v>1.1200000000000001</c:v>
                </c:pt>
                <c:pt idx="10">
                  <c:v>1.1200000000000001</c:v>
                </c:pt>
                <c:pt idx="11">
                  <c:v>1.18</c:v>
                </c:pt>
                <c:pt idx="12">
                  <c:v>1.19</c:v>
                </c:pt>
                <c:pt idx="13">
                  <c:v>1.1100000000000001</c:v>
                </c:pt>
                <c:pt idx="14">
                  <c:v>1.04</c:v>
                </c:pt>
                <c:pt idx="15">
                  <c:v>1.1299999999999999</c:v>
                </c:pt>
                <c:pt idx="16">
                  <c:v>1.1200000000000001</c:v>
                </c:pt>
                <c:pt idx="17">
                  <c:v>1.1599999999999999</c:v>
                </c:pt>
                <c:pt idx="18">
                  <c:v>1.1299999999999999</c:v>
                </c:pt>
                <c:pt idx="19">
                  <c:v>1.17</c:v>
                </c:pt>
                <c:pt idx="20">
                  <c:v>1.1399999999999999</c:v>
                </c:pt>
                <c:pt idx="21">
                  <c:v>1.1100000000000001</c:v>
                </c:pt>
                <c:pt idx="22">
                  <c:v>1.1399999999999999</c:v>
                </c:pt>
                <c:pt idx="23">
                  <c:v>1.17</c:v>
                </c:pt>
                <c:pt idx="24">
                  <c:v>1.1499999999999999</c:v>
                </c:pt>
                <c:pt idx="25">
                  <c:v>1.18</c:v>
                </c:pt>
                <c:pt idx="26">
                  <c:v>1.07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3975-435A-9E63-B714801EDB45}"/>
            </c:ext>
          </c:extLst>
        </c:ser>
        <c:ser>
          <c:idx val="4"/>
          <c:order val="4"/>
          <c:tx>
            <c:strRef>
              <c:f>'Új verzió'!$F$156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3975-435A-9E63-B714801EDB45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3975-435A-9E63-B714801EDB45}"/>
              </c:ext>
            </c:extLst>
          </c:dPt>
          <c:dLbls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975-435A-9E63-B714801EDB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verzió'!$A$157:$A$183</c:f>
              <c:strCache>
                <c:ptCount val="27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</c:strCache>
            </c:strRef>
          </c:cat>
          <c:val>
            <c:numRef>
              <c:f>'Új verzió'!$F$157:$F$183</c:f>
              <c:numCache>
                <c:formatCode>0%</c:formatCode>
                <c:ptCount val="27"/>
                <c:pt idx="0">
                  <c:v>0.87866303797191447</c:v>
                </c:pt>
                <c:pt idx="1">
                  <c:v>0.82528986696929318</c:v>
                </c:pt>
                <c:pt idx="2">
                  <c:v>0.84784356045465104</c:v>
                </c:pt>
                <c:pt idx="3">
                  <c:v>0.86</c:v>
                </c:pt>
                <c:pt idx="4">
                  <c:v>0.92</c:v>
                </c:pt>
                <c:pt idx="5">
                  <c:v>1</c:v>
                </c:pt>
                <c:pt idx="6">
                  <c:v>0.99</c:v>
                </c:pt>
                <c:pt idx="7">
                  <c:v>0.95</c:v>
                </c:pt>
                <c:pt idx="8">
                  <c:v>0.99</c:v>
                </c:pt>
                <c:pt idx="9">
                  <c:v>1.01</c:v>
                </c:pt>
                <c:pt idx="10">
                  <c:v>1.01</c:v>
                </c:pt>
                <c:pt idx="11">
                  <c:v>1.02</c:v>
                </c:pt>
                <c:pt idx="12">
                  <c:v>1.06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1.04</c:v>
                </c:pt>
                <c:pt idx="17">
                  <c:v>1.02</c:v>
                </c:pt>
                <c:pt idx="18">
                  <c:v>1.02</c:v>
                </c:pt>
                <c:pt idx="19">
                  <c:v>1.04</c:v>
                </c:pt>
                <c:pt idx="20">
                  <c:v>1</c:v>
                </c:pt>
                <c:pt idx="21">
                  <c:v>0.99</c:v>
                </c:pt>
                <c:pt idx="22">
                  <c:v>1.04</c:v>
                </c:pt>
                <c:pt idx="23">
                  <c:v>1.04</c:v>
                </c:pt>
                <c:pt idx="24">
                  <c:v>1.03</c:v>
                </c:pt>
                <c:pt idx="25">
                  <c:v>1.01</c:v>
                </c:pt>
                <c:pt idx="26">
                  <c:v>0.96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3975-435A-9E63-B714801EDB4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9390335"/>
        <c:axId val="739396159"/>
      </c:lineChart>
      <c:catAx>
        <c:axId val="73939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6159"/>
        <c:crosses val="autoZero"/>
        <c:auto val="1"/>
        <c:lblAlgn val="ctr"/>
        <c:lblOffset val="100"/>
        <c:noMultiLvlLbl val="0"/>
      </c:catAx>
      <c:valAx>
        <c:axId val="739396159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6957895888013998E-2"/>
          <c:y val="0.92420167053247404"/>
          <c:w val="0.86302854330708667"/>
          <c:h val="6.86374546830335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088EF8E0-31C4-40E3-91E8-F540107D7DDD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gm:spPr>
      <dgm:t>
        <a:bodyPr spcFirstLastPara="0" vert="horz" wrap="square" lIns="522785" tIns="45720" rIns="45720" bIns="4572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/>
        </a:p>
      </dgm:t>
    </dgm:pt>
    <dgm:pt modelId="{47DDC116-1DE5-4D2B-AE32-154C35F48BA0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rendszerint 1000 és 2000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gm:t>
    </dgm:pt>
    <dgm:pt modelId="{5535AA26-7B83-4BAF-B17D-42B4543CC2D4}" type="sibTrans" cxnId="{F72DB7E8-7D82-4578-855C-84F98F66C997}">
      <dgm:prSet/>
      <dgm:spPr/>
      <dgm:t>
        <a:bodyPr/>
        <a:lstStyle/>
        <a:p>
          <a:endParaRPr lang="hu-HU"/>
        </a:p>
      </dgm:t>
    </dgm:pt>
    <dgm:pt modelId="{D488044B-8747-4A9D-A196-72DE1F493DDF}" type="parTrans" cxnId="{F72DB7E8-7D82-4578-855C-84F98F66C997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6FBBC7D8-B187-415D-954C-562D8E567D0C}" type="pres">
      <dgm:prSet presAssocID="{088EF8E0-31C4-40E3-91E8-F540107D7DDD}" presName="text_3" presStyleLbl="node1" presStyleIdx="2" presStyleCnt="5">
        <dgm:presLayoutVars>
          <dgm:bulletEnabled val="1"/>
        </dgm:presLayoutVars>
      </dgm:prSet>
      <dgm:spPr>
        <a:xfrm>
          <a:off x="1112537" y="2304352"/>
          <a:ext cx="7633574" cy="658627"/>
        </a:xfrm>
        <a:prstGeom prst="rect">
          <a:avLst/>
        </a:prstGeom>
      </dgm:spPr>
    </dgm:pt>
    <dgm:pt modelId="{B54B306D-4C7D-44D8-ABBF-8421173AE38A}" type="pres">
      <dgm:prSet presAssocID="{088EF8E0-31C4-40E3-91E8-F540107D7DDD}" presName="accent_3" presStyleCnt="0"/>
      <dgm:spPr/>
    </dgm:pt>
    <dgm:pt modelId="{1402A038-4796-4682-A5B0-D46385A09C24}" type="pres">
      <dgm:prSet presAssocID="{088EF8E0-31C4-40E3-91E8-F540107D7DDD}" presName="accentRepeatNode" presStyleLbl="solidFgAcc1" presStyleIdx="2" presStyleCnt="5"/>
      <dgm:spPr>
        <a:xfrm>
          <a:off x="578556" y="1285196"/>
          <a:ext cx="857163" cy="857163"/>
        </a:xfrm>
        <a:prstGeom prst="ellipse">
          <a:avLst/>
        </a:prstGeom>
      </dgm:spPr>
    </dgm:pt>
    <dgm:pt modelId="{D1A00C27-D551-4E18-9975-14657574FAE3}" type="pres">
      <dgm:prSet presAssocID="{47DDC116-1DE5-4D2B-AE32-154C35F48BA0}" presName="text_4" presStyleLbl="node1" presStyleIdx="3" presStyleCnt="5">
        <dgm:presLayoutVars>
          <dgm:bulletEnabled val="1"/>
        </dgm:presLayoutVars>
      </dgm:prSet>
      <dgm:spPr/>
    </dgm:pt>
    <dgm:pt modelId="{3937E788-FD7B-4BA9-8F7B-AF66B0F98B9A}" type="pres">
      <dgm:prSet presAssocID="{47DDC116-1DE5-4D2B-AE32-154C35F48BA0}" presName="accent_4" presStyleCnt="0"/>
      <dgm:spPr/>
    </dgm:pt>
    <dgm:pt modelId="{D9B72EBC-C7D4-4E75-84AF-26BCF62C8721}" type="pres">
      <dgm:prSet presAssocID="{47DDC116-1DE5-4D2B-AE32-154C35F48BA0}" presName="accentRepeatNode" presStyleLbl="solidFgAcc1" presStyleIdx="3" presStyleCnt="5"/>
      <dgm:spPr/>
    </dgm:pt>
    <dgm:pt modelId="{25B9A6EB-1F84-435A-A38F-0662589AE380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00CA73B2-0A6F-4F2E-8DF2-3CA90FA5EF44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E48FBC12-5021-4DFC-B140-D5C7B4194959}" type="presOf" srcId="{7B412FF0-ADD8-4AE4-B6D6-DB1BD0A87CCF}" destId="{25B9A6EB-1F84-435A-A38F-0662589AE380}" srcOrd="0" destOrd="0" presId="urn:microsoft.com/office/officeart/2008/layout/VerticalCurvedList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A3BCE237-F187-40DA-A225-25A992EB0D45}" srcId="{68E21B0D-CBAC-4EA7-97F3-94026FF8C51F}" destId="{088EF8E0-31C4-40E3-91E8-F540107D7DDD}" srcOrd="2" destOrd="0" parTransId="{9ED2E3AF-79BB-4825-86A6-D11ED004BE0E}" sibTransId="{E750E527-F2FC-47A4-80FF-3EF70621A0B7}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D801818E-AFB0-45FD-94BF-B3B1DC06C6D9}" type="presOf" srcId="{17BFB10E-DFB4-4CD5-8B0A-CCD1B29C9CF2}" destId="{505EA83E-D553-40FD-9833-4CCEE38D3EC5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C3EF5DD-3259-49F3-B5F2-CBA51ADED47E}" type="presOf" srcId="{47DDC116-1DE5-4D2B-AE32-154C35F48BA0}" destId="{D1A00C27-D551-4E18-9975-14657574FAE3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F72DB7E8-7D82-4578-855C-84F98F66C997}" srcId="{68E21B0D-CBAC-4EA7-97F3-94026FF8C51F}" destId="{47DDC116-1DE5-4D2B-AE32-154C35F48BA0}" srcOrd="3" destOrd="0" parTransId="{D488044B-8747-4A9D-A196-72DE1F493DDF}" sibTransId="{5535AA26-7B83-4BAF-B17D-42B4543CC2D4}"/>
    <dgm:cxn modelId="{0CF01CFD-B0D7-4B9C-BE93-27F742D21A40}" type="presOf" srcId="{088EF8E0-31C4-40E3-91E8-F540107D7DDD}" destId="{6FBBC7D8-B187-415D-954C-562D8E567D0C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5EC48ACF-C02D-418B-8683-E3C39BD41B7D}" type="presParOf" srcId="{A55778FD-1C20-4749-B692-0C762B0462F2}" destId="{6FBBC7D8-B187-415D-954C-562D8E567D0C}" srcOrd="5" destOrd="0" presId="urn:microsoft.com/office/officeart/2008/layout/VerticalCurvedList"/>
    <dgm:cxn modelId="{241C3A2F-5418-4CF4-8FED-1D81DCE83373}" type="presParOf" srcId="{A55778FD-1C20-4749-B692-0C762B0462F2}" destId="{B54B306D-4C7D-44D8-ABBF-8421173AE38A}" srcOrd="6" destOrd="0" presId="urn:microsoft.com/office/officeart/2008/layout/VerticalCurvedList"/>
    <dgm:cxn modelId="{7D6D708A-A410-4CF1-9D40-4032D1E65CFB}" type="presParOf" srcId="{B54B306D-4C7D-44D8-ABBF-8421173AE38A}" destId="{1402A038-4796-4682-A5B0-D46385A09C24}" srcOrd="0" destOrd="0" presId="urn:microsoft.com/office/officeart/2008/layout/VerticalCurvedList"/>
    <dgm:cxn modelId="{C06FFFBD-3C42-47A7-A9DD-747B6B649003}" type="presParOf" srcId="{A55778FD-1C20-4749-B692-0C762B0462F2}" destId="{D1A00C27-D551-4E18-9975-14657574FAE3}" srcOrd="7" destOrd="0" presId="urn:microsoft.com/office/officeart/2008/layout/VerticalCurvedList"/>
    <dgm:cxn modelId="{725F2370-9F41-40E3-BC76-6D4B24985612}" type="presParOf" srcId="{A55778FD-1C20-4749-B692-0C762B0462F2}" destId="{3937E788-FD7B-4BA9-8F7B-AF66B0F98B9A}" srcOrd="8" destOrd="0" presId="urn:microsoft.com/office/officeart/2008/layout/VerticalCurvedList"/>
    <dgm:cxn modelId="{F582ED51-1F22-4FB7-BF87-8CD7CC93FCAB}" type="presParOf" srcId="{3937E788-FD7B-4BA9-8F7B-AF66B0F98B9A}" destId="{D9B72EBC-C7D4-4E75-84AF-26BCF62C8721}" srcOrd="0" destOrd="0" presId="urn:microsoft.com/office/officeart/2008/layout/VerticalCurvedList"/>
    <dgm:cxn modelId="{984CAD04-A28B-4399-B83D-7AB59F9B4CE0}" type="presParOf" srcId="{A55778FD-1C20-4749-B692-0C762B0462F2}" destId="{25B9A6EB-1F84-435A-A38F-0662589AE380}" srcOrd="9" destOrd="0" presId="urn:microsoft.com/office/officeart/2008/layout/VerticalCurvedList"/>
    <dgm:cxn modelId="{FD9BD56D-EE4D-4B75-8CC0-B991B9859C23}" type="presParOf" srcId="{A55778FD-1C20-4749-B692-0C762B0462F2}" destId="{00CA73B2-0A6F-4F2E-8DF2-3CA90FA5EF44}" srcOrd="10" destOrd="0" presId="urn:microsoft.com/office/officeart/2008/layout/VerticalCurvedList"/>
    <dgm:cxn modelId="{E8BA2E46-18A0-47F6-A1A7-39DE574CD34C}" type="presParOf" srcId="{00CA73B2-0A6F-4F2E-8DF2-3CA90FA5EF44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közép-, és nagyvállalatok helyzete és várakozásai kedvezőbbek a kisebb cégekhez képest, ugyanakkor a korábbi tapasztalatokkal ellentétben az ipar és építőiparban az üzleti hangulat több tényező kapcsán is kedvezőtlenebb, mint a szolgáltatás és kereskedelemben.</a:t>
          </a: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nem változott az előző hónaphoz képest, továbbra is a semleges szintet jelző 0 ponton állt februárban.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 b="1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 b="1"/>
        </a:p>
      </dgm:t>
    </dgm:pt>
    <dgm:pt modelId="{542B9BE7-C64F-46EC-A3B5-E064F072579F}">
      <dgm:prSet custT="1"/>
      <dgm:spPr>
        <a:ln>
          <a:noFill/>
        </a:ln>
      </dgm:spPr>
      <dgm:t>
        <a:bodyPr/>
        <a:lstStyle/>
        <a:p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bevételi szint az előző havi 101-ről 96 százalékra csökkent, a kapacitás-kihasználtság a januári eredménnyel megegyezően továbbra is 90 százalékon állt februárban.  </a:t>
          </a:r>
          <a:endParaRPr lang="hu-HU" sz="1800" dirty="0"/>
        </a:p>
      </dgm:t>
    </dgm:pt>
    <dgm:pt modelId="{D2301725-D1C2-4F66-8428-CA7B7AC3AFD6}" type="parTrans" cxnId="{D0040C9A-092B-46F3-AAA6-8405C08E1476}">
      <dgm:prSet/>
      <dgm:spPr/>
      <dgm:t>
        <a:bodyPr/>
        <a:lstStyle/>
        <a:p>
          <a:endParaRPr lang="hu-HU"/>
        </a:p>
      </dgm:t>
    </dgm:pt>
    <dgm:pt modelId="{1AC59D6A-696E-4CBD-A5AA-DDBCB9A8A1AC}" type="sibTrans" cxnId="{D0040C9A-092B-46F3-AAA6-8405C08E1476}">
      <dgm:prSet/>
      <dgm:spPr/>
      <dgm:t>
        <a:bodyPr/>
        <a:lstStyle/>
        <a:p>
          <a:endParaRPr lang="hu-HU"/>
        </a:p>
      </dgm:t>
    </dgm:pt>
    <dgm:pt modelId="{5BC02F0C-BFBB-47DD-93C5-86CA70E51D56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tervek mutatója az előző havi +29-ről +25 pontra mérséklődött, a létszámbővítési tervek alindexe ugyanakkor számottevően nőtt, a januári +3-ról +10 pontra, ami az elmúlt 7 hónap legmagasabb értéke.</a:t>
          </a:r>
        </a:p>
      </dgm:t>
    </dgm:pt>
    <dgm:pt modelId="{FCC96BCD-6745-487A-90C7-5CF0BC5EA796}" type="parTrans" cxnId="{610534A5-01FF-4076-AD18-0532C6EFA6A3}">
      <dgm:prSet/>
      <dgm:spPr/>
      <dgm:t>
        <a:bodyPr/>
        <a:lstStyle/>
        <a:p>
          <a:endParaRPr lang="hu-HU"/>
        </a:p>
      </dgm:t>
    </dgm:pt>
    <dgm:pt modelId="{E9C68BDB-EEDA-4EE5-ABE7-537166A34275}" type="sibTrans" cxnId="{610534A5-01FF-4076-AD18-0532C6EFA6A3}">
      <dgm:prSet/>
      <dgm:spPr/>
      <dgm:t>
        <a:bodyPr/>
        <a:lstStyle/>
        <a:p>
          <a:endParaRPr lang="hu-HU"/>
        </a:p>
      </dgm:t>
    </dgm:pt>
    <dgm:pt modelId="{EE875CE3-DE5E-4CC7-9EB1-349870FC7B50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megítélése az előző havi -15-ről -16 pontra csökkent, ami a 2021. márciusa óta tapasztalt legalacsonyabb érték. A várakozások indexe ugyanakkor a januári +14-ről +17 pontra nőtt, ami az elmúlt 1 év legmagasabb értéke.</a:t>
          </a:r>
          <a:endParaRPr lang="hu-HU" sz="1800" b="1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83323C11-375F-451D-8716-7977D3673562}" type="sibTrans" cxnId="{3F4E779C-39B5-4E68-9EA1-7AE480F2801E}">
      <dgm:prSet/>
      <dgm:spPr/>
      <dgm:t>
        <a:bodyPr/>
        <a:lstStyle/>
        <a:p>
          <a:endParaRPr lang="hu-HU"/>
        </a:p>
      </dgm:t>
    </dgm:pt>
    <dgm:pt modelId="{79121A8F-5571-4961-B6ED-5AFB9E20E5B8}" type="parTrans" cxnId="{3F4E779C-39B5-4E68-9EA1-7AE480F2801E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EC3A8EF5-F467-4E93-98A7-26EC879B8D01}" type="pres">
      <dgm:prSet presAssocID="{EE875CE3-DE5E-4CC7-9EB1-349870FC7B50}" presName="text_2" presStyleLbl="node1" presStyleIdx="1" presStyleCnt="5">
        <dgm:presLayoutVars>
          <dgm:bulletEnabled val="1"/>
        </dgm:presLayoutVars>
      </dgm:prSet>
      <dgm:spPr/>
    </dgm:pt>
    <dgm:pt modelId="{A98EBA0E-9116-4653-A9B7-5A0ACA7D7396}" type="pres">
      <dgm:prSet presAssocID="{EE875CE3-DE5E-4CC7-9EB1-349870FC7B50}" presName="accent_2" presStyleCnt="0"/>
      <dgm:spPr/>
    </dgm:pt>
    <dgm:pt modelId="{E1B5BC66-D8ED-4702-BD89-A8CB654E451B}" type="pres">
      <dgm:prSet presAssocID="{EE875CE3-DE5E-4CC7-9EB1-349870FC7B50}" presName="accentRepeatNode" presStyleLbl="solidFgAcc1" presStyleIdx="1" presStyleCnt="5"/>
      <dgm:spPr/>
    </dgm:pt>
    <dgm:pt modelId="{41BD5F5C-45C6-4765-A923-EE1A88201B75}" type="pres">
      <dgm:prSet presAssocID="{542B9BE7-C64F-46EC-A3B5-E064F072579F}" presName="text_3" presStyleLbl="node1" presStyleIdx="2" presStyleCnt="5">
        <dgm:presLayoutVars>
          <dgm:bulletEnabled val="1"/>
        </dgm:presLayoutVars>
      </dgm:prSet>
      <dgm:spPr/>
    </dgm:pt>
    <dgm:pt modelId="{EAC3FD56-757F-4A86-A10A-F371766CE118}" type="pres">
      <dgm:prSet presAssocID="{542B9BE7-C64F-46EC-A3B5-E064F072579F}" presName="accent_3" presStyleCnt="0"/>
      <dgm:spPr/>
    </dgm:pt>
    <dgm:pt modelId="{833BB777-15FA-4149-8247-460D9C195F45}" type="pres">
      <dgm:prSet presAssocID="{542B9BE7-C64F-46EC-A3B5-E064F072579F}" presName="accentRepeatNode" presStyleLbl="solidFgAcc1" presStyleIdx="2" presStyleCnt="5"/>
      <dgm:spPr/>
    </dgm:pt>
    <dgm:pt modelId="{CDB7D3C4-2921-4C4C-9B0D-D63473EFB37D}" type="pres">
      <dgm:prSet presAssocID="{5BC02F0C-BFBB-47DD-93C5-86CA70E51D56}" presName="text_4" presStyleLbl="node1" presStyleIdx="3" presStyleCnt="5">
        <dgm:presLayoutVars>
          <dgm:bulletEnabled val="1"/>
        </dgm:presLayoutVars>
      </dgm:prSet>
      <dgm:spPr/>
    </dgm:pt>
    <dgm:pt modelId="{0DAC9D2B-9E21-4E8F-AFF7-089ED864DBF5}" type="pres">
      <dgm:prSet presAssocID="{5BC02F0C-BFBB-47DD-93C5-86CA70E51D56}" presName="accent_4" presStyleCnt="0"/>
      <dgm:spPr/>
    </dgm:pt>
    <dgm:pt modelId="{99F2E81B-3650-4D03-95C1-89D30D01C17B}" type="pres">
      <dgm:prSet presAssocID="{5BC02F0C-BFBB-47DD-93C5-86CA70E51D56}" presName="accentRepeatNode" presStyleLbl="solidFgAcc1" presStyleIdx="3" presStyleCnt="5"/>
      <dgm:spPr/>
    </dgm:pt>
    <dgm:pt modelId="{6FC5996E-12AF-48CC-ADFA-D41B22887B7E}" type="pres">
      <dgm:prSet presAssocID="{6090B06F-4AFE-4CE9-897E-51A54A1D377A}" presName="text_5" presStyleLbl="node1" presStyleIdx="4" presStyleCnt="5">
        <dgm:presLayoutVars>
          <dgm:bulletEnabled val="1"/>
        </dgm:presLayoutVars>
      </dgm:prSet>
      <dgm:spPr/>
    </dgm:pt>
    <dgm:pt modelId="{CE215F94-372B-42D2-BF84-E83F025A1DCD}" type="pres">
      <dgm:prSet presAssocID="{6090B06F-4AFE-4CE9-897E-51A54A1D377A}" presName="accent_5" presStyleCnt="0"/>
      <dgm:spPr/>
    </dgm:pt>
    <dgm:pt modelId="{F9B28654-D436-4056-A83D-E81A90D53409}" type="pres">
      <dgm:prSet presAssocID="{6090B06F-4AFE-4CE9-897E-51A54A1D377A}" presName="accentRepeatNode" presStyleLbl="solidFgAcc1" presStyleIdx="4" presStyleCnt="5"/>
      <dgm:spPr>
        <a:xfrm>
          <a:off x="770773" y="2813887"/>
          <a:ext cx="721706" cy="721706"/>
        </a:xfrm>
        <a:prstGeom prst="ellipse">
          <a:avLst/>
        </a:prstGeom>
      </dgm:spPr>
    </dgm:pt>
  </dgm:ptLst>
  <dgm:cxnLst>
    <dgm:cxn modelId="{0C7B5500-DB47-49BB-AE04-2863594B54E5}" type="presOf" srcId="{542B9BE7-C64F-46EC-A3B5-E064F072579F}" destId="{41BD5F5C-45C6-4765-A923-EE1A88201B75}" srcOrd="0" destOrd="0" presId="urn:microsoft.com/office/officeart/2008/layout/VerticalCurvedList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5D057A85-88D3-486B-8F84-129E9D7F3878}" type="presOf" srcId="{5BC02F0C-BFBB-47DD-93C5-86CA70E51D56}" destId="{CDB7D3C4-2921-4C4C-9B0D-D63473EFB37D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0040C9A-092B-46F3-AAA6-8405C08E1476}" srcId="{68E21B0D-CBAC-4EA7-97F3-94026FF8C51F}" destId="{542B9BE7-C64F-46EC-A3B5-E064F072579F}" srcOrd="2" destOrd="0" parTransId="{D2301725-D1C2-4F66-8428-CA7B7AC3AFD6}" sibTransId="{1AC59D6A-696E-4CBD-A5AA-DDBCB9A8A1AC}"/>
    <dgm:cxn modelId="{3F4E779C-39B5-4E68-9EA1-7AE480F2801E}" srcId="{68E21B0D-CBAC-4EA7-97F3-94026FF8C51F}" destId="{EE875CE3-DE5E-4CC7-9EB1-349870FC7B50}" srcOrd="1" destOrd="0" parTransId="{79121A8F-5571-4961-B6ED-5AFB9E20E5B8}" sibTransId="{83323C11-375F-451D-8716-7977D3673562}"/>
    <dgm:cxn modelId="{610534A5-01FF-4076-AD18-0532C6EFA6A3}" srcId="{68E21B0D-CBAC-4EA7-97F3-94026FF8C51F}" destId="{5BC02F0C-BFBB-47DD-93C5-86CA70E51D56}" srcOrd="3" destOrd="0" parTransId="{FCC96BCD-6745-487A-90C7-5CF0BC5EA796}" sibTransId="{E9C68BDB-EEDA-4EE5-ABE7-537166A34275}"/>
    <dgm:cxn modelId="{1313D2B4-537C-41CA-BE47-9ADF82A44B9F}" srcId="{68E21B0D-CBAC-4EA7-97F3-94026FF8C51F}" destId="{6090B06F-4AFE-4CE9-897E-51A54A1D377A}" srcOrd="4" destOrd="0" parTransId="{9820B12D-F42A-403B-90E6-F22E35BB41AF}" sibTransId="{1CB113A5-494A-4E98-85B7-18E8FC9EBE98}"/>
    <dgm:cxn modelId="{8C7679B6-7A7E-4D41-B710-BC880AD79C97}" type="presOf" srcId="{EE875CE3-DE5E-4CC7-9EB1-349870FC7B50}" destId="{EC3A8EF5-F467-4E93-98A7-26EC879B8D01}" srcOrd="0" destOrd="0" presId="urn:microsoft.com/office/officeart/2008/layout/VerticalCurvedList"/>
    <dgm:cxn modelId="{35DCBEDD-8081-4846-B695-9185DA27901C}" type="presOf" srcId="{6090B06F-4AFE-4CE9-897E-51A54A1D377A}" destId="{6FC5996E-12AF-48CC-ADFA-D41B22887B7E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13531BED-F7A0-4F96-A3F9-619AB147E909}" type="presOf" srcId="{17BFB10E-DFB4-4CD5-8B0A-CCD1B29C9CF2}" destId="{505EA83E-D553-40FD-9833-4CCEE38D3EC5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B71BA9E5-799B-4EDD-A876-9873367E4DCB}" type="presParOf" srcId="{A55778FD-1C20-4749-B692-0C762B0462F2}" destId="{EC3A8EF5-F467-4E93-98A7-26EC879B8D01}" srcOrd="3" destOrd="0" presId="urn:microsoft.com/office/officeart/2008/layout/VerticalCurvedList"/>
    <dgm:cxn modelId="{02A1092A-7126-43DD-B920-0A03CE9A26C1}" type="presParOf" srcId="{A55778FD-1C20-4749-B692-0C762B0462F2}" destId="{A98EBA0E-9116-4653-A9B7-5A0ACA7D7396}" srcOrd="4" destOrd="0" presId="urn:microsoft.com/office/officeart/2008/layout/VerticalCurvedList"/>
    <dgm:cxn modelId="{9D02EA78-5A65-4787-97A2-50AF012D7909}" type="presParOf" srcId="{A98EBA0E-9116-4653-A9B7-5A0ACA7D7396}" destId="{E1B5BC66-D8ED-4702-BD89-A8CB654E451B}" srcOrd="0" destOrd="0" presId="urn:microsoft.com/office/officeart/2008/layout/VerticalCurvedList"/>
    <dgm:cxn modelId="{B0585C88-199B-4002-9B06-E62021617087}" type="presParOf" srcId="{A55778FD-1C20-4749-B692-0C762B0462F2}" destId="{41BD5F5C-45C6-4765-A923-EE1A88201B75}" srcOrd="5" destOrd="0" presId="urn:microsoft.com/office/officeart/2008/layout/VerticalCurvedList"/>
    <dgm:cxn modelId="{9E03D415-520B-4FE5-9168-1FC0BB27547E}" type="presParOf" srcId="{A55778FD-1C20-4749-B692-0C762B0462F2}" destId="{EAC3FD56-757F-4A86-A10A-F371766CE118}" srcOrd="6" destOrd="0" presId="urn:microsoft.com/office/officeart/2008/layout/VerticalCurvedList"/>
    <dgm:cxn modelId="{642401CF-BE11-484D-9CD3-B06B50075C7D}" type="presParOf" srcId="{EAC3FD56-757F-4A86-A10A-F371766CE118}" destId="{833BB777-15FA-4149-8247-460D9C195F45}" srcOrd="0" destOrd="0" presId="urn:microsoft.com/office/officeart/2008/layout/VerticalCurvedList"/>
    <dgm:cxn modelId="{09BA81D0-3A35-49AE-8431-C6D9CCA883E1}" type="presParOf" srcId="{A55778FD-1C20-4749-B692-0C762B0462F2}" destId="{CDB7D3C4-2921-4C4C-9B0D-D63473EFB37D}" srcOrd="7" destOrd="0" presId="urn:microsoft.com/office/officeart/2008/layout/VerticalCurvedList"/>
    <dgm:cxn modelId="{813637CD-36E9-4F62-8A83-381481B9A38A}" type="presParOf" srcId="{A55778FD-1C20-4749-B692-0C762B0462F2}" destId="{0DAC9D2B-9E21-4E8F-AFF7-089ED864DBF5}" srcOrd="8" destOrd="0" presId="urn:microsoft.com/office/officeart/2008/layout/VerticalCurvedList"/>
    <dgm:cxn modelId="{6536360B-4603-42DE-B0A7-B3E97F52F500}" type="presParOf" srcId="{0DAC9D2B-9E21-4E8F-AFF7-089ED864DBF5}" destId="{99F2E81B-3650-4D03-95C1-89D30D01C17B}" srcOrd="0" destOrd="0" presId="urn:microsoft.com/office/officeart/2008/layout/VerticalCurvedList"/>
    <dgm:cxn modelId="{AA482C0C-701B-4F86-9C33-ADA6D21B5265}" type="presParOf" srcId="{A55778FD-1C20-4749-B692-0C762B0462F2}" destId="{6FC5996E-12AF-48CC-ADFA-D41B22887B7E}" srcOrd="9" destOrd="0" presId="urn:microsoft.com/office/officeart/2008/layout/VerticalCurvedList"/>
    <dgm:cxn modelId="{2CF285EC-2C8E-4962-B69A-3E5F44207D9D}" type="presParOf" srcId="{A55778FD-1C20-4749-B692-0C762B0462F2}" destId="{CE215F94-372B-42D2-BF84-E83F025A1DCD}" srcOrd="10" destOrd="0" presId="urn:microsoft.com/office/officeart/2008/layout/VerticalCurvedList"/>
    <dgm:cxn modelId="{90C398B8-89C6-4209-A1AA-CD9901D6478F}" type="presParOf" srcId="{CE215F94-372B-42D2-BF84-E83F025A1DCD}" destId="{F9B28654-D436-4056-A83D-E81A90D5340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C7D8-B187-415D-954C-562D8E567D0C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1112537" y="2304352"/>
        <a:ext cx="7633574" cy="658627"/>
      </dsp:txXfrm>
    </dsp:sp>
    <dsp:sp modelId="{1402A038-4796-4682-A5B0-D46385A09C24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00C27-D551-4E18-9975-14657574FAE3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rendszerint 1000 és 2000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sp:txBody>
      <dsp:txXfrm>
        <a:off x="967686" y="3291977"/>
        <a:ext cx="7778425" cy="658627"/>
      </dsp:txXfrm>
    </dsp:sp>
    <dsp:sp modelId="{D9B72EBC-C7D4-4E75-84AF-26BCF62C8721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9A6EB-1F84-435A-A38F-0662589AE380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6360539" y="-972917"/>
          <a:ext cx="7570938" cy="7570938"/>
        </a:xfrm>
        <a:prstGeom prst="blockArc">
          <a:avLst>
            <a:gd name="adj1" fmla="val 18900000"/>
            <a:gd name="adj2" fmla="val 2700000"/>
            <a:gd name="adj3" fmla="val 28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528793" y="351456"/>
          <a:ext cx="8535363" cy="703362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nem változott az előző hónaphoz képest, továbbra is a semleges szintet jelző 0 ponton állt februárban.</a:t>
          </a:r>
        </a:p>
      </dsp:txBody>
      <dsp:txXfrm>
        <a:off x="528793" y="351456"/>
        <a:ext cx="8535363" cy="703362"/>
      </dsp:txXfrm>
    </dsp:sp>
    <dsp:sp modelId="{82C24F11-80B1-4F65-AD1A-8531954803D6}">
      <dsp:nvSpPr>
        <dsp:cNvPr id="0" name=""/>
        <dsp:cNvSpPr/>
      </dsp:nvSpPr>
      <dsp:spPr>
        <a:xfrm>
          <a:off x="89191" y="263536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3A8EF5-F467-4E93-98A7-26EC879B8D01}">
      <dsp:nvSpPr>
        <dsp:cNvPr id="0" name=""/>
        <dsp:cNvSpPr/>
      </dsp:nvSpPr>
      <dsp:spPr>
        <a:xfrm>
          <a:off x="1032802" y="1406163"/>
          <a:ext cx="8031354" cy="703362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megítélése az előző havi -15-ről -16 pontra csökkent, ami a 2021. márciusa óta tapasztalt legalacsonyabb érték. A várakozások indexe ugyanakkor a januári +14-ről +17 pontra nőtt, ami az elmúlt 1 év legmagasabb értéke.</a:t>
          </a:r>
          <a:endParaRPr lang="hu-HU" sz="1800" b="1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1032802" y="1406163"/>
        <a:ext cx="8031354" cy="703362"/>
      </dsp:txXfrm>
    </dsp:sp>
    <dsp:sp modelId="{E1B5BC66-D8ED-4702-BD89-A8CB654E451B}">
      <dsp:nvSpPr>
        <dsp:cNvPr id="0" name=""/>
        <dsp:cNvSpPr/>
      </dsp:nvSpPr>
      <dsp:spPr>
        <a:xfrm>
          <a:off x="593201" y="1318242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BD5F5C-45C6-4765-A923-EE1A88201B75}">
      <dsp:nvSpPr>
        <dsp:cNvPr id="0" name=""/>
        <dsp:cNvSpPr/>
      </dsp:nvSpPr>
      <dsp:spPr>
        <a:xfrm>
          <a:off x="1187493" y="2460870"/>
          <a:ext cx="787666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bevételi szint az előző havi 101-ről 96 százalékra csökkent, a kapacitás-kihasználtság a januári eredménnyel megegyezően továbbra is 90 százalékon állt februárban.  </a:t>
          </a:r>
          <a:endParaRPr lang="hu-HU" sz="1800" kern="1200" dirty="0"/>
        </a:p>
      </dsp:txBody>
      <dsp:txXfrm>
        <a:off x="1187493" y="2460870"/>
        <a:ext cx="7876664" cy="703362"/>
      </dsp:txXfrm>
    </dsp:sp>
    <dsp:sp modelId="{833BB777-15FA-4149-8247-460D9C195F45}">
      <dsp:nvSpPr>
        <dsp:cNvPr id="0" name=""/>
        <dsp:cNvSpPr/>
      </dsp:nvSpPr>
      <dsp:spPr>
        <a:xfrm>
          <a:off x="747891" y="2372949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B7D3C4-2921-4C4C-9B0D-D63473EFB37D}">
      <dsp:nvSpPr>
        <dsp:cNvPr id="0" name=""/>
        <dsp:cNvSpPr/>
      </dsp:nvSpPr>
      <dsp:spPr>
        <a:xfrm>
          <a:off x="1032802" y="3515576"/>
          <a:ext cx="803135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tervek mutatója az előző havi +29-ről +25 pontra mérséklődött, a létszámbővítési tervek alindexe ugyanakkor számottevően nőtt, a januári +3-ról +10 pontra, ami az elmúlt 7 hónap legmagasabb értéke.</a:t>
          </a:r>
        </a:p>
      </dsp:txBody>
      <dsp:txXfrm>
        <a:off x="1032802" y="3515576"/>
        <a:ext cx="8031354" cy="703362"/>
      </dsp:txXfrm>
    </dsp:sp>
    <dsp:sp modelId="{99F2E81B-3650-4D03-95C1-89D30D01C17B}">
      <dsp:nvSpPr>
        <dsp:cNvPr id="0" name=""/>
        <dsp:cNvSpPr/>
      </dsp:nvSpPr>
      <dsp:spPr>
        <a:xfrm>
          <a:off x="593201" y="3427656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C5996E-12AF-48CC-ADFA-D41B22887B7E}">
      <dsp:nvSpPr>
        <dsp:cNvPr id="0" name=""/>
        <dsp:cNvSpPr/>
      </dsp:nvSpPr>
      <dsp:spPr>
        <a:xfrm>
          <a:off x="528793" y="4570283"/>
          <a:ext cx="8535363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közép-, és nagyvállalatok helyzete és várakozásai kedvezőbbek a kisebb cégekhez képest, ugyanakkor a korábbi tapasztalatokkal ellentétben az ipar és építőiparban az üzleti hangulat több tényező kapcsán is kedvezőtlenebb, mint a szolgáltatás és kereskedelemben.</a:t>
          </a:r>
        </a:p>
      </dsp:txBody>
      <dsp:txXfrm>
        <a:off x="528793" y="4570283"/>
        <a:ext cx="8535363" cy="703362"/>
      </dsp:txXfrm>
    </dsp:sp>
    <dsp:sp modelId="{F9B28654-D436-4056-A83D-E81A90D53409}">
      <dsp:nvSpPr>
        <dsp:cNvPr id="0" name=""/>
        <dsp:cNvSpPr/>
      </dsp:nvSpPr>
      <dsp:spPr>
        <a:xfrm>
          <a:off x="89191" y="4482363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0.86819</cdr:x>
      <cdr:y>0.17616</cdr:y>
    </cdr:from>
    <cdr:to>
      <cdr:x>0.95635</cdr:x>
      <cdr:y>0.23098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2B6EC4E0-B568-54CA-0D52-24538A47BF5E}"/>
            </a:ext>
          </a:extLst>
        </cdr:cNvPr>
        <cdr:cNvSpPr txBox="1"/>
      </cdr:nvSpPr>
      <cdr:spPr>
        <a:xfrm xmlns:a="http://schemas.openxmlformats.org/drawingml/2006/main">
          <a:off x="7904554" y="957629"/>
          <a:ext cx="802668" cy="2980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b="1" dirty="0">
              <a:solidFill>
                <a:srgbClr val="FF0000"/>
              </a:solidFill>
            </a:rPr>
            <a:t>17 pont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5C2E-1604-4784-8553-0A222209E1B8}" type="datetimeFigureOut">
              <a:rPr lang="hu-HU" smtClean="0"/>
              <a:t>2023. 02. 24.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EA2C-798A-4D21-96EA-D0DEB3101E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67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16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918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68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86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04939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/>
              <a:t>Az </a:t>
            </a:r>
            <a:r>
              <a:rPr lang="hu-HU" sz="4000" b="1" dirty="0" err="1"/>
              <a:t>mnb</a:t>
            </a:r>
            <a:r>
              <a:rPr lang="hu-HU" sz="4000" b="1" dirty="0"/>
              <a:t> Vállalati Konjunktúra felmérésének 2023. februári eredményei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37382E-A9ED-4B61-9CB2-86396745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12" y="310448"/>
            <a:ext cx="8007171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kapacitás-kihasználtság nem változott az előző hónaphoz képest, az egy évvel korábbi szint 90 százalékán áll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B35837-E483-45F9-9387-04E5E2BC1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3405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EA1A8E0-6AFE-41AA-8098-FC1090720371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81E780D-9BCB-4960-ABD1-14C3E4333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0202170"/>
              </p:ext>
            </p:extLst>
          </p:nvPr>
        </p:nvGraphicFramePr>
        <p:xfrm>
          <a:off x="0" y="922448"/>
          <a:ext cx="9144000" cy="5222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735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058044C-501D-4DF7-9CB0-E2C587075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63" y="308496"/>
            <a:ext cx="7969480" cy="612000"/>
          </a:xfrm>
        </p:spPr>
        <p:txBody>
          <a:bodyPr>
            <a:noAutofit/>
          </a:bodyPr>
          <a:lstStyle/>
          <a:p>
            <a:r>
              <a:rPr lang="hu-HU" sz="2000" dirty="0"/>
              <a:t>A kapacitás-kihasználtság a mezőgazdaságban nőtt, a többi tevékenységi körben nem változott januárhoz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D016A3-C2AE-43C4-B600-55BDFE867C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E721061-B8C4-48A5-BF7F-BBE84F96DF92}"/>
              </a:ext>
            </a:extLst>
          </p:cNvPr>
          <p:cNvSpPr/>
          <p:nvPr/>
        </p:nvSpPr>
        <p:spPr>
          <a:xfrm>
            <a:off x="885492" y="6195561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14C75E03-6E02-4C06-A1E5-17D3AAAC3841}"/>
              </a:ext>
            </a:extLst>
          </p:cNvPr>
          <p:cNvSpPr/>
          <p:nvPr/>
        </p:nvSpPr>
        <p:spPr>
          <a:xfrm>
            <a:off x="0" y="5605712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4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D3E95E5-296E-4E5F-990D-6D8976EA7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4919449"/>
              </p:ext>
            </p:extLst>
          </p:nvPr>
        </p:nvGraphicFramePr>
        <p:xfrm>
          <a:off x="1" y="920496"/>
          <a:ext cx="9144000" cy="4831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7391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66A2960-6846-402E-A2F3-841EC975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49" y="310446"/>
            <a:ext cx="7926239" cy="612000"/>
          </a:xfrm>
        </p:spPr>
        <p:txBody>
          <a:bodyPr>
            <a:noAutofit/>
          </a:bodyPr>
          <a:lstStyle/>
          <a:p>
            <a:r>
              <a:rPr lang="hu-HU" sz="1800" dirty="0"/>
              <a:t>Minden méretkategóriában többségbe kerültek a termelési szint növelését tervezők, amire legutóbb 2022. júniusában volt példa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E71D74-4ADD-469C-9479-0CF36CDAEE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397F862-9B9F-435D-86FD-8569703E95E1}"/>
              </a:ext>
            </a:extLst>
          </p:cNvPr>
          <p:cNvSpPr/>
          <p:nvPr/>
        </p:nvSpPr>
        <p:spPr>
          <a:xfrm>
            <a:off x="885493" y="5976258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500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kapacitás-kihasználtság várható alakulása 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D5F87B06-B1BB-4DC2-ACF6-C69221E9C82D}"/>
              </a:ext>
            </a:extLst>
          </p:cNvPr>
          <p:cNvSpPr/>
          <p:nvPr/>
        </p:nvSpPr>
        <p:spPr>
          <a:xfrm>
            <a:off x="8715375" y="2473757"/>
            <a:ext cx="215856" cy="36933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4E975533-ACB2-43FB-990F-28C0DA3722A7}"/>
              </a:ext>
            </a:extLst>
          </p:cNvPr>
          <p:cNvSpPr/>
          <p:nvPr/>
        </p:nvSpPr>
        <p:spPr>
          <a:xfrm rot="10800000">
            <a:off x="8715375" y="3075620"/>
            <a:ext cx="212935" cy="36933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20D5084A-D7D8-4133-96F4-3555EA2B5960}"/>
              </a:ext>
            </a:extLst>
          </p:cNvPr>
          <p:cNvSpPr txBox="1"/>
          <p:nvPr/>
        </p:nvSpPr>
        <p:spPr>
          <a:xfrm>
            <a:off x="8813585" y="2409938"/>
            <a:ext cx="461665" cy="160497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25F295A-3F57-4019-BEBF-3D6A0F6838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2888486"/>
              </p:ext>
            </p:extLst>
          </p:nvPr>
        </p:nvGraphicFramePr>
        <p:xfrm>
          <a:off x="-1" y="922446"/>
          <a:ext cx="9144001" cy="5053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593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95" y="310447"/>
            <a:ext cx="7971754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bevételi szint 5 százalékponttal csökkent az előző hónaphoz képest, az egy évvel korábbi szint 96 százalékára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887356" y="6156075"/>
            <a:ext cx="7369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 VÁLASZADÓK ÁTLAGOS ÁRBEVÉTELE</a:t>
            </a:r>
          </a:p>
          <a:p>
            <a:pPr algn="ctr"/>
            <a:r>
              <a:rPr lang="hu-HU" sz="2000" dirty="0"/>
              <a:t>(előző év azonos időszaka = 100%)</a:t>
            </a:r>
          </a:p>
          <a:p>
            <a:endParaRPr lang="hu-HU" sz="2000" b="1" i="1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126AF01-BE19-4801-8E66-9702350F6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734186"/>
              </p:ext>
            </p:extLst>
          </p:nvPr>
        </p:nvGraphicFramePr>
        <p:xfrm>
          <a:off x="0" y="922446"/>
          <a:ext cx="9144000" cy="5320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18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94" y="310349"/>
            <a:ext cx="8140295" cy="612000"/>
          </a:xfrm>
        </p:spPr>
        <p:txBody>
          <a:bodyPr>
            <a:noAutofit/>
          </a:bodyPr>
          <a:lstStyle/>
          <a:p>
            <a:r>
              <a:rPr lang="hu-HU" sz="2000" dirty="0"/>
              <a:t>Az aktuális bevételi szint megítélése kedvezőtlen,</a:t>
            </a:r>
            <a:br>
              <a:rPr lang="hu-HU" sz="2000" dirty="0"/>
            </a:br>
            <a:r>
              <a:rPr lang="hu-HU" sz="2000" dirty="0"/>
              <a:t>a várakozások azonban optimisták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sz="140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933450" y="5788019"/>
            <a:ext cx="770419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</a:t>
            </a: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algn="ctr"/>
            <a:endParaRPr lang="hu-HU" sz="500" b="1" dirty="0"/>
          </a:p>
          <a:p>
            <a:pPr algn="ctr"/>
            <a:r>
              <a:rPr lang="hu-HU" sz="2000" b="1" dirty="0"/>
              <a:t>A JELENLEGI HELYZET ÉS A VÁRAKOZÁSOK EGYENLEGMUTATÓI AZ </a:t>
            </a:r>
            <a:r>
              <a:rPr lang="hu-HU" sz="2000" b="1" dirty="0" err="1"/>
              <a:t>ÁRBEVÉTELI</a:t>
            </a:r>
            <a:r>
              <a:rPr lang="hu-HU" sz="2000" b="1" dirty="0"/>
              <a:t> SZINTRE VONATKOZÓAN</a:t>
            </a:r>
            <a:endParaRPr lang="hu-HU" sz="2000" b="1" i="1" dirty="0"/>
          </a:p>
        </p:txBody>
      </p:sp>
      <p:sp>
        <p:nvSpPr>
          <p:cNvPr id="10" name="Szövegdoboz 2">
            <a:extLst>
              <a:ext uri="{FF2B5EF4-FFF2-40B4-BE49-F238E27FC236}">
                <a16:creationId xmlns:a16="http://schemas.microsoft.com/office/drawing/2014/main" id="{D103D296-CA33-4BB1-97D0-C42AF9645979}"/>
              </a:ext>
            </a:extLst>
          </p:cNvPr>
          <p:cNvSpPr txBox="1"/>
          <p:nvPr/>
        </p:nvSpPr>
        <p:spPr>
          <a:xfrm>
            <a:off x="1136461" y="299301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2020/12</a:t>
            </a:r>
          </a:p>
        </p:txBody>
      </p:sp>
      <p:sp>
        <p:nvSpPr>
          <p:cNvPr id="11" name="Szövegdoboz 3">
            <a:extLst>
              <a:ext uri="{FF2B5EF4-FFF2-40B4-BE49-F238E27FC236}">
                <a16:creationId xmlns:a16="http://schemas.microsoft.com/office/drawing/2014/main" id="{B69447FA-0D84-4983-8794-05973D609FD3}"/>
              </a:ext>
            </a:extLst>
          </p:cNvPr>
          <p:cNvSpPr txBox="1"/>
          <p:nvPr/>
        </p:nvSpPr>
        <p:spPr>
          <a:xfrm>
            <a:off x="1136461" y="2234585"/>
            <a:ext cx="835693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</a:t>
            </a:r>
          </a:p>
        </p:txBody>
      </p:sp>
      <p:sp>
        <p:nvSpPr>
          <p:cNvPr id="12" name="Szövegdoboz 4">
            <a:extLst>
              <a:ext uri="{FF2B5EF4-FFF2-40B4-BE49-F238E27FC236}">
                <a16:creationId xmlns:a16="http://schemas.microsoft.com/office/drawing/2014/main" id="{41D42F3F-0A44-4554-B37F-B74B99E633A7}"/>
              </a:ext>
            </a:extLst>
          </p:cNvPr>
          <p:cNvSpPr txBox="1"/>
          <p:nvPr/>
        </p:nvSpPr>
        <p:spPr>
          <a:xfrm>
            <a:off x="1295181" y="190411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2021/2</a:t>
            </a:r>
          </a:p>
        </p:txBody>
      </p:sp>
      <p:sp>
        <p:nvSpPr>
          <p:cNvPr id="13" name="Szövegdoboz 5">
            <a:extLst>
              <a:ext uri="{FF2B5EF4-FFF2-40B4-BE49-F238E27FC236}">
                <a16:creationId xmlns:a16="http://schemas.microsoft.com/office/drawing/2014/main" id="{6543D5CF-941B-4020-9E82-EF88D827DAA9}"/>
              </a:ext>
            </a:extLst>
          </p:cNvPr>
          <p:cNvSpPr txBox="1"/>
          <p:nvPr/>
        </p:nvSpPr>
        <p:spPr>
          <a:xfrm>
            <a:off x="2089763" y="1888880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2021/3</a:t>
            </a:r>
          </a:p>
        </p:txBody>
      </p:sp>
      <p:sp>
        <p:nvSpPr>
          <p:cNvPr id="14" name="Szövegdoboz 6">
            <a:extLst>
              <a:ext uri="{FF2B5EF4-FFF2-40B4-BE49-F238E27FC236}">
                <a16:creationId xmlns:a16="http://schemas.microsoft.com/office/drawing/2014/main" id="{7AA4E913-6D34-470C-8A35-4CB7400070AE}"/>
              </a:ext>
            </a:extLst>
          </p:cNvPr>
          <p:cNvSpPr txBox="1"/>
          <p:nvPr/>
        </p:nvSpPr>
        <p:spPr>
          <a:xfrm>
            <a:off x="3128025" y="1533326"/>
            <a:ext cx="833107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2021/4</a:t>
            </a:r>
          </a:p>
        </p:txBody>
      </p:sp>
      <p:sp>
        <p:nvSpPr>
          <p:cNvPr id="15" name="Szövegdoboz 7">
            <a:extLst>
              <a:ext uri="{FF2B5EF4-FFF2-40B4-BE49-F238E27FC236}">
                <a16:creationId xmlns:a16="http://schemas.microsoft.com/office/drawing/2014/main" id="{F9600656-19EE-46A2-BE97-DA042F36624A}"/>
              </a:ext>
            </a:extLst>
          </p:cNvPr>
          <p:cNvSpPr txBox="1"/>
          <p:nvPr/>
        </p:nvSpPr>
        <p:spPr>
          <a:xfrm>
            <a:off x="4036207" y="2087413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2021/5</a:t>
            </a:r>
          </a:p>
        </p:txBody>
      </p:sp>
      <p:sp>
        <p:nvSpPr>
          <p:cNvPr id="16" name="Szövegdoboz 8">
            <a:extLst>
              <a:ext uri="{FF2B5EF4-FFF2-40B4-BE49-F238E27FC236}">
                <a16:creationId xmlns:a16="http://schemas.microsoft.com/office/drawing/2014/main" id="{A556A5FE-67ED-40EA-8A0F-58FDF8B3F1B2}"/>
              </a:ext>
            </a:extLst>
          </p:cNvPr>
          <p:cNvSpPr txBox="1"/>
          <p:nvPr/>
        </p:nvSpPr>
        <p:spPr>
          <a:xfrm>
            <a:off x="4030679" y="1617127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2021/6</a:t>
            </a:r>
          </a:p>
        </p:txBody>
      </p:sp>
      <p:sp>
        <p:nvSpPr>
          <p:cNvPr id="17" name="Szövegdoboz 9">
            <a:extLst>
              <a:ext uri="{FF2B5EF4-FFF2-40B4-BE49-F238E27FC236}">
                <a16:creationId xmlns:a16="http://schemas.microsoft.com/office/drawing/2014/main" id="{7F7E545B-4A11-411E-9D89-1F17B66C10E0}"/>
              </a:ext>
            </a:extLst>
          </p:cNvPr>
          <p:cNvSpPr txBox="1"/>
          <p:nvPr/>
        </p:nvSpPr>
        <p:spPr>
          <a:xfrm>
            <a:off x="3248171" y="216945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2021/7</a:t>
            </a:r>
          </a:p>
        </p:txBody>
      </p:sp>
      <p:sp>
        <p:nvSpPr>
          <p:cNvPr id="20" name="Szövegdoboz 13">
            <a:extLst>
              <a:ext uri="{FF2B5EF4-FFF2-40B4-BE49-F238E27FC236}">
                <a16:creationId xmlns:a16="http://schemas.microsoft.com/office/drawing/2014/main" id="{BF218698-DFA5-48B1-8125-08D5B9AF88B2}"/>
              </a:ext>
            </a:extLst>
          </p:cNvPr>
          <p:cNvSpPr txBox="1"/>
          <p:nvPr/>
        </p:nvSpPr>
        <p:spPr>
          <a:xfrm>
            <a:off x="5269757" y="2993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2021/11</a:t>
            </a:r>
          </a:p>
        </p:txBody>
      </p:sp>
      <p:sp>
        <p:nvSpPr>
          <p:cNvPr id="21" name="Szövegdoboz 14">
            <a:extLst>
              <a:ext uri="{FF2B5EF4-FFF2-40B4-BE49-F238E27FC236}">
                <a16:creationId xmlns:a16="http://schemas.microsoft.com/office/drawing/2014/main" id="{5F6B11DC-CC7D-4E16-968D-1D05CE8F7F39}"/>
              </a:ext>
            </a:extLst>
          </p:cNvPr>
          <p:cNvSpPr txBox="1"/>
          <p:nvPr/>
        </p:nvSpPr>
        <p:spPr>
          <a:xfrm>
            <a:off x="6568302" y="2574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2021/12</a:t>
            </a:r>
          </a:p>
        </p:txBody>
      </p:sp>
      <p:sp>
        <p:nvSpPr>
          <p:cNvPr id="22" name="Szövegdoboz 15">
            <a:extLst>
              <a:ext uri="{FF2B5EF4-FFF2-40B4-BE49-F238E27FC236}">
                <a16:creationId xmlns:a16="http://schemas.microsoft.com/office/drawing/2014/main" id="{B7DAD095-E536-46E5-9088-369C2F30BD3B}"/>
              </a:ext>
            </a:extLst>
          </p:cNvPr>
          <p:cNvSpPr txBox="1"/>
          <p:nvPr/>
        </p:nvSpPr>
        <p:spPr>
          <a:xfrm>
            <a:off x="4822298" y="164209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2022/1</a:t>
            </a:r>
          </a:p>
        </p:txBody>
      </p:sp>
      <p:sp>
        <p:nvSpPr>
          <p:cNvPr id="23" name="Szövegdoboz 16">
            <a:extLst>
              <a:ext uri="{FF2B5EF4-FFF2-40B4-BE49-F238E27FC236}">
                <a16:creationId xmlns:a16="http://schemas.microsoft.com/office/drawing/2014/main" id="{ABE26227-D7E6-4107-B5F8-F64729C69075}"/>
              </a:ext>
            </a:extLst>
          </p:cNvPr>
          <p:cNvSpPr txBox="1"/>
          <p:nvPr/>
        </p:nvSpPr>
        <p:spPr>
          <a:xfrm>
            <a:off x="5733900" y="1655863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2022/2</a:t>
            </a:r>
          </a:p>
        </p:txBody>
      </p:sp>
      <p:sp>
        <p:nvSpPr>
          <p:cNvPr id="24" name="Szövegdoboz 17">
            <a:extLst>
              <a:ext uri="{FF2B5EF4-FFF2-40B4-BE49-F238E27FC236}">
                <a16:creationId xmlns:a16="http://schemas.microsoft.com/office/drawing/2014/main" id="{8B33592E-85A6-4E37-B3E8-5F43A1F76FE8}"/>
              </a:ext>
            </a:extLst>
          </p:cNvPr>
          <p:cNvSpPr txBox="1"/>
          <p:nvPr/>
        </p:nvSpPr>
        <p:spPr>
          <a:xfrm>
            <a:off x="4588281" y="2568479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2022/3</a:t>
            </a:r>
          </a:p>
        </p:txBody>
      </p:sp>
      <p:sp>
        <p:nvSpPr>
          <p:cNvPr id="25" name="Szövegdoboz 18">
            <a:extLst>
              <a:ext uri="{FF2B5EF4-FFF2-40B4-BE49-F238E27FC236}">
                <a16:creationId xmlns:a16="http://schemas.microsoft.com/office/drawing/2014/main" id="{99E496A5-F4F5-4D09-9563-D5565B3A0260}"/>
              </a:ext>
            </a:extLst>
          </p:cNvPr>
          <p:cNvSpPr txBox="1"/>
          <p:nvPr/>
        </p:nvSpPr>
        <p:spPr>
          <a:xfrm>
            <a:off x="6422867" y="225355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2022/4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122CC433-BAA0-F7FA-1BF2-86ABD041DC35}"/>
              </a:ext>
            </a:extLst>
          </p:cNvPr>
          <p:cNvSpPr txBox="1"/>
          <p:nvPr/>
        </p:nvSpPr>
        <p:spPr>
          <a:xfrm>
            <a:off x="6365279" y="2964403"/>
            <a:ext cx="766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2022/7</a:t>
            </a:r>
          </a:p>
        </p:txBody>
      </p:sp>
      <p:sp>
        <p:nvSpPr>
          <p:cNvPr id="26" name="Szövegdoboz 18">
            <a:extLst>
              <a:ext uri="{FF2B5EF4-FFF2-40B4-BE49-F238E27FC236}">
                <a16:creationId xmlns:a16="http://schemas.microsoft.com/office/drawing/2014/main" id="{23EE2BC0-7994-74B7-C8D2-748ED9B4CE51}"/>
              </a:ext>
            </a:extLst>
          </p:cNvPr>
          <p:cNvSpPr txBox="1"/>
          <p:nvPr/>
        </p:nvSpPr>
        <p:spPr>
          <a:xfrm>
            <a:off x="5588466" y="257867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2022/5</a:t>
            </a:r>
          </a:p>
        </p:txBody>
      </p:sp>
      <p:sp>
        <p:nvSpPr>
          <p:cNvPr id="28" name="Szövegdoboz 18">
            <a:extLst>
              <a:ext uri="{FF2B5EF4-FFF2-40B4-BE49-F238E27FC236}">
                <a16:creationId xmlns:a16="http://schemas.microsoft.com/office/drawing/2014/main" id="{EA9E319E-141B-E04E-B77A-0136B868B2B7}"/>
              </a:ext>
            </a:extLst>
          </p:cNvPr>
          <p:cNvSpPr txBox="1"/>
          <p:nvPr/>
        </p:nvSpPr>
        <p:spPr>
          <a:xfrm>
            <a:off x="5656698" y="2112314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2022/6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9E621D24-EDF9-CF19-EC74-86D3788DF9D5}"/>
              </a:ext>
            </a:extLst>
          </p:cNvPr>
          <p:cNvSpPr txBox="1"/>
          <p:nvPr/>
        </p:nvSpPr>
        <p:spPr>
          <a:xfrm>
            <a:off x="4706240" y="3180862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2022/8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AB786CBA-085A-41C0-138B-FFB180CF5D51}"/>
              </a:ext>
            </a:extLst>
          </p:cNvPr>
          <p:cNvSpPr txBox="1"/>
          <p:nvPr/>
        </p:nvSpPr>
        <p:spPr>
          <a:xfrm>
            <a:off x="4706240" y="3707261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2022/9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BCDBBF9F-BE44-1DE8-2636-522457C9D97A}"/>
              </a:ext>
            </a:extLst>
          </p:cNvPr>
          <p:cNvSpPr txBox="1"/>
          <p:nvPr/>
        </p:nvSpPr>
        <p:spPr>
          <a:xfrm>
            <a:off x="4714165" y="1875590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2021/9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855A857E-CAFD-D5B7-05A6-8131E3C90F78}"/>
              </a:ext>
            </a:extLst>
          </p:cNvPr>
          <p:cNvSpPr txBox="1"/>
          <p:nvPr/>
        </p:nvSpPr>
        <p:spPr>
          <a:xfrm>
            <a:off x="5688072" y="3299936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2022/10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2F2E858-0F01-7160-9F68-4E880A683CA7}"/>
              </a:ext>
            </a:extLst>
          </p:cNvPr>
          <p:cNvSpPr txBox="1"/>
          <p:nvPr/>
        </p:nvSpPr>
        <p:spPr>
          <a:xfrm>
            <a:off x="6032564" y="3599404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2022/11</a:t>
            </a:r>
          </a:p>
        </p:txBody>
      </p:sp>
      <p:sp>
        <p:nvSpPr>
          <p:cNvPr id="29" name="Szövegdoboz 28">
            <a:extLst>
              <a:ext uri="{FF2B5EF4-FFF2-40B4-BE49-F238E27FC236}">
                <a16:creationId xmlns:a16="http://schemas.microsoft.com/office/drawing/2014/main" id="{7E79BC4D-0F5A-D1D5-418B-3F2A0FE7C378}"/>
              </a:ext>
            </a:extLst>
          </p:cNvPr>
          <p:cNvSpPr txBox="1"/>
          <p:nvPr/>
        </p:nvSpPr>
        <p:spPr>
          <a:xfrm>
            <a:off x="5389433" y="3795558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2022/12</a:t>
            </a:r>
          </a:p>
        </p:txBody>
      </p:sp>
      <p:sp>
        <p:nvSpPr>
          <p:cNvPr id="27" name="Szövegdoboz 17">
            <a:extLst>
              <a:ext uri="{FF2B5EF4-FFF2-40B4-BE49-F238E27FC236}">
                <a16:creationId xmlns:a16="http://schemas.microsoft.com/office/drawing/2014/main" id="{4B97B9EA-1618-6EC3-4C76-5B09AD72BFB6}"/>
              </a:ext>
            </a:extLst>
          </p:cNvPr>
          <p:cNvSpPr txBox="1"/>
          <p:nvPr/>
        </p:nvSpPr>
        <p:spPr>
          <a:xfrm>
            <a:off x="3902889" y="23857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2023/2</a:t>
            </a:r>
          </a:p>
        </p:txBody>
      </p:sp>
      <p:graphicFrame>
        <p:nvGraphicFramePr>
          <p:cNvPr id="30" name="Diagram 29">
            <a:extLst>
              <a:ext uri="{FF2B5EF4-FFF2-40B4-BE49-F238E27FC236}">
                <a16:creationId xmlns:a16="http://schemas.microsoft.com/office/drawing/2014/main" id="{B1821869-F28F-40B9-8C2C-8B3B8442EA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5672092"/>
              </p:ext>
            </p:extLst>
          </p:nvPr>
        </p:nvGraphicFramePr>
        <p:xfrm>
          <a:off x="0" y="922348"/>
          <a:ext cx="9144000" cy="5021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6027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E942EF9-9EBF-48CD-A797-2750F632E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497" y="310448"/>
            <a:ext cx="8005010" cy="612000"/>
          </a:xfrm>
        </p:spPr>
        <p:txBody>
          <a:bodyPr>
            <a:noAutofit/>
          </a:bodyPr>
          <a:lstStyle/>
          <a:p>
            <a:pPr lvl="0"/>
            <a:r>
              <a:rPr lang="hu-HU" sz="2000" dirty="0"/>
              <a:t>A vállalatok működését a magas termelési árak és a munkaerőköltség emelkedése nehezítik leginkább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3999" y="648709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D18C8106-8553-4AD0-8974-00D78C757DFE}"/>
              </a:ext>
            </a:extLst>
          </p:cNvPr>
          <p:cNvSpPr/>
          <p:nvPr/>
        </p:nvSpPr>
        <p:spPr>
          <a:xfrm>
            <a:off x="0" y="5655509"/>
            <a:ext cx="91440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*A válaszlehetőség 2022. júniustól szerepel a felmérésben  </a:t>
            </a:r>
          </a:p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** A válaszlehetőség 2022. októbertől szerepel a felmérésben</a:t>
            </a:r>
          </a:p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*** A válaszlehetőség 2023. januártól szerepel a felmérésben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C2F1D16-58CA-440C-9260-DBD05F1BE97A}"/>
              </a:ext>
            </a:extLst>
          </p:cNvPr>
          <p:cNvSpPr/>
          <p:nvPr/>
        </p:nvSpPr>
        <p:spPr>
          <a:xfrm>
            <a:off x="885493" y="6409562"/>
            <a:ext cx="73730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vállalatok tevékenységét nehezítő tényezők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D0D0BAF-B678-FE95-90C9-9212619FC4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3951048"/>
              </p:ext>
            </p:extLst>
          </p:nvPr>
        </p:nvGraphicFramePr>
        <p:xfrm>
          <a:off x="0" y="922448"/>
          <a:ext cx="9143999" cy="4733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9889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558884"/>
            <a:ext cx="4983366" cy="1740220"/>
          </a:xfrm>
        </p:spPr>
        <p:txBody>
          <a:bodyPr/>
          <a:lstStyle/>
          <a:p>
            <a:r>
              <a:rPr lang="hu-HU" b="1" dirty="0"/>
              <a:t>Üzleti környezet, beruházások, foglalkoztatás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137383E-9C16-4A6D-B65B-4C727813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117305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üzleti környezet megítélése minden méretkategóriában javult az előző hónaphoz képest…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A18DFA-2DCA-4A17-A86D-9495398F2E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54F32CAD-F421-4D0E-9B2B-4932342E74CE}"/>
              </a:ext>
            </a:extLst>
          </p:cNvPr>
          <p:cNvSpPr/>
          <p:nvPr/>
        </p:nvSpPr>
        <p:spPr>
          <a:xfrm>
            <a:off x="885493" y="5771489"/>
            <a:ext cx="73730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változása az előző hónaphoz képest</a:t>
            </a:r>
          </a:p>
          <a:p>
            <a:pPr algn="ctr"/>
            <a:r>
              <a:rPr lang="hu-HU" sz="2000" dirty="0"/>
              <a:t>(előző hónap = 100%)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83B2F9AD-1A5F-4E59-A99A-F683A89E0C4F}"/>
              </a:ext>
            </a:extLst>
          </p:cNvPr>
          <p:cNvSpPr/>
          <p:nvPr/>
        </p:nvSpPr>
        <p:spPr>
          <a:xfrm>
            <a:off x="8620340" y="1250791"/>
            <a:ext cx="180390" cy="66628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69AC34D1-02C9-496A-8811-F8A6EF1ABEFB}"/>
              </a:ext>
            </a:extLst>
          </p:cNvPr>
          <p:cNvSpPr/>
          <p:nvPr/>
        </p:nvSpPr>
        <p:spPr>
          <a:xfrm rot="10800000">
            <a:off x="8636156" y="2151647"/>
            <a:ext cx="180390" cy="66628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0509585C-336E-4D36-906B-F88CD00D2333}"/>
              </a:ext>
            </a:extLst>
          </p:cNvPr>
          <p:cNvSpPr txBox="1"/>
          <p:nvPr/>
        </p:nvSpPr>
        <p:spPr>
          <a:xfrm>
            <a:off x="8742481" y="922448"/>
            <a:ext cx="461665" cy="24583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Kedvezőbb   </a:t>
            </a:r>
            <a:r>
              <a:rPr lang="hu-HU" b="1" dirty="0">
                <a:solidFill>
                  <a:srgbClr val="FF0000"/>
                </a:solidFill>
              </a:rPr>
              <a:t>Gyengébb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806981A-AFDA-47AE-8849-278D7EACA6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3911795"/>
              </p:ext>
            </p:extLst>
          </p:nvPr>
        </p:nvGraphicFramePr>
        <p:xfrm>
          <a:off x="-1" y="922448"/>
          <a:ext cx="9144001" cy="4849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8338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3FE1990-CDB8-400E-8686-4898A964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170293" cy="612000"/>
          </a:xfrm>
        </p:spPr>
        <p:txBody>
          <a:bodyPr>
            <a:noAutofit/>
          </a:bodyPr>
          <a:lstStyle/>
          <a:p>
            <a:r>
              <a:rPr lang="hu-HU" sz="2000" dirty="0"/>
              <a:t>… A jövőre vonatkozó optimizmus pedig már 4 hónapja erősödik az üzleti környezet alakulása kapcsán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D8A3BDB-C38C-4261-B1D2-B7615C39D0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24431" y="648591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6F47AE3-DAB6-4935-844A-6EC3F2B06438}"/>
              </a:ext>
            </a:extLst>
          </p:cNvPr>
          <p:cNvSpPr/>
          <p:nvPr/>
        </p:nvSpPr>
        <p:spPr>
          <a:xfrm>
            <a:off x="586269" y="6067361"/>
            <a:ext cx="7584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változásával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F30A6E8F-11ED-4D07-83E0-F79A822D571B}"/>
              </a:ext>
            </a:extLst>
          </p:cNvPr>
          <p:cNvSpPr/>
          <p:nvPr/>
        </p:nvSpPr>
        <p:spPr>
          <a:xfrm>
            <a:off x="8613906" y="1545644"/>
            <a:ext cx="180390" cy="51843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466FFF8-2E15-41C6-833E-07FFA15AFD98}"/>
              </a:ext>
            </a:extLst>
          </p:cNvPr>
          <p:cNvSpPr/>
          <p:nvPr/>
        </p:nvSpPr>
        <p:spPr>
          <a:xfrm rot="10800000">
            <a:off x="8622063" y="2273356"/>
            <a:ext cx="180390" cy="51843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88352E4E-A5C3-4AB2-A34C-1C2345C3EDD1}"/>
              </a:ext>
            </a:extLst>
          </p:cNvPr>
          <p:cNvSpPr txBox="1"/>
          <p:nvPr/>
        </p:nvSpPr>
        <p:spPr>
          <a:xfrm>
            <a:off x="8794296" y="1572326"/>
            <a:ext cx="461665" cy="14020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</a:t>
            </a:r>
            <a:r>
              <a:rPr lang="hu-HU" b="1" dirty="0">
                <a:solidFill>
                  <a:srgbClr val="FF0000"/>
                </a:solidFill>
              </a:rPr>
              <a:t>Romlik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E713768-11E8-49C9-9D7F-CAAFBAEF84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7748216"/>
              </p:ext>
            </p:extLst>
          </p:nvPr>
        </p:nvGraphicFramePr>
        <p:xfrm>
          <a:off x="0" y="922447"/>
          <a:ext cx="9124431" cy="5144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786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3138300-3BBA-449B-9960-1D2B2BDEE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058385" cy="612000"/>
          </a:xfrm>
        </p:spPr>
        <p:txBody>
          <a:bodyPr>
            <a:noAutofit/>
          </a:bodyPr>
          <a:lstStyle/>
          <a:p>
            <a:r>
              <a:rPr lang="hu-HU" sz="2000" dirty="0"/>
              <a:t>A beruházási várakozások a szolgáltatás és kereskedelemben javultak, a többi iparágban azonban mérséklődtek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A49900-B2C0-4EAC-B789-E6B54173A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4CDD132-646C-4399-95A8-7E9CF82B4795}"/>
              </a:ext>
            </a:extLst>
          </p:cNvPr>
          <p:cNvSpPr/>
          <p:nvPr/>
        </p:nvSpPr>
        <p:spPr>
          <a:xfrm>
            <a:off x="779988" y="6347497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beruházásokkal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6D338BA4-8D8C-4F09-9329-AEB3B7BB0701}"/>
              </a:ext>
            </a:extLst>
          </p:cNvPr>
          <p:cNvSpPr/>
          <p:nvPr/>
        </p:nvSpPr>
        <p:spPr>
          <a:xfrm>
            <a:off x="8613358" y="2069200"/>
            <a:ext cx="204002" cy="78202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99A9A8D-4E26-420E-B67B-10B2F10A4513}"/>
              </a:ext>
            </a:extLst>
          </p:cNvPr>
          <p:cNvSpPr/>
          <p:nvPr/>
        </p:nvSpPr>
        <p:spPr>
          <a:xfrm rot="10800000">
            <a:off x="8592545" y="3222437"/>
            <a:ext cx="224815" cy="78202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5007BB0C-943E-493A-9F31-EE5E09098329}"/>
              </a:ext>
            </a:extLst>
          </p:cNvPr>
          <p:cNvSpPr txBox="1"/>
          <p:nvPr/>
        </p:nvSpPr>
        <p:spPr>
          <a:xfrm>
            <a:off x="8789045" y="1111135"/>
            <a:ext cx="461665" cy="34801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Tervez beruházást      </a:t>
            </a:r>
            <a:r>
              <a:rPr lang="hu-HU" b="1" dirty="0">
                <a:solidFill>
                  <a:srgbClr val="FF0000"/>
                </a:solidFill>
              </a:rPr>
              <a:t>Elhalasztotta</a:t>
            </a:r>
          </a:p>
        </p:txBody>
      </p:sp>
      <p:sp>
        <p:nvSpPr>
          <p:cNvPr id="5" name="Téglalap 7">
            <a:extLst>
              <a:ext uri="{FF2B5EF4-FFF2-40B4-BE49-F238E27FC236}">
                <a16:creationId xmlns:a16="http://schemas.microsoft.com/office/drawing/2014/main" id="{A1834696-E835-3797-40D0-5E12392A9E64}"/>
              </a:ext>
            </a:extLst>
          </p:cNvPr>
          <p:cNvSpPr/>
          <p:nvPr/>
        </p:nvSpPr>
        <p:spPr>
          <a:xfrm>
            <a:off x="0" y="569195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4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1ABC85B-BFFA-43E2-BCB1-4D5DA6232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9163730"/>
              </p:ext>
            </p:extLst>
          </p:nvPr>
        </p:nvGraphicFramePr>
        <p:xfrm>
          <a:off x="0" y="922448"/>
          <a:ext cx="9144000" cy="4824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392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BB4B34D-0DCF-4BF7-BE2B-56074C3C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</a:t>
            </a:r>
            <a:r>
              <a:rPr lang="hu-HU" dirty="0" err="1"/>
              <a:t>mnb</a:t>
            </a:r>
            <a:r>
              <a:rPr lang="hu-HU" dirty="0"/>
              <a:t> vállalati konjunktúra felmérései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1608236-9EAD-4840-BC67-1A59EC809B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506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7">
            <a:extLst>
              <a:ext uri="{FF2B5EF4-FFF2-40B4-BE49-F238E27FC236}">
                <a16:creationId xmlns:a16="http://schemas.microsoft.com/office/drawing/2014/main" id="{C0F23E92-2569-4FDC-8E86-4F906A03BC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502102"/>
              </p:ext>
            </p:extLst>
          </p:nvPr>
        </p:nvGraphicFramePr>
        <p:xfrm>
          <a:off x="323696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763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011EC9C-BDE0-4E56-8413-1A7FFED21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192684" cy="612000"/>
          </a:xfrm>
        </p:spPr>
        <p:txBody>
          <a:bodyPr>
            <a:noAutofit/>
          </a:bodyPr>
          <a:lstStyle/>
          <a:p>
            <a:r>
              <a:rPr lang="hu-HU" sz="1800" dirty="0"/>
              <a:t>A létszámbővítési tervek mutatója a közép-, és nagyvállalatok körében számottevően javult januárhoz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8E6320-AED9-48BE-8C1A-5A232CE049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92D50B64-998B-48D5-8E65-C813D3D83B6F}"/>
              </a:ext>
            </a:extLst>
          </p:cNvPr>
          <p:cNvSpPr/>
          <p:nvPr/>
        </p:nvSpPr>
        <p:spPr>
          <a:xfrm>
            <a:off x="779988" y="6086655"/>
            <a:ext cx="7584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9D48E71-B065-4EC0-A389-EF7208874ED6}"/>
              </a:ext>
            </a:extLst>
          </p:cNvPr>
          <p:cNvSpPr/>
          <p:nvPr/>
        </p:nvSpPr>
        <p:spPr>
          <a:xfrm>
            <a:off x="8710894" y="2358555"/>
            <a:ext cx="204002" cy="585169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71CF8CF-B011-4D6A-AC1C-5950FC14655F}"/>
              </a:ext>
            </a:extLst>
          </p:cNvPr>
          <p:cNvSpPr/>
          <p:nvPr/>
        </p:nvSpPr>
        <p:spPr>
          <a:xfrm rot="10800000">
            <a:off x="8710894" y="3248484"/>
            <a:ext cx="204002" cy="58517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679119C-7A71-49DD-A2BF-6F24F3525E56}"/>
              </a:ext>
            </a:extLst>
          </p:cNvPr>
          <p:cNvSpPr txBox="1"/>
          <p:nvPr/>
        </p:nvSpPr>
        <p:spPr>
          <a:xfrm>
            <a:off x="8812895" y="2541626"/>
            <a:ext cx="461665" cy="159678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 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E7D5A77-4EBA-4339-93A4-0289F79574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0371927"/>
              </p:ext>
            </p:extLst>
          </p:nvPr>
        </p:nvGraphicFramePr>
        <p:xfrm>
          <a:off x="0" y="922449"/>
          <a:ext cx="9144000" cy="5164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685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48" y="310449"/>
            <a:ext cx="7889511" cy="612000"/>
          </a:xfrm>
        </p:spPr>
        <p:txBody>
          <a:bodyPr>
            <a:noAutofit/>
          </a:bodyPr>
          <a:lstStyle/>
          <a:p>
            <a:r>
              <a:rPr lang="hu-HU" sz="2000" dirty="0"/>
              <a:t>A foglalkoztatási várakozások a szolgáltatás és kereskedelemben javultak, a többi iparágban gyengültek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5FAA06C-E0DC-4EFD-B1D5-6AAB16355210}"/>
              </a:ext>
            </a:extLst>
          </p:cNvPr>
          <p:cNvSpPr/>
          <p:nvPr/>
        </p:nvSpPr>
        <p:spPr>
          <a:xfrm>
            <a:off x="779987" y="6448837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215631CF-D211-4EE7-9B7A-634DCAEE9341}"/>
              </a:ext>
            </a:extLst>
          </p:cNvPr>
          <p:cNvSpPr/>
          <p:nvPr/>
        </p:nvSpPr>
        <p:spPr>
          <a:xfrm>
            <a:off x="8638567" y="1880483"/>
            <a:ext cx="204002" cy="54023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911157E8-3600-42E9-A2F3-FB3C2D83A453}"/>
              </a:ext>
            </a:extLst>
          </p:cNvPr>
          <p:cNvSpPr/>
          <p:nvPr/>
        </p:nvSpPr>
        <p:spPr>
          <a:xfrm rot="10800000">
            <a:off x="8619285" y="2713155"/>
            <a:ext cx="204002" cy="61606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BAE4D132-A870-4A0C-8439-337647CD3495}"/>
              </a:ext>
            </a:extLst>
          </p:cNvPr>
          <p:cNvSpPr txBox="1"/>
          <p:nvPr/>
        </p:nvSpPr>
        <p:spPr>
          <a:xfrm>
            <a:off x="8740568" y="2028655"/>
            <a:ext cx="461665" cy="159300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679825BB-6308-D916-C9CF-EAE5109F2B5C}"/>
              </a:ext>
            </a:extLst>
          </p:cNvPr>
          <p:cNvSpPr/>
          <p:nvPr/>
        </p:nvSpPr>
        <p:spPr>
          <a:xfrm>
            <a:off x="0" y="5781003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9C93EB7-E483-432F-84BA-BF37B97A22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8824589"/>
              </p:ext>
            </p:extLst>
          </p:nvPr>
        </p:nvGraphicFramePr>
        <p:xfrm>
          <a:off x="0" y="922449"/>
          <a:ext cx="9144001" cy="4858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9027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Árak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2042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1396"/>
            <a:ext cx="8164539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1800" dirty="0"/>
              <a:t>Az elmúlt 3 hónapban ÁRAT EMELŐ VÁLLALATOK ARÁNYA az iparban és építőiparban nőtt, A TÖBBI tevékenységi körben CSÖKKENT…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987" y="5919281"/>
            <a:ext cx="749488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az elmúlt 3 hónapban áremelést és árcsökkentést megvalósító válaszadók arányainak különbsége. </a:t>
            </a:r>
          </a:p>
          <a:p>
            <a:pPr algn="ctr"/>
            <a:r>
              <a:rPr lang="hu-HU" sz="2000" b="1" cap="all" dirty="0"/>
              <a:t>Az elmúlt 3 hónapban megvalósított áremelések</a:t>
            </a:r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30E62A43-BB11-389D-527C-08B8E59E73F3}"/>
              </a:ext>
            </a:extLst>
          </p:cNvPr>
          <p:cNvSpPr/>
          <p:nvPr/>
        </p:nvSpPr>
        <p:spPr>
          <a:xfrm>
            <a:off x="-108643" y="5684325"/>
            <a:ext cx="93431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</a:t>
            </a:r>
            <a:r>
              <a:rPr lang="hu-HU" sz="1400" i="1" dirty="0">
                <a:solidFill>
                  <a:srgbClr val="7F7F7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csoportosított adatok ágazati szinten, míg a teljes</a:t>
            </a:r>
            <a:r>
              <a:rPr lang="hu-HU" sz="1400" i="1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átlag ágazat és vállalatméret szerint is súlyozott.</a:t>
            </a:r>
            <a:endParaRPr lang="hu-H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5EA6928B-CA3D-A12E-93C9-915A24FFA8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713547"/>
              </p:ext>
            </p:extLst>
          </p:nvPr>
        </p:nvGraphicFramePr>
        <p:xfrm>
          <a:off x="0" y="913395"/>
          <a:ext cx="9144000" cy="4770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zövegdoboz 6">
            <a:extLst>
              <a:ext uri="{FF2B5EF4-FFF2-40B4-BE49-F238E27FC236}">
                <a16:creationId xmlns:a16="http://schemas.microsoft.com/office/drawing/2014/main" id="{CB018CDE-2D16-0198-AE29-66235E5014C9}"/>
              </a:ext>
            </a:extLst>
          </p:cNvPr>
          <p:cNvSpPr txBox="1"/>
          <p:nvPr/>
        </p:nvSpPr>
        <p:spPr>
          <a:xfrm>
            <a:off x="8775630" y="1223921"/>
            <a:ext cx="461665" cy="411126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Emelkedtek az árak     Csökkentek az árak     </a:t>
            </a:r>
          </a:p>
        </p:txBody>
      </p:sp>
      <p:sp>
        <p:nvSpPr>
          <p:cNvPr id="8" name="Nyíl: felfelé mutató 7">
            <a:extLst>
              <a:ext uri="{FF2B5EF4-FFF2-40B4-BE49-F238E27FC236}">
                <a16:creationId xmlns:a16="http://schemas.microsoft.com/office/drawing/2014/main" id="{CEA9A399-39F3-F8B7-1230-481ED6DAEF16}"/>
              </a:ext>
            </a:extLst>
          </p:cNvPr>
          <p:cNvSpPr/>
          <p:nvPr/>
        </p:nvSpPr>
        <p:spPr>
          <a:xfrm>
            <a:off x="8645190" y="2274989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9" name="Nyíl: felfelé mutató 8">
            <a:extLst>
              <a:ext uri="{FF2B5EF4-FFF2-40B4-BE49-F238E27FC236}">
                <a16:creationId xmlns:a16="http://schemas.microsoft.com/office/drawing/2014/main" id="{9D4C55FD-D3C0-41E7-8978-72197A4D58BC}"/>
              </a:ext>
            </a:extLst>
          </p:cNvPr>
          <p:cNvSpPr/>
          <p:nvPr/>
        </p:nvSpPr>
        <p:spPr>
          <a:xfrm rot="10800000">
            <a:off x="8644988" y="3404945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5940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004" y="301396"/>
            <a:ext cx="7924292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1800" dirty="0"/>
              <a:t>… a további áremeléseket tervezők aránya azonban minden iparágban számottevően csökkent januárhoz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988" y="6410569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Az </a:t>
            </a:r>
            <a:r>
              <a:rPr lang="hu-HU" sz="2000" b="1" cap="all" dirty="0" err="1"/>
              <a:t>árváltoztatással</a:t>
            </a:r>
            <a:r>
              <a:rPr lang="hu-HU" sz="2000" b="1" cap="all" dirty="0"/>
              <a:t> kapcsolatos várakozások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D8BDDC9E-4CF4-4942-97EC-8764931768F0}"/>
              </a:ext>
            </a:extLst>
          </p:cNvPr>
          <p:cNvSpPr txBox="1"/>
          <p:nvPr/>
        </p:nvSpPr>
        <p:spPr>
          <a:xfrm>
            <a:off x="8764423" y="1628048"/>
            <a:ext cx="461665" cy="411126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Áremelést tervez    Árcsökkentést tervez</a:t>
            </a:r>
          </a:p>
        </p:txBody>
      </p:sp>
      <p:sp>
        <p:nvSpPr>
          <p:cNvPr id="16" name="Nyíl: felfelé mutató 15">
            <a:extLst>
              <a:ext uri="{FF2B5EF4-FFF2-40B4-BE49-F238E27FC236}">
                <a16:creationId xmlns:a16="http://schemas.microsoft.com/office/drawing/2014/main" id="{E6CDD610-B420-470A-87D9-751B8B6D65DA}"/>
              </a:ext>
            </a:extLst>
          </p:cNvPr>
          <p:cNvSpPr/>
          <p:nvPr/>
        </p:nvSpPr>
        <p:spPr>
          <a:xfrm>
            <a:off x="8662422" y="2510642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7" name="Nyíl: felfelé mutató 16">
            <a:extLst>
              <a:ext uri="{FF2B5EF4-FFF2-40B4-BE49-F238E27FC236}">
                <a16:creationId xmlns:a16="http://schemas.microsoft.com/office/drawing/2014/main" id="{55FE3721-E2FD-457E-89FF-18302E78CB03}"/>
              </a:ext>
            </a:extLst>
          </p:cNvPr>
          <p:cNvSpPr/>
          <p:nvPr/>
        </p:nvSpPr>
        <p:spPr>
          <a:xfrm rot="10800000">
            <a:off x="8662422" y="3531899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C999B6D0-D99E-97A8-1E19-66B424115135}"/>
              </a:ext>
            </a:extLst>
          </p:cNvPr>
          <p:cNvSpPr/>
          <p:nvPr/>
        </p:nvSpPr>
        <p:spPr>
          <a:xfrm>
            <a:off x="-84590" y="5739311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az áremelést és árcsökkentést tervező válaszadók arányainak különbsége. 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E43E789-3081-4627-B1A9-80FB80614C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4400166"/>
              </p:ext>
            </p:extLst>
          </p:nvPr>
        </p:nvGraphicFramePr>
        <p:xfrm>
          <a:off x="0" y="913396"/>
          <a:ext cx="9144000" cy="4825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7582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819" y="310449"/>
            <a:ext cx="7832442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000" dirty="0"/>
              <a:t>a magasabb infláció miatt a válaszadók mintegy harmada tervez évközi béremelést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688128" y="6147441"/>
            <a:ext cx="77677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magasabb infláció miatt évközi béremelést tervezők aránya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77136F5-1D1E-2D7C-641F-D959E37932ED}"/>
              </a:ext>
            </a:extLst>
          </p:cNvPr>
          <p:cNvCxnSpPr>
            <a:cxnSpLocks/>
          </p:cNvCxnSpPr>
          <p:nvPr/>
        </p:nvCxnSpPr>
        <p:spPr>
          <a:xfrm flipV="1">
            <a:off x="7337947" y="922449"/>
            <a:ext cx="0" cy="408311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23D9BF0-154B-84D9-E6E5-A5C96BBAEF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955657"/>
              </p:ext>
            </p:extLst>
          </p:nvPr>
        </p:nvGraphicFramePr>
        <p:xfrm>
          <a:off x="-1" y="922448"/>
          <a:ext cx="9144001" cy="5335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94592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279577"/>
            <a:ext cx="5736358" cy="2298834"/>
          </a:xfrm>
        </p:spPr>
        <p:txBody>
          <a:bodyPr/>
          <a:lstStyle/>
          <a:p>
            <a:r>
              <a:rPr lang="hu-HU" dirty="0"/>
              <a:t>Köszönjük minden közreműködőnek a kitöltésben való részvételt!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93" y="310448"/>
            <a:ext cx="8088816" cy="612000"/>
          </a:xfrm>
        </p:spPr>
        <p:txBody>
          <a:bodyPr>
            <a:noAutofit/>
          </a:bodyPr>
          <a:lstStyle/>
          <a:p>
            <a:r>
              <a:rPr lang="hu-HU" sz="1900" dirty="0"/>
              <a:t>Az aktuális helyzet megítélése továbbra is kedvezőtlen, azonban a jövőt illető pesszimizmus számottevően oldódott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515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333768168"/>
              </p:ext>
            </p:extLst>
          </p:nvPr>
        </p:nvGraphicFramePr>
        <p:xfrm>
          <a:off x="0" y="922448"/>
          <a:ext cx="9144000" cy="5625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79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09397"/>
            <a:ext cx="8059658" cy="612000"/>
          </a:xfrm>
        </p:spPr>
        <p:txBody>
          <a:bodyPr>
            <a:noAutofit/>
          </a:bodyPr>
          <a:lstStyle/>
          <a:p>
            <a:r>
              <a:rPr lang="hu-HU" sz="1800" dirty="0"/>
              <a:t>Az </a:t>
            </a:r>
            <a:r>
              <a:rPr lang="hu-HU" sz="1800" dirty="0" err="1"/>
              <a:t>mnb</a:t>
            </a:r>
            <a:r>
              <a:rPr lang="hu-HU" sz="1800" dirty="0"/>
              <a:t> konjunktúraindexe nem változott januárhoz képest: továbbra is a semleges szintet jelző 0 ponton állt februárban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4753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15751" y="6290666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helyzet, a várakozások és az MNB konjunktúra indexe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399101" y="5757894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222079"/>
              </p:ext>
            </p:extLst>
          </p:nvPr>
        </p:nvGraphicFramePr>
        <p:xfrm>
          <a:off x="15751" y="921398"/>
          <a:ext cx="9112494" cy="4836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7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266" y="311788"/>
            <a:ext cx="7870549" cy="612000"/>
          </a:xfrm>
        </p:spPr>
        <p:txBody>
          <a:bodyPr>
            <a:noAutofit/>
          </a:bodyPr>
          <a:lstStyle/>
          <a:p>
            <a:r>
              <a:rPr lang="hu-HU" sz="2000" dirty="0"/>
              <a:t>A jelenlegi helyzet megítélése gyengült januárhoz képest, a mutató 2021. március óta nem állt ilyen alacsony szinten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5" y="647443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186A0CF-C284-4680-AF26-FF28FECB416C}"/>
              </a:ext>
            </a:extLst>
          </p:cNvPr>
          <p:cNvSpPr/>
          <p:nvPr/>
        </p:nvSpPr>
        <p:spPr>
          <a:xfrm>
            <a:off x="598095" y="5881242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5F1E777-9332-46F0-B550-C4B81158C786}"/>
              </a:ext>
            </a:extLst>
          </p:cNvPr>
          <p:cNvSpPr/>
          <p:nvPr/>
        </p:nvSpPr>
        <p:spPr>
          <a:xfrm>
            <a:off x="0" y="6399622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 indexe vállalatméret szerint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607DD30-891E-4AA6-95B3-CBF998C8E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0209529"/>
              </p:ext>
            </p:extLst>
          </p:nvPr>
        </p:nvGraphicFramePr>
        <p:xfrm>
          <a:off x="0" y="923788"/>
          <a:ext cx="9144000" cy="4913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263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06" y="304901"/>
            <a:ext cx="8091875" cy="612000"/>
          </a:xfrm>
        </p:spPr>
        <p:txBody>
          <a:bodyPr>
            <a:noAutofit/>
          </a:bodyPr>
          <a:lstStyle/>
          <a:p>
            <a:r>
              <a:rPr lang="hu-HU" sz="2000" dirty="0"/>
              <a:t>A tapasztalatok minden vizsgált tényező kapcsán kedvezőtlenek, amire legutóbb 2021. áprilisában volt példa…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214545"/>
            <a:ext cx="911249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első két felmérésben nem szerepelt ez a kérdés</a:t>
            </a:r>
          </a:p>
          <a:p>
            <a:pPr algn="ctr"/>
            <a:r>
              <a:rPr lang="hu-HU" sz="2000" b="1" cap="all" dirty="0"/>
              <a:t>A jelenlegi helyzet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3" y="1298260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75363" y="2103491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1" y="1004587"/>
            <a:ext cx="461665" cy="232865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    </a:t>
            </a:r>
            <a:r>
              <a:rPr lang="hu-HU" b="1" dirty="0">
                <a:solidFill>
                  <a:srgbClr val="FF0000"/>
                </a:solidFill>
              </a:rPr>
              <a:t>Kedvezőtlen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3494932-ECBF-43EE-AAF0-B32C0382DC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9488818"/>
              </p:ext>
            </p:extLst>
          </p:nvPr>
        </p:nvGraphicFramePr>
        <p:xfrm>
          <a:off x="0" y="916901"/>
          <a:ext cx="9144000" cy="5297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6189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08" y="304901"/>
            <a:ext cx="7989674" cy="612000"/>
          </a:xfrm>
        </p:spPr>
        <p:txBody>
          <a:bodyPr>
            <a:noAutofit/>
          </a:bodyPr>
          <a:lstStyle/>
          <a:p>
            <a:r>
              <a:rPr lang="hu-HU" sz="2000" dirty="0"/>
              <a:t>… a várakozások ugyanakkor a bérszint és a beruházások kivételével javultak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353044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2" y="1634918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66966" y="2445465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1" y="1700215"/>
            <a:ext cx="461665" cy="181367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 </a:t>
            </a:r>
            <a:r>
              <a:rPr lang="hu-HU" b="1" dirty="0">
                <a:solidFill>
                  <a:srgbClr val="FF0000"/>
                </a:solidFill>
              </a:rPr>
              <a:t>Gyengül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150BA5B-DAAF-4CAF-B569-384E3FB3E4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4556192"/>
              </p:ext>
            </p:extLst>
          </p:nvPr>
        </p:nvGraphicFramePr>
        <p:xfrm>
          <a:off x="31506" y="916900"/>
          <a:ext cx="9104618" cy="5436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579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70C5D8F-DC25-4F79-940F-5A7DE3F3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25" y="310449"/>
            <a:ext cx="8367052" cy="612000"/>
          </a:xfrm>
        </p:spPr>
        <p:txBody>
          <a:bodyPr>
            <a:noAutofit/>
          </a:bodyPr>
          <a:lstStyle/>
          <a:p>
            <a:r>
              <a:rPr lang="hu-HU" sz="2000" dirty="0"/>
              <a:t>Minden méretkategóriában többségbe kerültek az optimista várakozások, amire legutóbb 2022. júniusában volt példa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54C2B69-C3A6-4FDC-915A-7E59A6D0D3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59964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3DA8FA6A-60BB-4F99-ACEA-8AC53F30853B}"/>
              </a:ext>
            </a:extLst>
          </p:cNvPr>
          <p:cNvSpPr/>
          <p:nvPr/>
        </p:nvSpPr>
        <p:spPr>
          <a:xfrm>
            <a:off x="478173" y="5925795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1224B0E6-D9AD-4FE7-A5A0-510A7DEAF52D}"/>
              </a:ext>
            </a:extLst>
          </p:cNvPr>
          <p:cNvSpPr/>
          <p:nvPr/>
        </p:nvSpPr>
        <p:spPr>
          <a:xfrm>
            <a:off x="94825" y="6399621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indexe vállalatméret szerint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45E312B-888A-4850-8BC6-84B37BEB11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0109193"/>
              </p:ext>
            </p:extLst>
          </p:nvPr>
        </p:nvGraphicFramePr>
        <p:xfrm>
          <a:off x="0" y="922449"/>
          <a:ext cx="9144000" cy="5003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60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Termelés és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48135</TotalTime>
  <Words>1175</Words>
  <Application>Microsoft Office PowerPoint</Application>
  <PresentationFormat>Diavetítés a képernyőre (4:3 oldalarány)</PresentationFormat>
  <Paragraphs>122</Paragraphs>
  <Slides>26</Slides>
  <Notes>7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26</vt:i4>
      </vt:variant>
    </vt:vector>
  </HeadingPairs>
  <TitlesOfParts>
    <vt:vector size="30" baseType="lpstr">
      <vt:lpstr>Arial</vt:lpstr>
      <vt:lpstr>Calibri</vt:lpstr>
      <vt:lpstr>MNB téma 4_3 új</vt:lpstr>
      <vt:lpstr>MNB téma 4_3 nyomtatásra</vt:lpstr>
      <vt:lpstr>Az mnb Vállalati Konjunktúra felmérésének 2023. februári eredményei</vt:lpstr>
      <vt:lpstr>Az mnb vállalati konjunktúra felmérései</vt:lpstr>
      <vt:lpstr>Az aktuális helyzet megítélése továbbra is kedvezőtlen, azonban a jövőt illető pesszimizmus számottevően oldódott</vt:lpstr>
      <vt:lpstr>Az mnb konjunktúraindexe nem változott januárhoz képest: továbbra is a semleges szintet jelző 0 ponton állt februárban</vt:lpstr>
      <vt:lpstr>A jelenlegi helyzet megítélése gyengült januárhoz képest, a mutató 2021. március óta nem állt ilyen alacsony szinten</vt:lpstr>
      <vt:lpstr>A tapasztalatok minden vizsgált tényező kapcsán kedvezőtlenek, amire legutóbb 2021. áprilisában volt példa…</vt:lpstr>
      <vt:lpstr>… a várakozások ugyanakkor a bérszint és a beruházások kivételével javultak az előző hónaphoz képest</vt:lpstr>
      <vt:lpstr>Minden méretkategóriában többségbe kerültek az optimista várakozások, amire legutóbb 2022. júniusában volt példa</vt:lpstr>
      <vt:lpstr>Termelés és kereslet</vt:lpstr>
      <vt:lpstr>Az átlagos kapacitás-kihasználtság nem változott az előző hónaphoz képest, az egy évvel korábbi szint 90 százalékán áll</vt:lpstr>
      <vt:lpstr>A kapacitás-kihasználtság a mezőgazdaságban nőtt, a többi tevékenységi körben nem változott januárhoz képest</vt:lpstr>
      <vt:lpstr>Minden méretkategóriában többségbe kerültek a termelési szint növelését tervezők, amire legutóbb 2022. júniusában volt példa</vt:lpstr>
      <vt:lpstr>Az átlagos bevételi szint 5 százalékponttal csökkent az előző hónaphoz képest, az egy évvel korábbi szint 96 százalékára</vt:lpstr>
      <vt:lpstr>Az aktuális bevételi szint megítélése kedvezőtlen, a várakozások azonban optimisták</vt:lpstr>
      <vt:lpstr>A vállalatok működését a magas termelési árak és a munkaerőköltség emelkedése nehezítik leginkább</vt:lpstr>
      <vt:lpstr>Üzleti környezet, beruházások, foglalkoztatás</vt:lpstr>
      <vt:lpstr>Az üzleti környezet megítélése minden méretkategóriában javult az előző hónaphoz képest…</vt:lpstr>
      <vt:lpstr>… A jövőre vonatkozó optimizmus pedig már 4 hónapja erősödik az üzleti környezet alakulása kapcsán</vt:lpstr>
      <vt:lpstr>A beruházási várakozások a szolgáltatás és kereskedelemben javultak, a többi iparágban azonban mérséklődtek</vt:lpstr>
      <vt:lpstr>A létszámbővítési tervek mutatója a közép-, és nagyvállalatok körében számottevően javult januárhoz képest</vt:lpstr>
      <vt:lpstr>A foglalkoztatási várakozások a szolgáltatás és kereskedelemben javultak, a többi iparágban gyengültek</vt:lpstr>
      <vt:lpstr>Árak</vt:lpstr>
      <vt:lpstr>Az elmúlt 3 hónapban ÁRAT EMELŐ VÁLLALATOK ARÁNYA az iparban és építőiparban nőtt, A TÖBBI tevékenységi körben CSÖKKENT…</vt:lpstr>
      <vt:lpstr>… a további áremeléseket tervezők aránya azonban minden iparágban számottevően csökkent januárhoz képest</vt:lpstr>
      <vt:lpstr>a magasabb infláció miatt a válaszadók mintegy harmada tervez évközi béremelést</vt:lpstr>
      <vt:lpstr>Köszönjük minden közreműködőnek a kitöltésben való részvételt!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Lengyel Kinga</cp:lastModifiedBy>
  <cp:revision>2182</cp:revision>
  <dcterms:created xsi:type="dcterms:W3CDTF">2020-04-06T05:19:02Z</dcterms:created>
  <dcterms:modified xsi:type="dcterms:W3CDTF">2023-02-24T13:33:37Z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