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6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2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2" r:id="rId2"/>
  </p:sldMasterIdLst>
  <p:notesMasterIdLst>
    <p:notesMasterId r:id="rId29"/>
  </p:notesMasterIdLst>
  <p:sldIdLst>
    <p:sldId id="256" r:id="rId3"/>
    <p:sldId id="385" r:id="rId4"/>
    <p:sldId id="386" r:id="rId5"/>
    <p:sldId id="374" r:id="rId6"/>
    <p:sldId id="390" r:id="rId7"/>
    <p:sldId id="402" r:id="rId8"/>
    <p:sldId id="375" r:id="rId9"/>
    <p:sldId id="389" r:id="rId10"/>
    <p:sldId id="287" r:id="rId11"/>
    <p:sldId id="364" r:id="rId12"/>
    <p:sldId id="403" r:id="rId13"/>
    <p:sldId id="365" r:id="rId14"/>
    <p:sldId id="366" r:id="rId15"/>
    <p:sldId id="398" r:id="rId16"/>
    <p:sldId id="396" r:id="rId17"/>
    <p:sldId id="286" r:id="rId18"/>
    <p:sldId id="357" r:id="rId19"/>
    <p:sldId id="371" r:id="rId20"/>
    <p:sldId id="404" r:id="rId21"/>
    <p:sldId id="367" r:id="rId22"/>
    <p:sldId id="405" r:id="rId23"/>
    <p:sldId id="391" r:id="rId24"/>
    <p:sldId id="401" r:id="rId25"/>
    <p:sldId id="406" r:id="rId26"/>
    <p:sldId id="407" r:id="rId27"/>
    <p:sldId id="260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yitrai Tamás" initials="NT" lastIdx="1" clrIdx="0">
    <p:extLst>
      <p:ext uri="{19B8F6BF-5375-455C-9EA6-DF929625EA0E}">
        <p15:presenceInfo xmlns:p15="http://schemas.microsoft.com/office/powerpoint/2012/main" userId="S::nyitrait@mnb.hu::f23169b93cb16101" providerId="AD"/>
      </p:ext>
    </p:extLst>
  </p:cmAuthor>
  <p:cmAuthor id="2" name="Fekete Ádám" initials="FÁ" lastIdx="3" clrIdx="1">
    <p:extLst>
      <p:ext uri="{19B8F6BF-5375-455C-9EA6-DF929625EA0E}">
        <p15:presenceInfo xmlns:p15="http://schemas.microsoft.com/office/powerpoint/2012/main" userId="S::feketea@mnb.hu::799a269cf97a9106" providerId="AD"/>
      </p:ext>
    </p:extLst>
  </p:cmAuthor>
  <p:cmAuthor id="3" name="Törzsök Veronika" initials="TV" lastIdx="2" clrIdx="2">
    <p:extLst>
      <p:ext uri="{19B8F6BF-5375-455C-9EA6-DF929625EA0E}">
        <p15:presenceInfo xmlns:p15="http://schemas.microsoft.com/office/powerpoint/2012/main" userId="Törzsök Veronika" providerId="None"/>
      </p:ext>
    </p:extLst>
  </p:cmAuthor>
  <p:cmAuthor id="4" name="Fekete Ádám" initials="FÁ [2]" lastIdx="1" clrIdx="3">
    <p:extLst>
      <p:ext uri="{19B8F6BF-5375-455C-9EA6-DF929625EA0E}">
        <p15:presenceInfo xmlns:p15="http://schemas.microsoft.com/office/powerpoint/2012/main" userId="S::feketea@mnb.hu::dd374126-fbba-4c49-83bf-967a88b91dd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E4F8"/>
    <a:srgbClr val="B87F00"/>
    <a:srgbClr val="FFB3B5"/>
    <a:srgbClr val="FDC7E3"/>
    <a:srgbClr val="91EEFB"/>
    <a:srgbClr val="00FFFF"/>
    <a:srgbClr val="C7E1B5"/>
    <a:srgbClr val="99CCFF"/>
    <a:srgbClr val="CC99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96" autoAdjust="0"/>
    <p:restoredTop sz="92886" autoAdjust="0"/>
  </p:normalViewPr>
  <p:slideViewPr>
    <p:cSldViewPr snapToGrid="0">
      <p:cViewPr varScale="1">
        <p:scale>
          <a:sx n="98" d="100"/>
          <a:sy n="98" d="100"/>
        </p:scale>
        <p:origin x="166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anu&#225;r\input\2023.%20janu&#225;r_&#225;br&#225;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j&#250;nius\input\jelenlegi%20helyzet%20&#233;s%20v&#225;rakoz&#225;sok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1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anu&#225;r\input\2023.%20janu&#225;r_&#225;br&#225;k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anu&#225;r\input\2023.%20janu&#225;r_&#225;br&#225;k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anu&#225;r\input\2023.%20janu&#225;r_&#225;br&#225;k.xlsx" TargetMode="Externa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2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anu&#225;r\input\2023.%20janu&#225;r_&#225;br&#225;k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anu&#225;r\input\2023.%20janu&#225;r_&#225;br&#225;k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anu&#225;r\input\2023.%20janu&#225;r_&#225;br&#225;k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anu&#225;r\input\2023.%20janu&#225;r_&#225;br&#225;k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anu&#225;r\input\2023.%20janu&#225;r_&#225;br&#225;k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anu&#225;r\input\2023.%20janu&#225;r_&#225;br&#225;k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anu&#225;r\input\2023.%20janu&#225;r_&#225;br&#225;k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anu&#225;r\input\2023.%20janu&#225;r_&#225;br&#225;k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anu&#225;r\input\2023.%20janu&#225;r_&#225;br&#225;k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anu&#225;r\input\2023.%20janu&#225;r_&#225;br&#225;k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anu&#225;r\input\2023.%20janu&#225;r_&#225;br&#225;k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anu&#225;r\input\2023.%20janu&#225;r_&#225;br&#225;k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anu&#225;r\input\2023.%20janu&#225;r_&#225;br&#225;k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anu&#225;r\input\2023.%20janu&#225;r_&#225;br&#225;k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10614152393406"/>
          <c:y val="4.1981004020058318E-2"/>
          <c:w val="0.81539038599092617"/>
          <c:h val="0.59073974407510232"/>
        </c:manualLayout>
      </c:layout>
      <c:lineChart>
        <c:grouping val="standard"/>
        <c:varyColors val="0"/>
        <c:ser>
          <c:idx val="0"/>
          <c:order val="0"/>
          <c:tx>
            <c:strRef>
              <c:f>Indexek!$A$5</c:f>
              <c:strCache>
                <c:ptCount val="1"/>
                <c:pt idx="0">
                  <c:v>Jelenlegi helyzet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BEF4-4B34-8E8F-AEDEDF1C5F47}"/>
              </c:ext>
            </c:extLst>
          </c:dPt>
          <c:dLbls>
            <c:dLbl>
              <c:idx val="2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EF4-4B34-8E8F-AEDEDF1C5F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Indexek!$B$4:$AA$4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Indexek!$B$5:$AA$5</c:f>
              <c:numCache>
                <c:formatCode>General\ "pont"</c:formatCode>
                <c:ptCount val="26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EF4-4B34-8E8F-AEDEDF1C5F47}"/>
            </c:ext>
          </c:extLst>
        </c:ser>
        <c:ser>
          <c:idx val="1"/>
          <c:order val="1"/>
          <c:tx>
            <c:strRef>
              <c:f>Indexek!$A$6</c:f>
              <c:strCache>
                <c:ptCount val="1"/>
                <c:pt idx="0">
                  <c:v>Várakozások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BEF4-4B34-8E8F-AEDEDF1C5F47}"/>
              </c:ext>
            </c:extLst>
          </c:dPt>
          <c:dLbls>
            <c:dLbl>
              <c:idx val="2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EF4-4B34-8E8F-AEDEDF1C5F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Indexek!$B$4:$AA$4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Indexek!$B$6:$AA$6</c:f>
              <c:numCache>
                <c:formatCode>General\ "pont"</c:formatCode>
                <c:ptCount val="26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EF4-4B34-8E8F-AEDEDF1C5F47}"/>
            </c:ext>
          </c:extLst>
        </c:ser>
        <c:ser>
          <c:idx val="2"/>
          <c:order val="2"/>
          <c:tx>
            <c:strRef>
              <c:f>Indexek!$A$7</c:f>
              <c:strCache>
                <c:ptCount val="1"/>
                <c:pt idx="0">
                  <c:v>MNB konjunktúra index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BEF4-4B34-8E8F-AEDEDF1C5F47}"/>
              </c:ext>
            </c:extLst>
          </c:dPt>
          <c:dLbls>
            <c:dLbl>
              <c:idx val="2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EF4-4B34-8E8F-AEDEDF1C5F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Indexek!$B$4:$AA$4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Indexek!$B$7:$AA$7</c:f>
              <c:numCache>
                <c:formatCode>General\ "pont"</c:formatCode>
                <c:ptCount val="26"/>
                <c:pt idx="0">
                  <c:v>-14</c:v>
                </c:pt>
                <c:pt idx="1">
                  <c:v>-6</c:v>
                </c:pt>
                <c:pt idx="2">
                  <c:v>-4</c:v>
                </c:pt>
                <c:pt idx="3">
                  <c:v>-2</c:v>
                </c:pt>
                <c:pt idx="4">
                  <c:v>8</c:v>
                </c:pt>
                <c:pt idx="5">
                  <c:v>10</c:v>
                </c:pt>
                <c:pt idx="6">
                  <c:v>13</c:v>
                </c:pt>
                <c:pt idx="7">
                  <c:v>6</c:v>
                </c:pt>
                <c:pt idx="8">
                  <c:v>9</c:v>
                </c:pt>
                <c:pt idx="9">
                  <c:v>12</c:v>
                </c:pt>
                <c:pt idx="10">
                  <c:v>9</c:v>
                </c:pt>
                <c:pt idx="11">
                  <c:v>10</c:v>
                </c:pt>
                <c:pt idx="12">
                  <c:v>14</c:v>
                </c:pt>
                <c:pt idx="13">
                  <c:v>15</c:v>
                </c:pt>
                <c:pt idx="14">
                  <c:v>15</c:v>
                </c:pt>
                <c:pt idx="15">
                  <c:v>4</c:v>
                </c:pt>
                <c:pt idx="16">
                  <c:v>8</c:v>
                </c:pt>
                <c:pt idx="17">
                  <c:v>7</c:v>
                </c:pt>
                <c:pt idx="18">
                  <c:v>6</c:v>
                </c:pt>
                <c:pt idx="19">
                  <c:v>-2</c:v>
                </c:pt>
                <c:pt idx="20">
                  <c:v>-7</c:v>
                </c:pt>
                <c:pt idx="21">
                  <c:v>-11</c:v>
                </c:pt>
                <c:pt idx="22">
                  <c:v>-9</c:v>
                </c:pt>
                <c:pt idx="23">
                  <c:v>-7</c:v>
                </c:pt>
                <c:pt idx="24">
                  <c:v>-5</c:v>
                </c:pt>
                <c:pt idx="2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EF4-4B34-8E8F-AEDEDF1C5F4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96932095"/>
        <c:axId val="1896914207"/>
      </c:lineChart>
      <c:catAx>
        <c:axId val="1896932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14207"/>
        <c:crosses val="autoZero"/>
        <c:auto val="1"/>
        <c:lblAlgn val="ctr"/>
        <c:lblOffset val="0"/>
        <c:noMultiLvlLbl val="0"/>
      </c:catAx>
      <c:valAx>
        <c:axId val="1896914207"/>
        <c:scaling>
          <c:orientation val="minMax"/>
          <c:max val="4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32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Árbevétel!$A$3</c:f>
              <c:strCache>
                <c:ptCount val="1"/>
                <c:pt idx="0">
                  <c:v>Várakozások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9-C273-4B4B-81A2-8D85A98F7106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8F99-4F80-9017-1805B1DED492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8F99-4F80-9017-1805B1DED492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8F99-4F80-9017-1805B1DED492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8F99-4F80-9017-1805B1DED492}"/>
              </c:ext>
            </c:extLst>
          </c:dPt>
          <c:dPt>
            <c:idx val="5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8F99-4F80-9017-1805B1DED492}"/>
              </c:ext>
            </c:extLst>
          </c:dPt>
          <c:dPt>
            <c:idx val="6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8F99-4F80-9017-1805B1DED492}"/>
              </c:ext>
            </c:extLst>
          </c:dPt>
          <c:dPt>
            <c:idx val="7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8F99-4F80-9017-1805B1DED492}"/>
              </c:ext>
            </c:extLst>
          </c:dPt>
          <c:dPt>
            <c:idx val="8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8F99-4F80-9017-1805B1DED492}"/>
              </c:ext>
            </c:extLst>
          </c:dPt>
          <c:dPt>
            <c:idx val="9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8F99-4F80-9017-1805B1DED492}"/>
              </c:ext>
            </c:extLst>
          </c:dPt>
          <c:dPt>
            <c:idx val="1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8F99-4F80-9017-1805B1DED492}"/>
              </c:ext>
            </c:extLst>
          </c:dPt>
          <c:dPt>
            <c:idx val="1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8F99-4F80-9017-1805B1DED492}"/>
              </c:ext>
            </c:extLst>
          </c:dPt>
          <c:dPt>
            <c:idx val="1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8F99-4F80-9017-1805B1DED492}"/>
              </c:ext>
            </c:extLst>
          </c:dPt>
          <c:dPt>
            <c:idx val="13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8F99-4F80-9017-1805B1DED492}"/>
              </c:ext>
            </c:extLst>
          </c:dPt>
          <c:dPt>
            <c:idx val="14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8F99-4F80-9017-1805B1DED492}"/>
              </c:ext>
            </c:extLst>
          </c:dPt>
          <c:dPt>
            <c:idx val="15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E-8F99-4F80-9017-1805B1DED492}"/>
              </c:ext>
            </c:extLst>
          </c:dPt>
          <c:dPt>
            <c:idx val="16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F-8F99-4F80-9017-1805B1DED492}"/>
              </c:ext>
            </c:extLst>
          </c:dPt>
          <c:dPt>
            <c:idx val="17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0-8F99-4F80-9017-1805B1DED492}"/>
              </c:ext>
            </c:extLst>
          </c:dPt>
          <c:dPt>
            <c:idx val="18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1-8F99-4F80-9017-1805B1DED492}"/>
              </c:ext>
            </c:extLst>
          </c:dPt>
          <c:dPt>
            <c:idx val="19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2-8F99-4F80-9017-1805B1DED492}"/>
              </c:ext>
            </c:extLst>
          </c:dPt>
          <c:dPt>
            <c:idx val="20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3-8F99-4F80-9017-1805B1DED492}"/>
              </c:ext>
            </c:extLst>
          </c:dPt>
          <c:dPt>
            <c:idx val="21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4-8F99-4F80-9017-1805B1DED492}"/>
              </c:ext>
            </c:extLst>
          </c:dPt>
          <c:dPt>
            <c:idx val="22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5-8F99-4F80-9017-1805B1DED492}"/>
              </c:ext>
            </c:extLst>
          </c:dPt>
          <c:dPt>
            <c:idx val="23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solidFill>
                    <a:srgbClr val="002060"/>
                  </a:solidFill>
                </a:ln>
                <a:effectLst/>
              </c:spPr>
            </c:marker>
            <c:bubble3D val="0"/>
            <c:spPr>
              <a:ln w="19050" cap="rnd">
                <a:solidFill>
                  <a:srgbClr val="00206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6-8F99-4F80-9017-1805B1DED492}"/>
              </c:ext>
            </c:extLst>
          </c:dPt>
          <c:dPt>
            <c:idx val="24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8-8F99-4F80-9017-1805B1DED492}"/>
              </c:ext>
            </c:extLst>
          </c:dPt>
          <c:dPt>
            <c:idx val="25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A-831F-45E3-B288-AAC23D25F484}"/>
              </c:ext>
            </c:extLst>
          </c:dPt>
          <c:xVal>
            <c:numRef>
              <c:f>Árbevétel!$B$2:$AA$2</c:f>
              <c:numCache>
                <c:formatCode>General</c:formatCode>
                <c:ptCount val="26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  <c:pt idx="16">
                  <c:v>20</c:v>
                </c:pt>
                <c:pt idx="17">
                  <c:v>15</c:v>
                </c:pt>
                <c:pt idx="18">
                  <c:v>11</c:v>
                </c:pt>
                <c:pt idx="19">
                  <c:v>19</c:v>
                </c:pt>
                <c:pt idx="20">
                  <c:v>7</c:v>
                </c:pt>
                <c:pt idx="21">
                  <c:v>5</c:v>
                </c:pt>
                <c:pt idx="22">
                  <c:v>12</c:v>
                </c:pt>
                <c:pt idx="23">
                  <c:v>16</c:v>
                </c:pt>
                <c:pt idx="24">
                  <c:v>11</c:v>
                </c:pt>
                <c:pt idx="25">
                  <c:v>9</c:v>
                </c:pt>
              </c:numCache>
            </c:numRef>
          </c:xVal>
          <c:yVal>
            <c:numRef>
              <c:f>Árbevétel!$B$3:$AA$3</c:f>
              <c:numCache>
                <c:formatCode>General</c:formatCode>
                <c:ptCount val="26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  <c:pt idx="16">
                  <c:v>18</c:v>
                </c:pt>
                <c:pt idx="17">
                  <c:v>16</c:v>
                </c:pt>
                <c:pt idx="18">
                  <c:v>20</c:v>
                </c:pt>
                <c:pt idx="19">
                  <c:v>4</c:v>
                </c:pt>
                <c:pt idx="20">
                  <c:v>-5</c:v>
                </c:pt>
                <c:pt idx="21">
                  <c:v>-9</c:v>
                </c:pt>
                <c:pt idx="22">
                  <c:v>-5</c:v>
                </c:pt>
                <c:pt idx="23">
                  <c:v>-9</c:v>
                </c:pt>
                <c:pt idx="24">
                  <c:v>-9</c:v>
                </c:pt>
                <c:pt idx="25">
                  <c:v>14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17-8F99-4F80-9017-1805B1DED4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58508152"/>
        <c:axId val="1058521600"/>
      </c:scatterChart>
      <c:valAx>
        <c:axId val="1058508152"/>
        <c:scaling>
          <c:orientation val="minMax"/>
          <c:max val="50"/>
          <c:min val="-5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/>
                  <a:t>Jelenlegi</a:t>
                </a:r>
                <a:r>
                  <a:rPr lang="hu-HU" sz="1800" b="1" baseline="0"/>
                  <a:t> helyzet</a:t>
                </a:r>
                <a:endParaRPr lang="hu-HU" sz="1800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8521600"/>
        <c:crosses val="autoZero"/>
        <c:crossBetween val="midCat"/>
      </c:valAx>
      <c:valAx>
        <c:axId val="1058521600"/>
        <c:scaling>
          <c:orientation val="minMax"/>
          <c:max val="50"/>
          <c:min val="-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/>
                  <a:t>Várakozások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850815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362544098514159E-2"/>
          <c:y val="3.4931973210447366E-2"/>
          <c:w val="0.88463010378265883"/>
          <c:h val="0.3732425727344151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verzió'!$A$223</c:f>
              <c:strCache>
                <c:ptCount val="1"/>
                <c:pt idx="0">
                  <c:v>Magas energiaárak*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cat>
            <c:strRef>
              <c:f>'Új verzió'!$B$222:$AA$222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verzió'!$B$223:$AA$223</c:f>
              <c:numCache>
                <c:formatCode>General</c:formatCode>
                <c:ptCount val="26"/>
                <c:pt idx="18" formatCode="0%">
                  <c:v>0.49</c:v>
                </c:pt>
                <c:pt idx="19" formatCode="0%">
                  <c:v>0.48</c:v>
                </c:pt>
                <c:pt idx="20" formatCode="0%">
                  <c:v>0.61</c:v>
                </c:pt>
                <c:pt idx="21" formatCode="0%">
                  <c:v>0.66</c:v>
                </c:pt>
                <c:pt idx="22" formatCode="0%">
                  <c:v>0.61</c:v>
                </c:pt>
                <c:pt idx="23" formatCode="0%">
                  <c:v>0.67</c:v>
                </c:pt>
                <c:pt idx="24" formatCode="0%">
                  <c:v>0.6</c:v>
                </c:pt>
                <c:pt idx="25" formatCode="0%">
                  <c:v>0.62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D03-4C3E-8F2D-73AA69F3E871}"/>
            </c:ext>
          </c:extLst>
        </c:ser>
        <c:ser>
          <c:idx val="1"/>
          <c:order val="1"/>
          <c:tx>
            <c:strRef>
              <c:f>'Új verzió'!$A$224</c:f>
              <c:strCache>
                <c:ptCount val="1"/>
                <c:pt idx="0">
                  <c:v>Beszállítók áremelése**</c:v>
                </c:pt>
              </c:strCache>
            </c:strRef>
          </c:tx>
          <c:spPr>
            <a:ln w="25400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7030A0"/>
              </a:solidFill>
              <a:ln w="9525">
                <a:noFill/>
              </a:ln>
              <a:effectLst/>
            </c:spPr>
          </c:marker>
          <c:dPt>
            <c:idx val="22"/>
            <c:marker>
              <c:symbol val="circle"/>
              <c:size val="10"/>
              <c:spPr>
                <a:solidFill>
                  <a:srgbClr val="7030A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FD03-4C3E-8F2D-73AA69F3E871}"/>
              </c:ext>
            </c:extLst>
          </c:dPt>
          <c:dPt>
            <c:idx val="23"/>
            <c:marker>
              <c:symbol val="circle"/>
              <c:size val="10"/>
              <c:spPr>
                <a:solidFill>
                  <a:srgbClr val="7030A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FD03-4C3E-8F2D-73AA69F3E871}"/>
              </c:ext>
            </c:extLst>
          </c:dPt>
          <c:dLbls>
            <c:dLbl>
              <c:idx val="2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D03-4C3E-8F2D-73AA69F3E8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verzió'!$B$222:$AA$222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verzió'!$B$224:$AA$224</c:f>
              <c:numCache>
                <c:formatCode>General</c:formatCode>
                <c:ptCount val="26"/>
                <c:pt idx="22" formatCode="0%">
                  <c:v>0.56999999999999995</c:v>
                </c:pt>
                <c:pt idx="23" formatCode="0%">
                  <c:v>0.59</c:v>
                </c:pt>
                <c:pt idx="24" formatCode="0%">
                  <c:v>0.57999999999999996</c:v>
                </c:pt>
                <c:pt idx="25" formatCode="0%">
                  <c:v>0.62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D03-4C3E-8F2D-73AA69F3E871}"/>
            </c:ext>
          </c:extLst>
        </c:ser>
        <c:ser>
          <c:idx val="7"/>
          <c:order val="2"/>
          <c:tx>
            <c:strRef>
              <c:f>'Új verzió'!$A$231</c:f>
              <c:strCache>
                <c:ptCount val="1"/>
                <c:pt idx="0">
                  <c:v>Munkaerőköltség emelkedése***</c:v>
                </c:pt>
              </c:strCache>
              <c:extLst xmlns:c15="http://schemas.microsoft.com/office/drawing/2012/chart"/>
            </c:strRef>
          </c:tx>
          <c:spPr>
            <a:ln w="25400" cap="rnd">
              <a:solidFill>
                <a:schemeClr val="accent4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chemeClr val="accent4">
                  <a:lumMod val="50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22"/>
              <c:layout>
                <c:manualLayout>
                  <c:x val="-1.7578488788968656E-16"/>
                  <c:y val="2.57896454370502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D03-4C3E-8F2D-73AA69F3E871}"/>
                </c:ext>
              </c:extLst>
            </c:dLbl>
            <c:dLbl>
              <c:idx val="2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D03-4C3E-8F2D-73AA69F3E8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4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verzió'!$B$222:$AA$222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verzió'!$B$231:$AA$231</c:f>
              <c:numCache>
                <c:formatCode>General</c:formatCode>
                <c:ptCount val="26"/>
                <c:pt idx="25" formatCode="0%">
                  <c:v>0.45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5-FD03-4C3E-8F2D-73AA69F3E871}"/>
            </c:ext>
          </c:extLst>
        </c:ser>
        <c:ser>
          <c:idx val="2"/>
          <c:order val="3"/>
          <c:tx>
            <c:strRef>
              <c:f>'Új verzió'!$A$226</c:f>
              <c:strCache>
                <c:ptCount val="1"/>
                <c:pt idx="0">
                  <c:v>Vevők hiánya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D03-4C3E-8F2D-73AA69F3E8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verzió'!$B$222:$AA$222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verzió'!$B$226:$AA$226</c:f>
              <c:numCache>
                <c:formatCode>0%</c:formatCode>
                <c:ptCount val="26"/>
                <c:pt idx="0">
                  <c:v>0.5501506672406371</c:v>
                </c:pt>
                <c:pt idx="1">
                  <c:v>0.53129444999999997</c:v>
                </c:pt>
                <c:pt idx="2">
                  <c:v>0.5</c:v>
                </c:pt>
                <c:pt idx="3">
                  <c:v>0.47159000000000001</c:v>
                </c:pt>
                <c:pt idx="4">
                  <c:v>0.44</c:v>
                </c:pt>
                <c:pt idx="5">
                  <c:v>0.4</c:v>
                </c:pt>
                <c:pt idx="6">
                  <c:v>0.41</c:v>
                </c:pt>
                <c:pt idx="7">
                  <c:v>0.37</c:v>
                </c:pt>
                <c:pt idx="8">
                  <c:v>0.34</c:v>
                </c:pt>
                <c:pt idx="9">
                  <c:v>0.33</c:v>
                </c:pt>
                <c:pt idx="10">
                  <c:v>0.33</c:v>
                </c:pt>
                <c:pt idx="11">
                  <c:v>0.36</c:v>
                </c:pt>
                <c:pt idx="12">
                  <c:v>0.35</c:v>
                </c:pt>
                <c:pt idx="13">
                  <c:v>0.37</c:v>
                </c:pt>
                <c:pt idx="14">
                  <c:v>0.28000000000000003</c:v>
                </c:pt>
                <c:pt idx="15">
                  <c:v>0.35</c:v>
                </c:pt>
                <c:pt idx="16">
                  <c:v>0.28000000000000003</c:v>
                </c:pt>
                <c:pt idx="17">
                  <c:v>0.28000000000000003</c:v>
                </c:pt>
                <c:pt idx="18">
                  <c:v>0.28999999999999998</c:v>
                </c:pt>
                <c:pt idx="19">
                  <c:v>0.34</c:v>
                </c:pt>
                <c:pt idx="20">
                  <c:v>0.41</c:v>
                </c:pt>
                <c:pt idx="21">
                  <c:v>0.4</c:v>
                </c:pt>
                <c:pt idx="22">
                  <c:v>0.34</c:v>
                </c:pt>
                <c:pt idx="23">
                  <c:v>0.38</c:v>
                </c:pt>
                <c:pt idx="24">
                  <c:v>0.39</c:v>
                </c:pt>
                <c:pt idx="25">
                  <c:v>0.38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FD03-4C3E-8F2D-73AA69F3E871}"/>
            </c:ext>
          </c:extLst>
        </c:ser>
        <c:ser>
          <c:idx val="3"/>
          <c:order val="4"/>
          <c:tx>
            <c:strRef>
              <c:f>'Új verzió'!$A$227</c:f>
              <c:strCache>
                <c:ptCount val="1"/>
                <c:pt idx="0">
                  <c:v>Munkaerőhiány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5"/>
              <c:layout>
                <c:manualLayout>
                  <c:x val="0"/>
                  <c:y val="-1.877861282872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D03-4C3E-8F2D-73AA69F3E8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verzió'!$B$222:$AA$222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verzió'!$B$227:$AA$227</c:f>
              <c:numCache>
                <c:formatCode>0%</c:formatCode>
                <c:ptCount val="26"/>
                <c:pt idx="0">
                  <c:v>0.21093413689195006</c:v>
                </c:pt>
                <c:pt idx="1">
                  <c:v>0.169986</c:v>
                </c:pt>
                <c:pt idx="2">
                  <c:v>0.19</c:v>
                </c:pt>
                <c:pt idx="3">
                  <c:v>0.1988</c:v>
                </c:pt>
                <c:pt idx="4">
                  <c:v>0.26</c:v>
                </c:pt>
                <c:pt idx="5">
                  <c:v>0.27</c:v>
                </c:pt>
                <c:pt idx="6">
                  <c:v>0.28999999999999998</c:v>
                </c:pt>
                <c:pt idx="7">
                  <c:v>0.3</c:v>
                </c:pt>
                <c:pt idx="8">
                  <c:v>0.33</c:v>
                </c:pt>
                <c:pt idx="9">
                  <c:v>0.37</c:v>
                </c:pt>
                <c:pt idx="10">
                  <c:v>0.37</c:v>
                </c:pt>
                <c:pt idx="11">
                  <c:v>0.36</c:v>
                </c:pt>
                <c:pt idx="12">
                  <c:v>0.4</c:v>
                </c:pt>
                <c:pt idx="13">
                  <c:v>0.36</c:v>
                </c:pt>
                <c:pt idx="14">
                  <c:v>0.44</c:v>
                </c:pt>
                <c:pt idx="15">
                  <c:v>0.32</c:v>
                </c:pt>
                <c:pt idx="16">
                  <c:v>0.43</c:v>
                </c:pt>
                <c:pt idx="17">
                  <c:v>0.37</c:v>
                </c:pt>
                <c:pt idx="18">
                  <c:v>0.41</c:v>
                </c:pt>
                <c:pt idx="19">
                  <c:v>0.36</c:v>
                </c:pt>
                <c:pt idx="20">
                  <c:v>0.31</c:v>
                </c:pt>
                <c:pt idx="21">
                  <c:v>0.28999999999999998</c:v>
                </c:pt>
                <c:pt idx="22">
                  <c:v>0.3</c:v>
                </c:pt>
                <c:pt idx="23">
                  <c:v>0.27</c:v>
                </c:pt>
                <c:pt idx="24">
                  <c:v>0.28000000000000003</c:v>
                </c:pt>
                <c:pt idx="25">
                  <c:v>0.27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FD03-4C3E-8F2D-73AA69F3E871}"/>
            </c:ext>
          </c:extLst>
        </c:ser>
        <c:ser>
          <c:idx val="4"/>
          <c:order val="5"/>
          <c:tx>
            <c:strRef>
              <c:f>'Új verzió'!$A$228</c:f>
              <c:strCache>
                <c:ptCount val="1"/>
                <c:pt idx="0">
                  <c:v>Beszállítói problémák (késés/termékhiány)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5"/>
              <c:layout>
                <c:manualLayout>
                  <c:x val="-2.7860527566511252E-3"/>
                  <c:y val="-3.4874566681924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FD03-4C3E-8F2D-73AA69F3E8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verzió'!$B$222:$AA$222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verzió'!$B$228:$AA$228</c:f>
              <c:numCache>
                <c:formatCode>0%</c:formatCode>
                <c:ptCount val="26"/>
                <c:pt idx="0">
                  <c:v>0.10546706844597503</c:v>
                </c:pt>
                <c:pt idx="1">
                  <c:v>0.105263</c:v>
                </c:pt>
                <c:pt idx="2">
                  <c:v>0.1</c:v>
                </c:pt>
                <c:pt idx="3">
                  <c:v>0.18665000000000001</c:v>
                </c:pt>
                <c:pt idx="4">
                  <c:v>0.18</c:v>
                </c:pt>
                <c:pt idx="5">
                  <c:v>0.2</c:v>
                </c:pt>
                <c:pt idx="6">
                  <c:v>0.21</c:v>
                </c:pt>
                <c:pt idx="7">
                  <c:v>0.25</c:v>
                </c:pt>
                <c:pt idx="8">
                  <c:v>0.18</c:v>
                </c:pt>
                <c:pt idx="9">
                  <c:v>0.26</c:v>
                </c:pt>
                <c:pt idx="10">
                  <c:v>0.26</c:v>
                </c:pt>
                <c:pt idx="11">
                  <c:v>0.28000000000000003</c:v>
                </c:pt>
                <c:pt idx="12">
                  <c:v>0.27</c:v>
                </c:pt>
                <c:pt idx="13">
                  <c:v>0.25</c:v>
                </c:pt>
                <c:pt idx="14">
                  <c:v>0.3</c:v>
                </c:pt>
                <c:pt idx="15">
                  <c:v>0.28999999999999998</c:v>
                </c:pt>
                <c:pt idx="16">
                  <c:v>0.42</c:v>
                </c:pt>
                <c:pt idx="17">
                  <c:v>0.38</c:v>
                </c:pt>
                <c:pt idx="18">
                  <c:v>0.36</c:v>
                </c:pt>
                <c:pt idx="19">
                  <c:v>0.3</c:v>
                </c:pt>
                <c:pt idx="20">
                  <c:v>0.28000000000000003</c:v>
                </c:pt>
                <c:pt idx="21">
                  <c:v>0.24</c:v>
                </c:pt>
                <c:pt idx="22">
                  <c:v>0.27</c:v>
                </c:pt>
                <c:pt idx="23">
                  <c:v>0.23</c:v>
                </c:pt>
                <c:pt idx="24">
                  <c:v>0.22</c:v>
                </c:pt>
                <c:pt idx="25">
                  <c:v>0.17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FD03-4C3E-8F2D-73AA69F3E871}"/>
            </c:ext>
          </c:extLst>
        </c:ser>
        <c:ser>
          <c:idx val="5"/>
          <c:order val="6"/>
          <c:tx>
            <c:strRef>
              <c:f>'Új verzió'!$A$229</c:f>
              <c:strCache>
                <c:ptCount val="1"/>
                <c:pt idx="0">
                  <c:v>Finanszírozási problémák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5"/>
              <c:layout>
                <c:manualLayout>
                  <c:x val="-2.7860527566511252E-3"/>
                  <c:y val="-8.04797692659806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FD03-4C3E-8F2D-73AA69F3E8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verzió'!$B$222:$AA$222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verzió'!$B$229:$AA$229</c:f>
              <c:numCache>
                <c:formatCode>0%</c:formatCode>
                <c:ptCount val="26"/>
                <c:pt idx="0">
                  <c:v>0.22858372793801118</c:v>
                </c:pt>
                <c:pt idx="1">
                  <c:v>0.18776699999999999</c:v>
                </c:pt>
                <c:pt idx="2">
                  <c:v>0.24</c:v>
                </c:pt>
                <c:pt idx="3">
                  <c:v>0.21729999999999999</c:v>
                </c:pt>
                <c:pt idx="4">
                  <c:v>0.23</c:v>
                </c:pt>
                <c:pt idx="5">
                  <c:v>0.22</c:v>
                </c:pt>
                <c:pt idx="6">
                  <c:v>0.22</c:v>
                </c:pt>
                <c:pt idx="7">
                  <c:v>0.23</c:v>
                </c:pt>
                <c:pt idx="8">
                  <c:v>0.22</c:v>
                </c:pt>
                <c:pt idx="9">
                  <c:v>0.2</c:v>
                </c:pt>
                <c:pt idx="10">
                  <c:v>0.22</c:v>
                </c:pt>
                <c:pt idx="11">
                  <c:v>0.2</c:v>
                </c:pt>
                <c:pt idx="12">
                  <c:v>0.18</c:v>
                </c:pt>
                <c:pt idx="13">
                  <c:v>0.21</c:v>
                </c:pt>
                <c:pt idx="14">
                  <c:v>0.18</c:v>
                </c:pt>
                <c:pt idx="15">
                  <c:v>0.21</c:v>
                </c:pt>
                <c:pt idx="16">
                  <c:v>0.15</c:v>
                </c:pt>
                <c:pt idx="17">
                  <c:v>0.21</c:v>
                </c:pt>
                <c:pt idx="18">
                  <c:v>0.26</c:v>
                </c:pt>
                <c:pt idx="19">
                  <c:v>0.22</c:v>
                </c:pt>
                <c:pt idx="20">
                  <c:v>0.17</c:v>
                </c:pt>
                <c:pt idx="21">
                  <c:v>0.23</c:v>
                </c:pt>
                <c:pt idx="22">
                  <c:v>0.22</c:v>
                </c:pt>
                <c:pt idx="23">
                  <c:v>0.21</c:v>
                </c:pt>
                <c:pt idx="24">
                  <c:v>0.24</c:v>
                </c:pt>
                <c:pt idx="25">
                  <c:v>0.15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FD03-4C3E-8F2D-73AA69F3E871}"/>
            </c:ext>
          </c:extLst>
        </c:ser>
        <c:ser>
          <c:idx val="6"/>
          <c:order val="7"/>
          <c:tx>
            <c:strRef>
              <c:f>'Új verzió'!$A$230</c:f>
              <c:strCache>
                <c:ptCount val="1"/>
                <c:pt idx="0">
                  <c:v>Adminisztratív akadályok</c:v>
                </c:pt>
              </c:strCache>
            </c:strRef>
          </c:tx>
          <c:spPr>
            <a:ln w="2540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C000"/>
              </a:solidFill>
              <a:ln w="9525">
                <a:noFill/>
              </a:ln>
              <a:effectLst/>
            </c:spPr>
          </c:marker>
          <c:dLbls>
            <c:dLbl>
              <c:idx val="2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FD03-4C3E-8F2D-73AA69F3E8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C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verzió'!$B$222:$AA$222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verzió'!$B$230:$AA$230</c:f>
              <c:numCache>
                <c:formatCode>0%</c:formatCode>
                <c:ptCount val="26"/>
                <c:pt idx="0">
                  <c:v>0.10589754627636677</c:v>
                </c:pt>
                <c:pt idx="1">
                  <c:v>0.11593199999999999</c:v>
                </c:pt>
                <c:pt idx="2">
                  <c:v>0.09</c:v>
                </c:pt>
                <c:pt idx="3">
                  <c:v>0.15915000000000001</c:v>
                </c:pt>
                <c:pt idx="4">
                  <c:v>0.16</c:v>
                </c:pt>
                <c:pt idx="5">
                  <c:v>0.14000000000000001</c:v>
                </c:pt>
                <c:pt idx="6">
                  <c:v>0.13</c:v>
                </c:pt>
                <c:pt idx="7">
                  <c:v>0.13</c:v>
                </c:pt>
                <c:pt idx="8">
                  <c:v>0.13</c:v>
                </c:pt>
                <c:pt idx="9">
                  <c:v>0.12</c:v>
                </c:pt>
                <c:pt idx="10">
                  <c:v>0.12</c:v>
                </c:pt>
                <c:pt idx="11">
                  <c:v>0.12</c:v>
                </c:pt>
                <c:pt idx="12">
                  <c:v>0.15</c:v>
                </c:pt>
                <c:pt idx="13">
                  <c:v>0.12</c:v>
                </c:pt>
                <c:pt idx="14">
                  <c:v>0.18</c:v>
                </c:pt>
                <c:pt idx="15">
                  <c:v>0.12</c:v>
                </c:pt>
                <c:pt idx="16">
                  <c:v>0.15</c:v>
                </c:pt>
                <c:pt idx="17">
                  <c:v>0.12</c:v>
                </c:pt>
                <c:pt idx="18">
                  <c:v>0.14000000000000001</c:v>
                </c:pt>
                <c:pt idx="19">
                  <c:v>0.15</c:v>
                </c:pt>
                <c:pt idx="20">
                  <c:v>0.14000000000000001</c:v>
                </c:pt>
                <c:pt idx="21">
                  <c:v>0.16</c:v>
                </c:pt>
                <c:pt idx="22">
                  <c:v>0.13</c:v>
                </c:pt>
                <c:pt idx="23">
                  <c:v>0.12</c:v>
                </c:pt>
                <c:pt idx="24">
                  <c:v>0.13</c:v>
                </c:pt>
                <c:pt idx="25">
                  <c:v>0.09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FD03-4C3E-8F2D-73AA69F3E871}"/>
            </c:ext>
          </c:extLst>
        </c:ser>
        <c:ser>
          <c:idx val="8"/>
          <c:order val="8"/>
          <c:tx>
            <c:strRef>
              <c:f>'Új verzió'!$A$232</c:f>
              <c:strCache>
                <c:ptCount val="1"/>
                <c:pt idx="0">
                  <c:v>Nincs akadálya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2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FD03-4C3E-8F2D-73AA69F3E8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verzió'!$B$222:$AA$222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verzió'!$B$232:$AA$232</c:f>
              <c:numCache>
                <c:formatCode>0%</c:formatCode>
                <c:ptCount val="26"/>
                <c:pt idx="0">
                  <c:v>0.15238915195867414</c:v>
                </c:pt>
                <c:pt idx="1">
                  <c:v>0.12945000000000001</c:v>
                </c:pt>
                <c:pt idx="2">
                  <c:v>0.15</c:v>
                </c:pt>
                <c:pt idx="3">
                  <c:v>0.10459</c:v>
                </c:pt>
                <c:pt idx="4">
                  <c:v>0.1</c:v>
                </c:pt>
                <c:pt idx="5">
                  <c:v>0.12</c:v>
                </c:pt>
                <c:pt idx="6">
                  <c:v>0.13</c:v>
                </c:pt>
                <c:pt idx="7">
                  <c:v>0.12</c:v>
                </c:pt>
                <c:pt idx="8">
                  <c:v>0.13</c:v>
                </c:pt>
                <c:pt idx="9">
                  <c:v>0.12</c:v>
                </c:pt>
                <c:pt idx="10">
                  <c:v>0.13</c:v>
                </c:pt>
                <c:pt idx="11">
                  <c:v>0.12</c:v>
                </c:pt>
                <c:pt idx="12">
                  <c:v>0.12</c:v>
                </c:pt>
                <c:pt idx="13">
                  <c:v>0.12</c:v>
                </c:pt>
                <c:pt idx="14">
                  <c:v>0.1</c:v>
                </c:pt>
                <c:pt idx="15">
                  <c:v>0.11</c:v>
                </c:pt>
                <c:pt idx="16">
                  <c:v>0.09</c:v>
                </c:pt>
                <c:pt idx="17">
                  <c:v>0.13</c:v>
                </c:pt>
                <c:pt idx="18">
                  <c:v>0.06</c:v>
                </c:pt>
                <c:pt idx="19">
                  <c:v>0.06</c:v>
                </c:pt>
                <c:pt idx="20">
                  <c:v>7.0000000000000007E-2</c:v>
                </c:pt>
                <c:pt idx="21">
                  <c:v>0.04</c:v>
                </c:pt>
                <c:pt idx="22">
                  <c:v>0.05</c:v>
                </c:pt>
                <c:pt idx="23">
                  <c:v>0.04</c:v>
                </c:pt>
                <c:pt idx="24">
                  <c:v>0.03</c:v>
                </c:pt>
                <c:pt idx="25">
                  <c:v>0.03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FD03-4C3E-8F2D-73AA69F3E8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524360"/>
        <c:axId val="733516160"/>
        <c:extLst>
          <c:ext xmlns:c15="http://schemas.microsoft.com/office/drawing/2012/chart" uri="{02D57815-91ED-43cb-92C2-25804820EDAC}">
            <c15:filteredLineSeries>
              <c15:ser>
                <c:idx val="9"/>
                <c:order val="9"/>
                <c:tx>
                  <c:strRef>
                    <c:extLst>
                      <c:ext uri="{02D57815-91ED-43cb-92C2-25804820EDAC}">
                        <c15:formulaRef>
                          <c15:sqref>'Új verzió'!$A$233</c15:sqref>
                        </c15:formulaRef>
                      </c:ext>
                    </c:extLst>
                    <c:strCache>
                      <c:ptCount val="1"/>
                      <c:pt idx="0">
                        <c:v>Nem tudja/nem válaszol</c:v>
                      </c:pt>
                    </c:strCache>
                  </c:strRef>
                </c:tx>
                <c:spPr>
                  <a:ln w="25400" cap="rnd">
                    <a:solidFill>
                      <a:schemeClr val="bg1">
                        <a:lumMod val="75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10"/>
                  <c:spPr>
                    <a:solidFill>
                      <a:schemeClr val="bg1">
                        <a:lumMod val="75000"/>
                      </a:schemeClr>
                    </a:solidFill>
                    <a:ln w="9525">
                      <a:noFill/>
                    </a:ln>
                    <a:effectLst/>
                  </c:spPr>
                </c:marker>
                <c:dLbls>
                  <c:dLbl>
                    <c:idx val="22"/>
                    <c:layout>
                      <c:manualLayout>
                        <c:x val="0"/>
                        <c:y val="1.8113078425200879E-2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C-FD03-4C3E-8F2D-73AA69F3E871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u-HU"/>
                    </a:p>
                  </c:txPr>
                  <c:showLegendKey val="0"/>
                  <c:showVal val="0"/>
                  <c:showCatName val="0"/>
                  <c:showSerName val="0"/>
                  <c:showPercent val="0"/>
                  <c:showBubbleSize val="0"/>
                  <c:extLst>
                    <c:ext uri="{CE6537A1-D6FC-4f65-9D91-7224C49458BB}">
                      <c15:showLeaderLines val="0"/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'Új verzió'!$B$222:$AA$222</c15:sqref>
                        </c15:formulaRef>
                      </c:ext>
                    </c:extLst>
                    <c:strCache>
                      <c:ptCount val="26"/>
                      <c:pt idx="0">
                        <c:v>2020. December</c:v>
                      </c:pt>
                      <c:pt idx="1">
                        <c:v>2021. Január</c:v>
                      </c:pt>
                      <c:pt idx="2">
                        <c:v>Február</c:v>
                      </c:pt>
                      <c:pt idx="3">
                        <c:v>Március</c:v>
                      </c:pt>
                      <c:pt idx="4">
                        <c:v>Április</c:v>
                      </c:pt>
                      <c:pt idx="5">
                        <c:v>Május</c:v>
                      </c:pt>
                      <c:pt idx="6">
                        <c:v>Június</c:v>
                      </c:pt>
                      <c:pt idx="7">
                        <c:v>Július</c:v>
                      </c:pt>
                      <c:pt idx="8">
                        <c:v>Augusztus</c:v>
                      </c:pt>
                      <c:pt idx="9">
                        <c:v>Szeptember</c:v>
                      </c:pt>
                      <c:pt idx="10">
                        <c:v>Október</c:v>
                      </c:pt>
                      <c:pt idx="11">
                        <c:v>November</c:v>
                      </c:pt>
                      <c:pt idx="12">
                        <c:v>December</c:v>
                      </c:pt>
                      <c:pt idx="13">
                        <c:v>2022. Január</c:v>
                      </c:pt>
                      <c:pt idx="14">
                        <c:v>Február</c:v>
                      </c:pt>
                      <c:pt idx="15">
                        <c:v>Március</c:v>
                      </c:pt>
                      <c:pt idx="16">
                        <c:v>Április</c:v>
                      </c:pt>
                      <c:pt idx="17">
                        <c:v>Május</c:v>
                      </c:pt>
                      <c:pt idx="18">
                        <c:v>Június</c:v>
                      </c:pt>
                      <c:pt idx="19">
                        <c:v>Július</c:v>
                      </c:pt>
                      <c:pt idx="20">
                        <c:v>Augusztus</c:v>
                      </c:pt>
                      <c:pt idx="21">
                        <c:v>Szeptember</c:v>
                      </c:pt>
                      <c:pt idx="22">
                        <c:v>Október</c:v>
                      </c:pt>
                      <c:pt idx="23">
                        <c:v>November</c:v>
                      </c:pt>
                      <c:pt idx="24">
                        <c:v>December</c:v>
                      </c:pt>
                      <c:pt idx="25">
                        <c:v>2023. Január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'Új verzió'!$B$233:$Z$233</c15:sqref>
                        </c15:formulaRef>
                      </c:ext>
                    </c:extLst>
                    <c:numCache>
                      <c:formatCode>0%</c:formatCode>
                      <c:ptCount val="25"/>
                      <c:pt idx="0">
                        <c:v>6.4141196728368488E-2</c:v>
                      </c:pt>
                      <c:pt idx="1">
                        <c:v>3.8406999999999997E-2</c:v>
                      </c:pt>
                      <c:pt idx="2">
                        <c:v>0.05</c:v>
                      </c:pt>
                      <c:pt idx="3">
                        <c:v>5.4100000000000002E-2</c:v>
                      </c:pt>
                      <c:pt idx="4">
                        <c:v>0.05</c:v>
                      </c:pt>
                      <c:pt idx="5">
                        <c:v>0.06</c:v>
                      </c:pt>
                      <c:pt idx="6">
                        <c:v>0.05</c:v>
                      </c:pt>
                      <c:pt idx="7">
                        <c:v>7.0000000000000007E-2</c:v>
                      </c:pt>
                      <c:pt idx="8">
                        <c:v>7.0000000000000007E-2</c:v>
                      </c:pt>
                      <c:pt idx="9">
                        <c:v>0.06</c:v>
                      </c:pt>
                      <c:pt idx="10">
                        <c:v>0.06</c:v>
                      </c:pt>
                      <c:pt idx="11">
                        <c:v>0.06</c:v>
                      </c:pt>
                      <c:pt idx="12">
                        <c:v>0.05</c:v>
                      </c:pt>
                      <c:pt idx="13">
                        <c:v>0.05</c:v>
                      </c:pt>
                      <c:pt idx="14">
                        <c:v>0.05</c:v>
                      </c:pt>
                      <c:pt idx="15">
                        <c:v>7.0000000000000007E-2</c:v>
                      </c:pt>
                      <c:pt idx="16">
                        <c:v>0.04</c:v>
                      </c:pt>
                      <c:pt idx="17">
                        <c:v>0.04</c:v>
                      </c:pt>
                      <c:pt idx="18">
                        <c:v>0.04</c:v>
                      </c:pt>
                      <c:pt idx="19">
                        <c:v>0.06</c:v>
                      </c:pt>
                      <c:pt idx="20">
                        <c:v>0.04</c:v>
                      </c:pt>
                      <c:pt idx="21">
                        <c:v>0.03</c:v>
                      </c:pt>
                      <c:pt idx="22">
                        <c:v>0.04</c:v>
                      </c:pt>
                      <c:pt idx="23">
                        <c:v>0.02</c:v>
                      </c:pt>
                      <c:pt idx="24">
                        <c:v>0.04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D-FD03-4C3E-8F2D-73AA69F3E871}"/>
                  </c:ext>
                </c:extLst>
              </c15:ser>
            </c15:filteredLineSeries>
          </c:ext>
        </c:extLst>
      </c:lineChart>
      <c:catAx>
        <c:axId val="733524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516160"/>
        <c:crosses val="autoZero"/>
        <c:auto val="1"/>
        <c:lblAlgn val="ctr"/>
        <c:lblOffset val="100"/>
        <c:noMultiLvlLbl val="0"/>
      </c:catAx>
      <c:valAx>
        <c:axId val="733516160"/>
        <c:scaling>
          <c:orientation val="minMax"/>
          <c:max val="0.70000000000000007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524360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6153780001158156E-2"/>
          <c:y val="0.6979264735983054"/>
          <c:w val="0.97655142347788215"/>
          <c:h val="0.2840889383831255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hu-H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268603828429846E-2"/>
          <c:y val="5.745725180578843E-2"/>
          <c:w val="0.7688042179357194"/>
          <c:h val="0.58378483163677763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verzió'!$B$242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cat>
            <c:strRef>
              <c:f>'Új verzió'!$A$243:$A$268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verzió'!$B$243:$B$268</c:f>
              <c:numCache>
                <c:formatCode>General\ "pont"</c:formatCode>
                <c:ptCount val="26"/>
                <c:pt idx="0">
                  <c:v>-33</c:v>
                </c:pt>
                <c:pt idx="1">
                  <c:v>-32</c:v>
                </c:pt>
                <c:pt idx="2">
                  <c:v>-22</c:v>
                </c:pt>
                <c:pt idx="3">
                  <c:v>-35</c:v>
                </c:pt>
                <c:pt idx="4">
                  <c:v>-13</c:v>
                </c:pt>
                <c:pt idx="5">
                  <c:v>-2</c:v>
                </c:pt>
                <c:pt idx="6">
                  <c:v>-7</c:v>
                </c:pt>
                <c:pt idx="7">
                  <c:v>-12</c:v>
                </c:pt>
                <c:pt idx="8">
                  <c:v>-10</c:v>
                </c:pt>
                <c:pt idx="9">
                  <c:v>-5</c:v>
                </c:pt>
                <c:pt idx="10">
                  <c:v>-13</c:v>
                </c:pt>
                <c:pt idx="11">
                  <c:v>-23</c:v>
                </c:pt>
                <c:pt idx="12">
                  <c:v>-14</c:v>
                </c:pt>
                <c:pt idx="13">
                  <c:v>-25</c:v>
                </c:pt>
                <c:pt idx="14">
                  <c:v>-8</c:v>
                </c:pt>
                <c:pt idx="15">
                  <c:v>-28</c:v>
                </c:pt>
                <c:pt idx="16">
                  <c:v>-23</c:v>
                </c:pt>
                <c:pt idx="17">
                  <c:v>-15</c:v>
                </c:pt>
                <c:pt idx="18">
                  <c:v>-26</c:v>
                </c:pt>
                <c:pt idx="19">
                  <c:v>-37</c:v>
                </c:pt>
                <c:pt idx="20">
                  <c:v>-47</c:v>
                </c:pt>
                <c:pt idx="21">
                  <c:v>-41</c:v>
                </c:pt>
                <c:pt idx="22">
                  <c:v>-41</c:v>
                </c:pt>
                <c:pt idx="23">
                  <c:v>-36</c:v>
                </c:pt>
                <c:pt idx="24">
                  <c:v>-42</c:v>
                </c:pt>
                <c:pt idx="25">
                  <c:v>-43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1F0-4672-8C14-5D1C84F7CA70}"/>
            </c:ext>
          </c:extLst>
        </c:ser>
        <c:ser>
          <c:idx val="1"/>
          <c:order val="1"/>
          <c:tx>
            <c:strRef>
              <c:f>'Új verzió'!$C$242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5"/>
              <c:layout>
                <c:manualLayout>
                  <c:x val="1.3888890407795396E-3"/>
                  <c:y val="3.404797650668998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1F0-4672-8C14-5D1C84F7CA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verzió'!$A$243:$A$268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verzió'!$C$243:$C$268</c:f>
              <c:numCache>
                <c:formatCode>General\ "pont"</c:formatCode>
                <c:ptCount val="26"/>
                <c:pt idx="0">
                  <c:v>-28</c:v>
                </c:pt>
                <c:pt idx="1">
                  <c:v>-25</c:v>
                </c:pt>
                <c:pt idx="2">
                  <c:v>-14</c:v>
                </c:pt>
                <c:pt idx="3">
                  <c:v>-26</c:v>
                </c:pt>
                <c:pt idx="4">
                  <c:v>-3</c:v>
                </c:pt>
                <c:pt idx="5">
                  <c:v>-1</c:v>
                </c:pt>
                <c:pt idx="6">
                  <c:v>1</c:v>
                </c:pt>
                <c:pt idx="7">
                  <c:v>-3</c:v>
                </c:pt>
                <c:pt idx="8">
                  <c:v>-4</c:v>
                </c:pt>
                <c:pt idx="9">
                  <c:v>-3</c:v>
                </c:pt>
                <c:pt idx="10">
                  <c:v>-8</c:v>
                </c:pt>
                <c:pt idx="11">
                  <c:v>-14</c:v>
                </c:pt>
                <c:pt idx="12">
                  <c:v>-17</c:v>
                </c:pt>
                <c:pt idx="13">
                  <c:v>-16</c:v>
                </c:pt>
                <c:pt idx="14">
                  <c:v>-16</c:v>
                </c:pt>
                <c:pt idx="15">
                  <c:v>-28</c:v>
                </c:pt>
                <c:pt idx="16">
                  <c:v>-13</c:v>
                </c:pt>
                <c:pt idx="17">
                  <c:v>-22</c:v>
                </c:pt>
                <c:pt idx="18">
                  <c:v>-26</c:v>
                </c:pt>
                <c:pt idx="19">
                  <c:v>-41</c:v>
                </c:pt>
                <c:pt idx="20">
                  <c:v>-41</c:v>
                </c:pt>
                <c:pt idx="21">
                  <c:v>-44</c:v>
                </c:pt>
                <c:pt idx="22">
                  <c:v>-52</c:v>
                </c:pt>
                <c:pt idx="23">
                  <c:v>-38</c:v>
                </c:pt>
                <c:pt idx="24">
                  <c:v>-36</c:v>
                </c:pt>
                <c:pt idx="25">
                  <c:v>-43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1F0-4672-8C14-5D1C84F7CA70}"/>
            </c:ext>
          </c:extLst>
        </c:ser>
        <c:ser>
          <c:idx val="2"/>
          <c:order val="2"/>
          <c:tx>
            <c:strRef>
              <c:f>'Új verzió'!$D$242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1F0-4672-8C14-5D1C84F7CA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verzió'!$A$243:$A$268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verzió'!$D$243:$D$268</c:f>
              <c:numCache>
                <c:formatCode>General\ "pont"</c:formatCode>
                <c:ptCount val="26"/>
                <c:pt idx="0">
                  <c:v>-22</c:v>
                </c:pt>
                <c:pt idx="1">
                  <c:v>-24</c:v>
                </c:pt>
                <c:pt idx="2">
                  <c:v>-3</c:v>
                </c:pt>
                <c:pt idx="3">
                  <c:v>-12</c:v>
                </c:pt>
                <c:pt idx="4">
                  <c:v>-2</c:v>
                </c:pt>
                <c:pt idx="5">
                  <c:v>17</c:v>
                </c:pt>
                <c:pt idx="6">
                  <c:v>12</c:v>
                </c:pt>
                <c:pt idx="7">
                  <c:v>6</c:v>
                </c:pt>
                <c:pt idx="8">
                  <c:v>-4</c:v>
                </c:pt>
                <c:pt idx="9">
                  <c:v>1</c:v>
                </c:pt>
                <c:pt idx="10">
                  <c:v>-2</c:v>
                </c:pt>
                <c:pt idx="11">
                  <c:v>-13</c:v>
                </c:pt>
                <c:pt idx="12">
                  <c:v>-18</c:v>
                </c:pt>
                <c:pt idx="13">
                  <c:v>-16</c:v>
                </c:pt>
                <c:pt idx="14">
                  <c:v>-17</c:v>
                </c:pt>
                <c:pt idx="15">
                  <c:v>-43</c:v>
                </c:pt>
                <c:pt idx="16">
                  <c:v>-15</c:v>
                </c:pt>
                <c:pt idx="17">
                  <c:v>-26</c:v>
                </c:pt>
                <c:pt idx="18">
                  <c:v>-24</c:v>
                </c:pt>
                <c:pt idx="19">
                  <c:v>-46</c:v>
                </c:pt>
                <c:pt idx="20">
                  <c:v>-47</c:v>
                </c:pt>
                <c:pt idx="21">
                  <c:v>-50</c:v>
                </c:pt>
                <c:pt idx="22">
                  <c:v>-55</c:v>
                </c:pt>
                <c:pt idx="23">
                  <c:v>-42</c:v>
                </c:pt>
                <c:pt idx="24">
                  <c:v>-35</c:v>
                </c:pt>
                <c:pt idx="25">
                  <c:v>-42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1F0-4672-8C14-5D1C84F7CA70}"/>
            </c:ext>
          </c:extLst>
        </c:ser>
        <c:ser>
          <c:idx val="3"/>
          <c:order val="3"/>
          <c:tx>
            <c:strRef>
              <c:f>'Új verzió'!$E$242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1F0-4672-8C14-5D1C84F7CA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verzió'!$A$243:$A$268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verzió'!$E$243:$E$268</c:f>
              <c:numCache>
                <c:formatCode>General\ "pont"</c:formatCode>
                <c:ptCount val="26"/>
                <c:pt idx="0">
                  <c:v>-12</c:v>
                </c:pt>
                <c:pt idx="1">
                  <c:v>-4</c:v>
                </c:pt>
                <c:pt idx="2">
                  <c:v>-2</c:v>
                </c:pt>
                <c:pt idx="3">
                  <c:v>-5</c:v>
                </c:pt>
                <c:pt idx="4">
                  <c:v>9</c:v>
                </c:pt>
                <c:pt idx="5">
                  <c:v>8</c:v>
                </c:pt>
                <c:pt idx="6">
                  <c:v>16</c:v>
                </c:pt>
                <c:pt idx="7">
                  <c:v>-11</c:v>
                </c:pt>
                <c:pt idx="8">
                  <c:v>-12</c:v>
                </c:pt>
                <c:pt idx="9">
                  <c:v>6</c:v>
                </c:pt>
                <c:pt idx="10">
                  <c:v>-7</c:v>
                </c:pt>
                <c:pt idx="11">
                  <c:v>-7</c:v>
                </c:pt>
                <c:pt idx="12">
                  <c:v>0</c:v>
                </c:pt>
                <c:pt idx="13">
                  <c:v>-7</c:v>
                </c:pt>
                <c:pt idx="14">
                  <c:v>8</c:v>
                </c:pt>
                <c:pt idx="15">
                  <c:v>-38</c:v>
                </c:pt>
                <c:pt idx="16">
                  <c:v>-36</c:v>
                </c:pt>
                <c:pt idx="17">
                  <c:v>-24</c:v>
                </c:pt>
                <c:pt idx="18">
                  <c:v>-27</c:v>
                </c:pt>
                <c:pt idx="19">
                  <c:v>-20</c:v>
                </c:pt>
                <c:pt idx="20">
                  <c:v>-20</c:v>
                </c:pt>
                <c:pt idx="21">
                  <c:v>-39</c:v>
                </c:pt>
                <c:pt idx="22">
                  <c:v>-45</c:v>
                </c:pt>
                <c:pt idx="23">
                  <c:v>-26</c:v>
                </c:pt>
                <c:pt idx="24">
                  <c:v>-42</c:v>
                </c:pt>
                <c:pt idx="25">
                  <c:v>-28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1F0-4672-8C14-5D1C84F7CA70}"/>
            </c:ext>
          </c:extLst>
        </c:ser>
        <c:ser>
          <c:idx val="4"/>
          <c:order val="4"/>
          <c:tx>
            <c:strRef>
              <c:f>'Új verzió'!$F$242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1F0-4672-8C14-5D1C84F7CA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verzió'!$A$243:$A$268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verzió'!$F$243:$F$268</c:f>
              <c:numCache>
                <c:formatCode>General\ "pont"</c:formatCode>
                <c:ptCount val="26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  <c:pt idx="17">
                  <c:v>-20</c:v>
                </c:pt>
                <c:pt idx="18">
                  <c:v>-26</c:v>
                </c:pt>
                <c:pt idx="19">
                  <c:v>-33</c:v>
                </c:pt>
                <c:pt idx="20">
                  <c:v>-37</c:v>
                </c:pt>
                <c:pt idx="21">
                  <c:v>-42</c:v>
                </c:pt>
                <c:pt idx="22">
                  <c:v>-46</c:v>
                </c:pt>
                <c:pt idx="23">
                  <c:v>-34</c:v>
                </c:pt>
                <c:pt idx="24">
                  <c:v>-40</c:v>
                </c:pt>
                <c:pt idx="25">
                  <c:v>-37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1F0-4672-8C14-5D1C84F7CA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722927"/>
        <c:axId val="733722511"/>
      </c:lineChart>
      <c:catAx>
        <c:axId val="733722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511"/>
        <c:crosses val="autoZero"/>
        <c:auto val="1"/>
        <c:lblAlgn val="ctr"/>
        <c:lblOffset val="50"/>
        <c:noMultiLvlLbl val="0"/>
      </c:catAx>
      <c:valAx>
        <c:axId val="733722511"/>
        <c:scaling>
          <c:orientation val="minMax"/>
          <c:max val="20"/>
          <c:min val="-6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55822816668465E-2"/>
          <c:y val="3.991880228454589E-2"/>
          <c:w val="0.75507357338949843"/>
          <c:h val="0.59211652364189638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verzió'!$B$271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cat>
            <c:strRef>
              <c:f>'Új verzió'!$A$272:$A$297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verzió'!$B$272:$B$297</c:f>
              <c:numCache>
                <c:formatCode>General\ "pont"</c:formatCode>
                <c:ptCount val="26"/>
                <c:pt idx="0">
                  <c:v>-18</c:v>
                </c:pt>
                <c:pt idx="1">
                  <c:v>1</c:v>
                </c:pt>
                <c:pt idx="2">
                  <c:v>11</c:v>
                </c:pt>
                <c:pt idx="3">
                  <c:v>3</c:v>
                </c:pt>
                <c:pt idx="4">
                  <c:v>20</c:v>
                </c:pt>
                <c:pt idx="5">
                  <c:v>19</c:v>
                </c:pt>
                <c:pt idx="6">
                  <c:v>13</c:v>
                </c:pt>
                <c:pt idx="7">
                  <c:v>3</c:v>
                </c:pt>
                <c:pt idx="8">
                  <c:v>-1</c:v>
                </c:pt>
                <c:pt idx="9">
                  <c:v>3</c:v>
                </c:pt>
                <c:pt idx="10">
                  <c:v>-3</c:v>
                </c:pt>
                <c:pt idx="11">
                  <c:v>-14</c:v>
                </c:pt>
                <c:pt idx="12">
                  <c:v>-7</c:v>
                </c:pt>
                <c:pt idx="13">
                  <c:v>16</c:v>
                </c:pt>
                <c:pt idx="14">
                  <c:v>2</c:v>
                </c:pt>
                <c:pt idx="15">
                  <c:v>-18</c:v>
                </c:pt>
                <c:pt idx="16">
                  <c:v>-18</c:v>
                </c:pt>
                <c:pt idx="17">
                  <c:v>-9</c:v>
                </c:pt>
                <c:pt idx="18">
                  <c:v>-17</c:v>
                </c:pt>
                <c:pt idx="19">
                  <c:v>-30</c:v>
                </c:pt>
                <c:pt idx="20">
                  <c:v>-53</c:v>
                </c:pt>
                <c:pt idx="21">
                  <c:v>-46</c:v>
                </c:pt>
                <c:pt idx="22">
                  <c:v>-50</c:v>
                </c:pt>
                <c:pt idx="23">
                  <c:v>-38</c:v>
                </c:pt>
                <c:pt idx="24">
                  <c:v>-43</c:v>
                </c:pt>
                <c:pt idx="25">
                  <c:v>-20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6B3-4390-B3A9-92395CE71289}"/>
            </c:ext>
          </c:extLst>
        </c:ser>
        <c:ser>
          <c:idx val="1"/>
          <c:order val="1"/>
          <c:tx>
            <c:strRef>
              <c:f>'Új verzió'!$C$271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5"/>
              <c:layout>
                <c:manualLayout>
                  <c:x val="2.7777780815591807E-3"/>
                  <c:y val="2.91776776980879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6B3-4390-B3A9-92395CE712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verzió'!$A$272:$A$297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verzió'!$C$272:$C$297</c:f>
              <c:numCache>
                <c:formatCode>General\ "pont"</c:formatCode>
                <c:ptCount val="26"/>
                <c:pt idx="0">
                  <c:v>-15</c:v>
                </c:pt>
                <c:pt idx="1">
                  <c:v>9</c:v>
                </c:pt>
                <c:pt idx="2">
                  <c:v>20</c:v>
                </c:pt>
                <c:pt idx="3">
                  <c:v>8</c:v>
                </c:pt>
                <c:pt idx="4">
                  <c:v>28</c:v>
                </c:pt>
                <c:pt idx="5">
                  <c:v>26</c:v>
                </c:pt>
                <c:pt idx="6">
                  <c:v>12</c:v>
                </c:pt>
                <c:pt idx="7">
                  <c:v>6</c:v>
                </c:pt>
                <c:pt idx="8">
                  <c:v>11</c:v>
                </c:pt>
                <c:pt idx="9">
                  <c:v>0</c:v>
                </c:pt>
                <c:pt idx="10">
                  <c:v>2</c:v>
                </c:pt>
                <c:pt idx="11">
                  <c:v>-12</c:v>
                </c:pt>
                <c:pt idx="12">
                  <c:v>-8</c:v>
                </c:pt>
                <c:pt idx="13">
                  <c:v>18</c:v>
                </c:pt>
                <c:pt idx="14">
                  <c:v>10</c:v>
                </c:pt>
                <c:pt idx="15">
                  <c:v>-23</c:v>
                </c:pt>
                <c:pt idx="16">
                  <c:v>-13</c:v>
                </c:pt>
                <c:pt idx="17">
                  <c:v>-20</c:v>
                </c:pt>
                <c:pt idx="18">
                  <c:v>-25</c:v>
                </c:pt>
                <c:pt idx="19">
                  <c:v>-39</c:v>
                </c:pt>
                <c:pt idx="20">
                  <c:v>-56</c:v>
                </c:pt>
                <c:pt idx="21">
                  <c:v>-56</c:v>
                </c:pt>
                <c:pt idx="22">
                  <c:v>-63</c:v>
                </c:pt>
                <c:pt idx="23">
                  <c:v>-44</c:v>
                </c:pt>
                <c:pt idx="24">
                  <c:v>-43</c:v>
                </c:pt>
                <c:pt idx="25">
                  <c:v>-29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6B3-4390-B3A9-92395CE71289}"/>
            </c:ext>
          </c:extLst>
        </c:ser>
        <c:ser>
          <c:idx val="2"/>
          <c:order val="2"/>
          <c:tx>
            <c:strRef>
              <c:f>'Új verzió'!$D$271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5"/>
              <c:layout>
                <c:manualLayout>
                  <c:x val="1.3888890407796413E-3"/>
                  <c:y val="1.21573657075366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6B3-4390-B3A9-92395CE712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verzió'!$A$272:$A$297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verzió'!$D$272:$D$297</c:f>
              <c:numCache>
                <c:formatCode>General\ "pont"</c:formatCode>
                <c:ptCount val="26"/>
                <c:pt idx="0">
                  <c:v>-11</c:v>
                </c:pt>
                <c:pt idx="1">
                  <c:v>17</c:v>
                </c:pt>
                <c:pt idx="2">
                  <c:v>16</c:v>
                </c:pt>
                <c:pt idx="3">
                  <c:v>17</c:v>
                </c:pt>
                <c:pt idx="4">
                  <c:v>33</c:v>
                </c:pt>
                <c:pt idx="5">
                  <c:v>30</c:v>
                </c:pt>
                <c:pt idx="6">
                  <c:v>14</c:v>
                </c:pt>
                <c:pt idx="7">
                  <c:v>5</c:v>
                </c:pt>
                <c:pt idx="8">
                  <c:v>6</c:v>
                </c:pt>
                <c:pt idx="9">
                  <c:v>4</c:v>
                </c:pt>
                <c:pt idx="10">
                  <c:v>-8</c:v>
                </c:pt>
                <c:pt idx="11">
                  <c:v>-25</c:v>
                </c:pt>
                <c:pt idx="12">
                  <c:v>-18</c:v>
                </c:pt>
                <c:pt idx="13">
                  <c:v>-3</c:v>
                </c:pt>
                <c:pt idx="14">
                  <c:v>5</c:v>
                </c:pt>
                <c:pt idx="15">
                  <c:v>-33</c:v>
                </c:pt>
                <c:pt idx="16">
                  <c:v>-28</c:v>
                </c:pt>
                <c:pt idx="17">
                  <c:v>-43</c:v>
                </c:pt>
                <c:pt idx="18">
                  <c:v>-27</c:v>
                </c:pt>
                <c:pt idx="19">
                  <c:v>-46</c:v>
                </c:pt>
                <c:pt idx="20">
                  <c:v>-65</c:v>
                </c:pt>
                <c:pt idx="21">
                  <c:v>-51</c:v>
                </c:pt>
                <c:pt idx="22">
                  <c:v>-67</c:v>
                </c:pt>
                <c:pt idx="23">
                  <c:v>-54</c:v>
                </c:pt>
                <c:pt idx="24">
                  <c:v>-43</c:v>
                </c:pt>
                <c:pt idx="25">
                  <c:v>-25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6B3-4390-B3A9-92395CE71289}"/>
            </c:ext>
          </c:extLst>
        </c:ser>
        <c:ser>
          <c:idx val="3"/>
          <c:order val="3"/>
          <c:tx>
            <c:strRef>
              <c:f>'Új verzió'!$E$271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6B3-4390-B3A9-92395CE712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verzió'!$A$272:$A$297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verzió'!$E$272:$E$297</c:f>
              <c:numCache>
                <c:formatCode>General\ "pont"</c:formatCode>
                <c:ptCount val="26"/>
                <c:pt idx="0">
                  <c:v>4</c:v>
                </c:pt>
                <c:pt idx="1">
                  <c:v>12</c:v>
                </c:pt>
                <c:pt idx="2">
                  <c:v>31</c:v>
                </c:pt>
                <c:pt idx="3">
                  <c:v>29</c:v>
                </c:pt>
                <c:pt idx="4">
                  <c:v>30</c:v>
                </c:pt>
                <c:pt idx="5">
                  <c:v>10</c:v>
                </c:pt>
                <c:pt idx="6">
                  <c:v>37</c:v>
                </c:pt>
                <c:pt idx="7">
                  <c:v>6</c:v>
                </c:pt>
                <c:pt idx="8">
                  <c:v>2</c:v>
                </c:pt>
                <c:pt idx="9">
                  <c:v>16</c:v>
                </c:pt>
                <c:pt idx="10">
                  <c:v>-12</c:v>
                </c:pt>
                <c:pt idx="11">
                  <c:v>-5</c:v>
                </c:pt>
                <c:pt idx="12">
                  <c:v>12</c:v>
                </c:pt>
                <c:pt idx="13">
                  <c:v>0</c:v>
                </c:pt>
                <c:pt idx="14">
                  <c:v>-3</c:v>
                </c:pt>
                <c:pt idx="15">
                  <c:v>-38</c:v>
                </c:pt>
                <c:pt idx="16">
                  <c:v>-19</c:v>
                </c:pt>
                <c:pt idx="17">
                  <c:v>-15</c:v>
                </c:pt>
                <c:pt idx="18">
                  <c:v>-29</c:v>
                </c:pt>
                <c:pt idx="19">
                  <c:v>-43</c:v>
                </c:pt>
                <c:pt idx="20">
                  <c:v>-15</c:v>
                </c:pt>
                <c:pt idx="21">
                  <c:v>-57</c:v>
                </c:pt>
                <c:pt idx="22">
                  <c:v>-57</c:v>
                </c:pt>
                <c:pt idx="23">
                  <c:v>-36</c:v>
                </c:pt>
                <c:pt idx="24">
                  <c:v>-31</c:v>
                </c:pt>
                <c:pt idx="25">
                  <c:v>-6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6B3-4390-B3A9-92395CE71289}"/>
            </c:ext>
          </c:extLst>
        </c:ser>
        <c:ser>
          <c:idx val="4"/>
          <c:order val="4"/>
          <c:tx>
            <c:strRef>
              <c:f>'Új verzió'!$F$271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5"/>
              <c:layout>
                <c:manualLayout>
                  <c:x val="1.3888890407796413E-3"/>
                  <c:y val="-2.67462045565807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6B3-4390-B3A9-92395CE712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verzió'!$A$272:$A$297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verzió'!$F$272:$F$297</c:f>
              <c:numCache>
                <c:formatCode>General\ "pont"</c:formatCode>
                <c:ptCount val="26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  <c:pt idx="17">
                  <c:v>-17</c:v>
                </c:pt>
                <c:pt idx="18">
                  <c:v>-24</c:v>
                </c:pt>
                <c:pt idx="19">
                  <c:v>-38</c:v>
                </c:pt>
                <c:pt idx="20">
                  <c:v>-42</c:v>
                </c:pt>
                <c:pt idx="21">
                  <c:v>-51</c:v>
                </c:pt>
                <c:pt idx="22">
                  <c:v>-57</c:v>
                </c:pt>
                <c:pt idx="23">
                  <c:v>-40</c:v>
                </c:pt>
                <c:pt idx="24">
                  <c:v>-39</c:v>
                </c:pt>
                <c:pt idx="25">
                  <c:v>-19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6B3-4390-B3A9-92395CE712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2906207"/>
        <c:axId val="672905791"/>
      </c:lineChart>
      <c:catAx>
        <c:axId val="67290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5791"/>
        <c:crosses val="autoZero"/>
        <c:auto val="1"/>
        <c:lblAlgn val="ctr"/>
        <c:lblOffset val="50"/>
        <c:noMultiLvlLbl val="0"/>
      </c:catAx>
      <c:valAx>
        <c:axId val="672905791"/>
        <c:scaling>
          <c:orientation val="minMax"/>
          <c:max val="40.799999999999997"/>
          <c:min val="-7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6207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54871922027727"/>
          <c:y val="4.6448696221898497E-2"/>
          <c:w val="0.75497308517749706"/>
          <c:h val="0.55797747168207068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verzió'!$L$309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B00-4BF0-9149-4461FC3A6E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verzió'!$K$310:$K$335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verzió'!$L$310:$L$335</c:f>
              <c:numCache>
                <c:formatCode>General\ "pont"</c:formatCode>
                <c:ptCount val="26"/>
                <c:pt idx="0">
                  <c:v>13.5</c:v>
                </c:pt>
                <c:pt idx="1">
                  <c:v>33</c:v>
                </c:pt>
                <c:pt idx="2">
                  <c:v>30</c:v>
                </c:pt>
                <c:pt idx="3">
                  <c:v>30</c:v>
                </c:pt>
                <c:pt idx="4">
                  <c:v>33.495000000000005</c:v>
                </c:pt>
                <c:pt idx="5">
                  <c:v>39</c:v>
                </c:pt>
                <c:pt idx="6">
                  <c:v>28</c:v>
                </c:pt>
                <c:pt idx="7">
                  <c:v>29</c:v>
                </c:pt>
                <c:pt idx="8">
                  <c:v>24</c:v>
                </c:pt>
                <c:pt idx="9">
                  <c:v>25</c:v>
                </c:pt>
                <c:pt idx="10">
                  <c:v>27</c:v>
                </c:pt>
                <c:pt idx="11">
                  <c:v>33</c:v>
                </c:pt>
                <c:pt idx="12">
                  <c:v>32</c:v>
                </c:pt>
                <c:pt idx="13">
                  <c:v>38</c:v>
                </c:pt>
                <c:pt idx="14">
                  <c:v>51</c:v>
                </c:pt>
                <c:pt idx="15">
                  <c:v>27</c:v>
                </c:pt>
                <c:pt idx="16">
                  <c:v>45</c:v>
                </c:pt>
                <c:pt idx="17">
                  <c:v>37</c:v>
                </c:pt>
                <c:pt idx="18">
                  <c:v>20</c:v>
                </c:pt>
                <c:pt idx="19">
                  <c:v>8</c:v>
                </c:pt>
                <c:pt idx="20">
                  <c:v>6</c:v>
                </c:pt>
                <c:pt idx="21">
                  <c:v>2</c:v>
                </c:pt>
                <c:pt idx="22">
                  <c:v>3</c:v>
                </c:pt>
                <c:pt idx="23">
                  <c:v>7</c:v>
                </c:pt>
                <c:pt idx="24">
                  <c:v>9</c:v>
                </c:pt>
                <c:pt idx="25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B00-4BF0-9149-4461FC3A6E96}"/>
            </c:ext>
          </c:extLst>
        </c:ser>
        <c:ser>
          <c:idx val="1"/>
          <c:order val="1"/>
          <c:tx>
            <c:strRef>
              <c:f>'Új verzió'!$M$309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B00-4BF0-9149-4461FC3A6E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verzió'!$K$310:$K$335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verzió'!$M$310:$M$335</c:f>
              <c:numCache>
                <c:formatCode>General\ "pont"</c:formatCode>
                <c:ptCount val="26"/>
                <c:pt idx="0">
                  <c:v>15</c:v>
                </c:pt>
                <c:pt idx="1">
                  <c:v>38</c:v>
                </c:pt>
                <c:pt idx="2">
                  <c:v>32</c:v>
                </c:pt>
                <c:pt idx="3">
                  <c:v>30</c:v>
                </c:pt>
                <c:pt idx="4">
                  <c:v>42.86</c:v>
                </c:pt>
                <c:pt idx="5">
                  <c:v>29</c:v>
                </c:pt>
                <c:pt idx="6">
                  <c:v>36</c:v>
                </c:pt>
                <c:pt idx="7">
                  <c:v>32</c:v>
                </c:pt>
                <c:pt idx="8">
                  <c:v>17</c:v>
                </c:pt>
                <c:pt idx="9">
                  <c:v>36</c:v>
                </c:pt>
                <c:pt idx="10">
                  <c:v>32</c:v>
                </c:pt>
                <c:pt idx="11">
                  <c:v>22</c:v>
                </c:pt>
                <c:pt idx="12">
                  <c:v>15</c:v>
                </c:pt>
                <c:pt idx="13">
                  <c:v>42</c:v>
                </c:pt>
                <c:pt idx="14">
                  <c:v>36</c:v>
                </c:pt>
                <c:pt idx="15">
                  <c:v>15</c:v>
                </c:pt>
                <c:pt idx="16">
                  <c:v>33</c:v>
                </c:pt>
                <c:pt idx="17">
                  <c:v>29</c:v>
                </c:pt>
                <c:pt idx="18">
                  <c:v>31</c:v>
                </c:pt>
                <c:pt idx="19">
                  <c:v>18</c:v>
                </c:pt>
                <c:pt idx="20">
                  <c:v>0</c:v>
                </c:pt>
                <c:pt idx="21">
                  <c:v>-10</c:v>
                </c:pt>
                <c:pt idx="22">
                  <c:v>16</c:v>
                </c:pt>
                <c:pt idx="23">
                  <c:v>-25</c:v>
                </c:pt>
                <c:pt idx="24">
                  <c:v>7</c:v>
                </c:pt>
                <c:pt idx="25">
                  <c:v>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B00-4BF0-9149-4461FC3A6E96}"/>
            </c:ext>
          </c:extLst>
        </c:ser>
        <c:ser>
          <c:idx val="2"/>
          <c:order val="2"/>
          <c:tx>
            <c:strRef>
              <c:f>'Új verzió'!$N$309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B00-4BF0-9149-4461FC3A6E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verzió'!$K$310:$K$335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verzió'!$N$310:$N$335</c:f>
              <c:numCache>
                <c:formatCode>General\ "pont"</c:formatCode>
                <c:ptCount val="26"/>
                <c:pt idx="0">
                  <c:v>-11.25</c:v>
                </c:pt>
                <c:pt idx="1">
                  <c:v>1.75</c:v>
                </c:pt>
                <c:pt idx="2">
                  <c:v>3.75</c:v>
                </c:pt>
                <c:pt idx="3">
                  <c:v>-0.75</c:v>
                </c:pt>
                <c:pt idx="4">
                  <c:v>20.594999999999999</c:v>
                </c:pt>
                <c:pt idx="5">
                  <c:v>19</c:v>
                </c:pt>
                <c:pt idx="6">
                  <c:v>6</c:v>
                </c:pt>
                <c:pt idx="7">
                  <c:v>-3</c:v>
                </c:pt>
                <c:pt idx="8">
                  <c:v>10</c:v>
                </c:pt>
                <c:pt idx="9">
                  <c:v>2</c:v>
                </c:pt>
                <c:pt idx="10">
                  <c:v>7</c:v>
                </c:pt>
                <c:pt idx="11">
                  <c:v>5</c:v>
                </c:pt>
                <c:pt idx="12">
                  <c:v>16</c:v>
                </c:pt>
                <c:pt idx="13">
                  <c:v>24</c:v>
                </c:pt>
                <c:pt idx="14">
                  <c:v>31</c:v>
                </c:pt>
                <c:pt idx="15">
                  <c:v>10</c:v>
                </c:pt>
                <c:pt idx="16">
                  <c:v>27</c:v>
                </c:pt>
                <c:pt idx="17">
                  <c:v>10</c:v>
                </c:pt>
                <c:pt idx="18">
                  <c:v>13</c:v>
                </c:pt>
                <c:pt idx="19">
                  <c:v>-1</c:v>
                </c:pt>
                <c:pt idx="20">
                  <c:v>8</c:v>
                </c:pt>
                <c:pt idx="21">
                  <c:v>-3</c:v>
                </c:pt>
                <c:pt idx="22">
                  <c:v>2</c:v>
                </c:pt>
                <c:pt idx="23">
                  <c:v>19</c:v>
                </c:pt>
                <c:pt idx="24">
                  <c:v>-4</c:v>
                </c:pt>
                <c:pt idx="25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B00-4BF0-9149-4461FC3A6E96}"/>
            </c:ext>
          </c:extLst>
        </c:ser>
        <c:ser>
          <c:idx val="3"/>
          <c:order val="3"/>
          <c:tx>
            <c:strRef>
              <c:f>'Új verzió'!$O$309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B00-4BF0-9149-4461FC3A6E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verzió'!$K$310:$K$335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verzió'!$O$310:$O$335</c:f>
              <c:numCache>
                <c:formatCode>General\ "pont"</c:formatCode>
                <c:ptCount val="26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  <c:pt idx="17">
                  <c:v>32</c:v>
                </c:pt>
                <c:pt idx="18">
                  <c:v>30</c:v>
                </c:pt>
                <c:pt idx="19">
                  <c:v>14</c:v>
                </c:pt>
                <c:pt idx="20">
                  <c:v>25</c:v>
                </c:pt>
                <c:pt idx="21">
                  <c:v>12</c:v>
                </c:pt>
                <c:pt idx="22">
                  <c:v>19</c:v>
                </c:pt>
                <c:pt idx="23">
                  <c:v>24</c:v>
                </c:pt>
                <c:pt idx="24">
                  <c:v>18</c:v>
                </c:pt>
                <c:pt idx="25">
                  <c:v>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B00-4BF0-9149-4461FC3A6E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9036448"/>
        <c:axId val="979037104"/>
      </c:lineChart>
      <c:catAx>
        <c:axId val="97903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7104"/>
        <c:crosses val="autoZero"/>
        <c:auto val="1"/>
        <c:lblAlgn val="ctr"/>
        <c:lblOffset val="100"/>
        <c:noMultiLvlLbl val="0"/>
      </c:catAx>
      <c:valAx>
        <c:axId val="979037104"/>
        <c:scaling>
          <c:orientation val="minMax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89413823272"/>
          <c:y val="0.84202609351554814"/>
          <c:w val="0.70816732283464567"/>
          <c:h val="0.1421792519179001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6976112968"/>
          <c:y val="3.9316975481424349E-2"/>
          <c:w val="0.76047088369104154"/>
          <c:h val="0.6062036242931393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verzió'!$B$344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665-4AB7-ADF9-76A92889FD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verzió'!$A$345:$A$370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verzió'!$B$345:$B$370</c:f>
              <c:numCache>
                <c:formatCode>General\ "pont"</c:formatCode>
                <c:ptCount val="26"/>
                <c:pt idx="0">
                  <c:v>-3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11</c:v>
                </c:pt>
                <c:pt idx="5">
                  <c:v>6</c:v>
                </c:pt>
                <c:pt idx="6">
                  <c:v>8</c:v>
                </c:pt>
                <c:pt idx="7">
                  <c:v>4</c:v>
                </c:pt>
                <c:pt idx="8">
                  <c:v>1</c:v>
                </c:pt>
                <c:pt idx="9">
                  <c:v>4</c:v>
                </c:pt>
                <c:pt idx="10">
                  <c:v>4</c:v>
                </c:pt>
                <c:pt idx="11">
                  <c:v>1</c:v>
                </c:pt>
                <c:pt idx="12">
                  <c:v>5</c:v>
                </c:pt>
                <c:pt idx="13">
                  <c:v>12</c:v>
                </c:pt>
                <c:pt idx="14">
                  <c:v>9</c:v>
                </c:pt>
                <c:pt idx="15">
                  <c:v>5</c:v>
                </c:pt>
                <c:pt idx="16">
                  <c:v>2</c:v>
                </c:pt>
                <c:pt idx="17">
                  <c:v>5</c:v>
                </c:pt>
                <c:pt idx="18">
                  <c:v>4</c:v>
                </c:pt>
                <c:pt idx="19">
                  <c:v>-3</c:v>
                </c:pt>
                <c:pt idx="20">
                  <c:v>-9</c:v>
                </c:pt>
                <c:pt idx="21">
                  <c:v>-10</c:v>
                </c:pt>
                <c:pt idx="22">
                  <c:v>-4</c:v>
                </c:pt>
                <c:pt idx="23">
                  <c:v>-10</c:v>
                </c:pt>
                <c:pt idx="24">
                  <c:v>-8</c:v>
                </c:pt>
                <c:pt idx="25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665-4AB7-ADF9-76A92889FD0B}"/>
            </c:ext>
          </c:extLst>
        </c:ser>
        <c:ser>
          <c:idx val="1"/>
          <c:order val="1"/>
          <c:tx>
            <c:strRef>
              <c:f>'Új verzió'!$C$344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665-4AB7-ADF9-76A92889FD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verzió'!$A$345:$A$370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verzió'!$C$345:$C$370</c:f>
              <c:numCache>
                <c:formatCode>General\ "pont"</c:formatCode>
                <c:ptCount val="26"/>
                <c:pt idx="0">
                  <c:v>1</c:v>
                </c:pt>
                <c:pt idx="1">
                  <c:v>8</c:v>
                </c:pt>
                <c:pt idx="2">
                  <c:v>11</c:v>
                </c:pt>
                <c:pt idx="3">
                  <c:v>6</c:v>
                </c:pt>
                <c:pt idx="4">
                  <c:v>21</c:v>
                </c:pt>
                <c:pt idx="5">
                  <c:v>17</c:v>
                </c:pt>
                <c:pt idx="6">
                  <c:v>12</c:v>
                </c:pt>
                <c:pt idx="7">
                  <c:v>16</c:v>
                </c:pt>
                <c:pt idx="8">
                  <c:v>12</c:v>
                </c:pt>
                <c:pt idx="9">
                  <c:v>19</c:v>
                </c:pt>
                <c:pt idx="10">
                  <c:v>10</c:v>
                </c:pt>
                <c:pt idx="11">
                  <c:v>13</c:v>
                </c:pt>
                <c:pt idx="12">
                  <c:v>14</c:v>
                </c:pt>
                <c:pt idx="13">
                  <c:v>19</c:v>
                </c:pt>
                <c:pt idx="14">
                  <c:v>23</c:v>
                </c:pt>
                <c:pt idx="15">
                  <c:v>14</c:v>
                </c:pt>
                <c:pt idx="16">
                  <c:v>11</c:v>
                </c:pt>
                <c:pt idx="17">
                  <c:v>17</c:v>
                </c:pt>
                <c:pt idx="18">
                  <c:v>14</c:v>
                </c:pt>
                <c:pt idx="19">
                  <c:v>3</c:v>
                </c:pt>
                <c:pt idx="20">
                  <c:v>0</c:v>
                </c:pt>
                <c:pt idx="21">
                  <c:v>-20</c:v>
                </c:pt>
                <c:pt idx="22">
                  <c:v>-9</c:v>
                </c:pt>
                <c:pt idx="23">
                  <c:v>-8</c:v>
                </c:pt>
                <c:pt idx="24">
                  <c:v>-11</c:v>
                </c:pt>
                <c:pt idx="25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665-4AB7-ADF9-76A92889FD0B}"/>
            </c:ext>
          </c:extLst>
        </c:ser>
        <c:ser>
          <c:idx val="2"/>
          <c:order val="2"/>
          <c:tx>
            <c:strRef>
              <c:f>'Új verzió'!$D$344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5"/>
              <c:layout>
                <c:manualLayout>
                  <c:x val="-1.3888890407796413E-3"/>
                  <c:y val="-2.705158797856089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665-4AB7-ADF9-76A92889FD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verzió'!$A$345:$A$370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verzió'!$D$345:$D$370</c:f>
              <c:numCache>
                <c:formatCode>General\ "pont"</c:formatCode>
                <c:ptCount val="26"/>
                <c:pt idx="0">
                  <c:v>4</c:v>
                </c:pt>
                <c:pt idx="1">
                  <c:v>15</c:v>
                </c:pt>
                <c:pt idx="2">
                  <c:v>19</c:v>
                </c:pt>
                <c:pt idx="3">
                  <c:v>22</c:v>
                </c:pt>
                <c:pt idx="4">
                  <c:v>25</c:v>
                </c:pt>
                <c:pt idx="5">
                  <c:v>31</c:v>
                </c:pt>
                <c:pt idx="6">
                  <c:v>26</c:v>
                </c:pt>
                <c:pt idx="7">
                  <c:v>22</c:v>
                </c:pt>
                <c:pt idx="8">
                  <c:v>26</c:v>
                </c:pt>
                <c:pt idx="9">
                  <c:v>19</c:v>
                </c:pt>
                <c:pt idx="10">
                  <c:v>16</c:v>
                </c:pt>
                <c:pt idx="11">
                  <c:v>10</c:v>
                </c:pt>
                <c:pt idx="12">
                  <c:v>23</c:v>
                </c:pt>
                <c:pt idx="13">
                  <c:v>21</c:v>
                </c:pt>
                <c:pt idx="14">
                  <c:v>34</c:v>
                </c:pt>
                <c:pt idx="15">
                  <c:v>27</c:v>
                </c:pt>
                <c:pt idx="16">
                  <c:v>30</c:v>
                </c:pt>
                <c:pt idx="17">
                  <c:v>13</c:v>
                </c:pt>
                <c:pt idx="18">
                  <c:v>23</c:v>
                </c:pt>
                <c:pt idx="19">
                  <c:v>6</c:v>
                </c:pt>
                <c:pt idx="20">
                  <c:v>-21</c:v>
                </c:pt>
                <c:pt idx="21">
                  <c:v>-15</c:v>
                </c:pt>
                <c:pt idx="22">
                  <c:v>-15</c:v>
                </c:pt>
                <c:pt idx="23">
                  <c:v>-8</c:v>
                </c:pt>
                <c:pt idx="24">
                  <c:v>0</c:v>
                </c:pt>
                <c:pt idx="25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665-4AB7-ADF9-76A92889FD0B}"/>
            </c:ext>
          </c:extLst>
        </c:ser>
        <c:ser>
          <c:idx val="3"/>
          <c:order val="3"/>
          <c:tx>
            <c:strRef>
              <c:f>'Új verzió'!$E$344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665-4AB7-ADF9-76A92889FD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verzió'!$A$345:$A$370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verzió'!$E$345:$E$370</c:f>
              <c:numCache>
                <c:formatCode>General\ "pont"</c:formatCode>
                <c:ptCount val="26"/>
                <c:pt idx="0">
                  <c:v>6</c:v>
                </c:pt>
                <c:pt idx="1">
                  <c:v>14</c:v>
                </c:pt>
                <c:pt idx="2">
                  <c:v>14</c:v>
                </c:pt>
                <c:pt idx="3">
                  <c:v>19</c:v>
                </c:pt>
                <c:pt idx="4">
                  <c:v>23</c:v>
                </c:pt>
                <c:pt idx="5">
                  <c:v>18</c:v>
                </c:pt>
                <c:pt idx="6">
                  <c:v>45</c:v>
                </c:pt>
                <c:pt idx="7">
                  <c:v>39</c:v>
                </c:pt>
                <c:pt idx="8">
                  <c:v>24</c:v>
                </c:pt>
                <c:pt idx="9">
                  <c:v>31</c:v>
                </c:pt>
                <c:pt idx="10">
                  <c:v>24</c:v>
                </c:pt>
                <c:pt idx="11">
                  <c:v>39</c:v>
                </c:pt>
                <c:pt idx="12">
                  <c:v>33</c:v>
                </c:pt>
                <c:pt idx="13">
                  <c:v>29</c:v>
                </c:pt>
                <c:pt idx="14">
                  <c:v>26</c:v>
                </c:pt>
                <c:pt idx="15">
                  <c:v>43</c:v>
                </c:pt>
                <c:pt idx="16">
                  <c:v>32</c:v>
                </c:pt>
                <c:pt idx="17">
                  <c:v>27</c:v>
                </c:pt>
                <c:pt idx="18">
                  <c:v>27</c:v>
                </c:pt>
                <c:pt idx="19">
                  <c:v>23</c:v>
                </c:pt>
                <c:pt idx="20">
                  <c:v>33</c:v>
                </c:pt>
                <c:pt idx="21">
                  <c:v>21</c:v>
                </c:pt>
                <c:pt idx="22">
                  <c:v>3</c:v>
                </c:pt>
                <c:pt idx="23">
                  <c:v>7</c:v>
                </c:pt>
                <c:pt idx="24">
                  <c:v>21</c:v>
                </c:pt>
                <c:pt idx="25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665-4AB7-ADF9-76A92889FD0B}"/>
            </c:ext>
          </c:extLst>
        </c:ser>
        <c:ser>
          <c:idx val="4"/>
          <c:order val="4"/>
          <c:tx>
            <c:strRef>
              <c:f>'Új verzió'!$F$344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5"/>
              <c:layout>
                <c:manualLayout>
                  <c:x val="1.3888890407797432E-3"/>
                  <c:y val="-1.229617635389131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665-4AB7-ADF9-76A92889FD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verzió'!$A$345:$A$370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verzió'!$F$345:$F$370</c:f>
              <c:numCache>
                <c:formatCode>General\ "pont"</c:formatCode>
                <c:ptCount val="26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665-4AB7-ADF9-76A92889FD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3912688"/>
        <c:axId val="923914656"/>
      </c:lineChart>
      <c:catAx>
        <c:axId val="92391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4656"/>
        <c:crosses val="autoZero"/>
        <c:auto val="1"/>
        <c:lblAlgn val="ctr"/>
        <c:lblOffset val="100"/>
        <c:noMultiLvlLbl val="0"/>
      </c:catAx>
      <c:valAx>
        <c:axId val="923914656"/>
        <c:scaling>
          <c:orientation val="minMax"/>
          <c:max val="50"/>
          <c:min val="-3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26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4.1868431411809175E-2"/>
          <c:w val="0.77297090988626427"/>
          <c:h val="0.58521773683519196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verzió'!$L$372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cat>
            <c:strRef>
              <c:f>'Új verzió'!$K$373:$K$398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verzió'!$L$373:$L$398</c:f>
              <c:numCache>
                <c:formatCode>General\ "pont"</c:formatCode>
                <c:ptCount val="26"/>
                <c:pt idx="0">
                  <c:v>3</c:v>
                </c:pt>
                <c:pt idx="1">
                  <c:v>15.5</c:v>
                </c:pt>
                <c:pt idx="2">
                  <c:v>13.5</c:v>
                </c:pt>
                <c:pt idx="3">
                  <c:v>15</c:v>
                </c:pt>
                <c:pt idx="4">
                  <c:v>19.22</c:v>
                </c:pt>
                <c:pt idx="5">
                  <c:v>17</c:v>
                </c:pt>
                <c:pt idx="6">
                  <c:v>19</c:v>
                </c:pt>
                <c:pt idx="7">
                  <c:v>19.5</c:v>
                </c:pt>
                <c:pt idx="8">
                  <c:v>16</c:v>
                </c:pt>
                <c:pt idx="9">
                  <c:v>13</c:v>
                </c:pt>
                <c:pt idx="10">
                  <c:v>10</c:v>
                </c:pt>
                <c:pt idx="11">
                  <c:v>11</c:v>
                </c:pt>
                <c:pt idx="12">
                  <c:v>14</c:v>
                </c:pt>
                <c:pt idx="13">
                  <c:v>19</c:v>
                </c:pt>
                <c:pt idx="14">
                  <c:v>21</c:v>
                </c:pt>
                <c:pt idx="15">
                  <c:v>20</c:v>
                </c:pt>
                <c:pt idx="16">
                  <c:v>20</c:v>
                </c:pt>
                <c:pt idx="17">
                  <c:v>16</c:v>
                </c:pt>
                <c:pt idx="18">
                  <c:v>13</c:v>
                </c:pt>
                <c:pt idx="19">
                  <c:v>10</c:v>
                </c:pt>
                <c:pt idx="20">
                  <c:v>-4</c:v>
                </c:pt>
                <c:pt idx="21">
                  <c:v>-8</c:v>
                </c:pt>
                <c:pt idx="22">
                  <c:v>-4</c:v>
                </c:pt>
                <c:pt idx="23">
                  <c:v>-12</c:v>
                </c:pt>
                <c:pt idx="24">
                  <c:v>-6</c:v>
                </c:pt>
                <c:pt idx="25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DCD-48F9-81E3-23B6D89D23D5}"/>
            </c:ext>
          </c:extLst>
        </c:ser>
        <c:ser>
          <c:idx val="1"/>
          <c:order val="1"/>
          <c:tx>
            <c:strRef>
              <c:f>'Új verzió'!$M$372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DCD-48F9-81E3-23B6D89D23D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verzió'!$K$373:$K$398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verzió'!$M$373:$M$398</c:f>
              <c:numCache>
                <c:formatCode>General\ "pont"</c:formatCode>
                <c:ptCount val="26"/>
                <c:pt idx="0">
                  <c:v>-1</c:v>
                </c:pt>
                <c:pt idx="1">
                  <c:v>8</c:v>
                </c:pt>
                <c:pt idx="2">
                  <c:v>2</c:v>
                </c:pt>
                <c:pt idx="3">
                  <c:v>5</c:v>
                </c:pt>
                <c:pt idx="4">
                  <c:v>7.62</c:v>
                </c:pt>
                <c:pt idx="5">
                  <c:v>13</c:v>
                </c:pt>
                <c:pt idx="6">
                  <c:v>7</c:v>
                </c:pt>
                <c:pt idx="7">
                  <c:v>1</c:v>
                </c:pt>
                <c:pt idx="8">
                  <c:v>0</c:v>
                </c:pt>
                <c:pt idx="9">
                  <c:v>-1</c:v>
                </c:pt>
                <c:pt idx="10">
                  <c:v>-2</c:v>
                </c:pt>
                <c:pt idx="11">
                  <c:v>-4</c:v>
                </c:pt>
                <c:pt idx="12">
                  <c:v>-6</c:v>
                </c:pt>
                <c:pt idx="13">
                  <c:v>5</c:v>
                </c:pt>
                <c:pt idx="14">
                  <c:v>0</c:v>
                </c:pt>
                <c:pt idx="15">
                  <c:v>5</c:v>
                </c:pt>
                <c:pt idx="16">
                  <c:v>0</c:v>
                </c:pt>
                <c:pt idx="17">
                  <c:v>-7</c:v>
                </c:pt>
                <c:pt idx="18">
                  <c:v>7</c:v>
                </c:pt>
                <c:pt idx="19">
                  <c:v>-5</c:v>
                </c:pt>
                <c:pt idx="20">
                  <c:v>15</c:v>
                </c:pt>
                <c:pt idx="21">
                  <c:v>-9</c:v>
                </c:pt>
                <c:pt idx="22">
                  <c:v>-26</c:v>
                </c:pt>
                <c:pt idx="23">
                  <c:v>-13</c:v>
                </c:pt>
                <c:pt idx="24">
                  <c:v>-6</c:v>
                </c:pt>
                <c:pt idx="2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DCD-48F9-81E3-23B6D89D23D5}"/>
            </c:ext>
          </c:extLst>
        </c:ser>
        <c:ser>
          <c:idx val="2"/>
          <c:order val="2"/>
          <c:tx>
            <c:strRef>
              <c:f>'Új verzió'!$N$372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cat>
            <c:strRef>
              <c:f>'Új verzió'!$K$373:$K$398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verzió'!$N$373:$N$398</c:f>
              <c:numCache>
                <c:formatCode>General\ "pont"</c:formatCode>
                <c:ptCount val="26"/>
                <c:pt idx="0">
                  <c:v>-5</c:v>
                </c:pt>
                <c:pt idx="1">
                  <c:v>1.5</c:v>
                </c:pt>
                <c:pt idx="2">
                  <c:v>5.5</c:v>
                </c:pt>
                <c:pt idx="3">
                  <c:v>4.75</c:v>
                </c:pt>
                <c:pt idx="4">
                  <c:v>20.237499999999997</c:v>
                </c:pt>
                <c:pt idx="5">
                  <c:v>12.25</c:v>
                </c:pt>
                <c:pt idx="6">
                  <c:v>6</c:v>
                </c:pt>
                <c:pt idx="7">
                  <c:v>4</c:v>
                </c:pt>
                <c:pt idx="8">
                  <c:v>0</c:v>
                </c:pt>
                <c:pt idx="9">
                  <c:v>4</c:v>
                </c:pt>
                <c:pt idx="10">
                  <c:v>5</c:v>
                </c:pt>
                <c:pt idx="11">
                  <c:v>2</c:v>
                </c:pt>
                <c:pt idx="12">
                  <c:v>10</c:v>
                </c:pt>
                <c:pt idx="13">
                  <c:v>18</c:v>
                </c:pt>
                <c:pt idx="14">
                  <c:v>18</c:v>
                </c:pt>
                <c:pt idx="15">
                  <c:v>10</c:v>
                </c:pt>
                <c:pt idx="16">
                  <c:v>12</c:v>
                </c:pt>
                <c:pt idx="17">
                  <c:v>15</c:v>
                </c:pt>
                <c:pt idx="18">
                  <c:v>5</c:v>
                </c:pt>
                <c:pt idx="19">
                  <c:v>-7</c:v>
                </c:pt>
                <c:pt idx="20">
                  <c:v>-11</c:v>
                </c:pt>
                <c:pt idx="21">
                  <c:v>-18</c:v>
                </c:pt>
                <c:pt idx="22">
                  <c:v>-18</c:v>
                </c:pt>
                <c:pt idx="23">
                  <c:v>-7</c:v>
                </c:pt>
                <c:pt idx="24">
                  <c:v>-13</c:v>
                </c:pt>
                <c:pt idx="25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DCD-48F9-81E3-23B6D89D23D5}"/>
            </c:ext>
          </c:extLst>
        </c:ser>
        <c:ser>
          <c:idx val="3"/>
          <c:order val="3"/>
          <c:tx>
            <c:strRef>
              <c:f>'Új verzió'!$O$372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DCD-48F9-81E3-23B6D89D23D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verzió'!$K$373:$K$398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verzió'!$O$373:$O$398</c:f>
              <c:numCache>
                <c:formatCode>General\ "pont"</c:formatCode>
                <c:ptCount val="26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DCD-48F9-81E3-23B6D89D23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9507856"/>
        <c:axId val="1009500312"/>
      </c:lineChart>
      <c:catAx>
        <c:axId val="100950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0312"/>
        <c:crosses val="autoZero"/>
        <c:auto val="1"/>
        <c:lblAlgn val="ctr"/>
        <c:lblOffset val="100"/>
        <c:noMultiLvlLbl val="0"/>
      </c:catAx>
      <c:valAx>
        <c:axId val="1009500312"/>
        <c:scaling>
          <c:orientation val="minMax"/>
          <c:max val="3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785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89413823272"/>
          <c:y val="0.84808086440233743"/>
          <c:w val="0.7331673228346457"/>
          <c:h val="0.1414438310250889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4.2557967758054614E-2"/>
          <c:w val="0.80491535433070871"/>
          <c:h val="0.5888294688161297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verzió'!$B$534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979-468F-AB98-A69C715B22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verzió'!$A$535:$A$542</c:f>
              <c:strCache>
                <c:ptCount val="8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</c:strCache>
            </c:strRef>
          </c:cat>
          <c:val>
            <c:numRef>
              <c:f>'Új verzió'!$B$535:$B$542</c:f>
              <c:numCache>
                <c:formatCode>General\ "pont"</c:formatCode>
                <c:ptCount val="8"/>
                <c:pt idx="0">
                  <c:v>72</c:v>
                </c:pt>
                <c:pt idx="1">
                  <c:v>68</c:v>
                </c:pt>
                <c:pt idx="2">
                  <c:v>75</c:v>
                </c:pt>
                <c:pt idx="3">
                  <c:v>50</c:v>
                </c:pt>
                <c:pt idx="4">
                  <c:v>45</c:v>
                </c:pt>
                <c:pt idx="5">
                  <c:v>31</c:v>
                </c:pt>
                <c:pt idx="6">
                  <c:v>28</c:v>
                </c:pt>
                <c:pt idx="7">
                  <c:v>-6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979-468F-AB98-A69C715B2293}"/>
            </c:ext>
          </c:extLst>
        </c:ser>
        <c:ser>
          <c:idx val="1"/>
          <c:order val="1"/>
          <c:tx>
            <c:strRef>
              <c:f>'Új verzió'!$C$534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7"/>
              <c:layout>
                <c:manualLayout>
                  <c:x val="-1.0185067526415994E-16"/>
                  <c:y val="-2.6619559129796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979-468F-AB98-A69C715B22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verzió'!$A$535:$A$542</c:f>
              <c:strCache>
                <c:ptCount val="8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</c:strCache>
            </c:strRef>
          </c:cat>
          <c:val>
            <c:numRef>
              <c:f>'Új verzió'!$C$535:$C$542</c:f>
              <c:numCache>
                <c:formatCode>General\ "pont"</c:formatCode>
                <c:ptCount val="8"/>
                <c:pt idx="0">
                  <c:v>65</c:v>
                </c:pt>
                <c:pt idx="1">
                  <c:v>66</c:v>
                </c:pt>
                <c:pt idx="2">
                  <c:v>63</c:v>
                </c:pt>
                <c:pt idx="3">
                  <c:v>62</c:v>
                </c:pt>
                <c:pt idx="4">
                  <c:v>60</c:v>
                </c:pt>
                <c:pt idx="5">
                  <c:v>65</c:v>
                </c:pt>
                <c:pt idx="6">
                  <c:v>58</c:v>
                </c:pt>
                <c:pt idx="7">
                  <c:v>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979-468F-AB98-A69C715B2293}"/>
            </c:ext>
          </c:extLst>
        </c:ser>
        <c:ser>
          <c:idx val="2"/>
          <c:order val="2"/>
          <c:tx>
            <c:strRef>
              <c:f>'Új verzió'!$D$534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979-468F-AB98-A69C715B22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verzió'!$A$535:$A$542</c:f>
              <c:strCache>
                <c:ptCount val="8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</c:strCache>
            </c:strRef>
          </c:cat>
          <c:val>
            <c:numRef>
              <c:f>'Új verzió'!$D$535:$D$542</c:f>
              <c:numCache>
                <c:formatCode>General\ "pont"</c:formatCode>
                <c:ptCount val="8"/>
                <c:pt idx="0">
                  <c:v>44</c:v>
                </c:pt>
                <c:pt idx="1">
                  <c:v>46</c:v>
                </c:pt>
                <c:pt idx="2">
                  <c:v>39</c:v>
                </c:pt>
                <c:pt idx="3">
                  <c:v>45</c:v>
                </c:pt>
                <c:pt idx="4">
                  <c:v>41</c:v>
                </c:pt>
                <c:pt idx="5">
                  <c:v>40</c:v>
                </c:pt>
                <c:pt idx="6">
                  <c:v>40</c:v>
                </c:pt>
                <c:pt idx="7">
                  <c:v>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979-468F-AB98-A69C715B2293}"/>
            </c:ext>
          </c:extLst>
        </c:ser>
        <c:ser>
          <c:idx val="3"/>
          <c:order val="3"/>
          <c:tx>
            <c:strRef>
              <c:f>'Új verzió'!$E$534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7"/>
              <c:layout>
                <c:manualLayout>
                  <c:x val="-1.0185067526415994E-16"/>
                  <c:y val="3.1943470955755358E-2"/>
                </c:manualLayout>
              </c:layout>
              <c:tx>
                <c:rich>
                  <a:bodyPr/>
                  <a:lstStyle/>
                  <a:p>
                    <a:fld id="{950A7B2F-AEE0-4519-92BE-36F48F037D04}" type="VALUE">
                      <a:rPr lang="en-US" sz="1400" b="1">
                        <a:solidFill>
                          <a:srgbClr val="FF0000"/>
                        </a:solidFill>
                      </a:rPr>
                      <a:pPr/>
                      <a:t>[ÉRTÉK]</a:t>
                    </a:fld>
                    <a:endParaRPr lang="hu-H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D979-468F-AB98-A69C715B22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verzió'!$A$535:$A$542</c:f>
              <c:strCache>
                <c:ptCount val="8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</c:strCache>
            </c:strRef>
          </c:cat>
          <c:val>
            <c:numRef>
              <c:f>'Új verzió'!$E$535:$E$542</c:f>
              <c:numCache>
                <c:formatCode>General\ "pont"</c:formatCode>
                <c:ptCount val="8"/>
                <c:pt idx="0">
                  <c:v>54</c:v>
                </c:pt>
                <c:pt idx="1">
                  <c:v>55</c:v>
                </c:pt>
                <c:pt idx="2">
                  <c:v>50</c:v>
                </c:pt>
                <c:pt idx="3">
                  <c:v>53</c:v>
                </c:pt>
                <c:pt idx="4">
                  <c:v>46</c:v>
                </c:pt>
                <c:pt idx="5">
                  <c:v>50</c:v>
                </c:pt>
                <c:pt idx="6">
                  <c:v>47</c:v>
                </c:pt>
                <c:pt idx="7">
                  <c:v>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979-468F-AB98-A69C715B22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56891624"/>
        <c:axId val="856894248"/>
      </c:lineChart>
      <c:catAx>
        <c:axId val="85689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56894248"/>
        <c:crosses val="autoZero"/>
        <c:auto val="1"/>
        <c:lblAlgn val="ctr"/>
        <c:lblOffset val="100"/>
        <c:noMultiLvlLbl val="0"/>
      </c:catAx>
      <c:valAx>
        <c:axId val="856894248"/>
        <c:scaling>
          <c:orientation val="minMax"/>
          <c:min val="-1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56891624"/>
        <c:crosses val="autoZero"/>
        <c:crossBetween val="midCat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833333333333333"/>
          <c:y val="0.85114615018294137"/>
          <c:w val="0.75972222222222219"/>
          <c:h val="0.1488538498170586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02515010418709"/>
          <c:y val="4.2073048929985521E-2"/>
          <c:w val="0.78201113101609043"/>
          <c:h val="0.55424275930206823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verzió'!$L$500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A82-4713-97E0-F0975C0CD5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verzió'!$K$501:$K$526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verzió'!$L$501:$L$526</c:f>
              <c:numCache>
                <c:formatCode>General\ "pont"</c:formatCode>
                <c:ptCount val="26"/>
                <c:pt idx="0">
                  <c:v>18.482165443966608</c:v>
                </c:pt>
                <c:pt idx="1">
                  <c:v>28.728687916975538</c:v>
                </c:pt>
                <c:pt idx="2">
                  <c:v>34.73378661087866</c:v>
                </c:pt>
                <c:pt idx="3">
                  <c:v>36.747169486417839</c:v>
                </c:pt>
                <c:pt idx="4">
                  <c:v>34.415802934446091</c:v>
                </c:pt>
                <c:pt idx="5">
                  <c:v>36.677468872590822</c:v>
                </c:pt>
                <c:pt idx="6">
                  <c:v>44.11455680081508</c:v>
                </c:pt>
                <c:pt idx="7">
                  <c:v>44.948935646610067</c:v>
                </c:pt>
                <c:pt idx="8">
                  <c:v>39.953236524735416</c:v>
                </c:pt>
                <c:pt idx="9">
                  <c:v>42.163345929233941</c:v>
                </c:pt>
                <c:pt idx="10">
                  <c:v>49.249249249249246</c:v>
                </c:pt>
                <c:pt idx="11">
                  <c:v>29.5</c:v>
                </c:pt>
                <c:pt idx="12">
                  <c:v>63.93399685699319</c:v>
                </c:pt>
                <c:pt idx="13">
                  <c:v>64.464573897652144</c:v>
                </c:pt>
                <c:pt idx="14">
                  <c:v>56.243414120126445</c:v>
                </c:pt>
                <c:pt idx="15">
                  <c:v>63.46153846153846</c:v>
                </c:pt>
                <c:pt idx="16">
                  <c:v>68.117543084401234</c:v>
                </c:pt>
                <c:pt idx="17">
                  <c:v>57</c:v>
                </c:pt>
                <c:pt idx="18">
                  <c:v>55</c:v>
                </c:pt>
                <c:pt idx="19">
                  <c:v>54</c:v>
                </c:pt>
                <c:pt idx="20">
                  <c:v>52</c:v>
                </c:pt>
                <c:pt idx="21">
                  <c:v>57</c:v>
                </c:pt>
                <c:pt idx="22">
                  <c:v>48</c:v>
                </c:pt>
                <c:pt idx="23">
                  <c:v>59</c:v>
                </c:pt>
                <c:pt idx="24">
                  <c:v>50</c:v>
                </c:pt>
                <c:pt idx="25">
                  <c:v>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A82-4713-97E0-F0975C0CD5A7}"/>
            </c:ext>
          </c:extLst>
        </c:ser>
        <c:ser>
          <c:idx val="1"/>
          <c:order val="1"/>
          <c:tx>
            <c:strRef>
              <c:f>'Új verzió'!$M$500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A82-4713-97E0-F0975C0CD5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verzió'!$K$501:$K$526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verzió'!$M$501:$M$526</c:f>
              <c:numCache>
                <c:formatCode>General\ "pont"</c:formatCode>
                <c:ptCount val="26"/>
                <c:pt idx="0">
                  <c:v>13.23529411764706</c:v>
                </c:pt>
                <c:pt idx="1">
                  <c:v>32.18390804597702</c:v>
                </c:pt>
                <c:pt idx="2">
                  <c:v>25.373134328358205</c:v>
                </c:pt>
                <c:pt idx="3">
                  <c:v>28.387096774193548</c:v>
                </c:pt>
                <c:pt idx="4">
                  <c:v>26.666666666666671</c:v>
                </c:pt>
                <c:pt idx="5">
                  <c:v>27.999999999999996</c:v>
                </c:pt>
                <c:pt idx="6">
                  <c:v>46.153846153846153</c:v>
                </c:pt>
                <c:pt idx="7">
                  <c:v>32.87671232876712</c:v>
                </c:pt>
                <c:pt idx="8">
                  <c:v>35.785953177257525</c:v>
                </c:pt>
                <c:pt idx="9">
                  <c:v>20</c:v>
                </c:pt>
                <c:pt idx="10">
                  <c:v>47.457627118644076</c:v>
                </c:pt>
                <c:pt idx="11">
                  <c:v>49</c:v>
                </c:pt>
                <c:pt idx="12">
                  <c:v>41.17647058823529</c:v>
                </c:pt>
                <c:pt idx="13">
                  <c:v>54.545454545454554</c:v>
                </c:pt>
                <c:pt idx="14">
                  <c:v>14.285714285714288</c:v>
                </c:pt>
                <c:pt idx="15">
                  <c:v>60</c:v>
                </c:pt>
                <c:pt idx="16">
                  <c:v>33.333333333333336</c:v>
                </c:pt>
                <c:pt idx="17">
                  <c:v>61</c:v>
                </c:pt>
                <c:pt idx="18">
                  <c:v>56</c:v>
                </c:pt>
                <c:pt idx="19">
                  <c:v>64</c:v>
                </c:pt>
                <c:pt idx="20">
                  <c:v>40</c:v>
                </c:pt>
                <c:pt idx="21">
                  <c:v>50</c:v>
                </c:pt>
                <c:pt idx="22">
                  <c:v>26</c:v>
                </c:pt>
                <c:pt idx="23">
                  <c:v>19</c:v>
                </c:pt>
                <c:pt idx="24">
                  <c:v>16</c:v>
                </c:pt>
                <c:pt idx="25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A82-4713-97E0-F0975C0CD5A7}"/>
            </c:ext>
          </c:extLst>
        </c:ser>
        <c:ser>
          <c:idx val="2"/>
          <c:order val="2"/>
          <c:tx>
            <c:strRef>
              <c:f>'Új verzió'!$N$500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A82-4713-97E0-F0975C0CD5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verzió'!$K$501:$K$526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verzió'!$N$501:$N$526</c:f>
              <c:numCache>
                <c:formatCode>General\ "pont"</c:formatCode>
                <c:ptCount val="26"/>
                <c:pt idx="0">
                  <c:v>14.044000916385725</c:v>
                </c:pt>
                <c:pt idx="1">
                  <c:v>21.834562660199865</c:v>
                </c:pt>
                <c:pt idx="2">
                  <c:v>24.607840639549579</c:v>
                </c:pt>
                <c:pt idx="3">
                  <c:v>25.927920614711219</c:v>
                </c:pt>
                <c:pt idx="4">
                  <c:v>32.451267557382664</c:v>
                </c:pt>
                <c:pt idx="5">
                  <c:v>33.598994243065505</c:v>
                </c:pt>
                <c:pt idx="6">
                  <c:v>26.063934677697695</c:v>
                </c:pt>
                <c:pt idx="7">
                  <c:v>25.318891634530267</c:v>
                </c:pt>
                <c:pt idx="8">
                  <c:v>30.699001596916645</c:v>
                </c:pt>
                <c:pt idx="9">
                  <c:v>28.955779265776236</c:v>
                </c:pt>
                <c:pt idx="10">
                  <c:v>47.970236776589232</c:v>
                </c:pt>
                <c:pt idx="11">
                  <c:v>39</c:v>
                </c:pt>
                <c:pt idx="12">
                  <c:v>53.256685499058385</c:v>
                </c:pt>
                <c:pt idx="13">
                  <c:v>55.757959093571486</c:v>
                </c:pt>
                <c:pt idx="14">
                  <c:v>51.893796992481207</c:v>
                </c:pt>
                <c:pt idx="15">
                  <c:v>51.761948385963322</c:v>
                </c:pt>
                <c:pt idx="16">
                  <c:v>56.722444222444217</c:v>
                </c:pt>
                <c:pt idx="17">
                  <c:v>57</c:v>
                </c:pt>
                <c:pt idx="18">
                  <c:v>48</c:v>
                </c:pt>
                <c:pt idx="19">
                  <c:v>52</c:v>
                </c:pt>
                <c:pt idx="20">
                  <c:v>47</c:v>
                </c:pt>
                <c:pt idx="21">
                  <c:v>56</c:v>
                </c:pt>
                <c:pt idx="22">
                  <c:v>46</c:v>
                </c:pt>
                <c:pt idx="23">
                  <c:v>47</c:v>
                </c:pt>
                <c:pt idx="24">
                  <c:v>52</c:v>
                </c:pt>
                <c:pt idx="25">
                  <c:v>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A82-4713-97E0-F0975C0CD5A7}"/>
            </c:ext>
          </c:extLst>
        </c:ser>
        <c:ser>
          <c:idx val="3"/>
          <c:order val="3"/>
          <c:tx>
            <c:strRef>
              <c:f>'Új verzió'!$O$500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A82-4713-97E0-F0975C0CD5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verzió'!$K$501:$K$526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verzió'!$O$501:$O$526</c:f>
              <c:numCache>
                <c:formatCode>General\ "pont"</c:formatCode>
                <c:ptCount val="26"/>
                <c:pt idx="0">
                  <c:v>17</c:v>
                </c:pt>
                <c:pt idx="1">
                  <c:v>24</c:v>
                </c:pt>
                <c:pt idx="2">
                  <c:v>24</c:v>
                </c:pt>
                <c:pt idx="3">
                  <c:v>29</c:v>
                </c:pt>
                <c:pt idx="4">
                  <c:v>30</c:v>
                </c:pt>
                <c:pt idx="5">
                  <c:v>27</c:v>
                </c:pt>
                <c:pt idx="6">
                  <c:v>35</c:v>
                </c:pt>
                <c:pt idx="7">
                  <c:v>34</c:v>
                </c:pt>
                <c:pt idx="8">
                  <c:v>33</c:v>
                </c:pt>
                <c:pt idx="9">
                  <c:v>33</c:v>
                </c:pt>
                <c:pt idx="10">
                  <c:v>43</c:v>
                </c:pt>
                <c:pt idx="11">
                  <c:v>40</c:v>
                </c:pt>
                <c:pt idx="12">
                  <c:v>50</c:v>
                </c:pt>
                <c:pt idx="13">
                  <c:v>54</c:v>
                </c:pt>
                <c:pt idx="14">
                  <c:v>39</c:v>
                </c:pt>
                <c:pt idx="15">
                  <c:v>51</c:v>
                </c:pt>
                <c:pt idx="16">
                  <c:v>52</c:v>
                </c:pt>
                <c:pt idx="17">
                  <c:v>51</c:v>
                </c:pt>
                <c:pt idx="18">
                  <c:v>45</c:v>
                </c:pt>
                <c:pt idx="19">
                  <c:v>48</c:v>
                </c:pt>
                <c:pt idx="20">
                  <c:v>40</c:v>
                </c:pt>
                <c:pt idx="21">
                  <c:v>53</c:v>
                </c:pt>
                <c:pt idx="22">
                  <c:v>40</c:v>
                </c:pt>
                <c:pt idx="23">
                  <c:v>47</c:v>
                </c:pt>
                <c:pt idx="24">
                  <c:v>49</c:v>
                </c:pt>
                <c:pt idx="25">
                  <c:v>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A82-4713-97E0-F0975C0CD5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6610488"/>
        <c:axId val="936610816"/>
      </c:lineChart>
      <c:catAx>
        <c:axId val="936610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816"/>
        <c:crosses val="autoZero"/>
        <c:auto val="1"/>
        <c:lblAlgn val="ctr"/>
        <c:lblOffset val="100"/>
        <c:noMultiLvlLbl val="0"/>
      </c:catAx>
      <c:valAx>
        <c:axId val="936610816"/>
        <c:scaling>
          <c:orientation val="minMax"/>
          <c:max val="70"/>
          <c:min val="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84857343481261"/>
          <c:y val="0.84207516251836956"/>
          <c:w val="0.76786655379118041"/>
          <c:h val="0.1421350889654938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'Új verzió'!$B$553</c:f>
              <c:strCache>
                <c:ptCount val="1"/>
                <c:pt idx="0">
                  <c:v>KKV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'Új verzió'!$A$554:$A$558</c:f>
              <c:strCache>
                <c:ptCount val="5"/>
                <c:pt idx="0">
                  <c:v>Nem</c:v>
                </c:pt>
                <c:pt idx="1">
                  <c:v>Igen, 0 és 5 százalék között</c:v>
                </c:pt>
                <c:pt idx="2">
                  <c:v>Igen, 6 és 10 százalék között</c:v>
                </c:pt>
                <c:pt idx="3">
                  <c:v>Igen, 11 százalék felett</c:v>
                </c:pt>
                <c:pt idx="4">
                  <c:v>Nem tudja/nem válaszol</c:v>
                </c:pt>
              </c:strCache>
            </c:strRef>
          </c:cat>
          <c:val>
            <c:numRef>
              <c:f>'Új verzió'!$B$554:$B$558</c:f>
              <c:numCache>
                <c:formatCode>General</c:formatCode>
                <c:ptCount val="5"/>
                <c:pt idx="0">
                  <c:v>0.45353159851301117</c:v>
                </c:pt>
                <c:pt idx="1">
                  <c:v>0.13197026022304834</c:v>
                </c:pt>
                <c:pt idx="2">
                  <c:v>0.1449814126394052</c:v>
                </c:pt>
                <c:pt idx="3">
                  <c:v>9.2936802973977689E-2</c:v>
                </c:pt>
                <c:pt idx="4">
                  <c:v>0.17657992565055763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72-4F9F-9DC5-3D4FA4C3E35E}"/>
            </c:ext>
          </c:extLst>
        </c:ser>
        <c:ser>
          <c:idx val="1"/>
          <c:order val="1"/>
          <c:tx>
            <c:strRef>
              <c:f>'Új verzió'!$C$553</c:f>
              <c:strCache>
                <c:ptCount val="1"/>
                <c:pt idx="0">
                  <c:v>Nagyvállalat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strRef>
              <c:f>'Új verzió'!$A$554:$A$558</c:f>
              <c:strCache>
                <c:ptCount val="5"/>
                <c:pt idx="0">
                  <c:v>Nem</c:v>
                </c:pt>
                <c:pt idx="1">
                  <c:v>Igen, 0 és 5 százalék között</c:v>
                </c:pt>
                <c:pt idx="2">
                  <c:v>Igen, 6 és 10 százalék között</c:v>
                </c:pt>
                <c:pt idx="3">
                  <c:v>Igen, 11 százalék felett</c:v>
                </c:pt>
                <c:pt idx="4">
                  <c:v>Nem tudja/nem válaszol</c:v>
                </c:pt>
              </c:strCache>
            </c:strRef>
          </c:cat>
          <c:val>
            <c:numRef>
              <c:f>'Új verzió'!$C$554:$C$558</c:f>
              <c:numCache>
                <c:formatCode>General</c:formatCode>
                <c:ptCount val="5"/>
                <c:pt idx="0">
                  <c:v>0.3125</c:v>
                </c:pt>
                <c:pt idx="1">
                  <c:v>0.125</c:v>
                </c:pt>
                <c:pt idx="2">
                  <c:v>0.1875</c:v>
                </c:pt>
                <c:pt idx="3">
                  <c:v>9.375E-2</c:v>
                </c:pt>
                <c:pt idx="4">
                  <c:v>0.28125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72-4F9F-9DC5-3D4FA4C3E3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35467024"/>
        <c:axId val="1235466368"/>
      </c:barChart>
      <c:catAx>
        <c:axId val="1235467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235466368"/>
        <c:crosses val="autoZero"/>
        <c:auto val="1"/>
        <c:lblAlgn val="ctr"/>
        <c:lblOffset val="100"/>
        <c:noMultiLvlLbl val="0"/>
      </c:catAx>
      <c:valAx>
        <c:axId val="1235466368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235467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629305516293231"/>
          <c:y val="2.8399973948899138E-2"/>
          <c:w val="0.80573313831907312"/>
          <c:h val="0.6279387880539421"/>
        </c:manualLayout>
      </c:layout>
      <c:lineChart>
        <c:grouping val="standard"/>
        <c:varyColors val="0"/>
        <c:ser>
          <c:idx val="0"/>
          <c:order val="0"/>
          <c:tx>
            <c:strRef>
              <c:f>Indexek!$B$52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1C5-4CBC-8207-7CA72A386E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Indexek!$A$53:$A$78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Indexek!$B$53:$B$78</c:f>
              <c:numCache>
                <c:formatCode>General\ "pont"</c:formatCode>
                <c:ptCount val="26"/>
                <c:pt idx="0">
                  <c:v>-37</c:v>
                </c:pt>
                <c:pt idx="1">
                  <c:v>-43</c:v>
                </c:pt>
                <c:pt idx="2">
                  <c:v>-40</c:v>
                </c:pt>
                <c:pt idx="3">
                  <c:v>-42</c:v>
                </c:pt>
                <c:pt idx="4">
                  <c:v>-32</c:v>
                </c:pt>
                <c:pt idx="5">
                  <c:v>-23</c:v>
                </c:pt>
                <c:pt idx="6">
                  <c:v>-22</c:v>
                </c:pt>
                <c:pt idx="7">
                  <c:v>-23</c:v>
                </c:pt>
                <c:pt idx="8">
                  <c:v>-17</c:v>
                </c:pt>
                <c:pt idx="9">
                  <c:v>-15</c:v>
                </c:pt>
                <c:pt idx="10">
                  <c:v>-15</c:v>
                </c:pt>
                <c:pt idx="11">
                  <c:v>-17</c:v>
                </c:pt>
                <c:pt idx="12">
                  <c:v>-8</c:v>
                </c:pt>
                <c:pt idx="13">
                  <c:v>-15</c:v>
                </c:pt>
                <c:pt idx="14">
                  <c:v>-16</c:v>
                </c:pt>
                <c:pt idx="15">
                  <c:v>-22</c:v>
                </c:pt>
                <c:pt idx="16">
                  <c:v>-16</c:v>
                </c:pt>
                <c:pt idx="17">
                  <c:v>-14</c:v>
                </c:pt>
                <c:pt idx="18">
                  <c:v>-17</c:v>
                </c:pt>
                <c:pt idx="19">
                  <c:v>-22</c:v>
                </c:pt>
                <c:pt idx="20">
                  <c:v>-30</c:v>
                </c:pt>
                <c:pt idx="21">
                  <c:v>-25</c:v>
                </c:pt>
                <c:pt idx="22">
                  <c:v>-22</c:v>
                </c:pt>
                <c:pt idx="23">
                  <c:v>-24</c:v>
                </c:pt>
                <c:pt idx="24">
                  <c:v>-25</c:v>
                </c:pt>
                <c:pt idx="25">
                  <c:v>-35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1C5-4CBC-8207-7CA72A386EDF}"/>
            </c:ext>
          </c:extLst>
        </c:ser>
        <c:ser>
          <c:idx val="1"/>
          <c:order val="1"/>
          <c:tx>
            <c:strRef>
              <c:f>Indexek!$C$52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01C5-4CBC-8207-7CA72A386EDF}"/>
              </c:ext>
            </c:extLst>
          </c:dPt>
          <c:dLbls>
            <c:dLbl>
              <c:idx val="2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1C5-4CBC-8207-7CA72A386E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Indexek!$A$53:$A$78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Indexek!$C$53:$C$78</c:f>
              <c:numCache>
                <c:formatCode>General\ "pont"</c:formatCode>
                <c:ptCount val="26"/>
                <c:pt idx="0">
                  <c:v>-30</c:v>
                </c:pt>
                <c:pt idx="1">
                  <c:v>-35</c:v>
                </c:pt>
                <c:pt idx="2">
                  <c:v>-34</c:v>
                </c:pt>
                <c:pt idx="3">
                  <c:v>-29</c:v>
                </c:pt>
                <c:pt idx="4">
                  <c:v>-16</c:v>
                </c:pt>
                <c:pt idx="5">
                  <c:v>-13</c:v>
                </c:pt>
                <c:pt idx="6">
                  <c:v>-9</c:v>
                </c:pt>
                <c:pt idx="7">
                  <c:v>-7</c:v>
                </c:pt>
                <c:pt idx="8">
                  <c:v>-2</c:v>
                </c:pt>
                <c:pt idx="9">
                  <c:v>-4</c:v>
                </c:pt>
                <c:pt idx="10">
                  <c:v>-3</c:v>
                </c:pt>
                <c:pt idx="11">
                  <c:v>-2</c:v>
                </c:pt>
                <c:pt idx="12">
                  <c:v>-3</c:v>
                </c:pt>
                <c:pt idx="13">
                  <c:v>-4</c:v>
                </c:pt>
                <c:pt idx="14">
                  <c:v>-5</c:v>
                </c:pt>
                <c:pt idx="15">
                  <c:v>-6</c:v>
                </c:pt>
                <c:pt idx="16">
                  <c:v>-4</c:v>
                </c:pt>
                <c:pt idx="17">
                  <c:v>-2</c:v>
                </c:pt>
                <c:pt idx="18">
                  <c:v>-6</c:v>
                </c:pt>
                <c:pt idx="19">
                  <c:v>-5</c:v>
                </c:pt>
                <c:pt idx="20">
                  <c:v>-21</c:v>
                </c:pt>
                <c:pt idx="21">
                  <c:v>-19</c:v>
                </c:pt>
                <c:pt idx="22">
                  <c:v>-16</c:v>
                </c:pt>
                <c:pt idx="23">
                  <c:v>-21</c:v>
                </c:pt>
                <c:pt idx="24">
                  <c:v>-14</c:v>
                </c:pt>
                <c:pt idx="25">
                  <c:v>-22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1C5-4CBC-8207-7CA72A386EDF}"/>
            </c:ext>
          </c:extLst>
        </c:ser>
        <c:ser>
          <c:idx val="2"/>
          <c:order val="2"/>
          <c:tx>
            <c:strRef>
              <c:f>Indexek!$D$52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1C5-4CBC-8207-7CA72A386E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Indexek!$A$53:$A$78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Indexek!$D$53:$D$78</c:f>
              <c:numCache>
                <c:formatCode>General\ "pont"</c:formatCode>
                <c:ptCount val="26"/>
                <c:pt idx="0">
                  <c:v>-29</c:v>
                </c:pt>
                <c:pt idx="1">
                  <c:v>-32</c:v>
                </c:pt>
                <c:pt idx="2">
                  <c:v>-21</c:v>
                </c:pt>
                <c:pt idx="3">
                  <c:v>-10</c:v>
                </c:pt>
                <c:pt idx="4">
                  <c:v>-6</c:v>
                </c:pt>
                <c:pt idx="5">
                  <c:v>15</c:v>
                </c:pt>
                <c:pt idx="6">
                  <c:v>5</c:v>
                </c:pt>
                <c:pt idx="7">
                  <c:v>10</c:v>
                </c:pt>
                <c:pt idx="8">
                  <c:v>14</c:v>
                </c:pt>
                <c:pt idx="9">
                  <c:v>7</c:v>
                </c:pt>
                <c:pt idx="10">
                  <c:v>12</c:v>
                </c:pt>
                <c:pt idx="11">
                  <c:v>12</c:v>
                </c:pt>
                <c:pt idx="12">
                  <c:v>13</c:v>
                </c:pt>
                <c:pt idx="13">
                  <c:v>8</c:v>
                </c:pt>
                <c:pt idx="14">
                  <c:v>17</c:v>
                </c:pt>
                <c:pt idx="15">
                  <c:v>8</c:v>
                </c:pt>
                <c:pt idx="16">
                  <c:v>9</c:v>
                </c:pt>
                <c:pt idx="17">
                  <c:v>1</c:v>
                </c:pt>
                <c:pt idx="18">
                  <c:v>6</c:v>
                </c:pt>
                <c:pt idx="19">
                  <c:v>-4</c:v>
                </c:pt>
                <c:pt idx="20">
                  <c:v>-4</c:v>
                </c:pt>
                <c:pt idx="21">
                  <c:v>-9</c:v>
                </c:pt>
                <c:pt idx="22">
                  <c:v>-8</c:v>
                </c:pt>
                <c:pt idx="23">
                  <c:v>-14</c:v>
                </c:pt>
                <c:pt idx="24">
                  <c:v>4</c:v>
                </c:pt>
                <c:pt idx="25">
                  <c:v>-11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1C5-4CBC-8207-7CA72A386EDF}"/>
            </c:ext>
          </c:extLst>
        </c:ser>
        <c:ser>
          <c:idx val="3"/>
          <c:order val="3"/>
          <c:tx>
            <c:strRef>
              <c:f>Indexek!$E$52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1C5-4CBC-8207-7CA72A386E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Indexek!$A$53:$A$78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Indexek!$E$53:$E$78</c:f>
              <c:numCache>
                <c:formatCode>General\ "pont"</c:formatCode>
                <c:ptCount val="26"/>
                <c:pt idx="0">
                  <c:v>-28</c:v>
                </c:pt>
                <c:pt idx="1">
                  <c:v>-7</c:v>
                </c:pt>
                <c:pt idx="2">
                  <c:v>-7</c:v>
                </c:pt>
                <c:pt idx="3">
                  <c:v>9</c:v>
                </c:pt>
                <c:pt idx="4">
                  <c:v>16</c:v>
                </c:pt>
                <c:pt idx="5">
                  <c:v>26</c:v>
                </c:pt>
                <c:pt idx="6">
                  <c:v>33</c:v>
                </c:pt>
                <c:pt idx="7">
                  <c:v>10</c:v>
                </c:pt>
                <c:pt idx="8">
                  <c:v>32</c:v>
                </c:pt>
                <c:pt idx="9">
                  <c:v>30</c:v>
                </c:pt>
                <c:pt idx="10">
                  <c:v>19</c:v>
                </c:pt>
                <c:pt idx="11">
                  <c:v>35</c:v>
                </c:pt>
                <c:pt idx="12">
                  <c:v>28</c:v>
                </c:pt>
                <c:pt idx="13">
                  <c:v>25</c:v>
                </c:pt>
                <c:pt idx="14">
                  <c:v>17</c:v>
                </c:pt>
                <c:pt idx="15">
                  <c:v>18</c:v>
                </c:pt>
                <c:pt idx="16">
                  <c:v>14</c:v>
                </c:pt>
                <c:pt idx="17">
                  <c:v>14</c:v>
                </c:pt>
                <c:pt idx="18">
                  <c:v>16</c:v>
                </c:pt>
                <c:pt idx="19">
                  <c:v>17</c:v>
                </c:pt>
                <c:pt idx="20">
                  <c:v>15</c:v>
                </c:pt>
                <c:pt idx="21">
                  <c:v>4</c:v>
                </c:pt>
                <c:pt idx="22">
                  <c:v>-1</c:v>
                </c:pt>
                <c:pt idx="23">
                  <c:v>1</c:v>
                </c:pt>
                <c:pt idx="24">
                  <c:v>1</c:v>
                </c:pt>
                <c:pt idx="25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1C5-4CBC-8207-7CA72A386EDF}"/>
            </c:ext>
          </c:extLst>
        </c:ser>
        <c:ser>
          <c:idx val="4"/>
          <c:order val="4"/>
          <c:tx>
            <c:strRef>
              <c:f>Indexek!$F$52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dLbl>
              <c:idx val="2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1C5-4CBC-8207-7CA72A386E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Indexek!$A$53:$A$78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Indexek!$F$53:$F$78</c:f>
              <c:numCache>
                <c:formatCode>General\ "pont"</c:formatCode>
                <c:ptCount val="26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1C5-4CBC-8207-7CA72A386ED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66746464"/>
        <c:axId val="966751056"/>
      </c:lineChart>
      <c:catAx>
        <c:axId val="96674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51056"/>
        <c:crosses val="autoZero"/>
        <c:auto val="1"/>
        <c:lblAlgn val="ctr"/>
        <c:lblOffset val="0"/>
        <c:noMultiLvlLbl val="0"/>
      </c:catAx>
      <c:valAx>
        <c:axId val="966751056"/>
        <c:scaling>
          <c:orientation val="minMax"/>
          <c:max val="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4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132389840650923E-2"/>
          <c:y val="2.7455832217222597E-2"/>
          <c:w val="0.76503732128657642"/>
          <c:h val="0.50424745783829883"/>
        </c:manualLayout>
      </c:layout>
      <c:lineChart>
        <c:grouping val="standard"/>
        <c:varyColors val="0"/>
        <c:ser>
          <c:idx val="0"/>
          <c:order val="0"/>
          <c:tx>
            <c:strRef>
              <c:f>Indexek!$A$26</c:f>
              <c:strCache>
                <c:ptCount val="1"/>
                <c:pt idx="0">
                  <c:v>Árbevétel jelenlegi szintje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702-4242-9652-27E3BE5C67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Indexek!$B$25:$AA$25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Indexek!$B$26:$AA$26</c:f>
              <c:numCache>
                <c:formatCode>General\ "pont"</c:formatCode>
                <c:ptCount val="26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  <c:pt idx="16">
                  <c:v>20</c:v>
                </c:pt>
                <c:pt idx="17">
                  <c:v>15</c:v>
                </c:pt>
                <c:pt idx="18">
                  <c:v>11</c:v>
                </c:pt>
                <c:pt idx="19">
                  <c:v>19</c:v>
                </c:pt>
                <c:pt idx="20">
                  <c:v>7</c:v>
                </c:pt>
                <c:pt idx="21">
                  <c:v>5</c:v>
                </c:pt>
                <c:pt idx="22">
                  <c:v>12</c:v>
                </c:pt>
                <c:pt idx="23">
                  <c:v>16</c:v>
                </c:pt>
                <c:pt idx="24">
                  <c:v>11</c:v>
                </c:pt>
                <c:pt idx="25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702-4242-9652-27E3BE5C671D}"/>
            </c:ext>
          </c:extLst>
        </c:ser>
        <c:ser>
          <c:idx val="1"/>
          <c:order val="1"/>
          <c:tx>
            <c:strRef>
              <c:f>Indexek!$A$27</c:f>
              <c:strCache>
                <c:ptCount val="1"/>
                <c:pt idx="0">
                  <c:v>Beszállítói rendelésállomány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5"/>
              <c:layout>
                <c:manualLayout>
                  <c:x val="-1.0220281896651768E-16"/>
                  <c:y val="-1.4086405121683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702-4242-9652-27E3BE5C67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Indexek!$B$25:$AA$25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Indexek!$B$27:$AA$27</c:f>
              <c:numCache>
                <c:formatCode>General\ "pont"</c:formatCode>
                <c:ptCount val="26"/>
                <c:pt idx="0">
                  <c:v>-28</c:v>
                </c:pt>
                <c:pt idx="1">
                  <c:v>-24</c:v>
                </c:pt>
                <c:pt idx="2">
                  <c:v>-21</c:v>
                </c:pt>
                <c:pt idx="3">
                  <c:v>-12</c:v>
                </c:pt>
                <c:pt idx="4">
                  <c:v>-3</c:v>
                </c:pt>
                <c:pt idx="5">
                  <c:v>4</c:v>
                </c:pt>
                <c:pt idx="6">
                  <c:v>8</c:v>
                </c:pt>
                <c:pt idx="7">
                  <c:v>5</c:v>
                </c:pt>
                <c:pt idx="8">
                  <c:v>10</c:v>
                </c:pt>
                <c:pt idx="9">
                  <c:v>13</c:v>
                </c:pt>
                <c:pt idx="10">
                  <c:v>9</c:v>
                </c:pt>
                <c:pt idx="11">
                  <c:v>13</c:v>
                </c:pt>
                <c:pt idx="12">
                  <c:v>19</c:v>
                </c:pt>
                <c:pt idx="13">
                  <c:v>10</c:v>
                </c:pt>
                <c:pt idx="14">
                  <c:v>7</c:v>
                </c:pt>
                <c:pt idx="15">
                  <c:v>8</c:v>
                </c:pt>
                <c:pt idx="16">
                  <c:v>9</c:v>
                </c:pt>
                <c:pt idx="17">
                  <c:v>12</c:v>
                </c:pt>
                <c:pt idx="18">
                  <c:v>15</c:v>
                </c:pt>
                <c:pt idx="19">
                  <c:v>5</c:v>
                </c:pt>
                <c:pt idx="20">
                  <c:v>-2</c:v>
                </c:pt>
                <c:pt idx="21">
                  <c:v>-3</c:v>
                </c:pt>
                <c:pt idx="22">
                  <c:v>-1</c:v>
                </c:pt>
                <c:pt idx="23">
                  <c:v>-10</c:v>
                </c:pt>
                <c:pt idx="24">
                  <c:v>-6</c:v>
                </c:pt>
                <c:pt idx="25">
                  <c:v>-11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702-4242-9652-27E3BE5C671D}"/>
            </c:ext>
          </c:extLst>
        </c:ser>
        <c:ser>
          <c:idx val="2"/>
          <c:order val="2"/>
          <c:tx>
            <c:strRef>
              <c:f>Indexek!$A$28</c:f>
              <c:strCache>
                <c:ptCount val="1"/>
                <c:pt idx="0">
                  <c:v>Vevői rendelésállomány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5"/>
              <c:layout>
                <c:manualLayout>
                  <c:x val="-1.0220281896651768E-16"/>
                  <c:y val="4.69546837389455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702-4242-9652-27E3BE5C67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Indexek!$B$25:$AA$25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Indexek!$B$28:$AA$28</c:f>
              <c:numCache>
                <c:formatCode>General\ "pont"</c:formatCode>
                <c:ptCount val="26"/>
                <c:pt idx="0">
                  <c:v>-30</c:v>
                </c:pt>
                <c:pt idx="1">
                  <c:v>-22</c:v>
                </c:pt>
                <c:pt idx="2">
                  <c:v>-27</c:v>
                </c:pt>
                <c:pt idx="3">
                  <c:v>-14</c:v>
                </c:pt>
                <c:pt idx="4">
                  <c:v>-7</c:v>
                </c:pt>
                <c:pt idx="5">
                  <c:v>7</c:v>
                </c:pt>
                <c:pt idx="6">
                  <c:v>5</c:v>
                </c:pt>
                <c:pt idx="7">
                  <c:v>1</c:v>
                </c:pt>
                <c:pt idx="8">
                  <c:v>12</c:v>
                </c:pt>
                <c:pt idx="9">
                  <c:v>12</c:v>
                </c:pt>
                <c:pt idx="10">
                  <c:v>11</c:v>
                </c:pt>
                <c:pt idx="11">
                  <c:v>18</c:v>
                </c:pt>
                <c:pt idx="12">
                  <c:v>17</c:v>
                </c:pt>
                <c:pt idx="13">
                  <c:v>11</c:v>
                </c:pt>
                <c:pt idx="14">
                  <c:v>14</c:v>
                </c:pt>
                <c:pt idx="15">
                  <c:v>10</c:v>
                </c:pt>
                <c:pt idx="16">
                  <c:v>11</c:v>
                </c:pt>
                <c:pt idx="17">
                  <c:v>13</c:v>
                </c:pt>
                <c:pt idx="18">
                  <c:v>13</c:v>
                </c:pt>
                <c:pt idx="19">
                  <c:v>5</c:v>
                </c:pt>
                <c:pt idx="20">
                  <c:v>-1</c:v>
                </c:pt>
                <c:pt idx="21">
                  <c:v>-4</c:v>
                </c:pt>
                <c:pt idx="22">
                  <c:v>-2</c:v>
                </c:pt>
                <c:pt idx="23">
                  <c:v>-8</c:v>
                </c:pt>
                <c:pt idx="24">
                  <c:v>-2</c:v>
                </c:pt>
                <c:pt idx="25">
                  <c:v>-12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702-4242-9652-27E3BE5C671D}"/>
            </c:ext>
          </c:extLst>
        </c:ser>
        <c:ser>
          <c:idx val="3"/>
          <c:order val="3"/>
          <c:tx>
            <c:strRef>
              <c:f>Indexek!$A$29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5"/>
              <c:layout>
                <c:manualLayout>
                  <c:x val="-2.7873818078782823E-3"/>
                  <c:y val="1.878187349557836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702-4242-9652-27E3BE5C67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Indexek!$B$25:$AA$25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Indexek!$B$29:$AA$29</c:f>
              <c:numCache>
                <c:formatCode>General\ "pont"</c:formatCode>
                <c:ptCount val="26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702-4242-9652-27E3BE5C671D}"/>
            </c:ext>
          </c:extLst>
        </c:ser>
        <c:ser>
          <c:idx val="4"/>
          <c:order val="4"/>
          <c:tx>
            <c:strRef>
              <c:f>Indexek!$A$30</c:f>
              <c:strCache>
                <c:ptCount val="1"/>
                <c:pt idx="0">
                  <c:v>Eddig megvalósított beruházások*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702-4242-9652-27E3BE5C67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Indexek!$B$25:$AA$25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Indexek!$B$30:$AA$30</c:f>
              <c:numCache>
                <c:formatCode>General</c:formatCode>
                <c:ptCount val="26"/>
                <c:pt idx="2" formatCode="General\ &quot;pont&quot;">
                  <c:v>-26</c:v>
                </c:pt>
                <c:pt idx="3" formatCode="General\ &quot;pont&quot;">
                  <c:v>-19</c:v>
                </c:pt>
                <c:pt idx="4" formatCode="General\ &quot;pont&quot;">
                  <c:v>-17</c:v>
                </c:pt>
                <c:pt idx="5" formatCode="General\ &quot;pont&quot;">
                  <c:v>-15</c:v>
                </c:pt>
                <c:pt idx="6" formatCode="General\ &quot;pont&quot;">
                  <c:v>-9</c:v>
                </c:pt>
                <c:pt idx="7" formatCode="General\ &quot;pont&quot;">
                  <c:v>-13</c:v>
                </c:pt>
                <c:pt idx="8" formatCode="General\ &quot;pont&quot;">
                  <c:v>-1</c:v>
                </c:pt>
                <c:pt idx="9" formatCode="General\ &quot;pont&quot;">
                  <c:v>-6</c:v>
                </c:pt>
                <c:pt idx="10" formatCode="General\ &quot;pont&quot;">
                  <c:v>-6</c:v>
                </c:pt>
                <c:pt idx="11" formatCode="General\ &quot;pont&quot;">
                  <c:v>3</c:v>
                </c:pt>
                <c:pt idx="12" formatCode="General\ &quot;pont&quot;">
                  <c:v>-3</c:v>
                </c:pt>
                <c:pt idx="13" formatCode="General\ &quot;pont&quot;">
                  <c:v>2</c:v>
                </c:pt>
                <c:pt idx="14" formatCode="General\ &quot;pont&quot;">
                  <c:v>-14</c:v>
                </c:pt>
                <c:pt idx="15" formatCode="General\ &quot;pont&quot;">
                  <c:v>-9</c:v>
                </c:pt>
                <c:pt idx="16" formatCode="General\ &quot;pont&quot;">
                  <c:v>-9</c:v>
                </c:pt>
                <c:pt idx="17" formatCode="General\ &quot;pont&quot;">
                  <c:v>-12</c:v>
                </c:pt>
                <c:pt idx="18" formatCode="General\ &quot;pont&quot;">
                  <c:v>-15</c:v>
                </c:pt>
                <c:pt idx="19" formatCode="General\ &quot;pont&quot;">
                  <c:v>-7</c:v>
                </c:pt>
                <c:pt idx="20" formatCode="General\ &quot;pont&quot;">
                  <c:v>-13</c:v>
                </c:pt>
                <c:pt idx="21" formatCode="General\ &quot;pont&quot;">
                  <c:v>-18</c:v>
                </c:pt>
                <c:pt idx="22" formatCode="General\ &quot;pont&quot;">
                  <c:v>-12</c:v>
                </c:pt>
                <c:pt idx="23" formatCode="General\ &quot;pont&quot;">
                  <c:v>-17</c:v>
                </c:pt>
                <c:pt idx="24" formatCode="General\ &quot;pont&quot;">
                  <c:v>-3</c:v>
                </c:pt>
                <c:pt idx="25" formatCode="General\ &quot;pont&quot;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702-4242-9652-27E3BE5C671D}"/>
            </c:ext>
          </c:extLst>
        </c:ser>
        <c:ser>
          <c:idx val="5"/>
          <c:order val="5"/>
          <c:tx>
            <c:strRef>
              <c:f>Indexek!$A$31</c:f>
              <c:strCache>
                <c:ptCount val="1"/>
                <c:pt idx="0">
                  <c:v>Kapacitás jelenlegi szintje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25"/>
              <c:layout>
                <c:manualLayout>
                  <c:x val="1.393690903939039E-3"/>
                  <c:y val="-7.043202560841900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B87F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702-4242-9652-27E3BE5C67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Indexek!$B$25:$AA$25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Indexek!$B$31:$AA$31</c:f>
              <c:numCache>
                <c:formatCode>General\ "pont"</c:formatCode>
                <c:ptCount val="26"/>
                <c:pt idx="0">
                  <c:v>-46</c:v>
                </c:pt>
                <c:pt idx="1">
                  <c:v>-43</c:v>
                </c:pt>
                <c:pt idx="2">
                  <c:v>-44</c:v>
                </c:pt>
                <c:pt idx="3">
                  <c:v>-34</c:v>
                </c:pt>
                <c:pt idx="4">
                  <c:v>-25</c:v>
                </c:pt>
                <c:pt idx="5">
                  <c:v>-13</c:v>
                </c:pt>
                <c:pt idx="6">
                  <c:v>-11</c:v>
                </c:pt>
                <c:pt idx="7">
                  <c:v>-20</c:v>
                </c:pt>
                <c:pt idx="8">
                  <c:v>-11</c:v>
                </c:pt>
                <c:pt idx="9">
                  <c:v>-10</c:v>
                </c:pt>
                <c:pt idx="10">
                  <c:v>-12</c:v>
                </c:pt>
                <c:pt idx="11">
                  <c:v>-6</c:v>
                </c:pt>
                <c:pt idx="12">
                  <c:v>-5</c:v>
                </c:pt>
                <c:pt idx="13">
                  <c:v>-13</c:v>
                </c:pt>
                <c:pt idx="14">
                  <c:v>-4</c:v>
                </c:pt>
                <c:pt idx="15">
                  <c:v>-14</c:v>
                </c:pt>
                <c:pt idx="16">
                  <c:v>-10</c:v>
                </c:pt>
                <c:pt idx="17">
                  <c:v>-12</c:v>
                </c:pt>
                <c:pt idx="18">
                  <c:v>-7</c:v>
                </c:pt>
                <c:pt idx="19">
                  <c:v>-15</c:v>
                </c:pt>
                <c:pt idx="20">
                  <c:v>-21</c:v>
                </c:pt>
                <c:pt idx="21">
                  <c:v>-28</c:v>
                </c:pt>
                <c:pt idx="22">
                  <c:v>-22</c:v>
                </c:pt>
                <c:pt idx="23">
                  <c:v>-32</c:v>
                </c:pt>
                <c:pt idx="24">
                  <c:v>-28</c:v>
                </c:pt>
                <c:pt idx="25">
                  <c:v>-34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702-4242-9652-27E3BE5C671D}"/>
            </c:ext>
          </c:extLst>
        </c:ser>
        <c:ser>
          <c:idx val="6"/>
          <c:order val="6"/>
          <c:tx>
            <c:strRef>
              <c:f>Indexek!$A$32</c:f>
              <c:strCache>
                <c:ptCount val="1"/>
                <c:pt idx="0">
                  <c:v>Üzleti környezet jelenleg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25"/>
              <c:layout>
                <c:manualLayout>
                  <c:x val="1.393690903939039E-3"/>
                  <c:y val="1.4086405121683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702-4242-9652-27E3BE5C67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Indexek!$B$25:$AA$25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Indexek!$B$32:$AA$32</c:f>
              <c:numCache>
                <c:formatCode>General\ "pont"</c:formatCode>
                <c:ptCount val="26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  <c:pt idx="17">
                  <c:v>-20</c:v>
                </c:pt>
                <c:pt idx="18">
                  <c:v>-26</c:v>
                </c:pt>
                <c:pt idx="19">
                  <c:v>-33</c:v>
                </c:pt>
                <c:pt idx="20">
                  <c:v>-37</c:v>
                </c:pt>
                <c:pt idx="21">
                  <c:v>-42</c:v>
                </c:pt>
                <c:pt idx="22">
                  <c:v>-46</c:v>
                </c:pt>
                <c:pt idx="23">
                  <c:v>-34</c:v>
                </c:pt>
                <c:pt idx="24">
                  <c:v>-40</c:v>
                </c:pt>
                <c:pt idx="25">
                  <c:v>-37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A702-4242-9652-27E3BE5C67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2448032"/>
        <c:axId val="1032442456"/>
      </c:lineChart>
      <c:catAx>
        <c:axId val="1032448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2456"/>
        <c:crosses val="autoZero"/>
        <c:auto val="1"/>
        <c:lblAlgn val="ctr"/>
        <c:lblOffset val="100"/>
        <c:noMultiLvlLbl val="0"/>
      </c:catAx>
      <c:valAx>
        <c:axId val="1032442456"/>
        <c:scaling>
          <c:orientation val="minMax"/>
          <c:max val="30"/>
          <c:min val="-5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803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384846084457603E-2"/>
          <c:y val="0.80501032356028879"/>
          <c:w val="0.98261515391554244"/>
          <c:h val="0.179996713172138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6976112968"/>
          <c:y val="3.7350194798039714E-2"/>
          <c:w val="0.76185977273182104"/>
          <c:h val="0.48394127969039813"/>
        </c:manualLayout>
      </c:layout>
      <c:lineChart>
        <c:grouping val="standard"/>
        <c:varyColors val="0"/>
        <c:ser>
          <c:idx val="0"/>
          <c:order val="0"/>
          <c:tx>
            <c:strRef>
              <c:f>Indexek!$A$39</c:f>
              <c:strCache>
                <c:ptCount val="1"/>
                <c:pt idx="0">
                  <c:v>Bérszint 3 hónap múlva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CD5-4381-A56A-87C8D46716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Indexek!$B$38:$AA$38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Indexek!$B$39:$AA$39</c:f>
              <c:numCache>
                <c:formatCode>General\ "pont"</c:formatCode>
                <c:ptCount val="26"/>
                <c:pt idx="0">
                  <c:v>17</c:v>
                </c:pt>
                <c:pt idx="1">
                  <c:v>21</c:v>
                </c:pt>
                <c:pt idx="2">
                  <c:v>17</c:v>
                </c:pt>
                <c:pt idx="3">
                  <c:v>11</c:v>
                </c:pt>
                <c:pt idx="4">
                  <c:v>16</c:v>
                </c:pt>
                <c:pt idx="5">
                  <c:v>13</c:v>
                </c:pt>
                <c:pt idx="6">
                  <c:v>21</c:v>
                </c:pt>
                <c:pt idx="7">
                  <c:v>23</c:v>
                </c:pt>
                <c:pt idx="8">
                  <c:v>15</c:v>
                </c:pt>
                <c:pt idx="9">
                  <c:v>27</c:v>
                </c:pt>
                <c:pt idx="10">
                  <c:v>38</c:v>
                </c:pt>
                <c:pt idx="11">
                  <c:v>54</c:v>
                </c:pt>
                <c:pt idx="12">
                  <c:v>56</c:v>
                </c:pt>
                <c:pt idx="13">
                  <c:v>56</c:v>
                </c:pt>
                <c:pt idx="14">
                  <c:v>48</c:v>
                </c:pt>
                <c:pt idx="15">
                  <c:v>25</c:v>
                </c:pt>
                <c:pt idx="16">
                  <c:v>28</c:v>
                </c:pt>
                <c:pt idx="17">
                  <c:v>24</c:v>
                </c:pt>
                <c:pt idx="18">
                  <c:v>27</c:v>
                </c:pt>
                <c:pt idx="19">
                  <c:v>22</c:v>
                </c:pt>
                <c:pt idx="20">
                  <c:v>12</c:v>
                </c:pt>
                <c:pt idx="21">
                  <c:v>20</c:v>
                </c:pt>
                <c:pt idx="22">
                  <c:v>33</c:v>
                </c:pt>
                <c:pt idx="23">
                  <c:v>43</c:v>
                </c:pt>
                <c:pt idx="24">
                  <c:v>46</c:v>
                </c:pt>
                <c:pt idx="25">
                  <c:v>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CD5-4381-A56A-87C8D467168A}"/>
            </c:ext>
          </c:extLst>
        </c:ser>
        <c:ser>
          <c:idx val="1"/>
          <c:order val="1"/>
          <c:tx>
            <c:strRef>
              <c:f>Indexek!$A$40</c:f>
              <c:strCache>
                <c:ptCount val="1"/>
                <c:pt idx="0">
                  <c:v>Beruházás 3 hónap múlva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CD5-4381-A56A-87C8D46716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Indexek!$B$38:$AA$38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Indexek!$B$40:$AA$40</c:f>
              <c:numCache>
                <c:formatCode>General\ "pont"</c:formatCode>
                <c:ptCount val="26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  <c:pt idx="17">
                  <c:v>32</c:v>
                </c:pt>
                <c:pt idx="18">
                  <c:v>30</c:v>
                </c:pt>
                <c:pt idx="19">
                  <c:v>14</c:v>
                </c:pt>
                <c:pt idx="20">
                  <c:v>25</c:v>
                </c:pt>
                <c:pt idx="21">
                  <c:v>12</c:v>
                </c:pt>
                <c:pt idx="22">
                  <c:v>19</c:v>
                </c:pt>
                <c:pt idx="23">
                  <c:v>24</c:v>
                </c:pt>
                <c:pt idx="24">
                  <c:v>18</c:v>
                </c:pt>
                <c:pt idx="25">
                  <c:v>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CD5-4381-A56A-87C8D467168A}"/>
            </c:ext>
          </c:extLst>
        </c:ser>
        <c:ser>
          <c:idx val="2"/>
          <c:order val="2"/>
          <c:tx>
            <c:strRef>
              <c:f>Indexek!$A$41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cat>
            <c:strRef>
              <c:f>Indexek!$B$38:$AA$38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Indexek!$B$41:$AA$41</c:f>
              <c:numCache>
                <c:formatCode>General\ "pont"</c:formatCode>
                <c:ptCount val="26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CD5-4381-A56A-87C8D467168A}"/>
            </c:ext>
          </c:extLst>
        </c:ser>
        <c:ser>
          <c:idx val="3"/>
          <c:order val="3"/>
          <c:tx>
            <c:strRef>
              <c:f>Indexek!$A$42</c:f>
              <c:strCache>
                <c:ptCount val="1"/>
                <c:pt idx="0">
                  <c:v>Foglalkoztatás 3 hónap múlva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5"/>
              <c:layout>
                <c:manualLayout>
                  <c:x val="2.7777780815591807E-3"/>
                  <c:y val="1.168107608648264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CD5-4381-A56A-87C8D46716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Indexek!$B$38:$AA$38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Indexek!$B$42:$AA$42</c:f>
              <c:numCache>
                <c:formatCode>General\ "pont"</c:formatCode>
                <c:ptCount val="26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CD5-4381-A56A-87C8D467168A}"/>
            </c:ext>
          </c:extLst>
        </c:ser>
        <c:ser>
          <c:idx val="4"/>
          <c:order val="4"/>
          <c:tx>
            <c:strRef>
              <c:f>Indexek!$A$43</c:f>
              <c:strCache>
                <c:ptCount val="1"/>
                <c:pt idx="0">
                  <c:v>Árbevétel 3 hónap múlva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CD5-4381-A56A-87C8D46716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Indexek!$B$38:$AA$38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Indexek!$B$43:$AA$43</c:f>
              <c:numCache>
                <c:formatCode>General\ "pont"</c:formatCode>
                <c:ptCount val="26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  <c:pt idx="16">
                  <c:v>18</c:v>
                </c:pt>
                <c:pt idx="17">
                  <c:v>16</c:v>
                </c:pt>
                <c:pt idx="18">
                  <c:v>20</c:v>
                </c:pt>
                <c:pt idx="19">
                  <c:v>4</c:v>
                </c:pt>
                <c:pt idx="20">
                  <c:v>-5</c:v>
                </c:pt>
                <c:pt idx="21">
                  <c:v>-9</c:v>
                </c:pt>
                <c:pt idx="22">
                  <c:v>-5</c:v>
                </c:pt>
                <c:pt idx="23">
                  <c:v>-9</c:v>
                </c:pt>
                <c:pt idx="24">
                  <c:v>-9</c:v>
                </c:pt>
                <c:pt idx="25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CD5-4381-A56A-87C8D467168A}"/>
            </c:ext>
          </c:extLst>
        </c:ser>
        <c:ser>
          <c:idx val="5"/>
          <c:order val="5"/>
          <c:tx>
            <c:strRef>
              <c:f>Indexek!$A$44</c:f>
              <c:strCache>
                <c:ptCount val="1"/>
                <c:pt idx="0">
                  <c:v>Kapacitás-kihasználtság 3 hónap múlva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25"/>
              <c:layout>
                <c:manualLayout>
                  <c:x val="2.7777780815591807E-3"/>
                  <c:y val="-7.0086456518895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CD5-4381-A56A-87C8D46716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B87F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Indexek!$B$38:$AA$38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Indexek!$B$44:$AA$44</c:f>
              <c:numCache>
                <c:formatCode>General\ "pont"</c:formatCode>
                <c:ptCount val="26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  <c:pt idx="17">
                  <c:v>10</c:v>
                </c:pt>
                <c:pt idx="18">
                  <c:v>13</c:v>
                </c:pt>
                <c:pt idx="19">
                  <c:v>-4</c:v>
                </c:pt>
                <c:pt idx="20">
                  <c:v>-7</c:v>
                </c:pt>
                <c:pt idx="21">
                  <c:v>-18</c:v>
                </c:pt>
                <c:pt idx="22">
                  <c:v>-18</c:v>
                </c:pt>
                <c:pt idx="23">
                  <c:v>-18</c:v>
                </c:pt>
                <c:pt idx="24">
                  <c:v>-12</c:v>
                </c:pt>
                <c:pt idx="25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CD5-4381-A56A-87C8D467168A}"/>
            </c:ext>
          </c:extLst>
        </c:ser>
        <c:ser>
          <c:idx val="6"/>
          <c:order val="6"/>
          <c:tx>
            <c:strRef>
              <c:f>Indexek!$A$45</c:f>
              <c:strCache>
                <c:ptCount val="1"/>
                <c:pt idx="0">
                  <c:v>Üzleti környezet 3 hónap múlva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2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CD5-4381-A56A-87C8D46716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Indexek!$B$38:$AA$38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Indexek!$B$45:$AA$45</c:f>
              <c:numCache>
                <c:formatCode>General\ "pont"</c:formatCode>
                <c:ptCount val="26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  <c:pt idx="17">
                  <c:v>-17</c:v>
                </c:pt>
                <c:pt idx="18">
                  <c:v>-24</c:v>
                </c:pt>
                <c:pt idx="19">
                  <c:v>-38</c:v>
                </c:pt>
                <c:pt idx="20">
                  <c:v>-42</c:v>
                </c:pt>
                <c:pt idx="21">
                  <c:v>-51</c:v>
                </c:pt>
                <c:pt idx="22">
                  <c:v>-57</c:v>
                </c:pt>
                <c:pt idx="23">
                  <c:v>-40</c:v>
                </c:pt>
                <c:pt idx="24">
                  <c:v>-39</c:v>
                </c:pt>
                <c:pt idx="25">
                  <c:v>-19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9CD5-4381-A56A-87C8D46716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3163264"/>
        <c:axId val="1033163920"/>
      </c:lineChart>
      <c:catAx>
        <c:axId val="1033163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920"/>
        <c:crosses val="autoZero"/>
        <c:auto val="1"/>
        <c:lblAlgn val="ctr"/>
        <c:lblOffset val="100"/>
        <c:noMultiLvlLbl val="0"/>
      </c:catAx>
      <c:valAx>
        <c:axId val="1033163920"/>
        <c:scaling>
          <c:orientation val="minMax"/>
          <c:max val="60"/>
          <c:min val="-6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26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1937885163810676E-3"/>
          <c:y val="0.79319638942537019"/>
          <c:w val="0.99700120264667591"/>
          <c:h val="0.192786319270850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51708118325139"/>
          <c:y val="8.0080560912586141E-2"/>
          <c:w val="0.82316152668416454"/>
          <c:h val="0.62351414433461128"/>
        </c:manualLayout>
      </c:layout>
      <c:lineChart>
        <c:grouping val="standard"/>
        <c:varyColors val="0"/>
        <c:ser>
          <c:idx val="0"/>
          <c:order val="0"/>
          <c:tx>
            <c:strRef>
              <c:f>Indexek!$B$81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880-484F-AB9F-75F0047523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Indexek!$A$82:$A$107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Indexek!$B$82:$B$107</c:f>
              <c:numCache>
                <c:formatCode>General\ "pont"</c:formatCode>
                <c:ptCount val="26"/>
                <c:pt idx="0">
                  <c:v>-10</c:v>
                </c:pt>
                <c:pt idx="1">
                  <c:v>5</c:v>
                </c:pt>
                <c:pt idx="2">
                  <c:v>8</c:v>
                </c:pt>
                <c:pt idx="3">
                  <c:v>3</c:v>
                </c:pt>
                <c:pt idx="4">
                  <c:v>15</c:v>
                </c:pt>
                <c:pt idx="5">
                  <c:v>13</c:v>
                </c:pt>
                <c:pt idx="6">
                  <c:v>11</c:v>
                </c:pt>
                <c:pt idx="7">
                  <c:v>6</c:v>
                </c:pt>
                <c:pt idx="8">
                  <c:v>3</c:v>
                </c:pt>
                <c:pt idx="9">
                  <c:v>6</c:v>
                </c:pt>
                <c:pt idx="10">
                  <c:v>6</c:v>
                </c:pt>
                <c:pt idx="11">
                  <c:v>-1</c:v>
                </c:pt>
                <c:pt idx="12">
                  <c:v>7</c:v>
                </c:pt>
                <c:pt idx="13">
                  <c:v>22</c:v>
                </c:pt>
                <c:pt idx="14">
                  <c:v>15</c:v>
                </c:pt>
                <c:pt idx="15">
                  <c:v>2</c:v>
                </c:pt>
                <c:pt idx="16">
                  <c:v>1</c:v>
                </c:pt>
                <c:pt idx="17">
                  <c:v>4</c:v>
                </c:pt>
                <c:pt idx="18">
                  <c:v>2</c:v>
                </c:pt>
                <c:pt idx="19">
                  <c:v>-8</c:v>
                </c:pt>
                <c:pt idx="20">
                  <c:v>-21</c:v>
                </c:pt>
                <c:pt idx="21">
                  <c:v>-18</c:v>
                </c:pt>
                <c:pt idx="22">
                  <c:v>-13</c:v>
                </c:pt>
                <c:pt idx="23">
                  <c:v>-13</c:v>
                </c:pt>
                <c:pt idx="24">
                  <c:v>-15</c:v>
                </c:pt>
                <c:pt idx="2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880-484F-AB9F-75F004752311}"/>
            </c:ext>
          </c:extLst>
        </c:ser>
        <c:ser>
          <c:idx val="1"/>
          <c:order val="1"/>
          <c:tx>
            <c:strRef>
              <c:f>Indexek!$C$81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880-484F-AB9F-75F0047523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Indexek!$A$82:$A$107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Indexek!$C$82:$C$107</c:f>
              <c:numCache>
                <c:formatCode>General\ "pont"</c:formatCode>
                <c:ptCount val="26"/>
                <c:pt idx="0">
                  <c:v>1</c:v>
                </c:pt>
                <c:pt idx="1">
                  <c:v>16</c:v>
                </c:pt>
                <c:pt idx="2">
                  <c:v>25</c:v>
                </c:pt>
                <c:pt idx="3">
                  <c:v>16</c:v>
                </c:pt>
                <c:pt idx="4">
                  <c:v>30</c:v>
                </c:pt>
                <c:pt idx="5">
                  <c:v>26</c:v>
                </c:pt>
                <c:pt idx="6">
                  <c:v>21</c:v>
                </c:pt>
                <c:pt idx="7">
                  <c:v>19</c:v>
                </c:pt>
                <c:pt idx="8">
                  <c:v>20</c:v>
                </c:pt>
                <c:pt idx="9">
                  <c:v>19</c:v>
                </c:pt>
                <c:pt idx="10">
                  <c:v>19</c:v>
                </c:pt>
                <c:pt idx="11">
                  <c:v>14</c:v>
                </c:pt>
                <c:pt idx="12">
                  <c:v>18</c:v>
                </c:pt>
                <c:pt idx="13">
                  <c:v>33</c:v>
                </c:pt>
                <c:pt idx="14">
                  <c:v>29</c:v>
                </c:pt>
                <c:pt idx="15">
                  <c:v>11</c:v>
                </c:pt>
                <c:pt idx="16">
                  <c:v>13</c:v>
                </c:pt>
                <c:pt idx="17">
                  <c:v>17</c:v>
                </c:pt>
                <c:pt idx="18">
                  <c:v>15</c:v>
                </c:pt>
                <c:pt idx="19">
                  <c:v>0</c:v>
                </c:pt>
                <c:pt idx="20">
                  <c:v>-9</c:v>
                </c:pt>
                <c:pt idx="21">
                  <c:v>-17</c:v>
                </c:pt>
                <c:pt idx="22">
                  <c:v>-12</c:v>
                </c:pt>
                <c:pt idx="23">
                  <c:v>-9</c:v>
                </c:pt>
                <c:pt idx="24">
                  <c:v>-5</c:v>
                </c:pt>
                <c:pt idx="25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880-484F-AB9F-75F004752311}"/>
            </c:ext>
          </c:extLst>
        </c:ser>
        <c:ser>
          <c:idx val="2"/>
          <c:order val="2"/>
          <c:tx>
            <c:strRef>
              <c:f>Indexek!$D$81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880-484F-AB9F-75F0047523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Indexek!$A$82:$A$107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Indexek!$D$82:$D$107</c:f>
              <c:numCache>
                <c:formatCode>General\ "pont"</c:formatCode>
                <c:ptCount val="26"/>
                <c:pt idx="0">
                  <c:v>10</c:v>
                </c:pt>
                <c:pt idx="1">
                  <c:v>27</c:v>
                </c:pt>
                <c:pt idx="2">
                  <c:v>30</c:v>
                </c:pt>
                <c:pt idx="3">
                  <c:v>31</c:v>
                </c:pt>
                <c:pt idx="4">
                  <c:v>37</c:v>
                </c:pt>
                <c:pt idx="5">
                  <c:v>37</c:v>
                </c:pt>
                <c:pt idx="6">
                  <c:v>33</c:v>
                </c:pt>
                <c:pt idx="7">
                  <c:v>28</c:v>
                </c:pt>
                <c:pt idx="8">
                  <c:v>29</c:v>
                </c:pt>
                <c:pt idx="9">
                  <c:v>23</c:v>
                </c:pt>
                <c:pt idx="10">
                  <c:v>25</c:v>
                </c:pt>
                <c:pt idx="11">
                  <c:v>19</c:v>
                </c:pt>
                <c:pt idx="12">
                  <c:v>17</c:v>
                </c:pt>
                <c:pt idx="13">
                  <c:v>34</c:v>
                </c:pt>
                <c:pt idx="14">
                  <c:v>41</c:v>
                </c:pt>
                <c:pt idx="15">
                  <c:v>25</c:v>
                </c:pt>
                <c:pt idx="16">
                  <c:v>20</c:v>
                </c:pt>
                <c:pt idx="17">
                  <c:v>12</c:v>
                </c:pt>
                <c:pt idx="18">
                  <c:v>23</c:v>
                </c:pt>
                <c:pt idx="19">
                  <c:v>-4</c:v>
                </c:pt>
                <c:pt idx="20">
                  <c:v>-15</c:v>
                </c:pt>
                <c:pt idx="21">
                  <c:v>-8</c:v>
                </c:pt>
                <c:pt idx="22">
                  <c:v>-12</c:v>
                </c:pt>
                <c:pt idx="23">
                  <c:v>1</c:v>
                </c:pt>
                <c:pt idx="24">
                  <c:v>7</c:v>
                </c:pt>
                <c:pt idx="25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880-484F-AB9F-75F004752311}"/>
            </c:ext>
          </c:extLst>
        </c:ser>
        <c:ser>
          <c:idx val="3"/>
          <c:order val="3"/>
          <c:tx>
            <c:strRef>
              <c:f>Indexek!$E$81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880-484F-AB9F-75F0047523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Indexek!$A$82:$A$107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Indexek!$E$82:$E$107</c:f>
              <c:numCache>
                <c:formatCode>General\ "pont"</c:formatCode>
                <c:ptCount val="26"/>
                <c:pt idx="0">
                  <c:v>19</c:v>
                </c:pt>
                <c:pt idx="1">
                  <c:v>31</c:v>
                </c:pt>
                <c:pt idx="2">
                  <c:v>37</c:v>
                </c:pt>
                <c:pt idx="3">
                  <c:v>38</c:v>
                </c:pt>
                <c:pt idx="4">
                  <c:v>39</c:v>
                </c:pt>
                <c:pt idx="5">
                  <c:v>27</c:v>
                </c:pt>
                <c:pt idx="6">
                  <c:v>49</c:v>
                </c:pt>
                <c:pt idx="7">
                  <c:v>38</c:v>
                </c:pt>
                <c:pt idx="8">
                  <c:v>32</c:v>
                </c:pt>
                <c:pt idx="9">
                  <c:v>42</c:v>
                </c:pt>
                <c:pt idx="10">
                  <c:v>34</c:v>
                </c:pt>
                <c:pt idx="11">
                  <c:v>40</c:v>
                </c:pt>
                <c:pt idx="12">
                  <c:v>43</c:v>
                </c:pt>
                <c:pt idx="13">
                  <c:v>40</c:v>
                </c:pt>
                <c:pt idx="14">
                  <c:v>40</c:v>
                </c:pt>
                <c:pt idx="15">
                  <c:v>35</c:v>
                </c:pt>
                <c:pt idx="16">
                  <c:v>31</c:v>
                </c:pt>
                <c:pt idx="17">
                  <c:v>24</c:v>
                </c:pt>
                <c:pt idx="18">
                  <c:v>22</c:v>
                </c:pt>
                <c:pt idx="19">
                  <c:v>13</c:v>
                </c:pt>
                <c:pt idx="20">
                  <c:v>27</c:v>
                </c:pt>
                <c:pt idx="21">
                  <c:v>11</c:v>
                </c:pt>
                <c:pt idx="22">
                  <c:v>8</c:v>
                </c:pt>
                <c:pt idx="23">
                  <c:v>18</c:v>
                </c:pt>
                <c:pt idx="24">
                  <c:v>21</c:v>
                </c:pt>
                <c:pt idx="25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880-484F-AB9F-75F004752311}"/>
            </c:ext>
          </c:extLst>
        </c:ser>
        <c:ser>
          <c:idx val="4"/>
          <c:order val="4"/>
          <c:tx>
            <c:strRef>
              <c:f>Indexek!$F$81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880-484F-AB9F-75F0047523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Indexek!$A$82:$A$107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Indexek!$F$82:$F$107</c:f>
              <c:numCache>
                <c:formatCode>General\ "pont"</c:formatCode>
                <c:ptCount val="26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880-484F-AB9F-75F00475231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05343440"/>
        <c:axId val="1005346064"/>
      </c:lineChart>
      <c:catAx>
        <c:axId val="100534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6064"/>
        <c:crosses val="autoZero"/>
        <c:auto val="1"/>
        <c:lblAlgn val="ctr"/>
        <c:lblOffset val="0"/>
        <c:noMultiLvlLbl val="0"/>
      </c:catAx>
      <c:valAx>
        <c:axId val="1005346064"/>
        <c:scaling>
          <c:orientation val="minMax"/>
          <c:max val="50"/>
          <c:min val="-3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3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/>
      </a:pPr>
      <a:endParaRPr lang="hu-H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112433083161967E-2"/>
          <c:y val="3.8878838174909489E-2"/>
          <c:w val="0.87577645185656727"/>
          <c:h val="0.6105919802451131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verzió'!$B$55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8193-46EE-A4CD-773C58F5868A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8193-46EE-A4CD-773C58F5868A}"/>
              </c:ext>
            </c:extLst>
          </c:dPt>
          <c:dLbls>
            <c:dLbl>
              <c:idx val="2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193-46EE-A4CD-773C58F586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verzió'!$A$56:$A$81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verzió'!$B$56:$B$81</c:f>
              <c:numCache>
                <c:formatCode>0%</c:formatCode>
                <c:ptCount val="26"/>
                <c:pt idx="0">
                  <c:v>0.77494545454545438</c:v>
                </c:pt>
                <c:pt idx="1">
                  <c:v>0.67519035532994942</c:v>
                </c:pt>
                <c:pt idx="2">
                  <c:v>0.71971608832807565</c:v>
                </c:pt>
                <c:pt idx="3">
                  <c:v>0.7</c:v>
                </c:pt>
                <c:pt idx="4">
                  <c:v>0.75</c:v>
                </c:pt>
                <c:pt idx="5">
                  <c:v>0.84</c:v>
                </c:pt>
                <c:pt idx="6">
                  <c:v>0.85</c:v>
                </c:pt>
                <c:pt idx="7">
                  <c:v>0.83</c:v>
                </c:pt>
                <c:pt idx="8">
                  <c:v>0.87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0.9</c:v>
                </c:pt>
                <c:pt idx="13">
                  <c:v>0.87</c:v>
                </c:pt>
                <c:pt idx="14">
                  <c:v>0.88</c:v>
                </c:pt>
                <c:pt idx="15">
                  <c:v>0.86</c:v>
                </c:pt>
                <c:pt idx="16">
                  <c:v>0.91</c:v>
                </c:pt>
                <c:pt idx="17">
                  <c:v>0.87</c:v>
                </c:pt>
                <c:pt idx="18">
                  <c:v>0.89</c:v>
                </c:pt>
                <c:pt idx="19">
                  <c:v>0.89</c:v>
                </c:pt>
                <c:pt idx="20">
                  <c:v>0.84</c:v>
                </c:pt>
                <c:pt idx="21">
                  <c:v>0.85</c:v>
                </c:pt>
                <c:pt idx="22">
                  <c:v>0.89</c:v>
                </c:pt>
                <c:pt idx="23">
                  <c:v>0.89</c:v>
                </c:pt>
                <c:pt idx="24">
                  <c:v>0.84</c:v>
                </c:pt>
                <c:pt idx="25">
                  <c:v>0.81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193-46EE-A4CD-773C58F5868A}"/>
            </c:ext>
          </c:extLst>
        </c:ser>
        <c:ser>
          <c:idx val="1"/>
          <c:order val="1"/>
          <c:tx>
            <c:strRef>
              <c:f>'Új verzió'!$C$55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8193-46EE-A4CD-773C58F5868A}"/>
              </c:ext>
            </c:extLst>
          </c:dPt>
          <c:dLbls>
            <c:dLbl>
              <c:idx val="25"/>
              <c:layout>
                <c:manualLayout>
                  <c:x val="1.3888890407795396E-3"/>
                  <c:y val="1.945464196182443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193-46EE-A4CD-773C58F586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verzió'!$A$56:$A$81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verzió'!$C$56:$C$81</c:f>
              <c:numCache>
                <c:formatCode>0%</c:formatCode>
                <c:ptCount val="26"/>
                <c:pt idx="0">
                  <c:v>0.85590062111801246</c:v>
                </c:pt>
                <c:pt idx="1">
                  <c:v>0.77149837133550492</c:v>
                </c:pt>
                <c:pt idx="2">
                  <c:v>0.83971553610503291</c:v>
                </c:pt>
                <c:pt idx="3">
                  <c:v>0.87</c:v>
                </c:pt>
                <c:pt idx="4">
                  <c:v>0.9</c:v>
                </c:pt>
                <c:pt idx="5">
                  <c:v>0.91</c:v>
                </c:pt>
                <c:pt idx="6">
                  <c:v>0.96</c:v>
                </c:pt>
                <c:pt idx="7">
                  <c:v>0.95</c:v>
                </c:pt>
                <c:pt idx="8">
                  <c:v>0.98</c:v>
                </c:pt>
                <c:pt idx="9">
                  <c:v>0.95</c:v>
                </c:pt>
                <c:pt idx="10">
                  <c:v>0.98</c:v>
                </c:pt>
                <c:pt idx="11">
                  <c:v>0.96</c:v>
                </c:pt>
                <c:pt idx="12">
                  <c:v>0.97</c:v>
                </c:pt>
                <c:pt idx="13">
                  <c:v>0.95</c:v>
                </c:pt>
                <c:pt idx="14">
                  <c:v>0.96</c:v>
                </c:pt>
                <c:pt idx="15">
                  <c:v>0.97</c:v>
                </c:pt>
                <c:pt idx="16">
                  <c:v>0.96</c:v>
                </c:pt>
                <c:pt idx="17">
                  <c:v>0.99</c:v>
                </c:pt>
                <c:pt idx="18">
                  <c:v>0.98</c:v>
                </c:pt>
                <c:pt idx="19">
                  <c:v>0.97</c:v>
                </c:pt>
                <c:pt idx="20">
                  <c:v>0.94</c:v>
                </c:pt>
                <c:pt idx="21">
                  <c:v>0.91</c:v>
                </c:pt>
                <c:pt idx="22">
                  <c:v>0.96</c:v>
                </c:pt>
                <c:pt idx="23">
                  <c:v>0.88</c:v>
                </c:pt>
                <c:pt idx="24">
                  <c:v>0.94</c:v>
                </c:pt>
                <c:pt idx="25">
                  <c:v>0.89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193-46EE-A4CD-773C58F5868A}"/>
            </c:ext>
          </c:extLst>
        </c:ser>
        <c:ser>
          <c:idx val="2"/>
          <c:order val="2"/>
          <c:tx>
            <c:strRef>
              <c:f>'Új verzió'!$D$55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5"/>
              <c:layout>
                <c:manualLayout>
                  <c:x val="-1.0185068640268645E-16"/>
                  <c:y val="-7.29549073568422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193-46EE-A4CD-773C58F586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verzió'!$A$56:$A$81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verzió'!$D$56:$D$81</c:f>
              <c:numCache>
                <c:formatCode>0%</c:formatCode>
                <c:ptCount val="26"/>
                <c:pt idx="0">
                  <c:v>0.8844537815126049</c:v>
                </c:pt>
                <c:pt idx="1">
                  <c:v>0.80644171779141105</c:v>
                </c:pt>
                <c:pt idx="2">
                  <c:v>0.89417808219178063</c:v>
                </c:pt>
                <c:pt idx="3">
                  <c:v>0.92</c:v>
                </c:pt>
                <c:pt idx="4">
                  <c:v>0.94</c:v>
                </c:pt>
                <c:pt idx="5">
                  <c:v>1.02</c:v>
                </c:pt>
                <c:pt idx="6">
                  <c:v>0.99</c:v>
                </c:pt>
                <c:pt idx="7">
                  <c:v>1</c:v>
                </c:pt>
                <c:pt idx="8">
                  <c:v>1.01</c:v>
                </c:pt>
                <c:pt idx="9">
                  <c:v>0.98</c:v>
                </c:pt>
                <c:pt idx="10">
                  <c:v>1.01</c:v>
                </c:pt>
                <c:pt idx="11">
                  <c:v>1.01</c:v>
                </c:pt>
                <c:pt idx="12">
                  <c:v>1.04</c:v>
                </c:pt>
                <c:pt idx="13">
                  <c:v>0.98</c:v>
                </c:pt>
                <c:pt idx="14">
                  <c:v>1.03</c:v>
                </c:pt>
                <c:pt idx="15">
                  <c:v>1.03</c:v>
                </c:pt>
                <c:pt idx="16">
                  <c:v>1.03</c:v>
                </c:pt>
                <c:pt idx="17">
                  <c:v>1.01</c:v>
                </c:pt>
                <c:pt idx="18">
                  <c:v>1</c:v>
                </c:pt>
                <c:pt idx="19">
                  <c:v>1.01</c:v>
                </c:pt>
                <c:pt idx="20">
                  <c:v>0.95</c:v>
                </c:pt>
                <c:pt idx="21">
                  <c:v>0.98</c:v>
                </c:pt>
                <c:pt idx="22">
                  <c:v>0.95</c:v>
                </c:pt>
                <c:pt idx="23">
                  <c:v>0.91</c:v>
                </c:pt>
                <c:pt idx="24">
                  <c:v>0.98</c:v>
                </c:pt>
                <c:pt idx="25">
                  <c:v>0.92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193-46EE-A4CD-773C58F5868A}"/>
            </c:ext>
          </c:extLst>
        </c:ser>
        <c:ser>
          <c:idx val="3"/>
          <c:order val="3"/>
          <c:tx>
            <c:strRef>
              <c:f>'Új verzió'!$E$55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193-46EE-A4CD-773C58F586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verzió'!$A$56:$A$81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verzió'!$E$56:$E$81</c:f>
              <c:numCache>
                <c:formatCode>0%</c:formatCode>
                <c:ptCount val="26"/>
                <c:pt idx="0">
                  <c:v>0.91455696202531644</c:v>
                </c:pt>
                <c:pt idx="1">
                  <c:v>0.96574074074074079</c:v>
                </c:pt>
                <c:pt idx="2">
                  <c:v>0.96964285714285703</c:v>
                </c:pt>
                <c:pt idx="3">
                  <c:v>0.97</c:v>
                </c:pt>
                <c:pt idx="4">
                  <c:v>1.08</c:v>
                </c:pt>
                <c:pt idx="5">
                  <c:v>1.17</c:v>
                </c:pt>
                <c:pt idx="6">
                  <c:v>1.1299999999999999</c:v>
                </c:pt>
                <c:pt idx="7">
                  <c:v>1.02</c:v>
                </c:pt>
                <c:pt idx="8">
                  <c:v>1.06</c:v>
                </c:pt>
                <c:pt idx="9">
                  <c:v>1.06</c:v>
                </c:pt>
                <c:pt idx="10">
                  <c:v>1.07</c:v>
                </c:pt>
                <c:pt idx="11">
                  <c:v>1.1100000000000001</c:v>
                </c:pt>
                <c:pt idx="12">
                  <c:v>1.07</c:v>
                </c:pt>
                <c:pt idx="13">
                  <c:v>1.02</c:v>
                </c:pt>
                <c:pt idx="14">
                  <c:v>0.96</c:v>
                </c:pt>
                <c:pt idx="15">
                  <c:v>1.05</c:v>
                </c:pt>
                <c:pt idx="16">
                  <c:v>1.04</c:v>
                </c:pt>
                <c:pt idx="17">
                  <c:v>1.1000000000000001</c:v>
                </c:pt>
                <c:pt idx="18">
                  <c:v>1.04</c:v>
                </c:pt>
                <c:pt idx="19">
                  <c:v>1.02</c:v>
                </c:pt>
                <c:pt idx="20">
                  <c:v>1.06</c:v>
                </c:pt>
                <c:pt idx="21">
                  <c:v>0.99</c:v>
                </c:pt>
                <c:pt idx="22">
                  <c:v>1.01</c:v>
                </c:pt>
                <c:pt idx="23">
                  <c:v>0.97</c:v>
                </c:pt>
                <c:pt idx="24">
                  <c:v>0.99</c:v>
                </c:pt>
                <c:pt idx="25">
                  <c:v>0.98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8193-46EE-A4CD-773C58F5868A}"/>
            </c:ext>
          </c:extLst>
        </c:ser>
        <c:ser>
          <c:idx val="4"/>
          <c:order val="4"/>
          <c:tx>
            <c:strRef>
              <c:f>'Új verzió'!$F$55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8193-46EE-A4CD-773C58F5868A}"/>
              </c:ext>
            </c:extLst>
          </c:dPt>
          <c:dLbls>
            <c:dLbl>
              <c:idx val="2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193-46EE-A4CD-773C58F586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verzió'!$A$56:$A$81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verzió'!$F$56:$F$81</c:f>
              <c:numCache>
                <c:formatCode>0%</c:formatCode>
                <c:ptCount val="26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0.91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  <c:pt idx="17">
                  <c:v>0.98</c:v>
                </c:pt>
                <c:pt idx="18">
                  <c:v>0.96</c:v>
                </c:pt>
                <c:pt idx="19">
                  <c:v>0.96</c:v>
                </c:pt>
                <c:pt idx="20">
                  <c:v>0.94</c:v>
                </c:pt>
                <c:pt idx="21">
                  <c:v>0.91</c:v>
                </c:pt>
                <c:pt idx="22">
                  <c:v>0.95</c:v>
                </c:pt>
                <c:pt idx="23">
                  <c:v>0.91</c:v>
                </c:pt>
                <c:pt idx="24">
                  <c:v>0.92</c:v>
                </c:pt>
                <c:pt idx="25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8193-46EE-A4CD-773C58F5868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08155487"/>
        <c:axId val="908155071"/>
      </c:lineChart>
      <c:catAx>
        <c:axId val="908155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071"/>
        <c:crosses val="autoZero"/>
        <c:auto val="1"/>
        <c:lblAlgn val="ctr"/>
        <c:lblOffset val="100"/>
        <c:noMultiLvlLbl val="0"/>
      </c:catAx>
      <c:valAx>
        <c:axId val="908155071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112457361379851"/>
          <c:y val="0.91791309136558563"/>
          <c:w val="0.8296953007103347"/>
          <c:h val="6.74959271630459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178343116732044E-2"/>
          <c:y val="3.9658862024404613E-2"/>
          <c:w val="0.88227384076990389"/>
          <c:h val="0.54815191210065362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verzió'!$L$83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5"/>
              <c:layout>
                <c:manualLayout>
                  <c:x val="0"/>
                  <c:y val="2.19127218016052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D50-4983-B11F-04032340A1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verzió'!$K$84:$K$109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verzió'!$L$84:$L$109</c:f>
              <c:numCache>
                <c:formatCode>0%</c:formatCode>
                <c:ptCount val="26"/>
                <c:pt idx="0">
                  <c:v>0.84560700188391502</c:v>
                </c:pt>
                <c:pt idx="1">
                  <c:v>0.88553002654280011</c:v>
                </c:pt>
                <c:pt idx="2">
                  <c:v>0.83220832855340143</c:v>
                </c:pt>
                <c:pt idx="3">
                  <c:v>0.9</c:v>
                </c:pt>
                <c:pt idx="4">
                  <c:v>0.92246042647828363</c:v>
                </c:pt>
                <c:pt idx="5">
                  <c:v>0.95</c:v>
                </c:pt>
                <c:pt idx="6">
                  <c:v>0.97</c:v>
                </c:pt>
                <c:pt idx="7">
                  <c:v>0.92</c:v>
                </c:pt>
                <c:pt idx="8">
                  <c:v>0.97</c:v>
                </c:pt>
                <c:pt idx="9">
                  <c:v>0.95</c:v>
                </c:pt>
                <c:pt idx="10">
                  <c:v>0.94</c:v>
                </c:pt>
                <c:pt idx="11">
                  <c:v>0.98</c:v>
                </c:pt>
                <c:pt idx="12">
                  <c:v>1.01</c:v>
                </c:pt>
                <c:pt idx="13">
                  <c:v>0.93</c:v>
                </c:pt>
                <c:pt idx="14">
                  <c:v>0.95</c:v>
                </c:pt>
                <c:pt idx="15">
                  <c:v>0.94</c:v>
                </c:pt>
                <c:pt idx="16">
                  <c:v>0.98</c:v>
                </c:pt>
                <c:pt idx="17">
                  <c:v>0.97</c:v>
                </c:pt>
                <c:pt idx="18">
                  <c:v>0.96</c:v>
                </c:pt>
                <c:pt idx="19">
                  <c:v>0.95</c:v>
                </c:pt>
                <c:pt idx="20">
                  <c:v>0.91</c:v>
                </c:pt>
                <c:pt idx="21">
                  <c:v>0.88</c:v>
                </c:pt>
                <c:pt idx="22">
                  <c:v>0.93</c:v>
                </c:pt>
                <c:pt idx="23">
                  <c:v>0.92</c:v>
                </c:pt>
                <c:pt idx="24">
                  <c:v>0.91</c:v>
                </c:pt>
                <c:pt idx="25">
                  <c:v>0.85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D50-4983-B11F-04032340A1BF}"/>
            </c:ext>
          </c:extLst>
        </c:ser>
        <c:ser>
          <c:idx val="1"/>
          <c:order val="1"/>
          <c:tx>
            <c:strRef>
              <c:f>'Új verzió'!$M$83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'Új verzió'!$K$84:$K$109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verzió'!$M$84:$M$109</c:f>
              <c:numCache>
                <c:formatCode>0%</c:formatCode>
                <c:ptCount val="26"/>
                <c:pt idx="0">
                  <c:v>0.93884615384615366</c:v>
                </c:pt>
                <c:pt idx="1">
                  <c:v>0.89935897435897427</c:v>
                </c:pt>
                <c:pt idx="2">
                  <c:v>0.88945312499999996</c:v>
                </c:pt>
                <c:pt idx="3">
                  <c:v>0.89</c:v>
                </c:pt>
                <c:pt idx="4">
                  <c:v>0.91683673469387761</c:v>
                </c:pt>
                <c:pt idx="5">
                  <c:v>0.93</c:v>
                </c:pt>
                <c:pt idx="6">
                  <c:v>0.94</c:v>
                </c:pt>
                <c:pt idx="7">
                  <c:v>0.89</c:v>
                </c:pt>
                <c:pt idx="8">
                  <c:v>0.91</c:v>
                </c:pt>
                <c:pt idx="9">
                  <c:v>0.89</c:v>
                </c:pt>
                <c:pt idx="10">
                  <c:v>0.93</c:v>
                </c:pt>
                <c:pt idx="11">
                  <c:v>0.92</c:v>
                </c:pt>
                <c:pt idx="12">
                  <c:v>0.95</c:v>
                </c:pt>
                <c:pt idx="13">
                  <c:v>0.94</c:v>
                </c:pt>
                <c:pt idx="14">
                  <c:v>0.92</c:v>
                </c:pt>
                <c:pt idx="15">
                  <c:v>0.92</c:v>
                </c:pt>
                <c:pt idx="16">
                  <c:v>0.96</c:v>
                </c:pt>
                <c:pt idx="17">
                  <c:v>0.99</c:v>
                </c:pt>
                <c:pt idx="18">
                  <c:v>0.99</c:v>
                </c:pt>
                <c:pt idx="19">
                  <c:v>0.99</c:v>
                </c:pt>
                <c:pt idx="20">
                  <c:v>0.95</c:v>
                </c:pt>
                <c:pt idx="21">
                  <c:v>0.89</c:v>
                </c:pt>
                <c:pt idx="22">
                  <c:v>0.86</c:v>
                </c:pt>
                <c:pt idx="23">
                  <c:v>0.84</c:v>
                </c:pt>
                <c:pt idx="24">
                  <c:v>0.9</c:v>
                </c:pt>
                <c:pt idx="25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D50-4983-B11F-04032340A1BF}"/>
            </c:ext>
          </c:extLst>
        </c:ser>
        <c:ser>
          <c:idx val="2"/>
          <c:order val="2"/>
          <c:tx>
            <c:strRef>
              <c:f>'Új verzió'!$N$83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D50-4983-B11F-04032340A1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verzió'!$K$84:$K$109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verzió'!$N$84:$N$109</c:f>
              <c:numCache>
                <c:formatCode>0%</c:formatCode>
                <c:ptCount val="26"/>
                <c:pt idx="0">
                  <c:v>0.71738633469602497</c:v>
                </c:pt>
                <c:pt idx="1">
                  <c:v>0.62368835148907342</c:v>
                </c:pt>
                <c:pt idx="2">
                  <c:v>0.66004791501863025</c:v>
                </c:pt>
                <c:pt idx="3">
                  <c:v>0.64500000000000002</c:v>
                </c:pt>
                <c:pt idx="4">
                  <c:v>0.70576481468686314</c:v>
                </c:pt>
                <c:pt idx="5">
                  <c:v>0.78500000000000003</c:v>
                </c:pt>
                <c:pt idx="6">
                  <c:v>0.80249999999999999</c:v>
                </c:pt>
                <c:pt idx="7">
                  <c:v>0.82750000000000001</c:v>
                </c:pt>
                <c:pt idx="8">
                  <c:v>0.84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0.88</c:v>
                </c:pt>
                <c:pt idx="13">
                  <c:v>0.88</c:v>
                </c:pt>
                <c:pt idx="14">
                  <c:v>0.89</c:v>
                </c:pt>
                <c:pt idx="15">
                  <c:v>0.88</c:v>
                </c:pt>
                <c:pt idx="16">
                  <c:v>0.96</c:v>
                </c:pt>
                <c:pt idx="17">
                  <c:v>0.92</c:v>
                </c:pt>
                <c:pt idx="18">
                  <c:v>0.91</c:v>
                </c:pt>
                <c:pt idx="19">
                  <c:v>0.95</c:v>
                </c:pt>
                <c:pt idx="20">
                  <c:v>0.9</c:v>
                </c:pt>
                <c:pt idx="21">
                  <c:v>0.85</c:v>
                </c:pt>
                <c:pt idx="22">
                  <c:v>0.95</c:v>
                </c:pt>
                <c:pt idx="23">
                  <c:v>0.89</c:v>
                </c:pt>
                <c:pt idx="24">
                  <c:v>0.82</c:v>
                </c:pt>
                <c:pt idx="25">
                  <c:v>0.86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D50-4983-B11F-04032340A1BF}"/>
            </c:ext>
          </c:extLst>
        </c:ser>
        <c:ser>
          <c:idx val="3"/>
          <c:order val="3"/>
          <c:tx>
            <c:strRef>
              <c:f>'Új verzió'!$O$83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D50-4983-B11F-04032340A1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verzió'!$K$84:$K$109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verzió'!$O$84:$O$109</c:f>
              <c:numCache>
                <c:formatCode>0%</c:formatCode>
                <c:ptCount val="26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0.90557834309474194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  <c:pt idx="17">
                  <c:v>0.98</c:v>
                </c:pt>
                <c:pt idx="18">
                  <c:v>0.96</c:v>
                </c:pt>
                <c:pt idx="19">
                  <c:v>0.96</c:v>
                </c:pt>
                <c:pt idx="20">
                  <c:v>0.94</c:v>
                </c:pt>
                <c:pt idx="21">
                  <c:v>0.91</c:v>
                </c:pt>
                <c:pt idx="22">
                  <c:v>0.95</c:v>
                </c:pt>
                <c:pt idx="23">
                  <c:v>0.91</c:v>
                </c:pt>
                <c:pt idx="24">
                  <c:v>0.92</c:v>
                </c:pt>
                <c:pt idx="25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D50-4983-B11F-04032340A1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8149640"/>
        <c:axId val="968151608"/>
      </c:lineChart>
      <c:catAx>
        <c:axId val="968149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51608"/>
        <c:crosses val="autoZero"/>
        <c:auto val="1"/>
        <c:lblAlgn val="ctr"/>
        <c:lblOffset val="100"/>
        <c:noMultiLvlLbl val="0"/>
      </c:catAx>
      <c:valAx>
        <c:axId val="968151608"/>
        <c:scaling>
          <c:orientation val="minMax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49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89413823272"/>
          <c:y val="0.8356261172037297"/>
          <c:w val="0.75538954505686784"/>
          <c:h val="0.147939341445066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40343226922575"/>
          <c:y val="4.9586681997172907E-2"/>
          <c:w val="0.76381623602890414"/>
          <c:h val="0.603836489851427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verzió'!$B$115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5"/>
              <c:layout>
                <c:manualLayout>
                  <c:x val="-1.0250497401947432E-16"/>
                  <c:y val="1.2361707052460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253-479D-95E2-FBBFDB6E72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verzió'!$A$116:$A$141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verzió'!$B$116:$B$141</c:f>
              <c:numCache>
                <c:formatCode>General\ "pont"</c:formatCode>
                <c:ptCount val="26"/>
                <c:pt idx="0">
                  <c:v>-13</c:v>
                </c:pt>
                <c:pt idx="1">
                  <c:v>14</c:v>
                </c:pt>
                <c:pt idx="2">
                  <c:v>16</c:v>
                </c:pt>
                <c:pt idx="3">
                  <c:v>10</c:v>
                </c:pt>
                <c:pt idx="4">
                  <c:v>21</c:v>
                </c:pt>
                <c:pt idx="5">
                  <c:v>19</c:v>
                </c:pt>
                <c:pt idx="6">
                  <c:v>15</c:v>
                </c:pt>
                <c:pt idx="7">
                  <c:v>11</c:v>
                </c:pt>
                <c:pt idx="8">
                  <c:v>4</c:v>
                </c:pt>
                <c:pt idx="9">
                  <c:v>7</c:v>
                </c:pt>
                <c:pt idx="10">
                  <c:v>5</c:v>
                </c:pt>
                <c:pt idx="11">
                  <c:v>-7</c:v>
                </c:pt>
                <c:pt idx="12">
                  <c:v>1</c:v>
                </c:pt>
                <c:pt idx="13">
                  <c:v>26</c:v>
                </c:pt>
                <c:pt idx="14">
                  <c:v>17</c:v>
                </c:pt>
                <c:pt idx="15">
                  <c:v>5</c:v>
                </c:pt>
                <c:pt idx="16">
                  <c:v>3</c:v>
                </c:pt>
                <c:pt idx="17">
                  <c:v>4</c:v>
                </c:pt>
                <c:pt idx="18">
                  <c:v>2</c:v>
                </c:pt>
                <c:pt idx="19">
                  <c:v>-8</c:v>
                </c:pt>
                <c:pt idx="20">
                  <c:v>-21</c:v>
                </c:pt>
                <c:pt idx="21">
                  <c:v>-24</c:v>
                </c:pt>
                <c:pt idx="22">
                  <c:v>-19</c:v>
                </c:pt>
                <c:pt idx="23">
                  <c:v>-23</c:v>
                </c:pt>
                <c:pt idx="24">
                  <c:v>-23</c:v>
                </c:pt>
                <c:pt idx="25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253-479D-95E2-FBBFDB6E7230}"/>
            </c:ext>
          </c:extLst>
        </c:ser>
        <c:ser>
          <c:idx val="1"/>
          <c:order val="1"/>
          <c:tx>
            <c:strRef>
              <c:f>'Új verzió'!$C$115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5"/>
              <c:layout>
                <c:manualLayout>
                  <c:x val="-2.7956224954276713E-3"/>
                  <c:y val="2.719575551541407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253-479D-95E2-FBBFDB6E72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verzió'!$A$116:$A$141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verzió'!$C$116:$C$141</c:f>
              <c:numCache>
                <c:formatCode>General\ "pont"</c:formatCode>
                <c:ptCount val="26"/>
                <c:pt idx="0">
                  <c:v>-5</c:v>
                </c:pt>
                <c:pt idx="1">
                  <c:v>20</c:v>
                </c:pt>
                <c:pt idx="2">
                  <c:v>30</c:v>
                </c:pt>
                <c:pt idx="3">
                  <c:v>14</c:v>
                </c:pt>
                <c:pt idx="4">
                  <c:v>33</c:v>
                </c:pt>
                <c:pt idx="5">
                  <c:v>29</c:v>
                </c:pt>
                <c:pt idx="6">
                  <c:v>21</c:v>
                </c:pt>
                <c:pt idx="7">
                  <c:v>19</c:v>
                </c:pt>
                <c:pt idx="8">
                  <c:v>16</c:v>
                </c:pt>
                <c:pt idx="9">
                  <c:v>10</c:v>
                </c:pt>
                <c:pt idx="10">
                  <c:v>9</c:v>
                </c:pt>
                <c:pt idx="11">
                  <c:v>-1</c:v>
                </c:pt>
                <c:pt idx="12">
                  <c:v>5</c:v>
                </c:pt>
                <c:pt idx="13">
                  <c:v>26</c:v>
                </c:pt>
                <c:pt idx="14">
                  <c:v>25</c:v>
                </c:pt>
                <c:pt idx="15">
                  <c:v>12</c:v>
                </c:pt>
                <c:pt idx="16">
                  <c:v>6</c:v>
                </c:pt>
                <c:pt idx="17">
                  <c:v>6</c:v>
                </c:pt>
                <c:pt idx="18">
                  <c:v>13</c:v>
                </c:pt>
                <c:pt idx="19">
                  <c:v>0</c:v>
                </c:pt>
                <c:pt idx="20">
                  <c:v>-27</c:v>
                </c:pt>
                <c:pt idx="21">
                  <c:v>-31</c:v>
                </c:pt>
                <c:pt idx="22">
                  <c:v>-26</c:v>
                </c:pt>
                <c:pt idx="23">
                  <c:v>-27</c:v>
                </c:pt>
                <c:pt idx="24">
                  <c:v>-19</c:v>
                </c:pt>
                <c:pt idx="25">
                  <c:v>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253-479D-95E2-FBBFDB6E7230}"/>
            </c:ext>
          </c:extLst>
        </c:ser>
        <c:ser>
          <c:idx val="2"/>
          <c:order val="2"/>
          <c:tx>
            <c:strRef>
              <c:f>'Új verzió'!$D$115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253-479D-95E2-FBBFDB6E72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verzió'!$A$116:$A$141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verzió'!$D$116:$D$141</c:f>
              <c:numCache>
                <c:formatCode>General\ "pont"</c:formatCode>
                <c:ptCount val="26"/>
                <c:pt idx="0">
                  <c:v>6</c:v>
                </c:pt>
                <c:pt idx="1">
                  <c:v>22</c:v>
                </c:pt>
                <c:pt idx="2">
                  <c:v>33</c:v>
                </c:pt>
                <c:pt idx="3">
                  <c:v>31</c:v>
                </c:pt>
                <c:pt idx="4">
                  <c:v>37</c:v>
                </c:pt>
                <c:pt idx="5">
                  <c:v>31</c:v>
                </c:pt>
                <c:pt idx="6">
                  <c:v>27</c:v>
                </c:pt>
                <c:pt idx="7">
                  <c:v>23</c:v>
                </c:pt>
                <c:pt idx="8">
                  <c:v>23</c:v>
                </c:pt>
                <c:pt idx="9">
                  <c:v>20</c:v>
                </c:pt>
                <c:pt idx="10">
                  <c:v>14</c:v>
                </c:pt>
                <c:pt idx="11">
                  <c:v>-6</c:v>
                </c:pt>
                <c:pt idx="12">
                  <c:v>-7</c:v>
                </c:pt>
                <c:pt idx="13">
                  <c:v>24</c:v>
                </c:pt>
                <c:pt idx="14">
                  <c:v>40</c:v>
                </c:pt>
                <c:pt idx="15">
                  <c:v>21</c:v>
                </c:pt>
                <c:pt idx="16">
                  <c:v>18</c:v>
                </c:pt>
                <c:pt idx="17">
                  <c:v>6</c:v>
                </c:pt>
                <c:pt idx="18">
                  <c:v>23</c:v>
                </c:pt>
                <c:pt idx="19">
                  <c:v>-27</c:v>
                </c:pt>
                <c:pt idx="20">
                  <c:v>-28</c:v>
                </c:pt>
                <c:pt idx="21">
                  <c:v>-32</c:v>
                </c:pt>
                <c:pt idx="22">
                  <c:v>-27</c:v>
                </c:pt>
                <c:pt idx="23">
                  <c:v>-24</c:v>
                </c:pt>
                <c:pt idx="24">
                  <c:v>-7</c:v>
                </c:pt>
                <c:pt idx="25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253-479D-95E2-FBBFDB6E7230}"/>
            </c:ext>
          </c:extLst>
        </c:ser>
        <c:ser>
          <c:idx val="3"/>
          <c:order val="3"/>
          <c:tx>
            <c:strRef>
              <c:f>'Új verzió'!$E$115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253-479D-95E2-FBBFDB6E72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verzió'!$A$116:$A$141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verzió'!$E$116:$E$141</c:f>
              <c:numCache>
                <c:formatCode>General\ "pont"</c:formatCode>
                <c:ptCount val="26"/>
                <c:pt idx="0">
                  <c:v>13</c:v>
                </c:pt>
                <c:pt idx="1">
                  <c:v>16</c:v>
                </c:pt>
                <c:pt idx="2">
                  <c:v>33</c:v>
                </c:pt>
                <c:pt idx="3">
                  <c:v>36</c:v>
                </c:pt>
                <c:pt idx="4">
                  <c:v>41</c:v>
                </c:pt>
                <c:pt idx="5">
                  <c:v>26</c:v>
                </c:pt>
                <c:pt idx="6">
                  <c:v>50</c:v>
                </c:pt>
                <c:pt idx="7">
                  <c:v>25</c:v>
                </c:pt>
                <c:pt idx="8">
                  <c:v>30</c:v>
                </c:pt>
                <c:pt idx="9">
                  <c:v>31</c:v>
                </c:pt>
                <c:pt idx="10">
                  <c:v>24</c:v>
                </c:pt>
                <c:pt idx="11">
                  <c:v>12</c:v>
                </c:pt>
                <c:pt idx="12">
                  <c:v>30</c:v>
                </c:pt>
                <c:pt idx="13">
                  <c:v>34</c:v>
                </c:pt>
                <c:pt idx="14">
                  <c:v>26</c:v>
                </c:pt>
                <c:pt idx="15">
                  <c:v>32</c:v>
                </c:pt>
                <c:pt idx="16">
                  <c:v>13</c:v>
                </c:pt>
                <c:pt idx="17">
                  <c:v>20</c:v>
                </c:pt>
                <c:pt idx="18">
                  <c:v>20</c:v>
                </c:pt>
                <c:pt idx="19">
                  <c:v>3</c:v>
                </c:pt>
                <c:pt idx="20">
                  <c:v>20</c:v>
                </c:pt>
                <c:pt idx="21">
                  <c:v>0</c:v>
                </c:pt>
                <c:pt idx="22">
                  <c:v>-10</c:v>
                </c:pt>
                <c:pt idx="23">
                  <c:v>-7</c:v>
                </c:pt>
                <c:pt idx="24">
                  <c:v>1</c:v>
                </c:pt>
                <c:pt idx="25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253-479D-95E2-FBBFDB6E7230}"/>
            </c:ext>
          </c:extLst>
        </c:ser>
        <c:ser>
          <c:idx val="4"/>
          <c:order val="4"/>
          <c:tx>
            <c:strRef>
              <c:f>'Új verzió'!$F$115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253-479D-95E2-FBBFDB6E72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verzió'!$A$116:$A$141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verzió'!$F$116:$F$141</c:f>
              <c:numCache>
                <c:formatCode>General\ "pont"</c:formatCode>
                <c:ptCount val="26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  <c:pt idx="17">
                  <c:v>10</c:v>
                </c:pt>
                <c:pt idx="18">
                  <c:v>13</c:v>
                </c:pt>
                <c:pt idx="19">
                  <c:v>-4</c:v>
                </c:pt>
                <c:pt idx="20">
                  <c:v>-7</c:v>
                </c:pt>
                <c:pt idx="21">
                  <c:v>-18</c:v>
                </c:pt>
                <c:pt idx="22">
                  <c:v>-18</c:v>
                </c:pt>
                <c:pt idx="23">
                  <c:v>-18</c:v>
                </c:pt>
                <c:pt idx="24">
                  <c:v>-12</c:v>
                </c:pt>
                <c:pt idx="25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253-479D-95E2-FBBFDB6E72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7789727"/>
        <c:axId val="737790559"/>
      </c:lineChart>
      <c:catAx>
        <c:axId val="737789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90559"/>
        <c:crosses val="autoZero"/>
        <c:auto val="1"/>
        <c:lblAlgn val="ctr"/>
        <c:lblOffset val="50"/>
        <c:noMultiLvlLbl val="0"/>
      </c:catAx>
      <c:valAx>
        <c:axId val="737790559"/>
        <c:scaling>
          <c:orientation val="minMax"/>
          <c:max val="50"/>
          <c:min val="-4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89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445756780402445E-2"/>
          <c:y val="5.1599902662513242E-2"/>
          <c:w val="0.85494313210848638"/>
          <c:h val="0.60630471240818706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verzió'!$B$154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C06C-49D1-A391-04F0D0B9783F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C06C-49D1-A391-04F0D0B9783F}"/>
              </c:ext>
            </c:extLst>
          </c:dPt>
          <c:dLbls>
            <c:dLbl>
              <c:idx val="2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06C-49D1-A391-04F0D0B978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verzió'!$A$155:$A$180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verzió'!$B$155:$B$180</c:f>
              <c:numCache>
                <c:formatCode>0%</c:formatCode>
                <c:ptCount val="26"/>
                <c:pt idx="0">
                  <c:v>0.80434782608695665</c:v>
                </c:pt>
                <c:pt idx="1">
                  <c:v>0.68759640102827768</c:v>
                </c:pt>
                <c:pt idx="2">
                  <c:v>0.720089571337172</c:v>
                </c:pt>
                <c:pt idx="3">
                  <c:v>0.7</c:v>
                </c:pt>
                <c:pt idx="4">
                  <c:v>0.76</c:v>
                </c:pt>
                <c:pt idx="5">
                  <c:v>0.85</c:v>
                </c:pt>
                <c:pt idx="6">
                  <c:v>0.85</c:v>
                </c:pt>
                <c:pt idx="7">
                  <c:v>0.84</c:v>
                </c:pt>
                <c:pt idx="8">
                  <c:v>0.89</c:v>
                </c:pt>
                <c:pt idx="9">
                  <c:v>0.92</c:v>
                </c:pt>
                <c:pt idx="10">
                  <c:v>0.91</c:v>
                </c:pt>
                <c:pt idx="11">
                  <c:v>0.9</c:v>
                </c:pt>
                <c:pt idx="12">
                  <c:v>0.96</c:v>
                </c:pt>
                <c:pt idx="13">
                  <c:v>0.91</c:v>
                </c:pt>
                <c:pt idx="14">
                  <c:v>0.92</c:v>
                </c:pt>
                <c:pt idx="15">
                  <c:v>0.88</c:v>
                </c:pt>
                <c:pt idx="16">
                  <c:v>0.92</c:v>
                </c:pt>
                <c:pt idx="17">
                  <c:v>0.89</c:v>
                </c:pt>
                <c:pt idx="18">
                  <c:v>0.92</c:v>
                </c:pt>
                <c:pt idx="19">
                  <c:v>0.9</c:v>
                </c:pt>
                <c:pt idx="20">
                  <c:v>0.87</c:v>
                </c:pt>
                <c:pt idx="21">
                  <c:v>0.9</c:v>
                </c:pt>
                <c:pt idx="22">
                  <c:v>0.94</c:v>
                </c:pt>
                <c:pt idx="23">
                  <c:v>0.94</c:v>
                </c:pt>
                <c:pt idx="24">
                  <c:v>0.91</c:v>
                </c:pt>
                <c:pt idx="25">
                  <c:v>0.86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06C-49D1-A391-04F0D0B9783F}"/>
            </c:ext>
          </c:extLst>
        </c:ser>
        <c:ser>
          <c:idx val="1"/>
          <c:order val="1"/>
          <c:tx>
            <c:strRef>
              <c:f>'Új verzió'!$C$154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C06C-49D1-A391-04F0D0B9783F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C06C-49D1-A391-04F0D0B9783F}"/>
              </c:ext>
            </c:extLst>
          </c:dPt>
          <c:dLbls>
            <c:dLbl>
              <c:idx val="25"/>
              <c:layout>
                <c:manualLayout>
                  <c:x val="-1.0185067526415994E-16"/>
                  <c:y val="1.966883185142748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06C-49D1-A391-04F0D0B978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verzió'!$A$155:$A$180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verzió'!$C$155:$C$180</c:f>
              <c:numCache>
                <c:formatCode>0%</c:formatCode>
                <c:ptCount val="26"/>
                <c:pt idx="0">
                  <c:v>0.8998971193415638</c:v>
                </c:pt>
                <c:pt idx="1">
                  <c:v>0.78538961038961042</c:v>
                </c:pt>
                <c:pt idx="2">
                  <c:v>0.85943820224719092</c:v>
                </c:pt>
                <c:pt idx="3">
                  <c:v>0.89</c:v>
                </c:pt>
                <c:pt idx="4">
                  <c:v>0.93</c:v>
                </c:pt>
                <c:pt idx="5">
                  <c:v>0.95</c:v>
                </c:pt>
                <c:pt idx="6">
                  <c:v>0.98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1.02</c:v>
                </c:pt>
                <c:pt idx="11">
                  <c:v>1.02</c:v>
                </c:pt>
                <c:pt idx="12">
                  <c:v>1.04</c:v>
                </c:pt>
                <c:pt idx="13">
                  <c:v>1.03</c:v>
                </c:pt>
                <c:pt idx="14">
                  <c:v>1.01</c:v>
                </c:pt>
                <c:pt idx="15">
                  <c:v>1</c:v>
                </c:pt>
                <c:pt idx="16">
                  <c:v>1.04</c:v>
                </c:pt>
                <c:pt idx="17">
                  <c:v>1.05</c:v>
                </c:pt>
                <c:pt idx="18">
                  <c:v>1.01</c:v>
                </c:pt>
                <c:pt idx="19">
                  <c:v>1.07</c:v>
                </c:pt>
                <c:pt idx="20">
                  <c:v>1.04</c:v>
                </c:pt>
                <c:pt idx="21">
                  <c:v>1.02</c:v>
                </c:pt>
                <c:pt idx="22">
                  <c:v>1.03</c:v>
                </c:pt>
                <c:pt idx="23">
                  <c:v>1</c:v>
                </c:pt>
                <c:pt idx="24">
                  <c:v>1.06</c:v>
                </c:pt>
                <c:pt idx="25">
                  <c:v>0.98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06C-49D1-A391-04F0D0B9783F}"/>
            </c:ext>
          </c:extLst>
        </c:ser>
        <c:ser>
          <c:idx val="2"/>
          <c:order val="2"/>
          <c:tx>
            <c:strRef>
              <c:f>'Új verzió'!$D$154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C06C-49D1-A391-04F0D0B9783F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C06C-49D1-A391-04F0D0B9783F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C06C-49D1-A391-04F0D0B9783F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C06C-49D1-A391-04F0D0B9783F}"/>
              </c:ext>
            </c:extLst>
          </c:dPt>
          <c:dLbls>
            <c:dLbl>
              <c:idx val="2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06C-49D1-A391-04F0D0B978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verzió'!$A$155:$A$180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verzió'!$D$155:$D$180</c:f>
              <c:numCache>
                <c:formatCode>0%</c:formatCode>
                <c:ptCount val="26"/>
                <c:pt idx="0">
                  <c:v>0.91769547325102885</c:v>
                </c:pt>
                <c:pt idx="1">
                  <c:v>0.83881987577639738</c:v>
                </c:pt>
                <c:pt idx="2">
                  <c:v>0.92202797202797204</c:v>
                </c:pt>
                <c:pt idx="3">
                  <c:v>0.95</c:v>
                </c:pt>
                <c:pt idx="4">
                  <c:v>0.96</c:v>
                </c:pt>
                <c:pt idx="5">
                  <c:v>1.06</c:v>
                </c:pt>
                <c:pt idx="6">
                  <c:v>1.04</c:v>
                </c:pt>
                <c:pt idx="7">
                  <c:v>1.06</c:v>
                </c:pt>
                <c:pt idx="8">
                  <c:v>1.07</c:v>
                </c:pt>
                <c:pt idx="9">
                  <c:v>1.04</c:v>
                </c:pt>
                <c:pt idx="10">
                  <c:v>1.1000000000000001</c:v>
                </c:pt>
                <c:pt idx="11">
                  <c:v>1.0900000000000001</c:v>
                </c:pt>
                <c:pt idx="12">
                  <c:v>1.1299999999999999</c:v>
                </c:pt>
                <c:pt idx="13">
                  <c:v>1.08</c:v>
                </c:pt>
                <c:pt idx="14">
                  <c:v>1.0900000000000001</c:v>
                </c:pt>
                <c:pt idx="15">
                  <c:v>1.1200000000000001</c:v>
                </c:pt>
                <c:pt idx="16">
                  <c:v>1.1399999999999999</c:v>
                </c:pt>
                <c:pt idx="17">
                  <c:v>1.06</c:v>
                </c:pt>
                <c:pt idx="18">
                  <c:v>1.08</c:v>
                </c:pt>
                <c:pt idx="19">
                  <c:v>1.07</c:v>
                </c:pt>
                <c:pt idx="20">
                  <c:v>1.0900000000000001</c:v>
                </c:pt>
                <c:pt idx="21">
                  <c:v>1.07</c:v>
                </c:pt>
                <c:pt idx="22">
                  <c:v>1.0900000000000001</c:v>
                </c:pt>
                <c:pt idx="23">
                  <c:v>1.08</c:v>
                </c:pt>
                <c:pt idx="24">
                  <c:v>1.1299999999999999</c:v>
                </c:pt>
                <c:pt idx="25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C06C-49D1-A391-04F0D0B9783F}"/>
            </c:ext>
          </c:extLst>
        </c:ser>
        <c:ser>
          <c:idx val="3"/>
          <c:order val="3"/>
          <c:tx>
            <c:strRef>
              <c:f>'Új verzió'!$E$154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06C-49D1-A391-04F0D0B978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verzió'!$A$155:$A$180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verzió'!$E$155:$E$180</c:f>
              <c:numCache>
                <c:formatCode>0%</c:formatCode>
                <c:ptCount val="26"/>
                <c:pt idx="0">
                  <c:v>0.94506172839506164</c:v>
                </c:pt>
                <c:pt idx="1">
                  <c:v>0.97924528301886782</c:v>
                </c:pt>
                <c:pt idx="2">
                  <c:v>0.99259259259259269</c:v>
                </c:pt>
                <c:pt idx="3">
                  <c:v>1.05</c:v>
                </c:pt>
                <c:pt idx="4">
                  <c:v>1.1000000000000001</c:v>
                </c:pt>
                <c:pt idx="5">
                  <c:v>1.2</c:v>
                </c:pt>
                <c:pt idx="6">
                  <c:v>1.18</c:v>
                </c:pt>
                <c:pt idx="7">
                  <c:v>1.04</c:v>
                </c:pt>
                <c:pt idx="8">
                  <c:v>1.1200000000000001</c:v>
                </c:pt>
                <c:pt idx="9">
                  <c:v>1.1200000000000001</c:v>
                </c:pt>
                <c:pt idx="10">
                  <c:v>1.1200000000000001</c:v>
                </c:pt>
                <c:pt idx="11">
                  <c:v>1.18</c:v>
                </c:pt>
                <c:pt idx="12">
                  <c:v>1.19</c:v>
                </c:pt>
                <c:pt idx="13">
                  <c:v>1.1100000000000001</c:v>
                </c:pt>
                <c:pt idx="14">
                  <c:v>1.04</c:v>
                </c:pt>
                <c:pt idx="15">
                  <c:v>1.1299999999999999</c:v>
                </c:pt>
                <c:pt idx="16">
                  <c:v>1.1200000000000001</c:v>
                </c:pt>
                <c:pt idx="17">
                  <c:v>1.1599999999999999</c:v>
                </c:pt>
                <c:pt idx="18">
                  <c:v>1.1299999999999999</c:v>
                </c:pt>
                <c:pt idx="19">
                  <c:v>1.17</c:v>
                </c:pt>
                <c:pt idx="20">
                  <c:v>1.1399999999999999</c:v>
                </c:pt>
                <c:pt idx="21">
                  <c:v>1.1100000000000001</c:v>
                </c:pt>
                <c:pt idx="22">
                  <c:v>1.1399999999999999</c:v>
                </c:pt>
                <c:pt idx="23">
                  <c:v>1.17</c:v>
                </c:pt>
                <c:pt idx="24">
                  <c:v>1.1499999999999999</c:v>
                </c:pt>
                <c:pt idx="25">
                  <c:v>1.18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C06C-49D1-A391-04F0D0B9783F}"/>
            </c:ext>
          </c:extLst>
        </c:ser>
        <c:ser>
          <c:idx val="4"/>
          <c:order val="4"/>
          <c:tx>
            <c:strRef>
              <c:f>'Új verzió'!$F$154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C06C-49D1-A391-04F0D0B9783F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C06C-49D1-A391-04F0D0B9783F}"/>
              </c:ext>
            </c:extLst>
          </c:dPt>
          <c:dLbls>
            <c:dLbl>
              <c:idx val="25"/>
              <c:layout>
                <c:manualLayout>
                  <c:x val="-4.1666666666666666E-3"/>
                  <c:y val="-3.196185175856975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06C-49D1-A391-04F0D0B978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verzió'!$A$155:$A$180</c:f>
              <c:strCache>
                <c:ptCount val="26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</c:strCache>
            </c:strRef>
          </c:cat>
          <c:val>
            <c:numRef>
              <c:f>'Új verzió'!$F$155:$F$180</c:f>
              <c:numCache>
                <c:formatCode>0%</c:formatCode>
                <c:ptCount val="26"/>
                <c:pt idx="0">
                  <c:v>0.87866303797191447</c:v>
                </c:pt>
                <c:pt idx="1">
                  <c:v>0.82528986696929318</c:v>
                </c:pt>
                <c:pt idx="2">
                  <c:v>0.84784356045465104</c:v>
                </c:pt>
                <c:pt idx="3">
                  <c:v>0.86</c:v>
                </c:pt>
                <c:pt idx="4">
                  <c:v>0.92</c:v>
                </c:pt>
                <c:pt idx="5">
                  <c:v>1</c:v>
                </c:pt>
                <c:pt idx="6">
                  <c:v>0.99</c:v>
                </c:pt>
                <c:pt idx="7">
                  <c:v>0.95</c:v>
                </c:pt>
                <c:pt idx="8">
                  <c:v>0.99</c:v>
                </c:pt>
                <c:pt idx="9">
                  <c:v>1.01</c:v>
                </c:pt>
                <c:pt idx="10">
                  <c:v>1.01</c:v>
                </c:pt>
                <c:pt idx="11">
                  <c:v>1.02</c:v>
                </c:pt>
                <c:pt idx="12">
                  <c:v>1.06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1.04</c:v>
                </c:pt>
                <c:pt idx="17">
                  <c:v>1.02</c:v>
                </c:pt>
                <c:pt idx="18">
                  <c:v>1.02</c:v>
                </c:pt>
                <c:pt idx="19">
                  <c:v>1.04</c:v>
                </c:pt>
                <c:pt idx="20">
                  <c:v>1</c:v>
                </c:pt>
                <c:pt idx="21">
                  <c:v>0.99</c:v>
                </c:pt>
                <c:pt idx="22">
                  <c:v>1.04</c:v>
                </c:pt>
                <c:pt idx="23">
                  <c:v>1.04</c:v>
                </c:pt>
                <c:pt idx="24">
                  <c:v>1.03</c:v>
                </c:pt>
                <c:pt idx="25">
                  <c:v>1.01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C06C-49D1-A391-04F0D0B9783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39390335"/>
        <c:axId val="739396159"/>
      </c:lineChart>
      <c:catAx>
        <c:axId val="739390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6159"/>
        <c:crosses val="autoZero"/>
        <c:auto val="1"/>
        <c:lblAlgn val="ctr"/>
        <c:lblOffset val="100"/>
        <c:noMultiLvlLbl val="0"/>
      </c:catAx>
      <c:valAx>
        <c:axId val="739396159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0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088EF8E0-31C4-40E3-91E8-F540107D7DDD}">
      <dgm:prSet phldrT="[Text]"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gm:spPr>
      <dgm:t>
        <a:bodyPr spcFirstLastPara="0" vert="horz" wrap="square" lIns="522785" tIns="45720" rIns="45720" bIns="4572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gm:t>
    </dgm:pt>
    <dgm:pt modelId="{9ED2E3AF-79BB-4825-86A6-D11ED004BE0E}" type="par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E750E527-F2FC-47A4-80FF-3EF70621A0B7}" type="sib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7B412FF0-ADD8-4AE4-B6D6-DB1BD0A87CCF}">
      <dgm:prSet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gm:t>
    </dgm:pt>
    <dgm:pt modelId="{1FC453A1-9F35-40E9-A0FE-D78D294FCC1F}" type="par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29B28632-9886-45A9-8954-FD4F3920E3B1}" type="sib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/>
        </a:p>
      </dgm:t>
    </dgm:pt>
    <dgm:pt modelId="{4EAFE022-DBAD-48C9-A709-5459A8DE7E87}">
      <dgm:prSet custT="1"/>
      <dgm:spPr>
        <a:ln>
          <a:noFill/>
        </a:ln>
      </dgm:spPr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gm:t>
    </dgm:pt>
    <dgm:pt modelId="{0074FD97-21E1-4CEE-8E1F-87B36A22BF45}" type="parTrans" cxnId="{01362C16-F508-4F60-8A5D-39D652381AFD}">
      <dgm:prSet/>
      <dgm:spPr/>
      <dgm:t>
        <a:bodyPr/>
        <a:lstStyle/>
        <a:p>
          <a:endParaRPr lang="hu-HU"/>
        </a:p>
      </dgm:t>
    </dgm:pt>
    <dgm:pt modelId="{0F2EC4A6-9002-4B1F-A6A1-7ACEC2FF007A}" type="sibTrans" cxnId="{01362C16-F508-4F60-8A5D-39D652381AFD}">
      <dgm:prSet/>
      <dgm:spPr/>
      <dgm:t>
        <a:bodyPr/>
        <a:lstStyle/>
        <a:p>
          <a:endParaRPr lang="hu-HU"/>
        </a:p>
      </dgm:t>
    </dgm:pt>
    <dgm:pt modelId="{47DDC116-1DE5-4D2B-AE32-154C35F48BA0}">
      <dgm:prSet custT="1"/>
      <dgm:spPr>
        <a:ln>
          <a:solidFill>
            <a:schemeClr val="bg1"/>
          </a:solidFill>
        </a:ln>
      </dgm:spPr>
      <dgm:t>
        <a:bodyPr/>
        <a:lstStyle/>
        <a:p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rendszerint 1000 és 2000 között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gm:t>
    </dgm:pt>
    <dgm:pt modelId="{5535AA26-7B83-4BAF-B17D-42B4543CC2D4}" type="sibTrans" cxnId="{F72DB7E8-7D82-4578-855C-84F98F66C997}">
      <dgm:prSet/>
      <dgm:spPr/>
      <dgm:t>
        <a:bodyPr/>
        <a:lstStyle/>
        <a:p>
          <a:endParaRPr lang="hu-HU"/>
        </a:p>
      </dgm:t>
    </dgm:pt>
    <dgm:pt modelId="{D488044B-8747-4A9D-A196-72DE1F493DDF}" type="parTrans" cxnId="{F72DB7E8-7D82-4578-855C-84F98F66C997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02949546-BBFD-4974-8755-895F0735153C}" type="pres">
      <dgm:prSet presAssocID="{4EAFE022-DBAD-48C9-A709-5459A8DE7E87}" presName="text_2" presStyleLbl="node1" presStyleIdx="1" presStyleCnt="5">
        <dgm:presLayoutVars>
          <dgm:bulletEnabled val="1"/>
        </dgm:presLayoutVars>
      </dgm:prSet>
      <dgm:spPr/>
    </dgm:pt>
    <dgm:pt modelId="{345CDCDA-F0E7-4F74-A7B1-A4038D7B734B}" type="pres">
      <dgm:prSet presAssocID="{4EAFE022-DBAD-48C9-A709-5459A8DE7E87}" presName="accent_2" presStyleCnt="0"/>
      <dgm:spPr/>
    </dgm:pt>
    <dgm:pt modelId="{A348C023-4EB0-4E9E-B66B-7FA62BBCF1C9}" type="pres">
      <dgm:prSet presAssocID="{4EAFE022-DBAD-48C9-A709-5459A8DE7E87}" presName="accentRepeatNode" presStyleLbl="solidFgAcc1" presStyleIdx="1" presStyleCnt="5"/>
      <dgm:spPr/>
    </dgm:pt>
    <dgm:pt modelId="{6FBBC7D8-B187-415D-954C-562D8E567D0C}" type="pres">
      <dgm:prSet presAssocID="{088EF8E0-31C4-40E3-91E8-F540107D7DDD}" presName="text_3" presStyleLbl="node1" presStyleIdx="2" presStyleCnt="5">
        <dgm:presLayoutVars>
          <dgm:bulletEnabled val="1"/>
        </dgm:presLayoutVars>
      </dgm:prSet>
      <dgm:spPr>
        <a:xfrm>
          <a:off x="1112537" y="2304352"/>
          <a:ext cx="7633574" cy="658627"/>
        </a:xfrm>
        <a:prstGeom prst="rect">
          <a:avLst/>
        </a:prstGeom>
      </dgm:spPr>
    </dgm:pt>
    <dgm:pt modelId="{B54B306D-4C7D-44D8-ABBF-8421173AE38A}" type="pres">
      <dgm:prSet presAssocID="{088EF8E0-31C4-40E3-91E8-F540107D7DDD}" presName="accent_3" presStyleCnt="0"/>
      <dgm:spPr/>
    </dgm:pt>
    <dgm:pt modelId="{1402A038-4796-4682-A5B0-D46385A09C24}" type="pres">
      <dgm:prSet presAssocID="{088EF8E0-31C4-40E3-91E8-F540107D7DDD}" presName="accentRepeatNode" presStyleLbl="solidFgAcc1" presStyleIdx="2" presStyleCnt="5"/>
      <dgm:spPr>
        <a:xfrm>
          <a:off x="578556" y="1285196"/>
          <a:ext cx="857163" cy="857163"/>
        </a:xfrm>
        <a:prstGeom prst="ellipse">
          <a:avLst/>
        </a:prstGeom>
      </dgm:spPr>
    </dgm:pt>
    <dgm:pt modelId="{D1A00C27-D551-4E18-9975-14657574FAE3}" type="pres">
      <dgm:prSet presAssocID="{47DDC116-1DE5-4D2B-AE32-154C35F48BA0}" presName="text_4" presStyleLbl="node1" presStyleIdx="3" presStyleCnt="5">
        <dgm:presLayoutVars>
          <dgm:bulletEnabled val="1"/>
        </dgm:presLayoutVars>
      </dgm:prSet>
      <dgm:spPr/>
    </dgm:pt>
    <dgm:pt modelId="{3937E788-FD7B-4BA9-8F7B-AF66B0F98B9A}" type="pres">
      <dgm:prSet presAssocID="{47DDC116-1DE5-4D2B-AE32-154C35F48BA0}" presName="accent_4" presStyleCnt="0"/>
      <dgm:spPr/>
    </dgm:pt>
    <dgm:pt modelId="{D9B72EBC-C7D4-4E75-84AF-26BCF62C8721}" type="pres">
      <dgm:prSet presAssocID="{47DDC116-1DE5-4D2B-AE32-154C35F48BA0}" presName="accentRepeatNode" presStyleLbl="solidFgAcc1" presStyleIdx="3" presStyleCnt="5"/>
      <dgm:spPr/>
    </dgm:pt>
    <dgm:pt modelId="{25B9A6EB-1F84-435A-A38F-0662589AE380}" type="pres">
      <dgm:prSet presAssocID="{7B412FF0-ADD8-4AE4-B6D6-DB1BD0A87CCF}" presName="text_5" presStyleLbl="node1" presStyleIdx="4" presStyleCnt="5">
        <dgm:presLayoutVars>
          <dgm:bulletEnabled val="1"/>
        </dgm:presLayoutVars>
      </dgm:prSet>
      <dgm:spPr/>
    </dgm:pt>
    <dgm:pt modelId="{00CA73B2-0A6F-4F2E-8DF2-3CA90FA5EF44}" type="pres">
      <dgm:prSet presAssocID="{7B412FF0-ADD8-4AE4-B6D6-DB1BD0A87CCF}" presName="accent_5" presStyleCnt="0"/>
      <dgm:spPr/>
    </dgm:pt>
    <dgm:pt modelId="{9F0847F9-3AE9-40D2-92B5-128DB8C3A512}" type="pres">
      <dgm:prSet presAssocID="{7B412FF0-ADD8-4AE4-B6D6-DB1BD0A87CCF}" presName="accentRepeatNode" presStyleLbl="solidFgAcc1" presStyleIdx="4" presStyleCnt="5"/>
      <dgm:spPr>
        <a:xfrm>
          <a:off x="553603" y="3679825"/>
          <a:ext cx="721706" cy="721706"/>
        </a:xfrm>
        <a:prstGeom prst="ellipse">
          <a:avLst/>
        </a:prstGeom>
      </dgm:spPr>
    </dgm:pt>
  </dgm:ptLst>
  <dgm:cxnLst>
    <dgm:cxn modelId="{4300E806-91F2-4DF1-9D12-DD4F01A1E082}" srcId="{68E21B0D-CBAC-4EA7-97F3-94026FF8C51F}" destId="{7B412FF0-ADD8-4AE4-B6D6-DB1BD0A87CCF}" srcOrd="4" destOrd="0" parTransId="{1FC453A1-9F35-40E9-A0FE-D78D294FCC1F}" sibTransId="{29B28632-9886-45A9-8954-FD4F3920E3B1}"/>
    <dgm:cxn modelId="{E48FBC12-5021-4DFC-B140-D5C7B4194959}" type="presOf" srcId="{7B412FF0-ADD8-4AE4-B6D6-DB1BD0A87CCF}" destId="{25B9A6EB-1F84-435A-A38F-0662589AE380}" srcOrd="0" destOrd="0" presId="urn:microsoft.com/office/officeart/2008/layout/VerticalCurvedList"/>
    <dgm:cxn modelId="{01362C16-F508-4F60-8A5D-39D652381AFD}" srcId="{68E21B0D-CBAC-4EA7-97F3-94026FF8C51F}" destId="{4EAFE022-DBAD-48C9-A709-5459A8DE7E87}" srcOrd="1" destOrd="0" parTransId="{0074FD97-21E1-4CEE-8E1F-87B36A22BF45}" sibTransId="{0F2EC4A6-9002-4B1F-A6A1-7ACEC2FF007A}"/>
    <dgm:cxn modelId="{A3BCE237-F187-40DA-A225-25A992EB0D45}" srcId="{68E21B0D-CBAC-4EA7-97F3-94026FF8C51F}" destId="{088EF8E0-31C4-40E3-91E8-F540107D7DDD}" srcOrd="2" destOrd="0" parTransId="{9ED2E3AF-79BB-4825-86A6-D11ED004BE0E}" sibTransId="{E750E527-F2FC-47A4-80FF-3EF70621A0B7}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62E2CD56-5C51-4F9A-B57E-472C053D8887}" type="presOf" srcId="{4EAFE022-DBAD-48C9-A709-5459A8DE7E87}" destId="{02949546-BBFD-4974-8755-895F0735153C}" srcOrd="0" destOrd="0" presId="urn:microsoft.com/office/officeart/2008/layout/VerticalCurvedList"/>
    <dgm:cxn modelId="{D801818E-AFB0-45FD-94BF-B3B1DC06C6D9}" type="presOf" srcId="{17BFB10E-DFB4-4CD5-8B0A-CCD1B29C9CF2}" destId="{505EA83E-D553-40FD-9833-4CCEE38D3EC5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C3EF5DD-3259-49F3-B5F2-CBA51ADED47E}" type="presOf" srcId="{47DDC116-1DE5-4D2B-AE32-154C35F48BA0}" destId="{D1A00C27-D551-4E18-9975-14657574FAE3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F72DB7E8-7D82-4578-855C-84F98F66C997}" srcId="{68E21B0D-CBAC-4EA7-97F3-94026FF8C51F}" destId="{47DDC116-1DE5-4D2B-AE32-154C35F48BA0}" srcOrd="3" destOrd="0" parTransId="{D488044B-8747-4A9D-A196-72DE1F493DDF}" sibTransId="{5535AA26-7B83-4BAF-B17D-42B4543CC2D4}"/>
    <dgm:cxn modelId="{0CF01CFD-B0D7-4B9C-BE93-27F742D21A40}" type="presOf" srcId="{088EF8E0-31C4-40E3-91E8-F540107D7DDD}" destId="{6FBBC7D8-B187-415D-954C-562D8E567D0C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3171773A-CD1B-4294-AEA8-5CA1F81D86AA}" type="presParOf" srcId="{A55778FD-1C20-4749-B692-0C762B0462F2}" destId="{02949546-BBFD-4974-8755-895F0735153C}" srcOrd="3" destOrd="0" presId="urn:microsoft.com/office/officeart/2008/layout/VerticalCurvedList"/>
    <dgm:cxn modelId="{DBB7A776-F47B-4C7B-AA35-E62DDE4564C7}" type="presParOf" srcId="{A55778FD-1C20-4749-B692-0C762B0462F2}" destId="{345CDCDA-F0E7-4F74-A7B1-A4038D7B734B}" srcOrd="4" destOrd="0" presId="urn:microsoft.com/office/officeart/2008/layout/VerticalCurvedList"/>
    <dgm:cxn modelId="{B2FE2B08-1F45-42F1-A6C4-A018A5F0DA17}" type="presParOf" srcId="{345CDCDA-F0E7-4F74-A7B1-A4038D7B734B}" destId="{A348C023-4EB0-4E9E-B66B-7FA62BBCF1C9}" srcOrd="0" destOrd="0" presId="urn:microsoft.com/office/officeart/2008/layout/VerticalCurvedList"/>
    <dgm:cxn modelId="{5EC48ACF-C02D-418B-8683-E3C39BD41B7D}" type="presParOf" srcId="{A55778FD-1C20-4749-B692-0C762B0462F2}" destId="{6FBBC7D8-B187-415D-954C-562D8E567D0C}" srcOrd="5" destOrd="0" presId="urn:microsoft.com/office/officeart/2008/layout/VerticalCurvedList"/>
    <dgm:cxn modelId="{241C3A2F-5418-4CF4-8FED-1D81DCE83373}" type="presParOf" srcId="{A55778FD-1C20-4749-B692-0C762B0462F2}" destId="{B54B306D-4C7D-44D8-ABBF-8421173AE38A}" srcOrd="6" destOrd="0" presId="urn:microsoft.com/office/officeart/2008/layout/VerticalCurvedList"/>
    <dgm:cxn modelId="{7D6D708A-A410-4CF1-9D40-4032D1E65CFB}" type="presParOf" srcId="{B54B306D-4C7D-44D8-ABBF-8421173AE38A}" destId="{1402A038-4796-4682-A5B0-D46385A09C24}" srcOrd="0" destOrd="0" presId="urn:microsoft.com/office/officeart/2008/layout/VerticalCurvedList"/>
    <dgm:cxn modelId="{C06FFFBD-3C42-47A7-A9DD-747B6B649003}" type="presParOf" srcId="{A55778FD-1C20-4749-B692-0C762B0462F2}" destId="{D1A00C27-D551-4E18-9975-14657574FAE3}" srcOrd="7" destOrd="0" presId="urn:microsoft.com/office/officeart/2008/layout/VerticalCurvedList"/>
    <dgm:cxn modelId="{725F2370-9F41-40E3-BC76-6D4B24985612}" type="presParOf" srcId="{A55778FD-1C20-4749-B692-0C762B0462F2}" destId="{3937E788-FD7B-4BA9-8F7B-AF66B0F98B9A}" srcOrd="8" destOrd="0" presId="urn:microsoft.com/office/officeart/2008/layout/VerticalCurvedList"/>
    <dgm:cxn modelId="{F582ED51-1F22-4FB7-BF87-8CD7CC93FCAB}" type="presParOf" srcId="{3937E788-FD7B-4BA9-8F7B-AF66B0F98B9A}" destId="{D9B72EBC-C7D4-4E75-84AF-26BCF62C8721}" srcOrd="0" destOrd="0" presId="urn:microsoft.com/office/officeart/2008/layout/VerticalCurvedList"/>
    <dgm:cxn modelId="{984CAD04-A28B-4399-B83D-7AB59F9B4CE0}" type="presParOf" srcId="{A55778FD-1C20-4749-B692-0C762B0462F2}" destId="{25B9A6EB-1F84-435A-A38F-0662589AE380}" srcOrd="9" destOrd="0" presId="urn:microsoft.com/office/officeart/2008/layout/VerticalCurvedList"/>
    <dgm:cxn modelId="{FD9BD56D-EE4D-4B75-8CC0-B991B9859C23}" type="presParOf" srcId="{A55778FD-1C20-4749-B692-0C762B0462F2}" destId="{00CA73B2-0A6F-4F2E-8DF2-3CA90FA5EF44}" srcOrd="10" destOrd="0" presId="urn:microsoft.com/office/officeart/2008/layout/VerticalCurvedList"/>
    <dgm:cxn modelId="{E8BA2E46-18A0-47F6-A1A7-39DE574CD34C}" type="presParOf" srcId="{00CA73B2-0A6F-4F2E-8DF2-3CA90FA5EF44}" destId="{9F0847F9-3AE9-40D2-92B5-128DB8C3A51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6090B06F-4AFE-4CE9-897E-51A54A1D377A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nagyvállalatok helyzete és várakozásai továbbra is kedvezőbbek a kkv-khoz képest, azonban az iparágak közt korábban tapasztalt különbségek számottevően mérséklődtek januárra.</a:t>
          </a:r>
        </a:p>
      </dgm:t>
    </dgm:pt>
    <dgm:pt modelId="{9820B12D-F42A-403B-90E6-F22E35BB41AF}" type="par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1CB113A5-494A-4E98-85B7-18E8FC9EBE98}" type="sib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a semleges szintet jelző 0 pontra nőtt az előző hónaphoz (-5 pont) képest. Az index növekedése azonban ellentétes hatások eredményeképp valósult meg.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 b="1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 b="1"/>
        </a:p>
      </dgm:t>
    </dgm:pt>
    <dgm:pt modelId="{542B9BE7-C64F-46EC-A3B5-E064F072579F}">
      <dgm:prSet custT="1"/>
      <dgm:spPr>
        <a:ln>
          <a:noFill/>
        </a:ln>
      </dgm:spPr>
      <dgm:t>
        <a:bodyPr/>
        <a:lstStyle/>
        <a:p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Az átlagos kapacitás-kihasználtság és bevételi szint 2-2 százalékponttal csökkent az előző hónaphoz képest. Előbbi az egy évvel korábbi szint 90, utóbbi 101 százalékán tartózkodott januárban. A kapacitás-kihasználtság 2021. márciusa óta nem volt ilyen alacsony szinten.</a:t>
          </a:r>
          <a:endParaRPr lang="hu-HU" sz="1800" dirty="0"/>
        </a:p>
      </dgm:t>
    </dgm:pt>
    <dgm:pt modelId="{D2301725-D1C2-4F66-8428-CA7B7AC3AFD6}" type="parTrans" cxnId="{D0040C9A-092B-46F3-AAA6-8405C08E1476}">
      <dgm:prSet/>
      <dgm:spPr/>
      <dgm:t>
        <a:bodyPr/>
        <a:lstStyle/>
        <a:p>
          <a:endParaRPr lang="hu-HU"/>
        </a:p>
      </dgm:t>
    </dgm:pt>
    <dgm:pt modelId="{1AC59D6A-696E-4CBD-A5AA-DDBCB9A8A1AC}" type="sibTrans" cxnId="{D0040C9A-092B-46F3-AAA6-8405C08E1476}">
      <dgm:prSet/>
      <dgm:spPr/>
      <dgm:t>
        <a:bodyPr/>
        <a:lstStyle/>
        <a:p>
          <a:endParaRPr lang="hu-HU"/>
        </a:p>
      </dgm:t>
    </dgm:pt>
    <dgm:pt modelId="{5BC02F0C-BFBB-47DD-93C5-86CA70E51D56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 beruházási tervek mutatója számottevően nőtt, az előző havi +18-ról +29 pontra, ami az elmúlt fél év legmagasabb értéke. A létszámnövelési tervek alindexe szintén tovább javult: a decemberi +2-ről +3 pontra.</a:t>
          </a:r>
        </a:p>
      </dgm:t>
    </dgm:pt>
    <dgm:pt modelId="{FCC96BCD-6745-487A-90C7-5CF0BC5EA796}" type="parTrans" cxnId="{610534A5-01FF-4076-AD18-0532C6EFA6A3}">
      <dgm:prSet/>
      <dgm:spPr/>
      <dgm:t>
        <a:bodyPr/>
        <a:lstStyle/>
        <a:p>
          <a:endParaRPr lang="hu-HU"/>
        </a:p>
      </dgm:t>
    </dgm:pt>
    <dgm:pt modelId="{E9C68BDB-EEDA-4EE5-ABE7-537166A34275}" type="sibTrans" cxnId="{610534A5-01FF-4076-AD18-0532C6EFA6A3}">
      <dgm:prSet/>
      <dgm:spPr/>
      <dgm:t>
        <a:bodyPr/>
        <a:lstStyle/>
        <a:p>
          <a:endParaRPr lang="hu-HU"/>
        </a:p>
      </dgm:t>
    </dgm:pt>
    <dgm:pt modelId="{EE875CE3-DE5E-4CC7-9EB1-349870FC7B50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jelenlegi helyzet megítélése az előző havi -11-ről -15 pontra csökkent, ugyanakkor a várakozások indexe kiugróan, +1-ről +14 pontra nőtt, ami az elmúlt 7 hónap legmagasabb értéke.</a:t>
          </a:r>
          <a:endParaRPr lang="hu-HU" sz="1800" b="1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gm:t>
    </dgm:pt>
    <dgm:pt modelId="{83323C11-375F-451D-8716-7977D3673562}" type="sibTrans" cxnId="{3F4E779C-39B5-4E68-9EA1-7AE480F2801E}">
      <dgm:prSet/>
      <dgm:spPr/>
      <dgm:t>
        <a:bodyPr/>
        <a:lstStyle/>
        <a:p>
          <a:endParaRPr lang="hu-HU"/>
        </a:p>
      </dgm:t>
    </dgm:pt>
    <dgm:pt modelId="{79121A8F-5571-4961-B6ED-5AFB9E20E5B8}" type="parTrans" cxnId="{3F4E779C-39B5-4E68-9EA1-7AE480F2801E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EC3A8EF5-F467-4E93-98A7-26EC879B8D01}" type="pres">
      <dgm:prSet presAssocID="{EE875CE3-DE5E-4CC7-9EB1-349870FC7B50}" presName="text_2" presStyleLbl="node1" presStyleIdx="1" presStyleCnt="5">
        <dgm:presLayoutVars>
          <dgm:bulletEnabled val="1"/>
        </dgm:presLayoutVars>
      </dgm:prSet>
      <dgm:spPr/>
    </dgm:pt>
    <dgm:pt modelId="{A98EBA0E-9116-4653-A9B7-5A0ACA7D7396}" type="pres">
      <dgm:prSet presAssocID="{EE875CE3-DE5E-4CC7-9EB1-349870FC7B50}" presName="accent_2" presStyleCnt="0"/>
      <dgm:spPr/>
    </dgm:pt>
    <dgm:pt modelId="{E1B5BC66-D8ED-4702-BD89-A8CB654E451B}" type="pres">
      <dgm:prSet presAssocID="{EE875CE3-DE5E-4CC7-9EB1-349870FC7B50}" presName="accentRepeatNode" presStyleLbl="solidFgAcc1" presStyleIdx="1" presStyleCnt="5"/>
      <dgm:spPr/>
    </dgm:pt>
    <dgm:pt modelId="{41BD5F5C-45C6-4765-A923-EE1A88201B75}" type="pres">
      <dgm:prSet presAssocID="{542B9BE7-C64F-46EC-A3B5-E064F072579F}" presName="text_3" presStyleLbl="node1" presStyleIdx="2" presStyleCnt="5">
        <dgm:presLayoutVars>
          <dgm:bulletEnabled val="1"/>
        </dgm:presLayoutVars>
      </dgm:prSet>
      <dgm:spPr/>
    </dgm:pt>
    <dgm:pt modelId="{EAC3FD56-757F-4A86-A10A-F371766CE118}" type="pres">
      <dgm:prSet presAssocID="{542B9BE7-C64F-46EC-A3B5-E064F072579F}" presName="accent_3" presStyleCnt="0"/>
      <dgm:spPr/>
    </dgm:pt>
    <dgm:pt modelId="{833BB777-15FA-4149-8247-460D9C195F45}" type="pres">
      <dgm:prSet presAssocID="{542B9BE7-C64F-46EC-A3B5-E064F072579F}" presName="accentRepeatNode" presStyleLbl="solidFgAcc1" presStyleIdx="2" presStyleCnt="5"/>
      <dgm:spPr/>
    </dgm:pt>
    <dgm:pt modelId="{CDB7D3C4-2921-4C4C-9B0D-D63473EFB37D}" type="pres">
      <dgm:prSet presAssocID="{5BC02F0C-BFBB-47DD-93C5-86CA70E51D56}" presName="text_4" presStyleLbl="node1" presStyleIdx="3" presStyleCnt="5">
        <dgm:presLayoutVars>
          <dgm:bulletEnabled val="1"/>
        </dgm:presLayoutVars>
      </dgm:prSet>
      <dgm:spPr/>
    </dgm:pt>
    <dgm:pt modelId="{0DAC9D2B-9E21-4E8F-AFF7-089ED864DBF5}" type="pres">
      <dgm:prSet presAssocID="{5BC02F0C-BFBB-47DD-93C5-86CA70E51D56}" presName="accent_4" presStyleCnt="0"/>
      <dgm:spPr/>
    </dgm:pt>
    <dgm:pt modelId="{99F2E81B-3650-4D03-95C1-89D30D01C17B}" type="pres">
      <dgm:prSet presAssocID="{5BC02F0C-BFBB-47DD-93C5-86CA70E51D56}" presName="accentRepeatNode" presStyleLbl="solidFgAcc1" presStyleIdx="3" presStyleCnt="5"/>
      <dgm:spPr/>
    </dgm:pt>
    <dgm:pt modelId="{6FC5996E-12AF-48CC-ADFA-D41B22887B7E}" type="pres">
      <dgm:prSet presAssocID="{6090B06F-4AFE-4CE9-897E-51A54A1D377A}" presName="text_5" presStyleLbl="node1" presStyleIdx="4" presStyleCnt="5">
        <dgm:presLayoutVars>
          <dgm:bulletEnabled val="1"/>
        </dgm:presLayoutVars>
      </dgm:prSet>
      <dgm:spPr/>
    </dgm:pt>
    <dgm:pt modelId="{CE215F94-372B-42D2-BF84-E83F025A1DCD}" type="pres">
      <dgm:prSet presAssocID="{6090B06F-4AFE-4CE9-897E-51A54A1D377A}" presName="accent_5" presStyleCnt="0"/>
      <dgm:spPr/>
    </dgm:pt>
    <dgm:pt modelId="{F9B28654-D436-4056-A83D-E81A90D53409}" type="pres">
      <dgm:prSet presAssocID="{6090B06F-4AFE-4CE9-897E-51A54A1D377A}" presName="accentRepeatNode" presStyleLbl="solidFgAcc1" presStyleIdx="4" presStyleCnt="5"/>
      <dgm:spPr>
        <a:xfrm>
          <a:off x="770773" y="2813887"/>
          <a:ext cx="721706" cy="721706"/>
        </a:xfrm>
        <a:prstGeom prst="ellipse">
          <a:avLst/>
        </a:prstGeom>
      </dgm:spPr>
    </dgm:pt>
  </dgm:ptLst>
  <dgm:cxnLst>
    <dgm:cxn modelId="{0C7B5500-DB47-49BB-AE04-2863594B54E5}" type="presOf" srcId="{542B9BE7-C64F-46EC-A3B5-E064F072579F}" destId="{41BD5F5C-45C6-4765-A923-EE1A88201B75}" srcOrd="0" destOrd="0" presId="urn:microsoft.com/office/officeart/2008/layout/VerticalCurvedList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5D057A85-88D3-486B-8F84-129E9D7F3878}" type="presOf" srcId="{5BC02F0C-BFBB-47DD-93C5-86CA70E51D56}" destId="{CDB7D3C4-2921-4C4C-9B0D-D63473EFB37D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0040C9A-092B-46F3-AAA6-8405C08E1476}" srcId="{68E21B0D-CBAC-4EA7-97F3-94026FF8C51F}" destId="{542B9BE7-C64F-46EC-A3B5-E064F072579F}" srcOrd="2" destOrd="0" parTransId="{D2301725-D1C2-4F66-8428-CA7B7AC3AFD6}" sibTransId="{1AC59D6A-696E-4CBD-A5AA-DDBCB9A8A1AC}"/>
    <dgm:cxn modelId="{3F4E779C-39B5-4E68-9EA1-7AE480F2801E}" srcId="{68E21B0D-CBAC-4EA7-97F3-94026FF8C51F}" destId="{EE875CE3-DE5E-4CC7-9EB1-349870FC7B50}" srcOrd="1" destOrd="0" parTransId="{79121A8F-5571-4961-B6ED-5AFB9E20E5B8}" sibTransId="{83323C11-375F-451D-8716-7977D3673562}"/>
    <dgm:cxn modelId="{610534A5-01FF-4076-AD18-0532C6EFA6A3}" srcId="{68E21B0D-CBAC-4EA7-97F3-94026FF8C51F}" destId="{5BC02F0C-BFBB-47DD-93C5-86CA70E51D56}" srcOrd="3" destOrd="0" parTransId="{FCC96BCD-6745-487A-90C7-5CF0BC5EA796}" sibTransId="{E9C68BDB-EEDA-4EE5-ABE7-537166A34275}"/>
    <dgm:cxn modelId="{1313D2B4-537C-41CA-BE47-9ADF82A44B9F}" srcId="{68E21B0D-CBAC-4EA7-97F3-94026FF8C51F}" destId="{6090B06F-4AFE-4CE9-897E-51A54A1D377A}" srcOrd="4" destOrd="0" parTransId="{9820B12D-F42A-403B-90E6-F22E35BB41AF}" sibTransId="{1CB113A5-494A-4E98-85B7-18E8FC9EBE98}"/>
    <dgm:cxn modelId="{8C7679B6-7A7E-4D41-B710-BC880AD79C97}" type="presOf" srcId="{EE875CE3-DE5E-4CC7-9EB1-349870FC7B50}" destId="{EC3A8EF5-F467-4E93-98A7-26EC879B8D01}" srcOrd="0" destOrd="0" presId="urn:microsoft.com/office/officeart/2008/layout/VerticalCurvedList"/>
    <dgm:cxn modelId="{35DCBEDD-8081-4846-B695-9185DA27901C}" type="presOf" srcId="{6090B06F-4AFE-4CE9-897E-51A54A1D377A}" destId="{6FC5996E-12AF-48CC-ADFA-D41B22887B7E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13531BED-F7A0-4F96-A3F9-619AB147E909}" type="presOf" srcId="{17BFB10E-DFB4-4CD5-8B0A-CCD1B29C9CF2}" destId="{505EA83E-D553-40FD-9833-4CCEE38D3EC5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B71BA9E5-799B-4EDD-A876-9873367E4DCB}" type="presParOf" srcId="{A55778FD-1C20-4749-B692-0C762B0462F2}" destId="{EC3A8EF5-F467-4E93-98A7-26EC879B8D01}" srcOrd="3" destOrd="0" presId="urn:microsoft.com/office/officeart/2008/layout/VerticalCurvedList"/>
    <dgm:cxn modelId="{02A1092A-7126-43DD-B920-0A03CE9A26C1}" type="presParOf" srcId="{A55778FD-1C20-4749-B692-0C762B0462F2}" destId="{A98EBA0E-9116-4653-A9B7-5A0ACA7D7396}" srcOrd="4" destOrd="0" presId="urn:microsoft.com/office/officeart/2008/layout/VerticalCurvedList"/>
    <dgm:cxn modelId="{9D02EA78-5A65-4787-97A2-50AF012D7909}" type="presParOf" srcId="{A98EBA0E-9116-4653-A9B7-5A0ACA7D7396}" destId="{E1B5BC66-D8ED-4702-BD89-A8CB654E451B}" srcOrd="0" destOrd="0" presId="urn:microsoft.com/office/officeart/2008/layout/VerticalCurvedList"/>
    <dgm:cxn modelId="{B0585C88-199B-4002-9B06-E62021617087}" type="presParOf" srcId="{A55778FD-1C20-4749-B692-0C762B0462F2}" destId="{41BD5F5C-45C6-4765-A923-EE1A88201B75}" srcOrd="5" destOrd="0" presId="urn:microsoft.com/office/officeart/2008/layout/VerticalCurvedList"/>
    <dgm:cxn modelId="{9E03D415-520B-4FE5-9168-1FC0BB27547E}" type="presParOf" srcId="{A55778FD-1C20-4749-B692-0C762B0462F2}" destId="{EAC3FD56-757F-4A86-A10A-F371766CE118}" srcOrd="6" destOrd="0" presId="urn:microsoft.com/office/officeart/2008/layout/VerticalCurvedList"/>
    <dgm:cxn modelId="{642401CF-BE11-484D-9CD3-B06B50075C7D}" type="presParOf" srcId="{EAC3FD56-757F-4A86-A10A-F371766CE118}" destId="{833BB777-15FA-4149-8247-460D9C195F45}" srcOrd="0" destOrd="0" presId="urn:microsoft.com/office/officeart/2008/layout/VerticalCurvedList"/>
    <dgm:cxn modelId="{09BA81D0-3A35-49AE-8431-C6D9CCA883E1}" type="presParOf" srcId="{A55778FD-1C20-4749-B692-0C762B0462F2}" destId="{CDB7D3C4-2921-4C4C-9B0D-D63473EFB37D}" srcOrd="7" destOrd="0" presId="urn:microsoft.com/office/officeart/2008/layout/VerticalCurvedList"/>
    <dgm:cxn modelId="{813637CD-36E9-4F62-8A83-381481B9A38A}" type="presParOf" srcId="{A55778FD-1C20-4749-B692-0C762B0462F2}" destId="{0DAC9D2B-9E21-4E8F-AFF7-089ED864DBF5}" srcOrd="8" destOrd="0" presId="urn:microsoft.com/office/officeart/2008/layout/VerticalCurvedList"/>
    <dgm:cxn modelId="{6536360B-4603-42DE-B0A7-B3E97F52F500}" type="presParOf" srcId="{0DAC9D2B-9E21-4E8F-AFF7-089ED864DBF5}" destId="{99F2E81B-3650-4D03-95C1-89D30D01C17B}" srcOrd="0" destOrd="0" presId="urn:microsoft.com/office/officeart/2008/layout/VerticalCurvedList"/>
    <dgm:cxn modelId="{AA482C0C-701B-4F86-9C33-ADA6D21B5265}" type="presParOf" srcId="{A55778FD-1C20-4749-B692-0C762B0462F2}" destId="{6FC5996E-12AF-48CC-ADFA-D41B22887B7E}" srcOrd="9" destOrd="0" presId="urn:microsoft.com/office/officeart/2008/layout/VerticalCurvedList"/>
    <dgm:cxn modelId="{2CF285EC-2C8E-4962-B69A-3E5F44207D9D}" type="presParOf" srcId="{A55778FD-1C20-4749-B692-0C762B0462F2}" destId="{CE215F94-372B-42D2-BF84-E83F025A1DCD}" srcOrd="10" destOrd="0" presId="urn:microsoft.com/office/officeart/2008/layout/VerticalCurvedList"/>
    <dgm:cxn modelId="{90C398B8-89C6-4209-A1AA-CD9901D6478F}" type="presParOf" srcId="{CE215F94-372B-42D2-BF84-E83F025A1DCD}" destId="{F9B28654-D436-4056-A83D-E81A90D5340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49546-BBFD-4974-8755-895F0735153C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sp:txBody>
      <dsp:txXfrm>
        <a:off x="967686" y="1316727"/>
        <a:ext cx="7778425" cy="658627"/>
      </dsp:txXfrm>
    </dsp:sp>
    <dsp:sp modelId="{A348C023-4EB0-4E9E-B66B-7FA62BBCF1C9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BC7D8-B187-415D-954C-562D8E567D0C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sp:txBody>
      <dsp:txXfrm>
        <a:off x="1112537" y="2304352"/>
        <a:ext cx="7633574" cy="658627"/>
      </dsp:txXfrm>
    </dsp:sp>
    <dsp:sp modelId="{1402A038-4796-4682-A5B0-D46385A09C24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00C27-D551-4E18-9975-14657574FAE3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rendszerint 1000 és 2000 között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sp:txBody>
      <dsp:txXfrm>
        <a:off x="967686" y="3291977"/>
        <a:ext cx="7778425" cy="658627"/>
      </dsp:txXfrm>
    </dsp:sp>
    <dsp:sp modelId="{D9B72EBC-C7D4-4E75-84AF-26BCF62C8721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B9A6EB-1F84-435A-A38F-0662589AE380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sp:txBody>
      <dsp:txXfrm>
        <a:off x="495733" y="4279601"/>
        <a:ext cx="8250378" cy="658627"/>
      </dsp:txXfrm>
    </dsp:sp>
    <dsp:sp modelId="{9F0847F9-3AE9-40D2-92B5-128DB8C3A512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6360539" y="-972917"/>
          <a:ext cx="7570938" cy="7570938"/>
        </a:xfrm>
        <a:prstGeom prst="blockArc">
          <a:avLst>
            <a:gd name="adj1" fmla="val 18900000"/>
            <a:gd name="adj2" fmla="val 2700000"/>
            <a:gd name="adj3" fmla="val 28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528793" y="351456"/>
          <a:ext cx="8535363" cy="703362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a semleges szintet jelző 0 pontra nőtt az előző hónaphoz (-5 pont) képest. Az index növekedése azonban ellentétes hatások eredményeképp valósult meg.</a:t>
          </a:r>
        </a:p>
      </dsp:txBody>
      <dsp:txXfrm>
        <a:off x="528793" y="351456"/>
        <a:ext cx="8535363" cy="703362"/>
      </dsp:txXfrm>
    </dsp:sp>
    <dsp:sp modelId="{82C24F11-80B1-4F65-AD1A-8531954803D6}">
      <dsp:nvSpPr>
        <dsp:cNvPr id="0" name=""/>
        <dsp:cNvSpPr/>
      </dsp:nvSpPr>
      <dsp:spPr>
        <a:xfrm>
          <a:off x="89191" y="263536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3A8EF5-F467-4E93-98A7-26EC879B8D01}">
      <dsp:nvSpPr>
        <dsp:cNvPr id="0" name=""/>
        <dsp:cNvSpPr/>
      </dsp:nvSpPr>
      <dsp:spPr>
        <a:xfrm>
          <a:off x="1032802" y="1406163"/>
          <a:ext cx="8031354" cy="703362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jelenlegi helyzet megítélése az előző havi -11-ről -15 pontra csökkent, ugyanakkor a várakozások indexe kiugróan, +1-ről +14 pontra nőtt, ami az elmúlt 7 hónap legmagasabb értéke.</a:t>
          </a:r>
          <a:endParaRPr lang="hu-HU" sz="1800" b="1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sp:txBody>
      <dsp:txXfrm>
        <a:off x="1032802" y="1406163"/>
        <a:ext cx="8031354" cy="703362"/>
      </dsp:txXfrm>
    </dsp:sp>
    <dsp:sp modelId="{E1B5BC66-D8ED-4702-BD89-A8CB654E451B}">
      <dsp:nvSpPr>
        <dsp:cNvPr id="0" name=""/>
        <dsp:cNvSpPr/>
      </dsp:nvSpPr>
      <dsp:spPr>
        <a:xfrm>
          <a:off x="593201" y="1318242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BD5F5C-45C6-4765-A923-EE1A88201B75}">
      <dsp:nvSpPr>
        <dsp:cNvPr id="0" name=""/>
        <dsp:cNvSpPr/>
      </dsp:nvSpPr>
      <dsp:spPr>
        <a:xfrm>
          <a:off x="1187493" y="2460870"/>
          <a:ext cx="7876664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átlagos kapacitás-kihasználtság és bevételi szint 2-2 százalékponttal csökkent az előző hónaphoz képest. Előbbi az egy évvel korábbi szint 90, utóbbi 101 százalékán tartózkodott januárban. A kapacitás-kihasználtság 2021. márciusa óta nem volt ilyen alacsony szinten.</a:t>
          </a:r>
          <a:endParaRPr lang="hu-HU" sz="1800" kern="1200" dirty="0"/>
        </a:p>
      </dsp:txBody>
      <dsp:txXfrm>
        <a:off x="1187493" y="2460870"/>
        <a:ext cx="7876664" cy="703362"/>
      </dsp:txXfrm>
    </dsp:sp>
    <dsp:sp modelId="{833BB777-15FA-4149-8247-460D9C195F45}">
      <dsp:nvSpPr>
        <dsp:cNvPr id="0" name=""/>
        <dsp:cNvSpPr/>
      </dsp:nvSpPr>
      <dsp:spPr>
        <a:xfrm>
          <a:off x="747891" y="2372949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B7D3C4-2921-4C4C-9B0D-D63473EFB37D}">
      <dsp:nvSpPr>
        <dsp:cNvPr id="0" name=""/>
        <dsp:cNvSpPr/>
      </dsp:nvSpPr>
      <dsp:spPr>
        <a:xfrm>
          <a:off x="1032802" y="3515576"/>
          <a:ext cx="8031354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beruházási tervek mutatója számottevően nőtt, az előző havi +18-ról +29 pontra, ami az elmúlt fél év legmagasabb értéke. A létszámnövelési tervek alindexe szintén tovább javult: a decemberi +2-ről +3 pontra.</a:t>
          </a:r>
        </a:p>
      </dsp:txBody>
      <dsp:txXfrm>
        <a:off x="1032802" y="3515576"/>
        <a:ext cx="8031354" cy="703362"/>
      </dsp:txXfrm>
    </dsp:sp>
    <dsp:sp modelId="{99F2E81B-3650-4D03-95C1-89D30D01C17B}">
      <dsp:nvSpPr>
        <dsp:cNvPr id="0" name=""/>
        <dsp:cNvSpPr/>
      </dsp:nvSpPr>
      <dsp:spPr>
        <a:xfrm>
          <a:off x="593201" y="3427656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C5996E-12AF-48CC-ADFA-D41B22887B7E}">
      <dsp:nvSpPr>
        <dsp:cNvPr id="0" name=""/>
        <dsp:cNvSpPr/>
      </dsp:nvSpPr>
      <dsp:spPr>
        <a:xfrm>
          <a:off x="528793" y="4570283"/>
          <a:ext cx="8535363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nagyvállalatok helyzete és várakozásai továbbra is kedvezőbbek a kkv-khoz képest, azonban az iparágak közt korábban tapasztalt különbségek számottevően mérséklődtek januárra.</a:t>
          </a:r>
        </a:p>
      </dsp:txBody>
      <dsp:txXfrm>
        <a:off x="528793" y="4570283"/>
        <a:ext cx="8535363" cy="703362"/>
      </dsp:txXfrm>
    </dsp:sp>
    <dsp:sp modelId="{F9B28654-D436-4056-A83D-E81A90D53409}">
      <dsp:nvSpPr>
        <dsp:cNvPr id="0" name=""/>
        <dsp:cNvSpPr/>
      </dsp:nvSpPr>
      <dsp:spPr>
        <a:xfrm>
          <a:off x="89191" y="4482363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0.51555</cdr:x>
      <cdr:y>0.34176</cdr:y>
    </cdr:from>
    <cdr:to>
      <cdr:x>0.59934</cdr:x>
      <cdr:y>0.39646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2AD9B90F-2399-4C5A-C451-22ADD0D7DE12}"/>
            </a:ext>
          </a:extLst>
        </cdr:cNvPr>
        <cdr:cNvSpPr txBox="1"/>
      </cdr:nvSpPr>
      <cdr:spPr>
        <a:xfrm xmlns:a="http://schemas.openxmlformats.org/drawingml/2006/main">
          <a:off x="4714165" y="1734238"/>
          <a:ext cx="766167" cy="2775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400" dirty="0"/>
            <a:t>2023/1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0.86085</cdr:x>
      <cdr:y>0.337</cdr:y>
    </cdr:from>
    <cdr:to>
      <cdr:x>0.94951</cdr:x>
      <cdr:y>0.39411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84EAD44C-BC09-9C02-993B-71A582DBC770}"/>
            </a:ext>
          </a:extLst>
        </cdr:cNvPr>
        <cdr:cNvSpPr txBox="1"/>
      </cdr:nvSpPr>
      <cdr:spPr>
        <a:xfrm xmlns:a="http://schemas.openxmlformats.org/drawingml/2006/main">
          <a:off x="7871657" y="1760189"/>
          <a:ext cx="810677" cy="2983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400" b="1" dirty="0">
              <a:solidFill>
                <a:srgbClr val="4EE4F8"/>
              </a:solidFill>
            </a:rPr>
            <a:t>-20 pont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65C2E-1604-4784-8553-0A222209E1B8}" type="datetimeFigureOut">
              <a:rPr lang="hu-HU" smtClean="0"/>
              <a:t>2023. 03. 09.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FEA2C-798A-4D21-96EA-D0DEB3101E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17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267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2216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9184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3684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7865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1EFD92E4-2321-49E5-AEED-0D4F061F923D}"/>
              </a:ext>
            </a:extLst>
          </p:cNvPr>
          <p:cNvSpPr/>
          <p:nvPr/>
        </p:nvSpPr>
        <p:spPr>
          <a:xfrm>
            <a:off x="0" y="1079505"/>
            <a:ext cx="9144000" cy="5778499"/>
          </a:xfrm>
          <a:prstGeom prst="rect">
            <a:avLst/>
          </a:prstGeom>
          <a:gradFill flip="none" rotWithShape="1">
            <a:gsLst>
              <a:gs pos="6000">
                <a:schemeClr val="tx2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98923B4-BAF4-482B-8B9E-42943A59C2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A4D6964-545F-4255-BA13-25E11882AE9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 rot="5400000">
            <a:off x="3748962" y="2612183"/>
            <a:ext cx="1594800" cy="5052565"/>
          </a:xfrm>
          <a:prstGeom prst="rect">
            <a:avLst/>
          </a:prstGeom>
        </p:spPr>
      </p:pic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25373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bg1"/>
                </a:gs>
                <a:gs pos="0">
                  <a:schemeClr val="bg1">
                    <a:alpha val="0"/>
                  </a:schemeClr>
                </a:gs>
                <a:gs pos="77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grpSp>
        <p:nvGrpSpPr>
          <p:cNvPr id="3" name="Csoportba foglalás 2">
            <a:extLst>
              <a:ext uri="{FF2B5EF4-FFF2-40B4-BE49-F238E27FC236}">
                <a16:creationId xmlns:a16="http://schemas.microsoft.com/office/drawing/2014/main" id="{9B285920-0F2F-4913-A146-A627FA1F22EF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2" name="Ellipszis 11">
              <a:extLst>
                <a:ext uri="{FF2B5EF4-FFF2-40B4-BE49-F238E27FC236}">
                  <a16:creationId xmlns:a16="http://schemas.microsoft.com/office/drawing/2014/main" id="{720D2D16-3C73-4B29-BF0A-5C0CD4A356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3" name="Kép 12">
              <a:extLst>
                <a:ext uri="{FF2B5EF4-FFF2-40B4-BE49-F238E27FC236}">
                  <a16:creationId xmlns:a16="http://schemas.microsoft.com/office/drawing/2014/main" id="{64B7CD62-C5AE-49B3-A3F1-CCDBFFCCD9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457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EB9F1D99-C601-4291-9D39-04D45263AC3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6200000">
            <a:off x="3817311" y="2640145"/>
            <a:ext cx="1594839" cy="5054400"/>
          </a:xfrm>
          <a:prstGeom prst="rect">
            <a:avLst/>
          </a:prstGeom>
        </p:spPr>
      </p:pic>
      <p:sp>
        <p:nvSpPr>
          <p:cNvPr id="13" name="Téglalap 12">
            <a:extLst>
              <a:ext uri="{FF2B5EF4-FFF2-40B4-BE49-F238E27FC236}">
                <a16:creationId xmlns:a16="http://schemas.microsoft.com/office/drawing/2014/main" id="{2A2EB4D7-427D-41DD-AE99-B6B9194DE3AC}"/>
              </a:ext>
            </a:extLst>
          </p:cNvPr>
          <p:cNvSpPr/>
          <p:nvPr/>
        </p:nvSpPr>
        <p:spPr>
          <a:xfrm>
            <a:off x="-1" y="893235"/>
            <a:ext cx="9144001" cy="360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D1EEAEB3-CFC8-4394-B774-6AA1C08E9A04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8A739B8A-ACBE-49F4-9B88-71B3EE960F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FA027976-C715-4431-8E04-1893195DD5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36002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tx2">
                    <a:lumMod val="10000"/>
                    <a:lumOff val="90000"/>
                  </a:schemeClr>
                </a:gs>
                <a:gs pos="0">
                  <a:schemeClr val="bg1">
                    <a:alpha val="0"/>
                  </a:schemeClr>
                </a:gs>
                <a:gs pos="77000">
                  <a:schemeClr val="tx2">
                    <a:lumMod val="10000"/>
                    <a:lumOff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60B16E0B-3720-4EB9-98E5-A7CFC7210E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</p:spTree>
    <p:extLst>
      <p:ext uri="{BB962C8B-B14F-4D97-AF65-F5344CB8AC3E}">
        <p14:creationId xmlns:p14="http://schemas.microsoft.com/office/powerpoint/2010/main" val="78548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id="{69E10144-FD81-4BC1-A765-3E1125135280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0800000">
            <a:off x="0" y="1035000"/>
            <a:ext cx="1763100" cy="4788000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4" y="2794239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 dirty="0"/>
              <a:t>Mintacím szerkesztése</a:t>
            </a:r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CD015DD8-BBBF-4B3F-98C5-3B6027871DC5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1D98A545-DE95-4A45-9DEF-A3E72DEBE3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0" name="Kép 9">
              <a:extLst>
                <a:ext uri="{FF2B5EF4-FFF2-40B4-BE49-F238E27FC236}">
                  <a16:creationId xmlns:a16="http://schemas.microsoft.com/office/drawing/2014/main" id="{424597F1-186A-4114-A071-57BDDF43A6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640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95FE9D6D-B265-4369-BA63-B46716865F75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6169C81-0BA3-45EB-936B-A3663F68EABC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9EFD7621-71CF-437C-B3D4-E1A48BAFC1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0AF630AB-9F6B-4D24-B8B6-92584799BA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1" name="Szöveg helye 7">
            <a:extLst>
              <a:ext uri="{FF2B5EF4-FFF2-40B4-BE49-F238E27FC236}">
                <a16:creationId xmlns:a16="http://schemas.microsoft.com/office/drawing/2014/main" id="{B3343780-31AA-4D24-8F2C-5BB0F16FE6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2" name="Cím 8">
            <a:extLst>
              <a:ext uri="{FF2B5EF4-FFF2-40B4-BE49-F238E27FC236}">
                <a16:creationId xmlns:a16="http://schemas.microsoft.com/office/drawing/2014/main" id="{28121AF0-8220-4AE5-9CE4-C958BB7BE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7AD3AEF0-EEC9-497F-8B15-C8297DB6A9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4" name="Tartalom helye 3">
            <a:extLst>
              <a:ext uri="{FF2B5EF4-FFF2-40B4-BE49-F238E27FC236}">
                <a16:creationId xmlns:a16="http://schemas.microsoft.com/office/drawing/2014/main" id="{443B9895-50E0-4F70-9538-A82F0E77226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5">
            <a:extLst>
              <a:ext uri="{FF2B5EF4-FFF2-40B4-BE49-F238E27FC236}">
                <a16:creationId xmlns:a16="http://schemas.microsoft.com/office/drawing/2014/main" id="{62358A1B-165E-4F6B-81B3-3E8B391590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FD60B878-9459-4CFB-9A06-B09114F8CA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873624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232416D1-8352-4C9D-AB69-E103306AD2A5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A2D54897-97BC-4AB6-A043-75DF451CB4B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Szöveg helye 7">
            <a:extLst>
              <a:ext uri="{FF2B5EF4-FFF2-40B4-BE49-F238E27FC236}">
                <a16:creationId xmlns:a16="http://schemas.microsoft.com/office/drawing/2014/main" id="{507977F6-41ED-4021-9514-403C913B5B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3" name="Cím 8">
            <a:extLst>
              <a:ext uri="{FF2B5EF4-FFF2-40B4-BE49-F238E27FC236}">
                <a16:creationId xmlns:a16="http://schemas.microsoft.com/office/drawing/2014/main" id="{E4FB3E16-AC8D-45AA-B9BF-06A9E74E6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grpSp>
        <p:nvGrpSpPr>
          <p:cNvPr id="24" name="Csoportba foglalás 23">
            <a:extLst>
              <a:ext uri="{FF2B5EF4-FFF2-40B4-BE49-F238E27FC236}">
                <a16:creationId xmlns:a16="http://schemas.microsoft.com/office/drawing/2014/main" id="{E11484FF-1675-41C3-818B-AB2F6DAAE4F2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25" name="Ellipszis 24">
              <a:extLst>
                <a:ext uri="{FF2B5EF4-FFF2-40B4-BE49-F238E27FC236}">
                  <a16:creationId xmlns:a16="http://schemas.microsoft.com/office/drawing/2014/main" id="{80BD8AF3-1867-48AE-B2EB-9BB371E59B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6" name="Kép 25">
              <a:extLst>
                <a:ext uri="{FF2B5EF4-FFF2-40B4-BE49-F238E27FC236}">
                  <a16:creationId xmlns:a16="http://schemas.microsoft.com/office/drawing/2014/main" id="{FAE3769D-ED75-4170-9866-10C93F4A41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7" name="Szöveg helye 5">
            <a:extLst>
              <a:ext uri="{FF2B5EF4-FFF2-40B4-BE49-F238E27FC236}">
                <a16:creationId xmlns:a16="http://schemas.microsoft.com/office/drawing/2014/main" id="{DB20685B-301B-40ED-8D58-1BC4C293D33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3D9A0A3-0A6C-4362-87DE-59B7198C713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9" name="Tartalom helye 3">
            <a:extLst>
              <a:ext uri="{FF2B5EF4-FFF2-40B4-BE49-F238E27FC236}">
                <a16:creationId xmlns:a16="http://schemas.microsoft.com/office/drawing/2014/main" id="{2930C90B-1E3C-41E7-9F75-83F7F228738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513760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72A46DC0-580F-4857-8317-082AAE9E86DC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5678F594-92B3-40FB-8F4D-BF90B71FEE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8233694C-4943-4A7D-BE48-B2660ABF295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23F20983-B6FB-42DD-91ED-468B9EAAA05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2">
            <a:extLst>
              <a:ext uri="{FF2B5EF4-FFF2-40B4-BE49-F238E27FC236}">
                <a16:creationId xmlns:a16="http://schemas.microsoft.com/office/drawing/2014/main" id="{596EA518-1AF5-4030-BCE6-6AFA7A1D09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3AF593BC-57A1-4BA1-B8B2-3C3906E541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D922AE4-7C86-483F-8C1F-C571DB7E6D9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id="{F1984F91-C90F-4ADE-AB8F-4BD6428FB7CA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8" name="Ellipszis 27">
              <a:extLst>
                <a:ext uri="{FF2B5EF4-FFF2-40B4-BE49-F238E27FC236}">
                  <a16:creationId xmlns:a16="http://schemas.microsoft.com/office/drawing/2014/main" id="{4BE942ED-20A0-462C-9AA3-98A3D8EB06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9" name="Kép 28">
              <a:extLst>
                <a:ext uri="{FF2B5EF4-FFF2-40B4-BE49-F238E27FC236}">
                  <a16:creationId xmlns:a16="http://schemas.microsoft.com/office/drawing/2014/main" id="{9C25A85E-BCED-4D19-8B8D-AEDE48715F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2979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0AD6B8B2-D23E-4691-9AAC-7EDDD28611E6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8FFDDC65-6164-4CCB-B333-E1644A4AB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5F09AFC3-B5CD-4E41-9D45-5F00B3C242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0" name="Szöveg helye 2">
            <a:extLst>
              <a:ext uri="{FF2B5EF4-FFF2-40B4-BE49-F238E27FC236}">
                <a16:creationId xmlns:a16="http://schemas.microsoft.com/office/drawing/2014/main" id="{66DB3B47-E5BD-4D9C-ABC4-FD9EFBDB8EF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1" name="Csoportba foglalás 20">
            <a:extLst>
              <a:ext uri="{FF2B5EF4-FFF2-40B4-BE49-F238E27FC236}">
                <a16:creationId xmlns:a16="http://schemas.microsoft.com/office/drawing/2014/main" id="{BD258CC9-59BD-4AFF-9FC5-6FC59D53E1B0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5CF829C1-E4FA-4C2D-BE75-8FC9B14B80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7" name="Kép 26">
              <a:extLst>
                <a:ext uri="{FF2B5EF4-FFF2-40B4-BE49-F238E27FC236}">
                  <a16:creationId xmlns:a16="http://schemas.microsoft.com/office/drawing/2014/main" id="{CF7E04B7-1E02-4476-A274-2A06E51F7C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8" name="Tartalom helye 3">
            <a:extLst>
              <a:ext uri="{FF2B5EF4-FFF2-40B4-BE49-F238E27FC236}">
                <a16:creationId xmlns:a16="http://schemas.microsoft.com/office/drawing/2014/main" id="{02898BE7-775E-458D-B1BC-FD141877356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ADE4F8FA-4D91-467C-95E1-115577AEB26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0" name="Szöveg helye 5">
            <a:extLst>
              <a:ext uri="{FF2B5EF4-FFF2-40B4-BE49-F238E27FC236}">
                <a16:creationId xmlns:a16="http://schemas.microsoft.com/office/drawing/2014/main" id="{4A364233-E73C-46A3-BB4E-EF99577456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84080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églalap 13">
            <a:extLst>
              <a:ext uri="{FF2B5EF4-FFF2-40B4-BE49-F238E27FC236}">
                <a16:creationId xmlns:a16="http://schemas.microsoft.com/office/drawing/2014/main" id="{F49FE928-4021-49BA-8B20-CA9BBBC6F1F1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Cím 1">
            <a:extLst>
              <a:ext uri="{FF2B5EF4-FFF2-40B4-BE49-F238E27FC236}">
                <a16:creationId xmlns:a16="http://schemas.microsoft.com/office/drawing/2014/main" id="{8E3F0C2D-FFFB-4442-865A-AFAC54F1B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9EAD14A0-CF7F-4FF1-BB24-9FD596609EE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18" name="Szöveg helye 2">
            <a:extLst>
              <a:ext uri="{FF2B5EF4-FFF2-40B4-BE49-F238E27FC236}">
                <a16:creationId xmlns:a16="http://schemas.microsoft.com/office/drawing/2014/main" id="{BDFF43FA-559E-4CC2-BA64-4A83B6A39B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1DDF96CC-2707-498B-9D47-F656111740F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C01B383D-BBDA-4686-84F7-4C6CE78115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2" name="Kép 21">
              <a:extLst>
                <a:ext uri="{FF2B5EF4-FFF2-40B4-BE49-F238E27FC236}">
                  <a16:creationId xmlns:a16="http://schemas.microsoft.com/office/drawing/2014/main" id="{F4A63ADB-B578-435E-BDB6-6E72222B8E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6" name="Tartalom helye 3">
            <a:extLst>
              <a:ext uri="{FF2B5EF4-FFF2-40B4-BE49-F238E27FC236}">
                <a16:creationId xmlns:a16="http://schemas.microsoft.com/office/drawing/2014/main" id="{A5D8B0BB-C4C6-48D5-A4BA-AB0AB6F1B5C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CAC9F08-C220-4C2B-80B9-1A6C9C33B69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0B3EA3D5-59BC-400F-9370-46BF346B11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280174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rtalom helye 3">
            <a:extLst>
              <a:ext uri="{FF2B5EF4-FFF2-40B4-BE49-F238E27FC236}">
                <a16:creationId xmlns:a16="http://schemas.microsoft.com/office/drawing/2014/main" id="{4DD4CFD9-DEB4-4FAD-A942-9652D70A5E5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698EDC3C-F61C-4E0A-9B87-65FB0A6394C5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Cím 1">
            <a:extLst>
              <a:ext uri="{FF2B5EF4-FFF2-40B4-BE49-F238E27FC236}">
                <a16:creationId xmlns:a16="http://schemas.microsoft.com/office/drawing/2014/main" id="{F15B2FEA-02B9-417D-A720-B3FC6191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5" name="Szöveg helye 2">
            <a:extLst>
              <a:ext uri="{FF2B5EF4-FFF2-40B4-BE49-F238E27FC236}">
                <a16:creationId xmlns:a16="http://schemas.microsoft.com/office/drawing/2014/main" id="{5DC307C6-FB29-457B-BF8E-A49D05DE79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7" name="Csoportba foglalás 16">
            <a:extLst>
              <a:ext uri="{FF2B5EF4-FFF2-40B4-BE49-F238E27FC236}">
                <a16:creationId xmlns:a16="http://schemas.microsoft.com/office/drawing/2014/main" id="{2294AA46-0A5D-445B-8443-08F3C32D1209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8" name="Ellipszis 17">
              <a:extLst>
                <a:ext uri="{FF2B5EF4-FFF2-40B4-BE49-F238E27FC236}">
                  <a16:creationId xmlns:a16="http://schemas.microsoft.com/office/drawing/2014/main" id="{2CB1EFAC-6859-48B0-8A0B-2C13EEC9EF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A961BC90-D2F2-45FB-AF47-AE07F2977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92237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17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B9832036-2788-4622-A64B-17EA6B541E33}"/>
              </a:ext>
            </a:extLst>
          </p:cNvPr>
          <p:cNvSpPr/>
          <p:nvPr/>
        </p:nvSpPr>
        <p:spPr>
          <a:xfrm>
            <a:off x="2" y="1"/>
            <a:ext cx="1400175" cy="6858000"/>
          </a:xfrm>
          <a:prstGeom prst="rect">
            <a:avLst/>
          </a:prstGeom>
          <a:gradFill>
            <a:gsLst>
              <a:gs pos="0">
                <a:srgbClr val="143777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id="{5746DDF3-1237-4ABC-BE9B-40E07F6522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13954" r="50075" b="15166"/>
          <a:stretch/>
        </p:blipFill>
        <p:spPr>
          <a:xfrm>
            <a:off x="5637689" y="0"/>
            <a:ext cx="3497733" cy="6858000"/>
          </a:xfrm>
          <a:prstGeom prst="rect">
            <a:avLst/>
          </a:prstGeom>
        </p:spPr>
      </p:pic>
      <p:sp>
        <p:nvSpPr>
          <p:cNvPr id="16" name="Téglalap 15">
            <a:extLst>
              <a:ext uri="{FF2B5EF4-FFF2-40B4-BE49-F238E27FC236}">
                <a16:creationId xmlns:a16="http://schemas.microsoft.com/office/drawing/2014/main" id="{C5E54EA3-5DA1-484C-86ED-D48C079F35EE}"/>
              </a:ext>
            </a:extLst>
          </p:cNvPr>
          <p:cNvSpPr>
            <a:spLocks noChangeAspect="1"/>
          </p:cNvSpPr>
          <p:nvPr/>
        </p:nvSpPr>
        <p:spPr>
          <a:xfrm>
            <a:off x="5637689" y="-1"/>
            <a:ext cx="3506313" cy="685800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99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F8A1C6F4-B994-46B7-B604-2637090259BF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A6271CBC-C030-43FF-85C3-A12DBA354E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1" name="Kép 10">
              <a:extLst>
                <a:ext uri="{FF2B5EF4-FFF2-40B4-BE49-F238E27FC236}">
                  <a16:creationId xmlns:a16="http://schemas.microsoft.com/office/drawing/2014/main" id="{506F0F34-288C-4900-8715-CDD0E3BBBA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  <p:pic>
        <p:nvPicPr>
          <p:cNvPr id="17" name="Kép 16">
            <a:extLst>
              <a:ext uri="{FF2B5EF4-FFF2-40B4-BE49-F238E27FC236}">
                <a16:creationId xmlns:a16="http://schemas.microsoft.com/office/drawing/2014/main" id="{66325AB9-9CA1-4E78-B77C-07464C8D65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>
            <a:off x="8583" y="1129644"/>
            <a:ext cx="1762121" cy="4786769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24213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095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6119730"/>
            <a:ext cx="3888432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7714EFCE-D761-4920-A4FD-C7BB8DCD8C78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6" name="Ellipszis 15">
              <a:extLst>
                <a:ext uri="{FF2B5EF4-FFF2-40B4-BE49-F238E27FC236}">
                  <a16:creationId xmlns:a16="http://schemas.microsoft.com/office/drawing/2014/main" id="{350EBC85-C44A-49C8-B9C4-B37A733500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B1717237-3717-49F6-B135-8CF62385ED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516" y="5815205"/>
            <a:ext cx="781401" cy="1306829"/>
          </a:xfrm>
          <a:prstGeom prst="rect">
            <a:avLst/>
          </a:prstGeom>
        </p:spPr>
      </p:pic>
      <p:sp>
        <p:nvSpPr>
          <p:cNvPr id="37" name="Szöveg helye 7">
            <a:extLst>
              <a:ext uri="{FF2B5EF4-FFF2-40B4-BE49-F238E27FC236}">
                <a16:creationId xmlns:a16="http://schemas.microsoft.com/office/drawing/2014/main" id="{02C34324-1D62-4033-965F-F0EE61C280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38" name="Cím 8">
            <a:extLst>
              <a:ext uri="{FF2B5EF4-FFF2-40B4-BE49-F238E27FC236}">
                <a16:creationId xmlns:a16="http://schemas.microsoft.com/office/drawing/2014/main" id="{5DC3556C-9858-4CD8-AC57-BA798C8A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9" name="Szöveg helye 2">
            <a:extLst>
              <a:ext uri="{FF2B5EF4-FFF2-40B4-BE49-F238E27FC236}">
                <a16:creationId xmlns:a16="http://schemas.microsoft.com/office/drawing/2014/main" id="{39C7282D-11A0-4434-A196-D66513CD39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Tartalom helye 3">
            <a:extLst>
              <a:ext uri="{FF2B5EF4-FFF2-40B4-BE49-F238E27FC236}">
                <a16:creationId xmlns:a16="http://schemas.microsoft.com/office/drawing/2014/main" id="{F44D6510-BF2B-4B8D-B8CB-9EBEB238AFE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1B73FA26-82AB-4322-839E-DCCBF5E35E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10434836-BF4A-430A-BDC7-2F0A9F649B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299908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2" y="6119730"/>
            <a:ext cx="3888000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1553302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B1C46F0A-1AB8-4BCC-BAFC-1016B87CF0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EC0966E-815A-4B33-9F0C-B8A5DD6DD6C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9" name="Cím 8">
            <a:extLst>
              <a:ext uri="{FF2B5EF4-FFF2-40B4-BE49-F238E27FC236}">
                <a16:creationId xmlns:a16="http://schemas.microsoft.com/office/drawing/2014/main" id="{C75D0434-E8E8-440E-8707-77DCFF37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CB2BA63-84A4-4546-87A0-D9DA49F8D53E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3603E696-F6AE-4DB9-AB6F-CC64995919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71F5F168-646F-4B5E-804F-43C2504515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F0C73910-03DB-4031-A496-E4DE431BA8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303D8CD-B4C5-4351-A36C-57B8B61283D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5" name="Tartalom helye 3">
            <a:extLst>
              <a:ext uri="{FF2B5EF4-FFF2-40B4-BE49-F238E27FC236}">
                <a16:creationId xmlns:a16="http://schemas.microsoft.com/office/drawing/2014/main" id="{EB5270F9-D439-41A4-9A4D-1A79F355782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424375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5664" y="3449169"/>
            <a:ext cx="3888767" cy="34088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346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2" name="Tartalom helye 3">
            <a:extLst>
              <a:ext uri="{FF2B5EF4-FFF2-40B4-BE49-F238E27FC236}">
                <a16:creationId xmlns:a16="http://schemas.microsoft.com/office/drawing/2014/main" id="{828B175C-BEBE-4758-9D4B-D75CC083C91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2">
            <a:extLst>
              <a:ext uri="{FF2B5EF4-FFF2-40B4-BE49-F238E27FC236}">
                <a16:creationId xmlns:a16="http://schemas.microsoft.com/office/drawing/2014/main" id="{D1B90F64-22FD-46A6-AD66-EACE5DE9A5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62CF5B3C-7531-4D70-9104-C67EBB1CF8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1" name="Szöveg helye 5">
            <a:extLst>
              <a:ext uri="{FF2B5EF4-FFF2-40B4-BE49-F238E27FC236}">
                <a16:creationId xmlns:a16="http://schemas.microsoft.com/office/drawing/2014/main" id="{B67782A7-14FB-488C-ADBF-95EC70AB208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713E5D64-A416-4407-A7A9-09466826ED7E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D0A6B8B5-ED8C-481E-9B80-314EA5E96C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3" name="Kép 22">
              <a:extLst>
                <a:ext uri="{FF2B5EF4-FFF2-40B4-BE49-F238E27FC236}">
                  <a16:creationId xmlns:a16="http://schemas.microsoft.com/office/drawing/2014/main" id="{7D9D7D4A-71F2-4FD6-A2E4-D41AE88DAF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348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1729236"/>
            <a:ext cx="3888000" cy="51287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299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0B2D9C99-1C4E-4298-A997-389B38EEFC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3C8BD7F5-F845-4745-82FD-81504485B0BD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725A775F-8F32-4260-A9DA-60C1222D4E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D614204D-7C12-4091-98F5-6937A3747D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DC6DF135-3B7D-4956-9743-C8E623DF8DD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42BB3DE8-1251-4064-8D6B-4B1FA45267A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2" name="Szöveg helye 5">
            <a:extLst>
              <a:ext uri="{FF2B5EF4-FFF2-40B4-BE49-F238E27FC236}">
                <a16:creationId xmlns:a16="http://schemas.microsoft.com/office/drawing/2014/main" id="{A78D3E86-9993-4BC1-99AD-7D429BC36D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60071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894D9129-1CB5-417B-87D6-5893AB314D9E}"/>
              </a:ext>
            </a:extLst>
          </p:cNvPr>
          <p:cNvSpPr/>
          <p:nvPr/>
        </p:nvSpPr>
        <p:spPr>
          <a:xfrm>
            <a:off x="5184000" y="922448"/>
            <a:ext cx="3960000" cy="59355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98C45189-E75A-4873-AC6E-8DB275763272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112F30A4-08F8-460C-90AB-68491CC3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27" name="Szöveg helye 2">
            <a:extLst>
              <a:ext uri="{FF2B5EF4-FFF2-40B4-BE49-F238E27FC236}">
                <a16:creationId xmlns:a16="http://schemas.microsoft.com/office/drawing/2014/main" id="{4291317A-D0C3-4FE3-A84C-AA2CE6A52A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EBD72CD-FF20-466C-95CC-B40009752B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pic>
        <p:nvPicPr>
          <p:cNvPr id="37" name="Kép 36">
            <a:extLst>
              <a:ext uri="{FF2B5EF4-FFF2-40B4-BE49-F238E27FC236}">
                <a16:creationId xmlns:a16="http://schemas.microsoft.com/office/drawing/2014/main" id="{BB5CD19C-83CD-4D97-A40F-1DDB7075D60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773299" y="5815205"/>
            <a:ext cx="781401" cy="1306829"/>
          </a:xfrm>
          <a:prstGeom prst="rect">
            <a:avLst/>
          </a:prstGeom>
        </p:spPr>
      </p:pic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09C96B-E554-4008-9A8F-B4F67C41394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8D790186-02D7-4DFF-8358-FCB9B2A8A1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EB79F6CD-A0F3-4DDB-9DE2-475A98B6B0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18" name="Tartalom helye 3">
            <a:extLst>
              <a:ext uri="{FF2B5EF4-FFF2-40B4-BE49-F238E27FC236}">
                <a16:creationId xmlns:a16="http://schemas.microsoft.com/office/drawing/2014/main" id="{4C844328-3F5C-4E88-8EAF-CDCA6317F1F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9" name="Szöveg helye 5">
            <a:extLst>
              <a:ext uri="{FF2B5EF4-FFF2-40B4-BE49-F238E27FC236}">
                <a16:creationId xmlns:a16="http://schemas.microsoft.com/office/drawing/2014/main" id="{BF34CC12-9A43-4F7C-BD11-631BEB1771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AEEC4DA1-E1B7-421F-9AFB-BA5458CBDF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31718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artalom helye 3">
            <a:extLst>
              <a:ext uri="{FF2B5EF4-FFF2-40B4-BE49-F238E27FC236}">
                <a16:creationId xmlns:a16="http://schemas.microsoft.com/office/drawing/2014/main" id="{B61A9FF3-877E-4A8A-8082-96C99F684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D2ABD4F-9A65-4313-83C2-BC6B67352DD4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3B2918A8-6FD6-4141-916F-31D783AD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12" name="Szöveg helye 2">
            <a:extLst>
              <a:ext uri="{FF2B5EF4-FFF2-40B4-BE49-F238E27FC236}">
                <a16:creationId xmlns:a16="http://schemas.microsoft.com/office/drawing/2014/main" id="{42DF65F1-33FF-4F3C-AC86-2C7F5F898A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DCBADE1C-80E7-482F-A47F-C127E1858476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5B7FBF9F-FEA5-4855-8A19-53DEDE5E45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630B57B0-5140-4B64-9110-EE7C31CECD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0524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25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0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5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A866332-96FA-4C17-8E19-F95E408D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2204939"/>
            <a:ext cx="8312727" cy="22002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4000" b="1" dirty="0"/>
              <a:t>Az </a:t>
            </a:r>
            <a:r>
              <a:rPr lang="hu-HU" sz="4000" b="1" dirty="0" err="1"/>
              <a:t>mnb</a:t>
            </a:r>
            <a:r>
              <a:rPr lang="hu-HU" sz="4000" b="1" dirty="0"/>
              <a:t> Vállalati Konjunktúra felmérésének 2023. januári eredményei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653072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837382E-A9ED-4B61-9CB2-863967452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12" y="310448"/>
            <a:ext cx="8007171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átlagos kapacitás-kihasználtság 2 százalékponttal csökkent az előző hónaphoz képest, az egy évvel korábbi szint 90 százalékára…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3B35837-E483-45F9-9387-04E5E2BC1F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3405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2EA1A8E0-6AFE-41AA-8098-FC1090720371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781E780D-9BCB-4960-ABD1-14C3E43332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2926700"/>
              </p:ext>
            </p:extLst>
          </p:nvPr>
        </p:nvGraphicFramePr>
        <p:xfrm>
          <a:off x="0" y="922448"/>
          <a:ext cx="9143999" cy="5222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37354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058044C-501D-4DF7-9CB0-E2C587075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963" y="308496"/>
            <a:ext cx="7969480" cy="612000"/>
          </a:xfrm>
        </p:spPr>
        <p:txBody>
          <a:bodyPr>
            <a:noAutofit/>
          </a:bodyPr>
          <a:lstStyle/>
          <a:p>
            <a:r>
              <a:rPr lang="hu-HU" sz="2000" dirty="0"/>
              <a:t>… ami elsősorban az ipar és építőipar kapacitás-kihasználtságának csökkenésével magyarázható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6D016A3-C2AE-43C4-B600-55BDFE867C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4E721061-B8C4-48A5-BF7F-BBE84F96DF92}"/>
              </a:ext>
            </a:extLst>
          </p:cNvPr>
          <p:cNvSpPr/>
          <p:nvPr/>
        </p:nvSpPr>
        <p:spPr>
          <a:xfrm>
            <a:off x="885492" y="6195561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14C75E03-6E02-4C06-A1E5-17D3AAAC3841}"/>
              </a:ext>
            </a:extLst>
          </p:cNvPr>
          <p:cNvSpPr/>
          <p:nvPr/>
        </p:nvSpPr>
        <p:spPr>
          <a:xfrm>
            <a:off x="0" y="5557072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sz="1400" i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7D3E95E5-296E-4E5F-990D-6D8976EA73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8914386"/>
              </p:ext>
            </p:extLst>
          </p:nvPr>
        </p:nvGraphicFramePr>
        <p:xfrm>
          <a:off x="1" y="920496"/>
          <a:ext cx="9144000" cy="4636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7391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66A2960-6846-402E-A2F3-841EC975C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749" y="310446"/>
            <a:ext cx="7926239" cy="612000"/>
          </a:xfrm>
        </p:spPr>
        <p:txBody>
          <a:bodyPr>
            <a:noAutofit/>
          </a:bodyPr>
          <a:lstStyle/>
          <a:p>
            <a:r>
              <a:rPr lang="hu-HU" sz="2000" dirty="0"/>
              <a:t>2022. Júniusa óta először fordult elő, hogy többen tervezik a termelési szint növelését, mint csökkentését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0E71D74-4ADD-469C-9479-0CF36CDAEE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397F862-9B9F-435D-86FD-8569703E95E1}"/>
              </a:ext>
            </a:extLst>
          </p:cNvPr>
          <p:cNvSpPr/>
          <p:nvPr/>
        </p:nvSpPr>
        <p:spPr>
          <a:xfrm>
            <a:off x="885493" y="5976258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sz="1500" b="1" i="1" cap="all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hu-HU" sz="2000" b="1" cap="all" dirty="0"/>
              <a:t>A kapacitás-kihasználtság várható alakulása 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D5F87B06-B1BB-4DC2-ACF6-C69221E9C82D}"/>
              </a:ext>
            </a:extLst>
          </p:cNvPr>
          <p:cNvSpPr/>
          <p:nvPr/>
        </p:nvSpPr>
        <p:spPr>
          <a:xfrm>
            <a:off x="8715375" y="2473757"/>
            <a:ext cx="215856" cy="36933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4E975533-ACB2-43FB-990F-28C0DA3722A7}"/>
              </a:ext>
            </a:extLst>
          </p:cNvPr>
          <p:cNvSpPr/>
          <p:nvPr/>
        </p:nvSpPr>
        <p:spPr>
          <a:xfrm rot="10800000">
            <a:off x="8715375" y="3075620"/>
            <a:ext cx="212935" cy="369334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20D5084A-D7D8-4133-96F4-3555EA2B5960}"/>
              </a:ext>
            </a:extLst>
          </p:cNvPr>
          <p:cNvSpPr txBox="1"/>
          <p:nvPr/>
        </p:nvSpPr>
        <p:spPr>
          <a:xfrm>
            <a:off x="8813585" y="2409938"/>
            <a:ext cx="461665" cy="160497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25F295A-3F57-4019-BEBF-3D6A0F6838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9333814"/>
              </p:ext>
            </p:extLst>
          </p:nvPr>
        </p:nvGraphicFramePr>
        <p:xfrm>
          <a:off x="58367" y="922446"/>
          <a:ext cx="9085633" cy="51368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5936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95" y="310447"/>
            <a:ext cx="7971754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átlagos bevételi szint 2 százalékponttal csökkent az előző hónaphoz képest, az egy évvel korábbi szint 101 százalékára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887356" y="6087979"/>
            <a:ext cx="73692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dirty="0"/>
              <a:t>A VÁLASZADÓK ÁTLAGOS ÁRBEVÉTELE</a:t>
            </a:r>
          </a:p>
          <a:p>
            <a:pPr algn="ctr"/>
            <a:r>
              <a:rPr lang="hu-HU" sz="2000" dirty="0"/>
              <a:t>(előző év azonos időszaka = 100%)</a:t>
            </a:r>
          </a:p>
          <a:p>
            <a:endParaRPr lang="hu-HU" sz="2000" b="1" i="1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2126AF01-BE19-4801-8E66-9702350F68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2707783"/>
              </p:ext>
            </p:extLst>
          </p:nvPr>
        </p:nvGraphicFramePr>
        <p:xfrm>
          <a:off x="0" y="922446"/>
          <a:ext cx="9144000" cy="5165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7187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94" y="310349"/>
            <a:ext cx="8140295" cy="612000"/>
          </a:xfrm>
        </p:spPr>
        <p:txBody>
          <a:bodyPr>
            <a:noAutofit/>
          </a:bodyPr>
          <a:lstStyle/>
          <a:p>
            <a:r>
              <a:rPr lang="hu-HU" sz="1800" dirty="0"/>
              <a:t>2022. Júliusa óta először fordult elő újra, hogy a bevételi szint aktuális megítélése és a várakozások is kedvezőek voltak 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sz="140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933450" y="5788019"/>
            <a:ext cx="770419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</a:t>
            </a: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pPr algn="ctr"/>
            <a:endParaRPr lang="hu-HU" sz="500" b="1" dirty="0"/>
          </a:p>
          <a:p>
            <a:pPr algn="ctr"/>
            <a:r>
              <a:rPr lang="hu-HU" sz="2000" b="1" dirty="0"/>
              <a:t>A JELENLEGI HELYZET ÉS A VÁRAKOZÁSOK EGYENLEGMUTATÓI AZ </a:t>
            </a:r>
            <a:r>
              <a:rPr lang="hu-HU" sz="2000" b="1" dirty="0" err="1"/>
              <a:t>ÁRBEVÉTELI</a:t>
            </a:r>
            <a:r>
              <a:rPr lang="hu-HU" sz="2000" b="1" dirty="0"/>
              <a:t> SZINTRE VONATKOZÓAN</a:t>
            </a:r>
            <a:endParaRPr lang="hu-HU" sz="2000" b="1" i="1" dirty="0"/>
          </a:p>
        </p:txBody>
      </p:sp>
      <p:sp>
        <p:nvSpPr>
          <p:cNvPr id="10" name="Szövegdoboz 2">
            <a:extLst>
              <a:ext uri="{FF2B5EF4-FFF2-40B4-BE49-F238E27FC236}">
                <a16:creationId xmlns:a16="http://schemas.microsoft.com/office/drawing/2014/main" id="{D103D296-CA33-4BB1-97D0-C42AF9645979}"/>
              </a:ext>
            </a:extLst>
          </p:cNvPr>
          <p:cNvSpPr txBox="1"/>
          <p:nvPr/>
        </p:nvSpPr>
        <p:spPr>
          <a:xfrm>
            <a:off x="1136461" y="2993016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2020/12</a:t>
            </a:r>
          </a:p>
        </p:txBody>
      </p:sp>
      <p:sp>
        <p:nvSpPr>
          <p:cNvPr id="11" name="Szövegdoboz 3">
            <a:extLst>
              <a:ext uri="{FF2B5EF4-FFF2-40B4-BE49-F238E27FC236}">
                <a16:creationId xmlns:a16="http://schemas.microsoft.com/office/drawing/2014/main" id="{B69447FA-0D84-4983-8794-05973D609FD3}"/>
              </a:ext>
            </a:extLst>
          </p:cNvPr>
          <p:cNvSpPr txBox="1"/>
          <p:nvPr/>
        </p:nvSpPr>
        <p:spPr>
          <a:xfrm>
            <a:off x="1136461" y="2234585"/>
            <a:ext cx="835693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</a:t>
            </a:r>
          </a:p>
        </p:txBody>
      </p:sp>
      <p:sp>
        <p:nvSpPr>
          <p:cNvPr id="12" name="Szövegdoboz 4">
            <a:extLst>
              <a:ext uri="{FF2B5EF4-FFF2-40B4-BE49-F238E27FC236}">
                <a16:creationId xmlns:a16="http://schemas.microsoft.com/office/drawing/2014/main" id="{41D42F3F-0A44-4554-B37F-B74B99E633A7}"/>
              </a:ext>
            </a:extLst>
          </p:cNvPr>
          <p:cNvSpPr txBox="1"/>
          <p:nvPr/>
        </p:nvSpPr>
        <p:spPr>
          <a:xfrm>
            <a:off x="1295181" y="1904119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2021/2</a:t>
            </a:r>
          </a:p>
        </p:txBody>
      </p:sp>
      <p:sp>
        <p:nvSpPr>
          <p:cNvPr id="13" name="Szövegdoboz 5">
            <a:extLst>
              <a:ext uri="{FF2B5EF4-FFF2-40B4-BE49-F238E27FC236}">
                <a16:creationId xmlns:a16="http://schemas.microsoft.com/office/drawing/2014/main" id="{6543D5CF-941B-4020-9E82-EF88D827DAA9}"/>
              </a:ext>
            </a:extLst>
          </p:cNvPr>
          <p:cNvSpPr txBox="1"/>
          <p:nvPr/>
        </p:nvSpPr>
        <p:spPr>
          <a:xfrm>
            <a:off x="2089763" y="1888880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2021/3</a:t>
            </a:r>
          </a:p>
        </p:txBody>
      </p:sp>
      <p:sp>
        <p:nvSpPr>
          <p:cNvPr id="14" name="Szövegdoboz 6">
            <a:extLst>
              <a:ext uri="{FF2B5EF4-FFF2-40B4-BE49-F238E27FC236}">
                <a16:creationId xmlns:a16="http://schemas.microsoft.com/office/drawing/2014/main" id="{7AA4E913-6D34-470C-8A35-4CB7400070AE}"/>
              </a:ext>
            </a:extLst>
          </p:cNvPr>
          <p:cNvSpPr txBox="1"/>
          <p:nvPr/>
        </p:nvSpPr>
        <p:spPr>
          <a:xfrm>
            <a:off x="3128025" y="1533326"/>
            <a:ext cx="833107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2021/4</a:t>
            </a:r>
          </a:p>
        </p:txBody>
      </p:sp>
      <p:sp>
        <p:nvSpPr>
          <p:cNvPr id="15" name="Szövegdoboz 7">
            <a:extLst>
              <a:ext uri="{FF2B5EF4-FFF2-40B4-BE49-F238E27FC236}">
                <a16:creationId xmlns:a16="http://schemas.microsoft.com/office/drawing/2014/main" id="{F9600656-19EE-46A2-BE97-DA042F36624A}"/>
              </a:ext>
            </a:extLst>
          </p:cNvPr>
          <p:cNvSpPr txBox="1"/>
          <p:nvPr/>
        </p:nvSpPr>
        <p:spPr>
          <a:xfrm>
            <a:off x="4036207" y="2087413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2021/5</a:t>
            </a:r>
          </a:p>
        </p:txBody>
      </p:sp>
      <p:sp>
        <p:nvSpPr>
          <p:cNvPr id="16" name="Szövegdoboz 8">
            <a:extLst>
              <a:ext uri="{FF2B5EF4-FFF2-40B4-BE49-F238E27FC236}">
                <a16:creationId xmlns:a16="http://schemas.microsoft.com/office/drawing/2014/main" id="{A556A5FE-67ED-40EA-8A0F-58FDF8B3F1B2}"/>
              </a:ext>
            </a:extLst>
          </p:cNvPr>
          <p:cNvSpPr txBox="1"/>
          <p:nvPr/>
        </p:nvSpPr>
        <p:spPr>
          <a:xfrm>
            <a:off x="4030679" y="1617127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2021/6</a:t>
            </a:r>
          </a:p>
        </p:txBody>
      </p:sp>
      <p:sp>
        <p:nvSpPr>
          <p:cNvPr id="17" name="Szövegdoboz 9">
            <a:extLst>
              <a:ext uri="{FF2B5EF4-FFF2-40B4-BE49-F238E27FC236}">
                <a16:creationId xmlns:a16="http://schemas.microsoft.com/office/drawing/2014/main" id="{7F7E545B-4A11-411E-9D89-1F17B66C10E0}"/>
              </a:ext>
            </a:extLst>
          </p:cNvPr>
          <p:cNvSpPr txBox="1"/>
          <p:nvPr/>
        </p:nvSpPr>
        <p:spPr>
          <a:xfrm>
            <a:off x="3248171" y="2169456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2021/7</a:t>
            </a:r>
          </a:p>
        </p:txBody>
      </p:sp>
      <p:sp>
        <p:nvSpPr>
          <p:cNvPr id="20" name="Szövegdoboz 13">
            <a:extLst>
              <a:ext uri="{FF2B5EF4-FFF2-40B4-BE49-F238E27FC236}">
                <a16:creationId xmlns:a16="http://schemas.microsoft.com/office/drawing/2014/main" id="{BF218698-DFA5-48B1-8125-08D5B9AF88B2}"/>
              </a:ext>
            </a:extLst>
          </p:cNvPr>
          <p:cNvSpPr txBox="1"/>
          <p:nvPr/>
        </p:nvSpPr>
        <p:spPr>
          <a:xfrm>
            <a:off x="5269757" y="299301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2021/11</a:t>
            </a:r>
          </a:p>
        </p:txBody>
      </p:sp>
      <p:sp>
        <p:nvSpPr>
          <p:cNvPr id="21" name="Szövegdoboz 14">
            <a:extLst>
              <a:ext uri="{FF2B5EF4-FFF2-40B4-BE49-F238E27FC236}">
                <a16:creationId xmlns:a16="http://schemas.microsoft.com/office/drawing/2014/main" id="{5F6B11DC-CC7D-4E16-968D-1D05CE8F7F39}"/>
              </a:ext>
            </a:extLst>
          </p:cNvPr>
          <p:cNvSpPr txBox="1"/>
          <p:nvPr/>
        </p:nvSpPr>
        <p:spPr>
          <a:xfrm>
            <a:off x="6568302" y="257401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2021/12</a:t>
            </a:r>
          </a:p>
        </p:txBody>
      </p:sp>
      <p:sp>
        <p:nvSpPr>
          <p:cNvPr id="22" name="Szövegdoboz 15">
            <a:extLst>
              <a:ext uri="{FF2B5EF4-FFF2-40B4-BE49-F238E27FC236}">
                <a16:creationId xmlns:a16="http://schemas.microsoft.com/office/drawing/2014/main" id="{B7DAD095-E536-46E5-9088-369C2F30BD3B}"/>
              </a:ext>
            </a:extLst>
          </p:cNvPr>
          <p:cNvSpPr txBox="1"/>
          <p:nvPr/>
        </p:nvSpPr>
        <p:spPr>
          <a:xfrm>
            <a:off x="4822298" y="1642099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2022/1</a:t>
            </a:r>
          </a:p>
        </p:txBody>
      </p:sp>
      <p:sp>
        <p:nvSpPr>
          <p:cNvPr id="23" name="Szövegdoboz 16">
            <a:extLst>
              <a:ext uri="{FF2B5EF4-FFF2-40B4-BE49-F238E27FC236}">
                <a16:creationId xmlns:a16="http://schemas.microsoft.com/office/drawing/2014/main" id="{ABE26227-D7E6-4107-B5F8-F64729C69075}"/>
              </a:ext>
            </a:extLst>
          </p:cNvPr>
          <p:cNvSpPr txBox="1"/>
          <p:nvPr/>
        </p:nvSpPr>
        <p:spPr>
          <a:xfrm>
            <a:off x="5733900" y="1655863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2022/2</a:t>
            </a:r>
          </a:p>
        </p:txBody>
      </p:sp>
      <p:sp>
        <p:nvSpPr>
          <p:cNvPr id="24" name="Szövegdoboz 17">
            <a:extLst>
              <a:ext uri="{FF2B5EF4-FFF2-40B4-BE49-F238E27FC236}">
                <a16:creationId xmlns:a16="http://schemas.microsoft.com/office/drawing/2014/main" id="{8B33592E-85A6-4E37-B3E8-5F43A1F76FE8}"/>
              </a:ext>
            </a:extLst>
          </p:cNvPr>
          <p:cNvSpPr txBox="1"/>
          <p:nvPr/>
        </p:nvSpPr>
        <p:spPr>
          <a:xfrm>
            <a:off x="4331249" y="2392079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2022/3</a:t>
            </a:r>
          </a:p>
        </p:txBody>
      </p:sp>
      <p:sp>
        <p:nvSpPr>
          <p:cNvPr id="25" name="Szövegdoboz 18">
            <a:extLst>
              <a:ext uri="{FF2B5EF4-FFF2-40B4-BE49-F238E27FC236}">
                <a16:creationId xmlns:a16="http://schemas.microsoft.com/office/drawing/2014/main" id="{99E496A5-F4F5-4D09-9563-D5565B3A0260}"/>
              </a:ext>
            </a:extLst>
          </p:cNvPr>
          <p:cNvSpPr txBox="1"/>
          <p:nvPr/>
        </p:nvSpPr>
        <p:spPr>
          <a:xfrm>
            <a:off x="6422867" y="2253555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2022/4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122CC433-BAA0-F7FA-1BF2-86ABD041DC35}"/>
              </a:ext>
            </a:extLst>
          </p:cNvPr>
          <p:cNvSpPr txBox="1"/>
          <p:nvPr/>
        </p:nvSpPr>
        <p:spPr>
          <a:xfrm>
            <a:off x="6365279" y="2964403"/>
            <a:ext cx="766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2022/7</a:t>
            </a:r>
          </a:p>
        </p:txBody>
      </p:sp>
      <p:sp>
        <p:nvSpPr>
          <p:cNvPr id="26" name="Szövegdoboz 18">
            <a:extLst>
              <a:ext uri="{FF2B5EF4-FFF2-40B4-BE49-F238E27FC236}">
                <a16:creationId xmlns:a16="http://schemas.microsoft.com/office/drawing/2014/main" id="{23EE2BC0-7994-74B7-C8D2-748ED9B4CE51}"/>
              </a:ext>
            </a:extLst>
          </p:cNvPr>
          <p:cNvSpPr txBox="1"/>
          <p:nvPr/>
        </p:nvSpPr>
        <p:spPr>
          <a:xfrm>
            <a:off x="5588466" y="2578675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2022/5</a:t>
            </a:r>
          </a:p>
        </p:txBody>
      </p:sp>
      <p:sp>
        <p:nvSpPr>
          <p:cNvPr id="28" name="Szövegdoboz 18">
            <a:extLst>
              <a:ext uri="{FF2B5EF4-FFF2-40B4-BE49-F238E27FC236}">
                <a16:creationId xmlns:a16="http://schemas.microsoft.com/office/drawing/2014/main" id="{EA9E319E-141B-E04E-B77A-0136B868B2B7}"/>
              </a:ext>
            </a:extLst>
          </p:cNvPr>
          <p:cNvSpPr txBox="1"/>
          <p:nvPr/>
        </p:nvSpPr>
        <p:spPr>
          <a:xfrm>
            <a:off x="5656698" y="2112314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2022/6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9E621D24-EDF9-CF19-EC74-86D3788DF9D5}"/>
              </a:ext>
            </a:extLst>
          </p:cNvPr>
          <p:cNvSpPr txBox="1"/>
          <p:nvPr/>
        </p:nvSpPr>
        <p:spPr>
          <a:xfrm>
            <a:off x="4706240" y="3180862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2022/8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AB786CBA-085A-41C0-138B-FFB180CF5D51}"/>
              </a:ext>
            </a:extLst>
          </p:cNvPr>
          <p:cNvSpPr txBox="1"/>
          <p:nvPr/>
        </p:nvSpPr>
        <p:spPr>
          <a:xfrm>
            <a:off x="4706240" y="3707261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2022/9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BCDBBF9F-BE44-1DE8-2636-522457C9D97A}"/>
              </a:ext>
            </a:extLst>
          </p:cNvPr>
          <p:cNvSpPr txBox="1"/>
          <p:nvPr/>
        </p:nvSpPr>
        <p:spPr>
          <a:xfrm>
            <a:off x="4714165" y="1875590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2021/9</a:t>
            </a: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855A857E-CAFD-D5B7-05A6-8131E3C90F78}"/>
              </a:ext>
            </a:extLst>
          </p:cNvPr>
          <p:cNvSpPr txBox="1"/>
          <p:nvPr/>
        </p:nvSpPr>
        <p:spPr>
          <a:xfrm>
            <a:off x="5688072" y="3299936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2022/10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A2F2E858-0F01-7160-9F68-4E880A683CA7}"/>
              </a:ext>
            </a:extLst>
          </p:cNvPr>
          <p:cNvSpPr txBox="1"/>
          <p:nvPr/>
        </p:nvSpPr>
        <p:spPr>
          <a:xfrm>
            <a:off x="6032564" y="3599404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2022/11</a:t>
            </a:r>
          </a:p>
        </p:txBody>
      </p:sp>
      <p:graphicFrame>
        <p:nvGraphicFramePr>
          <p:cNvPr id="18" name="Diagram 17">
            <a:extLst>
              <a:ext uri="{FF2B5EF4-FFF2-40B4-BE49-F238E27FC236}">
                <a16:creationId xmlns:a16="http://schemas.microsoft.com/office/drawing/2014/main" id="{B1821869-F28F-40B9-8C2C-8B3B8442EA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0057269"/>
              </p:ext>
            </p:extLst>
          </p:nvPr>
        </p:nvGraphicFramePr>
        <p:xfrm>
          <a:off x="0" y="922349"/>
          <a:ext cx="9144000" cy="5074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9" name="Szövegdoboz 28">
            <a:extLst>
              <a:ext uri="{FF2B5EF4-FFF2-40B4-BE49-F238E27FC236}">
                <a16:creationId xmlns:a16="http://schemas.microsoft.com/office/drawing/2014/main" id="{7E79BC4D-0F5A-D1D5-418B-3F2A0FE7C378}"/>
              </a:ext>
            </a:extLst>
          </p:cNvPr>
          <p:cNvSpPr txBox="1"/>
          <p:nvPr/>
        </p:nvSpPr>
        <p:spPr>
          <a:xfrm>
            <a:off x="5389433" y="3795558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2022/12</a:t>
            </a:r>
          </a:p>
        </p:txBody>
      </p:sp>
    </p:spTree>
    <p:extLst>
      <p:ext uri="{BB962C8B-B14F-4D97-AF65-F5344CB8AC3E}">
        <p14:creationId xmlns:p14="http://schemas.microsoft.com/office/powerpoint/2010/main" val="2216027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E942EF9-9EBF-48CD-A797-2750F632E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497" y="310448"/>
            <a:ext cx="8005010" cy="612000"/>
          </a:xfrm>
        </p:spPr>
        <p:txBody>
          <a:bodyPr>
            <a:noAutofit/>
          </a:bodyPr>
          <a:lstStyle/>
          <a:p>
            <a:pPr lvl="0"/>
            <a:r>
              <a:rPr lang="hu-HU" sz="2000" dirty="0"/>
              <a:t>A vállalatok működését a magas termelési árak és a munkaerőköltség emelkedése nehezítik leginkább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282C818-27E9-4165-91C3-54410B91AD0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3999" y="648709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D18C8106-8553-4AD0-8974-00D78C757DFE}"/>
              </a:ext>
            </a:extLst>
          </p:cNvPr>
          <p:cNvSpPr/>
          <p:nvPr/>
        </p:nvSpPr>
        <p:spPr>
          <a:xfrm>
            <a:off x="0" y="5655509"/>
            <a:ext cx="914400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*A válaszlehetőség 2022. júniustól szerepel a felmérésben  </a:t>
            </a:r>
          </a:p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** A válaszlehetőség 2022. októbertől szerepel a felmérésben</a:t>
            </a:r>
          </a:p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*** A válaszlehetőség 2023. januártól szerepel a felmérésben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C2F1D16-58CA-440C-9260-DBD05F1BE97A}"/>
              </a:ext>
            </a:extLst>
          </p:cNvPr>
          <p:cNvSpPr/>
          <p:nvPr/>
        </p:nvSpPr>
        <p:spPr>
          <a:xfrm>
            <a:off x="885493" y="6409562"/>
            <a:ext cx="73730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vállalatok tevékenységét nehezítő tényezők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DD0D0BAF-B678-FE95-90C9-9212619FC4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4910830"/>
              </p:ext>
            </p:extLst>
          </p:nvPr>
        </p:nvGraphicFramePr>
        <p:xfrm>
          <a:off x="0" y="922447"/>
          <a:ext cx="9116841" cy="47341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98897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558884"/>
            <a:ext cx="4983366" cy="1740220"/>
          </a:xfrm>
        </p:spPr>
        <p:txBody>
          <a:bodyPr/>
          <a:lstStyle/>
          <a:p>
            <a:r>
              <a:rPr lang="hu-HU" b="1" dirty="0"/>
              <a:t>Üzleti környezet, beruházások, foglalkoztatás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38817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137383E-9C16-4A6D-B65B-4C727813E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8"/>
            <a:ext cx="8117305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üzleti környezet megítélése a nagyvállalatoknál javult, a kkv-knál azonban romlott az előző hónaphoz képest…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DA18DFA-2DCA-4A17-A86D-9495398F2E7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54F32CAD-F421-4D0E-9B2B-4932342E74CE}"/>
              </a:ext>
            </a:extLst>
          </p:cNvPr>
          <p:cNvSpPr/>
          <p:nvPr/>
        </p:nvSpPr>
        <p:spPr>
          <a:xfrm>
            <a:off x="885493" y="5771489"/>
            <a:ext cx="737301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változása az előző hónaphoz képest</a:t>
            </a:r>
          </a:p>
          <a:p>
            <a:pPr algn="ctr"/>
            <a:r>
              <a:rPr lang="hu-HU" sz="2000" dirty="0"/>
              <a:t>(előző hónap = 100%)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83B2F9AD-1A5F-4E59-A99A-F683A89E0C4F}"/>
              </a:ext>
            </a:extLst>
          </p:cNvPr>
          <p:cNvSpPr/>
          <p:nvPr/>
        </p:nvSpPr>
        <p:spPr>
          <a:xfrm>
            <a:off x="8620340" y="1250791"/>
            <a:ext cx="180390" cy="66628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69AC34D1-02C9-496A-8811-F8A6EF1ABEFB}"/>
              </a:ext>
            </a:extLst>
          </p:cNvPr>
          <p:cNvSpPr/>
          <p:nvPr/>
        </p:nvSpPr>
        <p:spPr>
          <a:xfrm rot="10800000">
            <a:off x="8636156" y="2151647"/>
            <a:ext cx="180390" cy="66628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0509585C-336E-4D36-906B-F88CD00D2333}"/>
              </a:ext>
            </a:extLst>
          </p:cNvPr>
          <p:cNvSpPr txBox="1"/>
          <p:nvPr/>
        </p:nvSpPr>
        <p:spPr>
          <a:xfrm>
            <a:off x="8742481" y="922448"/>
            <a:ext cx="461665" cy="245839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Kedvezőbb   </a:t>
            </a:r>
            <a:r>
              <a:rPr lang="hu-HU" b="1" dirty="0">
                <a:solidFill>
                  <a:srgbClr val="FF0000"/>
                </a:solidFill>
              </a:rPr>
              <a:t>Gyengébb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806981A-AFDA-47AE-8849-278D7EACA6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8021939"/>
              </p:ext>
            </p:extLst>
          </p:nvPr>
        </p:nvGraphicFramePr>
        <p:xfrm>
          <a:off x="1" y="922449"/>
          <a:ext cx="9143999" cy="4849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8338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3FE1990-CDB8-400E-8686-4898A964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23" y="310448"/>
            <a:ext cx="7810370" cy="612000"/>
          </a:xfrm>
        </p:spPr>
        <p:txBody>
          <a:bodyPr>
            <a:noAutofit/>
          </a:bodyPr>
          <a:lstStyle/>
          <a:p>
            <a:r>
              <a:rPr lang="hu-HU" sz="2000" dirty="0"/>
              <a:t>… a jövőt illető pesszimizmus ugyanakkor számottevően enyhült minden méretkategóriában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D8A3BDB-C38C-4261-B1D2-B7615C39D05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24431" y="6485919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C6F47AE3-DAB6-4935-844A-6EC3F2B06438}"/>
              </a:ext>
            </a:extLst>
          </p:cNvPr>
          <p:cNvSpPr/>
          <p:nvPr/>
        </p:nvSpPr>
        <p:spPr>
          <a:xfrm>
            <a:off x="586269" y="6067361"/>
            <a:ext cx="7584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változásával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F30A6E8F-11ED-4D07-83E0-F79A822D571B}"/>
              </a:ext>
            </a:extLst>
          </p:cNvPr>
          <p:cNvSpPr/>
          <p:nvPr/>
        </p:nvSpPr>
        <p:spPr>
          <a:xfrm>
            <a:off x="8613906" y="1545644"/>
            <a:ext cx="180390" cy="51843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466FFF8-2E15-41C6-833E-07FFA15AFD98}"/>
              </a:ext>
            </a:extLst>
          </p:cNvPr>
          <p:cNvSpPr/>
          <p:nvPr/>
        </p:nvSpPr>
        <p:spPr>
          <a:xfrm rot="10800000">
            <a:off x="8622063" y="2273356"/>
            <a:ext cx="180390" cy="51843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88352E4E-A5C3-4AB2-A34C-1C2345C3EDD1}"/>
              </a:ext>
            </a:extLst>
          </p:cNvPr>
          <p:cNvSpPr txBox="1"/>
          <p:nvPr/>
        </p:nvSpPr>
        <p:spPr>
          <a:xfrm>
            <a:off x="8794296" y="1572326"/>
            <a:ext cx="461665" cy="140206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</a:t>
            </a:r>
            <a:r>
              <a:rPr lang="hu-HU" b="1" dirty="0">
                <a:solidFill>
                  <a:srgbClr val="FF0000"/>
                </a:solidFill>
              </a:rPr>
              <a:t>Romlik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2E713768-11E8-49C9-9D7F-CAAFBAEF84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261237"/>
              </p:ext>
            </p:extLst>
          </p:nvPr>
        </p:nvGraphicFramePr>
        <p:xfrm>
          <a:off x="1" y="922448"/>
          <a:ext cx="9143999" cy="52231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57866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43138300-3BBA-449B-9960-1D2B2BDEE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444" y="310448"/>
            <a:ext cx="8058385" cy="612000"/>
          </a:xfrm>
        </p:spPr>
        <p:txBody>
          <a:bodyPr>
            <a:noAutofit/>
          </a:bodyPr>
          <a:lstStyle/>
          <a:p>
            <a:r>
              <a:rPr lang="hu-HU" sz="2000" dirty="0"/>
              <a:t>A beruházási várakozások minden tevékenységi körben számottevően javultak decemberhez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A49900-B2C0-4EAC-B789-E6B54173A1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4CDD132-646C-4399-95A8-7E9CF82B4795}"/>
              </a:ext>
            </a:extLst>
          </p:cNvPr>
          <p:cNvSpPr/>
          <p:nvPr/>
        </p:nvSpPr>
        <p:spPr>
          <a:xfrm>
            <a:off x="779988" y="6347497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beruházásokkal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6D338BA4-8D8C-4F09-9329-AEB3B7BB0701}"/>
              </a:ext>
            </a:extLst>
          </p:cNvPr>
          <p:cNvSpPr/>
          <p:nvPr/>
        </p:nvSpPr>
        <p:spPr>
          <a:xfrm>
            <a:off x="8613358" y="2069200"/>
            <a:ext cx="204002" cy="782025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99A9A8D-4E26-420E-B67B-10B2F10A4513}"/>
              </a:ext>
            </a:extLst>
          </p:cNvPr>
          <p:cNvSpPr/>
          <p:nvPr/>
        </p:nvSpPr>
        <p:spPr>
          <a:xfrm rot="10800000">
            <a:off x="8592545" y="3222437"/>
            <a:ext cx="224815" cy="782026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5007BB0C-943E-493A-9F31-EE5E09098329}"/>
              </a:ext>
            </a:extLst>
          </p:cNvPr>
          <p:cNvSpPr txBox="1"/>
          <p:nvPr/>
        </p:nvSpPr>
        <p:spPr>
          <a:xfrm>
            <a:off x="8789045" y="1111135"/>
            <a:ext cx="461665" cy="348018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Tervez beruházást      </a:t>
            </a:r>
            <a:r>
              <a:rPr lang="hu-HU" b="1" dirty="0">
                <a:solidFill>
                  <a:srgbClr val="FF0000"/>
                </a:solidFill>
              </a:rPr>
              <a:t>Elhalasztotta</a:t>
            </a:r>
          </a:p>
        </p:txBody>
      </p:sp>
      <p:sp>
        <p:nvSpPr>
          <p:cNvPr id="5" name="Téglalap 7">
            <a:extLst>
              <a:ext uri="{FF2B5EF4-FFF2-40B4-BE49-F238E27FC236}">
                <a16:creationId xmlns:a16="http://schemas.microsoft.com/office/drawing/2014/main" id="{A1834696-E835-3797-40D0-5E12392A9E64}"/>
              </a:ext>
            </a:extLst>
          </p:cNvPr>
          <p:cNvSpPr/>
          <p:nvPr/>
        </p:nvSpPr>
        <p:spPr>
          <a:xfrm>
            <a:off x="0" y="5691950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sz="1400" i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11ABC85B-BFFA-43E2-BCB1-4D5DA6232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3175802"/>
              </p:ext>
            </p:extLst>
          </p:nvPr>
        </p:nvGraphicFramePr>
        <p:xfrm>
          <a:off x="0" y="922448"/>
          <a:ext cx="9144000" cy="4824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8392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3BB4B34D-0DCF-4BF7-BE2B-56074C3CD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Az </a:t>
            </a:r>
            <a:r>
              <a:rPr lang="hu-HU" dirty="0" err="1"/>
              <a:t>mnb</a:t>
            </a:r>
            <a:r>
              <a:rPr lang="hu-HU" dirty="0"/>
              <a:t> vállalati konjunktúra felmérései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1608236-9EAD-4840-BC67-1A59EC809B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506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5" name="Tartalom helye 7">
            <a:extLst>
              <a:ext uri="{FF2B5EF4-FFF2-40B4-BE49-F238E27FC236}">
                <a16:creationId xmlns:a16="http://schemas.microsoft.com/office/drawing/2014/main" id="{C0F23E92-2569-4FDC-8E86-4F906A03BC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9502102"/>
              </p:ext>
            </p:extLst>
          </p:nvPr>
        </p:nvGraphicFramePr>
        <p:xfrm>
          <a:off x="323696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2763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011EC9C-BDE0-4E56-8413-1A7FFED21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8"/>
            <a:ext cx="8192684" cy="612000"/>
          </a:xfrm>
        </p:spPr>
        <p:txBody>
          <a:bodyPr>
            <a:noAutofit/>
          </a:bodyPr>
          <a:lstStyle/>
          <a:p>
            <a:r>
              <a:rPr lang="hu-HU" sz="2000" dirty="0"/>
              <a:t>A </a:t>
            </a:r>
            <a:r>
              <a:rPr lang="hu-HU" sz="2000" dirty="0" err="1"/>
              <a:t>mikro</a:t>
            </a:r>
            <a:r>
              <a:rPr lang="hu-HU" sz="2000" dirty="0"/>
              <a:t> cégek kivételével minden méretkategóriában többen tervezik a létszám növelését, mint csökkentését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68E6320-AED9-48BE-8C1A-5A232CE0490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92D50B64-998B-48D5-8E65-C813D3D83B6F}"/>
              </a:ext>
            </a:extLst>
          </p:cNvPr>
          <p:cNvSpPr/>
          <p:nvPr/>
        </p:nvSpPr>
        <p:spPr>
          <a:xfrm>
            <a:off x="779988" y="6086655"/>
            <a:ext cx="7584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9D48E71-B065-4EC0-A389-EF7208874ED6}"/>
              </a:ext>
            </a:extLst>
          </p:cNvPr>
          <p:cNvSpPr/>
          <p:nvPr/>
        </p:nvSpPr>
        <p:spPr>
          <a:xfrm>
            <a:off x="8710894" y="2358555"/>
            <a:ext cx="204002" cy="585169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71CF8CF-B011-4D6A-AC1C-5950FC14655F}"/>
              </a:ext>
            </a:extLst>
          </p:cNvPr>
          <p:cNvSpPr/>
          <p:nvPr/>
        </p:nvSpPr>
        <p:spPr>
          <a:xfrm rot="10800000">
            <a:off x="8710894" y="3248484"/>
            <a:ext cx="204002" cy="585170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D679119C-7A71-49DD-A2BF-6F24F3525E56}"/>
              </a:ext>
            </a:extLst>
          </p:cNvPr>
          <p:cNvSpPr txBox="1"/>
          <p:nvPr/>
        </p:nvSpPr>
        <p:spPr>
          <a:xfrm>
            <a:off x="8812895" y="2541626"/>
            <a:ext cx="461665" cy="159678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 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E7D5A77-4EBA-4339-93A4-0289F79574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6923327"/>
              </p:ext>
            </p:extLst>
          </p:nvPr>
        </p:nvGraphicFramePr>
        <p:xfrm>
          <a:off x="0" y="922448"/>
          <a:ext cx="9143999" cy="51642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16853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748" y="310449"/>
            <a:ext cx="7889511" cy="612000"/>
          </a:xfrm>
        </p:spPr>
        <p:txBody>
          <a:bodyPr>
            <a:noAutofit/>
          </a:bodyPr>
          <a:lstStyle/>
          <a:p>
            <a:r>
              <a:rPr lang="hu-HU" sz="2000" dirty="0"/>
              <a:t>A foglalkoztatási várakozások javulása minden tevékenységi körre jellemző volt januárban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5FAA06C-E0DC-4EFD-B1D5-6AAB16355210}"/>
              </a:ext>
            </a:extLst>
          </p:cNvPr>
          <p:cNvSpPr/>
          <p:nvPr/>
        </p:nvSpPr>
        <p:spPr>
          <a:xfrm>
            <a:off x="779987" y="6448837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215631CF-D211-4EE7-9B7A-634DCAEE9341}"/>
              </a:ext>
            </a:extLst>
          </p:cNvPr>
          <p:cNvSpPr/>
          <p:nvPr/>
        </p:nvSpPr>
        <p:spPr>
          <a:xfrm>
            <a:off x="8638567" y="1880483"/>
            <a:ext cx="204002" cy="540234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911157E8-3600-42E9-A2F3-FB3C2D83A453}"/>
              </a:ext>
            </a:extLst>
          </p:cNvPr>
          <p:cNvSpPr/>
          <p:nvPr/>
        </p:nvSpPr>
        <p:spPr>
          <a:xfrm rot="10800000">
            <a:off x="8619285" y="2713155"/>
            <a:ext cx="204002" cy="61606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BAE4D132-A870-4A0C-8439-337647CD3495}"/>
              </a:ext>
            </a:extLst>
          </p:cNvPr>
          <p:cNvSpPr txBox="1"/>
          <p:nvPr/>
        </p:nvSpPr>
        <p:spPr>
          <a:xfrm>
            <a:off x="8740568" y="2028655"/>
            <a:ext cx="461665" cy="159300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679825BB-6308-D916-C9CF-EAE5109F2B5C}"/>
              </a:ext>
            </a:extLst>
          </p:cNvPr>
          <p:cNvSpPr/>
          <p:nvPr/>
        </p:nvSpPr>
        <p:spPr>
          <a:xfrm>
            <a:off x="0" y="5781003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79C93EB7-E483-432F-84BA-BF37B97A22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3675892"/>
              </p:ext>
            </p:extLst>
          </p:nvPr>
        </p:nvGraphicFramePr>
        <p:xfrm>
          <a:off x="1" y="922449"/>
          <a:ext cx="9144000" cy="48495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90272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Árak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920422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1396"/>
            <a:ext cx="8164539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1800" dirty="0"/>
              <a:t>Az elmúlt 3 hónapban ÁRAT EMELŐ VÁLLALATOK ARÁNYA A SZOLGÁLTATÁS ÉS KERESKEDELEMBEN nőtt, A TÖBBI ágazatban CSÖKKENT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987" y="5919281"/>
            <a:ext cx="749488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az elmúlt 3 hónapban áremelést és árcsökkentést megvalósító válaszadók arányainak különbsége. </a:t>
            </a:r>
          </a:p>
          <a:p>
            <a:pPr algn="ctr"/>
            <a:r>
              <a:rPr lang="hu-HU" sz="2000" b="1" cap="all" dirty="0"/>
              <a:t>Az elmúlt 3 hónapban megvalósított áremelések</a:t>
            </a:r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30E62A43-BB11-389D-527C-08B8E59E73F3}"/>
              </a:ext>
            </a:extLst>
          </p:cNvPr>
          <p:cNvSpPr/>
          <p:nvPr/>
        </p:nvSpPr>
        <p:spPr>
          <a:xfrm>
            <a:off x="-108643" y="5684325"/>
            <a:ext cx="934317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</a:t>
            </a:r>
            <a:r>
              <a:rPr lang="hu-HU" sz="1400" i="1" dirty="0">
                <a:solidFill>
                  <a:srgbClr val="7F7F7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csoportosított adatok ágazati szinten, míg a teljes</a:t>
            </a:r>
            <a:r>
              <a:rPr lang="hu-HU" sz="1400" i="1" dirty="0"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átlag ágazat és vállalatméret szerint is súlyozott.</a:t>
            </a:r>
            <a:endParaRPr lang="hu-HU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EA6928B-CA3D-A12E-93C9-915A24FFA8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1283812"/>
              </p:ext>
            </p:extLst>
          </p:nvPr>
        </p:nvGraphicFramePr>
        <p:xfrm>
          <a:off x="0" y="913397"/>
          <a:ext cx="9144000" cy="4770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59408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004" y="301396"/>
            <a:ext cx="7924292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1800" dirty="0"/>
              <a:t>Az iparban és építőiparban ERŐSÖDÖTT, A TÖBBI tevékenységi körben MÉRSÉKLŐDÖTT AZ ÁREMELÉSI TÖREKVÉS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988" y="6410569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Az </a:t>
            </a:r>
            <a:r>
              <a:rPr lang="hu-HU" sz="2000" b="1" cap="all" dirty="0" err="1"/>
              <a:t>árváltoztatással</a:t>
            </a:r>
            <a:r>
              <a:rPr lang="hu-HU" sz="2000" b="1" cap="all" dirty="0"/>
              <a:t> kapcsolatos várakozások</a:t>
            </a: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D8BDDC9E-4CF4-4942-97EC-8764931768F0}"/>
              </a:ext>
            </a:extLst>
          </p:cNvPr>
          <p:cNvSpPr txBox="1"/>
          <p:nvPr/>
        </p:nvSpPr>
        <p:spPr>
          <a:xfrm>
            <a:off x="8766925" y="2044700"/>
            <a:ext cx="461665" cy="4111263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/>
              <a:t>Áremelést tervez    Árcsökkentést tervez</a:t>
            </a:r>
          </a:p>
        </p:txBody>
      </p:sp>
      <p:sp>
        <p:nvSpPr>
          <p:cNvPr id="16" name="Nyíl: felfelé mutató 15">
            <a:extLst>
              <a:ext uri="{FF2B5EF4-FFF2-40B4-BE49-F238E27FC236}">
                <a16:creationId xmlns:a16="http://schemas.microsoft.com/office/drawing/2014/main" id="{E6CDD610-B420-470A-87D9-751B8B6D65DA}"/>
              </a:ext>
            </a:extLst>
          </p:cNvPr>
          <p:cNvSpPr/>
          <p:nvPr/>
        </p:nvSpPr>
        <p:spPr>
          <a:xfrm>
            <a:off x="8664924" y="2888541"/>
            <a:ext cx="204002" cy="782025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7" name="Nyíl: felfelé mutató 16">
            <a:extLst>
              <a:ext uri="{FF2B5EF4-FFF2-40B4-BE49-F238E27FC236}">
                <a16:creationId xmlns:a16="http://schemas.microsoft.com/office/drawing/2014/main" id="{55FE3721-E2FD-457E-89FF-18302E78CB03}"/>
              </a:ext>
            </a:extLst>
          </p:cNvPr>
          <p:cNvSpPr/>
          <p:nvPr/>
        </p:nvSpPr>
        <p:spPr>
          <a:xfrm rot="10800000">
            <a:off x="8664924" y="3922912"/>
            <a:ext cx="204002" cy="782026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C999B6D0-D99E-97A8-1E19-66B424115135}"/>
              </a:ext>
            </a:extLst>
          </p:cNvPr>
          <p:cNvSpPr/>
          <p:nvPr/>
        </p:nvSpPr>
        <p:spPr>
          <a:xfrm>
            <a:off x="-84590" y="5739311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az áremelést és árcsökkentést tervező válaszadók arányainak különbsége. 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AE43E789-3081-4627-B1A9-80FB80614C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3103868"/>
              </p:ext>
            </p:extLst>
          </p:nvPr>
        </p:nvGraphicFramePr>
        <p:xfrm>
          <a:off x="0" y="913396"/>
          <a:ext cx="9143999" cy="4825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75821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819" y="310449"/>
            <a:ext cx="7832442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2000" dirty="0"/>
              <a:t>a magasabb infláció miatt a válaszadók mintegy 37 százaléka tervez évközi béremelést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688128" y="6147441"/>
            <a:ext cx="77677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magasabb infláció miatt évközi béremelést tervezők aránya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77136F5-1D1E-2D7C-641F-D959E37932ED}"/>
              </a:ext>
            </a:extLst>
          </p:cNvPr>
          <p:cNvCxnSpPr>
            <a:cxnSpLocks/>
          </p:cNvCxnSpPr>
          <p:nvPr/>
        </p:nvCxnSpPr>
        <p:spPr>
          <a:xfrm flipV="1">
            <a:off x="7337947" y="922449"/>
            <a:ext cx="0" cy="4083112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623D9BF0-154B-84D9-E6E5-A5C96BBAEF22}"/>
              </a:ext>
            </a:extLst>
          </p:cNvPr>
          <p:cNvGraphicFramePr>
            <a:graphicFrameLocks/>
          </p:cNvGraphicFramePr>
          <p:nvPr/>
        </p:nvGraphicFramePr>
        <p:xfrm>
          <a:off x="0" y="922449"/>
          <a:ext cx="9143999" cy="5224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94592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45324B-6843-4354-8A92-924D4FA99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279577"/>
            <a:ext cx="5736358" cy="2298834"/>
          </a:xfrm>
        </p:spPr>
        <p:txBody>
          <a:bodyPr/>
          <a:lstStyle/>
          <a:p>
            <a:r>
              <a:rPr lang="hu-HU" dirty="0"/>
              <a:t>Köszönjük minden közreműködőnek a kitöltésben való részvételt!</a:t>
            </a:r>
          </a:p>
        </p:txBody>
      </p:sp>
    </p:spTree>
    <p:extLst>
      <p:ext uri="{BB962C8B-B14F-4D97-AF65-F5344CB8AC3E}">
        <p14:creationId xmlns:p14="http://schemas.microsoft.com/office/powerpoint/2010/main" val="1837329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B70AFAA-7737-4596-94E8-AE33F13BB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93" y="310448"/>
            <a:ext cx="8088816" cy="612000"/>
          </a:xfrm>
        </p:spPr>
        <p:txBody>
          <a:bodyPr>
            <a:noAutofit/>
          </a:bodyPr>
          <a:lstStyle/>
          <a:p>
            <a:r>
              <a:rPr lang="hu-HU" sz="1900" dirty="0"/>
              <a:t>Az aktuális helyzet megítélése továbbra is kedvezőtlen, azonban a jövőt illető pesszimizmus számottevően oldódott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C45795-BC3B-4D91-B499-FE1B4B8FE4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515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A8E1A91E-993A-431B-894E-5E00C5DD12A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770697488"/>
              </p:ext>
            </p:extLst>
          </p:nvPr>
        </p:nvGraphicFramePr>
        <p:xfrm>
          <a:off x="0" y="922448"/>
          <a:ext cx="9144000" cy="56251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8797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309397"/>
            <a:ext cx="8059658" cy="612000"/>
          </a:xfrm>
        </p:spPr>
        <p:txBody>
          <a:bodyPr>
            <a:noAutofit/>
          </a:bodyPr>
          <a:lstStyle/>
          <a:p>
            <a:r>
              <a:rPr lang="hu-HU" sz="2000" dirty="0"/>
              <a:t>Az </a:t>
            </a:r>
            <a:r>
              <a:rPr lang="hu-HU" sz="2000" dirty="0" err="1"/>
              <a:t>mnb</a:t>
            </a:r>
            <a:r>
              <a:rPr lang="hu-HU" sz="2000" dirty="0"/>
              <a:t> konjunktúraindexe a semleges szintet jelző 0 pontra nőtt januárban az előző havi -5 pontról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4753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29C42FF4-1ED7-4CFD-A338-2F7652C24DEF}"/>
              </a:ext>
            </a:extLst>
          </p:cNvPr>
          <p:cNvSpPr/>
          <p:nvPr/>
        </p:nvSpPr>
        <p:spPr>
          <a:xfrm>
            <a:off x="15751" y="6290666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helyzet, a várakozások és az MNB konjunktúra indexe</a:t>
            </a:r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70FE1926-3A9A-4E74-9CA0-ABD85A2F0232}"/>
              </a:ext>
            </a:extLst>
          </p:cNvPr>
          <p:cNvSpPr/>
          <p:nvPr/>
        </p:nvSpPr>
        <p:spPr>
          <a:xfrm>
            <a:off x="399101" y="5757894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1826800"/>
              </p:ext>
            </p:extLst>
          </p:nvPr>
        </p:nvGraphicFramePr>
        <p:xfrm>
          <a:off x="15751" y="921396"/>
          <a:ext cx="9112494" cy="4836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79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266" y="311788"/>
            <a:ext cx="7870549" cy="612000"/>
          </a:xfrm>
        </p:spPr>
        <p:txBody>
          <a:bodyPr>
            <a:noAutofit/>
          </a:bodyPr>
          <a:lstStyle/>
          <a:p>
            <a:r>
              <a:rPr lang="hu-HU" sz="2000" dirty="0"/>
              <a:t>A jelenlegi helyzet megítélése a nagyvállalatoknál javult, a KKV-knál azonban romlott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12495" y="647443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186A0CF-C284-4680-AF26-FF28FECB416C}"/>
              </a:ext>
            </a:extLst>
          </p:cNvPr>
          <p:cNvSpPr/>
          <p:nvPr/>
        </p:nvSpPr>
        <p:spPr>
          <a:xfrm>
            <a:off x="598095" y="5881242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5F1E777-9332-46F0-B550-C4B81158C786}"/>
              </a:ext>
            </a:extLst>
          </p:cNvPr>
          <p:cNvSpPr/>
          <p:nvPr/>
        </p:nvSpPr>
        <p:spPr>
          <a:xfrm>
            <a:off x="0" y="6399622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 indexe vállalatméret szerint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5607DD30-891E-4AA6-95B3-CBF998C8E1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0503588"/>
              </p:ext>
            </p:extLst>
          </p:nvPr>
        </p:nvGraphicFramePr>
        <p:xfrm>
          <a:off x="31505" y="923789"/>
          <a:ext cx="9112496" cy="4913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02634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671" y="304901"/>
            <a:ext cx="7824248" cy="612000"/>
          </a:xfrm>
        </p:spPr>
        <p:txBody>
          <a:bodyPr>
            <a:noAutofit/>
          </a:bodyPr>
          <a:lstStyle/>
          <a:p>
            <a:r>
              <a:rPr lang="hu-HU" sz="2000" dirty="0"/>
              <a:t>A tapasztalatok az üzleti környezet kivételével minden vizsgált tényező kapcsán romlottak decemberhez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6124" y="645702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214545"/>
            <a:ext cx="9112494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*Az első két felmérésben nem szerepelt ez a kérdés</a:t>
            </a:r>
          </a:p>
          <a:p>
            <a:pPr algn="ctr"/>
            <a:r>
              <a:rPr lang="hu-HU" sz="2000" b="1" cap="all" dirty="0"/>
              <a:t>A jelenlegi helyzet alindexei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6DF855B3-92E7-4286-80C0-80361F4F943C}"/>
              </a:ext>
            </a:extLst>
          </p:cNvPr>
          <p:cNvSpPr/>
          <p:nvPr/>
        </p:nvSpPr>
        <p:spPr>
          <a:xfrm>
            <a:off x="8675363" y="1298260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C14FD94-C330-4973-859E-26CCF9143A8A}"/>
              </a:ext>
            </a:extLst>
          </p:cNvPr>
          <p:cNvSpPr/>
          <p:nvPr/>
        </p:nvSpPr>
        <p:spPr>
          <a:xfrm rot="10800000">
            <a:off x="8675363" y="2103491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413B0AA-AC58-46BD-8206-80FF7546FBEF}"/>
              </a:ext>
            </a:extLst>
          </p:cNvPr>
          <p:cNvSpPr txBox="1"/>
          <p:nvPr/>
        </p:nvSpPr>
        <p:spPr>
          <a:xfrm>
            <a:off x="8783291" y="1004587"/>
            <a:ext cx="461665" cy="2328657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    </a:t>
            </a:r>
            <a:r>
              <a:rPr lang="hu-HU" b="1" dirty="0">
                <a:solidFill>
                  <a:srgbClr val="FF0000"/>
                </a:solidFill>
              </a:rPr>
              <a:t>Kedvezőtlen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3494932-ECBF-43EE-AAF0-B32C0382DC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2043107"/>
              </p:ext>
            </p:extLst>
          </p:nvPr>
        </p:nvGraphicFramePr>
        <p:xfrm>
          <a:off x="0" y="916901"/>
          <a:ext cx="9136124" cy="54094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6189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707" y="304901"/>
            <a:ext cx="8373029" cy="612000"/>
          </a:xfrm>
        </p:spPr>
        <p:txBody>
          <a:bodyPr>
            <a:noAutofit/>
          </a:bodyPr>
          <a:lstStyle/>
          <a:p>
            <a:r>
              <a:rPr lang="hu-HU" sz="2000" dirty="0"/>
              <a:t>a várakozások azonban a felmérésben vizsgált összes szempont tekintetében javultak az előző hónaphoz képest 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6124" y="645702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353044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alindexei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6DF855B3-92E7-4286-80C0-80361F4F943C}"/>
              </a:ext>
            </a:extLst>
          </p:cNvPr>
          <p:cNvSpPr/>
          <p:nvPr/>
        </p:nvSpPr>
        <p:spPr>
          <a:xfrm>
            <a:off x="8675362" y="1634918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C14FD94-C330-4973-859E-26CCF9143A8A}"/>
              </a:ext>
            </a:extLst>
          </p:cNvPr>
          <p:cNvSpPr/>
          <p:nvPr/>
        </p:nvSpPr>
        <p:spPr>
          <a:xfrm rot="10800000">
            <a:off x="8666966" y="2445465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413B0AA-AC58-46BD-8206-80FF7546FBEF}"/>
              </a:ext>
            </a:extLst>
          </p:cNvPr>
          <p:cNvSpPr txBox="1"/>
          <p:nvPr/>
        </p:nvSpPr>
        <p:spPr>
          <a:xfrm>
            <a:off x="8783291" y="1700215"/>
            <a:ext cx="461665" cy="181367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 </a:t>
            </a:r>
            <a:r>
              <a:rPr lang="hu-HU" b="1" dirty="0">
                <a:solidFill>
                  <a:srgbClr val="FF0000"/>
                </a:solidFill>
              </a:rPr>
              <a:t>Gyengül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F150BA5B-DAAF-4CAF-B569-384E3FB3E4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543319"/>
              </p:ext>
            </p:extLst>
          </p:nvPr>
        </p:nvGraphicFramePr>
        <p:xfrm>
          <a:off x="0" y="916900"/>
          <a:ext cx="9143999" cy="5436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579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170C5D8F-DC25-4F79-940F-5A7DE3F3F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825" y="310449"/>
            <a:ext cx="8367052" cy="612000"/>
          </a:xfrm>
        </p:spPr>
        <p:txBody>
          <a:bodyPr>
            <a:noAutofit/>
          </a:bodyPr>
          <a:lstStyle/>
          <a:p>
            <a:r>
              <a:rPr lang="hu-HU" sz="2000" dirty="0"/>
              <a:t>A kilátások érdemi javulása minden méretkategóriában megfigyelhető volt januárban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54C2B69-C3A6-4FDC-915A-7E59A6D0D30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59964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3DA8FA6A-60BB-4F99-ACEA-8AC53F30853B}"/>
              </a:ext>
            </a:extLst>
          </p:cNvPr>
          <p:cNvSpPr/>
          <p:nvPr/>
        </p:nvSpPr>
        <p:spPr>
          <a:xfrm>
            <a:off x="478173" y="5925795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1224B0E6-D9AD-4FE7-A5A0-510A7DEAF52D}"/>
              </a:ext>
            </a:extLst>
          </p:cNvPr>
          <p:cNvSpPr/>
          <p:nvPr/>
        </p:nvSpPr>
        <p:spPr>
          <a:xfrm>
            <a:off x="94825" y="6399621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indexe vállalatméret szerint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A45E312B-888A-4850-8BC6-84B37BEB11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8369688"/>
              </p:ext>
            </p:extLst>
          </p:nvPr>
        </p:nvGraphicFramePr>
        <p:xfrm>
          <a:off x="0" y="922449"/>
          <a:ext cx="9144000" cy="5003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0605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54677F3-E60F-43ED-BE54-5EB930DCE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Termelés és kereslet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5098486"/>
      </p:ext>
    </p:extLst>
  </p:cSld>
  <p:clrMapOvr>
    <a:masterClrMapping/>
  </p:clrMapOvr>
</p:sld>
</file>

<file path=ppt/theme/theme1.xml><?xml version="1.0" encoding="utf-8"?>
<a:theme xmlns:a="http://schemas.openxmlformats.org/drawingml/2006/main" name="MNB téma 4_3 új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B62070E2-8DAD-4C8D-8BC5-F50A9BF3ACF0}"/>
    </a:ext>
  </a:extLst>
</a:theme>
</file>

<file path=ppt/theme/theme2.xml><?xml version="1.0" encoding="utf-8"?>
<a:theme xmlns:a="http://schemas.openxmlformats.org/drawingml/2006/main" name="MNB téma 4_3 nyomtatásra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A9582B90-6524-41EB-9FA6-0BA03A9CB942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46993</TotalTime>
  <Words>1166</Words>
  <Application>Microsoft Office PowerPoint</Application>
  <PresentationFormat>Diavetítés a képernyőre (4:3 oldalarány)</PresentationFormat>
  <Paragraphs>127</Paragraphs>
  <Slides>26</Slides>
  <Notes>7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2</vt:i4>
      </vt:variant>
      <vt:variant>
        <vt:lpstr>Diacímek</vt:lpstr>
      </vt:variant>
      <vt:variant>
        <vt:i4>26</vt:i4>
      </vt:variant>
    </vt:vector>
  </HeadingPairs>
  <TitlesOfParts>
    <vt:vector size="30" baseType="lpstr">
      <vt:lpstr>Arial</vt:lpstr>
      <vt:lpstr>Calibri</vt:lpstr>
      <vt:lpstr>MNB téma 4_3 új</vt:lpstr>
      <vt:lpstr>MNB téma 4_3 nyomtatásra</vt:lpstr>
      <vt:lpstr>Az mnb Vállalati Konjunktúra felmérésének 2023. januári eredményei</vt:lpstr>
      <vt:lpstr>Az mnb vállalati konjunktúra felmérései</vt:lpstr>
      <vt:lpstr>Az aktuális helyzet megítélése továbbra is kedvezőtlen, azonban a jövőt illető pesszimizmus számottevően oldódott</vt:lpstr>
      <vt:lpstr>Az mnb konjunktúraindexe a semleges szintet jelző 0 pontra nőtt januárban az előző havi -5 pontról</vt:lpstr>
      <vt:lpstr>A jelenlegi helyzet megítélése a nagyvállalatoknál javult, a KKV-knál azonban romlott az előző hónaphoz képest</vt:lpstr>
      <vt:lpstr>A tapasztalatok az üzleti környezet kivételével minden vizsgált tényező kapcsán romlottak decemberhez képest</vt:lpstr>
      <vt:lpstr>a várakozások azonban a felmérésben vizsgált összes szempont tekintetében javultak az előző hónaphoz képest </vt:lpstr>
      <vt:lpstr>A kilátások érdemi javulása minden méretkategóriában megfigyelhető volt januárban</vt:lpstr>
      <vt:lpstr>Termelés és kereslet</vt:lpstr>
      <vt:lpstr>Az átlagos kapacitás-kihasználtság 2 százalékponttal csökkent az előző hónaphoz képest, az egy évvel korábbi szint 90 százalékára…</vt:lpstr>
      <vt:lpstr>… ami elsősorban az ipar és építőipar kapacitás-kihasználtságának csökkenésével magyarázható</vt:lpstr>
      <vt:lpstr>2022. Júniusa óta először fordult elő, hogy többen tervezik a termelési szint növelését, mint csökkentését</vt:lpstr>
      <vt:lpstr>Az átlagos bevételi szint 2 százalékponttal csökkent az előző hónaphoz képest, az egy évvel korábbi szint 101 százalékára</vt:lpstr>
      <vt:lpstr>2022. Júliusa óta először fordult elő újra, hogy a bevételi szint aktuális megítélése és a várakozások is kedvezőek voltak </vt:lpstr>
      <vt:lpstr>A vállalatok működését a magas termelési árak és a munkaerőköltség emelkedése nehezítik leginkább</vt:lpstr>
      <vt:lpstr>Üzleti környezet, beruházások, foglalkoztatás</vt:lpstr>
      <vt:lpstr>Az üzleti környezet megítélése a nagyvállalatoknál javult, a kkv-knál azonban romlott az előző hónaphoz képest…</vt:lpstr>
      <vt:lpstr>… a jövőt illető pesszimizmus ugyanakkor számottevően enyhült minden méretkategóriában</vt:lpstr>
      <vt:lpstr>A beruházási várakozások minden tevékenységi körben számottevően javultak decemberhez képest</vt:lpstr>
      <vt:lpstr>A mikro cégek kivételével minden méretkategóriában többen tervezik a létszám növelését, mint csökkentését</vt:lpstr>
      <vt:lpstr>A foglalkoztatási várakozások javulása minden tevékenységi körre jellemző volt januárban</vt:lpstr>
      <vt:lpstr>Árak</vt:lpstr>
      <vt:lpstr>Az elmúlt 3 hónapban ÁRAT EMELŐ VÁLLALATOK ARÁNYA A SZOLGÁLTATÁS ÉS KERESKEDELEMBEN nőtt, A TÖBBI ágazatban CSÖKKENT</vt:lpstr>
      <vt:lpstr>Az iparban és építőiparban ERŐSÖDÖTT, A TÖBBI tevékenységi körben MÉRSÉKLŐDÖTT AZ ÁREMELÉSI TÖREKVÉS AZ ELŐZŐ HÓNAPHOZ KÉPEST</vt:lpstr>
      <vt:lpstr>a magasabb infláció miatt a válaszadók mintegy 37 százaléka tervez évközi béremelést</vt:lpstr>
      <vt:lpstr>Köszönjük minden közreműködőnek a kitöltésben való részvételt!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Fekete Ádám</dc:creator>
  <cp:lastModifiedBy>Lengyel Kinga</cp:lastModifiedBy>
  <cp:revision>2153</cp:revision>
  <dcterms:created xsi:type="dcterms:W3CDTF">2020-04-06T05:19:02Z</dcterms:created>
  <dcterms:modified xsi:type="dcterms:W3CDTF">2023-03-09T09:16:44Z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11092-50c9-4e74-84b5-b1af078dc3d0_Enabled">
    <vt:lpwstr>True</vt:lpwstr>
  </property>
  <property fmtid="{D5CDD505-2E9C-101B-9397-08002B2CF9AE}" pid="3" name="MSIP_Label_b0d11092-50c9-4e74-84b5-b1af078dc3d0_SiteId">
    <vt:lpwstr>97c01ef8-0264-4eef-9c08-fb4a9ba1c0db</vt:lpwstr>
  </property>
  <property fmtid="{D5CDD505-2E9C-101B-9397-08002B2CF9AE}" pid="4" name="MSIP_Label_b0d11092-50c9-4e74-84b5-b1af078dc3d0_Ref">
    <vt:lpwstr>https://api.informationprotection.azure.com/api/97c01ef8-0264-4eef-9c08-fb4a9ba1c0db</vt:lpwstr>
  </property>
  <property fmtid="{D5CDD505-2E9C-101B-9397-08002B2CF9AE}" pid="5" name="MSIP_Label_b0d11092-50c9-4e74-84b5-b1af078dc3d0_Owner">
    <vt:lpwstr>feketea@mnb.hu</vt:lpwstr>
  </property>
  <property fmtid="{D5CDD505-2E9C-101B-9397-08002B2CF9AE}" pid="6" name="MSIP_Label_b0d11092-50c9-4e74-84b5-b1af078dc3d0_SetDate">
    <vt:lpwstr>2020-04-06T08:02:34.1071123+02:00</vt:lpwstr>
  </property>
  <property fmtid="{D5CDD505-2E9C-101B-9397-08002B2CF9AE}" pid="7" name="MSIP_Label_b0d11092-50c9-4e74-84b5-b1af078dc3d0_Name">
    <vt:lpwstr>Protected</vt:lpwstr>
  </property>
  <property fmtid="{D5CDD505-2E9C-101B-9397-08002B2CF9AE}" pid="8" name="MSIP_Label_b0d11092-50c9-4e74-84b5-b1af078dc3d0_Application">
    <vt:lpwstr>Microsoft Azure Information Protection</vt:lpwstr>
  </property>
  <property fmtid="{D5CDD505-2E9C-101B-9397-08002B2CF9AE}" pid="9" name="MSIP_Label_b0d11092-50c9-4e74-84b5-b1af078dc3d0_Extended_MSFT_Method">
    <vt:lpwstr>Automatic</vt:lpwstr>
  </property>
  <property fmtid="{D5CDD505-2E9C-101B-9397-08002B2CF9AE}" pid="10" name="Sensitivity">
    <vt:lpwstr>Protected</vt:lpwstr>
  </property>
</Properties>
</file>