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3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j&#250;lius\input\2023.%20j&#250;li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1588413964085108E-2"/>
          <c:w val="0.8014534769515349"/>
          <c:h val="0.5945669871468591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391-49EF-BF55-B619C15C0562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91-49EF-BF55-B619C15C05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Indexek!$B$4:$AG$4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Indexek!$B$5:$AG$5</c:f>
              <c:numCache>
                <c:formatCode>General\ "pont"</c:formatCode>
                <c:ptCount val="3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91-49EF-BF55-B619C15C0562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391-49EF-BF55-B619C15C0562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91-49EF-BF55-B619C15C05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Indexek!$B$4:$AG$4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Indexek!$B$6:$AG$6</c:f>
              <c:numCache>
                <c:formatCode>General\ "pont"</c:formatCode>
                <c:ptCount val="3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91-49EF-BF55-B619C15C0562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391-49EF-BF55-B619C15C0562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91-49EF-BF55-B619C15C05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Indexek!$B$4:$AG$4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Indexek!$B$7:$AG$7</c:f>
              <c:numCache>
                <c:formatCode>General\ "pont"</c:formatCode>
                <c:ptCount val="32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391-49EF-BF55-B619C15C05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13918494761149"/>
          <c:y val="0.90959091204228959"/>
          <c:w val="0.76474486567563171"/>
          <c:h val="7.219990852396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CCD-42C4-A47C-7920374E479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CCD-42C4-A47C-7920374E479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CCD-42C4-A47C-7920374E479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CCD-42C4-A47C-7920374E47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CCD-42C4-A47C-7920374E479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CCD-42C4-A47C-7920374E479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CCD-42C4-A47C-7920374E479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CCD-42C4-A47C-7920374E479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CD-42C4-A47C-7920374E479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CCD-42C4-A47C-7920374E479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CCD-42C4-A47C-7920374E479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CCD-42C4-A47C-7920374E479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CCD-42C4-A47C-7920374E479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CCD-42C4-A47C-7920374E479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CCD-42C4-A47C-7920374E479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CCD-42C4-A47C-7920374E479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CCD-42C4-A47C-7920374E479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CCD-42C4-A47C-7920374E479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CCD-42C4-A47C-7920374E479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CCD-42C4-A47C-7920374E479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CCD-42C4-A47C-7920374E479B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CCD-42C4-A47C-7920374E479B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CCD-42C4-A47C-7920374E479B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CCD-42C4-A47C-7920374E479B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CCD-42C4-A47C-7920374E479B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CCD-42C4-A47C-7920374E479B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CCD-42C4-A47C-7920374E479B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5442-4E5A-8B25-C60B3AF67C64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875F-4543-83BB-06CA1FE4E9AF}"/>
              </c:ext>
            </c:extLst>
          </c:dPt>
          <c:xVal>
            <c:numRef>
              <c:f>Árbevétel!$B$2:$AG$2</c:f>
              <c:numCache>
                <c:formatCode>General</c:formatCode>
                <c:ptCount val="32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</c:numCache>
            </c:numRef>
          </c:xVal>
          <c:yVal>
            <c:numRef>
              <c:f>Árbevétel!$B$3:$AG$3</c:f>
              <c:numCache>
                <c:formatCode>General</c:formatCode>
                <c:ptCount val="32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1CCD-42C4-A47C-7920374E4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749889408343108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verzió'!$A$241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verzió'!$B$241:$AG$241</c:f>
              <c:numCache>
                <c:formatCode>General</c:formatCode>
                <c:ptCount val="32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46-4DD7-83CD-C7CC8BA794AF}"/>
            </c:ext>
          </c:extLst>
        </c:ser>
        <c:ser>
          <c:idx val="1"/>
          <c:order val="1"/>
          <c:tx>
            <c:strRef>
              <c:f>'Új verzió'!$A$242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E46-4DD7-83CD-C7CC8BA794AF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E46-4DD7-83CD-C7CC8BA794AF}"/>
              </c:ext>
            </c:extLst>
          </c:dPt>
          <c:dLbls>
            <c:dLbl>
              <c:idx val="31"/>
              <c:layout>
                <c:manualLayout>
                  <c:x val="0"/>
                  <c:y val="-1.8206285612590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verzió'!$B$242:$AG$242</c:f>
              <c:numCache>
                <c:formatCode>General</c:formatCode>
                <c:ptCount val="32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46-4DD7-83CD-C7CC8BA794AF}"/>
            </c:ext>
          </c:extLst>
        </c:ser>
        <c:ser>
          <c:idx val="7"/>
          <c:order val="2"/>
          <c:tx>
            <c:strRef>
              <c:f>'Új verzió'!$A$249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46-4DD7-83CD-C7CC8BA794AF}"/>
                </c:ext>
              </c:extLst>
            </c:dLbl>
            <c:dLbl>
              <c:idx val="31"/>
              <c:layout>
                <c:manualLayout>
                  <c:x val="1.3888890407796413E-3"/>
                  <c:y val="3.381167328052486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verzió'!$B$249:$AG$249</c:f>
              <c:numCache>
                <c:formatCode>General</c:formatCode>
                <c:ptCount val="32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9E46-4DD7-83CD-C7CC8BA794AF}"/>
            </c:ext>
          </c:extLst>
        </c:ser>
        <c:ser>
          <c:idx val="2"/>
          <c:order val="3"/>
          <c:tx>
            <c:strRef>
              <c:f>'Új verzió'!$A$244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1.3888890407796413E-3"/>
                  <c:y val="1.040359177862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verzió'!$B$244:$AG$244</c:f>
              <c:numCache>
                <c:formatCode>0%</c:formatCode>
                <c:ptCount val="32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E46-4DD7-83CD-C7CC8BA794AF}"/>
            </c:ext>
          </c:extLst>
        </c:ser>
        <c:ser>
          <c:idx val="3"/>
          <c:order val="4"/>
          <c:tx>
            <c:strRef>
              <c:f>'Új verzió'!$A$245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verzió'!$B$245:$AG$245</c:f>
              <c:numCache>
                <c:formatCode>0%</c:formatCode>
                <c:ptCount val="32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E46-4DD7-83CD-C7CC8BA794AF}"/>
            </c:ext>
          </c:extLst>
        </c:ser>
        <c:ser>
          <c:idx val="4"/>
          <c:order val="5"/>
          <c:tx>
            <c:strRef>
              <c:f>'Új verzió'!$A$246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verzió'!$B$246:$AG$246</c:f>
              <c:numCache>
                <c:formatCode>0%</c:formatCode>
                <c:ptCount val="32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E46-4DD7-83CD-C7CC8BA794AF}"/>
            </c:ext>
          </c:extLst>
        </c:ser>
        <c:ser>
          <c:idx val="5"/>
          <c:order val="6"/>
          <c:tx>
            <c:strRef>
              <c:f>'Új verzió'!$A$247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verzió'!$B$247:$AG$247</c:f>
              <c:numCache>
                <c:formatCode>0%</c:formatCode>
                <c:ptCount val="32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E46-4DD7-83CD-C7CC8BA794AF}"/>
            </c:ext>
          </c:extLst>
        </c:ser>
        <c:ser>
          <c:idx val="6"/>
          <c:order val="7"/>
          <c:tx>
            <c:strRef>
              <c:f>'Új verzió'!$A$248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-7.80269383396727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verzió'!$B$248:$AG$248</c:f>
              <c:numCache>
                <c:formatCode>0%</c:formatCode>
                <c:ptCount val="32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E46-4DD7-83CD-C7CC8BA794AF}"/>
            </c:ext>
          </c:extLst>
        </c:ser>
        <c:ser>
          <c:idx val="8"/>
          <c:order val="8"/>
          <c:tx>
            <c:strRef>
              <c:f>'Új verzió'!$A$250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E46-4DD7-83CD-C7CC8BA79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verzió'!$B$240:$AG$240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verzió'!$B$250:$AG$250</c:f>
              <c:numCache>
                <c:formatCode>0%</c:formatCode>
                <c:ptCount val="32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E46-4DD7-83CD-C7CC8BA79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verzió'!$A$251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9E46-4DD7-83CD-C7CC8BA794A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verzió'!$B$240:$AG$240</c15:sqref>
                        </c15:formulaRef>
                      </c:ext>
                    </c:extLst>
                    <c:strCache>
                      <c:ptCount val="32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  <c:pt idx="29">
                        <c:v>Május</c:v>
                      </c:pt>
                      <c:pt idx="30">
                        <c:v>Június</c:v>
                      </c:pt>
                      <c:pt idx="31">
                        <c:v>Július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verzió'!$B$251:$Z$251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9E46-4DD7-83CD-C7CC8BA794AF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9826143284082154"/>
          <c:w val="0.97655142347788215"/>
          <c:h val="0.28375386985966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3.3885669351939901E-2"/>
          <c:w val="0.76185979877515309"/>
          <c:h val="0.607356382426958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DA0-4FD9-8D14-297C6570A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verzió'!$A$261:$A$292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verzió'!$B$261:$B$292</c:f>
              <c:numCache>
                <c:formatCode>General\ "pont"</c:formatCode>
                <c:ptCount val="32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A0-4FD9-8D14-297C6570AB5E}"/>
            </c:ext>
          </c:extLst>
        </c:ser>
        <c:ser>
          <c:idx val="1"/>
          <c:order val="1"/>
          <c:tx>
            <c:strRef>
              <c:f>'Új verzió'!$C$260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DA0-4FD9-8D14-297C6570A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verzió'!$A$261:$A$292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verzió'!$C$261:$C$292</c:f>
              <c:numCache>
                <c:formatCode>General\ "pont"</c:formatCode>
                <c:ptCount val="32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A0-4FD9-8D14-297C6570AB5E}"/>
            </c:ext>
          </c:extLst>
        </c:ser>
        <c:ser>
          <c:idx val="2"/>
          <c:order val="2"/>
          <c:tx>
            <c:strRef>
              <c:f>'Új verzió'!$D$260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2.7777777777778798E-3"/>
                  <c:y val="1.5714447454661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DA0-4FD9-8D14-297C6570A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verzió'!$A$261:$A$292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verzió'!$D$261:$D$292</c:f>
              <c:numCache>
                <c:formatCode>General\ "pont"</c:formatCode>
                <c:ptCount val="32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A0-4FD9-8D14-297C6570AB5E}"/>
            </c:ext>
          </c:extLst>
        </c:ser>
        <c:ser>
          <c:idx val="3"/>
          <c:order val="3"/>
          <c:tx>
            <c:strRef>
              <c:f>'Új verzió'!$E$260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DA0-4FD9-8D14-297C6570A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verzió'!$A$261:$A$292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verzió'!$E$261:$E$292</c:f>
              <c:numCache>
                <c:formatCode>General\ "pont"</c:formatCode>
                <c:ptCount val="32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A0-4FD9-8D14-297C6570AB5E}"/>
            </c:ext>
          </c:extLst>
        </c:ser>
        <c:ser>
          <c:idx val="4"/>
          <c:order val="4"/>
          <c:tx>
            <c:strRef>
              <c:f>'Új verzió'!$F$260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1.57144474546615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DA0-4FD9-8D14-297C6570AB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verzió'!$A$261:$A$292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verzió'!$F$261:$F$292</c:f>
              <c:numCache>
                <c:formatCode>General\ "pont"</c:formatCode>
                <c:ptCount val="3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A0-4FD9-8D14-297C6570AB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62456255468067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872872977097295"/>
          <c:h val="0.6217380157837459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verzió'!$B$295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FB-4660-8CA3-17946C7E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verzió'!$A$296:$A$327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verzió'!$B$296:$B$327</c:f>
              <c:numCache>
                <c:formatCode>General\ "pont"</c:formatCode>
                <c:ptCount val="32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FB-4660-8CA3-17946C7EADC8}"/>
            </c:ext>
          </c:extLst>
        </c:ser>
        <c:ser>
          <c:idx val="1"/>
          <c:order val="1"/>
          <c:tx>
            <c:strRef>
              <c:f>'Új verzió'!$C$295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FB-4660-8CA3-17946C7E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verzió'!$A$296:$A$327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verzió'!$C$296:$C$327</c:f>
              <c:numCache>
                <c:formatCode>General\ "pont"</c:formatCode>
                <c:ptCount val="32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FB-4660-8CA3-17946C7EADC8}"/>
            </c:ext>
          </c:extLst>
        </c:ser>
        <c:ser>
          <c:idx val="2"/>
          <c:order val="2"/>
          <c:tx>
            <c:strRef>
              <c:f>'Új verzió'!$D$295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FB-4660-8CA3-17946C7E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verzió'!$A$296:$A$327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verzió'!$D$296:$D$327</c:f>
              <c:numCache>
                <c:formatCode>General\ "pont"</c:formatCode>
                <c:ptCount val="32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FB-4660-8CA3-17946C7EADC8}"/>
            </c:ext>
          </c:extLst>
        </c:ser>
        <c:ser>
          <c:idx val="3"/>
          <c:order val="3"/>
          <c:tx>
            <c:strRef>
              <c:f>'Új verzió'!$E$295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FB-4660-8CA3-17946C7E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verzió'!$A$296:$A$327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verzió'!$E$296:$E$327</c:f>
              <c:numCache>
                <c:formatCode>General\ "pont"</c:formatCode>
                <c:ptCount val="32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FB-4660-8CA3-17946C7EADC8}"/>
            </c:ext>
          </c:extLst>
        </c:ser>
        <c:ser>
          <c:idx val="4"/>
          <c:order val="4"/>
          <c:tx>
            <c:strRef>
              <c:f>'Új verzió'!$F$295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0228848878933898E-16"/>
                  <c:y val="9.87383071394978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FB-4660-8CA3-17946C7EAD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verzió'!$A$296:$A$327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verzió'!$F$296:$F$327</c:f>
              <c:numCache>
                <c:formatCode>General\ "pont"</c:formatCode>
                <c:ptCount val="3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5FB-4660-8CA3-17946C7EAD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196369588028901"/>
          <c:y val="0.92408209818125209"/>
          <c:w val="0.80117996296923555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976367016622925"/>
          <c:h val="0.5921992232429327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verzió'!$L$339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B7-4FDD-80D0-EB76DA720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verzió'!$K$340:$K$371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verzió'!$L$340:$L$371</c:f>
              <c:numCache>
                <c:formatCode>General\ "pont"</c:formatCode>
                <c:ptCount val="32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B7-4FDD-80D0-EB76DA720B73}"/>
            </c:ext>
          </c:extLst>
        </c:ser>
        <c:ser>
          <c:idx val="1"/>
          <c:order val="1"/>
          <c:tx>
            <c:strRef>
              <c:f>'Új verzió'!$M$339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B7-4FDD-80D0-EB76DA720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verzió'!$K$340:$K$371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verzió'!$M$340:$M$371</c:f>
              <c:numCache>
                <c:formatCode>General\ "pont"</c:formatCode>
                <c:ptCount val="32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B7-4FDD-80D0-EB76DA720B73}"/>
            </c:ext>
          </c:extLst>
        </c:ser>
        <c:ser>
          <c:idx val="2"/>
          <c:order val="2"/>
          <c:tx>
            <c:strRef>
              <c:f>'Új verzió'!$N$339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B7-4FDD-80D0-EB76DA720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verzió'!$K$340:$K$371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verzió'!$N$340:$N$371</c:f>
              <c:numCache>
                <c:formatCode>General\ "pont"</c:formatCode>
                <c:ptCount val="32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B7-4FDD-80D0-EB76DA720B73}"/>
            </c:ext>
          </c:extLst>
        </c:ser>
        <c:ser>
          <c:idx val="3"/>
          <c:order val="3"/>
          <c:tx>
            <c:strRef>
              <c:f>'Új verzió'!$O$339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0185067526415994E-16"/>
                  <c:y val="-1.5794654566551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B7-4FDD-80D0-EB76DA720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verzió'!$K$340:$K$371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verzió'!$O$340:$O$371</c:f>
              <c:numCache>
                <c:formatCode>General\ "pont"</c:formatCode>
                <c:ptCount val="3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B7-4FDD-80D0-EB76DA720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44411636045495"/>
          <c:y val="0.86045319050985836"/>
          <c:w val="0.7692784339457569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83094787469E-2"/>
          <c:w val="0.76185979877515309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verzió'!$B$374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7F-4E99-908C-18B4CC775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verzió'!$A$375:$A$406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verzió'!$B$375:$B$406</c:f>
              <c:numCache>
                <c:formatCode>General\ "pont"</c:formatCode>
                <c:ptCount val="32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7F-4E99-908C-18B4CC77538A}"/>
            </c:ext>
          </c:extLst>
        </c:ser>
        <c:ser>
          <c:idx val="1"/>
          <c:order val="1"/>
          <c:tx>
            <c:strRef>
              <c:f>'Új verzió'!$C$374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-1.721465022890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7F-4E99-908C-18B4CC775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verzió'!$A$375:$A$406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verzió'!$C$375:$C$406</c:f>
              <c:numCache>
                <c:formatCode>General\ "pont"</c:formatCode>
                <c:ptCount val="32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7F-4E99-908C-18B4CC77538A}"/>
            </c:ext>
          </c:extLst>
        </c:ser>
        <c:ser>
          <c:idx val="2"/>
          <c:order val="2"/>
          <c:tx>
            <c:strRef>
              <c:f>'Új verzió'!$D$374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7F-4E99-908C-18B4CC775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verzió'!$A$375:$A$406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verzió'!$D$375:$D$406</c:f>
              <c:numCache>
                <c:formatCode>General\ "pont"</c:formatCode>
                <c:ptCount val="32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7F-4E99-908C-18B4CC77538A}"/>
            </c:ext>
          </c:extLst>
        </c:ser>
        <c:ser>
          <c:idx val="3"/>
          <c:order val="3"/>
          <c:tx>
            <c:strRef>
              <c:f>'Új verzió'!$E$374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7F-4E99-908C-18B4CC775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verzió'!$A$375:$A$406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verzió'!$E$375:$E$406</c:f>
              <c:numCache>
                <c:formatCode>General\ "pont"</c:formatCode>
                <c:ptCount val="32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7F-4E99-908C-18B4CC77538A}"/>
            </c:ext>
          </c:extLst>
        </c:ser>
        <c:ser>
          <c:idx val="4"/>
          <c:order val="4"/>
          <c:tx>
            <c:strRef>
              <c:f>'Új verzió'!$F$374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2.777777777777676E-3"/>
                  <c:y val="-1.967388597588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7F-4E99-908C-18B4CC7753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verzió'!$A$375:$A$406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verzió'!$F$375:$F$406</c:f>
              <c:numCache>
                <c:formatCode>General\ "pont"</c:formatCode>
                <c:ptCount val="3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7F-4E99-908C-18B4CC775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268249562469042"/>
          <c:w val="0.79775076552930879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90417478122094E-2"/>
          <c:w val="0.76602646544181974"/>
          <c:h val="0.56769298025708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verzió'!$L$408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5.4892875534572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A8B-4132-AA7B-6634CEE905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verzió'!$K$409:$K$440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verzió'!$L$409:$L$440</c:f>
              <c:numCache>
                <c:formatCode>General\ "pont"</c:formatCode>
                <c:ptCount val="32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8B-4132-AA7B-6634CEE90594}"/>
            </c:ext>
          </c:extLst>
        </c:ser>
        <c:ser>
          <c:idx val="1"/>
          <c:order val="1"/>
          <c:tx>
            <c:strRef>
              <c:f>'Új verzió'!$M$408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verzió'!$K$409:$K$440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verzió'!$M$409:$M$440</c:f>
              <c:numCache>
                <c:formatCode>General\ "pont"</c:formatCode>
                <c:ptCount val="32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8B-4132-AA7B-6634CEE90594}"/>
            </c:ext>
          </c:extLst>
        </c:ser>
        <c:ser>
          <c:idx val="2"/>
          <c:order val="2"/>
          <c:tx>
            <c:strRef>
              <c:f>'Új verzió'!$N$408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A8B-4132-AA7B-6634CEE905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verzió'!$K$409:$K$440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verzió'!$N$409:$N$440</c:f>
              <c:numCache>
                <c:formatCode>General\ "pont"</c:formatCode>
                <c:ptCount val="32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8B-4132-AA7B-6634CEE90594}"/>
            </c:ext>
          </c:extLst>
        </c:ser>
        <c:ser>
          <c:idx val="3"/>
          <c:order val="3"/>
          <c:tx>
            <c:strRef>
              <c:f>'Új verzió'!$O$408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A8B-4132-AA7B-6634CEE905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verzió'!$K$409:$K$440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verzió'!$O$409:$O$440</c:f>
              <c:numCache>
                <c:formatCode>General\ "pont"</c:formatCode>
                <c:ptCount val="3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A8B-4132-AA7B-6634CEE905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881972290521003"/>
          <c:w val="0.74427843394575688"/>
          <c:h val="0.125496598370626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044237758330896E-2"/>
          <c:w val="0.77435979877515315"/>
          <c:h val="0.5657378008843244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verzió'!$B$570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E8-43C6-8B6C-30689EC9B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verzió'!$A$571:$A$584</c:f>
              <c:strCache>
                <c:ptCount val="14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</c:strCache>
            </c:strRef>
          </c:cat>
          <c:val>
            <c:numRef>
              <c:f>'Új verzió'!$B$571:$B$584</c:f>
              <c:numCache>
                <c:formatCode>General\ "pont"</c:formatCode>
                <c:ptCount val="14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E8-43C6-8B6C-30689EC9B055}"/>
            </c:ext>
          </c:extLst>
        </c:ser>
        <c:ser>
          <c:idx val="1"/>
          <c:order val="1"/>
          <c:tx>
            <c:strRef>
              <c:f>'Új verzió'!$C$570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E8-43C6-8B6C-30689EC9B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verzió'!$A$571:$A$584</c:f>
              <c:strCache>
                <c:ptCount val="14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</c:strCache>
            </c:strRef>
          </c:cat>
          <c:val>
            <c:numRef>
              <c:f>'Új verzió'!$C$571:$C$584</c:f>
              <c:numCache>
                <c:formatCode>General\ "pont"</c:formatCode>
                <c:ptCount val="14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E8-43C6-8B6C-30689EC9B055}"/>
            </c:ext>
          </c:extLst>
        </c:ser>
        <c:ser>
          <c:idx val="2"/>
          <c:order val="2"/>
          <c:tx>
            <c:strRef>
              <c:f>'Új verzió'!$D$570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3"/>
              <c:layout>
                <c:manualLayout>
                  <c:x val="1.0185067526415994E-16"/>
                  <c:y val="-4.4706984953894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E8-43C6-8B6C-30689EC9B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verzió'!$A$571:$A$584</c:f>
              <c:strCache>
                <c:ptCount val="14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</c:strCache>
            </c:strRef>
          </c:cat>
          <c:val>
            <c:numRef>
              <c:f>'Új verzió'!$D$571:$D$584</c:f>
              <c:numCache>
                <c:formatCode>General\ "pont"</c:formatCode>
                <c:ptCount val="14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E8-43C6-8B6C-30689EC9B055}"/>
            </c:ext>
          </c:extLst>
        </c:ser>
        <c:ser>
          <c:idx val="3"/>
          <c:order val="3"/>
          <c:tx>
            <c:strRef>
              <c:f>'Új verzió'!$E$570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E8-43C6-8B6C-30689EC9B05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verzió'!$A$571:$A$584</c:f>
              <c:strCache>
                <c:ptCount val="14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</c:strCache>
            </c:strRef>
          </c:cat>
          <c:val>
            <c:numRef>
              <c:f>'Új verzió'!$E$571:$E$584</c:f>
              <c:numCache>
                <c:formatCode>General\ "pont"</c:formatCode>
                <c:ptCount val="14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AE8-43C6-8B6C-30689EC9B0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218330774950756"/>
          <c:w val="0.74288954505686788"/>
          <c:h val="0.14203775638441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47017888401688"/>
          <c:y val="4.2073048929985521E-2"/>
          <c:w val="0.76092612808223525"/>
          <c:h val="0.5910855058397204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verzió'!$L$536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625-4708-BAF5-47E754AB9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verzió'!$K$537:$K$568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verzió'!$L$537:$L$568</c:f>
              <c:numCache>
                <c:formatCode>General\ "pont"</c:formatCode>
                <c:ptCount val="32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25-4708-BAF5-47E754AB98D0}"/>
            </c:ext>
          </c:extLst>
        </c:ser>
        <c:ser>
          <c:idx val="1"/>
          <c:order val="1"/>
          <c:tx>
            <c:strRef>
              <c:f>'Új verzió'!$M$536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625-4708-BAF5-47E754AB9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verzió'!$K$537:$K$568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verzió'!$M$537:$M$568</c:f>
              <c:numCache>
                <c:formatCode>General\ "pont"</c:formatCode>
                <c:ptCount val="32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25-4708-BAF5-47E754AB98D0}"/>
            </c:ext>
          </c:extLst>
        </c:ser>
        <c:ser>
          <c:idx val="2"/>
          <c:order val="2"/>
          <c:tx>
            <c:strRef>
              <c:f>'Új verzió'!$N$536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25-4708-BAF5-47E754AB9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verzió'!$K$537:$K$568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verzió'!$N$537:$N$568</c:f>
              <c:numCache>
                <c:formatCode>General\ "pont"</c:formatCode>
                <c:ptCount val="32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25-4708-BAF5-47E754AB98D0}"/>
            </c:ext>
          </c:extLst>
        </c:ser>
        <c:ser>
          <c:idx val="3"/>
          <c:order val="3"/>
          <c:tx>
            <c:strRef>
              <c:f>'Új verzió'!$O$536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1.3158123763447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625-4708-BAF5-47E754AB98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verzió'!$K$537:$K$568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verzió'!$O$537:$O$568</c:f>
              <c:numCache>
                <c:formatCode>General\ "pont"</c:formatCode>
                <c:ptCount val="32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25-4708-BAF5-47E754AB9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0351563749295829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verzió'!$B$589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verzió'!$A$590:$A$594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verzió'!$B$590:$B$594</c:f>
              <c:numCache>
                <c:formatCode>General</c:formatCode>
                <c:ptCount val="5"/>
                <c:pt idx="0">
                  <c:v>0.69762845849802368</c:v>
                </c:pt>
                <c:pt idx="1">
                  <c:v>0.1067193675889328</c:v>
                </c:pt>
                <c:pt idx="2">
                  <c:v>5.9288537549407112E-2</c:v>
                </c:pt>
                <c:pt idx="3">
                  <c:v>2.5691699604743084E-2</c:v>
                </c:pt>
                <c:pt idx="4">
                  <c:v>0.11067193675889328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88-4A93-8693-35B82A826B25}"/>
            </c:ext>
          </c:extLst>
        </c:ser>
        <c:ser>
          <c:idx val="1"/>
          <c:order val="1"/>
          <c:tx>
            <c:strRef>
              <c:f>'Új verzió'!$C$589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verzió'!$A$590:$A$594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verzió'!$C$590:$C$594</c:f>
              <c:numCache>
                <c:formatCode>General</c:formatCode>
                <c:ptCount val="5"/>
                <c:pt idx="0">
                  <c:v>0.54716981132075471</c:v>
                </c:pt>
                <c:pt idx="1">
                  <c:v>9.4339622641509441E-2</c:v>
                </c:pt>
                <c:pt idx="2">
                  <c:v>9.4339622641509441E-2</c:v>
                </c:pt>
                <c:pt idx="3">
                  <c:v>1.8867924528301886E-2</c:v>
                </c:pt>
                <c:pt idx="4">
                  <c:v>0.24528301886792453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88-4A93-8693-35B82A826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854990907151236"/>
          <c:y val="0.93982938155694784"/>
          <c:w val="0.26290007249563346"/>
          <c:h val="4.55868640564425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2.8147708854644168E-2"/>
          <c:w val="0.81130785929735605"/>
          <c:h val="0.6824023616956683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5E-44FC-80F4-33DFB984FF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Indexek!$B$53:$B$84</c:f>
              <c:numCache>
                <c:formatCode>General\ "pont"</c:formatCode>
                <c:ptCount val="32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5E-44FC-80F4-33DFB984FF95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565E-44FC-80F4-33DFB984FF95}"/>
              </c:ext>
            </c:extLst>
          </c:dPt>
          <c:dLbls>
            <c:dLbl>
              <c:idx val="31"/>
              <c:layout>
                <c:manualLayout>
                  <c:x val="0"/>
                  <c:y val="1.5370790052557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5E-44FC-80F4-33DFB984FF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Indexek!$C$53:$C$84</c:f>
              <c:numCache>
                <c:formatCode>General\ "pont"</c:formatCode>
                <c:ptCount val="32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5E-44FC-80F4-33DFB984FF95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Indexek!$A$53:$A$84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Indexek!$D$53:$D$84</c:f>
              <c:numCache>
                <c:formatCode>General\ "pont"</c:formatCode>
                <c:ptCount val="32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5E-44FC-80F4-33DFB984FF95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5E-44FC-80F4-33DFB984FF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Indexek!$E$53:$E$84</c:f>
              <c:numCache>
                <c:formatCode>General\ "pont"</c:formatCode>
                <c:ptCount val="32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65E-44FC-80F4-33DFB984FF95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-7.68539502627860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5E-44FC-80F4-33DFB984FF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Indexek!$A$53:$A$84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Indexek!$F$53:$F$84</c:f>
              <c:numCache>
                <c:formatCode>General\ "pont"</c:formatCode>
                <c:ptCount val="3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65E-44FC-80F4-33DFB984FF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07748745842792"/>
          <c:y val="0.92889678272420018"/>
          <c:w val="0.73219077016676226"/>
          <c:h val="7.1103217275799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640694448836477"/>
          <c:h val="0.4743014119786213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394466755912539E-3"/>
                  <c:y val="-4.7593100724239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C7-467B-9B2B-CA7C8729E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Indexek!$B$26:$AG$26</c:f>
              <c:numCache>
                <c:formatCode>General\ "pont"</c:formatCode>
                <c:ptCount val="32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C7-467B-9B2B-CA7C8729E3FA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394466755912539E-3"/>
                  <c:y val="-5.473206583287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C7-467B-9B2B-CA7C8729E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Indexek!$B$27:$AG$27</c:f>
              <c:numCache>
                <c:formatCode>General\ "pont"</c:formatCode>
                <c:ptCount val="32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C7-467B-9B2B-CA7C8729E3FA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Indexek!$B$28:$AG$28</c:f>
              <c:numCache>
                <c:formatCode>General\ "pont"</c:formatCode>
                <c:ptCount val="32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C7-467B-9B2B-CA7C8729E3FA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Indexek!$B$29:$AG$29</c:f>
              <c:numCache>
                <c:formatCode>General\ "pont"</c:formatCode>
                <c:ptCount val="3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C7-467B-9B2B-CA7C8729E3FA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394466755912539E-3"/>
                  <c:y val="-3.5694825543179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C7-467B-9B2B-CA7C8729E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Indexek!$B$30:$AG$30</c:f>
              <c:numCache>
                <c:formatCode>General</c:formatCode>
                <c:ptCount val="32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5C7-467B-9B2B-CA7C8729E3FA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394466755912539E-3"/>
                  <c:y val="2.37965503621197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C7-467B-9B2B-CA7C8729E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Indexek!$B$31:$AG$31</c:f>
              <c:numCache>
                <c:formatCode>General\ "pont"</c:formatCode>
                <c:ptCount val="32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5C7-467B-9B2B-CA7C8729E3FA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0225971412064251E-16"/>
                  <c:y val="4.2833790651815577E-2"/>
                </c:manualLayout>
              </c:layout>
              <c:tx>
                <c:rich>
                  <a:bodyPr/>
                  <a:lstStyle/>
                  <a:p>
                    <a:fld id="{CAF07018-2EB2-431A-AA9C-D070D84DD2E1}" type="VALUE">
                      <a:rPr lang="en-US" sz="1400" b="1">
                        <a:solidFill>
                          <a:srgbClr val="00B05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5C7-467B-9B2B-CA7C8729E3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Indexek!$B$25:$AG$25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Indexek!$B$32:$AG$32</c:f>
              <c:numCache>
                <c:formatCode>General\ "pont"</c:formatCode>
                <c:ptCount val="3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5C7-467B-9B2B-CA7C8729E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677338638777359"/>
          <c:w val="0.98261515391554244"/>
          <c:h val="0.21727318514765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741787007784847E-2"/>
          <c:w val="0.75491535433070867"/>
          <c:h val="0.4993893641555008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-1.8723585876297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C6-4078-8BAE-6B012AFE1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Indexek!$B$39:$AG$39</c:f>
              <c:numCache>
                <c:formatCode>General\ "pont"</c:formatCode>
                <c:ptCount val="32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C6-4078-8BAE-6B012AFE1DD4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1.3888888888888889E-3"/>
                  <c:y val="-3.9787619987133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C6-4078-8BAE-6B012AFE1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Indexek!$B$40:$AG$40</c:f>
              <c:numCache>
                <c:formatCode>General\ "pont"</c:formatCode>
                <c:ptCount val="3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C6-4078-8BAE-6B012AFE1DD4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Indexek!$B$41:$AG$41</c:f>
              <c:numCache>
                <c:formatCode>General\ "pont"</c:formatCode>
                <c:ptCount val="3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C6-4078-8BAE-6B012AFE1DD4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Indexek!$B$42:$AG$42</c:f>
              <c:numCache>
                <c:formatCode>General\ "pont"</c:formatCode>
                <c:ptCount val="3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C6-4078-8BAE-6B012AFE1DD4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8.3333333333333332E-3"/>
                  <c:y val="-3.276627528352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C6-4078-8BAE-6B012AFE1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Indexek!$B$43:$AG$43</c:f>
              <c:numCache>
                <c:formatCode>General\ "pont"</c:formatCode>
                <c:ptCount val="32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C6-4078-8BAE-6B012AFE1DD4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2.7777777777778798E-3"/>
                  <c:y val="4.6808964690744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C6-4078-8BAE-6B012AFE1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Indexek!$B$44:$AG$44</c:f>
              <c:numCache>
                <c:formatCode>General\ "pont"</c:formatCode>
                <c:ptCount val="3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EC6-4078-8BAE-6B012AFE1DD4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C6-4078-8BAE-6B012AFE1D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Indexek!$B$38:$AG$38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Indexek!$B$45:$AG$45</c:f>
              <c:numCache>
                <c:formatCode>General\ "pont"</c:formatCode>
                <c:ptCount val="3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C6-4078-8BAE-6B012AFE1D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7877898999891459"/>
          <c:w val="0.99700109361329858"/>
          <c:h val="0.207178320593862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2475368466399701E-2"/>
          <c:w val="0.81657720909886267"/>
          <c:h val="0.672177771932308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70-4DFD-9108-B89A4977F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Indexek!$A$88:$A$119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Indexek!$B$88:$B$119</c:f>
              <c:numCache>
                <c:formatCode>General\ "pont"</c:formatCode>
                <c:ptCount val="32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70-4DFD-9108-B89A4977FF81}"/>
            </c:ext>
          </c:extLst>
        </c:ser>
        <c:ser>
          <c:idx val="1"/>
          <c:order val="1"/>
          <c:tx>
            <c:strRef>
              <c:f>Indexek!$C$87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1.2502566964043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70-4DFD-9108-B89A4977F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Indexek!$A$88:$A$119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Indexek!$C$88:$C$119</c:f>
              <c:numCache>
                <c:formatCode>General\ "pont"</c:formatCode>
                <c:ptCount val="32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70-4DFD-9108-B89A4977FF81}"/>
            </c:ext>
          </c:extLst>
        </c:ser>
        <c:ser>
          <c:idx val="2"/>
          <c:order val="2"/>
          <c:tx>
            <c:strRef>
              <c:f>Indexek!$D$87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0"/>
                  <c:y val="5.00102678561759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70-4DFD-9108-B89A4977F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Indexek!$A$88:$A$119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Indexek!$D$88:$D$119</c:f>
              <c:numCache>
                <c:formatCode>General\ "pont"</c:formatCode>
                <c:ptCount val="32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70-4DFD-9108-B89A4977FF81}"/>
            </c:ext>
          </c:extLst>
        </c:ser>
        <c:ser>
          <c:idx val="3"/>
          <c:order val="3"/>
          <c:tx>
            <c:strRef>
              <c:f>Indexek!$E$87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70-4DFD-9108-B89A4977F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Indexek!$A$88:$A$119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Indexek!$E$88:$E$119</c:f>
              <c:numCache>
                <c:formatCode>General\ "pont"</c:formatCode>
                <c:ptCount val="32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70-4DFD-9108-B89A4977FF81}"/>
            </c:ext>
          </c:extLst>
        </c:ser>
        <c:ser>
          <c:idx val="4"/>
          <c:order val="4"/>
          <c:tx>
            <c:strRef>
              <c:f>Indexek!$F$87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70-4DFD-9108-B89A4977FF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Indexek!$A$88:$A$119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Indexek!$F$88:$F$119</c:f>
              <c:numCache>
                <c:formatCode>General\ "pont"</c:formatCode>
                <c:ptCount val="3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D70-4DFD-9108-B89A4977FF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343700787401573"/>
          <c:y val="0.91559467819869311"/>
          <c:w val="0.68312598425196847"/>
          <c:h val="6.9402241444454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0131393449619E-2"/>
          <c:w val="0.87577646544181975"/>
          <c:h val="0.6593925493184772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A3F-4F60-9BF3-C5590E13727D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A3F-4F60-9BF3-C5590E13727D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3F-4F60-9BF3-C5590E137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verzió'!$B$56:$B$87</c:f>
              <c:numCache>
                <c:formatCode>0%</c:formatCode>
                <c:ptCount val="32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3F-4F60-9BF3-C5590E13727D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A3F-4F60-9BF3-C5590E13727D}"/>
              </c:ext>
            </c:extLst>
          </c:dPt>
          <c:dLbls>
            <c:dLbl>
              <c:idx val="31"/>
              <c:layout>
                <c:manualLayout>
                  <c:x val="-2.0370135052831988E-16"/>
                  <c:y val="7.2919804674446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A3F-4F60-9BF3-C5590E137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verzió'!$C$56:$C$87</c:f>
              <c:numCache>
                <c:formatCode>0%</c:formatCode>
                <c:ptCount val="32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A3F-4F60-9BF3-C5590E13727D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3888888888888889E-3"/>
                  <c:y val="-9.7226406232595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3F-4F60-9BF3-C5590E137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verzió'!$D$56:$D$87</c:f>
              <c:numCache>
                <c:formatCode>0%</c:formatCode>
                <c:ptCount val="32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A3F-4F60-9BF3-C5590E13727D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A3F-4F60-9BF3-C5590E137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verzió'!$E$56:$E$87</c:f>
              <c:numCache>
                <c:formatCode>0%</c:formatCode>
                <c:ptCount val="32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A3F-4F60-9BF3-C5590E13727D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A3F-4F60-9BF3-C5590E13727D}"/>
              </c:ext>
            </c:extLst>
          </c:dPt>
          <c:dLbls>
            <c:dLbl>
              <c:idx val="31"/>
              <c:layout>
                <c:manualLayout>
                  <c:x val="-1.3888888888888889E-3"/>
                  <c:y val="2.6737261713963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A3F-4F60-9BF3-C5590E1372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verzió'!$A$56:$A$87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verzió'!$F$56:$F$87</c:f>
              <c:numCache>
                <c:formatCode>0%</c:formatCode>
                <c:ptCount val="3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A3F-4F60-9BF3-C5590E1372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01345144356956"/>
          <c:y val="0.93010588874313438"/>
          <c:w val="0.79775076552930879"/>
          <c:h val="6.74634511010507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949606299212602"/>
          <c:h val="0.5634112842206814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8B-451D-AE1E-411E5FB79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verzió'!$K$90:$K$121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verzió'!$L$90:$L$121</c:f>
              <c:numCache>
                <c:formatCode>0%</c:formatCode>
                <c:ptCount val="32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8B-451D-AE1E-411E5FB79C71}"/>
            </c:ext>
          </c:extLst>
        </c:ser>
        <c:ser>
          <c:idx val="1"/>
          <c:order val="1"/>
          <c:tx>
            <c:strRef>
              <c:f>'Új verzió'!$M$89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8B-451D-AE1E-411E5FB79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verzió'!$K$90:$K$121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verzió'!$M$90:$M$121</c:f>
              <c:numCache>
                <c:formatCode>0%</c:formatCode>
                <c:ptCount val="32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8B-451D-AE1E-411E5FB79C71}"/>
            </c:ext>
          </c:extLst>
        </c:ser>
        <c:ser>
          <c:idx val="2"/>
          <c:order val="2"/>
          <c:tx>
            <c:strRef>
              <c:f>'Új verzió'!$N$89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2.0370135052831988E-16"/>
                  <c:y val="2.16852374971052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8B-451D-AE1E-411E5FB79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verzió'!$K$90:$K$121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verzió'!$N$90:$N$121</c:f>
              <c:numCache>
                <c:formatCode>0%</c:formatCode>
                <c:ptCount val="32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8B-451D-AE1E-411E5FB79C71}"/>
            </c:ext>
          </c:extLst>
        </c:ser>
        <c:ser>
          <c:idx val="3"/>
          <c:order val="3"/>
          <c:tx>
            <c:strRef>
              <c:f>'Új verzió'!$O$89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2.0370135052831988E-16"/>
                  <c:y val="-2.98172015585197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8B-451D-AE1E-411E5FB79C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verzió'!$K$90:$K$121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verzió'!$O$90:$O$121</c:f>
              <c:numCache>
                <c:formatCode>0%</c:formatCode>
                <c:ptCount val="3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8B-451D-AE1E-411E5FB79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359647316078335"/>
          <c:w val="0.7692784339457569"/>
          <c:h val="0.13013959871638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6692913376"/>
          <c:h val="0.5998416640745639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CD-4DFC-B620-A0B4A025AE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verzió'!$A$122:$A$153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verzió'!$B$122:$B$153</c:f>
              <c:numCache>
                <c:formatCode>General\ "pont"</c:formatCode>
                <c:ptCount val="32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CD-4DFC-B620-A0B4A025AE06}"/>
            </c:ext>
          </c:extLst>
        </c:ser>
        <c:ser>
          <c:idx val="1"/>
          <c:order val="1"/>
          <c:tx>
            <c:strRef>
              <c:f>'Új verzió'!$C$121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CD-4DFC-B620-A0B4A025AE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verzió'!$A$122:$A$153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verzió'!$C$122:$C$153</c:f>
              <c:numCache>
                <c:formatCode>General\ "pont"</c:formatCode>
                <c:ptCount val="32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CD-4DFC-B620-A0B4A025AE06}"/>
            </c:ext>
          </c:extLst>
        </c:ser>
        <c:ser>
          <c:idx val="2"/>
          <c:order val="2"/>
          <c:tx>
            <c:strRef>
              <c:f>'Új verzió'!$D$121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1"/>
              <c:layout>
                <c:manualLayout>
                  <c:x val="-1.0185067526415994E-16"/>
                  <c:y val="5.0259091553069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CD-4DFC-B620-A0B4A025AE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verzió'!$A$122:$A$153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verzió'!$D$122:$D$153</c:f>
              <c:numCache>
                <c:formatCode>General\ "pont"</c:formatCode>
                <c:ptCount val="32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CD-4DFC-B620-A0B4A025AE06}"/>
            </c:ext>
          </c:extLst>
        </c:ser>
        <c:ser>
          <c:idx val="3"/>
          <c:order val="3"/>
          <c:tx>
            <c:strRef>
              <c:f>'Új verzió'!$E$121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D-4DFC-B620-A0B4A025AE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verzió'!$A$122:$A$153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verzió'!$E$122:$E$153</c:f>
              <c:numCache>
                <c:formatCode>General\ "pont"</c:formatCode>
                <c:ptCount val="32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CD-4DFC-B620-A0B4A025AE06}"/>
            </c:ext>
          </c:extLst>
        </c:ser>
        <c:ser>
          <c:idx val="4"/>
          <c:order val="4"/>
          <c:tx>
            <c:strRef>
              <c:f>'Új verzió'!$F$121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D-4DFC-B620-A0B4A025AE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verzió'!$A$122:$A$153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verzió'!$F$122:$F$153</c:f>
              <c:numCache>
                <c:formatCode>General\ "pont"</c:formatCode>
                <c:ptCount val="3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CD-4DFC-B620-A0B4A025A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45789588801399"/>
          <c:y val="0.91517472355520946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723607228142221E-2"/>
          <c:w val="0.85910979877515325"/>
          <c:h val="0.6460564537215693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D25-4AB3-9CE6-DA0DE474C8B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D25-4AB3-9CE6-DA0DE474C8B2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D25-4AB3-9CE6-DA0DE474C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verzió'!$A$167:$A$198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verzió'!$B$167:$B$198</c:f>
              <c:numCache>
                <c:formatCode>0%</c:formatCode>
                <c:ptCount val="32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25-4AB3-9CE6-DA0DE474C8B2}"/>
            </c:ext>
          </c:extLst>
        </c:ser>
        <c:ser>
          <c:idx val="1"/>
          <c:order val="1"/>
          <c:tx>
            <c:strRef>
              <c:f>'Új verzió'!$C$166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D25-4AB3-9CE6-DA0DE474C8B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D25-4AB3-9CE6-DA0DE474C8B2}"/>
              </c:ext>
            </c:extLst>
          </c:dPt>
          <c:dLbls>
            <c:dLbl>
              <c:idx val="31"/>
              <c:layout>
                <c:manualLayout>
                  <c:x val="0"/>
                  <c:y val="-2.66433278489146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D25-4AB3-9CE6-DA0DE474C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verzió'!$A$167:$A$198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verzió'!$C$167:$C$198</c:f>
              <c:numCache>
                <c:formatCode>0%</c:formatCode>
                <c:ptCount val="32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D25-4AB3-9CE6-DA0DE474C8B2}"/>
            </c:ext>
          </c:extLst>
        </c:ser>
        <c:ser>
          <c:idx val="2"/>
          <c:order val="2"/>
          <c:tx>
            <c:strRef>
              <c:f>'Új verzió'!$D$166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7D25-4AB3-9CE6-DA0DE474C8B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7D25-4AB3-9CE6-DA0DE474C8B2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7D25-4AB3-9CE6-DA0DE474C8B2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7D25-4AB3-9CE6-DA0DE474C8B2}"/>
              </c:ext>
            </c:extLst>
          </c:dPt>
          <c:dLbls>
            <c:dLbl>
              <c:idx val="31"/>
              <c:layout>
                <c:manualLayout>
                  <c:x val="0"/>
                  <c:y val="-2.42212071353769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D25-4AB3-9CE6-DA0DE474C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verzió'!$A$167:$A$198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verzió'!$D$167:$D$198</c:f>
              <c:numCache>
                <c:formatCode>0%</c:formatCode>
                <c:ptCount val="32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D25-4AB3-9CE6-DA0DE474C8B2}"/>
            </c:ext>
          </c:extLst>
        </c:ser>
        <c:ser>
          <c:idx val="3"/>
          <c:order val="3"/>
          <c:tx>
            <c:strRef>
              <c:f>'Új verzió'!$E$166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D25-4AB3-9CE6-DA0DE474C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verzió'!$A$167:$A$198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verzió'!$E$167:$E$198</c:f>
              <c:numCache>
                <c:formatCode>0%</c:formatCode>
                <c:ptCount val="32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D25-4AB3-9CE6-DA0DE474C8B2}"/>
            </c:ext>
          </c:extLst>
        </c:ser>
        <c:ser>
          <c:idx val="4"/>
          <c:order val="4"/>
          <c:tx>
            <c:strRef>
              <c:f>'Új verzió'!$F$166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7D25-4AB3-9CE6-DA0DE474C8B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7D25-4AB3-9CE6-DA0DE474C8B2}"/>
              </c:ext>
            </c:extLst>
          </c:dPt>
          <c:dLbls>
            <c:dLbl>
              <c:idx val="3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D25-4AB3-9CE6-DA0DE474C8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verzió'!$A$167:$A$198</c:f>
              <c:strCache>
                <c:ptCount val="3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</c:strCache>
            </c:strRef>
          </c:cat>
          <c:val>
            <c:numRef>
              <c:f>'Új verzió'!$F$167:$F$198</c:f>
              <c:numCache>
                <c:formatCode>0%</c:formatCode>
                <c:ptCount val="32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D25-4AB3-9CE6-DA0DE474C8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és a várakozások szinte minden vizsgált csoportban gyengültek júniushoz képest, azonban a kilátások a nagyvállalatoknál a korábbi hónapok csökkenő trendjét követően enyhén javultak júliusban.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júniushoz képest: előbbi 91-ről 87, utóbbi 97-ről 93 százalékra. Mindkettő az elmúlt 2 év legalacsonyabb értéke.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+24-ről +16 pontra csökkent, ami az elmúlt 9 hónap legalacsonyabb értéke. A létszámbővítési tervek alindexe továbbra is pozitív, de gyengült: az előző havi +5-ről +1 pontra, ami az elmúlt 7 hónap legkedvezőtlenebb eredménye.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-8-ról -15 pontra csökkent, ami a legalacsonyabb érték a felmérés 2020. decemberi kezdete óta. 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 júniusi -23-ról -32 pontra, a várakozásoké +7-ről +2 pontra csökkent. Az aktuális helyzet megítélése legutóbb 2020. decemberében állt ezen a szinten, a várakozások pedig júliusban mutatták az idei év eddigi legkedvezőtlenebb értékét.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-8-ról -15 pontra csökkent, ami a legalacsonyabb érték a felmérés 2020. decemberi kezdete óta. 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indexe a júniusi -23-ról -32 pontra, a várakozásoké +7-ről +2 pontra csökkent. Az aktuális helyzet megítélése legutóbb 2020. decemberében állt ezen a szinten, a várakozások pedig júliusban mutatták az idei év eddigi legkedvezőtlenebb értékét.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júniushoz képest: előbbi 91-ről 87, utóbbi 97-ről 93 százalékra. Mindkettő az elmúlt 2 év legalacsonyabb értéke.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az előző havi +24-ről +16 pontra csökkent, ami az elmúlt 9 hónap legalacsonyabb értéke. A létszámbővítési tervek alindexe továbbra is pozitív, de gyengült: az előző havi +5-ről +1 pontra, ami az elmúlt 7 hónap legkedvezőtlenebb eredménye.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és a várakozások szinte minden vizsgált csoportban gyengültek júniushoz képest, azonban a kilátások a nagyvállalatoknál a korábbi hónapok csökkenő trendjét követően enyhén javultak júliusban.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0.87205</cdr:x>
      <cdr:y>0.352</cdr:y>
    </cdr:from>
    <cdr:to>
      <cdr:x>0.96441</cdr:x>
      <cdr:y>0.40188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0A14FEA3-B212-4B4C-4140-3327DE74B93E}"/>
            </a:ext>
          </a:extLst>
        </cdr:cNvPr>
        <cdr:cNvSpPr txBox="1"/>
      </cdr:nvSpPr>
      <cdr:spPr>
        <a:xfrm xmlns:a="http://schemas.openxmlformats.org/drawingml/2006/main">
          <a:off x="7942085" y="1878571"/>
          <a:ext cx="841206" cy="266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FF0000"/>
              </a:solidFill>
            </a:rPr>
            <a:t>-32 pont</a:t>
          </a:r>
        </a:p>
      </cdr:txBody>
    </cdr:sp>
  </cdr:relSizeAnchor>
  <cdr:relSizeAnchor xmlns:cdr="http://schemas.openxmlformats.org/drawingml/2006/chartDrawing">
    <cdr:from>
      <cdr:x>0.87205</cdr:x>
      <cdr:y>0.3836</cdr:y>
    </cdr:from>
    <cdr:to>
      <cdr:x>0.96441</cdr:x>
      <cdr:y>0.43348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D7AC8D34-81A2-B5B5-FAD9-987E8BDAE762}"/>
            </a:ext>
          </a:extLst>
        </cdr:cNvPr>
        <cdr:cNvSpPr txBox="1"/>
      </cdr:nvSpPr>
      <cdr:spPr>
        <a:xfrm xmlns:a="http://schemas.openxmlformats.org/drawingml/2006/main">
          <a:off x="7942085" y="2047248"/>
          <a:ext cx="841206" cy="266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-33 pont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0.87641</cdr:x>
      <cdr:y>0.24859</cdr:y>
    </cdr:from>
    <cdr:to>
      <cdr:x>0.95419</cdr:x>
      <cdr:y>0.3071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CCA8BC9-9E11-0635-3F16-CB1385406A99}"/>
            </a:ext>
          </a:extLst>
        </cdr:cNvPr>
        <cdr:cNvSpPr txBox="1"/>
      </cdr:nvSpPr>
      <cdr:spPr>
        <a:xfrm xmlns:a="http://schemas.openxmlformats.org/drawingml/2006/main">
          <a:off x="8013929" y="1348905"/>
          <a:ext cx="7112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FF0000"/>
              </a:solidFill>
            </a:rPr>
            <a:t>2 pont</a:t>
          </a:r>
        </a:p>
      </cdr:txBody>
    </cdr:sp>
  </cdr:relSizeAnchor>
  <cdr:relSizeAnchor xmlns:cdr="http://schemas.openxmlformats.org/drawingml/2006/chartDrawing">
    <cdr:from>
      <cdr:x>0.87641</cdr:x>
      <cdr:y>0.28376</cdr:y>
    </cdr:from>
    <cdr:to>
      <cdr:x>0.95419</cdr:x>
      <cdr:y>0.34227</cdr:y>
    </cdr:to>
    <cdr:sp macro="" textlink="">
      <cdr:nvSpPr>
        <cdr:cNvPr id="3" name="Szövegdoboz 1">
          <a:extLst xmlns:a="http://schemas.openxmlformats.org/drawingml/2006/main">
            <a:ext uri="{FF2B5EF4-FFF2-40B4-BE49-F238E27FC236}">
              <a16:creationId xmlns:a16="http://schemas.microsoft.com/office/drawing/2014/main" id="{0B87BD02-7F10-2635-9EC7-1B274B53ED3E}"/>
            </a:ext>
          </a:extLst>
        </cdr:cNvPr>
        <cdr:cNvSpPr txBox="1"/>
      </cdr:nvSpPr>
      <cdr:spPr>
        <a:xfrm xmlns:a="http://schemas.openxmlformats.org/drawingml/2006/main">
          <a:off x="8013929" y="1539786"/>
          <a:ext cx="7112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1 pont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0.30777</cdr:x>
      <cdr:y>0.42941</cdr:y>
    </cdr:from>
    <cdr:to>
      <cdr:x>0.41953</cdr:x>
      <cdr:y>0.5042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1A30C7E5-E6A9-748C-3FBD-8F03A422CBD8}"/>
            </a:ext>
          </a:extLst>
        </cdr:cNvPr>
        <cdr:cNvSpPr txBox="1"/>
      </cdr:nvSpPr>
      <cdr:spPr>
        <a:xfrm xmlns:a="http://schemas.openxmlformats.org/drawingml/2006/main">
          <a:off x="2814207" y="2173152"/>
          <a:ext cx="1021933" cy="378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2023. 08. 01.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júliusi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az egy évvel korábbi szint 87 százalékára csökkent, ami az elmúlt 2 év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4012468"/>
              </p:ext>
            </p:extLst>
          </p:nvPr>
        </p:nvGraphicFramePr>
        <p:xfrm>
          <a:off x="0" y="922448"/>
          <a:ext cx="9144000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6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tevékenységi körben csökkent az átlagos kapacitás-kihasználtság júniushoz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3927395"/>
              </p:ext>
            </p:extLst>
          </p:nvPr>
        </p:nvGraphicFramePr>
        <p:xfrm>
          <a:off x="0" y="920496"/>
          <a:ext cx="9144000" cy="468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újra kedvezőtlenek, amire legutóbb tavaly decemberben volt példa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185450"/>
              </p:ext>
            </p:extLst>
          </p:nvPr>
        </p:nvGraphicFramePr>
        <p:xfrm>
          <a:off x="1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az egy évvel korábbi szint 93 százalékára csökkent, ami az elmúlt 2 év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2637974"/>
              </p:ext>
            </p:extLst>
          </p:nvPr>
        </p:nvGraphicFramePr>
        <p:xfrm>
          <a:off x="0" y="931590"/>
          <a:ext cx="9144000" cy="5243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2" y="307413"/>
            <a:ext cx="8092440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továbbra is kedvezőtlen helyzetértékelés és csak minimálisan optimista várakozások jellemzők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2812546" y="264263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100507" y="2777338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2023/4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699402"/>
              </p:ext>
            </p:extLst>
          </p:nvPr>
        </p:nvGraphicFramePr>
        <p:xfrm>
          <a:off x="0" y="919413"/>
          <a:ext cx="9144000" cy="506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zövegdoboz 17">
            <a:extLst>
              <a:ext uri="{FF2B5EF4-FFF2-40B4-BE49-F238E27FC236}">
                <a16:creationId xmlns:a16="http://schemas.microsoft.com/office/drawing/2014/main" id="{3D62FEED-94E4-125C-9E59-61E2F36EC8A4}"/>
              </a:ext>
            </a:extLst>
          </p:cNvPr>
          <p:cNvSpPr txBox="1"/>
          <p:nvPr/>
        </p:nvSpPr>
        <p:spPr>
          <a:xfrm>
            <a:off x="3418443" y="2856895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2023/6</a:t>
            </a:r>
          </a:p>
        </p:txBody>
      </p:sp>
      <p:sp>
        <p:nvSpPr>
          <p:cNvPr id="32" name="Szövegdoboz 17">
            <a:extLst>
              <a:ext uri="{FF2B5EF4-FFF2-40B4-BE49-F238E27FC236}">
                <a16:creationId xmlns:a16="http://schemas.microsoft.com/office/drawing/2014/main" id="{298313EB-969F-AA49-B8B2-8026937ADCD1}"/>
              </a:ext>
            </a:extLst>
          </p:cNvPr>
          <p:cNvSpPr txBox="1"/>
          <p:nvPr/>
        </p:nvSpPr>
        <p:spPr>
          <a:xfrm>
            <a:off x="2097366" y="2953815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2023/7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833" y="310448"/>
            <a:ext cx="8005010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magas termelési árak mellett a vevők hiánya jelenti a leggyakoribb problémát a vállalatok számára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856229"/>
              </p:ext>
            </p:extLst>
          </p:nvPr>
        </p:nvGraphicFramePr>
        <p:xfrm>
          <a:off x="0" y="922448"/>
          <a:ext cx="9143999" cy="4882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497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az elmúlt 5 hónap legalacsonyabb szintjére csökkent…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2302659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310448"/>
            <a:ext cx="807885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A jövőre vonatkozó várakozások is az elmúlt fél év legalacsonyabb szintjére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245009"/>
              </p:ext>
            </p:extLst>
          </p:nvPr>
        </p:nvGraphicFramePr>
        <p:xfrm>
          <a:off x="19569" y="922448"/>
          <a:ext cx="9104862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2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továbbra is pozitív, de 9 hónapja nem volt ilyen alacsony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661359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56211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létszámbővítést tervezők aránya csak minimálisan haladta meg a leépítést fontolgatókét júliusban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995214"/>
              </p:ext>
            </p:extLst>
          </p:nvPr>
        </p:nvGraphicFramePr>
        <p:xfrm>
          <a:off x="0" y="922449"/>
          <a:ext cx="9144000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8" y="310449"/>
            <a:ext cx="7889511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foglalkoztatási várakozások minden tevékenységi körben negatívvá váltak, amire legutóbb tavaly decemberben volt példa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141972"/>
              </p:ext>
            </p:extLst>
          </p:nvPr>
        </p:nvGraphicFramePr>
        <p:xfrm>
          <a:off x="1" y="922449"/>
          <a:ext cx="9144000" cy="485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zövegdoboz 7">
            <a:extLst>
              <a:ext uri="{FF2B5EF4-FFF2-40B4-BE49-F238E27FC236}">
                <a16:creationId xmlns:a16="http://schemas.microsoft.com/office/drawing/2014/main" id="{F0FB9B9E-93EA-10A4-5B37-78F3D1790AB2}"/>
              </a:ext>
            </a:extLst>
          </p:cNvPr>
          <p:cNvSpPr txBox="1"/>
          <p:nvPr/>
        </p:nvSpPr>
        <p:spPr>
          <a:xfrm>
            <a:off x="8033080" y="2671266"/>
            <a:ext cx="746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-4 pont</a:t>
            </a:r>
          </a:p>
        </p:txBody>
      </p:sp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inflációs nyomás enyhülésére utal, hogy az elmúlt 3 hónapban árat emelő vállalatok aránya február óta csökkenő trendet mutat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3582776"/>
              </p:ext>
            </p:extLst>
          </p:nvPr>
        </p:nvGraphicFramePr>
        <p:xfrm>
          <a:off x="0" y="911619"/>
          <a:ext cx="9144000" cy="4829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tervezett áremelések mutatója azonban fél évig tartó csökkenést követően enyhén nőtt júliusban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280976"/>
              </p:ext>
            </p:extLst>
          </p:nvPr>
        </p:nvGraphicFramePr>
        <p:xfrm>
          <a:off x="0" y="913396"/>
          <a:ext cx="9161411" cy="4825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19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969918"/>
              </p:ext>
            </p:extLst>
          </p:nvPr>
        </p:nvGraphicFramePr>
        <p:xfrm>
          <a:off x="0" y="922449"/>
          <a:ext cx="9143999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a 2020. decembere óta tapasztalt legalacsonyabb szintre gyengült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20908374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656" y="309397"/>
            <a:ext cx="82222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vállalati konjunktúraindexe a júniusi -8 pontról -15 pontra csökkent, ami az eddig tapasztalt legalacsonyabb érték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201321"/>
              </p:ext>
            </p:extLst>
          </p:nvPr>
        </p:nvGraphicFramePr>
        <p:xfrm>
          <a:off x="15751" y="921397"/>
          <a:ext cx="9112494" cy="4882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2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helyzettel kapcsolatos tapasztalatok legutóbb 2020. decemberében álltak ezen a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376531"/>
              </p:ext>
            </p:extLst>
          </p:nvPr>
        </p:nvGraphicFramePr>
        <p:xfrm>
          <a:off x="0" y="923787"/>
          <a:ext cx="9112494" cy="4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felmérésben vizsgált minden tényező kapcsán gyengült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78199"/>
              </p:ext>
            </p:extLst>
          </p:nvPr>
        </p:nvGraphicFramePr>
        <p:xfrm>
          <a:off x="0" y="926733"/>
          <a:ext cx="9107424" cy="5336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14733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ugyancsak gyengülés mutatkozott a várakozások valamennyi területén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1791106"/>
              </p:ext>
            </p:extLst>
          </p:nvPr>
        </p:nvGraphicFramePr>
        <p:xfrm>
          <a:off x="0" y="926733"/>
          <a:ext cx="9144000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az idei év eddigi legalacsonyabb szintjére gyengültek júliusban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52254"/>
              </p:ext>
            </p:extLst>
          </p:nvPr>
        </p:nvGraphicFramePr>
        <p:xfrm>
          <a:off x="0" y="922449"/>
          <a:ext cx="9144000" cy="507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54282</TotalTime>
  <Words>1188</Words>
  <Application>Microsoft Office PowerPoint</Application>
  <PresentationFormat>Diavetítés a képernyőre (4:3 oldalarány)</PresentationFormat>
  <Paragraphs>133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júliusi eredményei</vt:lpstr>
      <vt:lpstr>Az mnb vállalati konjunktúra felmérései</vt:lpstr>
      <vt:lpstr>A vállalati konjunktúra a 2020. decembere óta tapasztalt legalacsonyabb szintre gyengült</vt:lpstr>
      <vt:lpstr>Az mnb vállalati konjunktúraindexe a júniusi -8 pontról -15 pontra csökkent, ami az eddig tapasztalt legalacsonyabb érték</vt:lpstr>
      <vt:lpstr>Az aktuális helyzettel kapcsolatos tapasztalatok legutóbb 2020. decemberében álltak ezen a szinten</vt:lpstr>
      <vt:lpstr>A jelenlegi helyzet indexe a felmérésben vizsgált minden tényező kapcsán gyengült az előző hónaphoz képest…</vt:lpstr>
      <vt:lpstr>… és ugyancsak gyengülés mutatkozott a várakozások valamennyi területén is</vt:lpstr>
      <vt:lpstr>A várakozások az idei év eddigi legalacsonyabb szintjére gyengültek júliusban</vt:lpstr>
      <vt:lpstr>Termelés és kereslet</vt:lpstr>
      <vt:lpstr>Az átlagos kapacitás-kihasználtság az egy évvel korábbi szint 87 százalékára csökkent, ami az elmúlt 2 év legalacsonyabb értéke</vt:lpstr>
      <vt:lpstr>Minden tevékenységi körben csökkent az átlagos kapacitás-kihasználtság júniushoz képest</vt:lpstr>
      <vt:lpstr>A kapacitás-kihasználtságra vonatkozó várakozások újra kedvezőtlenek, amire legutóbb tavaly decemberben volt példa</vt:lpstr>
      <vt:lpstr>az átlagos bevételi szint az egy évvel korábbi szint 93 százalékára csökkent, ami az elmúlt 2 év legalacsonyabb értéke</vt:lpstr>
      <vt:lpstr>A bevételi szintre továbbra is kedvezőtlen helyzetértékelés és csak minimálisan optimista várakozások jellemzők</vt:lpstr>
      <vt:lpstr>a magas termelési árak mellett a vevők hiánya jelenti a leggyakoribb problémát a vállalatok számára</vt:lpstr>
      <vt:lpstr>Üzleti környezet, beruházások, foglalkoztatás</vt:lpstr>
      <vt:lpstr>Az üzleti környezet átlagos megítélése az elmúlt 5 hónap legalacsonyabb szintjére csökkent…</vt:lpstr>
      <vt:lpstr>… és A jövőre vonatkozó várakozások is az elmúlt fél év legalacsonyabb szintjére gyengültek</vt:lpstr>
      <vt:lpstr>A beruházási várakozások mutatója továbbra is pozitív, de 9 hónapja nem volt ilyen alacsony szinten</vt:lpstr>
      <vt:lpstr>A létszámbővítést tervezők aránya csak minimálisan haladta meg a leépítést fontolgatókét júliusban</vt:lpstr>
      <vt:lpstr>A foglalkoztatási várakozások minden tevékenységi körben negatívvá váltak, amire legutóbb tavaly decemberben volt példa</vt:lpstr>
      <vt:lpstr>Árak</vt:lpstr>
      <vt:lpstr>Az inflációs nyomás enyhülésére utal, hogy az elmúlt 3 hónapban árat emelő vállalatok aránya február óta csökkenő trendet mutat</vt:lpstr>
      <vt:lpstr>A tervezett áremelések mutatója azonban fél évig tartó csökkenést követően enyhén nőtt júliusban</vt:lpstr>
      <vt:lpstr>a magasabb infláció miatt a válaszadók 19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2309</cp:revision>
  <dcterms:created xsi:type="dcterms:W3CDTF">2020-04-06T05:19:02Z</dcterms:created>
  <dcterms:modified xsi:type="dcterms:W3CDTF">2023-08-01T07:27:54Z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