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nius\input\2023.%20j&#250;n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588405445629119E-2"/>
          <c:w val="0.8014534769515349"/>
          <c:h val="0.5945670701907396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1EF-4CED-BD55-74661B25361C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1EF-4CED-BD55-74661B2536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Indexek!$B$4:$AF$4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Indexek!$B$5:$AF$5</c:f>
              <c:numCache>
                <c:formatCode>General\ "pont"</c:formatCode>
                <c:ptCount val="3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EF-4CED-BD55-74661B25361C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1EF-4CED-BD55-74661B25361C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EF-4CED-BD55-74661B2536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Indexek!$B$4:$AF$4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Indexek!$B$6:$AF$6</c:f>
              <c:numCache>
                <c:formatCode>General\ "pont"</c:formatCode>
                <c:ptCount val="3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EF-4CED-BD55-74661B25361C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1EF-4CED-BD55-74661B25361C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EF-4CED-BD55-74661B2536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Indexek!$B$4:$AF$4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Indexek!$B$7:$AF$7</c:f>
              <c:numCache>
                <c:formatCode>General\ "pont"</c:formatCode>
                <c:ptCount val="31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EF-4CED-BD55-74661B2536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CCD-42C4-A47C-7920374E479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CCD-42C4-A47C-7920374E479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CCD-42C4-A47C-7920374E479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CCD-42C4-A47C-7920374E47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CCD-42C4-A47C-7920374E479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CCD-42C4-A47C-7920374E479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CCD-42C4-A47C-7920374E479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CCD-42C4-A47C-7920374E479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CD-42C4-A47C-7920374E479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CCD-42C4-A47C-7920374E479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CCD-42C4-A47C-7920374E479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CCD-42C4-A47C-7920374E479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CCD-42C4-A47C-7920374E479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CCD-42C4-A47C-7920374E479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CCD-42C4-A47C-7920374E479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CCD-42C4-A47C-7920374E479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CCD-42C4-A47C-7920374E479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CCD-42C4-A47C-7920374E479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CCD-42C4-A47C-7920374E479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CCD-42C4-A47C-7920374E479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CCD-42C4-A47C-7920374E479B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CCD-42C4-A47C-7920374E479B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CCD-42C4-A47C-7920374E479B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CCD-42C4-A47C-7920374E479B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CCD-42C4-A47C-7920374E479B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CCD-42C4-A47C-7920374E479B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CCD-42C4-A47C-7920374E479B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5442-4E5A-8B25-C60B3AF67C64}"/>
              </c:ext>
            </c:extLst>
          </c:dPt>
          <c:xVal>
            <c:numRef>
              <c:f>Árbevétel!$B$2:$AF$2</c:f>
              <c:numCache>
                <c:formatCode>General</c:formatCode>
                <c:ptCount val="3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</c:numCache>
            </c:numRef>
          </c:xVal>
          <c:yVal>
            <c:numRef>
              <c:f>Árbevétel!$B$3:$AF$3</c:f>
              <c:numCache>
                <c:formatCode>General</c:formatCode>
                <c:ptCount val="3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1CCD-42C4-A47C-7920374E4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90138778449122747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verzió'!$A$238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3888890407796413E-3"/>
                  <c:y val="8.049760619979463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verzió'!$B$238:$AF$238</c:f>
              <c:numCache>
                <c:formatCode>General</c:formatCode>
                <c:ptCount val="31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39-428B-8B8B-566D21EEFDA3}"/>
            </c:ext>
          </c:extLst>
        </c:ser>
        <c:ser>
          <c:idx val="1"/>
          <c:order val="1"/>
          <c:tx>
            <c:strRef>
              <c:f>'Új verzió'!$A$239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639-428B-8B8B-566D21EEFDA3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639-428B-8B8B-566D21EEFDA3}"/>
              </c:ext>
            </c:extLst>
          </c:dPt>
          <c:dLbls>
            <c:dLbl>
              <c:idx val="30"/>
              <c:layout>
                <c:manualLayout>
                  <c:x val="0"/>
                  <c:y val="-1.341626769996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verzió'!$B$239:$AF$239</c:f>
              <c:numCache>
                <c:formatCode>General</c:formatCode>
                <c:ptCount val="31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39-428B-8B8B-566D21EEFDA3}"/>
            </c:ext>
          </c:extLst>
        </c:ser>
        <c:ser>
          <c:idx val="7"/>
          <c:order val="2"/>
          <c:tx>
            <c:strRef>
              <c:f>'Új verzió'!$A$246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39-428B-8B8B-566D21EEFDA3}"/>
                </c:ext>
              </c:extLst>
            </c:dLbl>
            <c:dLbl>
              <c:idx val="30"/>
              <c:layout>
                <c:manualLayout>
                  <c:x val="0"/>
                  <c:y val="-1.33204485787067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verzió'!$B$246:$AF$246</c:f>
              <c:numCache>
                <c:formatCode>General</c:formatCode>
                <c:ptCount val="31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9639-428B-8B8B-566D21EEFDA3}"/>
            </c:ext>
          </c:extLst>
        </c:ser>
        <c:ser>
          <c:idx val="2"/>
          <c:order val="3"/>
          <c:tx>
            <c:strRef>
              <c:f>'Új verzió'!$A$241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2.68325353999315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verzió'!$B$241:$AF$241</c:f>
              <c:numCache>
                <c:formatCode>0%</c:formatCode>
                <c:ptCount val="31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639-428B-8B8B-566D21EEFDA3}"/>
            </c:ext>
          </c:extLst>
        </c:ser>
        <c:ser>
          <c:idx val="3"/>
          <c:order val="4"/>
          <c:tx>
            <c:strRef>
              <c:f>'Új verzió'!$A$242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verzió'!$B$242:$AF$242</c:f>
              <c:numCache>
                <c:formatCode>0%</c:formatCode>
                <c:ptCount val="31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639-428B-8B8B-566D21EEFDA3}"/>
            </c:ext>
          </c:extLst>
        </c:ser>
        <c:ser>
          <c:idx val="4"/>
          <c:order val="5"/>
          <c:tx>
            <c:strRef>
              <c:f>'Új verzió'!$A$243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1.87827747799520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verzió'!$B$243:$AF$243</c:f>
              <c:numCache>
                <c:formatCode>0%</c:formatCode>
                <c:ptCount val="31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639-428B-8B8B-566D21EEFDA3}"/>
            </c:ext>
          </c:extLst>
        </c:ser>
        <c:ser>
          <c:idx val="5"/>
          <c:order val="6"/>
          <c:tx>
            <c:strRef>
              <c:f>'Új verzió'!$A$244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2.68325353999315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verzió'!$B$244:$AF$244</c:f>
              <c:numCache>
                <c:formatCode>0%</c:formatCode>
                <c:ptCount val="31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639-428B-8B8B-566D21EEFDA3}"/>
            </c:ext>
          </c:extLst>
        </c:ser>
        <c:ser>
          <c:idx val="6"/>
          <c:order val="7"/>
          <c:tx>
            <c:strRef>
              <c:f>'Új verzió'!$A$245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5.36650707998635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verzió'!$B$245:$AF$245</c:f>
              <c:numCache>
                <c:formatCode>0%</c:formatCode>
                <c:ptCount val="31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639-428B-8B8B-566D21EEFDA3}"/>
            </c:ext>
          </c:extLst>
        </c:ser>
        <c:ser>
          <c:idx val="8"/>
          <c:order val="8"/>
          <c:tx>
            <c:strRef>
              <c:f>'Új verzió'!$A$247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2.7777780815594864E-3"/>
                  <c:y val="2.14660283199452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639-428B-8B8B-566D21EEFD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verzió'!$B$237:$AF$237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verzió'!$B$247:$AF$247</c:f>
              <c:numCache>
                <c:formatCode>0%</c:formatCode>
                <c:ptCount val="31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639-428B-8B8B-566D21EEF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verzió'!$A$248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9639-428B-8B8B-566D21EEFDA3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verzió'!$B$237:$AF$237</c15:sqref>
                        </c15:formulaRef>
                      </c:ext>
                    </c:extLst>
                    <c:strCache>
                      <c:ptCount val="31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  <c:pt idx="29">
                        <c:v>Május</c:v>
                      </c:pt>
                      <c:pt idx="30">
                        <c:v>Június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verzió'!$B$248:$Z$248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9639-428B-8B8B-566D21EEFDA3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09319959461938E-2"/>
          <c:y val="0.69063100989970805"/>
          <c:w val="0.97655142347788215"/>
          <c:h val="0.30456101707670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2.8777030344763015E-2"/>
          <c:w val="0.75769313210848643"/>
          <c:h val="0.6125945315785120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verzió'!$B$257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verzió'!$A$258:$A$288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verzió'!$B$258:$B$288</c:f>
              <c:numCache>
                <c:formatCode>General\ "pont"</c:formatCode>
                <c:ptCount val="31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22-44A6-BD18-F64B93FA6F9C}"/>
            </c:ext>
          </c:extLst>
        </c:ser>
        <c:ser>
          <c:idx val="1"/>
          <c:order val="1"/>
          <c:tx>
            <c:strRef>
              <c:f>'Új verzió'!$C$257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4.7143342363985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22-44A6-BD18-F64B93FA6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verzió'!$A$258:$A$288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verzió'!$C$258:$C$288</c:f>
              <c:numCache>
                <c:formatCode>General\ "pont"</c:formatCode>
                <c:ptCount val="31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22-44A6-BD18-F64B93FA6F9C}"/>
            </c:ext>
          </c:extLst>
        </c:ser>
        <c:ser>
          <c:idx val="2"/>
          <c:order val="2"/>
          <c:tx>
            <c:strRef>
              <c:f>'Új verzió'!$D$257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22-44A6-BD18-F64B93FA6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verzió'!$A$258:$A$288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verzió'!$D$258:$D$288</c:f>
              <c:numCache>
                <c:formatCode>General\ "pont"</c:formatCode>
                <c:ptCount val="31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22-44A6-BD18-F64B93FA6F9C}"/>
            </c:ext>
          </c:extLst>
        </c:ser>
        <c:ser>
          <c:idx val="3"/>
          <c:order val="3"/>
          <c:tx>
            <c:strRef>
              <c:f>'Új verzió'!$E$257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2.7777777777777779E-3"/>
                  <c:y val="3.6667044060877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422-44A6-BD18-F64B93FA6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verzió'!$A$258:$A$288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verzió'!$E$258:$E$288</c:f>
              <c:numCache>
                <c:formatCode>General\ "pont"</c:formatCode>
                <c:ptCount val="31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22-44A6-BD18-F64B93FA6F9C}"/>
            </c:ext>
          </c:extLst>
        </c:ser>
        <c:ser>
          <c:idx val="4"/>
          <c:order val="4"/>
          <c:tx>
            <c:strRef>
              <c:f>'Új verzió'!$F$257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22-44A6-BD18-F64B93FA6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verzió'!$A$258:$A$288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verzió'!$F$258:$F$288</c:f>
              <c:numCache>
                <c:formatCode>General\ "pont"</c:formatCode>
                <c:ptCount val="3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22-44A6-BD18-F64B93FA6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89647157749343"/>
          <c:h val="0.6390172195331582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verzió'!$B$291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verzió'!$A$292:$A$322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verzió'!$B$292:$B$322</c:f>
              <c:numCache>
                <c:formatCode>General\ "pont"</c:formatCode>
                <c:ptCount val="31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01-4E7D-A361-AC9208A46CAF}"/>
            </c:ext>
          </c:extLst>
        </c:ser>
        <c:ser>
          <c:idx val="1"/>
          <c:order val="1"/>
          <c:tx>
            <c:strRef>
              <c:f>'Új verzió'!$C$291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verzió'!$A$292:$A$322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verzió'!$C$292:$C$322</c:f>
              <c:numCache>
                <c:formatCode>General\ "pont"</c:formatCode>
                <c:ptCount val="31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01-4E7D-A361-AC9208A46CAF}"/>
            </c:ext>
          </c:extLst>
        </c:ser>
        <c:ser>
          <c:idx val="2"/>
          <c:order val="2"/>
          <c:tx>
            <c:strRef>
              <c:f>'Új verzió'!$D$291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1.3948591422912285E-3"/>
                  <c:y val="7.15852726761365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01-4E7D-A361-AC9208A46C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verzió'!$A$292:$A$322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verzió'!$D$292:$D$322</c:f>
              <c:numCache>
                <c:formatCode>General\ "pont"</c:formatCode>
                <c:ptCount val="31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01-4E7D-A361-AC9208A46CAF}"/>
            </c:ext>
          </c:extLst>
        </c:ser>
        <c:ser>
          <c:idx val="3"/>
          <c:order val="3"/>
          <c:tx>
            <c:strRef>
              <c:f>'Új verzió'!$E$291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01-4E7D-A361-AC9208A46C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verzió'!$A$292:$A$322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verzió'!$E$292:$E$322</c:f>
              <c:numCache>
                <c:formatCode>General\ "pont"</c:formatCode>
                <c:ptCount val="31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01-4E7D-A361-AC9208A46CAF}"/>
            </c:ext>
          </c:extLst>
        </c:ser>
        <c:ser>
          <c:idx val="4"/>
          <c:order val="4"/>
          <c:tx>
            <c:strRef>
              <c:f>'Új verzió'!$F$291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1.97476614278997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01-4E7D-A361-AC9208A46C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verzió'!$A$292:$A$322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verzió'!$F$292:$F$322</c:f>
              <c:numCache>
                <c:formatCode>General\ "pont"</c:formatCode>
                <c:ptCount val="3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01-4E7D-A361-AC9208A46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59454102654166"/>
          <c:y val="0.93148747121671449"/>
          <c:w val="0.80117996296923555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115255905511814"/>
          <c:h val="0.592199223242932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verzió'!$L$334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82-403A-85B6-45493CBCA6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verzió'!$K$335:$K$365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verzió'!$L$335:$L$365</c:f>
              <c:numCache>
                <c:formatCode>General\ "pont"</c:formatCode>
                <c:ptCount val="31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82-403A-85B6-45493CBCA633}"/>
            </c:ext>
          </c:extLst>
        </c:ser>
        <c:ser>
          <c:idx val="1"/>
          <c:order val="1"/>
          <c:tx>
            <c:strRef>
              <c:f>'Új verzió'!$M$334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82-403A-85B6-45493CBCA6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verzió'!$K$335:$K$365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verzió'!$M$335:$M$365</c:f>
              <c:numCache>
                <c:formatCode>General\ "pont"</c:formatCode>
                <c:ptCount val="31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2-403A-85B6-45493CBCA633}"/>
            </c:ext>
          </c:extLst>
        </c:ser>
        <c:ser>
          <c:idx val="2"/>
          <c:order val="2"/>
          <c:tx>
            <c:strRef>
              <c:f>'Új verzió'!$N$334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82-403A-85B6-45493CBCA6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verzió'!$K$335:$K$365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verzió'!$N$335:$N$365</c:f>
              <c:numCache>
                <c:formatCode>General\ "pont"</c:formatCode>
                <c:ptCount val="31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82-403A-85B6-45493CBCA633}"/>
            </c:ext>
          </c:extLst>
        </c:ser>
        <c:ser>
          <c:idx val="3"/>
          <c:order val="3"/>
          <c:tx>
            <c:strRef>
              <c:f>'Új verzió'!$O$334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82-403A-85B6-45493CBCA6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verzió'!$K$335:$K$365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verzió'!$O$335:$O$365</c:f>
              <c:numCache>
                <c:formatCode>General\ "pont"</c:formatCode>
                <c:ptCount val="3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82-403A-85B6-45493CBCA6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6571807536537571"/>
          <c:w val="0.74427843394575688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6463757655293085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verzió'!$B$369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2.7777777777778798E-3"/>
                  <c:y val="-9.83694108311305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D3-4BCE-B89E-D4C0667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verzió'!$A$370:$A$400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verzió'!$B$370:$B$400</c:f>
              <c:numCache>
                <c:formatCode>General\ "pont"</c:formatCode>
                <c:ptCount val="31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D3-4BCE-B89E-D4C0667CDBC3}"/>
            </c:ext>
          </c:extLst>
        </c:ser>
        <c:ser>
          <c:idx val="1"/>
          <c:order val="1"/>
          <c:tx>
            <c:strRef>
              <c:f>'Új verzió'!$C$369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2.70515879785608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D3-4BCE-B89E-D4C0667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verzió'!$A$370:$A$400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verzió'!$C$370:$C$400</c:f>
              <c:numCache>
                <c:formatCode>General\ "pont"</c:formatCode>
                <c:ptCount val="31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D3-4BCE-B89E-D4C0667CDBC3}"/>
            </c:ext>
          </c:extLst>
        </c:ser>
        <c:ser>
          <c:idx val="2"/>
          <c:order val="2"/>
          <c:tx>
            <c:strRef>
              <c:f>'Új verzió'!$D$369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3888888888889906E-3"/>
                  <c:y val="4.50854591331969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D3-4BCE-B89E-D4C0667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verzió'!$A$370:$A$400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verzió'!$D$370:$D$400</c:f>
              <c:numCache>
                <c:formatCode>General\ "pont"</c:formatCode>
                <c:ptCount val="31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D3-4BCE-B89E-D4C0667CDBC3}"/>
            </c:ext>
          </c:extLst>
        </c:ser>
        <c:ser>
          <c:idx val="3"/>
          <c:order val="3"/>
          <c:tx>
            <c:strRef>
              <c:f>'Új verzió'!$E$369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D3-4BCE-B89E-D4C0667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verzió'!$A$370:$A$400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verzió'!$E$370:$E$400</c:f>
              <c:numCache>
                <c:formatCode>General\ "pont"</c:formatCode>
                <c:ptCount val="31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D3-4BCE-B89E-D4C0667CDBC3}"/>
            </c:ext>
          </c:extLst>
        </c:ser>
        <c:ser>
          <c:idx val="4"/>
          <c:order val="4"/>
          <c:tx>
            <c:strRef>
              <c:f>'Új verzió'!$F$369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2.7777777777778798E-3"/>
                  <c:y val="-1.9673882166226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D3-4BCE-B89E-D4C0667CD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verzió'!$A$370:$A$400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verzió'!$F$370:$F$400</c:f>
              <c:numCache>
                <c:formatCode>General\ "pont"</c:formatCode>
                <c:ptCount val="3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D3-4BCE-B89E-D4C0667CD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2682497041656153"/>
          <c:w val="0.79775076552930879"/>
          <c:h val="6.8256559041881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90417478122094E-2"/>
          <c:w val="0.76463757655293085"/>
          <c:h val="0.5467814086248706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verzió'!$L$402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1.3888888888888889E-3"/>
                  <c:y val="2.35255180862454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9C-49C0-A4D9-50F89950C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verzió'!$K$403:$K$433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verzió'!$L$403:$L$433</c:f>
              <c:numCache>
                <c:formatCode>General\ "pont"</c:formatCode>
                <c:ptCount val="31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9C-49C0-A4D9-50F89950C498}"/>
            </c:ext>
          </c:extLst>
        </c:ser>
        <c:ser>
          <c:idx val="1"/>
          <c:order val="1"/>
          <c:tx>
            <c:strRef>
              <c:f>'Új verzió'!$M$402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verzió'!$K$403:$K$433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verzió'!$M$403:$M$433</c:f>
              <c:numCache>
                <c:formatCode>General\ "pont"</c:formatCode>
                <c:ptCount val="31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9C-49C0-A4D9-50F89950C498}"/>
            </c:ext>
          </c:extLst>
        </c:ser>
        <c:ser>
          <c:idx val="2"/>
          <c:order val="2"/>
          <c:tx>
            <c:strRef>
              <c:f>'Új verzió'!$N$402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9C-49C0-A4D9-50F89950C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verzió'!$K$403:$K$433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verzió'!$N$403:$N$433</c:f>
              <c:numCache>
                <c:formatCode>General\ "pont"</c:formatCode>
                <c:ptCount val="31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9C-49C0-A4D9-50F89950C498}"/>
            </c:ext>
          </c:extLst>
        </c:ser>
        <c:ser>
          <c:idx val="3"/>
          <c:order val="3"/>
          <c:tx>
            <c:strRef>
              <c:f>'Új verzió'!$O$402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3888888888889906E-3"/>
                  <c:y val="-2.6139464540272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9C-49C0-A4D9-50F89950C4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verzió'!$K$403:$K$433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verzió'!$O$403:$O$433</c:f>
              <c:numCache>
                <c:formatCode>General\ "pont"</c:formatCode>
                <c:ptCount val="3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9C-49C0-A4D9-50F89950C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881972290521003"/>
          <c:w val="0.72483398950131228"/>
          <c:h val="0.125496598370626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1342580079E-2"/>
          <c:w val="0.75769313210848643"/>
          <c:h val="0.56059539389185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verzió'!$B$564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F6-49B9-9EA3-ACC94CBFA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verzió'!$A$565:$A$577</c:f>
              <c:strCache>
                <c:ptCount val="1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</c:strCache>
            </c:strRef>
          </c:cat>
          <c:val>
            <c:numRef>
              <c:f>'Új verzió'!$B$565:$B$577</c:f>
              <c:numCache>
                <c:formatCode>General\ "pont"</c:formatCode>
                <c:ptCount val="13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F6-49B9-9EA3-ACC94CBFA0E8}"/>
            </c:ext>
          </c:extLst>
        </c:ser>
        <c:ser>
          <c:idx val="1"/>
          <c:order val="1"/>
          <c:tx>
            <c:strRef>
              <c:f>'Új verzió'!$C$564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2"/>
              <c:layout>
                <c:manualLayout>
                  <c:x val="2.7777777777777779E-3"/>
                  <c:y val="1.33048212062507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F6-49B9-9EA3-ACC94CBFA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verzió'!$A$565:$A$577</c:f>
              <c:strCache>
                <c:ptCount val="1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</c:strCache>
            </c:strRef>
          </c:cat>
          <c:val>
            <c:numRef>
              <c:f>'Új verzió'!$C$565:$C$577</c:f>
              <c:numCache>
                <c:formatCode>General\ "pont"</c:formatCode>
                <c:ptCount val="13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F6-49B9-9EA3-ACC94CBFA0E8}"/>
            </c:ext>
          </c:extLst>
        </c:ser>
        <c:ser>
          <c:idx val="2"/>
          <c:order val="2"/>
          <c:tx>
            <c:strRef>
              <c:f>'Új verzió'!$D$564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F6-49B9-9EA3-ACC94CBFA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verzió'!$A$565:$A$577</c:f>
              <c:strCache>
                <c:ptCount val="1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</c:strCache>
            </c:strRef>
          </c:cat>
          <c:val>
            <c:numRef>
              <c:f>'Új verzió'!$D$565:$D$577</c:f>
              <c:numCache>
                <c:formatCode>General\ "pont"</c:formatCode>
                <c:ptCount val="13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BF6-49B9-9EA3-ACC94CBFA0E8}"/>
            </c:ext>
          </c:extLst>
        </c:ser>
        <c:ser>
          <c:idx val="3"/>
          <c:order val="3"/>
          <c:tx>
            <c:strRef>
              <c:f>'Új verzió'!$E$564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F6-49B9-9EA3-ACC94CBFA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verzió'!$A$565:$A$577</c:f>
              <c:strCache>
                <c:ptCount val="13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</c:strCache>
            </c:strRef>
          </c:cat>
          <c:val>
            <c:numRef>
              <c:f>'Új verzió'!$E$565:$E$577</c:f>
              <c:numCache>
                <c:formatCode>General\ "pont"</c:formatCode>
                <c:ptCount val="13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F6-49B9-9EA3-ACC94CBFA0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16633858267717"/>
          <c:y val="0.8403144882588619"/>
          <c:w val="0.77622287839020132"/>
          <c:h val="0.143719726293637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6402012248469"/>
          <c:y val="4.4704673682674952E-2"/>
          <c:w val="0.74380424321959759"/>
          <c:h val="0.6016120048504781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verzió'!$L$530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F1-4718-BB37-BDBF2EAD7F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verzió'!$K$531:$K$561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verzió'!$L$531:$L$561</c:f>
              <c:numCache>
                <c:formatCode>General\ "pont"</c:formatCode>
                <c:ptCount val="31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F1-4718-BB37-BDBF2EAD7F5D}"/>
            </c:ext>
          </c:extLst>
        </c:ser>
        <c:ser>
          <c:idx val="1"/>
          <c:order val="1"/>
          <c:tx>
            <c:strRef>
              <c:f>'Új verzió'!$M$530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F1-4718-BB37-BDBF2EAD7F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verzió'!$K$531:$K$561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verzió'!$M$531:$M$561</c:f>
              <c:numCache>
                <c:formatCode>General\ "pont"</c:formatCode>
                <c:ptCount val="31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F1-4718-BB37-BDBF2EAD7F5D}"/>
            </c:ext>
          </c:extLst>
        </c:ser>
        <c:ser>
          <c:idx val="2"/>
          <c:order val="2"/>
          <c:tx>
            <c:strRef>
              <c:f>'Új verzió'!$N$530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F1-4718-BB37-BDBF2EAD7F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verzió'!$K$531:$K$561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verzió'!$N$531:$N$561</c:f>
              <c:numCache>
                <c:formatCode>General\ "pont"</c:formatCode>
                <c:ptCount val="31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F1-4718-BB37-BDBF2EAD7F5D}"/>
            </c:ext>
          </c:extLst>
        </c:ser>
        <c:ser>
          <c:idx val="3"/>
          <c:order val="3"/>
          <c:tx>
            <c:strRef>
              <c:f>'Új verzió'!$O$530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2.0370135052831988E-16"/>
                  <c:y val="3.1579497032273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F1-4718-BB37-BDBF2EAD7F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verzió'!$K$531:$K$561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verzió'!$O$531:$O$561</c:f>
              <c:numCache>
                <c:formatCode>General\ "pont"</c:formatCode>
                <c:ptCount val="31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F1-4718-BB37-BDBF2EAD7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159361329833769"/>
          <c:y val="0.89029046506404175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verzió'!$B$583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verzió'!$A$584:$A$588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verzió'!$B$584:$B$588</c:f>
              <c:numCache>
                <c:formatCode>General</c:formatCode>
                <c:ptCount val="5"/>
                <c:pt idx="0">
                  <c:v>0.66611295681063121</c:v>
                </c:pt>
                <c:pt idx="1">
                  <c:v>0.11461794019933555</c:v>
                </c:pt>
                <c:pt idx="2">
                  <c:v>7.6411960132890366E-2</c:v>
                </c:pt>
                <c:pt idx="3">
                  <c:v>1.9933554817275746E-2</c:v>
                </c:pt>
                <c:pt idx="4">
                  <c:v>0.12292358803986711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2-41E4-A18C-EDF9EAD1E364}"/>
            </c:ext>
          </c:extLst>
        </c:ser>
        <c:ser>
          <c:idx val="1"/>
          <c:order val="1"/>
          <c:tx>
            <c:strRef>
              <c:f>'Új verzió'!$C$583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verzió'!$A$584:$A$588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verzió'!$C$584:$C$588</c:f>
              <c:numCache>
                <c:formatCode>General</c:formatCode>
                <c:ptCount val="5"/>
                <c:pt idx="0">
                  <c:v>0.55555555555555558</c:v>
                </c:pt>
                <c:pt idx="1">
                  <c:v>7.9365079365079361E-2</c:v>
                </c:pt>
                <c:pt idx="2">
                  <c:v>9.5238095238095233E-2</c:v>
                </c:pt>
                <c:pt idx="3">
                  <c:v>3.1746031746031744E-2</c:v>
                </c:pt>
                <c:pt idx="4">
                  <c:v>0.23809523809523808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02-41E4-A18C-EDF9EAD1E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27220034995628"/>
          <c:y val="0.93010687863254149"/>
          <c:w val="0.39067782152230973"/>
          <c:h val="6.7462495636356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3.5157757357353728E-2"/>
          <c:w val="0.79857235398674098"/>
          <c:h val="0.6849641600377611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Indexek!$A$53:$A$83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Indexek!$B$53:$B$83</c:f>
              <c:numCache>
                <c:formatCode>General\ "pont"</c:formatCode>
                <c:ptCount val="31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22-4193-A284-A9123FC9CDE0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022-4193-A284-A9123FC9CDE0}"/>
              </c:ext>
            </c:extLst>
          </c:dPt>
          <c:dLbls>
            <c:dLbl>
              <c:idx val="30"/>
              <c:layout>
                <c:manualLayout>
                  <c:x val="0"/>
                  <c:y val="6.6606756894414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22-4193-A284-A9123FC9C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Indexek!$C$53:$C$83</c:f>
              <c:numCache>
                <c:formatCode>General\ "pont"</c:formatCode>
                <c:ptCount val="31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22-4193-A284-A9123FC9CDE0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5.1235966841857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22-4193-A284-A9123FC9C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Indexek!$D$53:$D$83</c:f>
              <c:numCache>
                <c:formatCode>General\ "pont"</c:formatCode>
                <c:ptCount val="31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22-4193-A284-A9123FC9CDE0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4.0988773473485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22-4193-A284-A9123FC9C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Indexek!$E$53:$E$83</c:f>
              <c:numCache>
                <c:formatCode>General\ "pont"</c:formatCode>
                <c:ptCount val="31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022-4193-A284-A9123FC9CDE0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3.3303378447207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22-4193-A284-A9123FC9C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Indexek!$A$53:$A$83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Indexek!$F$53:$F$83</c:f>
              <c:numCache>
                <c:formatCode>General\ "pont"</c:formatCode>
                <c:ptCount val="3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022-4193-A284-A9123FC9CD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832954614391511"/>
          <c:y val="0.92825955683423012"/>
          <c:w val="0.73996132331189302"/>
          <c:h val="7.17404431657698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249410315112419"/>
          <c:h val="0.4650297377475722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810727118173213E-3"/>
                  <c:y val="-2.157562871344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Indexek!$B$26:$AF$26</c:f>
              <c:numCache>
                <c:formatCode>General\ "pont"</c:formatCode>
                <c:ptCount val="31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EC-44D3-B2B7-BE5F1DF2746A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Indexek!$B$27:$AF$27</c:f>
              <c:numCache>
                <c:formatCode>General\ "pont"</c:formatCode>
                <c:ptCount val="31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EC-44D3-B2B7-BE5F1DF2746A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0"/>
                  <c:y val="-3.3562089109800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Indexek!$B$28:$AF$28</c:f>
              <c:numCache>
                <c:formatCode>General\ "pont"</c:formatCode>
                <c:ptCount val="31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EC-44D3-B2B7-BE5F1DF2746A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Indexek!$B$29:$AF$29</c:f>
              <c:numCache>
                <c:formatCode>General\ "pont"</c:formatCode>
                <c:ptCount val="31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EC-44D3-B2B7-BE5F1DF2746A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810727118173213E-3"/>
                  <c:y val="9.5891683170858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Indexek!$B$30:$AF$30</c:f>
              <c:numCache>
                <c:formatCode>General</c:formatCode>
                <c:ptCount val="31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5EC-44D3-B2B7-BE5F1DF2746A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810727118173213E-3"/>
                  <c:y val="2.637021287198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Indexek!$B$31:$AF$31</c:f>
              <c:numCache>
                <c:formatCode>General\ "pont"</c:formatCode>
                <c:ptCount val="31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EC-44D3-B2B7-BE5F1DF2746A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810727118173213E-3"/>
                  <c:y val="3.3562089109800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EC-44D3-B2B7-BE5F1DF274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Indexek!$B$25:$AF$25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Indexek!$B$32:$AF$32</c:f>
              <c:numCache>
                <c:formatCode>General\ "pont"</c:formatCode>
                <c:ptCount val="31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5EC-44D3-B2B7-BE5F1DF27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5459457692"/>
          <c:y val="3.7350194798039714E-2"/>
          <c:w val="0.75818657042869642"/>
          <c:h val="0.4348807601271710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0185067526415994E-16"/>
                  <c:y val="-2.1025936955668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231-498C-AE6E-4366C5408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Indexek!$B$39:$AF$39</c:f>
              <c:numCache>
                <c:formatCode>General\ "pont"</c:formatCode>
                <c:ptCount val="31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31-498C-AE6E-4366C5408196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1.388888888888787E-3"/>
                  <c:y val="-2.33621521729652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31-498C-AE6E-4366C5408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Indexek!$B$40:$AF$40</c:f>
              <c:numCache>
                <c:formatCode>General\ "pont"</c:formatCode>
                <c:ptCount val="31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31-498C-AE6E-4366C5408196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Indexek!$B$41:$AF$41</c:f>
              <c:numCache>
                <c:formatCode>General\ "pont"</c:formatCode>
                <c:ptCount val="3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31-498C-AE6E-4366C5408196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Indexek!$B$42:$AF$42</c:f>
              <c:numCache>
                <c:formatCode>General\ "pont"</c:formatCode>
                <c:ptCount val="31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31-498C-AE6E-4366C5408196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0185067526415994E-16"/>
                  <c:y val="-7.0086456518895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231-498C-AE6E-4366C5408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Indexek!$B$43:$AF$43</c:f>
              <c:numCache>
                <c:formatCode>General\ "pont"</c:formatCode>
                <c:ptCount val="31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231-498C-AE6E-4366C5408196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2.7777777777777779E-3"/>
                  <c:y val="2.1025936955668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31-498C-AE6E-4366C5408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Indexek!$B$44:$AF$44</c:f>
              <c:numCache>
                <c:formatCode>General\ "pont"</c:formatCode>
                <c:ptCount val="3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231-498C-AE6E-4366C5408196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31-498C-AE6E-4366C5408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Indexek!$B$38:$AF$38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Indexek!$B$45:$AF$45</c:f>
              <c:numCache>
                <c:formatCode>General\ "pont"</c:formatCode>
                <c:ptCount val="31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231-498C-AE6E-4366C5408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9041631148E-2"/>
          <c:w val="0.81657722915822073"/>
          <c:h val="0.6672236273932737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66-41E3-90AE-F1EEFF80A5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Indexek!$A$87:$A$117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Indexek!$B$87:$B$117</c:f>
              <c:numCache>
                <c:formatCode>General\ "pont"</c:formatCode>
                <c:ptCount val="31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66-41E3-90AE-F1EEFF80A5E5}"/>
            </c:ext>
          </c:extLst>
        </c:ser>
        <c:ser>
          <c:idx val="1"/>
          <c:order val="1"/>
          <c:tx>
            <c:strRef>
              <c:f>Indexek!$C$86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Indexek!$A$87:$A$117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Indexek!$C$87:$C$117</c:f>
              <c:numCache>
                <c:formatCode>General\ "pont"</c:formatCode>
                <c:ptCount val="31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66-41E3-90AE-F1EEFF80A5E5}"/>
            </c:ext>
          </c:extLst>
        </c:ser>
        <c:ser>
          <c:idx val="2"/>
          <c:order val="2"/>
          <c:tx>
            <c:strRef>
              <c:f>Indexek!$D$86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1.3888887369979659E-3"/>
                  <c:y val="2.79213206364941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D66-41E3-90AE-F1EEFF80A5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Indexek!$A$87:$A$117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Indexek!$D$87:$D$117</c:f>
              <c:numCache>
                <c:formatCode>General\ "pont"</c:formatCode>
                <c:ptCount val="31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66-41E3-90AE-F1EEFF80A5E5}"/>
            </c:ext>
          </c:extLst>
        </c:ser>
        <c:ser>
          <c:idx val="3"/>
          <c:order val="3"/>
          <c:tx>
            <c:strRef>
              <c:f>Indexek!$E$86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66-41E3-90AE-F1EEFF80A5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Indexek!$A$87:$A$117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Indexek!$E$87:$E$117</c:f>
              <c:numCache>
                <c:formatCode>General\ "pont"</c:formatCode>
                <c:ptCount val="31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66-41E3-90AE-F1EEFF80A5E5}"/>
            </c:ext>
          </c:extLst>
        </c:ser>
        <c:ser>
          <c:idx val="4"/>
          <c:order val="4"/>
          <c:tx>
            <c:strRef>
              <c:f>Indexek!$F$86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66-41E3-90AE-F1EEFF80A5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Indexek!$A$87:$A$117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Indexek!$F$87:$F$117</c:f>
              <c:numCache>
                <c:formatCode>General\ "pont"</c:formatCode>
                <c:ptCount val="31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66-41E3-90AE-F1EEFF80A5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49254412811197"/>
          <c:y val="0.91939572426046978"/>
          <c:w val="0.68312590954441055"/>
          <c:h val="7.0451068235350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883202099737533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99A-46CB-BBBA-6F346A46BAA0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99A-46CB-BBBA-6F346A46BAA0}"/>
              </c:ext>
            </c:extLst>
          </c:dPt>
          <c:dLbls>
            <c:dLbl>
              <c:idx val="30"/>
              <c:layout>
                <c:manualLayout>
                  <c:x val="0"/>
                  <c:y val="5.83639258854733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9A-46CB-BBBA-6F346A46BA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verzió'!$A$56:$A$86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verzió'!$B$56:$B$86</c:f>
              <c:numCache>
                <c:formatCode>0%</c:formatCode>
                <c:ptCount val="31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9A-46CB-BBBA-6F346A46BAA0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399A-46CB-BBBA-6F346A46BAA0}"/>
              </c:ext>
            </c:extLst>
          </c:dPt>
          <c:dLbls>
            <c:delete val="1"/>
          </c:dLbls>
          <c:cat>
            <c:strRef>
              <c:f>'Új verzió'!$A$56:$A$86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verzió'!$C$56:$C$86</c:f>
              <c:numCache>
                <c:formatCode>0%</c:formatCode>
                <c:ptCount val="31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9A-46CB-BBBA-6F346A46BAA0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verzió'!$A$56:$A$86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verzió'!$D$56:$D$86</c:f>
              <c:numCache>
                <c:formatCode>0%</c:formatCode>
                <c:ptCount val="31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9A-46CB-BBBA-6F346A46BAA0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1.3888888888888889E-3"/>
                  <c:y val="-4.62047746593331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9A-46CB-BBBA-6F346A46BA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verzió'!$A$56:$A$86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verzió'!$E$56:$E$86</c:f>
              <c:numCache>
                <c:formatCode>0%</c:formatCode>
                <c:ptCount val="31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9A-46CB-BBBA-6F346A46BAA0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399A-46CB-BBBA-6F346A46BAA0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9A-46CB-BBBA-6F346A46BA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verzió'!$A$56:$A$86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verzió'!$F$56:$F$86</c:f>
              <c:numCache>
                <c:formatCode>0%</c:formatCode>
                <c:ptCount val="3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99A-46CB-BBBA-6F346A46BA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1556897584"/>
          <c:h val="0.5552794150792620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6666712233892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79-4125-A00D-7221FCBC0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verzió'!$K$89:$K$119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verzió'!$L$89:$L$119</c:f>
              <c:numCache>
                <c:formatCode>0%</c:formatCode>
                <c:ptCount val="31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79-4125-A00D-7221FCBC0764}"/>
            </c:ext>
          </c:extLst>
        </c:ser>
        <c:ser>
          <c:idx val="1"/>
          <c:order val="1"/>
          <c:tx>
            <c:strRef>
              <c:f>'Új verzió'!$M$88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666671223389243E-3"/>
                  <c:y val="-1.3553270542916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79-4125-A00D-7221FCBC0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verzió'!$K$89:$K$119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verzió'!$M$89:$M$119</c:f>
              <c:numCache>
                <c:formatCode>0%</c:formatCode>
                <c:ptCount val="31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79-4125-A00D-7221FCBC0764}"/>
            </c:ext>
          </c:extLst>
        </c:ser>
        <c:ser>
          <c:idx val="2"/>
          <c:order val="2"/>
          <c:tx>
            <c:strRef>
              <c:f>'Új verzió'!$N$88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4.1666671223389243E-3"/>
                  <c:y val="2.71065410858325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79-4125-A00D-7221FCBC0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verzió'!$K$89:$K$119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verzió'!$N$89:$N$119</c:f>
              <c:numCache>
                <c:formatCode>0%</c:formatCode>
                <c:ptCount val="31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79-4125-A00D-7221FCBC0764}"/>
            </c:ext>
          </c:extLst>
        </c:ser>
        <c:ser>
          <c:idx val="3"/>
          <c:order val="3"/>
          <c:tx>
            <c:strRef>
              <c:f>'Új verzió'!$O$88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79-4125-A00D-7221FCBC07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verzió'!$K$89:$K$119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verzió'!$O$89:$O$119</c:f>
              <c:numCache>
                <c:formatCode>0%</c:formatCode>
                <c:ptCount val="31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79-4125-A00D-7221FCBC0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4402257699285"/>
          <c:y val="0.83733257975726194"/>
          <c:w val="0.77344518519741756"/>
          <c:h val="0.146403495591238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949825021872265"/>
          <c:h val="0.604867651414882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verzió'!$A$121:$A$151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verzió'!$B$121:$B$151</c:f>
              <c:numCache>
                <c:formatCode>General\ "pont"</c:formatCode>
                <c:ptCount val="31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D6-4413-B816-D9405FEA4B22}"/>
            </c:ext>
          </c:extLst>
        </c:ser>
        <c:ser>
          <c:idx val="1"/>
          <c:order val="1"/>
          <c:tx>
            <c:strRef>
              <c:f>'Új verzió'!$C$120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0185067526415994E-16"/>
                  <c:y val="-2.7642494884555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D6-4413-B816-D9405FEA4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verzió'!$A$121:$A$151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verzió'!$C$121:$C$151</c:f>
              <c:numCache>
                <c:formatCode>General\ "pont"</c:formatCode>
                <c:ptCount val="31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D6-4413-B816-D9405FEA4B22}"/>
            </c:ext>
          </c:extLst>
        </c:ser>
        <c:ser>
          <c:idx val="2"/>
          <c:order val="2"/>
          <c:tx>
            <c:strRef>
              <c:f>'Új verzió'!$D$120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D6-4413-B816-D9405FEA4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verzió'!$A$121:$A$151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verzió'!$D$121:$D$151</c:f>
              <c:numCache>
                <c:formatCode>General\ "pont"</c:formatCode>
                <c:ptCount val="31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D6-4413-B816-D9405FEA4B22}"/>
            </c:ext>
          </c:extLst>
        </c:ser>
        <c:ser>
          <c:idx val="3"/>
          <c:order val="3"/>
          <c:tx>
            <c:strRef>
              <c:f>'Új verzió'!$E$120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layout>
                <c:manualLayout>
                  <c:x val="-1.3888888888888889E-3"/>
                  <c:y val="2.5129540804141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D6-4413-B816-D9405FEA4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verzió'!$A$121:$A$151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verzió'!$E$121:$E$151</c:f>
              <c:numCache>
                <c:formatCode>General\ "pont"</c:formatCode>
                <c:ptCount val="31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D6-4413-B816-D9405FEA4B22}"/>
            </c:ext>
          </c:extLst>
        </c:ser>
        <c:ser>
          <c:idx val="4"/>
          <c:order val="4"/>
          <c:tx>
            <c:strRef>
              <c:f>'Új verzió'!$F$120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D6-4413-B816-D9405FEA4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verzió'!$A$121:$A$151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verzió'!$F$121:$F$151</c:f>
              <c:numCache>
                <c:formatCode>General\ "pont"</c:formatCode>
                <c:ptCount val="31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D6-4413-B816-D9405FEA4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90234033245845"/>
          <c:y val="0.93025246482210555"/>
          <c:w val="0.79775076552930879"/>
          <c:h val="6.97475351778943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723614613438997E-2"/>
          <c:w val="0.86049868766404192"/>
          <c:h val="0.6581669920954932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AF1-436E-BF73-B306CD9539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AF1-436E-BF73-B306CD95392B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AF1-436E-BF73-B306CD9539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verzió'!$A$165:$A$195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verzió'!$B$165:$B$195</c:f>
              <c:numCache>
                <c:formatCode>0%</c:formatCode>
                <c:ptCount val="31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F1-436E-BF73-B306CD95392B}"/>
            </c:ext>
          </c:extLst>
        </c:ser>
        <c:ser>
          <c:idx val="1"/>
          <c:order val="1"/>
          <c:tx>
            <c:strRef>
              <c:f>'Új verzió'!$C$164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AF1-436E-BF73-B306CD9539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AF1-436E-BF73-B306CD95392B}"/>
              </c:ext>
            </c:extLst>
          </c:dPt>
          <c:dLbls>
            <c:dLbl>
              <c:idx val="30"/>
              <c:layout>
                <c:manualLayout>
                  <c:x val="1.3888888888886851E-3"/>
                  <c:y val="4.8442423509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AF1-436E-BF73-B306CD9539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verzió'!$A$165:$A$195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verzió'!$C$165:$C$195</c:f>
              <c:numCache>
                <c:formatCode>0%</c:formatCode>
                <c:ptCount val="31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F1-436E-BF73-B306CD95392B}"/>
            </c:ext>
          </c:extLst>
        </c:ser>
        <c:ser>
          <c:idx val="2"/>
          <c:order val="2"/>
          <c:tx>
            <c:strRef>
              <c:f>'Új verzió'!$D$164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AF1-436E-BF73-B306CD9539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AF1-436E-BF73-B306CD95392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AF1-436E-BF73-B306CD95392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AF1-436E-BF73-B306CD95392B}"/>
              </c:ext>
            </c:extLst>
          </c:dPt>
          <c:dLbls>
            <c:dLbl>
              <c:idx val="30"/>
              <c:layout>
                <c:manualLayout>
                  <c:x val="1.3888888888886851E-3"/>
                  <c:y val="-2.4221211754801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AF1-436E-BF73-B306CD9539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verzió'!$A$165:$A$195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verzió'!$D$165:$D$195</c:f>
              <c:numCache>
                <c:formatCode>0%</c:formatCode>
                <c:ptCount val="31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AF1-436E-BF73-B306CD95392B}"/>
            </c:ext>
          </c:extLst>
        </c:ser>
        <c:ser>
          <c:idx val="3"/>
          <c:order val="3"/>
          <c:tx>
            <c:strRef>
              <c:f>'Új verzió'!$E$164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AF1-436E-BF73-B306CD9539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verzió'!$A$165:$A$195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verzió'!$E$165:$E$195</c:f>
              <c:numCache>
                <c:formatCode>0%</c:formatCode>
                <c:ptCount val="31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AF1-436E-BF73-B306CD95392B}"/>
            </c:ext>
          </c:extLst>
        </c:ser>
        <c:ser>
          <c:idx val="4"/>
          <c:order val="4"/>
          <c:tx>
            <c:strRef>
              <c:f>'Új verzió'!$F$164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AF1-436E-BF73-B306CD95392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AF1-436E-BF73-B306CD95392B}"/>
              </c:ext>
            </c:extLst>
          </c:dPt>
          <c:dLbls>
            <c:dLbl>
              <c:idx val="3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AF1-436E-BF73-B306CD9539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verzió'!$A$165:$A$195</c:f>
              <c:strCache>
                <c:ptCount val="31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</c:strCache>
            </c:strRef>
          </c:cat>
          <c:val>
            <c:numRef>
              <c:f>'Új verzió'!$F$165:$F$195</c:f>
              <c:numCache>
                <c:formatCode>0%</c:formatCode>
                <c:ptCount val="31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AF1-436E-BF73-B306CD9539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5789588801399"/>
          <c:y val="0.93277354997904005"/>
          <c:w val="0.79775076552930879"/>
          <c:h val="6.7226450020959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a vizsgált csoportok többségében javult, a várakozások azonban az elmúlt 7 hónap legalacsonyabb szintjére gyengültek a nagyvállalatok körében júniusban.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növekedett májushoz képest: előbbi 90-ről 91, utóbbi 94-ről 97 százalékra.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+36-ról +24 pontra csökkent, ami az elmúlt 5 hónap legalacsonyabb értéke. A létszámbővítési tervek alindexe továbbra is pozitív és javult: a májusi +2-ről +5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-10-ről -8 pontra emelkedett. 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 májusi -28-ról -23 pontra nőtt, ugyanakkor a várakozásoké +9-ről +7 pontra csökkent, ami az elmúlt 5 hónap legalacsonyabb értéke.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-10-ről -8 pontra emelkedett. 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 májusi -28-ról -23 pontra nőtt, ugyanakkor a várakozásoké +9-ről +7 pontra csökkent, ami az elmúlt 5 hónap legalacsonyabb értéke.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növekedett májushoz képest: előbbi 90-ről 91, utóbbi 94-ről 97 százalékra.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+36-ról +24 pontra csökkent, ami az elmúlt 5 hónap legalacsonyabb értéke. A létszámbővítési tervek alindexe továbbra is pozitív és javult: a májusi +2-ről +5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a vizsgált csoportok többségében javult, a várakozások azonban az elmúlt 7 hónap legalacsonyabb szintjére gyengültek a nagyvállalatok körében júniusban.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0.89265</cdr:x>
      <cdr:y>0.54566</cdr:y>
    </cdr:from>
    <cdr:to>
      <cdr:x>1</cdr:x>
      <cdr:y>0.59318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3F2A50D4-8441-49D1-835E-F1B4B43DC12A}"/>
            </a:ext>
          </a:extLst>
        </cdr:cNvPr>
        <cdr:cNvSpPr txBox="1"/>
      </cdr:nvSpPr>
      <cdr:spPr>
        <a:xfrm xmlns:a="http://schemas.openxmlformats.org/drawingml/2006/main">
          <a:off x="8048848" y="2681042"/>
          <a:ext cx="967953" cy="233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   -27 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0.85917</cdr:x>
      <cdr:y>0.27641</cdr:y>
    </cdr:from>
    <cdr:to>
      <cdr:x>0.95421</cdr:x>
      <cdr:y>0.32787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63B0D16-5370-986B-7D8F-4666D9C07ABC}"/>
            </a:ext>
          </a:extLst>
        </cdr:cNvPr>
        <cdr:cNvSpPr txBox="1"/>
      </cdr:nvSpPr>
      <cdr:spPr>
        <a:xfrm xmlns:a="http://schemas.openxmlformats.org/drawingml/2006/main">
          <a:off x="7829178" y="1464340"/>
          <a:ext cx="866046" cy="2726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70C0"/>
              </a:solidFill>
            </a:rPr>
            <a:t>-21 pont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0.299</cdr:x>
      <cdr:y>0.43147</cdr:y>
    </cdr:from>
    <cdr:to>
      <cdr:x>0.41076</cdr:x>
      <cdr:y>0.50626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1A30C7E5-E6A9-748C-3FBD-8F03A422CBD8}"/>
            </a:ext>
          </a:extLst>
        </cdr:cNvPr>
        <cdr:cNvSpPr txBox="1"/>
      </cdr:nvSpPr>
      <cdr:spPr>
        <a:xfrm xmlns:a="http://schemas.openxmlformats.org/drawingml/2006/main">
          <a:off x="2734056" y="2191441"/>
          <a:ext cx="1021959" cy="379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2023/5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0.86156</cdr:x>
      <cdr:y>0.33133</cdr:y>
    </cdr:from>
    <cdr:to>
      <cdr:x>0.9526</cdr:x>
      <cdr:y>0.39272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BDF44051-C3C7-6025-2E81-98FF3E906B3D}"/>
            </a:ext>
          </a:extLst>
        </cdr:cNvPr>
        <cdr:cNvSpPr txBox="1"/>
      </cdr:nvSpPr>
      <cdr:spPr>
        <a:xfrm xmlns:a="http://schemas.openxmlformats.org/drawingml/2006/main">
          <a:off x="7878124" y="1606625"/>
          <a:ext cx="832411" cy="297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-27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2023. 06. 27.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júniusi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1 százalékponttal nőtt az előző hónaphoz képest, az egy évvel korábbi szint 91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151012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C2A2700B-68E2-1A72-6829-E09B143ED0D4}"/>
              </a:ext>
            </a:extLst>
          </p:cNvPr>
          <p:cNvSpPr txBox="1"/>
          <p:nvPr/>
        </p:nvSpPr>
        <p:spPr>
          <a:xfrm>
            <a:off x="8666921" y="2284637"/>
            <a:ext cx="564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70C0"/>
                </a:solidFill>
              </a:rPr>
              <a:t>92%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B0CC07FF-E4FA-1EB9-B856-A4BC56A2A650}"/>
              </a:ext>
            </a:extLst>
          </p:cNvPr>
          <p:cNvSpPr txBox="1"/>
          <p:nvPr/>
        </p:nvSpPr>
        <p:spPr>
          <a:xfrm>
            <a:off x="8666921" y="2774564"/>
            <a:ext cx="564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6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Az ipar és építőipar átlagos kapacitás-kihasználtsága nőtt, </a:t>
            </a:r>
            <a:br>
              <a:rPr lang="hu-HU" sz="2000" dirty="0"/>
            </a:br>
            <a:r>
              <a:rPr lang="hu-HU" sz="2000" dirty="0"/>
              <a:t>a többi tevékenységi köré csökkent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570107"/>
              </p:ext>
            </p:extLst>
          </p:nvPr>
        </p:nvGraphicFramePr>
        <p:xfrm>
          <a:off x="0" y="920496"/>
          <a:ext cx="9143999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kapacitás-kihasználtságra vonatkozó várakozások 3 havi csökkenő trendet követően enyhén javultak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170657"/>
              </p:ext>
            </p:extLst>
          </p:nvPr>
        </p:nvGraphicFramePr>
        <p:xfrm>
          <a:off x="0" y="922445"/>
          <a:ext cx="9144000" cy="505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3 százalékponttal nőtt májushoz képest, az egy évvel korábbi szint 97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982187"/>
              </p:ext>
            </p:extLst>
          </p:nvPr>
        </p:nvGraphicFramePr>
        <p:xfrm>
          <a:off x="0" y="931591"/>
          <a:ext cx="9144000" cy="52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2" y="307413"/>
            <a:ext cx="8092440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továbbra is kedvezőtlen helyzetértékelés, de optimista várakozás jellemző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2812546" y="264263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100507" y="2777338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2023/4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7924698"/>
              </p:ext>
            </p:extLst>
          </p:nvPr>
        </p:nvGraphicFramePr>
        <p:xfrm>
          <a:off x="0" y="919413"/>
          <a:ext cx="9144000" cy="506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zövegdoboz 17">
            <a:extLst>
              <a:ext uri="{FF2B5EF4-FFF2-40B4-BE49-F238E27FC236}">
                <a16:creationId xmlns:a16="http://schemas.microsoft.com/office/drawing/2014/main" id="{3D62FEED-94E4-125C-9E59-61E2F36EC8A4}"/>
              </a:ext>
            </a:extLst>
          </p:cNvPr>
          <p:cNvSpPr txBox="1"/>
          <p:nvPr/>
        </p:nvSpPr>
        <p:spPr>
          <a:xfrm>
            <a:off x="3418443" y="2856895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2023/6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33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magas termelési árak jelentik a leggyakoribb problémát, de előfordulásuk csökkenő trendet mutat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655509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336495"/>
              </p:ext>
            </p:extLst>
          </p:nvPr>
        </p:nvGraphicFramePr>
        <p:xfrm>
          <a:off x="0" y="922449"/>
          <a:ext cx="9143999" cy="481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497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kismértékben javult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171716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310448"/>
            <a:ext cx="807885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A jövőre vonatkozó várakozások is javultak 3 havi gyengülést követően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2783632"/>
              </p:ext>
            </p:extLst>
          </p:nvPr>
        </p:nvGraphicFramePr>
        <p:xfrm>
          <a:off x="19569" y="922448"/>
          <a:ext cx="9104862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7B0CCB64-759F-A90F-A653-1A8D270A43AA}"/>
              </a:ext>
            </a:extLst>
          </p:cNvPr>
          <p:cNvSpPr txBox="1"/>
          <p:nvPr/>
        </p:nvSpPr>
        <p:spPr>
          <a:xfrm>
            <a:off x="7869386" y="2938788"/>
            <a:ext cx="924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-14 pont</a:t>
            </a:r>
          </a:p>
        </p:txBody>
      </p:sp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10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azonban az elmúlt 5 hónap legalacsonyabb szintjére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341900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56211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" y="310448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alindexe továbbra is pozitív </a:t>
            </a:r>
            <a:br>
              <a:rPr lang="hu-HU" sz="2000" dirty="0"/>
            </a:br>
            <a:r>
              <a:rPr lang="hu-HU" sz="2000" dirty="0"/>
              <a:t>és javult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888812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újra minden tevékenységi körben </a:t>
            </a:r>
            <a:r>
              <a:rPr lang="hu-HU" sz="2000" dirty="0" err="1"/>
              <a:t>pozitívak</a:t>
            </a:r>
            <a:r>
              <a:rPr lang="hu-HU" sz="2000" dirty="0"/>
              <a:t> és növekedtek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177725"/>
              </p:ext>
            </p:extLst>
          </p:nvPr>
        </p:nvGraphicFramePr>
        <p:xfrm>
          <a:off x="1" y="922449"/>
          <a:ext cx="9144000" cy="485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inflációs nyomás enyhülésére utal, hogy az elmúlt 3 hónapban árat emelő vállalatok aránya február óta csökkenő trendet mutat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707487"/>
              </p:ext>
            </p:extLst>
          </p:nvPr>
        </p:nvGraphicFramePr>
        <p:xfrm>
          <a:off x="0" y="911619"/>
          <a:ext cx="9144000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tervezett áremelések mutatója fél éve csökken és júniusban volt</a:t>
            </a:r>
            <a:br>
              <a:rPr lang="hu-HU" sz="1800" dirty="0"/>
            </a:br>
            <a:r>
              <a:rPr lang="hu-HU" sz="1800" dirty="0"/>
              <a:t>a legalacsonyabb a felmérés 2020. decemberi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14210"/>
              </p:ext>
            </p:extLst>
          </p:nvPr>
        </p:nvGraphicFramePr>
        <p:xfrm>
          <a:off x="0" y="913396"/>
          <a:ext cx="9144000" cy="482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21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313524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kismértékben javult, de továbbra is kedvezőtlen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746623042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" y="309397"/>
            <a:ext cx="8245262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vállalati konjunktúraindexe az előző havi -10 pontról -8 pontra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227987"/>
              </p:ext>
            </p:extLst>
          </p:nvPr>
        </p:nvGraphicFramePr>
        <p:xfrm>
          <a:off x="15752" y="921397"/>
          <a:ext cx="9112494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2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helyzettel kapcsolatos kedvezőtlen tapasztalatok mérséklődtek májushoz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179500"/>
              </p:ext>
            </p:extLst>
          </p:nvPr>
        </p:nvGraphicFramePr>
        <p:xfrm>
          <a:off x="95692" y="923787"/>
          <a:ext cx="9016801" cy="491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beszállítói rendelések kivételével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798688"/>
              </p:ext>
            </p:extLst>
          </p:nvPr>
        </p:nvGraphicFramePr>
        <p:xfrm>
          <a:off x="0" y="916901"/>
          <a:ext cx="9112494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14733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ugyanakkor számottevően gyengültek a bérszint és a beruházások kapcsán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593357"/>
              </p:ext>
            </p:extLst>
          </p:nvPr>
        </p:nvGraphicFramePr>
        <p:xfrm>
          <a:off x="0" y="916901"/>
          <a:ext cx="9144000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F1371E87-20AB-EC74-C758-6BD4234D9E97}"/>
              </a:ext>
            </a:extLst>
          </p:cNvPr>
          <p:cNvSpPr txBox="1"/>
          <p:nvPr/>
        </p:nvSpPr>
        <p:spPr>
          <a:xfrm>
            <a:off x="7997139" y="2033709"/>
            <a:ext cx="727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7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Az optimizmus a nagyvállalatoknál az elmúlt 7 hónap legalacsonyabb szintjére csökkent júniusban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310820"/>
              </p:ext>
            </p:extLst>
          </p:nvPr>
        </p:nvGraphicFramePr>
        <p:xfrm>
          <a:off x="-1" y="922449"/>
          <a:ext cx="9144001" cy="500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52971</TotalTime>
  <Words>1129</Words>
  <Application>Microsoft Office PowerPoint</Application>
  <PresentationFormat>Diavetítés a képernyőre (4:3 oldalarány)</PresentationFormat>
  <Paragraphs>133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júniusi eredményei</vt:lpstr>
      <vt:lpstr>Az mnb vállalati konjunktúra felmérései</vt:lpstr>
      <vt:lpstr>A vállalati konjunktúra kismértékben javult, de továbbra is kedvezőtlen</vt:lpstr>
      <vt:lpstr>Az mnb vállalati konjunktúraindexe az előző havi -10 pontról -8 pontra növekedett</vt:lpstr>
      <vt:lpstr>Az aktuális helyzettel kapcsolatos kedvezőtlen tapasztalatok mérséklődtek májushoz képest</vt:lpstr>
      <vt:lpstr>A jelenlegi helyzet indexe a beszállítói rendelések kivételével javult az előző hónaphoz képest</vt:lpstr>
      <vt:lpstr>A várakozások ugyanakkor számottevően gyengültek a bérszint és a beruházások kapcsán</vt:lpstr>
      <vt:lpstr>Az optimizmus a nagyvállalatoknál az elmúlt 7 hónap legalacsonyabb szintjére csökkent júniusban</vt:lpstr>
      <vt:lpstr>Termelés és kereslet</vt:lpstr>
      <vt:lpstr>Az átlagos kapacitás-kihasználtság 1 százalékponttal nőtt az előző hónaphoz képest, az egy évvel korábbi szint 91 százalékára</vt:lpstr>
      <vt:lpstr>Az ipar és építőipar átlagos kapacitás-kihasználtsága nőtt,  a többi tevékenységi köré csökkent májushoz képest</vt:lpstr>
      <vt:lpstr>A kapacitás-kihasználtságra vonatkozó várakozások 3 havi csökkenő trendet követően enyhén javultak</vt:lpstr>
      <vt:lpstr>az átlagos bevételi szint 3 százalékponttal nőtt májushoz képest, az egy évvel korábbi szint 97 százalékára</vt:lpstr>
      <vt:lpstr>A bevételi szintre továbbra is kedvezőtlen helyzetértékelés, de optimista várakozás jellemző</vt:lpstr>
      <vt:lpstr>a magas termelési árak jelentik a leggyakoribb problémát, de előfordulásuk csökkenő trendet mutat</vt:lpstr>
      <vt:lpstr>Üzleti környezet, beruházások, foglalkoztatás</vt:lpstr>
      <vt:lpstr>Az üzleti környezet átlagos megítélése kismértékben javult az előző hónaphoz képest…</vt:lpstr>
      <vt:lpstr>… és A jövőre vonatkozó várakozások is javultak 3 havi gyengülést követően</vt:lpstr>
      <vt:lpstr>A beruházási várakozások mutatója azonban az elmúlt 5 hónap legalacsonyabb szintjére csökkent</vt:lpstr>
      <vt:lpstr>A létszámváltoztatási tervek alindexe továbbra is pozitív  és javult májushoz képest</vt:lpstr>
      <vt:lpstr>A foglalkoztatási várakozások újra minden tevékenységi körben pozitívak és növekedtek az előző hónaphoz képest</vt:lpstr>
      <vt:lpstr>Árak</vt:lpstr>
      <vt:lpstr>Az inflációs nyomás enyhülésére utal, hogy az elmúlt 3 hónapban árat emelő vállalatok aránya február óta csökkenő trendet mutat</vt:lpstr>
      <vt:lpstr>A tervezett áremelések mutatója fél éve csökken és júniusban volt a legalacsonyabb a felmérés 2020. decemberi kezdete óta</vt:lpstr>
      <vt:lpstr>a magasabb infláció miatt a válaszadók 21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2283</cp:revision>
  <dcterms:created xsi:type="dcterms:W3CDTF">2020-04-06T05:19:02Z</dcterms:created>
  <dcterms:modified xsi:type="dcterms:W3CDTF">2023-06-27T13:16:59Z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