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96" autoAdjust="0"/>
    <p:restoredTop sz="91931" autoAdjust="0"/>
  </p:normalViewPr>
  <p:slideViewPr>
    <p:cSldViewPr snapToGrid="0">
      <p:cViewPr varScale="1">
        <p:scale>
          <a:sx n="100" d="100"/>
          <a:sy n="100" d="100"/>
        </p:scale>
        <p:origin x="16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m&#225;jus\input\2023.%20m&#225;jus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1588413964085108E-2"/>
          <c:w val="0.80769315313941892"/>
          <c:h val="0.6439919027527404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4D0-460D-BEFC-F38DBD8A9A5B}"/>
              </c:ext>
            </c:extLst>
          </c:dPt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4D0-460D-BEFC-F38DBD8A9A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Indexek!$B$4:$AE$4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Indexek!$B$5:$AE$5</c:f>
              <c:numCache>
                <c:formatCode>General\ "pont"</c:formatCode>
                <c:ptCount val="3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D0-460D-BEFC-F38DBD8A9A5B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4D0-460D-BEFC-F38DBD8A9A5B}"/>
              </c:ext>
            </c:extLst>
          </c:dPt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4D0-460D-BEFC-F38DBD8A9A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Indexek!$B$4:$AE$4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Indexek!$B$6:$AE$6</c:f>
              <c:numCache>
                <c:formatCode>General\ "pont"</c:formatCode>
                <c:ptCount val="3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4D0-460D-BEFC-F38DBD8A9A5B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4D0-460D-BEFC-F38DBD8A9A5B}"/>
              </c:ext>
            </c:extLst>
          </c:dPt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D0-460D-BEFC-F38DBD8A9A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Indexek!$B$4:$AE$4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Indexek!$B$7:$AE$7</c:f>
              <c:numCache>
                <c:formatCode>General\ "pont"</c:formatCode>
                <c:ptCount val="30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4D0-460D-BEFC-F38DBD8A9A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838952992240486"/>
          <c:y val="0.92780009147603504"/>
          <c:w val="0.76210982479113898"/>
          <c:h val="7.219990852396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CCD-42C4-A47C-7920374E479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CCD-42C4-A47C-7920374E479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CCD-42C4-A47C-7920374E479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CCD-42C4-A47C-7920374E479B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CCD-42C4-A47C-7920374E479B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1CCD-42C4-A47C-7920374E479B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1CCD-42C4-A47C-7920374E479B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CCD-42C4-A47C-7920374E479B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CCD-42C4-A47C-7920374E479B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CCD-42C4-A47C-7920374E479B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1CCD-42C4-A47C-7920374E479B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1CCD-42C4-A47C-7920374E479B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1CCD-42C4-A47C-7920374E479B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1CCD-42C4-A47C-7920374E479B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1CCD-42C4-A47C-7920374E479B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1CCD-42C4-A47C-7920374E479B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1CCD-42C4-A47C-7920374E479B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1CCD-42C4-A47C-7920374E479B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1CCD-42C4-A47C-7920374E479B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1CCD-42C4-A47C-7920374E479B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1CCD-42C4-A47C-7920374E479B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1CCD-42C4-A47C-7920374E479B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1CCD-42C4-A47C-7920374E479B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1CCD-42C4-A47C-7920374E479B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1CCD-42C4-A47C-7920374E479B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1CCD-42C4-A47C-7920374E479B}"/>
              </c:ext>
            </c:extLst>
          </c:dPt>
          <c:dPt>
            <c:idx val="29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1CCD-42C4-A47C-7920374E479B}"/>
              </c:ext>
            </c:extLst>
          </c:dPt>
          <c:xVal>
            <c:numRef>
              <c:f>Árbevétel!$B$2:$AE$2</c:f>
              <c:numCache>
                <c:formatCode>General</c:formatCode>
                <c:ptCount val="30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</c:numCache>
            </c:numRef>
          </c:xVal>
          <c:yVal>
            <c:numRef>
              <c:f>Árbevétel!$B$3:$AE$3</c:f>
              <c:numCache>
                <c:formatCode>General</c:formatCode>
                <c:ptCount val="30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A-1CCD-42C4-A47C-7920374E4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9444335083114601"/>
          <c:h val="0.373242572734415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verzió'!$A$235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782-454D-820D-F4F84AE46E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verzió'!$B$234:$AE$234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verzió'!$B$235:$AE$235</c:f>
              <c:numCache>
                <c:formatCode>General</c:formatCode>
                <c:ptCount val="30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82-454D-820D-F4F84AE46E73}"/>
            </c:ext>
          </c:extLst>
        </c:ser>
        <c:ser>
          <c:idx val="1"/>
          <c:order val="1"/>
          <c:tx>
            <c:strRef>
              <c:f>'Új verzió'!$A$236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782-454D-820D-F4F84AE46E73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782-454D-820D-F4F84AE46E73}"/>
              </c:ext>
            </c:extLst>
          </c:dPt>
          <c:dLbls>
            <c:dLbl>
              <c:idx val="29"/>
              <c:layout>
                <c:manualLayout>
                  <c:x val="-1.0185067526415994E-16"/>
                  <c:y val="-2.683252973075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782-454D-820D-F4F84AE46E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verzió'!$B$234:$AE$234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verzió'!$B$236:$AE$236</c:f>
              <c:numCache>
                <c:formatCode>General</c:formatCode>
                <c:ptCount val="30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82-454D-820D-F4F84AE46E73}"/>
            </c:ext>
          </c:extLst>
        </c:ser>
        <c:ser>
          <c:idx val="7"/>
          <c:order val="2"/>
          <c:tx>
            <c:strRef>
              <c:f>'Új verzió'!$A$243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82-454D-820D-F4F84AE46E73}"/>
                </c:ext>
              </c:extLst>
            </c:dLbl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782-454D-820D-F4F84AE46E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verzió'!$B$234:$AE$234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verzió'!$B$243:$AE$243</c:f>
              <c:numCache>
                <c:formatCode>General</c:formatCode>
                <c:ptCount val="30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8782-454D-820D-F4F84AE46E73}"/>
            </c:ext>
          </c:extLst>
        </c:ser>
        <c:ser>
          <c:idx val="2"/>
          <c:order val="3"/>
          <c:tx>
            <c:strRef>
              <c:f>'Új verzió'!$A$238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782-454D-820D-F4F84AE46E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verzió'!$B$234:$AE$234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verzió'!$B$238:$AE$238</c:f>
              <c:numCache>
                <c:formatCode>0%</c:formatCode>
                <c:ptCount val="30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782-454D-820D-F4F84AE46E73}"/>
            </c:ext>
          </c:extLst>
        </c:ser>
        <c:ser>
          <c:idx val="3"/>
          <c:order val="4"/>
          <c:tx>
            <c:strRef>
              <c:f>'Új verzió'!$A$239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-1.0185067526415994E-16"/>
                  <c:y val="1.3416264865379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782-454D-820D-F4F84AE46E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verzió'!$B$234:$AE$234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verzió'!$B$239:$AE$239</c:f>
              <c:numCache>
                <c:formatCode>0%</c:formatCode>
                <c:ptCount val="30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782-454D-820D-F4F84AE46E73}"/>
            </c:ext>
          </c:extLst>
        </c:ser>
        <c:ser>
          <c:idx val="4"/>
          <c:order val="5"/>
          <c:tx>
            <c:strRef>
              <c:f>'Új verzió'!$A$240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verzió'!$B$234:$AE$234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verzió'!$B$240:$AE$240</c:f>
              <c:numCache>
                <c:formatCode>0%</c:formatCode>
                <c:ptCount val="30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782-454D-820D-F4F84AE46E73}"/>
            </c:ext>
          </c:extLst>
        </c:ser>
        <c:ser>
          <c:idx val="5"/>
          <c:order val="6"/>
          <c:tx>
            <c:strRef>
              <c:f>'Új verzió'!$A$241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782-454D-820D-F4F84AE46E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verzió'!$B$234:$AE$234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verzió'!$B$241:$AE$241</c:f>
              <c:numCache>
                <c:formatCode>0%</c:formatCode>
                <c:ptCount val="30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782-454D-820D-F4F84AE46E73}"/>
            </c:ext>
          </c:extLst>
        </c:ser>
        <c:ser>
          <c:idx val="6"/>
          <c:order val="7"/>
          <c:tx>
            <c:strRef>
              <c:f>'Új verzió'!$A$242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782-454D-820D-F4F84AE46E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verzió'!$B$234:$AE$234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verzió'!$B$242:$AE$242</c:f>
              <c:numCache>
                <c:formatCode>0%</c:formatCode>
                <c:ptCount val="30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782-454D-820D-F4F84AE46E73}"/>
            </c:ext>
          </c:extLst>
        </c:ser>
        <c:ser>
          <c:idx val="8"/>
          <c:order val="8"/>
          <c:tx>
            <c:strRef>
              <c:f>'Új verzió'!$A$244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782-454D-820D-F4F84AE46E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verzió'!$B$234:$AE$234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verzió'!$B$244:$AE$244</c:f>
              <c:numCache>
                <c:formatCode>0%</c:formatCode>
                <c:ptCount val="30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782-454D-820D-F4F84AE46E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verzió'!$A$245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8782-454D-820D-F4F84AE46E73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verzió'!$B$234:$AE$234</c15:sqref>
                        </c15:formulaRef>
                      </c:ext>
                    </c:extLst>
                    <c:strCache>
                      <c:ptCount val="30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  <c:pt idx="25">
                        <c:v>2023. Január</c:v>
                      </c:pt>
                      <c:pt idx="26">
                        <c:v>Február</c:v>
                      </c:pt>
                      <c:pt idx="27">
                        <c:v>Március</c:v>
                      </c:pt>
                      <c:pt idx="28">
                        <c:v>Április</c:v>
                      </c:pt>
                      <c:pt idx="29">
                        <c:v>Május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verzió'!$B$245:$Z$245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8782-454D-820D-F4F84AE46E73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987095363079615E-2"/>
          <c:y val="0.70965343569415229"/>
          <c:w val="0.97655142347788215"/>
          <c:h val="0.28846152627232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491535433070867"/>
          <c:h val="0.6073563824269583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verzió'!$B$254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F1-45D1-91C2-2512CC4B34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verzió'!$A$255:$A$284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verzió'!$B$255:$B$284</c:f>
              <c:numCache>
                <c:formatCode>General\ "pont"</c:formatCode>
                <c:ptCount val="30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F1-45D1-91C2-2512CC4B3411}"/>
            </c:ext>
          </c:extLst>
        </c:ser>
        <c:ser>
          <c:idx val="1"/>
          <c:order val="1"/>
          <c:tx>
            <c:strRef>
              <c:f>'Új verzió'!$C$254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F1-45D1-91C2-2512CC4B34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verzió'!$A$255:$A$284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verzió'!$C$255:$C$284</c:f>
              <c:numCache>
                <c:formatCode>General\ "pont"</c:formatCode>
                <c:ptCount val="30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F1-45D1-91C2-2512CC4B3411}"/>
            </c:ext>
          </c:extLst>
        </c:ser>
        <c:ser>
          <c:idx val="2"/>
          <c:order val="2"/>
          <c:tx>
            <c:strRef>
              <c:f>'Új verzió'!$D$254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-1.3888888888890926E-3"/>
                  <c:y val="-2.09525966062155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F1-45D1-91C2-2512CC4B34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verzió'!$A$255:$A$284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verzió'!$D$255:$D$284</c:f>
              <c:numCache>
                <c:formatCode>General\ "pont"</c:formatCode>
                <c:ptCount val="30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F1-45D1-91C2-2512CC4B3411}"/>
            </c:ext>
          </c:extLst>
        </c:ser>
        <c:ser>
          <c:idx val="3"/>
          <c:order val="3"/>
          <c:tx>
            <c:strRef>
              <c:f>'Új verzió'!$E$254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0"/>
                  <c:y val="2.3571671181992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F1-45D1-91C2-2512CC4B34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verzió'!$A$255:$A$284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verzió'!$E$255:$E$284</c:f>
              <c:numCache>
                <c:formatCode>General\ "pont"</c:formatCode>
                <c:ptCount val="30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0F1-45D1-91C2-2512CC4B3411}"/>
            </c:ext>
          </c:extLst>
        </c:ser>
        <c:ser>
          <c:idx val="4"/>
          <c:order val="4"/>
          <c:tx>
            <c:strRef>
              <c:f>'Új verzió'!$F$254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0"/>
                  <c:y val="3.142889490932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F1-45D1-91C2-2512CC4B34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verzió'!$A$255:$A$284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verzió'!$F$255:$F$284</c:f>
              <c:numCache>
                <c:formatCode>General\ "pont"</c:formatCode>
                <c:ptCount val="30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0F1-45D1-91C2-2512CC4B34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12456255468066"/>
          <c:y val="0.92730706958344955"/>
          <c:w val="0.79775076552930879"/>
          <c:h val="7.2692930416550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2.7122130150694482E-2"/>
          <c:w val="0.7578091170835749"/>
          <c:h val="0.6513595079255957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verzió'!$B$287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verzió'!$A$288:$A$317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verzió'!$B$288:$B$317</c:f>
              <c:numCache>
                <c:formatCode>General\ "pont"</c:formatCode>
                <c:ptCount val="30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2D-40AF-B366-F4C0D26BA2CF}"/>
            </c:ext>
          </c:extLst>
        </c:ser>
        <c:ser>
          <c:idx val="1"/>
          <c:order val="1"/>
          <c:tx>
            <c:strRef>
              <c:f>'Új verzió'!$C$287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2D-40AF-B366-F4C0D26BA2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verzió'!$A$288:$A$317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verzió'!$C$288:$C$317</c:f>
              <c:numCache>
                <c:formatCode>General\ "pont"</c:formatCode>
                <c:ptCount val="30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2D-40AF-B366-F4C0D26BA2CF}"/>
            </c:ext>
          </c:extLst>
        </c:ser>
        <c:ser>
          <c:idx val="2"/>
          <c:order val="2"/>
          <c:tx>
            <c:strRef>
              <c:f>'Új verzió'!$D$287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-1.3918676134435123E-3"/>
                  <c:y val="1.97476614278997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2D-40AF-B366-F4C0D26BA2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verzió'!$A$288:$A$317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verzió'!$D$288:$D$317</c:f>
              <c:numCache>
                <c:formatCode>General\ "pont"</c:formatCode>
                <c:ptCount val="30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2D-40AF-B366-F4C0D26BA2CF}"/>
            </c:ext>
          </c:extLst>
        </c:ser>
        <c:ser>
          <c:idx val="3"/>
          <c:order val="3"/>
          <c:tx>
            <c:strRef>
              <c:f>'Új verzió'!$E$287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verzió'!$A$288:$A$317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verzió'!$E$288:$E$317</c:f>
              <c:numCache>
                <c:formatCode>General\ "pont"</c:formatCode>
                <c:ptCount val="30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92D-40AF-B366-F4C0D26BA2CF}"/>
            </c:ext>
          </c:extLst>
        </c:ser>
        <c:ser>
          <c:idx val="4"/>
          <c:order val="4"/>
          <c:tx>
            <c:strRef>
              <c:f>'Új verzió'!$F$287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92D-40AF-B366-F4C0D26BA2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verzió'!$A$288:$A$317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verzió'!$F$288:$F$317</c:f>
              <c:numCache>
                <c:formatCode>General\ "pont"</c:formatCode>
                <c:ptCount val="30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92D-40AF-B366-F4C0D26BA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14707439259219"/>
          <c:y val="0.92408209818125209"/>
          <c:w val="0.79946177459852286"/>
          <c:h val="6.8512528783285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976367016622925"/>
          <c:h val="0.5921992232429327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verzió'!$L$329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0"/>
                  <c:y val="1.84270969943104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B2-4595-9814-2D14DF9F6D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verzió'!$K$330:$K$359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verzió'!$L$330:$L$359</c:f>
              <c:numCache>
                <c:formatCode>General\ "pont"</c:formatCode>
                <c:ptCount val="30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B2-4595-9814-2D14DF9F6D10}"/>
            </c:ext>
          </c:extLst>
        </c:ser>
        <c:ser>
          <c:idx val="1"/>
          <c:order val="1"/>
          <c:tx>
            <c:strRef>
              <c:f>'Új verzió'!$M$329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B2-4595-9814-2D14DF9F6D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verzió'!$K$330:$K$359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verzió'!$M$330:$M$359</c:f>
              <c:numCache>
                <c:formatCode>General\ "pont"</c:formatCode>
                <c:ptCount val="30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B2-4595-9814-2D14DF9F6D10}"/>
            </c:ext>
          </c:extLst>
        </c:ser>
        <c:ser>
          <c:idx val="2"/>
          <c:order val="2"/>
          <c:tx>
            <c:strRef>
              <c:f>'Új verzió'!$N$329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verzió'!$K$330:$K$359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verzió'!$N$330:$N$359</c:f>
              <c:numCache>
                <c:formatCode>General\ "pont"</c:formatCode>
                <c:ptCount val="30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B2-4595-9814-2D14DF9F6D10}"/>
            </c:ext>
          </c:extLst>
        </c:ser>
        <c:ser>
          <c:idx val="3"/>
          <c:order val="3"/>
          <c:tx>
            <c:strRef>
              <c:f>'Új verzió'!$O$329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B2-4595-9814-2D14DF9F6D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verzió'!$K$330:$K$359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verzió'!$O$330:$O$359</c:f>
              <c:numCache>
                <c:formatCode>General\ "pont"</c:formatCode>
                <c:ptCount val="30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AB2-4595-9814-2D14DF9F6D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782074808209985"/>
          <c:w val="0.7512228783902013"/>
          <c:h val="0.1263845973513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8481460514338275E-2"/>
          <c:w val="0.7604709098862642"/>
          <c:h val="0.6314209129711866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verzió'!$B$364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5BC-4EDB-BD47-F710AECD5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verzió'!$A$365:$A$394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verzió'!$B$365:$B$394</c:f>
              <c:numCache>
                <c:formatCode>General\ "pont"</c:formatCode>
                <c:ptCount val="30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BC-4EDB-BD47-F710AECD5299}"/>
            </c:ext>
          </c:extLst>
        </c:ser>
        <c:ser>
          <c:idx val="1"/>
          <c:order val="1"/>
          <c:tx>
            <c:strRef>
              <c:f>'Új verzió'!$C$364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5BC-4EDB-BD47-F710AECD5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verzió'!$A$365:$A$394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verzió'!$C$365:$C$394</c:f>
              <c:numCache>
                <c:formatCode>General\ "pont"</c:formatCode>
                <c:ptCount val="30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BC-4EDB-BD47-F710AECD5299}"/>
            </c:ext>
          </c:extLst>
        </c:ser>
        <c:ser>
          <c:idx val="2"/>
          <c:order val="2"/>
          <c:tx>
            <c:strRef>
              <c:f>'Új verzió'!$D$364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5BC-4EDB-BD47-F710AECD5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verzió'!$A$365:$A$394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verzió'!$D$365:$D$394</c:f>
              <c:numCache>
                <c:formatCode>General\ "pont"</c:formatCode>
                <c:ptCount val="30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BC-4EDB-BD47-F710AECD5299}"/>
            </c:ext>
          </c:extLst>
        </c:ser>
        <c:ser>
          <c:idx val="3"/>
          <c:order val="3"/>
          <c:tx>
            <c:strRef>
              <c:f>'Új verzió'!$E$364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BC-4EDB-BD47-F710AECD5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verzió'!$A$365:$A$394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verzió'!$E$365:$E$394</c:f>
              <c:numCache>
                <c:formatCode>General\ "pont"</c:formatCode>
                <c:ptCount val="30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5BC-4EDB-BD47-F710AECD5299}"/>
            </c:ext>
          </c:extLst>
        </c:ser>
        <c:ser>
          <c:idx val="4"/>
          <c:order val="4"/>
          <c:tx>
            <c:strRef>
              <c:f>'Új verzió'!$F$364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0"/>
                  <c:y val="-9.62789876984645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BC-4EDB-BD47-F710AECD52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verzió'!$A$365:$A$394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verzió'!$F$365:$F$394</c:f>
              <c:numCache>
                <c:formatCode>General\ "pont"</c:formatCode>
                <c:ptCount val="3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5BC-4EDB-BD47-F710AECD5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12456255468066"/>
          <c:y val="0.93319394359681218"/>
          <c:w val="0.79775076552930879"/>
          <c:h val="6.68060564031875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94462083880936"/>
          <c:y val="4.1790417478122094E-2"/>
          <c:w val="0.75854090113735795"/>
          <c:h val="0.5807627125272252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verzió'!$L$396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-4.1666666666665651E-3"/>
                  <c:y val="2.0911571632218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FF-4145-B334-B84AB4C997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verzió'!$K$397:$K$426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verzió'!$L$397:$L$426</c:f>
              <c:numCache>
                <c:formatCode>General\ "pont"</c:formatCode>
                <c:ptCount val="30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FF-4145-B334-B84AB4C997A9}"/>
            </c:ext>
          </c:extLst>
        </c:ser>
        <c:ser>
          <c:idx val="1"/>
          <c:order val="1"/>
          <c:tx>
            <c:strRef>
              <c:f>'Új verzió'!$M$396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FF-4145-B334-B84AB4C997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verzió'!$K$397:$K$426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verzió'!$M$397:$M$426</c:f>
              <c:numCache>
                <c:formatCode>General\ "pont"</c:formatCode>
                <c:ptCount val="30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FF-4145-B334-B84AB4C997A9}"/>
            </c:ext>
          </c:extLst>
        </c:ser>
        <c:ser>
          <c:idx val="2"/>
          <c:order val="2"/>
          <c:tx>
            <c:strRef>
              <c:f>'Új verzió'!$N$396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FF-4145-B334-B84AB4C997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verzió'!$K$397:$K$426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verzió'!$N$397:$N$426</c:f>
              <c:numCache>
                <c:formatCode>General\ "pont"</c:formatCode>
                <c:ptCount val="30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FF-4145-B334-B84AB4C997A9}"/>
            </c:ext>
          </c:extLst>
        </c:ser>
        <c:ser>
          <c:idx val="3"/>
          <c:order val="3"/>
          <c:tx>
            <c:strRef>
              <c:f>'Új verzió'!$O$396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-1.3888888888888889E-3"/>
                  <c:y val="-3.6595250356381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FF-4145-B334-B84AB4C997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verzió'!$K$397:$K$426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verzió'!$O$397:$O$426</c:f>
              <c:numCache>
                <c:formatCode>General\ "pont"</c:formatCode>
                <c:ptCount val="3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BFF-4145-B334-B84AB4C997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994411636045493"/>
          <c:y val="0.86404761581326484"/>
          <c:w val="0.7331673228346457"/>
          <c:h val="0.125496598370626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4.254211342580079E-2"/>
          <c:w val="0.77019310697649901"/>
          <c:h val="0.560595393891850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8B-464F-B05E-38E0079022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verzió'!$A$559:$A$570</c:f>
              <c:strCache>
                <c:ptCount val="12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</c:strCache>
            </c:strRef>
          </c:cat>
          <c:val>
            <c:numRef>
              <c:f>'Új verzió'!$B$559:$B$570</c:f>
              <c:numCache>
                <c:formatCode>General\ "pont"</c:formatCode>
                <c:ptCount val="12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8B-464F-B05E-38E007902224}"/>
            </c:ext>
          </c:extLst>
        </c:ser>
        <c:ser>
          <c:idx val="1"/>
          <c:order val="1"/>
          <c:tx>
            <c:strRef>
              <c:f>'Új verzió'!$C$558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8B-464F-B05E-38E0079022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verzió'!$A$559:$A$570</c:f>
              <c:strCache>
                <c:ptCount val="12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</c:strCache>
            </c:strRef>
          </c:cat>
          <c:val>
            <c:numRef>
              <c:f>'Új verzió'!$C$559:$C$570</c:f>
              <c:numCache>
                <c:formatCode>General\ "pont"</c:formatCode>
                <c:ptCount val="12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8B-464F-B05E-38E007902224}"/>
            </c:ext>
          </c:extLst>
        </c:ser>
        <c:ser>
          <c:idx val="2"/>
          <c:order val="2"/>
          <c:tx>
            <c:strRef>
              <c:f>'Új verzió'!$D$558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8B-464F-B05E-38E0079022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verzió'!$A$559:$A$570</c:f>
              <c:strCache>
                <c:ptCount val="12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</c:strCache>
            </c:strRef>
          </c:cat>
          <c:val>
            <c:numRef>
              <c:f>'Új verzió'!$D$559:$D$570</c:f>
              <c:numCache>
                <c:formatCode>General\ "pont"</c:formatCode>
                <c:ptCount val="12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8B-464F-B05E-38E007902224}"/>
            </c:ext>
          </c:extLst>
        </c:ser>
        <c:ser>
          <c:idx val="3"/>
          <c:order val="3"/>
          <c:tx>
            <c:strRef>
              <c:f>'Új verzió'!$E$558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8B-464F-B05E-38E0079022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verzió'!$A$559:$A$570</c:f>
              <c:strCache>
                <c:ptCount val="12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</c:strCache>
            </c:strRef>
          </c:cat>
          <c:val>
            <c:numRef>
              <c:f>'Új verzió'!$E$559:$E$570</c:f>
              <c:numCache>
                <c:formatCode>General\ "pont"</c:formatCode>
                <c:ptCount val="12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8B-464F-B05E-38E0079022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0339258566"/>
          <c:y val="0.85628027370636295"/>
          <c:w val="0.74844518246338398"/>
          <c:h val="0.12775394084613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6809807052134158E-2"/>
          <c:w val="0.7604709098862642"/>
          <c:h val="0.5963486717026719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verzió'!$L$524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DC-4A11-B967-09559B30AE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verzió'!$K$525:$K$554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verzió'!$L$525:$L$554</c:f>
              <c:numCache>
                <c:formatCode>General\ "pont"</c:formatCode>
                <c:ptCount val="30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DC-4A11-B967-09559B30AE3B}"/>
            </c:ext>
          </c:extLst>
        </c:ser>
        <c:ser>
          <c:idx val="1"/>
          <c:order val="1"/>
          <c:tx>
            <c:strRef>
              <c:f>'Új verzió'!$M$524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DC-4A11-B967-09559B30AE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verzió'!$K$525:$K$554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verzió'!$M$525:$M$554</c:f>
              <c:numCache>
                <c:formatCode>General\ "pont"</c:formatCode>
                <c:ptCount val="30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DC-4A11-B967-09559B30AE3B}"/>
            </c:ext>
          </c:extLst>
        </c:ser>
        <c:ser>
          <c:idx val="2"/>
          <c:order val="2"/>
          <c:tx>
            <c:strRef>
              <c:f>'Új verzió'!$N$524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DC-4A11-B967-09559B30AE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verzió'!$K$525:$K$554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verzió'!$N$525:$N$554</c:f>
              <c:numCache>
                <c:formatCode>General\ "pont"</c:formatCode>
                <c:ptCount val="30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DC-4A11-B967-09559B30AE3B}"/>
            </c:ext>
          </c:extLst>
        </c:ser>
        <c:ser>
          <c:idx val="3"/>
          <c:order val="3"/>
          <c:tx>
            <c:strRef>
              <c:f>'Új verzió'!$O$524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DC-4A11-B967-09559B30AE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verzió'!$K$525:$K$554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verzió'!$O$525:$O$554</c:f>
              <c:numCache>
                <c:formatCode>General\ "pont"</c:formatCode>
                <c:ptCount val="30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FDC-4A11-B967-09559B30AE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179765736"/>
          <c:y val="0.87976392375008483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verzió'!$B$577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verzió'!$A$578:$A$582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verzió'!$B$578:$B$582</c:f>
              <c:numCache>
                <c:formatCode>General</c:formatCode>
                <c:ptCount val="5"/>
                <c:pt idx="0">
                  <c:v>0.52071005917159763</c:v>
                </c:pt>
                <c:pt idx="1">
                  <c:v>0.15384615384615385</c:v>
                </c:pt>
                <c:pt idx="2">
                  <c:v>0.13017751479289941</c:v>
                </c:pt>
                <c:pt idx="3">
                  <c:v>0.10650887573964497</c:v>
                </c:pt>
                <c:pt idx="4">
                  <c:v>8.8757396449704137E-2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C9-427F-A24A-5D66CC804BB5}"/>
            </c:ext>
          </c:extLst>
        </c:ser>
        <c:ser>
          <c:idx val="1"/>
          <c:order val="1"/>
          <c:tx>
            <c:strRef>
              <c:f>'Új verzió'!$C$577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verzió'!$A$578:$A$582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verzió'!$C$578:$C$582</c:f>
              <c:numCache>
                <c:formatCode>General</c:formatCode>
                <c:ptCount val="5"/>
                <c:pt idx="0">
                  <c:v>0.5</c:v>
                </c:pt>
                <c:pt idx="1">
                  <c:v>4.7619047619047616E-2</c:v>
                </c:pt>
                <c:pt idx="2">
                  <c:v>0.21428571428571427</c:v>
                </c:pt>
                <c:pt idx="3">
                  <c:v>4.7619047619047616E-2</c:v>
                </c:pt>
                <c:pt idx="4">
                  <c:v>0.19047619047619047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C9-427F-A24A-5D66CC804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60000000000000009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3.0382934465957728E-2"/>
          <c:w val="0.80873665791776028"/>
          <c:h val="0.6490989124659553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6C-4EA7-B2B2-5CA90B4D4B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Indexek!$A$53:$A$82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Indexek!$B$53:$B$82</c:f>
              <c:numCache>
                <c:formatCode>General\ "pont"</c:formatCode>
                <c:ptCount val="30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6C-4EA7-B2B2-5CA90B4D4B93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FD6C-4EA7-B2B2-5CA90B4D4B93}"/>
              </c:ext>
            </c:extLst>
          </c:dPt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6C-4EA7-B2B2-5CA90B4D4B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Indexek!$A$53:$A$82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Indexek!$C$53:$C$82</c:f>
              <c:numCache>
                <c:formatCode>General\ "pont"</c:formatCode>
                <c:ptCount val="30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6C-4EA7-B2B2-5CA90B4D4B93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-1.3888888888888889E-3"/>
                  <c:y val="1.7932592011948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6C-4EA7-B2B2-5CA90B4D4B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Indexek!$A$53:$A$82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Indexek!$D$53:$D$82</c:f>
              <c:numCache>
                <c:formatCode>General\ "pont"</c:formatCode>
                <c:ptCount val="30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D6C-4EA7-B2B2-5CA90B4D4B93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0"/>
                  <c:y val="-2.0494390870797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D6C-4EA7-B2B2-5CA90B4D4B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Indexek!$A$53:$A$82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Indexek!$E$53:$E$82</c:f>
              <c:numCache>
                <c:formatCode>General\ "pont"</c:formatCode>
                <c:ptCount val="30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D6C-4EA7-B2B2-5CA90B4D4B93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6C-4EA7-B2B2-5CA90B4D4B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Indexek!$A$53:$A$82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Indexek!$F$53:$F$82</c:f>
              <c:numCache>
                <c:formatCode>General\ "pont"</c:formatCode>
                <c:ptCount val="3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D6C-4EA7-B2B2-5CA90B4D4B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61045494313211"/>
          <c:y val="0.92889676838151192"/>
          <c:w val="0.7296679790026247"/>
          <c:h val="7.11032316184880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5824660979877512"/>
          <c:h val="0.462241103353254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7E-47A5-A5D2-EB1131366E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Indexek!$B$25:$AE$25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Indexek!$B$26:$AE$26</c:f>
              <c:numCache>
                <c:formatCode>General\ "pont"</c:formatCode>
                <c:ptCount val="30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7E-47A5-A5D2-EB1131366ECA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-1.3888888888889906E-3"/>
                  <c:y val="-1.89374629428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7E-47A5-A5D2-EB1131366E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Indexek!$B$25:$AE$25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Indexek!$B$27:$AE$27</c:f>
              <c:numCache>
                <c:formatCode>General\ "pont"</c:formatCode>
                <c:ptCount val="30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7E-47A5-A5D2-EB1131366ECA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Indexek!$B$25:$AE$25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Indexek!$B$28:$AE$28</c:f>
              <c:numCache>
                <c:formatCode>General\ "pont"</c:formatCode>
                <c:ptCount val="30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7E-47A5-A5D2-EB1131366ECA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2.777777777777676E-3"/>
                  <c:y val="-2.3671828678588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7E-47A5-A5D2-EB1131366E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Indexek!$B$25:$AE$25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Indexek!$B$29:$AE$29</c:f>
              <c:numCache>
                <c:formatCode>General\ "pont"</c:formatCode>
                <c:ptCount val="3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97E-47A5-A5D2-EB1131366ECA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7E-47A5-A5D2-EB1131366E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Indexek!$B$25:$AE$25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Indexek!$B$30:$AE$30</c:f>
              <c:numCache>
                <c:formatCode>General</c:formatCode>
                <c:ptCount val="30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97E-47A5-A5D2-EB1131366ECA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97E-47A5-A5D2-EB1131366E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Indexek!$B$25:$AE$25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Indexek!$B$31:$AE$31</c:f>
              <c:numCache>
                <c:formatCode>General\ "pont"</c:formatCode>
                <c:ptCount val="30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97E-47A5-A5D2-EB1131366ECA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-1.3888888888889906E-3"/>
                  <c:y val="2.36718286785881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97E-47A5-A5D2-EB1131366E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Indexek!$B$25:$AE$25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Indexek!$B$32:$AE$32</c:f>
              <c:numCache>
                <c:formatCode>General\ "pont"</c:formatCode>
                <c:ptCount val="30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97E-47A5-A5D2-EB1131366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4631693294934009"/>
          <c:w val="0.98261515391554244"/>
          <c:h val="0.23869009426880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9809411497634"/>
          <c:y val="3.6649192923910341E-2"/>
          <c:w val="0.7588743058735089"/>
          <c:h val="0.44548712104173877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101-4BAB-A702-CD3C1BDAD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Indexek!$B$38:$AE$38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Indexek!$B$39:$AE$39</c:f>
              <c:numCache>
                <c:formatCode>General\ "pont"</c:formatCode>
                <c:ptCount val="30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01-4BAB-A702-CD3C1BDAD4D1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01-4BAB-A702-CD3C1BDAD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Indexek!$B$38:$AE$38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Indexek!$B$40:$AE$40</c:f>
              <c:numCache>
                <c:formatCode>General\ "pont"</c:formatCode>
                <c:ptCount val="30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01-4BAB-A702-CD3C1BDAD4D1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4.1702590913016389E-3"/>
                  <c:y val="-3.4385524362098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101-4BAB-A702-CD3C1BDAD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Indexek!$B$38:$AE$38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Indexek!$B$41:$AE$41</c:f>
              <c:numCache>
                <c:formatCode>General\ "pont"</c:formatCode>
                <c:ptCount val="3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01-4BAB-A702-CD3C1BDAD4D1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1.0193848907413774E-16"/>
                  <c:y val="1.37542097448395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101-4BAB-A702-CD3C1BDAD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Indexek!$B$38:$AE$38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Indexek!$B$42:$AE$42</c:f>
              <c:numCache>
                <c:formatCode>General\ "pont"</c:formatCode>
                <c:ptCount val="3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101-4BAB-A702-CD3C1BDAD4D1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layout>
                <c:manualLayout>
                  <c:x val="4.1702590913016389E-3"/>
                  <c:y val="-2.2923682908065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01-4BAB-A702-CD3C1BDAD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Indexek!$B$38:$AE$38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Indexek!$B$43:$AE$43</c:f>
              <c:numCache>
                <c:formatCode>General\ "pont"</c:formatCode>
                <c:ptCount val="30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101-4BAB-A702-CD3C1BDAD4D1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101-4BAB-A702-CD3C1BDAD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Indexek!$B$38:$AE$38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Indexek!$B$44:$AE$44</c:f>
              <c:numCache>
                <c:formatCode>General\ "pont"</c:formatCode>
                <c:ptCount val="30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101-4BAB-A702-CD3C1BDAD4D1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101-4BAB-A702-CD3C1BDAD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Indexek!$B$38:$AE$38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Indexek!$B$45:$AE$45</c:f>
              <c:numCache>
                <c:formatCode>General\ "pont"</c:formatCode>
                <c:ptCount val="30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101-4BAB-A702-CD3C1BDAD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3.1852884049993736E-2"/>
          <c:w val="0.8177836934652577"/>
          <c:h val="0.69006840622255583"/>
        </c:manualLayout>
      </c:layout>
      <c:lineChart>
        <c:grouping val="standard"/>
        <c:varyColors val="0"/>
        <c:ser>
          <c:idx val="0"/>
          <c:order val="0"/>
          <c:tx>
            <c:strRef>
              <c:f>Indexek!$B$85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2D-4509-82D8-C13F2756CA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Indexek!$A$86:$A$115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Indexek!$B$86:$B$115</c:f>
              <c:numCache>
                <c:formatCode>General\ "pont"</c:formatCode>
                <c:ptCount val="30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2D-4509-82D8-C13F2756CAB1}"/>
            </c:ext>
          </c:extLst>
        </c:ser>
        <c:ser>
          <c:idx val="1"/>
          <c:order val="1"/>
          <c:tx>
            <c:strRef>
              <c:f>Indexek!$C$85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Indexek!$A$86:$A$115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Indexek!$C$86:$C$115</c:f>
              <c:numCache>
                <c:formatCode>General\ "pont"</c:formatCode>
                <c:ptCount val="30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2D-4509-82D8-C13F2756CAB1}"/>
            </c:ext>
          </c:extLst>
        </c:ser>
        <c:ser>
          <c:idx val="2"/>
          <c:order val="2"/>
          <c:tx>
            <c:strRef>
              <c:f>Indexek!$D$85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2D-4509-82D8-C13F2756CA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Indexek!$A$86:$A$115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Indexek!$D$86:$D$115</c:f>
              <c:numCache>
                <c:formatCode>General\ "pont"</c:formatCode>
                <c:ptCount val="30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2D-4509-82D8-C13F2756CAB1}"/>
            </c:ext>
          </c:extLst>
        </c:ser>
        <c:ser>
          <c:idx val="3"/>
          <c:order val="3"/>
          <c:tx>
            <c:strRef>
              <c:f>Indexek!$E$85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2D-4509-82D8-C13F2756CA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Indexek!$A$86:$A$115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Indexek!$E$86:$E$115</c:f>
              <c:numCache>
                <c:formatCode>General\ "pont"</c:formatCode>
                <c:ptCount val="30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2D-4509-82D8-C13F2756CAB1}"/>
            </c:ext>
          </c:extLst>
        </c:ser>
        <c:ser>
          <c:idx val="4"/>
          <c:order val="4"/>
          <c:tx>
            <c:strRef>
              <c:f>Indexek!$F$85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2D-4509-82D8-C13F2756CA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Indexek!$A$86:$A$115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Indexek!$F$86:$F$115</c:f>
              <c:numCache>
                <c:formatCode>General\ "pont"</c:formatCode>
                <c:ptCount val="3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2D-4509-82D8-C13F2756CA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01190694885507"/>
          <c:y val="0.92954894584544023"/>
          <c:w val="0.6854878587574379"/>
          <c:h val="7.04510541545597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7577646544181975"/>
          <c:h val="0.6422057734330779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4B8-4A99-ADFC-EE9F8884ACC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4B8-4A99-ADFC-EE9F8884ACC4}"/>
              </c:ext>
            </c:extLst>
          </c:dPt>
          <c:dLbls>
            <c:dLbl>
              <c:idx val="29"/>
              <c:layout>
                <c:manualLayout>
                  <c:x val="0"/>
                  <c:y val="1.70228117165964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4B8-4A99-ADFC-EE9F8884AC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verzió'!$B$56:$B$85</c:f>
              <c:numCache>
                <c:formatCode>0%</c:formatCode>
                <c:ptCount val="30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B8-4A99-ADFC-EE9F8884ACC4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4B8-4A99-ADFC-EE9F8884ACC4}"/>
              </c:ext>
            </c:extLst>
          </c:dPt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4B8-4A99-ADFC-EE9F8884AC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verzió'!$C$56:$C$85</c:f>
              <c:numCache>
                <c:formatCode>0%</c:formatCode>
                <c:ptCount val="30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4B8-4A99-ADFC-EE9F8884ACC4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'Új verzió'!$A$56:$A$85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verzió'!$D$56:$D$85</c:f>
              <c:numCache>
                <c:formatCode>0%</c:formatCode>
                <c:ptCount val="30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4B8-4A99-ADFC-EE9F8884ACC4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B8-4A99-ADFC-EE9F8884AC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verzió'!$E$56:$E$85</c:f>
              <c:numCache>
                <c:formatCode>0%</c:formatCode>
                <c:ptCount val="30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4B8-4A99-ADFC-EE9F8884ACC4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B4B8-4A99-ADFC-EE9F8884ACC4}"/>
              </c:ext>
            </c:extLst>
          </c:dPt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4B8-4A99-ADFC-EE9F8884AC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verzió'!$A$56:$A$85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verzió'!$F$56:$F$85</c:f>
              <c:numCache>
                <c:formatCode>0%</c:formatCode>
                <c:ptCount val="30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4B8-4A99-ADFC-EE9F8884AC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457895888014"/>
          <c:y val="0.93007224259172594"/>
          <c:w val="0.79775076552930879"/>
          <c:h val="6.7495927163045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808849649075936"/>
          <c:h val="0.585096521717786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verzió'!$L$87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FC-4099-8F48-34B79E99E7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verzió'!$K$88:$K$117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verzió'!$L$88:$L$117</c:f>
              <c:numCache>
                <c:formatCode>0%</c:formatCode>
                <c:ptCount val="30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FC-4099-8F48-34B79E99E7F2}"/>
            </c:ext>
          </c:extLst>
        </c:ser>
        <c:ser>
          <c:idx val="1"/>
          <c:order val="1"/>
          <c:tx>
            <c:strRef>
              <c:f>'Új verzió'!$M$87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FC-4099-8F48-34B79E99E7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verzió'!$K$88:$K$117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verzió'!$M$88:$M$117</c:f>
              <c:numCache>
                <c:formatCode>0%</c:formatCode>
                <c:ptCount val="30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FC-4099-8F48-34B79E99E7F2}"/>
            </c:ext>
          </c:extLst>
        </c:ser>
        <c:ser>
          <c:idx val="2"/>
          <c:order val="2"/>
          <c:tx>
            <c:strRef>
              <c:f>'Új verzió'!$N$87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FC-4099-8F48-34B79E99E7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verzió'!$K$88:$K$117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verzió'!$N$88:$N$117</c:f>
              <c:numCache>
                <c:formatCode>0%</c:formatCode>
                <c:ptCount val="30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8FC-4099-8F48-34B79E99E7F2}"/>
            </c:ext>
          </c:extLst>
        </c:ser>
        <c:ser>
          <c:idx val="3"/>
          <c:order val="3"/>
          <c:tx>
            <c:strRef>
              <c:f>'Új verzió'!$O$87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FC-4099-8F48-34B79E99E7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verzió'!$K$88:$K$117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verzió'!$O$88:$O$117</c:f>
              <c:numCache>
                <c:formatCode>0%</c:formatCode>
                <c:ptCount val="30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8FC-4099-8F48-34B79E99E7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7552254206"/>
          <c:y val="0.85088581847364531"/>
          <c:w val="0.69566724675555047"/>
          <c:h val="0.140982217464940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871456692913376"/>
          <c:h val="0.6149193915404846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11-48D9-9DFB-EAB1F99B15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verzió'!$A$120:$A$149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verzió'!$B$120:$B$149</c:f>
              <c:numCache>
                <c:formatCode>General\ "pont"</c:formatCode>
                <c:ptCount val="30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11-48D9-9DFB-EAB1F99B1584}"/>
            </c:ext>
          </c:extLst>
        </c:ser>
        <c:ser>
          <c:idx val="1"/>
          <c:order val="1"/>
          <c:tx>
            <c:strRef>
              <c:f>'Új verzió'!$C$119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verzió'!$A$120:$A$149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verzió'!$C$120:$C$149</c:f>
              <c:numCache>
                <c:formatCode>General\ "pont"</c:formatCode>
                <c:ptCount val="30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11-48D9-9DFB-EAB1F99B1584}"/>
            </c:ext>
          </c:extLst>
        </c:ser>
        <c:ser>
          <c:idx val="2"/>
          <c:order val="2"/>
          <c:tx>
            <c:strRef>
              <c:f>'Új verzió'!$D$119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11-48D9-9DFB-EAB1F99B15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verzió'!$A$120:$A$149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verzió'!$D$120:$D$149</c:f>
              <c:numCache>
                <c:formatCode>General\ "pont"</c:formatCode>
                <c:ptCount val="30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11-48D9-9DFB-EAB1F99B1584}"/>
            </c:ext>
          </c:extLst>
        </c:ser>
        <c:ser>
          <c:idx val="3"/>
          <c:order val="3"/>
          <c:tx>
            <c:strRef>
              <c:f>'Új verzió'!$E$119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11-48D9-9DFB-EAB1F99B15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verzió'!$A$120:$A$149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verzió'!$E$120:$E$149</c:f>
              <c:numCache>
                <c:formatCode>General\ "pont"</c:formatCode>
                <c:ptCount val="30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11-48D9-9DFB-EAB1F99B1584}"/>
            </c:ext>
          </c:extLst>
        </c:ser>
        <c:ser>
          <c:idx val="4"/>
          <c:order val="4"/>
          <c:tx>
            <c:strRef>
              <c:f>'Új verzió'!$F$119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11-48D9-9DFB-EAB1F99B15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verzió'!$A$120:$A$149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verzió'!$F$120:$F$149</c:f>
              <c:numCache>
                <c:formatCode>General\ "pont"</c:formatCode>
                <c:ptCount val="30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C11-48D9-9DFB-EAB1F99B15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668011811023623"/>
          <c:y val="0.93025245102113019"/>
          <c:w val="0.79775076552930879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13810978368E-2"/>
          <c:y val="3.8795451492644968E-2"/>
          <c:w val="0.86049870292008934"/>
          <c:h val="0.6623860804806761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F30F-4604-89D4-5C39202AFB66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F30F-4604-89D4-5C39202AFB66}"/>
              </c:ext>
            </c:extLst>
          </c:dPt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30F-4604-89D4-5C39202AF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verzió'!$A$163:$A$192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verzió'!$B$163:$B$192</c:f>
              <c:numCache>
                <c:formatCode>0%</c:formatCode>
                <c:ptCount val="30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0F-4604-89D4-5C39202AFB66}"/>
            </c:ext>
          </c:extLst>
        </c:ser>
        <c:ser>
          <c:idx val="1"/>
          <c:order val="1"/>
          <c:tx>
            <c:strRef>
              <c:f>'Új verzió'!$C$162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F30F-4604-89D4-5C39202AFB66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F30F-4604-89D4-5C39202AFB66}"/>
              </c:ext>
            </c:extLst>
          </c:dPt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0F-4604-89D4-5C39202AF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verzió'!$A$163:$A$192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verzió'!$C$163:$C$192</c:f>
              <c:numCache>
                <c:formatCode>0%</c:formatCode>
                <c:ptCount val="30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30F-4604-89D4-5C39202AFB66}"/>
            </c:ext>
          </c:extLst>
        </c:ser>
        <c:ser>
          <c:idx val="2"/>
          <c:order val="2"/>
          <c:tx>
            <c:strRef>
              <c:f>'Új verzió'!$D$162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F30F-4604-89D4-5C39202AFB66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F30F-4604-89D4-5C39202AFB66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F30F-4604-89D4-5C39202AFB66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F30F-4604-89D4-5C39202AFB66}"/>
              </c:ext>
            </c:extLst>
          </c:dPt>
          <c:dLbls>
            <c:delete val="1"/>
          </c:dLbls>
          <c:cat>
            <c:strRef>
              <c:f>'Új verzió'!$A$163:$A$192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verzió'!$D$163:$D$192</c:f>
              <c:numCache>
                <c:formatCode>0%</c:formatCode>
                <c:ptCount val="30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30F-4604-89D4-5C39202AFB66}"/>
            </c:ext>
          </c:extLst>
        </c:ser>
        <c:ser>
          <c:idx val="3"/>
          <c:order val="3"/>
          <c:tx>
            <c:strRef>
              <c:f>'Új verzió'!$E$162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0F-4604-89D4-5C39202AF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verzió'!$A$163:$A$192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verzió'!$E$163:$E$192</c:f>
              <c:numCache>
                <c:formatCode>0%</c:formatCode>
                <c:ptCount val="30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30F-4604-89D4-5C39202AFB66}"/>
            </c:ext>
          </c:extLst>
        </c:ser>
        <c:ser>
          <c:idx val="4"/>
          <c:order val="4"/>
          <c:tx>
            <c:strRef>
              <c:f>'Új verzió'!$F$162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F30F-4604-89D4-5C39202AFB66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F30F-4604-89D4-5C39202AFB66}"/>
              </c:ext>
            </c:extLst>
          </c:dPt>
          <c:dLbls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30F-4604-89D4-5C39202AF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verzió'!$A$163:$A$192</c:f>
              <c:strCache>
                <c:ptCount val="3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</c:strCache>
            </c:strRef>
          </c:cat>
          <c:val>
            <c:numRef>
              <c:f>'Új verzió'!$F$163:$F$192</c:f>
              <c:numCache>
                <c:formatCode>0%</c:formatCode>
                <c:ptCount val="30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F30F-4604-89D4-5C39202AFB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9024355968465"/>
          <c:y val="0.93264883697335066"/>
          <c:w val="0.79775067828623381"/>
          <c:h val="6.73511630266493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mutatók számottevő csökkenését elsősorban az okozta, hogy jelentősen gyengült a nagyvállalatok, illetve az iparban és építőiparban működő válaszadók üzleti hangulata az előző hónaphoz képest.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csökkent áprilishoz képest: előbbi 93-ról 90, utóbbi 99-ről 94 százalékra. Az átlagos bevételi szint 2 éve nem volt ilyen alacsony szinten.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+34-ről +36 pontra nőtt, ami az elmúlt 1 év legmagasabb értéke. A létszámbővítési tervek alindexe továbbra is pozitív, de jelentősen csökkent: az áprilisi +10-ről +2 pontra, ami az elmúlt 4 hónap legalacsonyabb értéke.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-1-ról -10 pontra csökkent, ami az elmúlt 7 hónap legalacsonyabb értéke. 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indexe az áprilisi -16-ról -28 pontra süllyedt, ami a legnagyobb mértékű havi csökkenés a felmérés kezdete óta, illetve a 2021. februárja óta tapasztalt legalacsonyabb érték. A várakozások indexe +14-ről +9 pontra mérséklődött, ami az elmúlt 4 hónap legalacsonyabb értéke.</a:t>
          </a:r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-1-ról -10 pontra csökkent, ami az elmúlt 7 hónap legalacsonyabb értéke. 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indexe az áprilisi -16-ról -28 pontra süllyedt, ami a legnagyobb mértékű havi csökkenés a felmérés kezdete óta, illetve a 2021. februárja óta tapasztalt legalacsonyabb érték. A várakozások indexe +14-ről +9 pontra mérséklődött, ami az elmúlt 4 hónap legalacsonyabb értéke.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csökkent áprilishoz képest: előbbi 93-ról 90, utóbbi 99-ről 94 százalékra. Az átlagos bevételi szint 2 éve nem volt ilyen alacsony szinten.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+34-ről +36 pontra nőtt, ami az elmúlt 1 év legmagasabb értéke. A létszámbővítési tervek alindexe továbbra is pozitív, de jelentősen csökkent: az áprilisi +10-ről +2 pontra, ami az elmúlt 4 hónap legalacsonyabb értéke.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mutatók számottevő csökkenését elsősorban az okozta, hogy jelentősen gyengült a nagyvállalatok, illetve az iparban és építőiparban működő válaszadók üzleti hangulata az előző hónaphoz képest.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0.299</cdr:x>
      <cdr:y>0.43147</cdr:y>
    </cdr:from>
    <cdr:to>
      <cdr:x>0.41076</cdr:x>
      <cdr:y>0.50626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1A30C7E5-E6A9-748C-3FBD-8F03A422CBD8}"/>
            </a:ext>
          </a:extLst>
        </cdr:cNvPr>
        <cdr:cNvSpPr txBox="1"/>
      </cdr:nvSpPr>
      <cdr:spPr>
        <a:xfrm xmlns:a="http://schemas.openxmlformats.org/drawingml/2006/main">
          <a:off x="2734056" y="2191441"/>
          <a:ext cx="1021959" cy="3798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2023/5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2023. 06. 02.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májusi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3 százalékponttal csökkent az előző hónaphoz képest, az egy évvel korábbi szint 90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730448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63" y="308496"/>
            <a:ext cx="7969480" cy="612000"/>
          </a:xfrm>
        </p:spPr>
        <p:txBody>
          <a:bodyPr>
            <a:noAutofit/>
          </a:bodyPr>
          <a:lstStyle/>
          <a:p>
            <a:r>
              <a:rPr lang="hu-HU" sz="1800" dirty="0"/>
              <a:t>Az ipar és építőipar átlagos kapacitás-kihasználtsága májusban volt a legalacsonyabb a felmérés 2020. decemberi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405631"/>
              </p:ext>
            </p:extLst>
          </p:nvPr>
        </p:nvGraphicFramePr>
        <p:xfrm>
          <a:off x="-1" y="920496"/>
          <a:ext cx="9144001" cy="4685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kapacitás-kihasználtságra vonatkozó várakozások továbbra is kedvezőek, de az optimizmus már 3 hónapja csökken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70185"/>
              </p:ext>
            </p:extLst>
          </p:nvPr>
        </p:nvGraphicFramePr>
        <p:xfrm>
          <a:off x="0" y="922446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9591"/>
            <a:ext cx="797175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az egy évvel korábbi szint 94 százalékára csökkent, ami az elmúlt 2 év legalacsonyabb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641389"/>
              </p:ext>
            </p:extLst>
          </p:nvPr>
        </p:nvGraphicFramePr>
        <p:xfrm>
          <a:off x="-1" y="922446"/>
          <a:ext cx="9144001" cy="5233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" y="307413"/>
            <a:ext cx="8092440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bevételi szintre vonatkozó tapasztalatok és kilátások továbbra is a koronavírus-járvány időszakához hasonlóak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7">
            <a:extLst>
              <a:ext uri="{FF2B5EF4-FFF2-40B4-BE49-F238E27FC236}">
                <a16:creationId xmlns:a16="http://schemas.microsoft.com/office/drawing/2014/main" id="{4B97B9EA-1618-6EC3-4C76-5B09AD72BFB6}"/>
              </a:ext>
            </a:extLst>
          </p:cNvPr>
          <p:cNvSpPr txBox="1"/>
          <p:nvPr/>
        </p:nvSpPr>
        <p:spPr>
          <a:xfrm>
            <a:off x="3871101" y="237511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2023/2</a:t>
            </a:r>
          </a:p>
        </p:txBody>
      </p:sp>
      <p:sp>
        <p:nvSpPr>
          <p:cNvPr id="31" name="Szövegdoboz 17">
            <a:extLst>
              <a:ext uri="{FF2B5EF4-FFF2-40B4-BE49-F238E27FC236}">
                <a16:creationId xmlns:a16="http://schemas.microsoft.com/office/drawing/2014/main" id="{0525F66C-7385-5D28-1893-A573FF289D98}"/>
              </a:ext>
            </a:extLst>
          </p:cNvPr>
          <p:cNvSpPr txBox="1"/>
          <p:nvPr/>
        </p:nvSpPr>
        <p:spPr>
          <a:xfrm>
            <a:off x="3004985" y="2677789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2023/3</a:t>
            </a:r>
          </a:p>
        </p:txBody>
      </p:sp>
      <p:sp>
        <p:nvSpPr>
          <p:cNvPr id="30" name="Szövegdoboz 17">
            <a:extLst>
              <a:ext uri="{FF2B5EF4-FFF2-40B4-BE49-F238E27FC236}">
                <a16:creationId xmlns:a16="http://schemas.microsoft.com/office/drawing/2014/main" id="{94EA2A4B-832D-68F5-638E-86DC7435ACEC}"/>
              </a:ext>
            </a:extLst>
          </p:cNvPr>
          <p:cNvSpPr txBox="1"/>
          <p:nvPr/>
        </p:nvSpPr>
        <p:spPr>
          <a:xfrm>
            <a:off x="4100507" y="2777338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2023/4</a:t>
            </a:r>
          </a:p>
        </p:txBody>
      </p:sp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4951501"/>
              </p:ext>
            </p:extLst>
          </p:nvPr>
        </p:nvGraphicFramePr>
        <p:xfrm>
          <a:off x="0" y="901124"/>
          <a:ext cx="9144000" cy="5079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97" y="310448"/>
            <a:ext cx="8005010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A válaszadók tevékenységét továbbra is az emelkedő termelési árak nehezítik leginkább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655509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933486"/>
              </p:ext>
            </p:extLst>
          </p:nvPr>
        </p:nvGraphicFramePr>
        <p:xfrm>
          <a:off x="0" y="922448"/>
          <a:ext cx="9144000" cy="4733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497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az elmúlt 3 hónap legalacsonyabb szintjére gyengült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6558"/>
              </p:ext>
            </p:extLst>
          </p:nvPr>
        </p:nvGraphicFramePr>
        <p:xfrm>
          <a:off x="1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310448"/>
            <a:ext cx="8078853" cy="612000"/>
          </a:xfrm>
        </p:spPr>
        <p:txBody>
          <a:bodyPr>
            <a:noAutofit/>
          </a:bodyPr>
          <a:lstStyle/>
          <a:p>
            <a:r>
              <a:rPr lang="hu-HU" sz="2000" dirty="0"/>
              <a:t>A jövőre vonatkozó várakozások már 3 hónapja gyengülnek az üzleti környezet alakulására vonatkozóan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912949"/>
              </p:ext>
            </p:extLst>
          </p:nvPr>
        </p:nvGraphicFramePr>
        <p:xfrm>
          <a:off x="1" y="922448"/>
          <a:ext cx="9124430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8385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mutatója viszont javuló trendet mutat és az elmúlt 1 év legmagasabb szintjén állt májusban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759070"/>
              </p:ext>
            </p:extLst>
          </p:nvPr>
        </p:nvGraphicFramePr>
        <p:xfrm>
          <a:off x="0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" y="310448"/>
            <a:ext cx="8110388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létszámváltoztatási tervek mutatója továbbra is pozitív,</a:t>
            </a:r>
            <a:br>
              <a:rPr lang="hu-HU" sz="2000" dirty="0"/>
            </a:br>
            <a:r>
              <a:rPr lang="hu-HU" sz="2000" dirty="0"/>
              <a:t>de jelentősen csökkent áprilishoz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152998"/>
              </p:ext>
            </p:extLst>
          </p:nvPr>
        </p:nvGraphicFramePr>
        <p:xfrm>
          <a:off x="0" y="922448"/>
          <a:ext cx="9144000" cy="5276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8" y="310449"/>
            <a:ext cx="7889511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 mezőgazdaság kivételével minden iparágban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4658615"/>
              </p:ext>
            </p:extLst>
          </p:nvPr>
        </p:nvGraphicFramePr>
        <p:xfrm>
          <a:off x="0" y="922449"/>
          <a:ext cx="9144000" cy="4858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inflációs nyomás enyhülésére utal, hogy az elmúlt 3 hónapban árat emelő vállalatok aránya február óta csökkenő trendet mutat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222497"/>
              </p:ext>
            </p:extLst>
          </p:nvPr>
        </p:nvGraphicFramePr>
        <p:xfrm>
          <a:off x="0" y="911619"/>
          <a:ext cx="9143999" cy="4772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25503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tervezett áremelések mutatója 5 hónapja csökken és májusban volt a legalacsonyabb a felmérés 2020. decemberi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84590" y="5739311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982425"/>
              </p:ext>
            </p:extLst>
          </p:nvPr>
        </p:nvGraphicFramePr>
        <p:xfrm>
          <a:off x="0" y="913396"/>
          <a:ext cx="9144000" cy="4825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19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37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268796"/>
              </p:ext>
            </p:extLst>
          </p:nvPr>
        </p:nvGraphicFramePr>
        <p:xfrm>
          <a:off x="0" y="911816"/>
          <a:ext cx="9144000" cy="522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1044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az elmúlt 7 hónap legalacsonyabb szintjére gyengült májusban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69157509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" y="309397"/>
            <a:ext cx="8245262" cy="612000"/>
          </a:xfrm>
        </p:spPr>
        <p:txBody>
          <a:bodyPr>
            <a:noAutofit/>
          </a:bodyPr>
          <a:lstStyle/>
          <a:p>
            <a:r>
              <a:rPr lang="hu-HU" sz="1800" dirty="0"/>
              <a:t>Az </a:t>
            </a:r>
            <a:r>
              <a:rPr lang="hu-HU" sz="1800" dirty="0" err="1"/>
              <a:t>mnb</a:t>
            </a:r>
            <a:r>
              <a:rPr lang="hu-HU" sz="1800" dirty="0"/>
              <a:t> vállalati konjunktúraindexe az előző havi -1 pontról -10 pontra csökkent, ami az elmúlt 7 hónap legalacsonyabb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83926" y="580355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060266"/>
              </p:ext>
            </p:extLst>
          </p:nvPr>
        </p:nvGraphicFramePr>
        <p:xfrm>
          <a:off x="-1" y="921397"/>
          <a:ext cx="9144001" cy="4882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1788"/>
            <a:ext cx="80568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a legutóbb 2021. februárjában tapasztalt szintre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235931"/>
              </p:ext>
            </p:extLst>
          </p:nvPr>
        </p:nvGraphicFramePr>
        <p:xfrm>
          <a:off x="1" y="923788"/>
          <a:ext cx="9144000" cy="49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96" y="304901"/>
            <a:ext cx="809187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aktuális helyzettel kapcsolatos tapasztalatok a beruházások kivételével minden tényező kapcsán romlottak áprilishoz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426166"/>
              </p:ext>
            </p:extLst>
          </p:nvPr>
        </p:nvGraphicFramePr>
        <p:xfrm>
          <a:off x="0" y="916900"/>
          <a:ext cx="9144000" cy="5365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" y="304901"/>
            <a:ext cx="7989674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ugyanez volt jellemző a várakozások alakulására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105654"/>
              </p:ext>
            </p:extLst>
          </p:nvPr>
        </p:nvGraphicFramePr>
        <p:xfrm>
          <a:off x="0" y="916901"/>
          <a:ext cx="9136123" cy="5540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383818" cy="612000"/>
          </a:xfrm>
        </p:spPr>
        <p:txBody>
          <a:bodyPr>
            <a:noAutofit/>
          </a:bodyPr>
          <a:lstStyle/>
          <a:p>
            <a:r>
              <a:rPr lang="hu-HU" sz="2000" dirty="0"/>
              <a:t>A jövőre vonatkozó optimizmus a nagyvállalatok kivételével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1931929"/>
              </p:ext>
            </p:extLst>
          </p:nvPr>
        </p:nvGraphicFramePr>
        <p:xfrm>
          <a:off x="0" y="922449"/>
          <a:ext cx="9112494" cy="5003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51627</TotalTime>
  <Words>1241</Words>
  <Application>Microsoft Office PowerPoint</Application>
  <PresentationFormat>On-screen Show (4:3)</PresentationFormat>
  <Paragraphs>180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májusi eredményei</vt:lpstr>
      <vt:lpstr>Az mnb vállalati konjunktúra felmérései</vt:lpstr>
      <vt:lpstr>A vállalati konjunktúra az elmúlt 7 hónap legalacsonyabb szintjére gyengült májusban</vt:lpstr>
      <vt:lpstr>Az mnb vállalati konjunktúraindexe az előző havi -1 pontról -10 pontra csökkent, ami az elmúlt 7 hónap legalacsonyabb értéke</vt:lpstr>
      <vt:lpstr>A jelenlegi helyzet megítélése a legutóbb 2021. februárjában tapasztalt szintre csökkent</vt:lpstr>
      <vt:lpstr>Az aktuális helyzettel kapcsolatos tapasztalatok a beruházások kivételével minden tényező kapcsán romlottak áprilishoz képest…</vt:lpstr>
      <vt:lpstr>… és ugyanez volt jellemző a várakozások alakulására is</vt:lpstr>
      <vt:lpstr>A jövőre vonatkozó optimizmus a nagyvállalatok kivételével gyengült az előző hónaphoz képest</vt:lpstr>
      <vt:lpstr>Termelés és kereslet</vt:lpstr>
      <vt:lpstr>Az átlagos kapacitás-kihasználtság 3 százalékponttal csökkent az előző hónaphoz képest, az egy évvel korábbi szint 90 százalékára</vt:lpstr>
      <vt:lpstr>Az ipar és építőipar átlagos kapacitás-kihasználtsága májusban volt a legalacsonyabb a felmérés 2020. decemberi kezdete óta</vt:lpstr>
      <vt:lpstr>A kapacitás-kihasználtságra vonatkozó várakozások továbbra is kedvezőek, de az optimizmus már 3 hónapja csökken</vt:lpstr>
      <vt:lpstr>az átlagos bevételi szint az egy évvel korábbi szint 94 százalékára csökkent, ami az elmúlt 2 év legalacsonyabb értéke</vt:lpstr>
      <vt:lpstr>A bevételi szintre vonatkozó tapasztalatok és kilátások továbbra is a koronavírus-járvány időszakához hasonlóak</vt:lpstr>
      <vt:lpstr>A válaszadók tevékenységét továbbra is az emelkedő termelési árak nehezítik leginkább</vt:lpstr>
      <vt:lpstr>Üzleti környezet, beruházások, foglalkoztatás</vt:lpstr>
      <vt:lpstr>Az üzleti környezet átlagos megítélése az elmúlt 3 hónap legalacsonyabb szintjére gyengült</vt:lpstr>
      <vt:lpstr>A jövőre vonatkozó várakozások már 3 hónapja gyengülnek az üzleti környezet alakulására vonatkozóan</vt:lpstr>
      <vt:lpstr>A beruházási várakozások mutatója viszont javuló trendet mutat és az elmúlt 1 év legmagasabb szintjén állt májusban</vt:lpstr>
      <vt:lpstr>A létszámváltoztatási tervek mutatója továbbra is pozitív, de jelentősen csökkent áprilishoz képest</vt:lpstr>
      <vt:lpstr>A foglalkoztatási várakozások a mezőgazdaság kivételével minden iparágban gyengültek</vt:lpstr>
      <vt:lpstr>Árak</vt:lpstr>
      <vt:lpstr>Az inflációs nyomás enyhülésére utal, hogy az elmúlt 3 hónapban árat emelő vállalatok aránya február óta csökkenő trendet mutat</vt:lpstr>
      <vt:lpstr>A tervezett áremelések mutatója 5 hónapja csökken és májusban volt a legalacsonyabb a felmérés 2020. decemberi kezdete óta</vt:lpstr>
      <vt:lpstr>a magasabb infláció miatt a válaszadók 37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Baksay Gergely</cp:lastModifiedBy>
  <cp:revision>2256</cp:revision>
  <dcterms:created xsi:type="dcterms:W3CDTF">2020-04-06T05:19:02Z</dcterms:created>
  <dcterms:modified xsi:type="dcterms:W3CDTF">2023-06-02T14:34:34Z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