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1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2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3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notesSlides/notesSlide4.xml" ContentType="application/vnd.openxmlformats-officedocument.presentationml.notesSlid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notesSlides/notesSlide5.xml" ContentType="application/vnd.openxmlformats-officedocument.presentationml.notesSlid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notesSlides/notesSlide6.xml" ContentType="application/vnd.openxmlformats-officedocument.presentationml.notesSlid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drawings/drawing1.xml" ContentType="application/vnd.openxmlformats-officedocument.drawingml.chartshapes+xml"/>
  <Override PartName="/ppt/notesSlides/notesSlide7.xml" ContentType="application/vnd.openxmlformats-officedocument.presentationml.notesSlide+xml"/>
  <Override PartName="/ppt/charts/chart14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charts/chart15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ppt/charts/chart16.xml" ContentType="application/vnd.openxmlformats-officedocument.drawingml.chart+xml"/>
  <Override PartName="/ppt/charts/style16.xml" ContentType="application/vnd.ms-office.chartstyle+xml"/>
  <Override PartName="/ppt/charts/colors16.xml" ContentType="application/vnd.ms-office.chartcolorstyle+xml"/>
  <Override PartName="/ppt/charts/chart17.xml" ContentType="application/vnd.openxmlformats-officedocument.drawingml.chart+xml"/>
  <Override PartName="/ppt/charts/style17.xml" ContentType="application/vnd.ms-office.chartstyle+xml"/>
  <Override PartName="/ppt/charts/colors17.xml" ContentType="application/vnd.ms-office.chartcolorstyle+xml"/>
  <Override PartName="/ppt/charts/chart18.xml" ContentType="application/vnd.openxmlformats-officedocument.drawingml.chart+xml"/>
  <Override PartName="/ppt/charts/style18.xml" ContentType="application/vnd.ms-office.chartstyle+xml"/>
  <Override PartName="/ppt/charts/colors18.xml" ContentType="application/vnd.ms-office.chartcolorstyle+xml"/>
  <Override PartName="/ppt/charts/chart19.xml" ContentType="application/vnd.openxmlformats-officedocument.drawingml.chart+xml"/>
  <Override PartName="/ppt/charts/style19.xml" ContentType="application/vnd.ms-office.chartstyle+xml"/>
  <Override PartName="/ppt/charts/colors19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2" r:id="rId2"/>
  </p:sldMasterIdLst>
  <p:notesMasterIdLst>
    <p:notesMasterId r:id="rId29"/>
  </p:notesMasterIdLst>
  <p:sldIdLst>
    <p:sldId id="256" r:id="rId3"/>
    <p:sldId id="385" r:id="rId4"/>
    <p:sldId id="386" r:id="rId5"/>
    <p:sldId id="374" r:id="rId6"/>
    <p:sldId id="390" r:id="rId7"/>
    <p:sldId id="402" r:id="rId8"/>
    <p:sldId id="375" r:id="rId9"/>
    <p:sldId id="389" r:id="rId10"/>
    <p:sldId id="287" r:id="rId11"/>
    <p:sldId id="364" r:id="rId12"/>
    <p:sldId id="403" r:id="rId13"/>
    <p:sldId id="365" r:id="rId14"/>
    <p:sldId id="366" r:id="rId15"/>
    <p:sldId id="398" r:id="rId16"/>
    <p:sldId id="396" r:id="rId17"/>
    <p:sldId id="286" r:id="rId18"/>
    <p:sldId id="357" r:id="rId19"/>
    <p:sldId id="371" r:id="rId20"/>
    <p:sldId id="404" r:id="rId21"/>
    <p:sldId id="367" r:id="rId22"/>
    <p:sldId id="405" r:id="rId23"/>
    <p:sldId id="391" r:id="rId24"/>
    <p:sldId id="401" r:id="rId25"/>
    <p:sldId id="406" r:id="rId26"/>
    <p:sldId id="407" r:id="rId27"/>
    <p:sldId id="260" r:id="rId2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Nyitrai Tamás" initials="NT" lastIdx="1" clrIdx="0">
    <p:extLst>
      <p:ext uri="{19B8F6BF-5375-455C-9EA6-DF929625EA0E}">
        <p15:presenceInfo xmlns:p15="http://schemas.microsoft.com/office/powerpoint/2012/main" userId="S::nyitrait@mnb.hu::f23169b93cb16101" providerId="AD"/>
      </p:ext>
    </p:extLst>
  </p:cmAuthor>
  <p:cmAuthor id="2" name="Fekete Ádám" initials="FÁ" lastIdx="3" clrIdx="1">
    <p:extLst>
      <p:ext uri="{19B8F6BF-5375-455C-9EA6-DF929625EA0E}">
        <p15:presenceInfo xmlns:p15="http://schemas.microsoft.com/office/powerpoint/2012/main" userId="S::feketea@mnb.hu::799a269cf97a9106" providerId="AD"/>
      </p:ext>
    </p:extLst>
  </p:cmAuthor>
  <p:cmAuthor id="3" name="Törzsök Veronika" initials="TV" lastIdx="2" clrIdx="2">
    <p:extLst>
      <p:ext uri="{19B8F6BF-5375-455C-9EA6-DF929625EA0E}">
        <p15:presenceInfo xmlns:p15="http://schemas.microsoft.com/office/powerpoint/2012/main" userId="Törzsök Veronika" providerId="None"/>
      </p:ext>
    </p:extLst>
  </p:cmAuthor>
  <p:cmAuthor id="4" name="Fekete Ádám" initials="FÁ [2]" lastIdx="1" clrIdx="3">
    <p:extLst>
      <p:ext uri="{19B8F6BF-5375-455C-9EA6-DF929625EA0E}">
        <p15:presenceInfo xmlns:p15="http://schemas.microsoft.com/office/powerpoint/2012/main" userId="S::feketea@mnb.hu::dd374126-fbba-4c49-83bf-967a88b91ddc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EE4F8"/>
    <a:srgbClr val="B87F00"/>
    <a:srgbClr val="FFB3B5"/>
    <a:srgbClr val="FDC7E3"/>
    <a:srgbClr val="91EEFB"/>
    <a:srgbClr val="00FFFF"/>
    <a:srgbClr val="C7E1B5"/>
    <a:srgbClr val="99CCFF"/>
    <a:srgbClr val="CC99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596" autoAdjust="0"/>
    <p:restoredTop sz="91931" autoAdjust="0"/>
  </p:normalViewPr>
  <p:slideViewPr>
    <p:cSldViewPr snapToGrid="0">
      <p:cViewPr varScale="1">
        <p:scale>
          <a:sx n="101" d="100"/>
          <a:sy n="101" d="100"/>
        </p:scale>
        <p:origin x="160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commentAuthors" Target="commentAuthor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023\m&#225;rcius\input\2023.%20m&#225;rcius_&#225;br&#225;k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022\2022.%20j&#250;nius\input\jelenlegi%20helyzet%20&#233;s%20v&#225;rakoz&#225;sok.xlsx" TargetMode="External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023\m&#225;rcius\input\2023.%20m&#225;rcius_&#225;br&#225;k.xlsx" TargetMode="External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023\m&#225;rcius\input\2023.%20m&#225;rcius_&#225;br&#225;k.xlsx" TargetMode="External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023\m&#225;rcius\input\2023.%20m&#225;rcius_&#225;br&#225;k.xlsx" TargetMode="External"/><Relationship Id="rId2" Type="http://schemas.microsoft.com/office/2011/relationships/chartColorStyle" Target="colors13.xml"/><Relationship Id="rId1" Type="http://schemas.microsoft.com/office/2011/relationships/chartStyle" Target="style13.xml"/><Relationship Id="rId4" Type="http://schemas.openxmlformats.org/officeDocument/2006/relationships/chartUserShapes" Target="../drawings/drawing1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023\m&#225;rcius\input\2023.%20m&#225;rcius_&#225;br&#225;k.xlsx" TargetMode="External"/><Relationship Id="rId2" Type="http://schemas.microsoft.com/office/2011/relationships/chartColorStyle" Target="colors14.xml"/><Relationship Id="rId1" Type="http://schemas.microsoft.com/office/2011/relationships/chartStyle" Target="style14.xm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023\m&#225;rcius\input\2023.%20m&#225;rcius_&#225;br&#225;k.xlsx" TargetMode="External"/><Relationship Id="rId2" Type="http://schemas.microsoft.com/office/2011/relationships/chartColorStyle" Target="colors15.xml"/><Relationship Id="rId1" Type="http://schemas.microsoft.com/office/2011/relationships/chartStyle" Target="style15.xml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023\m&#225;rcius\input\2023.%20m&#225;rcius_&#225;br&#225;k.xlsx" TargetMode="External"/><Relationship Id="rId2" Type="http://schemas.microsoft.com/office/2011/relationships/chartColorStyle" Target="colors16.xml"/><Relationship Id="rId1" Type="http://schemas.microsoft.com/office/2011/relationships/chartStyle" Target="style16.xml"/></Relationships>
</file>

<file path=ppt/charts/_rels/chart17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023\m&#225;rcius\input\2023.%20m&#225;rcius_&#225;br&#225;k.xlsx" TargetMode="External"/><Relationship Id="rId2" Type="http://schemas.microsoft.com/office/2011/relationships/chartColorStyle" Target="colors17.xml"/><Relationship Id="rId1" Type="http://schemas.microsoft.com/office/2011/relationships/chartStyle" Target="style17.xml"/></Relationships>
</file>

<file path=ppt/charts/_rels/chart18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023\m&#225;rcius\input\2023.%20m&#225;rcius_&#225;br&#225;k.xlsx" TargetMode="External"/><Relationship Id="rId2" Type="http://schemas.microsoft.com/office/2011/relationships/chartColorStyle" Target="colors18.xml"/><Relationship Id="rId1" Type="http://schemas.microsoft.com/office/2011/relationships/chartStyle" Target="style18.xml"/></Relationships>
</file>

<file path=ppt/charts/_rels/chart19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023\m&#225;rcius\input\2023.%20m&#225;rcius_&#225;br&#225;k.xlsx" TargetMode="External"/><Relationship Id="rId2" Type="http://schemas.microsoft.com/office/2011/relationships/chartColorStyle" Target="colors19.xml"/><Relationship Id="rId1" Type="http://schemas.microsoft.com/office/2011/relationships/chartStyle" Target="style19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023\m&#225;rcius\input\2023.%20m&#225;rcius_&#225;br&#225;k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023\m&#225;rcius\input\2023.%20m&#225;rcius_&#225;br&#225;k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023\m&#225;rcius\input\2023.%20m&#225;rcius_&#225;br&#225;k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023\m&#225;rcius\input\2023.%20m&#225;rcius_&#225;br&#225;k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023\m&#225;rcius\input\2023.%20m&#225;rcius_&#225;br&#225;k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023\m&#225;rcius\input\2023.%20m&#225;rcius_&#225;br&#225;k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023\m&#225;rcius\input\2023.%20m&#225;rcius_&#225;br&#225;k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023\m&#225;rcius\input\2023.%20m&#225;rcius_&#225;br&#225;k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910614152393406"/>
          <c:y val="4.1981012700103543E-2"/>
          <c:w val="0.79727240423971735"/>
          <c:h val="0.64163759742737236"/>
        </c:manualLayout>
      </c:layout>
      <c:lineChart>
        <c:grouping val="standard"/>
        <c:varyColors val="0"/>
        <c:ser>
          <c:idx val="0"/>
          <c:order val="0"/>
          <c:tx>
            <c:strRef>
              <c:f>Indexek!$A$5</c:f>
              <c:strCache>
                <c:ptCount val="1"/>
                <c:pt idx="0">
                  <c:v>Jelenlegi helyzet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Pt>
            <c:idx val="2"/>
            <c:marker>
              <c:symbol val="circle"/>
              <c:size val="10"/>
              <c:spPr>
                <a:solidFill>
                  <a:srgbClr val="00B0F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0-B1A7-4FA0-912C-9566ADBC61E9}"/>
              </c:ext>
            </c:extLst>
          </c:dPt>
          <c:dLbls>
            <c:dLbl>
              <c:idx val="27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B1A7-4FA0-912C-9566ADBC61E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F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Indexek!$B$4:$AC$4</c:f>
              <c:strCache>
                <c:ptCount val="28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  <c:pt idx="27">
                  <c:v>Március</c:v>
                </c:pt>
              </c:strCache>
            </c:strRef>
          </c:cat>
          <c:val>
            <c:numRef>
              <c:f>Indexek!$B$5:$AC$5</c:f>
              <c:numCache>
                <c:formatCode>General\ "pont"</c:formatCode>
                <c:ptCount val="28"/>
                <c:pt idx="0">
                  <c:v>-32</c:v>
                </c:pt>
                <c:pt idx="1">
                  <c:v>-29</c:v>
                </c:pt>
                <c:pt idx="2">
                  <c:v>-28</c:v>
                </c:pt>
                <c:pt idx="3">
                  <c:v>-21</c:v>
                </c:pt>
                <c:pt idx="4">
                  <c:v>-12</c:v>
                </c:pt>
                <c:pt idx="5">
                  <c:v>-2</c:v>
                </c:pt>
                <c:pt idx="6">
                  <c:v>-1</c:v>
                </c:pt>
                <c:pt idx="7">
                  <c:v>-7</c:v>
                </c:pt>
                <c:pt idx="8">
                  <c:v>1</c:v>
                </c:pt>
                <c:pt idx="9">
                  <c:v>3</c:v>
                </c:pt>
                <c:pt idx="10">
                  <c:v>-1</c:v>
                </c:pt>
                <c:pt idx="11">
                  <c:v>4</c:v>
                </c:pt>
                <c:pt idx="12">
                  <c:v>7</c:v>
                </c:pt>
                <c:pt idx="13">
                  <c:v>1</c:v>
                </c:pt>
                <c:pt idx="14">
                  <c:v>2</c:v>
                </c:pt>
                <c:pt idx="15">
                  <c:v>-5</c:v>
                </c:pt>
                <c:pt idx="16">
                  <c:v>-1</c:v>
                </c:pt>
                <c:pt idx="17">
                  <c:v>-1</c:v>
                </c:pt>
                <c:pt idx="18">
                  <c:v>-2</c:v>
                </c:pt>
                <c:pt idx="19">
                  <c:v>-4</c:v>
                </c:pt>
                <c:pt idx="20">
                  <c:v>-11</c:v>
                </c:pt>
                <c:pt idx="21">
                  <c:v>-15</c:v>
                </c:pt>
                <c:pt idx="22">
                  <c:v>-12</c:v>
                </c:pt>
                <c:pt idx="23">
                  <c:v>-14</c:v>
                </c:pt>
                <c:pt idx="24">
                  <c:v>-11</c:v>
                </c:pt>
                <c:pt idx="25">
                  <c:v>-15</c:v>
                </c:pt>
                <c:pt idx="26">
                  <c:v>-16</c:v>
                </c:pt>
                <c:pt idx="27">
                  <c:v>-20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B1A7-4FA0-912C-9566ADBC61E9}"/>
            </c:ext>
          </c:extLst>
        </c:ser>
        <c:ser>
          <c:idx val="1"/>
          <c:order val="1"/>
          <c:tx>
            <c:strRef>
              <c:f>Indexek!$A$6</c:f>
              <c:strCache>
                <c:ptCount val="1"/>
                <c:pt idx="0">
                  <c:v>Várakozások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Pt>
            <c:idx val="2"/>
            <c:marker>
              <c:symbol val="circle"/>
              <c:size val="10"/>
              <c:spPr>
                <a:solidFill>
                  <a:srgbClr val="00206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2-B1A7-4FA0-912C-9566ADBC61E9}"/>
              </c:ext>
            </c:extLst>
          </c:dPt>
          <c:dLbls>
            <c:dLbl>
              <c:idx val="27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B1A7-4FA0-912C-9566ADBC61E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Indexek!$B$4:$AC$4</c:f>
              <c:strCache>
                <c:ptCount val="28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  <c:pt idx="27">
                  <c:v>Március</c:v>
                </c:pt>
              </c:strCache>
            </c:strRef>
          </c:cat>
          <c:val>
            <c:numRef>
              <c:f>Indexek!$B$6:$AC$6</c:f>
              <c:numCache>
                <c:formatCode>General\ "pont"</c:formatCode>
                <c:ptCount val="28"/>
                <c:pt idx="0">
                  <c:v>4</c:v>
                </c:pt>
                <c:pt idx="1">
                  <c:v>17</c:v>
                </c:pt>
                <c:pt idx="2">
                  <c:v>21</c:v>
                </c:pt>
                <c:pt idx="3">
                  <c:v>18</c:v>
                </c:pt>
                <c:pt idx="4">
                  <c:v>27</c:v>
                </c:pt>
                <c:pt idx="5">
                  <c:v>22</c:v>
                </c:pt>
                <c:pt idx="6">
                  <c:v>26</c:v>
                </c:pt>
                <c:pt idx="7">
                  <c:v>20</c:v>
                </c:pt>
                <c:pt idx="8">
                  <c:v>16</c:v>
                </c:pt>
                <c:pt idx="9">
                  <c:v>21</c:v>
                </c:pt>
                <c:pt idx="10">
                  <c:v>18</c:v>
                </c:pt>
                <c:pt idx="11">
                  <c:v>17</c:v>
                </c:pt>
                <c:pt idx="12">
                  <c:v>22</c:v>
                </c:pt>
                <c:pt idx="13">
                  <c:v>30</c:v>
                </c:pt>
                <c:pt idx="14">
                  <c:v>29</c:v>
                </c:pt>
                <c:pt idx="15">
                  <c:v>14</c:v>
                </c:pt>
                <c:pt idx="16">
                  <c:v>16</c:v>
                </c:pt>
                <c:pt idx="17">
                  <c:v>14</c:v>
                </c:pt>
                <c:pt idx="18">
                  <c:v>13</c:v>
                </c:pt>
                <c:pt idx="19">
                  <c:v>1</c:v>
                </c:pt>
                <c:pt idx="20">
                  <c:v>-2</c:v>
                </c:pt>
                <c:pt idx="21">
                  <c:v>-8</c:v>
                </c:pt>
                <c:pt idx="22">
                  <c:v>-5</c:v>
                </c:pt>
                <c:pt idx="23">
                  <c:v>0</c:v>
                </c:pt>
                <c:pt idx="24">
                  <c:v>1</c:v>
                </c:pt>
                <c:pt idx="25">
                  <c:v>14</c:v>
                </c:pt>
                <c:pt idx="26">
                  <c:v>17</c:v>
                </c:pt>
                <c:pt idx="27">
                  <c:v>13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B1A7-4FA0-912C-9566ADBC61E9}"/>
            </c:ext>
          </c:extLst>
        </c:ser>
        <c:ser>
          <c:idx val="2"/>
          <c:order val="2"/>
          <c:tx>
            <c:strRef>
              <c:f>Indexek!$A$7</c:f>
              <c:strCache>
                <c:ptCount val="1"/>
                <c:pt idx="0">
                  <c:v>MNB konjunktúra index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Pt>
            <c:idx val="2"/>
            <c:marker>
              <c:symbol val="circle"/>
              <c:size val="10"/>
              <c:spPr>
                <a:solidFill>
                  <a:srgbClr val="FF000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4-B1A7-4FA0-912C-9566ADBC61E9}"/>
              </c:ext>
            </c:extLst>
          </c:dPt>
          <c:dLbls>
            <c:dLbl>
              <c:idx val="27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B1A7-4FA0-912C-9566ADBC61E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Indexek!$B$4:$AC$4</c:f>
              <c:strCache>
                <c:ptCount val="28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  <c:pt idx="27">
                  <c:v>Március</c:v>
                </c:pt>
              </c:strCache>
            </c:strRef>
          </c:cat>
          <c:val>
            <c:numRef>
              <c:f>Indexek!$B$7:$AC$7</c:f>
              <c:numCache>
                <c:formatCode>General\ "pont"</c:formatCode>
                <c:ptCount val="28"/>
                <c:pt idx="0">
                  <c:v>-14</c:v>
                </c:pt>
                <c:pt idx="1">
                  <c:v>-6</c:v>
                </c:pt>
                <c:pt idx="2">
                  <c:v>-4</c:v>
                </c:pt>
                <c:pt idx="3">
                  <c:v>-2</c:v>
                </c:pt>
                <c:pt idx="4">
                  <c:v>8</c:v>
                </c:pt>
                <c:pt idx="5">
                  <c:v>10</c:v>
                </c:pt>
                <c:pt idx="6">
                  <c:v>13</c:v>
                </c:pt>
                <c:pt idx="7">
                  <c:v>6</c:v>
                </c:pt>
                <c:pt idx="8">
                  <c:v>9</c:v>
                </c:pt>
                <c:pt idx="9">
                  <c:v>12</c:v>
                </c:pt>
                <c:pt idx="10">
                  <c:v>9</c:v>
                </c:pt>
                <c:pt idx="11">
                  <c:v>10</c:v>
                </c:pt>
                <c:pt idx="12">
                  <c:v>14</c:v>
                </c:pt>
                <c:pt idx="13">
                  <c:v>15</c:v>
                </c:pt>
                <c:pt idx="14">
                  <c:v>15</c:v>
                </c:pt>
                <c:pt idx="15">
                  <c:v>4</c:v>
                </c:pt>
                <c:pt idx="16">
                  <c:v>8</c:v>
                </c:pt>
                <c:pt idx="17">
                  <c:v>7</c:v>
                </c:pt>
                <c:pt idx="18">
                  <c:v>6</c:v>
                </c:pt>
                <c:pt idx="19">
                  <c:v>-2</c:v>
                </c:pt>
                <c:pt idx="20">
                  <c:v>-7</c:v>
                </c:pt>
                <c:pt idx="21">
                  <c:v>-11</c:v>
                </c:pt>
                <c:pt idx="22">
                  <c:v>-9</c:v>
                </c:pt>
                <c:pt idx="23">
                  <c:v>-7</c:v>
                </c:pt>
                <c:pt idx="24">
                  <c:v>-5</c:v>
                </c:pt>
                <c:pt idx="25">
                  <c:v>0</c:v>
                </c:pt>
                <c:pt idx="26">
                  <c:v>0</c:v>
                </c:pt>
                <c:pt idx="27">
                  <c:v>-4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B1A7-4FA0-912C-9566ADBC61E9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1896932095"/>
        <c:axId val="1896914207"/>
      </c:lineChart>
      <c:catAx>
        <c:axId val="189693209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896914207"/>
        <c:crosses val="autoZero"/>
        <c:auto val="1"/>
        <c:lblAlgn val="ctr"/>
        <c:lblOffset val="0"/>
        <c:noMultiLvlLbl val="0"/>
      </c:catAx>
      <c:valAx>
        <c:axId val="1896914207"/>
        <c:scaling>
          <c:orientation val="minMax"/>
          <c:max val="30"/>
          <c:min val="-40"/>
        </c:scaling>
        <c:delete val="0"/>
        <c:axPos val="l"/>
        <c:numFmt formatCode="General\ &quot;pont&quot;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89693209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441076394673072"/>
          <c:y val="0.91409659056297066"/>
          <c:w val="0.76474486567563171"/>
          <c:h val="7.063404339225197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smoothMarker"/>
        <c:varyColors val="0"/>
        <c:ser>
          <c:idx val="0"/>
          <c:order val="0"/>
          <c:tx>
            <c:strRef>
              <c:f>Árbevétel!$A$3</c:f>
              <c:strCache>
                <c:ptCount val="1"/>
                <c:pt idx="0">
                  <c:v>Várakozások</c:v>
                </c:pt>
              </c:strCache>
            </c:strRef>
          </c:tx>
          <c:spPr>
            <a:ln w="19050" cap="rnd">
              <a:solidFill>
                <a:schemeClr val="tx1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Pt>
            <c:idx val="0"/>
            <c:marker>
              <c:symbol val="circle"/>
              <c:size val="10"/>
              <c:spPr>
                <a:solidFill>
                  <a:srgbClr val="81ECFB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0-6F9D-4BB5-954D-F9C3A8AB1591}"/>
              </c:ext>
            </c:extLst>
          </c:dPt>
          <c:dPt>
            <c:idx val="1"/>
            <c:marker>
              <c:symbol val="circle"/>
              <c:size val="10"/>
              <c:spPr>
                <a:solidFill>
                  <a:srgbClr val="00B0F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1-6F9D-4BB5-954D-F9C3A8AB1591}"/>
              </c:ext>
            </c:extLst>
          </c:dPt>
          <c:dPt>
            <c:idx val="2"/>
            <c:marker>
              <c:symbol val="circle"/>
              <c:size val="10"/>
              <c:spPr>
                <a:solidFill>
                  <a:srgbClr val="00B0F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2-6F9D-4BB5-954D-F9C3A8AB1591}"/>
              </c:ext>
            </c:extLst>
          </c:dPt>
          <c:dPt>
            <c:idx val="3"/>
            <c:marker>
              <c:symbol val="circle"/>
              <c:size val="10"/>
              <c:spPr>
                <a:solidFill>
                  <a:srgbClr val="00B0F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3-6F9D-4BB5-954D-F9C3A8AB1591}"/>
              </c:ext>
            </c:extLst>
          </c:dPt>
          <c:dPt>
            <c:idx val="4"/>
            <c:marker>
              <c:symbol val="circle"/>
              <c:size val="10"/>
              <c:spPr>
                <a:solidFill>
                  <a:srgbClr val="00B0F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4-6F9D-4BB5-954D-F9C3A8AB1591}"/>
              </c:ext>
            </c:extLst>
          </c:dPt>
          <c:dPt>
            <c:idx val="5"/>
            <c:marker>
              <c:symbol val="circle"/>
              <c:size val="10"/>
              <c:spPr>
                <a:solidFill>
                  <a:srgbClr val="00B0F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5-6F9D-4BB5-954D-F9C3A8AB1591}"/>
              </c:ext>
            </c:extLst>
          </c:dPt>
          <c:dPt>
            <c:idx val="6"/>
            <c:marker>
              <c:symbol val="circle"/>
              <c:size val="10"/>
              <c:spPr>
                <a:solidFill>
                  <a:srgbClr val="00B0F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6-6F9D-4BB5-954D-F9C3A8AB1591}"/>
              </c:ext>
            </c:extLst>
          </c:dPt>
          <c:dPt>
            <c:idx val="7"/>
            <c:marker>
              <c:symbol val="circle"/>
              <c:size val="10"/>
              <c:spPr>
                <a:solidFill>
                  <a:srgbClr val="00B0F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7-6F9D-4BB5-954D-F9C3A8AB1591}"/>
              </c:ext>
            </c:extLst>
          </c:dPt>
          <c:dPt>
            <c:idx val="8"/>
            <c:marker>
              <c:symbol val="circle"/>
              <c:size val="10"/>
              <c:spPr>
                <a:solidFill>
                  <a:srgbClr val="00B0F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8-6F9D-4BB5-954D-F9C3A8AB1591}"/>
              </c:ext>
            </c:extLst>
          </c:dPt>
          <c:dPt>
            <c:idx val="9"/>
            <c:marker>
              <c:symbol val="circle"/>
              <c:size val="10"/>
              <c:spPr>
                <a:solidFill>
                  <a:srgbClr val="00B0F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9-6F9D-4BB5-954D-F9C3A8AB1591}"/>
              </c:ext>
            </c:extLst>
          </c:dPt>
          <c:dPt>
            <c:idx val="10"/>
            <c:marker>
              <c:symbol val="circle"/>
              <c:size val="10"/>
              <c:spPr>
                <a:solidFill>
                  <a:srgbClr val="00B0F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A-6F9D-4BB5-954D-F9C3A8AB1591}"/>
              </c:ext>
            </c:extLst>
          </c:dPt>
          <c:dPt>
            <c:idx val="11"/>
            <c:marker>
              <c:symbol val="circle"/>
              <c:size val="10"/>
              <c:spPr>
                <a:solidFill>
                  <a:srgbClr val="00B0F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B-6F9D-4BB5-954D-F9C3A8AB1591}"/>
              </c:ext>
            </c:extLst>
          </c:dPt>
          <c:dPt>
            <c:idx val="12"/>
            <c:marker>
              <c:symbol val="circle"/>
              <c:size val="10"/>
              <c:spPr>
                <a:solidFill>
                  <a:srgbClr val="00B0F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C-6F9D-4BB5-954D-F9C3A8AB1591}"/>
              </c:ext>
            </c:extLst>
          </c:dPt>
          <c:dPt>
            <c:idx val="13"/>
            <c:marker>
              <c:symbol val="circle"/>
              <c:size val="10"/>
              <c:spPr>
                <a:solidFill>
                  <a:srgbClr val="0070C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D-6F9D-4BB5-954D-F9C3A8AB1591}"/>
              </c:ext>
            </c:extLst>
          </c:dPt>
          <c:dPt>
            <c:idx val="14"/>
            <c:marker>
              <c:symbol val="circle"/>
              <c:size val="10"/>
              <c:spPr>
                <a:solidFill>
                  <a:srgbClr val="0070C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E-6F9D-4BB5-954D-F9C3A8AB1591}"/>
              </c:ext>
            </c:extLst>
          </c:dPt>
          <c:dPt>
            <c:idx val="15"/>
            <c:marker>
              <c:symbol val="circle"/>
              <c:size val="10"/>
              <c:spPr>
                <a:solidFill>
                  <a:srgbClr val="0070C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F-6F9D-4BB5-954D-F9C3A8AB1591}"/>
              </c:ext>
            </c:extLst>
          </c:dPt>
          <c:dPt>
            <c:idx val="16"/>
            <c:marker>
              <c:symbol val="circle"/>
              <c:size val="10"/>
              <c:spPr>
                <a:solidFill>
                  <a:srgbClr val="0070C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10-6F9D-4BB5-954D-F9C3A8AB1591}"/>
              </c:ext>
            </c:extLst>
          </c:dPt>
          <c:dPt>
            <c:idx val="17"/>
            <c:marker>
              <c:symbol val="circle"/>
              <c:size val="10"/>
              <c:spPr>
                <a:solidFill>
                  <a:srgbClr val="0070C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11-6F9D-4BB5-954D-F9C3A8AB1591}"/>
              </c:ext>
            </c:extLst>
          </c:dPt>
          <c:dPt>
            <c:idx val="18"/>
            <c:marker>
              <c:symbol val="circle"/>
              <c:size val="10"/>
              <c:spPr>
                <a:solidFill>
                  <a:srgbClr val="0070C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12-6F9D-4BB5-954D-F9C3A8AB1591}"/>
              </c:ext>
            </c:extLst>
          </c:dPt>
          <c:dPt>
            <c:idx val="19"/>
            <c:marker>
              <c:symbol val="circle"/>
              <c:size val="10"/>
              <c:spPr>
                <a:solidFill>
                  <a:srgbClr val="0070C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13-6F9D-4BB5-954D-F9C3A8AB1591}"/>
              </c:ext>
            </c:extLst>
          </c:dPt>
          <c:dPt>
            <c:idx val="20"/>
            <c:marker>
              <c:symbol val="circle"/>
              <c:size val="10"/>
              <c:spPr>
                <a:solidFill>
                  <a:srgbClr val="0070C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14-6F9D-4BB5-954D-F9C3A8AB1591}"/>
              </c:ext>
            </c:extLst>
          </c:dPt>
          <c:dPt>
            <c:idx val="21"/>
            <c:marker>
              <c:symbol val="circle"/>
              <c:size val="10"/>
              <c:spPr>
                <a:solidFill>
                  <a:srgbClr val="0070C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15-6F9D-4BB5-954D-F9C3A8AB1591}"/>
              </c:ext>
            </c:extLst>
          </c:dPt>
          <c:dPt>
            <c:idx val="22"/>
            <c:marker>
              <c:symbol val="circle"/>
              <c:size val="10"/>
              <c:spPr>
                <a:solidFill>
                  <a:srgbClr val="0070C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16-6F9D-4BB5-954D-F9C3A8AB1591}"/>
              </c:ext>
            </c:extLst>
          </c:dPt>
          <c:dPt>
            <c:idx val="23"/>
            <c:marker>
              <c:symbol val="circle"/>
              <c:size val="10"/>
              <c:spPr>
                <a:solidFill>
                  <a:srgbClr val="0070C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17-6F9D-4BB5-954D-F9C3A8AB1591}"/>
              </c:ext>
            </c:extLst>
          </c:dPt>
          <c:dPt>
            <c:idx val="24"/>
            <c:marker>
              <c:symbol val="circle"/>
              <c:size val="10"/>
              <c:spPr>
                <a:solidFill>
                  <a:srgbClr val="0070C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18-6F9D-4BB5-954D-F9C3A8AB1591}"/>
              </c:ext>
            </c:extLst>
          </c:dPt>
          <c:dPt>
            <c:idx val="26"/>
            <c:marker>
              <c:symbol val="circle"/>
              <c:size val="10"/>
              <c:spPr>
                <a:solidFill>
                  <a:srgbClr val="00206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19-6F9D-4BB5-954D-F9C3A8AB1591}"/>
              </c:ext>
            </c:extLst>
          </c:dPt>
          <c:dPt>
            <c:idx val="27"/>
            <c:marker>
              <c:symbol val="circle"/>
              <c:size val="10"/>
              <c:spPr>
                <a:solidFill>
                  <a:srgbClr val="FF000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1B-6F9D-4BB5-954D-F9C3A8AB1591}"/>
              </c:ext>
            </c:extLst>
          </c:dPt>
          <c:xVal>
            <c:numRef>
              <c:f>Árbevétel!$B$2:$AC$2</c:f>
              <c:numCache>
                <c:formatCode>General</c:formatCode>
                <c:ptCount val="28"/>
                <c:pt idx="0">
                  <c:v>-33</c:v>
                </c:pt>
                <c:pt idx="1">
                  <c:v>-33</c:v>
                </c:pt>
                <c:pt idx="2">
                  <c:v>-33</c:v>
                </c:pt>
                <c:pt idx="3">
                  <c:v>-25</c:v>
                </c:pt>
                <c:pt idx="4">
                  <c:v>-14</c:v>
                </c:pt>
                <c:pt idx="5">
                  <c:v>1</c:v>
                </c:pt>
                <c:pt idx="6">
                  <c:v>-1</c:v>
                </c:pt>
                <c:pt idx="7">
                  <c:v>-8</c:v>
                </c:pt>
                <c:pt idx="8">
                  <c:v>8</c:v>
                </c:pt>
                <c:pt idx="9">
                  <c:v>8</c:v>
                </c:pt>
                <c:pt idx="10">
                  <c:v>6</c:v>
                </c:pt>
                <c:pt idx="11">
                  <c:v>11</c:v>
                </c:pt>
                <c:pt idx="12">
                  <c:v>22</c:v>
                </c:pt>
                <c:pt idx="13">
                  <c:v>10</c:v>
                </c:pt>
                <c:pt idx="14">
                  <c:v>13</c:v>
                </c:pt>
                <c:pt idx="15">
                  <c:v>5</c:v>
                </c:pt>
                <c:pt idx="16">
                  <c:v>20</c:v>
                </c:pt>
                <c:pt idx="17">
                  <c:v>15</c:v>
                </c:pt>
                <c:pt idx="18">
                  <c:v>11</c:v>
                </c:pt>
                <c:pt idx="19">
                  <c:v>19</c:v>
                </c:pt>
                <c:pt idx="20">
                  <c:v>7</c:v>
                </c:pt>
                <c:pt idx="21">
                  <c:v>5</c:v>
                </c:pt>
                <c:pt idx="22">
                  <c:v>12</c:v>
                </c:pt>
                <c:pt idx="23">
                  <c:v>16</c:v>
                </c:pt>
                <c:pt idx="24">
                  <c:v>11</c:v>
                </c:pt>
                <c:pt idx="25">
                  <c:v>9</c:v>
                </c:pt>
                <c:pt idx="26">
                  <c:v>-1</c:v>
                </c:pt>
                <c:pt idx="27">
                  <c:v>-13</c:v>
                </c:pt>
              </c:numCache>
            </c:numRef>
          </c:xVal>
          <c:yVal>
            <c:numRef>
              <c:f>Árbevétel!$B$3:$AC$3</c:f>
              <c:numCache>
                <c:formatCode>General</c:formatCode>
                <c:ptCount val="28"/>
                <c:pt idx="0">
                  <c:v>0</c:v>
                </c:pt>
                <c:pt idx="1">
                  <c:v>19</c:v>
                </c:pt>
                <c:pt idx="2">
                  <c:v>24</c:v>
                </c:pt>
                <c:pt idx="3">
                  <c:v>24</c:v>
                </c:pt>
                <c:pt idx="4">
                  <c:v>32</c:v>
                </c:pt>
                <c:pt idx="5">
                  <c:v>25</c:v>
                </c:pt>
                <c:pt idx="6">
                  <c:v>30</c:v>
                </c:pt>
                <c:pt idx="7">
                  <c:v>23</c:v>
                </c:pt>
                <c:pt idx="8">
                  <c:v>19</c:v>
                </c:pt>
                <c:pt idx="9">
                  <c:v>26</c:v>
                </c:pt>
                <c:pt idx="10">
                  <c:v>20</c:v>
                </c:pt>
                <c:pt idx="11">
                  <c:v>7</c:v>
                </c:pt>
                <c:pt idx="12">
                  <c:v>13</c:v>
                </c:pt>
                <c:pt idx="13">
                  <c:v>30</c:v>
                </c:pt>
                <c:pt idx="14">
                  <c:v>30</c:v>
                </c:pt>
                <c:pt idx="15">
                  <c:v>17</c:v>
                </c:pt>
                <c:pt idx="16">
                  <c:v>18</c:v>
                </c:pt>
                <c:pt idx="17">
                  <c:v>16</c:v>
                </c:pt>
                <c:pt idx="18">
                  <c:v>20</c:v>
                </c:pt>
                <c:pt idx="19">
                  <c:v>4</c:v>
                </c:pt>
                <c:pt idx="20">
                  <c:v>-5</c:v>
                </c:pt>
                <c:pt idx="21">
                  <c:v>-9</c:v>
                </c:pt>
                <c:pt idx="22">
                  <c:v>-5</c:v>
                </c:pt>
                <c:pt idx="23">
                  <c:v>-9</c:v>
                </c:pt>
                <c:pt idx="24">
                  <c:v>-9</c:v>
                </c:pt>
                <c:pt idx="25">
                  <c:v>14</c:v>
                </c:pt>
                <c:pt idx="26">
                  <c:v>19</c:v>
                </c:pt>
                <c:pt idx="27">
                  <c:v>14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1A-6F9D-4BB5-954D-F9C3A8AB159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058508152"/>
        <c:axId val="1058521600"/>
      </c:scatterChart>
      <c:valAx>
        <c:axId val="1058508152"/>
        <c:scaling>
          <c:orientation val="minMax"/>
          <c:max val="50"/>
          <c:min val="-5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hu-HU" sz="1800" b="1"/>
                  <a:t>Jelenlegi</a:t>
                </a:r>
                <a:r>
                  <a:rPr lang="hu-HU" sz="1800" b="1" baseline="0"/>
                  <a:t> helyzet</a:t>
                </a:r>
                <a:endParaRPr lang="hu-HU" sz="1800" b="1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80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hu-HU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058521600"/>
        <c:crosses val="autoZero"/>
        <c:crossBetween val="midCat"/>
      </c:valAx>
      <c:valAx>
        <c:axId val="1058521600"/>
        <c:scaling>
          <c:orientation val="minMax"/>
          <c:max val="50"/>
          <c:min val="-5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hu-HU" sz="1800" b="1"/>
                  <a:t>Várakozások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80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hu-HU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058508152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hu-HU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2362544098514159E-2"/>
          <c:y val="3.4931973210447366E-2"/>
          <c:w val="0.89444335083114601"/>
          <c:h val="0.33836031270249839"/>
        </c:manualLayout>
      </c:layout>
      <c:lineChart>
        <c:grouping val="standard"/>
        <c:varyColors val="0"/>
        <c:ser>
          <c:idx val="0"/>
          <c:order val="0"/>
          <c:tx>
            <c:strRef>
              <c:f>'Új verzió'!$A$229</c:f>
              <c:strCache>
                <c:ptCount val="1"/>
                <c:pt idx="0">
                  <c:v>Magas energiaárak*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Lbls>
            <c:dLbl>
              <c:idx val="27"/>
              <c:layout>
                <c:manualLayout>
                  <c:x val="0"/>
                  <c:y val="-1.609951783845591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D3FD-4C13-B445-D0A9557AA74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verzió'!$B$228:$AC$228</c:f>
              <c:strCache>
                <c:ptCount val="28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  <c:pt idx="27">
                  <c:v>Március</c:v>
                </c:pt>
              </c:strCache>
            </c:strRef>
          </c:cat>
          <c:val>
            <c:numRef>
              <c:f>'Új verzió'!$B$229:$AC$229</c:f>
              <c:numCache>
                <c:formatCode>General</c:formatCode>
                <c:ptCount val="28"/>
                <c:pt idx="18" formatCode="0%">
                  <c:v>0.49</c:v>
                </c:pt>
                <c:pt idx="19" formatCode="0%">
                  <c:v>0.48</c:v>
                </c:pt>
                <c:pt idx="20" formatCode="0%">
                  <c:v>0.61</c:v>
                </c:pt>
                <c:pt idx="21" formatCode="0%">
                  <c:v>0.66</c:v>
                </c:pt>
                <c:pt idx="22" formatCode="0%">
                  <c:v>0.61</c:v>
                </c:pt>
                <c:pt idx="23" formatCode="0%">
                  <c:v>0.67</c:v>
                </c:pt>
                <c:pt idx="24" formatCode="0%">
                  <c:v>0.6</c:v>
                </c:pt>
                <c:pt idx="25" formatCode="0%">
                  <c:v>0.62</c:v>
                </c:pt>
                <c:pt idx="26" formatCode="0%">
                  <c:v>0.62</c:v>
                </c:pt>
                <c:pt idx="27" formatCode="0%">
                  <c:v>0.62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D3FD-4C13-B445-D0A9557AA746}"/>
            </c:ext>
          </c:extLst>
        </c:ser>
        <c:ser>
          <c:idx val="1"/>
          <c:order val="1"/>
          <c:tx>
            <c:strRef>
              <c:f>'Új verzió'!$A$230</c:f>
              <c:strCache>
                <c:ptCount val="1"/>
                <c:pt idx="0">
                  <c:v>Beszállítók áremelése**</c:v>
                </c:pt>
              </c:strCache>
            </c:strRef>
          </c:tx>
          <c:spPr>
            <a:ln w="25400" cap="rnd">
              <a:solidFill>
                <a:srgbClr val="7030A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7030A0"/>
              </a:solidFill>
              <a:ln w="9525">
                <a:noFill/>
              </a:ln>
              <a:effectLst/>
            </c:spPr>
          </c:marker>
          <c:dPt>
            <c:idx val="22"/>
            <c:marker>
              <c:symbol val="circle"/>
              <c:size val="10"/>
              <c:spPr>
                <a:solidFill>
                  <a:srgbClr val="7030A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1-D3FD-4C13-B445-D0A9557AA746}"/>
              </c:ext>
            </c:extLst>
          </c:dPt>
          <c:dPt>
            <c:idx val="23"/>
            <c:marker>
              <c:symbol val="circle"/>
              <c:size val="10"/>
              <c:spPr>
                <a:solidFill>
                  <a:srgbClr val="7030A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2-D3FD-4C13-B445-D0A9557AA746}"/>
              </c:ext>
            </c:extLst>
          </c:dPt>
          <c:dLbls>
            <c:dLbl>
              <c:idx val="27"/>
              <c:layout>
                <c:manualLayout>
                  <c:x val="0"/>
                  <c:y val="8.049758919227958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D3FD-4C13-B445-D0A9557AA74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7030A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verzió'!$B$228:$AC$228</c:f>
              <c:strCache>
                <c:ptCount val="28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  <c:pt idx="27">
                  <c:v>Március</c:v>
                </c:pt>
              </c:strCache>
            </c:strRef>
          </c:cat>
          <c:val>
            <c:numRef>
              <c:f>'Új verzió'!$B$230:$AC$230</c:f>
              <c:numCache>
                <c:formatCode>General</c:formatCode>
                <c:ptCount val="28"/>
                <c:pt idx="22" formatCode="0%">
                  <c:v>0.56999999999999995</c:v>
                </c:pt>
                <c:pt idx="23" formatCode="0%">
                  <c:v>0.59</c:v>
                </c:pt>
                <c:pt idx="24" formatCode="0%">
                  <c:v>0.57999999999999996</c:v>
                </c:pt>
                <c:pt idx="25" formatCode="0%">
                  <c:v>0.62</c:v>
                </c:pt>
                <c:pt idx="26" formatCode="0%">
                  <c:v>0.63</c:v>
                </c:pt>
                <c:pt idx="27" formatCode="0%">
                  <c:v>0.61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D3FD-4C13-B445-D0A9557AA746}"/>
            </c:ext>
          </c:extLst>
        </c:ser>
        <c:ser>
          <c:idx val="7"/>
          <c:order val="2"/>
          <c:tx>
            <c:strRef>
              <c:f>'Új verzió'!$A$237</c:f>
              <c:strCache>
                <c:ptCount val="1"/>
                <c:pt idx="0">
                  <c:v>Munkaerőköltség emelkedése***</c:v>
                </c:pt>
              </c:strCache>
              <c:extLst xmlns:c15="http://schemas.microsoft.com/office/drawing/2012/chart"/>
            </c:strRef>
          </c:tx>
          <c:spPr>
            <a:ln w="25400" cap="rnd">
              <a:solidFill>
                <a:schemeClr val="accent4">
                  <a:lumMod val="50000"/>
                </a:schemeClr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chemeClr val="accent4">
                  <a:lumMod val="50000"/>
                </a:schemeClr>
              </a:solidFill>
              <a:ln w="9525">
                <a:noFill/>
              </a:ln>
              <a:effectLst/>
            </c:spPr>
          </c:marker>
          <c:dLbls>
            <c:dLbl>
              <c:idx val="22"/>
              <c:layout>
                <c:manualLayout>
                  <c:x val="-1.7578488788968656E-16"/>
                  <c:y val="2.578964543705021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5="http://schemas.microsoft.com/office/drawing/2012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D3FD-4C13-B445-D0A9557AA746}"/>
                </c:ext>
              </c:extLst>
            </c:dLbl>
            <c:dLbl>
              <c:idx val="27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D3FD-4C13-B445-D0A9557AA74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accent4">
                        <a:lumMod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verzió'!$B$228:$AC$228</c:f>
              <c:strCache>
                <c:ptCount val="28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  <c:pt idx="27">
                  <c:v>Március</c:v>
                </c:pt>
              </c:strCache>
            </c:strRef>
          </c:cat>
          <c:val>
            <c:numRef>
              <c:f>'Új verzió'!$B$237:$AC$237</c:f>
              <c:numCache>
                <c:formatCode>General</c:formatCode>
                <c:ptCount val="28"/>
                <c:pt idx="25" formatCode="0%">
                  <c:v>0.45</c:v>
                </c:pt>
                <c:pt idx="26" formatCode="0%">
                  <c:v>0.47</c:v>
                </c:pt>
                <c:pt idx="27" formatCode="0%">
                  <c:v>0.4</c:v>
                </c:pt>
              </c:numCache>
            </c:numRef>
          </c:val>
          <c:smooth val="0"/>
          <c:extLst xmlns:c15="http://schemas.microsoft.com/office/drawing/2012/chart">
            <c:ext xmlns:c16="http://schemas.microsoft.com/office/drawing/2014/chart" uri="{C3380CC4-5D6E-409C-BE32-E72D297353CC}">
              <c16:uniqueId val="{00000005-D3FD-4C13-B445-D0A9557AA746}"/>
            </c:ext>
          </c:extLst>
        </c:ser>
        <c:ser>
          <c:idx val="2"/>
          <c:order val="3"/>
          <c:tx>
            <c:strRef>
              <c:f>'Új verzió'!$A$232</c:f>
              <c:strCache>
                <c:ptCount val="1"/>
                <c:pt idx="0">
                  <c:v>Vevők hiánya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cat>
            <c:strRef>
              <c:f>'Új verzió'!$B$228:$AC$228</c:f>
              <c:strCache>
                <c:ptCount val="28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  <c:pt idx="27">
                  <c:v>Március</c:v>
                </c:pt>
              </c:strCache>
            </c:strRef>
          </c:cat>
          <c:val>
            <c:numRef>
              <c:f>'Új verzió'!$B$232:$AC$232</c:f>
              <c:numCache>
                <c:formatCode>0%</c:formatCode>
                <c:ptCount val="28"/>
                <c:pt idx="0">
                  <c:v>0.5501506672406371</c:v>
                </c:pt>
                <c:pt idx="1">
                  <c:v>0.53129444999999997</c:v>
                </c:pt>
                <c:pt idx="2">
                  <c:v>0.5</c:v>
                </c:pt>
                <c:pt idx="3">
                  <c:v>0.47159000000000001</c:v>
                </c:pt>
                <c:pt idx="4">
                  <c:v>0.44</c:v>
                </c:pt>
                <c:pt idx="5">
                  <c:v>0.4</c:v>
                </c:pt>
                <c:pt idx="6">
                  <c:v>0.41</c:v>
                </c:pt>
                <c:pt idx="7">
                  <c:v>0.37</c:v>
                </c:pt>
                <c:pt idx="8">
                  <c:v>0.34</c:v>
                </c:pt>
                <c:pt idx="9">
                  <c:v>0.33</c:v>
                </c:pt>
                <c:pt idx="10">
                  <c:v>0.33</c:v>
                </c:pt>
                <c:pt idx="11">
                  <c:v>0.36</c:v>
                </c:pt>
                <c:pt idx="12">
                  <c:v>0.35</c:v>
                </c:pt>
                <c:pt idx="13">
                  <c:v>0.37</c:v>
                </c:pt>
                <c:pt idx="14">
                  <c:v>0.28000000000000003</c:v>
                </c:pt>
                <c:pt idx="15">
                  <c:v>0.35</c:v>
                </c:pt>
                <c:pt idx="16">
                  <c:v>0.28000000000000003</c:v>
                </c:pt>
                <c:pt idx="17">
                  <c:v>0.28000000000000003</c:v>
                </c:pt>
                <c:pt idx="18">
                  <c:v>0.28999999999999998</c:v>
                </c:pt>
                <c:pt idx="19">
                  <c:v>0.34</c:v>
                </c:pt>
                <c:pt idx="20">
                  <c:v>0.41</c:v>
                </c:pt>
                <c:pt idx="21">
                  <c:v>0.4</c:v>
                </c:pt>
                <c:pt idx="22">
                  <c:v>0.34</c:v>
                </c:pt>
                <c:pt idx="23">
                  <c:v>0.38</c:v>
                </c:pt>
                <c:pt idx="24">
                  <c:v>0.39</c:v>
                </c:pt>
                <c:pt idx="25">
                  <c:v>0.38</c:v>
                </c:pt>
                <c:pt idx="26">
                  <c:v>0.39</c:v>
                </c:pt>
                <c:pt idx="27">
                  <c:v>0.32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D3FD-4C13-B445-D0A9557AA746}"/>
            </c:ext>
          </c:extLst>
        </c:ser>
        <c:ser>
          <c:idx val="3"/>
          <c:order val="4"/>
          <c:tx>
            <c:strRef>
              <c:f>'Új verzió'!$A$233</c:f>
              <c:strCache>
                <c:ptCount val="1"/>
                <c:pt idx="0">
                  <c:v>Munkaerőhiány</c:v>
                </c:pt>
              </c:strCache>
            </c:strRef>
          </c:tx>
          <c:spPr>
            <a:ln w="25400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70C0"/>
              </a:solidFill>
              <a:ln w="9525">
                <a:noFill/>
              </a:ln>
              <a:effectLst/>
            </c:spPr>
          </c:marker>
          <c:dLbls>
            <c:dLbl>
              <c:idx val="27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D3FD-4C13-B445-D0A9557AA74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70C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verzió'!$B$228:$AC$228</c:f>
              <c:strCache>
                <c:ptCount val="28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  <c:pt idx="27">
                  <c:v>Március</c:v>
                </c:pt>
              </c:strCache>
            </c:strRef>
          </c:cat>
          <c:val>
            <c:numRef>
              <c:f>'Új verzió'!$B$233:$AC$233</c:f>
              <c:numCache>
                <c:formatCode>0%</c:formatCode>
                <c:ptCount val="28"/>
                <c:pt idx="0">
                  <c:v>0.21093413689195006</c:v>
                </c:pt>
                <c:pt idx="1">
                  <c:v>0.169986</c:v>
                </c:pt>
                <c:pt idx="2">
                  <c:v>0.19</c:v>
                </c:pt>
                <c:pt idx="3">
                  <c:v>0.1988</c:v>
                </c:pt>
                <c:pt idx="4">
                  <c:v>0.26</c:v>
                </c:pt>
                <c:pt idx="5">
                  <c:v>0.27</c:v>
                </c:pt>
                <c:pt idx="6">
                  <c:v>0.28999999999999998</c:v>
                </c:pt>
                <c:pt idx="7">
                  <c:v>0.3</c:v>
                </c:pt>
                <c:pt idx="8">
                  <c:v>0.33</c:v>
                </c:pt>
                <c:pt idx="9">
                  <c:v>0.37</c:v>
                </c:pt>
                <c:pt idx="10">
                  <c:v>0.37</c:v>
                </c:pt>
                <c:pt idx="11">
                  <c:v>0.36</c:v>
                </c:pt>
                <c:pt idx="12">
                  <c:v>0.4</c:v>
                </c:pt>
                <c:pt idx="13">
                  <c:v>0.36</c:v>
                </c:pt>
                <c:pt idx="14">
                  <c:v>0.44</c:v>
                </c:pt>
                <c:pt idx="15">
                  <c:v>0.32</c:v>
                </c:pt>
                <c:pt idx="16">
                  <c:v>0.43</c:v>
                </c:pt>
                <c:pt idx="17">
                  <c:v>0.37</c:v>
                </c:pt>
                <c:pt idx="18">
                  <c:v>0.41</c:v>
                </c:pt>
                <c:pt idx="19">
                  <c:v>0.36</c:v>
                </c:pt>
                <c:pt idx="20">
                  <c:v>0.31</c:v>
                </c:pt>
                <c:pt idx="21">
                  <c:v>0.28999999999999998</c:v>
                </c:pt>
                <c:pt idx="22">
                  <c:v>0.3</c:v>
                </c:pt>
                <c:pt idx="23">
                  <c:v>0.27</c:v>
                </c:pt>
                <c:pt idx="24">
                  <c:v>0.28000000000000003</c:v>
                </c:pt>
                <c:pt idx="25">
                  <c:v>0.27</c:v>
                </c:pt>
                <c:pt idx="26">
                  <c:v>0.31</c:v>
                </c:pt>
                <c:pt idx="27">
                  <c:v>0.32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D3FD-4C13-B445-D0A9557AA746}"/>
            </c:ext>
          </c:extLst>
        </c:ser>
        <c:ser>
          <c:idx val="4"/>
          <c:order val="5"/>
          <c:tx>
            <c:strRef>
              <c:f>'Új verzió'!$A$234</c:f>
              <c:strCache>
                <c:ptCount val="1"/>
                <c:pt idx="0">
                  <c:v>Beszállítói problémák (késés/termékhiány)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Lbls>
            <c:dLbl>
              <c:idx val="27"/>
              <c:layout>
                <c:manualLayout>
                  <c:x val="0"/>
                  <c:y val="-2.4149276757683923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rgbClr val="00B0F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D3FD-4C13-B445-D0A9557AA74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verzió'!$B$228:$AC$228</c:f>
              <c:strCache>
                <c:ptCount val="28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  <c:pt idx="27">
                  <c:v>Március</c:v>
                </c:pt>
              </c:strCache>
            </c:strRef>
          </c:cat>
          <c:val>
            <c:numRef>
              <c:f>'Új verzió'!$B$234:$AC$234</c:f>
              <c:numCache>
                <c:formatCode>0%</c:formatCode>
                <c:ptCount val="28"/>
                <c:pt idx="0">
                  <c:v>0.10546706844597503</c:v>
                </c:pt>
                <c:pt idx="1">
                  <c:v>0.105263</c:v>
                </c:pt>
                <c:pt idx="2">
                  <c:v>0.1</c:v>
                </c:pt>
                <c:pt idx="3">
                  <c:v>0.18665000000000001</c:v>
                </c:pt>
                <c:pt idx="4">
                  <c:v>0.18</c:v>
                </c:pt>
                <c:pt idx="5">
                  <c:v>0.2</c:v>
                </c:pt>
                <c:pt idx="6">
                  <c:v>0.21</c:v>
                </c:pt>
                <c:pt idx="7">
                  <c:v>0.25</c:v>
                </c:pt>
                <c:pt idx="8">
                  <c:v>0.18</c:v>
                </c:pt>
                <c:pt idx="9">
                  <c:v>0.26</c:v>
                </c:pt>
                <c:pt idx="10">
                  <c:v>0.26</c:v>
                </c:pt>
                <c:pt idx="11">
                  <c:v>0.28000000000000003</c:v>
                </c:pt>
                <c:pt idx="12">
                  <c:v>0.27</c:v>
                </c:pt>
                <c:pt idx="13">
                  <c:v>0.25</c:v>
                </c:pt>
                <c:pt idx="14">
                  <c:v>0.3</c:v>
                </c:pt>
                <c:pt idx="15">
                  <c:v>0.28999999999999998</c:v>
                </c:pt>
                <c:pt idx="16">
                  <c:v>0.42</c:v>
                </c:pt>
                <c:pt idx="17">
                  <c:v>0.38</c:v>
                </c:pt>
                <c:pt idx="18">
                  <c:v>0.36</c:v>
                </c:pt>
                <c:pt idx="19">
                  <c:v>0.3</c:v>
                </c:pt>
                <c:pt idx="20">
                  <c:v>0.28000000000000003</c:v>
                </c:pt>
                <c:pt idx="21">
                  <c:v>0.24</c:v>
                </c:pt>
                <c:pt idx="22">
                  <c:v>0.27</c:v>
                </c:pt>
                <c:pt idx="23">
                  <c:v>0.23</c:v>
                </c:pt>
                <c:pt idx="24">
                  <c:v>0.22</c:v>
                </c:pt>
                <c:pt idx="25">
                  <c:v>0.17</c:v>
                </c:pt>
                <c:pt idx="26">
                  <c:v>0.18</c:v>
                </c:pt>
                <c:pt idx="27">
                  <c:v>0.13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8-D3FD-4C13-B445-D0A9557AA746}"/>
            </c:ext>
          </c:extLst>
        </c:ser>
        <c:ser>
          <c:idx val="5"/>
          <c:order val="6"/>
          <c:tx>
            <c:strRef>
              <c:f>'Új verzió'!$A$235</c:f>
              <c:strCache>
                <c:ptCount val="1"/>
                <c:pt idx="0">
                  <c:v>Finanszírozási problémák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Lbls>
            <c:dLbl>
              <c:idx val="27"/>
              <c:layout>
                <c:manualLayout>
                  <c:x val="0"/>
                  <c:y val="-1.34162648653799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D3FD-4C13-B445-D0A9557AA74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4EE4F8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verzió'!$B$228:$AC$228</c:f>
              <c:strCache>
                <c:ptCount val="28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  <c:pt idx="27">
                  <c:v>Március</c:v>
                </c:pt>
              </c:strCache>
            </c:strRef>
          </c:cat>
          <c:val>
            <c:numRef>
              <c:f>'Új verzió'!$B$235:$AC$235</c:f>
              <c:numCache>
                <c:formatCode>0%</c:formatCode>
                <c:ptCount val="28"/>
                <c:pt idx="0">
                  <c:v>0.22858372793801118</c:v>
                </c:pt>
                <c:pt idx="1">
                  <c:v>0.18776699999999999</c:v>
                </c:pt>
                <c:pt idx="2">
                  <c:v>0.24</c:v>
                </c:pt>
                <c:pt idx="3">
                  <c:v>0.21729999999999999</c:v>
                </c:pt>
                <c:pt idx="4">
                  <c:v>0.23</c:v>
                </c:pt>
                <c:pt idx="5">
                  <c:v>0.22</c:v>
                </c:pt>
                <c:pt idx="6">
                  <c:v>0.22</c:v>
                </c:pt>
                <c:pt idx="7">
                  <c:v>0.23</c:v>
                </c:pt>
                <c:pt idx="8">
                  <c:v>0.22</c:v>
                </c:pt>
                <c:pt idx="9">
                  <c:v>0.2</c:v>
                </c:pt>
                <c:pt idx="10">
                  <c:v>0.22</c:v>
                </c:pt>
                <c:pt idx="11">
                  <c:v>0.2</c:v>
                </c:pt>
                <c:pt idx="12">
                  <c:v>0.18</c:v>
                </c:pt>
                <c:pt idx="13">
                  <c:v>0.21</c:v>
                </c:pt>
                <c:pt idx="14">
                  <c:v>0.18</c:v>
                </c:pt>
                <c:pt idx="15">
                  <c:v>0.21</c:v>
                </c:pt>
                <c:pt idx="16">
                  <c:v>0.15</c:v>
                </c:pt>
                <c:pt idx="17">
                  <c:v>0.21</c:v>
                </c:pt>
                <c:pt idx="18">
                  <c:v>0.26</c:v>
                </c:pt>
                <c:pt idx="19">
                  <c:v>0.22</c:v>
                </c:pt>
                <c:pt idx="20">
                  <c:v>0.17</c:v>
                </c:pt>
                <c:pt idx="21">
                  <c:v>0.23</c:v>
                </c:pt>
                <c:pt idx="22">
                  <c:v>0.22</c:v>
                </c:pt>
                <c:pt idx="23">
                  <c:v>0.21</c:v>
                </c:pt>
                <c:pt idx="24">
                  <c:v>0.24</c:v>
                </c:pt>
                <c:pt idx="25">
                  <c:v>0.15</c:v>
                </c:pt>
                <c:pt idx="26">
                  <c:v>0.16</c:v>
                </c:pt>
                <c:pt idx="27">
                  <c:v>0.22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9-D3FD-4C13-B445-D0A9557AA746}"/>
            </c:ext>
          </c:extLst>
        </c:ser>
        <c:ser>
          <c:idx val="6"/>
          <c:order val="7"/>
          <c:tx>
            <c:strRef>
              <c:f>'Új verzió'!$A$236</c:f>
              <c:strCache>
                <c:ptCount val="1"/>
                <c:pt idx="0">
                  <c:v>Adminisztratív akadályok</c:v>
                </c:pt>
              </c:strCache>
            </c:strRef>
          </c:tx>
          <c:spPr>
            <a:ln w="25400" cap="rnd">
              <a:solidFill>
                <a:srgbClr val="FFC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C000"/>
              </a:solidFill>
              <a:ln w="9525">
                <a:noFill/>
              </a:ln>
              <a:effectLst/>
            </c:spPr>
          </c:marker>
          <c:dLbls>
            <c:dLbl>
              <c:idx val="27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D3FD-4C13-B445-D0A9557AA74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C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verzió'!$B$228:$AC$228</c:f>
              <c:strCache>
                <c:ptCount val="28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  <c:pt idx="27">
                  <c:v>Március</c:v>
                </c:pt>
              </c:strCache>
            </c:strRef>
          </c:cat>
          <c:val>
            <c:numRef>
              <c:f>'Új verzió'!$B$236:$AC$236</c:f>
              <c:numCache>
                <c:formatCode>0%</c:formatCode>
                <c:ptCount val="28"/>
                <c:pt idx="0">
                  <c:v>0.10589754627636677</c:v>
                </c:pt>
                <c:pt idx="1">
                  <c:v>0.11593199999999999</c:v>
                </c:pt>
                <c:pt idx="2">
                  <c:v>0.09</c:v>
                </c:pt>
                <c:pt idx="3">
                  <c:v>0.15915000000000001</c:v>
                </c:pt>
                <c:pt idx="4">
                  <c:v>0.16</c:v>
                </c:pt>
                <c:pt idx="5">
                  <c:v>0.14000000000000001</c:v>
                </c:pt>
                <c:pt idx="6">
                  <c:v>0.13</c:v>
                </c:pt>
                <c:pt idx="7">
                  <c:v>0.13</c:v>
                </c:pt>
                <c:pt idx="8">
                  <c:v>0.13</c:v>
                </c:pt>
                <c:pt idx="9">
                  <c:v>0.12</c:v>
                </c:pt>
                <c:pt idx="10">
                  <c:v>0.12</c:v>
                </c:pt>
                <c:pt idx="11">
                  <c:v>0.12</c:v>
                </c:pt>
                <c:pt idx="12">
                  <c:v>0.15</c:v>
                </c:pt>
                <c:pt idx="13">
                  <c:v>0.12</c:v>
                </c:pt>
                <c:pt idx="14">
                  <c:v>0.18</c:v>
                </c:pt>
                <c:pt idx="15">
                  <c:v>0.12</c:v>
                </c:pt>
                <c:pt idx="16">
                  <c:v>0.15</c:v>
                </c:pt>
                <c:pt idx="17">
                  <c:v>0.12</c:v>
                </c:pt>
                <c:pt idx="18">
                  <c:v>0.14000000000000001</c:v>
                </c:pt>
                <c:pt idx="19">
                  <c:v>0.15</c:v>
                </c:pt>
                <c:pt idx="20">
                  <c:v>0.14000000000000001</c:v>
                </c:pt>
                <c:pt idx="21">
                  <c:v>0.16</c:v>
                </c:pt>
                <c:pt idx="22">
                  <c:v>0.13</c:v>
                </c:pt>
                <c:pt idx="23">
                  <c:v>0.12</c:v>
                </c:pt>
                <c:pt idx="24">
                  <c:v>0.13</c:v>
                </c:pt>
                <c:pt idx="25">
                  <c:v>0.09</c:v>
                </c:pt>
                <c:pt idx="26">
                  <c:v>0.12</c:v>
                </c:pt>
                <c:pt idx="27">
                  <c:v>0.11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A-D3FD-4C13-B445-D0A9557AA746}"/>
            </c:ext>
          </c:extLst>
        </c:ser>
        <c:ser>
          <c:idx val="8"/>
          <c:order val="8"/>
          <c:tx>
            <c:strRef>
              <c:f>'Új verzió'!$A$238</c:f>
              <c:strCache>
                <c:ptCount val="1"/>
                <c:pt idx="0">
                  <c:v>Nincs akadálya</c:v>
                </c:pt>
              </c:strCache>
            </c:strRef>
          </c:tx>
          <c:spPr>
            <a:ln w="25400" cap="rnd">
              <a:solidFill>
                <a:srgbClr val="00B05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50"/>
              </a:solidFill>
              <a:ln w="9525">
                <a:noFill/>
              </a:ln>
              <a:effectLst/>
            </c:spPr>
          </c:marker>
          <c:dLbls>
            <c:dLbl>
              <c:idx val="27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D3FD-4C13-B445-D0A9557AA74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5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verzió'!$B$228:$AC$228</c:f>
              <c:strCache>
                <c:ptCount val="28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  <c:pt idx="27">
                  <c:v>Március</c:v>
                </c:pt>
              </c:strCache>
            </c:strRef>
          </c:cat>
          <c:val>
            <c:numRef>
              <c:f>'Új verzió'!$B$238:$AC$238</c:f>
              <c:numCache>
                <c:formatCode>0%</c:formatCode>
                <c:ptCount val="28"/>
                <c:pt idx="0">
                  <c:v>0.15238915195867414</c:v>
                </c:pt>
                <c:pt idx="1">
                  <c:v>0.12945000000000001</c:v>
                </c:pt>
                <c:pt idx="2">
                  <c:v>0.15</c:v>
                </c:pt>
                <c:pt idx="3">
                  <c:v>0.10459</c:v>
                </c:pt>
                <c:pt idx="4">
                  <c:v>0.1</c:v>
                </c:pt>
                <c:pt idx="5">
                  <c:v>0.12</c:v>
                </c:pt>
                <c:pt idx="6">
                  <c:v>0.13</c:v>
                </c:pt>
                <c:pt idx="7">
                  <c:v>0.12</c:v>
                </c:pt>
                <c:pt idx="8">
                  <c:v>0.13</c:v>
                </c:pt>
                <c:pt idx="9">
                  <c:v>0.12</c:v>
                </c:pt>
                <c:pt idx="10">
                  <c:v>0.13</c:v>
                </c:pt>
                <c:pt idx="11">
                  <c:v>0.12</c:v>
                </c:pt>
                <c:pt idx="12">
                  <c:v>0.12</c:v>
                </c:pt>
                <c:pt idx="13">
                  <c:v>0.12</c:v>
                </c:pt>
                <c:pt idx="14">
                  <c:v>0.1</c:v>
                </c:pt>
                <c:pt idx="15">
                  <c:v>0.11</c:v>
                </c:pt>
                <c:pt idx="16">
                  <c:v>0.09</c:v>
                </c:pt>
                <c:pt idx="17">
                  <c:v>0.13</c:v>
                </c:pt>
                <c:pt idx="18">
                  <c:v>0.06</c:v>
                </c:pt>
                <c:pt idx="19">
                  <c:v>0.06</c:v>
                </c:pt>
                <c:pt idx="20">
                  <c:v>7.0000000000000007E-2</c:v>
                </c:pt>
                <c:pt idx="21">
                  <c:v>0.04</c:v>
                </c:pt>
                <c:pt idx="22">
                  <c:v>0.05</c:v>
                </c:pt>
                <c:pt idx="23">
                  <c:v>0.04</c:v>
                </c:pt>
                <c:pt idx="24">
                  <c:v>0.03</c:v>
                </c:pt>
                <c:pt idx="25">
                  <c:v>0.03</c:v>
                </c:pt>
                <c:pt idx="26">
                  <c:v>0.04</c:v>
                </c:pt>
                <c:pt idx="27">
                  <c:v>0.04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B-D3FD-4C13-B445-D0A9557AA74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733524360"/>
        <c:axId val="733516160"/>
        <c:extLst>
          <c:ext xmlns:c15="http://schemas.microsoft.com/office/drawing/2012/chart" uri="{02D57815-91ED-43cb-92C2-25804820EDAC}">
            <c15:filteredLineSeries>
              <c15:ser>
                <c:idx val="9"/>
                <c:order val="9"/>
                <c:tx>
                  <c:strRef>
                    <c:extLst>
                      <c:ext uri="{02D57815-91ED-43cb-92C2-25804820EDAC}">
                        <c15:formulaRef>
                          <c15:sqref>'Új verzió'!$A$239</c15:sqref>
                        </c15:formulaRef>
                      </c:ext>
                    </c:extLst>
                    <c:strCache>
                      <c:ptCount val="1"/>
                      <c:pt idx="0">
                        <c:v>Nem tudja/nem válaszol</c:v>
                      </c:pt>
                    </c:strCache>
                  </c:strRef>
                </c:tx>
                <c:spPr>
                  <a:ln w="25400" cap="rnd">
                    <a:solidFill>
                      <a:schemeClr val="bg1">
                        <a:lumMod val="75000"/>
                      </a:schemeClr>
                    </a:solidFill>
                    <a:round/>
                  </a:ln>
                  <a:effectLst/>
                </c:spPr>
                <c:marker>
                  <c:symbol val="circle"/>
                  <c:size val="10"/>
                  <c:spPr>
                    <a:solidFill>
                      <a:schemeClr val="bg1">
                        <a:lumMod val="75000"/>
                      </a:schemeClr>
                    </a:solidFill>
                    <a:ln w="9525">
                      <a:noFill/>
                    </a:ln>
                    <a:effectLst/>
                  </c:spPr>
                </c:marker>
                <c:dLbls>
                  <c:dLbl>
                    <c:idx val="22"/>
                    <c:layout>
                      <c:manualLayout>
                        <c:x val="0"/>
                        <c:y val="1.8113078425200879E-2"/>
                      </c:manualLayout>
                    </c:layout>
                    <c:showLegendKey val="0"/>
                    <c:showVal val="1"/>
                    <c:showCatName val="0"/>
                    <c:showSerName val="0"/>
                    <c:showPercent val="0"/>
                    <c:showBubbleSize val="0"/>
                    <c:extLst>
                      <c:ext uri="{CE6537A1-D6FC-4f65-9D91-7224C49458BB}"/>
                      <c:ext xmlns:c16="http://schemas.microsoft.com/office/drawing/2014/chart" uri="{C3380CC4-5D6E-409C-BE32-E72D297353CC}">
                        <c16:uniqueId val="{0000000C-D3FD-4C13-B445-D0A9557AA746}"/>
                      </c:ext>
                    </c:extLst>
                  </c:dLbl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14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hu-HU"/>
                    </a:p>
                  </c:txPr>
                  <c:showLegendKey val="0"/>
                  <c:showVal val="0"/>
                  <c:showCatName val="0"/>
                  <c:showSerName val="0"/>
                  <c:showPercent val="0"/>
                  <c:showBubbleSize val="0"/>
                  <c:extLst>
                    <c:ext uri="{CE6537A1-D6FC-4f65-9D91-7224C49458BB}">
                      <c15:showLeaderLines val="0"/>
                    </c:ext>
                  </c:extLst>
                </c:dLbls>
                <c:cat>
                  <c:strRef>
                    <c:extLst>
                      <c:ext uri="{02D57815-91ED-43cb-92C2-25804820EDAC}">
                        <c15:formulaRef>
                          <c15:sqref>'Új verzió'!$B$228:$AC$228</c15:sqref>
                        </c15:formulaRef>
                      </c:ext>
                    </c:extLst>
                    <c:strCache>
                      <c:ptCount val="28"/>
                      <c:pt idx="0">
                        <c:v>2020. December</c:v>
                      </c:pt>
                      <c:pt idx="1">
                        <c:v>2021. Január</c:v>
                      </c:pt>
                      <c:pt idx="2">
                        <c:v>Február</c:v>
                      </c:pt>
                      <c:pt idx="3">
                        <c:v>Március</c:v>
                      </c:pt>
                      <c:pt idx="4">
                        <c:v>Április</c:v>
                      </c:pt>
                      <c:pt idx="5">
                        <c:v>Május</c:v>
                      </c:pt>
                      <c:pt idx="6">
                        <c:v>Június</c:v>
                      </c:pt>
                      <c:pt idx="7">
                        <c:v>Július</c:v>
                      </c:pt>
                      <c:pt idx="8">
                        <c:v>Augusztus</c:v>
                      </c:pt>
                      <c:pt idx="9">
                        <c:v>Szeptember</c:v>
                      </c:pt>
                      <c:pt idx="10">
                        <c:v>Október</c:v>
                      </c:pt>
                      <c:pt idx="11">
                        <c:v>November</c:v>
                      </c:pt>
                      <c:pt idx="12">
                        <c:v>December</c:v>
                      </c:pt>
                      <c:pt idx="13">
                        <c:v>2022. Január</c:v>
                      </c:pt>
                      <c:pt idx="14">
                        <c:v>Február</c:v>
                      </c:pt>
                      <c:pt idx="15">
                        <c:v>Március</c:v>
                      </c:pt>
                      <c:pt idx="16">
                        <c:v>Április</c:v>
                      </c:pt>
                      <c:pt idx="17">
                        <c:v>Május</c:v>
                      </c:pt>
                      <c:pt idx="18">
                        <c:v>Június</c:v>
                      </c:pt>
                      <c:pt idx="19">
                        <c:v>Július</c:v>
                      </c:pt>
                      <c:pt idx="20">
                        <c:v>Augusztus</c:v>
                      </c:pt>
                      <c:pt idx="21">
                        <c:v>Szeptember</c:v>
                      </c:pt>
                      <c:pt idx="22">
                        <c:v>Október</c:v>
                      </c:pt>
                      <c:pt idx="23">
                        <c:v>November</c:v>
                      </c:pt>
                      <c:pt idx="24">
                        <c:v>December</c:v>
                      </c:pt>
                      <c:pt idx="25">
                        <c:v>2023. Január</c:v>
                      </c:pt>
                      <c:pt idx="26">
                        <c:v>Február</c:v>
                      </c:pt>
                      <c:pt idx="27">
                        <c:v>Március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'Új verzió'!$B$239:$Z$239</c15:sqref>
                        </c15:formulaRef>
                      </c:ext>
                    </c:extLst>
                    <c:numCache>
                      <c:formatCode>0%</c:formatCode>
                      <c:ptCount val="25"/>
                      <c:pt idx="0">
                        <c:v>6.4141196728368488E-2</c:v>
                      </c:pt>
                      <c:pt idx="1">
                        <c:v>3.8406999999999997E-2</c:v>
                      </c:pt>
                      <c:pt idx="2">
                        <c:v>0.05</c:v>
                      </c:pt>
                      <c:pt idx="3">
                        <c:v>5.4100000000000002E-2</c:v>
                      </c:pt>
                      <c:pt idx="4">
                        <c:v>0.05</c:v>
                      </c:pt>
                      <c:pt idx="5">
                        <c:v>0.06</c:v>
                      </c:pt>
                      <c:pt idx="6">
                        <c:v>0.05</c:v>
                      </c:pt>
                      <c:pt idx="7">
                        <c:v>7.0000000000000007E-2</c:v>
                      </c:pt>
                      <c:pt idx="8">
                        <c:v>7.0000000000000007E-2</c:v>
                      </c:pt>
                      <c:pt idx="9">
                        <c:v>0.06</c:v>
                      </c:pt>
                      <c:pt idx="10">
                        <c:v>0.06</c:v>
                      </c:pt>
                      <c:pt idx="11">
                        <c:v>0.06</c:v>
                      </c:pt>
                      <c:pt idx="12">
                        <c:v>0.05</c:v>
                      </c:pt>
                      <c:pt idx="13">
                        <c:v>0.05</c:v>
                      </c:pt>
                      <c:pt idx="14">
                        <c:v>0.05</c:v>
                      </c:pt>
                      <c:pt idx="15">
                        <c:v>7.0000000000000007E-2</c:v>
                      </c:pt>
                      <c:pt idx="16">
                        <c:v>0.04</c:v>
                      </c:pt>
                      <c:pt idx="17">
                        <c:v>0.04</c:v>
                      </c:pt>
                      <c:pt idx="18">
                        <c:v>0.04</c:v>
                      </c:pt>
                      <c:pt idx="19">
                        <c:v>0.06</c:v>
                      </c:pt>
                      <c:pt idx="20">
                        <c:v>0.04</c:v>
                      </c:pt>
                      <c:pt idx="21">
                        <c:v>0.03</c:v>
                      </c:pt>
                      <c:pt idx="22">
                        <c:v>0.04</c:v>
                      </c:pt>
                      <c:pt idx="23">
                        <c:v>0.02</c:v>
                      </c:pt>
                      <c:pt idx="24">
                        <c:v>0.04</c:v>
                      </c:pt>
                    </c:numCache>
                  </c:numRef>
                </c:val>
                <c:smooth val="0"/>
                <c:extLst>
                  <c:ext xmlns:c16="http://schemas.microsoft.com/office/drawing/2014/chart" uri="{C3380CC4-5D6E-409C-BE32-E72D297353CC}">
                    <c16:uniqueId val="{0000000D-D3FD-4C13-B445-D0A9557AA746}"/>
                  </c:ext>
                </c:extLst>
              </c15:ser>
            </c15:filteredLineSeries>
          </c:ext>
        </c:extLst>
      </c:lineChart>
      <c:catAx>
        <c:axId val="7335243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733516160"/>
        <c:crosses val="autoZero"/>
        <c:auto val="1"/>
        <c:lblAlgn val="ctr"/>
        <c:lblOffset val="100"/>
        <c:noMultiLvlLbl val="0"/>
      </c:catAx>
      <c:valAx>
        <c:axId val="733516160"/>
        <c:scaling>
          <c:orientation val="minMax"/>
          <c:max val="0.70000000000000007"/>
        </c:scaling>
        <c:delete val="0"/>
        <c:axPos val="l"/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733524360"/>
        <c:crosses val="autoZero"/>
        <c:crossBetween val="between"/>
        <c:majorUnit val="0.1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6153780001158156E-2"/>
          <c:y val="0.6774543465366325"/>
          <c:w val="0.97655142347788215"/>
          <c:h val="0.3045610170767055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400"/>
      </a:pPr>
      <a:endParaRPr lang="hu-HU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0268603828429846E-2"/>
          <c:y val="5.745725180578843E-2"/>
          <c:w val="0.75769313210848643"/>
          <c:h val="0.58378471124496589"/>
        </c:manualLayout>
      </c:layout>
      <c:lineChart>
        <c:grouping val="standard"/>
        <c:varyColors val="0"/>
        <c:ser>
          <c:idx val="0"/>
          <c:order val="0"/>
          <c:tx>
            <c:strRef>
              <c:f>'Új verzió'!$B$248</c:f>
              <c:strCache>
                <c:ptCount val="1"/>
                <c:pt idx="0">
                  <c:v>Mikro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Lbls>
            <c:dLbl>
              <c:idx val="27"/>
              <c:layout>
                <c:manualLayout>
                  <c:x val="1.0185067526415994E-16"/>
                  <c:y val="1.309537287888471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EC4D-450E-8885-39280B80113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4EE4F8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verzió'!$A$249:$A$276</c:f>
              <c:strCache>
                <c:ptCount val="28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  <c:pt idx="27">
                  <c:v>Március</c:v>
                </c:pt>
              </c:strCache>
            </c:strRef>
          </c:cat>
          <c:val>
            <c:numRef>
              <c:f>'Új verzió'!$B$249:$B$276</c:f>
              <c:numCache>
                <c:formatCode>General\ "pont"</c:formatCode>
                <c:ptCount val="28"/>
                <c:pt idx="0">
                  <c:v>-33</c:v>
                </c:pt>
                <c:pt idx="1">
                  <c:v>-32</c:v>
                </c:pt>
                <c:pt idx="2">
                  <c:v>-22</c:v>
                </c:pt>
                <c:pt idx="3">
                  <c:v>-35</c:v>
                </c:pt>
                <c:pt idx="4">
                  <c:v>-13</c:v>
                </c:pt>
                <c:pt idx="5">
                  <c:v>-2</c:v>
                </c:pt>
                <c:pt idx="6">
                  <c:v>-7</c:v>
                </c:pt>
                <c:pt idx="7">
                  <c:v>-12</c:v>
                </c:pt>
                <c:pt idx="8">
                  <c:v>-10</c:v>
                </c:pt>
                <c:pt idx="9">
                  <c:v>-5</c:v>
                </c:pt>
                <c:pt idx="10">
                  <c:v>-13</c:v>
                </c:pt>
                <c:pt idx="11">
                  <c:v>-23</c:v>
                </c:pt>
                <c:pt idx="12">
                  <c:v>-14</c:v>
                </c:pt>
                <c:pt idx="13">
                  <c:v>-25</c:v>
                </c:pt>
                <c:pt idx="14">
                  <c:v>-8</c:v>
                </c:pt>
                <c:pt idx="15">
                  <c:v>-28</c:v>
                </c:pt>
                <c:pt idx="16">
                  <c:v>-23</c:v>
                </c:pt>
                <c:pt idx="17">
                  <c:v>-15</c:v>
                </c:pt>
                <c:pt idx="18">
                  <c:v>-26</c:v>
                </c:pt>
                <c:pt idx="19">
                  <c:v>-37</c:v>
                </c:pt>
                <c:pt idx="20">
                  <c:v>-47</c:v>
                </c:pt>
                <c:pt idx="21">
                  <c:v>-41</c:v>
                </c:pt>
                <c:pt idx="22">
                  <c:v>-41</c:v>
                </c:pt>
                <c:pt idx="23">
                  <c:v>-36</c:v>
                </c:pt>
                <c:pt idx="24">
                  <c:v>-42</c:v>
                </c:pt>
                <c:pt idx="25">
                  <c:v>-43</c:v>
                </c:pt>
                <c:pt idx="26">
                  <c:v>-36</c:v>
                </c:pt>
                <c:pt idx="27">
                  <c:v>-27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EC4D-450E-8885-39280B80113E}"/>
            </c:ext>
          </c:extLst>
        </c:ser>
        <c:ser>
          <c:idx val="1"/>
          <c:order val="1"/>
          <c:tx>
            <c:strRef>
              <c:f>'Új verzió'!$C$248</c:f>
              <c:strCache>
                <c:ptCount val="1"/>
                <c:pt idx="0">
                  <c:v>Kis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Lbls>
            <c:dLbl>
              <c:idx val="27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EC4D-450E-8885-39280B80113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F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verzió'!$A$249:$A$276</c:f>
              <c:strCache>
                <c:ptCount val="28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  <c:pt idx="27">
                  <c:v>Március</c:v>
                </c:pt>
              </c:strCache>
            </c:strRef>
          </c:cat>
          <c:val>
            <c:numRef>
              <c:f>'Új verzió'!$C$249:$C$276</c:f>
              <c:numCache>
                <c:formatCode>General\ "pont"</c:formatCode>
                <c:ptCount val="28"/>
                <c:pt idx="0">
                  <c:v>-28</c:v>
                </c:pt>
                <c:pt idx="1">
                  <c:v>-25</c:v>
                </c:pt>
                <c:pt idx="2">
                  <c:v>-14</c:v>
                </c:pt>
                <c:pt idx="3">
                  <c:v>-26</c:v>
                </c:pt>
                <c:pt idx="4">
                  <c:v>-3</c:v>
                </c:pt>
                <c:pt idx="5">
                  <c:v>-1</c:v>
                </c:pt>
                <c:pt idx="6">
                  <c:v>1</c:v>
                </c:pt>
                <c:pt idx="7">
                  <c:v>-3</c:v>
                </c:pt>
                <c:pt idx="8">
                  <c:v>-4</c:v>
                </c:pt>
                <c:pt idx="9">
                  <c:v>-3</c:v>
                </c:pt>
                <c:pt idx="10">
                  <c:v>-8</c:v>
                </c:pt>
                <c:pt idx="11">
                  <c:v>-14</c:v>
                </c:pt>
                <c:pt idx="12">
                  <c:v>-17</c:v>
                </c:pt>
                <c:pt idx="13">
                  <c:v>-16</c:v>
                </c:pt>
                <c:pt idx="14">
                  <c:v>-16</c:v>
                </c:pt>
                <c:pt idx="15">
                  <c:v>-28</c:v>
                </c:pt>
                <c:pt idx="16">
                  <c:v>-13</c:v>
                </c:pt>
                <c:pt idx="17">
                  <c:v>-22</c:v>
                </c:pt>
                <c:pt idx="18">
                  <c:v>-26</c:v>
                </c:pt>
                <c:pt idx="19">
                  <c:v>-41</c:v>
                </c:pt>
                <c:pt idx="20">
                  <c:v>-41</c:v>
                </c:pt>
                <c:pt idx="21">
                  <c:v>-44</c:v>
                </c:pt>
                <c:pt idx="22">
                  <c:v>-52</c:v>
                </c:pt>
                <c:pt idx="23">
                  <c:v>-38</c:v>
                </c:pt>
                <c:pt idx="24">
                  <c:v>-36</c:v>
                </c:pt>
                <c:pt idx="25">
                  <c:v>-43</c:v>
                </c:pt>
                <c:pt idx="26">
                  <c:v>-33</c:v>
                </c:pt>
                <c:pt idx="27">
                  <c:v>-34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EC4D-450E-8885-39280B80113E}"/>
            </c:ext>
          </c:extLst>
        </c:ser>
        <c:ser>
          <c:idx val="2"/>
          <c:order val="2"/>
          <c:tx>
            <c:strRef>
              <c:f>'Új verzió'!$D$248</c:f>
              <c:strCache>
                <c:ptCount val="1"/>
                <c:pt idx="0">
                  <c:v>Közép</c:v>
                </c:pt>
              </c:strCache>
            </c:strRef>
          </c:tx>
          <c:spPr>
            <a:ln w="25400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70C0"/>
              </a:solidFill>
              <a:ln w="9525">
                <a:noFill/>
              </a:ln>
              <a:effectLst/>
            </c:spPr>
          </c:marker>
          <c:dLbls>
            <c:dLbl>
              <c:idx val="27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EC4D-450E-8885-39280B80113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70C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verzió'!$A$249:$A$276</c:f>
              <c:strCache>
                <c:ptCount val="28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  <c:pt idx="27">
                  <c:v>Március</c:v>
                </c:pt>
              </c:strCache>
            </c:strRef>
          </c:cat>
          <c:val>
            <c:numRef>
              <c:f>'Új verzió'!$D$249:$D$276</c:f>
              <c:numCache>
                <c:formatCode>General\ "pont"</c:formatCode>
                <c:ptCount val="28"/>
                <c:pt idx="0">
                  <c:v>-22</c:v>
                </c:pt>
                <c:pt idx="1">
                  <c:v>-24</c:v>
                </c:pt>
                <c:pt idx="2">
                  <c:v>-3</c:v>
                </c:pt>
                <c:pt idx="3">
                  <c:v>-12</c:v>
                </c:pt>
                <c:pt idx="4">
                  <c:v>-2</c:v>
                </c:pt>
                <c:pt idx="5">
                  <c:v>17</c:v>
                </c:pt>
                <c:pt idx="6">
                  <c:v>12</c:v>
                </c:pt>
                <c:pt idx="7">
                  <c:v>6</c:v>
                </c:pt>
                <c:pt idx="8">
                  <c:v>-4</c:v>
                </c:pt>
                <c:pt idx="9">
                  <c:v>1</c:v>
                </c:pt>
                <c:pt idx="10">
                  <c:v>-2</c:v>
                </c:pt>
                <c:pt idx="11">
                  <c:v>-13</c:v>
                </c:pt>
                <c:pt idx="12">
                  <c:v>-18</c:v>
                </c:pt>
                <c:pt idx="13">
                  <c:v>-16</c:v>
                </c:pt>
                <c:pt idx="14">
                  <c:v>-17</c:v>
                </c:pt>
                <c:pt idx="15">
                  <c:v>-43</c:v>
                </c:pt>
                <c:pt idx="16">
                  <c:v>-15</c:v>
                </c:pt>
                <c:pt idx="17">
                  <c:v>-26</c:v>
                </c:pt>
                <c:pt idx="18">
                  <c:v>-24</c:v>
                </c:pt>
                <c:pt idx="19">
                  <c:v>-46</c:v>
                </c:pt>
                <c:pt idx="20">
                  <c:v>-47</c:v>
                </c:pt>
                <c:pt idx="21">
                  <c:v>-50</c:v>
                </c:pt>
                <c:pt idx="22">
                  <c:v>-55</c:v>
                </c:pt>
                <c:pt idx="23">
                  <c:v>-42</c:v>
                </c:pt>
                <c:pt idx="24">
                  <c:v>-35</c:v>
                </c:pt>
                <c:pt idx="25">
                  <c:v>-42</c:v>
                </c:pt>
                <c:pt idx="26">
                  <c:v>-4</c:v>
                </c:pt>
                <c:pt idx="27">
                  <c:v>-12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EC4D-450E-8885-39280B80113E}"/>
            </c:ext>
          </c:extLst>
        </c:ser>
        <c:ser>
          <c:idx val="3"/>
          <c:order val="3"/>
          <c:tx>
            <c:strRef>
              <c:f>'Új verzió'!$E$248</c:f>
              <c:strCache>
                <c:ptCount val="1"/>
                <c:pt idx="0">
                  <c:v>Nagy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27"/>
              <c:layout>
                <c:manualLayout>
                  <c:x val="1.0185067526415994E-16"/>
                  <c:y val="-2.095259660621558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EC4D-450E-8885-39280B80113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verzió'!$A$249:$A$276</c:f>
              <c:strCache>
                <c:ptCount val="28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  <c:pt idx="27">
                  <c:v>Március</c:v>
                </c:pt>
              </c:strCache>
            </c:strRef>
          </c:cat>
          <c:val>
            <c:numRef>
              <c:f>'Új verzió'!$E$249:$E$276</c:f>
              <c:numCache>
                <c:formatCode>General\ "pont"</c:formatCode>
                <c:ptCount val="28"/>
                <c:pt idx="0">
                  <c:v>-12</c:v>
                </c:pt>
                <c:pt idx="1">
                  <c:v>-4</c:v>
                </c:pt>
                <c:pt idx="2">
                  <c:v>-2</c:v>
                </c:pt>
                <c:pt idx="3">
                  <c:v>-5</c:v>
                </c:pt>
                <c:pt idx="4">
                  <c:v>9</c:v>
                </c:pt>
                <c:pt idx="5">
                  <c:v>8</c:v>
                </c:pt>
                <c:pt idx="6">
                  <c:v>16</c:v>
                </c:pt>
                <c:pt idx="7">
                  <c:v>-11</c:v>
                </c:pt>
                <c:pt idx="8">
                  <c:v>-12</c:v>
                </c:pt>
                <c:pt idx="9">
                  <c:v>6</c:v>
                </c:pt>
                <c:pt idx="10">
                  <c:v>-7</c:v>
                </c:pt>
                <c:pt idx="11">
                  <c:v>-7</c:v>
                </c:pt>
                <c:pt idx="12">
                  <c:v>0</c:v>
                </c:pt>
                <c:pt idx="13">
                  <c:v>-7</c:v>
                </c:pt>
                <c:pt idx="14">
                  <c:v>8</c:v>
                </c:pt>
                <c:pt idx="15">
                  <c:v>-38</c:v>
                </c:pt>
                <c:pt idx="16">
                  <c:v>-36</c:v>
                </c:pt>
                <c:pt idx="17">
                  <c:v>-24</c:v>
                </c:pt>
                <c:pt idx="18">
                  <c:v>-27</c:v>
                </c:pt>
                <c:pt idx="19">
                  <c:v>-20</c:v>
                </c:pt>
                <c:pt idx="20">
                  <c:v>-20</c:v>
                </c:pt>
                <c:pt idx="21">
                  <c:v>-39</c:v>
                </c:pt>
                <c:pt idx="22">
                  <c:v>-45</c:v>
                </c:pt>
                <c:pt idx="23">
                  <c:v>-26</c:v>
                </c:pt>
                <c:pt idx="24">
                  <c:v>-42</c:v>
                </c:pt>
                <c:pt idx="25">
                  <c:v>-28</c:v>
                </c:pt>
                <c:pt idx="26">
                  <c:v>-26</c:v>
                </c:pt>
                <c:pt idx="27">
                  <c:v>-21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EC4D-450E-8885-39280B80113E}"/>
            </c:ext>
          </c:extLst>
        </c:ser>
        <c:ser>
          <c:idx val="4"/>
          <c:order val="4"/>
          <c:tx>
            <c:strRef>
              <c:f>'Új verzió'!$F$248</c:f>
              <c:strCache>
                <c:ptCount val="1"/>
                <c:pt idx="0">
                  <c:v>A válaszadók súlyozott átlaga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Lbls>
            <c:dLbl>
              <c:idx val="27"/>
              <c:layout>
                <c:manualLayout>
                  <c:x val="1.0185067526415994E-16"/>
                  <c:y val="-7.8572237273308743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rgbClr val="FF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EC4D-450E-8885-39280B80113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verzió'!$A$249:$A$276</c:f>
              <c:strCache>
                <c:ptCount val="28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  <c:pt idx="27">
                  <c:v>Március</c:v>
                </c:pt>
              </c:strCache>
            </c:strRef>
          </c:cat>
          <c:val>
            <c:numRef>
              <c:f>'Új verzió'!$F$249:$F$276</c:f>
              <c:numCache>
                <c:formatCode>General\ "pont"</c:formatCode>
                <c:ptCount val="28"/>
                <c:pt idx="0">
                  <c:v>-24</c:v>
                </c:pt>
                <c:pt idx="1">
                  <c:v>-20</c:v>
                </c:pt>
                <c:pt idx="2">
                  <c:v>-13</c:v>
                </c:pt>
                <c:pt idx="3">
                  <c:v>-22</c:v>
                </c:pt>
                <c:pt idx="4">
                  <c:v>-4</c:v>
                </c:pt>
                <c:pt idx="5">
                  <c:v>3</c:v>
                </c:pt>
                <c:pt idx="6">
                  <c:v>3</c:v>
                </c:pt>
                <c:pt idx="7">
                  <c:v>-8</c:v>
                </c:pt>
                <c:pt idx="8">
                  <c:v>-10</c:v>
                </c:pt>
                <c:pt idx="9">
                  <c:v>-1</c:v>
                </c:pt>
                <c:pt idx="10">
                  <c:v>-10</c:v>
                </c:pt>
                <c:pt idx="11">
                  <c:v>-15</c:v>
                </c:pt>
                <c:pt idx="12">
                  <c:v>-10</c:v>
                </c:pt>
                <c:pt idx="13">
                  <c:v>-16</c:v>
                </c:pt>
                <c:pt idx="14">
                  <c:v>-5</c:v>
                </c:pt>
                <c:pt idx="15">
                  <c:v>-33</c:v>
                </c:pt>
                <c:pt idx="16">
                  <c:v>-24</c:v>
                </c:pt>
                <c:pt idx="17">
                  <c:v>-20</c:v>
                </c:pt>
                <c:pt idx="18">
                  <c:v>-26</c:v>
                </c:pt>
                <c:pt idx="19">
                  <c:v>-33</c:v>
                </c:pt>
                <c:pt idx="20">
                  <c:v>-37</c:v>
                </c:pt>
                <c:pt idx="21">
                  <c:v>-42</c:v>
                </c:pt>
                <c:pt idx="22">
                  <c:v>-46</c:v>
                </c:pt>
                <c:pt idx="23">
                  <c:v>-34</c:v>
                </c:pt>
                <c:pt idx="24">
                  <c:v>-40</c:v>
                </c:pt>
                <c:pt idx="25">
                  <c:v>-37</c:v>
                </c:pt>
                <c:pt idx="26">
                  <c:v>-28</c:v>
                </c:pt>
                <c:pt idx="27">
                  <c:v>-25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EC4D-450E-8885-39280B80113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733722927"/>
        <c:axId val="733722511"/>
      </c:lineChart>
      <c:catAx>
        <c:axId val="73372292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733722511"/>
        <c:crosses val="autoZero"/>
        <c:auto val="1"/>
        <c:lblAlgn val="ctr"/>
        <c:lblOffset val="50"/>
        <c:noMultiLvlLbl val="0"/>
      </c:catAx>
      <c:valAx>
        <c:axId val="733722511"/>
        <c:scaling>
          <c:orientation val="minMax"/>
          <c:max val="20"/>
          <c:min val="-60"/>
        </c:scaling>
        <c:delete val="0"/>
        <c:axPos val="l"/>
        <c:numFmt formatCode="0\ &quot;pont&quot;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73372292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255822816668465E-2"/>
          <c:y val="3.991880228454589E-2"/>
          <c:w val="0.75478013834806068"/>
          <c:h val="0.62420647346223346"/>
        </c:manualLayout>
      </c:layout>
      <c:lineChart>
        <c:grouping val="standard"/>
        <c:varyColors val="0"/>
        <c:ser>
          <c:idx val="0"/>
          <c:order val="0"/>
          <c:tx>
            <c:strRef>
              <c:f>'Új verzió'!$B$279</c:f>
              <c:strCache>
                <c:ptCount val="1"/>
                <c:pt idx="0">
                  <c:v>Mikro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cat>
            <c:strRef>
              <c:f>'Új verzió'!$A$280:$A$307</c:f>
              <c:strCache>
                <c:ptCount val="28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  <c:pt idx="27">
                  <c:v>Március</c:v>
                </c:pt>
              </c:strCache>
            </c:strRef>
          </c:cat>
          <c:val>
            <c:numRef>
              <c:f>'Új verzió'!$B$280:$B$307</c:f>
              <c:numCache>
                <c:formatCode>General\ "pont"</c:formatCode>
                <c:ptCount val="28"/>
                <c:pt idx="0">
                  <c:v>-18</c:v>
                </c:pt>
                <c:pt idx="1">
                  <c:v>1</c:v>
                </c:pt>
                <c:pt idx="2">
                  <c:v>11</c:v>
                </c:pt>
                <c:pt idx="3">
                  <c:v>3</c:v>
                </c:pt>
                <c:pt idx="4">
                  <c:v>20</c:v>
                </c:pt>
                <c:pt idx="5">
                  <c:v>19</c:v>
                </c:pt>
                <c:pt idx="6">
                  <c:v>13</c:v>
                </c:pt>
                <c:pt idx="7">
                  <c:v>3</c:v>
                </c:pt>
                <c:pt idx="8">
                  <c:v>-1</c:v>
                </c:pt>
                <c:pt idx="9">
                  <c:v>3</c:v>
                </c:pt>
                <c:pt idx="10">
                  <c:v>-3</c:v>
                </c:pt>
                <c:pt idx="11">
                  <c:v>-14</c:v>
                </c:pt>
                <c:pt idx="12">
                  <c:v>-7</c:v>
                </c:pt>
                <c:pt idx="13">
                  <c:v>16</c:v>
                </c:pt>
                <c:pt idx="14">
                  <c:v>2</c:v>
                </c:pt>
                <c:pt idx="15">
                  <c:v>-18</c:v>
                </c:pt>
                <c:pt idx="16">
                  <c:v>-18</c:v>
                </c:pt>
                <c:pt idx="17">
                  <c:v>-9</c:v>
                </c:pt>
                <c:pt idx="18">
                  <c:v>-17</c:v>
                </c:pt>
                <c:pt idx="19">
                  <c:v>-30</c:v>
                </c:pt>
                <c:pt idx="20">
                  <c:v>-53</c:v>
                </c:pt>
                <c:pt idx="21">
                  <c:v>-46</c:v>
                </c:pt>
                <c:pt idx="22">
                  <c:v>-50</c:v>
                </c:pt>
                <c:pt idx="23">
                  <c:v>-38</c:v>
                </c:pt>
                <c:pt idx="24">
                  <c:v>-43</c:v>
                </c:pt>
                <c:pt idx="25">
                  <c:v>-20</c:v>
                </c:pt>
                <c:pt idx="26">
                  <c:v>-10</c:v>
                </c:pt>
                <c:pt idx="27">
                  <c:v>-12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C40A-4DD1-A2EE-3C5B0BFA777A}"/>
            </c:ext>
          </c:extLst>
        </c:ser>
        <c:ser>
          <c:idx val="1"/>
          <c:order val="1"/>
          <c:tx>
            <c:strRef>
              <c:f>'Új verzió'!$C$279</c:f>
              <c:strCache>
                <c:ptCount val="1"/>
                <c:pt idx="0">
                  <c:v>Kis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cat>
            <c:strRef>
              <c:f>'Új verzió'!$A$280:$A$307</c:f>
              <c:strCache>
                <c:ptCount val="28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  <c:pt idx="27">
                  <c:v>Március</c:v>
                </c:pt>
              </c:strCache>
            </c:strRef>
          </c:cat>
          <c:val>
            <c:numRef>
              <c:f>'Új verzió'!$C$280:$C$307</c:f>
              <c:numCache>
                <c:formatCode>General\ "pont"</c:formatCode>
                <c:ptCount val="28"/>
                <c:pt idx="0">
                  <c:v>-15</c:v>
                </c:pt>
                <c:pt idx="1">
                  <c:v>9</c:v>
                </c:pt>
                <c:pt idx="2">
                  <c:v>20</c:v>
                </c:pt>
                <c:pt idx="3">
                  <c:v>8</c:v>
                </c:pt>
                <c:pt idx="4">
                  <c:v>28</c:v>
                </c:pt>
                <c:pt idx="5">
                  <c:v>26</c:v>
                </c:pt>
                <c:pt idx="6">
                  <c:v>12</c:v>
                </c:pt>
                <c:pt idx="7">
                  <c:v>6</c:v>
                </c:pt>
                <c:pt idx="8">
                  <c:v>11</c:v>
                </c:pt>
                <c:pt idx="9">
                  <c:v>0</c:v>
                </c:pt>
                <c:pt idx="10">
                  <c:v>2</c:v>
                </c:pt>
                <c:pt idx="11">
                  <c:v>-12</c:v>
                </c:pt>
                <c:pt idx="12">
                  <c:v>-8</c:v>
                </c:pt>
                <c:pt idx="13">
                  <c:v>18</c:v>
                </c:pt>
                <c:pt idx="14">
                  <c:v>10</c:v>
                </c:pt>
                <c:pt idx="15">
                  <c:v>-23</c:v>
                </c:pt>
                <c:pt idx="16">
                  <c:v>-13</c:v>
                </c:pt>
                <c:pt idx="17">
                  <c:v>-20</c:v>
                </c:pt>
                <c:pt idx="18">
                  <c:v>-25</c:v>
                </c:pt>
                <c:pt idx="19">
                  <c:v>-39</c:v>
                </c:pt>
                <c:pt idx="20">
                  <c:v>-56</c:v>
                </c:pt>
                <c:pt idx="21">
                  <c:v>-56</c:v>
                </c:pt>
                <c:pt idx="22">
                  <c:v>-63</c:v>
                </c:pt>
                <c:pt idx="23">
                  <c:v>-44</c:v>
                </c:pt>
                <c:pt idx="24">
                  <c:v>-43</c:v>
                </c:pt>
                <c:pt idx="25">
                  <c:v>-29</c:v>
                </c:pt>
                <c:pt idx="26">
                  <c:v>-5</c:v>
                </c:pt>
                <c:pt idx="27">
                  <c:v>-15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C40A-4DD1-A2EE-3C5B0BFA777A}"/>
            </c:ext>
          </c:extLst>
        </c:ser>
        <c:ser>
          <c:idx val="2"/>
          <c:order val="2"/>
          <c:tx>
            <c:strRef>
              <c:f>'Új verzió'!$D$279</c:f>
              <c:strCache>
                <c:ptCount val="1"/>
                <c:pt idx="0">
                  <c:v>Közép</c:v>
                </c:pt>
              </c:strCache>
            </c:strRef>
          </c:tx>
          <c:spPr>
            <a:ln w="25400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70C0"/>
              </a:solidFill>
              <a:ln w="9525">
                <a:noFill/>
              </a:ln>
              <a:effectLst/>
            </c:spPr>
          </c:marker>
          <c:dLbls>
            <c:dLbl>
              <c:idx val="27"/>
              <c:layout>
                <c:manualLayout>
                  <c:x val="-2.7897182845824571E-3"/>
                  <c:y val="-3.455840749882456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C40A-4DD1-A2EE-3C5B0BFA777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70C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verzió'!$A$280:$A$307</c:f>
              <c:strCache>
                <c:ptCount val="28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  <c:pt idx="27">
                  <c:v>Március</c:v>
                </c:pt>
              </c:strCache>
            </c:strRef>
          </c:cat>
          <c:val>
            <c:numRef>
              <c:f>'Új verzió'!$D$280:$D$307</c:f>
              <c:numCache>
                <c:formatCode>General\ "pont"</c:formatCode>
                <c:ptCount val="28"/>
                <c:pt idx="0">
                  <c:v>-11</c:v>
                </c:pt>
                <c:pt idx="1">
                  <c:v>17</c:v>
                </c:pt>
                <c:pt idx="2">
                  <c:v>16</c:v>
                </c:pt>
                <c:pt idx="3">
                  <c:v>17</c:v>
                </c:pt>
                <c:pt idx="4">
                  <c:v>33</c:v>
                </c:pt>
                <c:pt idx="5">
                  <c:v>30</c:v>
                </c:pt>
                <c:pt idx="6">
                  <c:v>14</c:v>
                </c:pt>
                <c:pt idx="7">
                  <c:v>5</c:v>
                </c:pt>
                <c:pt idx="8">
                  <c:v>6</c:v>
                </c:pt>
                <c:pt idx="9">
                  <c:v>4</c:v>
                </c:pt>
                <c:pt idx="10">
                  <c:v>-8</c:v>
                </c:pt>
                <c:pt idx="11">
                  <c:v>-25</c:v>
                </c:pt>
                <c:pt idx="12">
                  <c:v>-18</c:v>
                </c:pt>
                <c:pt idx="13">
                  <c:v>-3</c:v>
                </c:pt>
                <c:pt idx="14">
                  <c:v>5</c:v>
                </c:pt>
                <c:pt idx="15">
                  <c:v>-33</c:v>
                </c:pt>
                <c:pt idx="16">
                  <c:v>-28</c:v>
                </c:pt>
                <c:pt idx="17">
                  <c:v>-43</c:v>
                </c:pt>
                <c:pt idx="18">
                  <c:v>-27</c:v>
                </c:pt>
                <c:pt idx="19">
                  <c:v>-46</c:v>
                </c:pt>
                <c:pt idx="20">
                  <c:v>-65</c:v>
                </c:pt>
                <c:pt idx="21">
                  <c:v>-51</c:v>
                </c:pt>
                <c:pt idx="22">
                  <c:v>-67</c:v>
                </c:pt>
                <c:pt idx="23">
                  <c:v>-54</c:v>
                </c:pt>
                <c:pt idx="24">
                  <c:v>-43</c:v>
                </c:pt>
                <c:pt idx="25">
                  <c:v>-25</c:v>
                </c:pt>
                <c:pt idx="26">
                  <c:v>6</c:v>
                </c:pt>
                <c:pt idx="27">
                  <c:v>-5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C40A-4DD1-A2EE-3C5B0BFA777A}"/>
            </c:ext>
          </c:extLst>
        </c:ser>
        <c:ser>
          <c:idx val="3"/>
          <c:order val="3"/>
          <c:tx>
            <c:strRef>
              <c:f>'Új verzió'!$E$279</c:f>
              <c:strCache>
                <c:ptCount val="1"/>
                <c:pt idx="0">
                  <c:v>Nagy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cat>
            <c:strRef>
              <c:f>'Új verzió'!$A$280:$A$307</c:f>
              <c:strCache>
                <c:ptCount val="28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  <c:pt idx="27">
                  <c:v>Március</c:v>
                </c:pt>
              </c:strCache>
            </c:strRef>
          </c:cat>
          <c:val>
            <c:numRef>
              <c:f>'Új verzió'!$E$280:$E$307</c:f>
              <c:numCache>
                <c:formatCode>General\ "pont"</c:formatCode>
                <c:ptCount val="28"/>
                <c:pt idx="0">
                  <c:v>4</c:v>
                </c:pt>
                <c:pt idx="1">
                  <c:v>12</c:v>
                </c:pt>
                <c:pt idx="2">
                  <c:v>31</c:v>
                </c:pt>
                <c:pt idx="3">
                  <c:v>29</c:v>
                </c:pt>
                <c:pt idx="4">
                  <c:v>30</c:v>
                </c:pt>
                <c:pt idx="5">
                  <c:v>10</c:v>
                </c:pt>
                <c:pt idx="6">
                  <c:v>37</c:v>
                </c:pt>
                <c:pt idx="7">
                  <c:v>6</c:v>
                </c:pt>
                <c:pt idx="8">
                  <c:v>2</c:v>
                </c:pt>
                <c:pt idx="9">
                  <c:v>16</c:v>
                </c:pt>
                <c:pt idx="10">
                  <c:v>-12</c:v>
                </c:pt>
                <c:pt idx="11">
                  <c:v>-5</c:v>
                </c:pt>
                <c:pt idx="12">
                  <c:v>12</c:v>
                </c:pt>
                <c:pt idx="13">
                  <c:v>0</c:v>
                </c:pt>
                <c:pt idx="14">
                  <c:v>-3</c:v>
                </c:pt>
                <c:pt idx="15">
                  <c:v>-38</c:v>
                </c:pt>
                <c:pt idx="16">
                  <c:v>-19</c:v>
                </c:pt>
                <c:pt idx="17">
                  <c:v>-15</c:v>
                </c:pt>
                <c:pt idx="18">
                  <c:v>-29</c:v>
                </c:pt>
                <c:pt idx="19">
                  <c:v>-43</c:v>
                </c:pt>
                <c:pt idx="20">
                  <c:v>-15</c:v>
                </c:pt>
                <c:pt idx="21">
                  <c:v>-57</c:v>
                </c:pt>
                <c:pt idx="22">
                  <c:v>-57</c:v>
                </c:pt>
                <c:pt idx="23">
                  <c:v>-36</c:v>
                </c:pt>
                <c:pt idx="24">
                  <c:v>-31</c:v>
                </c:pt>
                <c:pt idx="25">
                  <c:v>-6</c:v>
                </c:pt>
                <c:pt idx="26">
                  <c:v>-10</c:v>
                </c:pt>
                <c:pt idx="27">
                  <c:v>-14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C40A-4DD1-A2EE-3C5B0BFA777A}"/>
            </c:ext>
          </c:extLst>
        </c:ser>
        <c:ser>
          <c:idx val="4"/>
          <c:order val="4"/>
          <c:tx>
            <c:strRef>
              <c:f>'Új verzió'!$F$279</c:f>
              <c:strCache>
                <c:ptCount val="1"/>
                <c:pt idx="0">
                  <c:v>A válaszadók súlyozott átlaga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Lbls>
            <c:dLbl>
              <c:idx val="27"/>
              <c:layout>
                <c:manualLayout>
                  <c:x val="0"/>
                  <c:y val="-1.727920374941232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C40A-4DD1-A2EE-3C5B0BFA777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verzió'!$A$280:$A$307</c:f>
              <c:strCache>
                <c:ptCount val="28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  <c:pt idx="27">
                  <c:v>Március</c:v>
                </c:pt>
              </c:strCache>
            </c:strRef>
          </c:cat>
          <c:val>
            <c:numRef>
              <c:f>'Új verzió'!$F$280:$F$307</c:f>
              <c:numCache>
                <c:formatCode>General\ "pont"</c:formatCode>
                <c:ptCount val="28"/>
                <c:pt idx="0">
                  <c:v>-10</c:v>
                </c:pt>
                <c:pt idx="1">
                  <c:v>7</c:v>
                </c:pt>
                <c:pt idx="2">
                  <c:v>17</c:v>
                </c:pt>
                <c:pt idx="3">
                  <c:v>12</c:v>
                </c:pt>
                <c:pt idx="4">
                  <c:v>25</c:v>
                </c:pt>
                <c:pt idx="5">
                  <c:v>18</c:v>
                </c:pt>
                <c:pt idx="6">
                  <c:v>20</c:v>
                </c:pt>
                <c:pt idx="7">
                  <c:v>5</c:v>
                </c:pt>
                <c:pt idx="8">
                  <c:v>2</c:v>
                </c:pt>
                <c:pt idx="9">
                  <c:v>6</c:v>
                </c:pt>
                <c:pt idx="10">
                  <c:v>-6</c:v>
                </c:pt>
                <c:pt idx="11">
                  <c:v>-11</c:v>
                </c:pt>
                <c:pt idx="12">
                  <c:v>-2</c:v>
                </c:pt>
                <c:pt idx="13">
                  <c:v>8</c:v>
                </c:pt>
                <c:pt idx="14">
                  <c:v>3</c:v>
                </c:pt>
                <c:pt idx="15">
                  <c:v>-28</c:v>
                </c:pt>
                <c:pt idx="16">
                  <c:v>-19</c:v>
                </c:pt>
                <c:pt idx="17">
                  <c:v>-17</c:v>
                </c:pt>
                <c:pt idx="18">
                  <c:v>-24</c:v>
                </c:pt>
                <c:pt idx="19">
                  <c:v>-38</c:v>
                </c:pt>
                <c:pt idx="20">
                  <c:v>-42</c:v>
                </c:pt>
                <c:pt idx="21">
                  <c:v>-51</c:v>
                </c:pt>
                <c:pt idx="22">
                  <c:v>-57</c:v>
                </c:pt>
                <c:pt idx="23">
                  <c:v>-40</c:v>
                </c:pt>
                <c:pt idx="24">
                  <c:v>-39</c:v>
                </c:pt>
                <c:pt idx="25">
                  <c:v>-19</c:v>
                </c:pt>
                <c:pt idx="26">
                  <c:v>-8</c:v>
                </c:pt>
                <c:pt idx="27">
                  <c:v>-13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C40A-4DD1-A2EE-3C5B0BFA777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72906207"/>
        <c:axId val="672905791"/>
      </c:lineChart>
      <c:catAx>
        <c:axId val="67290620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672905791"/>
        <c:crosses val="autoZero"/>
        <c:auto val="1"/>
        <c:lblAlgn val="ctr"/>
        <c:lblOffset val="50"/>
        <c:noMultiLvlLbl val="0"/>
      </c:catAx>
      <c:valAx>
        <c:axId val="672905791"/>
        <c:scaling>
          <c:orientation val="minMax"/>
          <c:max val="40.799999999999997"/>
          <c:min val="-70"/>
        </c:scaling>
        <c:delete val="0"/>
        <c:axPos val="l"/>
        <c:numFmt formatCode="0\ &quot;pont&quot;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672906207"/>
        <c:crosses val="autoZero"/>
        <c:crossBetween val="between"/>
        <c:majorUnit val="10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3">
    <c:autoUpdate val="0"/>
  </c:externalData>
  <c:userShapes r:id="rId4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654871922027727"/>
          <c:y val="4.6448696221898497E-2"/>
          <c:w val="0.75976367016622925"/>
          <c:h val="0.56850724139310516"/>
        </c:manualLayout>
      </c:layout>
      <c:lineChart>
        <c:grouping val="standard"/>
        <c:varyColors val="0"/>
        <c:ser>
          <c:idx val="0"/>
          <c:order val="0"/>
          <c:tx>
            <c:strRef>
              <c:f>'Új verzió'!$L$319</c:f>
              <c:strCache>
                <c:ptCount val="1"/>
                <c:pt idx="0">
                  <c:v>Ipar és építőipar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27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1DBB-469A-97F8-03CCFCE2EB1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verzió'!$K$320:$K$347</c:f>
              <c:strCache>
                <c:ptCount val="28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  <c:pt idx="27">
                  <c:v>Március</c:v>
                </c:pt>
              </c:strCache>
            </c:strRef>
          </c:cat>
          <c:val>
            <c:numRef>
              <c:f>'Új verzió'!$L$320:$L$347</c:f>
              <c:numCache>
                <c:formatCode>General\ "pont"</c:formatCode>
                <c:ptCount val="28"/>
                <c:pt idx="0">
                  <c:v>13.5</c:v>
                </c:pt>
                <c:pt idx="1">
                  <c:v>33</c:v>
                </c:pt>
                <c:pt idx="2">
                  <c:v>30</c:v>
                </c:pt>
                <c:pt idx="3">
                  <c:v>30</c:v>
                </c:pt>
                <c:pt idx="4">
                  <c:v>33.495000000000005</c:v>
                </c:pt>
                <c:pt idx="5">
                  <c:v>39</c:v>
                </c:pt>
                <c:pt idx="6">
                  <c:v>28</c:v>
                </c:pt>
                <c:pt idx="7">
                  <c:v>29</c:v>
                </c:pt>
                <c:pt idx="8">
                  <c:v>24</c:v>
                </c:pt>
                <c:pt idx="9">
                  <c:v>25</c:v>
                </c:pt>
                <c:pt idx="10">
                  <c:v>27</c:v>
                </c:pt>
                <c:pt idx="11">
                  <c:v>33</c:v>
                </c:pt>
                <c:pt idx="12">
                  <c:v>32</c:v>
                </c:pt>
                <c:pt idx="13">
                  <c:v>38</c:v>
                </c:pt>
                <c:pt idx="14">
                  <c:v>51</c:v>
                </c:pt>
                <c:pt idx="15">
                  <c:v>27</c:v>
                </c:pt>
                <c:pt idx="16">
                  <c:v>45</c:v>
                </c:pt>
                <c:pt idx="17">
                  <c:v>37</c:v>
                </c:pt>
                <c:pt idx="18">
                  <c:v>20</c:v>
                </c:pt>
                <c:pt idx="19">
                  <c:v>8</c:v>
                </c:pt>
                <c:pt idx="20">
                  <c:v>6</c:v>
                </c:pt>
                <c:pt idx="21">
                  <c:v>2</c:v>
                </c:pt>
                <c:pt idx="22">
                  <c:v>3</c:v>
                </c:pt>
                <c:pt idx="23">
                  <c:v>7</c:v>
                </c:pt>
                <c:pt idx="24">
                  <c:v>9</c:v>
                </c:pt>
                <c:pt idx="25">
                  <c:v>18</c:v>
                </c:pt>
                <c:pt idx="26">
                  <c:v>6</c:v>
                </c:pt>
                <c:pt idx="27">
                  <c:v>21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1DBB-469A-97F8-03CCFCE2EB1A}"/>
            </c:ext>
          </c:extLst>
        </c:ser>
        <c:ser>
          <c:idx val="1"/>
          <c:order val="1"/>
          <c:tx>
            <c:strRef>
              <c:f>'Új verzió'!$M$319</c:f>
              <c:strCache>
                <c:ptCount val="1"/>
                <c:pt idx="0">
                  <c:v>Mezőgazdaság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Lbls>
            <c:dLbl>
              <c:idx val="27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1DBB-469A-97F8-03CCFCE2EB1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F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verzió'!$K$320:$K$347</c:f>
              <c:strCache>
                <c:ptCount val="28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  <c:pt idx="27">
                  <c:v>Március</c:v>
                </c:pt>
              </c:strCache>
            </c:strRef>
          </c:cat>
          <c:val>
            <c:numRef>
              <c:f>'Új verzió'!$M$320:$M$347</c:f>
              <c:numCache>
                <c:formatCode>General\ "pont"</c:formatCode>
                <c:ptCount val="28"/>
                <c:pt idx="0">
                  <c:v>15</c:v>
                </c:pt>
                <c:pt idx="1">
                  <c:v>38</c:v>
                </c:pt>
                <c:pt idx="2">
                  <c:v>32</c:v>
                </c:pt>
                <c:pt idx="3">
                  <c:v>30</c:v>
                </c:pt>
                <c:pt idx="4">
                  <c:v>42.86</c:v>
                </c:pt>
                <c:pt idx="5">
                  <c:v>29</c:v>
                </c:pt>
                <c:pt idx="6">
                  <c:v>36</c:v>
                </c:pt>
                <c:pt idx="7">
                  <c:v>32</c:v>
                </c:pt>
                <c:pt idx="8">
                  <c:v>17</c:v>
                </c:pt>
                <c:pt idx="9">
                  <c:v>36</c:v>
                </c:pt>
                <c:pt idx="10">
                  <c:v>32</c:v>
                </c:pt>
                <c:pt idx="11">
                  <c:v>22</c:v>
                </c:pt>
                <c:pt idx="12">
                  <c:v>15</c:v>
                </c:pt>
                <c:pt idx="13">
                  <c:v>42</c:v>
                </c:pt>
                <c:pt idx="14">
                  <c:v>36</c:v>
                </c:pt>
                <c:pt idx="15">
                  <c:v>15</c:v>
                </c:pt>
                <c:pt idx="16">
                  <c:v>33</c:v>
                </c:pt>
                <c:pt idx="17">
                  <c:v>29</c:v>
                </c:pt>
                <c:pt idx="18">
                  <c:v>31</c:v>
                </c:pt>
                <c:pt idx="19">
                  <c:v>18</c:v>
                </c:pt>
                <c:pt idx="20">
                  <c:v>0</c:v>
                </c:pt>
                <c:pt idx="21">
                  <c:v>-10</c:v>
                </c:pt>
                <c:pt idx="22">
                  <c:v>16</c:v>
                </c:pt>
                <c:pt idx="23">
                  <c:v>-25</c:v>
                </c:pt>
                <c:pt idx="24">
                  <c:v>7</c:v>
                </c:pt>
                <c:pt idx="25">
                  <c:v>39</c:v>
                </c:pt>
                <c:pt idx="26">
                  <c:v>16</c:v>
                </c:pt>
                <c:pt idx="27">
                  <c:v>-1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1DBB-469A-97F8-03CCFCE2EB1A}"/>
            </c:ext>
          </c:extLst>
        </c:ser>
        <c:ser>
          <c:idx val="2"/>
          <c:order val="2"/>
          <c:tx>
            <c:strRef>
              <c:f>'Új verzió'!$N$319</c:f>
              <c:strCache>
                <c:ptCount val="1"/>
                <c:pt idx="0">
                  <c:v>Szolgáltatás és kereskedelem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Lbls>
            <c:dLbl>
              <c:idx val="27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1DBB-469A-97F8-03CCFCE2EB1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4EE4F8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verzió'!$K$320:$K$347</c:f>
              <c:strCache>
                <c:ptCount val="28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  <c:pt idx="27">
                  <c:v>Március</c:v>
                </c:pt>
              </c:strCache>
            </c:strRef>
          </c:cat>
          <c:val>
            <c:numRef>
              <c:f>'Új verzió'!$N$320:$N$347</c:f>
              <c:numCache>
                <c:formatCode>General\ "pont"</c:formatCode>
                <c:ptCount val="28"/>
                <c:pt idx="0">
                  <c:v>-11.25</c:v>
                </c:pt>
                <c:pt idx="1">
                  <c:v>1.75</c:v>
                </c:pt>
                <c:pt idx="2">
                  <c:v>3.75</c:v>
                </c:pt>
                <c:pt idx="3">
                  <c:v>-0.75</c:v>
                </c:pt>
                <c:pt idx="4">
                  <c:v>20.594999999999999</c:v>
                </c:pt>
                <c:pt idx="5">
                  <c:v>19</c:v>
                </c:pt>
                <c:pt idx="6">
                  <c:v>6</c:v>
                </c:pt>
                <c:pt idx="7">
                  <c:v>-3</c:v>
                </c:pt>
                <c:pt idx="8">
                  <c:v>10</c:v>
                </c:pt>
                <c:pt idx="9">
                  <c:v>2</c:v>
                </c:pt>
                <c:pt idx="10">
                  <c:v>7</c:v>
                </c:pt>
                <c:pt idx="11">
                  <c:v>5</c:v>
                </c:pt>
                <c:pt idx="12">
                  <c:v>16</c:v>
                </c:pt>
                <c:pt idx="13">
                  <c:v>24</c:v>
                </c:pt>
                <c:pt idx="14">
                  <c:v>31</c:v>
                </c:pt>
                <c:pt idx="15">
                  <c:v>10</c:v>
                </c:pt>
                <c:pt idx="16">
                  <c:v>27</c:v>
                </c:pt>
                <c:pt idx="17">
                  <c:v>10</c:v>
                </c:pt>
                <c:pt idx="18">
                  <c:v>13</c:v>
                </c:pt>
                <c:pt idx="19">
                  <c:v>-1</c:v>
                </c:pt>
                <c:pt idx="20">
                  <c:v>8</c:v>
                </c:pt>
                <c:pt idx="21">
                  <c:v>-3</c:v>
                </c:pt>
                <c:pt idx="22">
                  <c:v>2</c:v>
                </c:pt>
                <c:pt idx="23">
                  <c:v>19</c:v>
                </c:pt>
                <c:pt idx="24">
                  <c:v>-4</c:v>
                </c:pt>
                <c:pt idx="25">
                  <c:v>10</c:v>
                </c:pt>
                <c:pt idx="26">
                  <c:v>25</c:v>
                </c:pt>
                <c:pt idx="27">
                  <c:v>15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1DBB-469A-97F8-03CCFCE2EB1A}"/>
            </c:ext>
          </c:extLst>
        </c:ser>
        <c:ser>
          <c:idx val="3"/>
          <c:order val="3"/>
          <c:tx>
            <c:strRef>
              <c:f>'Új verzió'!$O$319</c:f>
              <c:strCache>
                <c:ptCount val="1"/>
                <c:pt idx="0">
                  <c:v>A válaszadók súlyozott átlaga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Lbls>
            <c:dLbl>
              <c:idx val="27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1DBB-469A-97F8-03CCFCE2EB1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verzió'!$K$320:$K$347</c:f>
              <c:strCache>
                <c:ptCount val="28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  <c:pt idx="27">
                  <c:v>Március</c:v>
                </c:pt>
              </c:strCache>
            </c:strRef>
          </c:cat>
          <c:val>
            <c:numRef>
              <c:f>'Új verzió'!$O$320:$O$347</c:f>
              <c:numCache>
                <c:formatCode>General\ "pont"</c:formatCode>
                <c:ptCount val="28"/>
                <c:pt idx="0">
                  <c:v>13</c:v>
                </c:pt>
                <c:pt idx="1">
                  <c:v>31</c:v>
                </c:pt>
                <c:pt idx="2">
                  <c:v>33</c:v>
                </c:pt>
                <c:pt idx="3">
                  <c:v>31</c:v>
                </c:pt>
                <c:pt idx="4">
                  <c:v>38</c:v>
                </c:pt>
                <c:pt idx="5">
                  <c:v>38</c:v>
                </c:pt>
                <c:pt idx="6">
                  <c:v>36</c:v>
                </c:pt>
                <c:pt idx="7">
                  <c:v>32</c:v>
                </c:pt>
                <c:pt idx="8">
                  <c:v>32</c:v>
                </c:pt>
                <c:pt idx="9">
                  <c:v>33</c:v>
                </c:pt>
                <c:pt idx="10">
                  <c:v>33</c:v>
                </c:pt>
                <c:pt idx="11">
                  <c:v>35</c:v>
                </c:pt>
                <c:pt idx="12">
                  <c:v>35</c:v>
                </c:pt>
                <c:pt idx="13">
                  <c:v>38</c:v>
                </c:pt>
                <c:pt idx="14">
                  <c:v>47</c:v>
                </c:pt>
                <c:pt idx="15">
                  <c:v>37</c:v>
                </c:pt>
                <c:pt idx="16">
                  <c:v>42</c:v>
                </c:pt>
                <c:pt idx="17">
                  <c:v>32</c:v>
                </c:pt>
                <c:pt idx="18">
                  <c:v>30</c:v>
                </c:pt>
                <c:pt idx="19">
                  <c:v>14</c:v>
                </c:pt>
                <c:pt idx="20">
                  <c:v>25</c:v>
                </c:pt>
                <c:pt idx="21">
                  <c:v>12</c:v>
                </c:pt>
                <c:pt idx="22">
                  <c:v>19</c:v>
                </c:pt>
                <c:pt idx="23">
                  <c:v>24</c:v>
                </c:pt>
                <c:pt idx="24">
                  <c:v>18</c:v>
                </c:pt>
                <c:pt idx="25">
                  <c:v>29</c:v>
                </c:pt>
                <c:pt idx="26">
                  <c:v>25</c:v>
                </c:pt>
                <c:pt idx="27">
                  <c:v>28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1DBB-469A-97F8-03CCFCE2EB1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79036448"/>
        <c:axId val="979037104"/>
      </c:lineChart>
      <c:catAx>
        <c:axId val="9790364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79037104"/>
        <c:crosses val="autoZero"/>
        <c:auto val="1"/>
        <c:lblAlgn val="ctr"/>
        <c:lblOffset val="100"/>
        <c:noMultiLvlLbl val="0"/>
      </c:catAx>
      <c:valAx>
        <c:axId val="979037104"/>
        <c:scaling>
          <c:orientation val="minMax"/>
        </c:scaling>
        <c:delete val="0"/>
        <c:axPos val="l"/>
        <c:numFmt formatCode="0\ &quot;pont&quot;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7903644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7022189413823272"/>
          <c:y val="0.84202609351554814"/>
          <c:w val="0.69427843394575683"/>
          <c:h val="0.1421792519179001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3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869575678040245"/>
          <c:y val="3.9316975481424349E-2"/>
          <c:w val="0.7604709098862642"/>
          <c:h val="0.60620362429313934"/>
        </c:manualLayout>
      </c:layout>
      <c:lineChart>
        <c:grouping val="standard"/>
        <c:varyColors val="0"/>
        <c:ser>
          <c:idx val="0"/>
          <c:order val="0"/>
          <c:tx>
            <c:strRef>
              <c:f>'Új verzió'!$B$354</c:f>
              <c:strCache>
                <c:ptCount val="1"/>
                <c:pt idx="0">
                  <c:v>Mikro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cat>
            <c:strRef>
              <c:f>'Új verzió'!$A$355:$A$382</c:f>
              <c:strCache>
                <c:ptCount val="28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  <c:pt idx="27">
                  <c:v>Március</c:v>
                </c:pt>
              </c:strCache>
            </c:strRef>
          </c:cat>
          <c:val>
            <c:numRef>
              <c:f>'Új verzió'!$B$355:$B$382</c:f>
              <c:numCache>
                <c:formatCode>General\ "pont"</c:formatCode>
                <c:ptCount val="28"/>
                <c:pt idx="0">
                  <c:v>-3</c:v>
                </c:pt>
                <c:pt idx="1">
                  <c:v>2</c:v>
                </c:pt>
                <c:pt idx="2">
                  <c:v>3</c:v>
                </c:pt>
                <c:pt idx="3">
                  <c:v>1</c:v>
                </c:pt>
                <c:pt idx="4">
                  <c:v>11</c:v>
                </c:pt>
                <c:pt idx="5">
                  <c:v>6</c:v>
                </c:pt>
                <c:pt idx="6">
                  <c:v>8</c:v>
                </c:pt>
                <c:pt idx="7">
                  <c:v>4</c:v>
                </c:pt>
                <c:pt idx="8">
                  <c:v>1</c:v>
                </c:pt>
                <c:pt idx="9">
                  <c:v>4</c:v>
                </c:pt>
                <c:pt idx="10">
                  <c:v>4</c:v>
                </c:pt>
                <c:pt idx="11">
                  <c:v>1</c:v>
                </c:pt>
                <c:pt idx="12">
                  <c:v>5</c:v>
                </c:pt>
                <c:pt idx="13">
                  <c:v>12</c:v>
                </c:pt>
                <c:pt idx="14">
                  <c:v>9</c:v>
                </c:pt>
                <c:pt idx="15">
                  <c:v>5</c:v>
                </c:pt>
                <c:pt idx="16">
                  <c:v>2</c:v>
                </c:pt>
                <c:pt idx="17">
                  <c:v>5</c:v>
                </c:pt>
                <c:pt idx="18">
                  <c:v>4</c:v>
                </c:pt>
                <c:pt idx="19">
                  <c:v>-3</c:v>
                </c:pt>
                <c:pt idx="20">
                  <c:v>-9</c:v>
                </c:pt>
                <c:pt idx="21">
                  <c:v>-10</c:v>
                </c:pt>
                <c:pt idx="22">
                  <c:v>-4</c:v>
                </c:pt>
                <c:pt idx="23">
                  <c:v>-10</c:v>
                </c:pt>
                <c:pt idx="24">
                  <c:v>-8</c:v>
                </c:pt>
                <c:pt idx="25">
                  <c:v>-4</c:v>
                </c:pt>
                <c:pt idx="26">
                  <c:v>-1</c:v>
                </c:pt>
                <c:pt idx="27">
                  <c:v>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F564-4B2B-A68C-0BE8BAD14564}"/>
            </c:ext>
          </c:extLst>
        </c:ser>
        <c:ser>
          <c:idx val="1"/>
          <c:order val="1"/>
          <c:tx>
            <c:strRef>
              <c:f>'Új verzió'!$C$354</c:f>
              <c:strCache>
                <c:ptCount val="1"/>
                <c:pt idx="0">
                  <c:v>Kis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Lbls>
            <c:dLbl>
              <c:idx val="27"/>
              <c:layout>
                <c:manualLayout>
                  <c:x val="-1.0185067526415994E-16"/>
                  <c:y val="-4.426623487400877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F564-4B2B-A68C-0BE8BAD1456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F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verzió'!$A$355:$A$382</c:f>
              <c:strCache>
                <c:ptCount val="28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  <c:pt idx="27">
                  <c:v>Március</c:v>
                </c:pt>
              </c:strCache>
            </c:strRef>
          </c:cat>
          <c:val>
            <c:numRef>
              <c:f>'Új verzió'!$C$355:$C$382</c:f>
              <c:numCache>
                <c:formatCode>General\ "pont"</c:formatCode>
                <c:ptCount val="28"/>
                <c:pt idx="0">
                  <c:v>1</c:v>
                </c:pt>
                <c:pt idx="1">
                  <c:v>8</c:v>
                </c:pt>
                <c:pt idx="2">
                  <c:v>11</c:v>
                </c:pt>
                <c:pt idx="3">
                  <c:v>6</c:v>
                </c:pt>
                <c:pt idx="4">
                  <c:v>21</c:v>
                </c:pt>
                <c:pt idx="5">
                  <c:v>17</c:v>
                </c:pt>
                <c:pt idx="6">
                  <c:v>12</c:v>
                </c:pt>
                <c:pt idx="7">
                  <c:v>16</c:v>
                </c:pt>
                <c:pt idx="8">
                  <c:v>12</c:v>
                </c:pt>
                <c:pt idx="9">
                  <c:v>19</c:v>
                </c:pt>
                <c:pt idx="10">
                  <c:v>10</c:v>
                </c:pt>
                <c:pt idx="11">
                  <c:v>13</c:v>
                </c:pt>
                <c:pt idx="12">
                  <c:v>14</c:v>
                </c:pt>
                <c:pt idx="13">
                  <c:v>19</c:v>
                </c:pt>
                <c:pt idx="14">
                  <c:v>23</c:v>
                </c:pt>
                <c:pt idx="15">
                  <c:v>14</c:v>
                </c:pt>
                <c:pt idx="16">
                  <c:v>11</c:v>
                </c:pt>
                <c:pt idx="17">
                  <c:v>17</c:v>
                </c:pt>
                <c:pt idx="18">
                  <c:v>14</c:v>
                </c:pt>
                <c:pt idx="19">
                  <c:v>3</c:v>
                </c:pt>
                <c:pt idx="20">
                  <c:v>0</c:v>
                </c:pt>
                <c:pt idx="21">
                  <c:v>-20</c:v>
                </c:pt>
                <c:pt idx="22">
                  <c:v>-9</c:v>
                </c:pt>
                <c:pt idx="23">
                  <c:v>-8</c:v>
                </c:pt>
                <c:pt idx="24">
                  <c:v>-11</c:v>
                </c:pt>
                <c:pt idx="25">
                  <c:v>1</c:v>
                </c:pt>
                <c:pt idx="26">
                  <c:v>-3</c:v>
                </c:pt>
                <c:pt idx="27">
                  <c:v>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F564-4B2B-A68C-0BE8BAD14564}"/>
            </c:ext>
          </c:extLst>
        </c:ser>
        <c:ser>
          <c:idx val="2"/>
          <c:order val="2"/>
          <c:tx>
            <c:strRef>
              <c:f>'Új verzió'!$D$354</c:f>
              <c:strCache>
                <c:ptCount val="1"/>
                <c:pt idx="0">
                  <c:v>Közép</c:v>
                </c:pt>
              </c:strCache>
            </c:strRef>
          </c:tx>
          <c:spPr>
            <a:ln w="25400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70C0"/>
              </a:solidFill>
              <a:ln w="9525">
                <a:noFill/>
              </a:ln>
              <a:effectLst/>
            </c:spPr>
          </c:marker>
          <c:dLbls>
            <c:dLbl>
              <c:idx val="27"/>
              <c:layout>
                <c:manualLayout>
                  <c:x val="-1.0185067526415994E-16"/>
                  <c:y val="-3.442929379089568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F564-4B2B-A68C-0BE8BAD1456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70C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verzió'!$A$355:$A$382</c:f>
              <c:strCache>
                <c:ptCount val="28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  <c:pt idx="27">
                  <c:v>Március</c:v>
                </c:pt>
              </c:strCache>
            </c:strRef>
          </c:cat>
          <c:val>
            <c:numRef>
              <c:f>'Új verzió'!$D$355:$D$382</c:f>
              <c:numCache>
                <c:formatCode>General\ "pont"</c:formatCode>
                <c:ptCount val="28"/>
                <c:pt idx="0">
                  <c:v>4</c:v>
                </c:pt>
                <c:pt idx="1">
                  <c:v>15</c:v>
                </c:pt>
                <c:pt idx="2">
                  <c:v>19</c:v>
                </c:pt>
                <c:pt idx="3">
                  <c:v>22</c:v>
                </c:pt>
                <c:pt idx="4">
                  <c:v>25</c:v>
                </c:pt>
                <c:pt idx="5">
                  <c:v>31</c:v>
                </c:pt>
                <c:pt idx="6">
                  <c:v>26</c:v>
                </c:pt>
                <c:pt idx="7">
                  <c:v>22</c:v>
                </c:pt>
                <c:pt idx="8">
                  <c:v>26</c:v>
                </c:pt>
                <c:pt idx="9">
                  <c:v>19</c:v>
                </c:pt>
                <c:pt idx="10">
                  <c:v>16</c:v>
                </c:pt>
                <c:pt idx="11">
                  <c:v>10</c:v>
                </c:pt>
                <c:pt idx="12">
                  <c:v>23</c:v>
                </c:pt>
                <c:pt idx="13">
                  <c:v>21</c:v>
                </c:pt>
                <c:pt idx="14">
                  <c:v>34</c:v>
                </c:pt>
                <c:pt idx="15">
                  <c:v>27</c:v>
                </c:pt>
                <c:pt idx="16">
                  <c:v>30</c:v>
                </c:pt>
                <c:pt idx="17">
                  <c:v>13</c:v>
                </c:pt>
                <c:pt idx="18">
                  <c:v>23</c:v>
                </c:pt>
                <c:pt idx="19">
                  <c:v>6</c:v>
                </c:pt>
                <c:pt idx="20">
                  <c:v>-21</c:v>
                </c:pt>
                <c:pt idx="21">
                  <c:v>-15</c:v>
                </c:pt>
                <c:pt idx="22">
                  <c:v>-15</c:v>
                </c:pt>
                <c:pt idx="23">
                  <c:v>-8</c:v>
                </c:pt>
                <c:pt idx="24">
                  <c:v>0</c:v>
                </c:pt>
                <c:pt idx="25">
                  <c:v>10</c:v>
                </c:pt>
                <c:pt idx="26">
                  <c:v>29</c:v>
                </c:pt>
                <c:pt idx="27">
                  <c:v>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F564-4B2B-A68C-0BE8BAD14564}"/>
            </c:ext>
          </c:extLst>
        </c:ser>
        <c:ser>
          <c:idx val="3"/>
          <c:order val="3"/>
          <c:tx>
            <c:strRef>
              <c:f>'Új verzió'!$E$354</c:f>
              <c:strCache>
                <c:ptCount val="1"/>
                <c:pt idx="0">
                  <c:v>Nagy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27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F564-4B2B-A68C-0BE8BAD1456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verzió'!$A$355:$A$382</c:f>
              <c:strCache>
                <c:ptCount val="28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  <c:pt idx="27">
                  <c:v>Március</c:v>
                </c:pt>
              </c:strCache>
            </c:strRef>
          </c:cat>
          <c:val>
            <c:numRef>
              <c:f>'Új verzió'!$E$355:$E$382</c:f>
              <c:numCache>
                <c:formatCode>General\ "pont"</c:formatCode>
                <c:ptCount val="28"/>
                <c:pt idx="0">
                  <c:v>6</c:v>
                </c:pt>
                <c:pt idx="1">
                  <c:v>14</c:v>
                </c:pt>
                <c:pt idx="2">
                  <c:v>14</c:v>
                </c:pt>
                <c:pt idx="3">
                  <c:v>19</c:v>
                </c:pt>
                <c:pt idx="4">
                  <c:v>23</c:v>
                </c:pt>
                <c:pt idx="5">
                  <c:v>18</c:v>
                </c:pt>
                <c:pt idx="6">
                  <c:v>45</c:v>
                </c:pt>
                <c:pt idx="7">
                  <c:v>39</c:v>
                </c:pt>
                <c:pt idx="8">
                  <c:v>24</c:v>
                </c:pt>
                <c:pt idx="9">
                  <c:v>31</c:v>
                </c:pt>
                <c:pt idx="10">
                  <c:v>24</c:v>
                </c:pt>
                <c:pt idx="11">
                  <c:v>39</c:v>
                </c:pt>
                <c:pt idx="12">
                  <c:v>33</c:v>
                </c:pt>
                <c:pt idx="13">
                  <c:v>29</c:v>
                </c:pt>
                <c:pt idx="14">
                  <c:v>26</c:v>
                </c:pt>
                <c:pt idx="15">
                  <c:v>43</c:v>
                </c:pt>
                <c:pt idx="16">
                  <c:v>32</c:v>
                </c:pt>
                <c:pt idx="17">
                  <c:v>27</c:v>
                </c:pt>
                <c:pt idx="18">
                  <c:v>27</c:v>
                </c:pt>
                <c:pt idx="19">
                  <c:v>23</c:v>
                </c:pt>
                <c:pt idx="20">
                  <c:v>33</c:v>
                </c:pt>
                <c:pt idx="21">
                  <c:v>21</c:v>
                </c:pt>
                <c:pt idx="22">
                  <c:v>3</c:v>
                </c:pt>
                <c:pt idx="23">
                  <c:v>7</c:v>
                </c:pt>
                <c:pt idx="24">
                  <c:v>21</c:v>
                </c:pt>
                <c:pt idx="25">
                  <c:v>9</c:v>
                </c:pt>
                <c:pt idx="26">
                  <c:v>23</c:v>
                </c:pt>
                <c:pt idx="27">
                  <c:v>29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F564-4B2B-A68C-0BE8BAD14564}"/>
            </c:ext>
          </c:extLst>
        </c:ser>
        <c:ser>
          <c:idx val="4"/>
          <c:order val="4"/>
          <c:tx>
            <c:strRef>
              <c:f>'Új verzió'!$F$354</c:f>
              <c:strCache>
                <c:ptCount val="1"/>
                <c:pt idx="0">
                  <c:v>A válaszadók súlyozott átlaga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Lbls>
            <c:dLbl>
              <c:idx val="27"/>
              <c:layout>
                <c:manualLayout>
                  <c:x val="-2.7777777777779813E-3"/>
                  <c:y val="-4.426623487400872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F564-4B2B-A68C-0BE8BAD1456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verzió'!$A$355:$A$382</c:f>
              <c:strCache>
                <c:ptCount val="28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  <c:pt idx="27">
                  <c:v>Március</c:v>
                </c:pt>
              </c:strCache>
            </c:strRef>
          </c:cat>
          <c:val>
            <c:numRef>
              <c:f>'Új verzió'!$F$355:$F$382</c:f>
              <c:numCache>
                <c:formatCode>General\ "pont"</c:formatCode>
                <c:ptCount val="28"/>
                <c:pt idx="0">
                  <c:v>2</c:v>
                </c:pt>
                <c:pt idx="1">
                  <c:v>8</c:v>
                </c:pt>
                <c:pt idx="2">
                  <c:v>9</c:v>
                </c:pt>
                <c:pt idx="3">
                  <c:v>9</c:v>
                </c:pt>
                <c:pt idx="4">
                  <c:v>17</c:v>
                </c:pt>
                <c:pt idx="5">
                  <c:v>14</c:v>
                </c:pt>
                <c:pt idx="6">
                  <c:v>21</c:v>
                </c:pt>
                <c:pt idx="7">
                  <c:v>19</c:v>
                </c:pt>
                <c:pt idx="8">
                  <c:v>12</c:v>
                </c:pt>
                <c:pt idx="9">
                  <c:v>16</c:v>
                </c:pt>
                <c:pt idx="10">
                  <c:v>12</c:v>
                </c:pt>
                <c:pt idx="11">
                  <c:v>15</c:v>
                </c:pt>
                <c:pt idx="12">
                  <c:v>17</c:v>
                </c:pt>
                <c:pt idx="13">
                  <c:v>19</c:v>
                </c:pt>
                <c:pt idx="14">
                  <c:v>21</c:v>
                </c:pt>
                <c:pt idx="15">
                  <c:v>19</c:v>
                </c:pt>
                <c:pt idx="16">
                  <c:v>17</c:v>
                </c:pt>
                <c:pt idx="17">
                  <c:v>15</c:v>
                </c:pt>
                <c:pt idx="18">
                  <c:v>15</c:v>
                </c:pt>
                <c:pt idx="19">
                  <c:v>8</c:v>
                </c:pt>
                <c:pt idx="20">
                  <c:v>5</c:v>
                </c:pt>
                <c:pt idx="21">
                  <c:v>-2</c:v>
                </c:pt>
                <c:pt idx="22">
                  <c:v>-4</c:v>
                </c:pt>
                <c:pt idx="23">
                  <c:v>-3</c:v>
                </c:pt>
                <c:pt idx="24">
                  <c:v>2</c:v>
                </c:pt>
                <c:pt idx="25">
                  <c:v>3</c:v>
                </c:pt>
                <c:pt idx="26">
                  <c:v>10</c:v>
                </c:pt>
                <c:pt idx="27">
                  <c:v>11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F564-4B2B-A68C-0BE8BAD1456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23912688"/>
        <c:axId val="923914656"/>
      </c:lineChart>
      <c:catAx>
        <c:axId val="9239126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23914656"/>
        <c:crosses val="autoZero"/>
        <c:auto val="1"/>
        <c:lblAlgn val="ctr"/>
        <c:lblOffset val="100"/>
        <c:noMultiLvlLbl val="0"/>
      </c:catAx>
      <c:valAx>
        <c:axId val="923914656"/>
        <c:scaling>
          <c:orientation val="minMax"/>
          <c:max val="50"/>
          <c:min val="-30"/>
        </c:scaling>
        <c:delete val="0"/>
        <c:axPos val="l"/>
        <c:numFmt formatCode="General\ &quot;pont&quot;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23912688"/>
        <c:crosses val="autoZero"/>
        <c:crossBetween val="between"/>
        <c:majorUnit val="10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3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869574379967807"/>
          <c:y val="4.1790426079534378E-2"/>
          <c:w val="0.75769315860748487"/>
          <c:h val="0.57292078526260792"/>
        </c:manualLayout>
      </c:layout>
      <c:lineChart>
        <c:grouping val="standard"/>
        <c:varyColors val="0"/>
        <c:ser>
          <c:idx val="0"/>
          <c:order val="0"/>
          <c:tx>
            <c:strRef>
              <c:f>'Új verzió'!$L$384</c:f>
              <c:strCache>
                <c:ptCount val="1"/>
                <c:pt idx="0">
                  <c:v>Ipar és építőipar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27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537E-43B9-B1EE-87CF45E856C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verzió'!$K$385:$K$412</c:f>
              <c:strCache>
                <c:ptCount val="28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  <c:pt idx="27">
                  <c:v>Március</c:v>
                </c:pt>
              </c:strCache>
            </c:strRef>
          </c:cat>
          <c:val>
            <c:numRef>
              <c:f>'Új verzió'!$L$385:$L$412</c:f>
              <c:numCache>
                <c:formatCode>General\ "pont"</c:formatCode>
                <c:ptCount val="28"/>
                <c:pt idx="0">
                  <c:v>3</c:v>
                </c:pt>
                <c:pt idx="1">
                  <c:v>15.5</c:v>
                </c:pt>
                <c:pt idx="2">
                  <c:v>13.5</c:v>
                </c:pt>
                <c:pt idx="3">
                  <c:v>15</c:v>
                </c:pt>
                <c:pt idx="4">
                  <c:v>19.22</c:v>
                </c:pt>
                <c:pt idx="5">
                  <c:v>17</c:v>
                </c:pt>
                <c:pt idx="6">
                  <c:v>19</c:v>
                </c:pt>
                <c:pt idx="7">
                  <c:v>19.5</c:v>
                </c:pt>
                <c:pt idx="8">
                  <c:v>16</c:v>
                </c:pt>
                <c:pt idx="9">
                  <c:v>13</c:v>
                </c:pt>
                <c:pt idx="10">
                  <c:v>10</c:v>
                </c:pt>
                <c:pt idx="11">
                  <c:v>11</c:v>
                </c:pt>
                <c:pt idx="12">
                  <c:v>14</c:v>
                </c:pt>
                <c:pt idx="13">
                  <c:v>19</c:v>
                </c:pt>
                <c:pt idx="14">
                  <c:v>21</c:v>
                </c:pt>
                <c:pt idx="15">
                  <c:v>20</c:v>
                </c:pt>
                <c:pt idx="16">
                  <c:v>20</c:v>
                </c:pt>
                <c:pt idx="17">
                  <c:v>16</c:v>
                </c:pt>
                <c:pt idx="18">
                  <c:v>13</c:v>
                </c:pt>
                <c:pt idx="19">
                  <c:v>10</c:v>
                </c:pt>
                <c:pt idx="20">
                  <c:v>-4</c:v>
                </c:pt>
                <c:pt idx="21">
                  <c:v>-8</c:v>
                </c:pt>
                <c:pt idx="22">
                  <c:v>-4</c:v>
                </c:pt>
                <c:pt idx="23">
                  <c:v>-12</c:v>
                </c:pt>
                <c:pt idx="24">
                  <c:v>-6</c:v>
                </c:pt>
                <c:pt idx="25">
                  <c:v>3</c:v>
                </c:pt>
                <c:pt idx="26">
                  <c:v>0</c:v>
                </c:pt>
                <c:pt idx="27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537E-43B9-B1EE-87CF45E856CC}"/>
            </c:ext>
          </c:extLst>
        </c:ser>
        <c:ser>
          <c:idx val="1"/>
          <c:order val="1"/>
          <c:tx>
            <c:strRef>
              <c:f>'Új verzió'!$M$384</c:f>
              <c:strCache>
                <c:ptCount val="1"/>
                <c:pt idx="0">
                  <c:v>Mezőgazdaság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Lbls>
            <c:dLbl>
              <c:idx val="27"/>
              <c:layout>
                <c:manualLayout>
                  <c:x val="-1.0185066412563586E-16"/>
                  <c:y val="-2.613946992036517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537E-43B9-B1EE-87CF45E856C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F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verzió'!$K$385:$K$412</c:f>
              <c:strCache>
                <c:ptCount val="28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  <c:pt idx="27">
                  <c:v>Március</c:v>
                </c:pt>
              </c:strCache>
            </c:strRef>
          </c:cat>
          <c:val>
            <c:numRef>
              <c:f>'Új verzió'!$M$385:$M$412</c:f>
              <c:numCache>
                <c:formatCode>General\ "pont"</c:formatCode>
                <c:ptCount val="28"/>
                <c:pt idx="0">
                  <c:v>-1</c:v>
                </c:pt>
                <c:pt idx="1">
                  <c:v>8</c:v>
                </c:pt>
                <c:pt idx="2">
                  <c:v>2</c:v>
                </c:pt>
                <c:pt idx="3">
                  <c:v>5</c:v>
                </c:pt>
                <c:pt idx="4">
                  <c:v>7.62</c:v>
                </c:pt>
                <c:pt idx="5">
                  <c:v>13</c:v>
                </c:pt>
                <c:pt idx="6">
                  <c:v>7</c:v>
                </c:pt>
                <c:pt idx="7">
                  <c:v>1</c:v>
                </c:pt>
                <c:pt idx="8">
                  <c:v>0</c:v>
                </c:pt>
                <c:pt idx="9">
                  <c:v>-1</c:v>
                </c:pt>
                <c:pt idx="10">
                  <c:v>-2</c:v>
                </c:pt>
                <c:pt idx="11">
                  <c:v>-4</c:v>
                </c:pt>
                <c:pt idx="12">
                  <c:v>-6</c:v>
                </c:pt>
                <c:pt idx="13">
                  <c:v>5</c:v>
                </c:pt>
                <c:pt idx="14">
                  <c:v>0</c:v>
                </c:pt>
                <c:pt idx="15">
                  <c:v>5</c:v>
                </c:pt>
                <c:pt idx="16">
                  <c:v>0</c:v>
                </c:pt>
                <c:pt idx="17">
                  <c:v>-7</c:v>
                </c:pt>
                <c:pt idx="18">
                  <c:v>7</c:v>
                </c:pt>
                <c:pt idx="19">
                  <c:v>-5</c:v>
                </c:pt>
                <c:pt idx="20">
                  <c:v>15</c:v>
                </c:pt>
                <c:pt idx="21">
                  <c:v>-9</c:v>
                </c:pt>
                <c:pt idx="22">
                  <c:v>-26</c:v>
                </c:pt>
                <c:pt idx="23">
                  <c:v>-13</c:v>
                </c:pt>
                <c:pt idx="24">
                  <c:v>-6</c:v>
                </c:pt>
                <c:pt idx="25">
                  <c:v>0</c:v>
                </c:pt>
                <c:pt idx="26">
                  <c:v>-3</c:v>
                </c:pt>
                <c:pt idx="27">
                  <c:v>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537E-43B9-B1EE-87CF45E856CC}"/>
            </c:ext>
          </c:extLst>
        </c:ser>
        <c:ser>
          <c:idx val="2"/>
          <c:order val="2"/>
          <c:tx>
            <c:strRef>
              <c:f>'Új verzió'!$N$384</c:f>
              <c:strCache>
                <c:ptCount val="1"/>
                <c:pt idx="0">
                  <c:v>Szolgáltatás és kereskedelem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Lbls>
            <c:dLbl>
              <c:idx val="27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537E-43B9-B1EE-87CF45E856C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4EE4F8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verzió'!$K$385:$K$412</c:f>
              <c:strCache>
                <c:ptCount val="28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  <c:pt idx="27">
                  <c:v>Március</c:v>
                </c:pt>
              </c:strCache>
            </c:strRef>
          </c:cat>
          <c:val>
            <c:numRef>
              <c:f>'Új verzió'!$N$385:$N$412</c:f>
              <c:numCache>
                <c:formatCode>General\ "pont"</c:formatCode>
                <c:ptCount val="28"/>
                <c:pt idx="0">
                  <c:v>-5</c:v>
                </c:pt>
                <c:pt idx="1">
                  <c:v>1.5</c:v>
                </c:pt>
                <c:pt idx="2">
                  <c:v>5.5</c:v>
                </c:pt>
                <c:pt idx="3">
                  <c:v>4.75</c:v>
                </c:pt>
                <c:pt idx="4">
                  <c:v>20.237499999999997</c:v>
                </c:pt>
                <c:pt idx="5">
                  <c:v>12.25</c:v>
                </c:pt>
                <c:pt idx="6">
                  <c:v>6</c:v>
                </c:pt>
                <c:pt idx="7">
                  <c:v>4</c:v>
                </c:pt>
                <c:pt idx="8">
                  <c:v>0</c:v>
                </c:pt>
                <c:pt idx="9">
                  <c:v>4</c:v>
                </c:pt>
                <c:pt idx="10">
                  <c:v>5</c:v>
                </c:pt>
                <c:pt idx="11">
                  <c:v>2</c:v>
                </c:pt>
                <c:pt idx="12">
                  <c:v>10</c:v>
                </c:pt>
                <c:pt idx="13">
                  <c:v>18</c:v>
                </c:pt>
                <c:pt idx="14">
                  <c:v>18</c:v>
                </c:pt>
                <c:pt idx="15">
                  <c:v>10</c:v>
                </c:pt>
                <c:pt idx="16">
                  <c:v>12</c:v>
                </c:pt>
                <c:pt idx="17">
                  <c:v>15</c:v>
                </c:pt>
                <c:pt idx="18">
                  <c:v>5</c:v>
                </c:pt>
                <c:pt idx="19">
                  <c:v>-7</c:v>
                </c:pt>
                <c:pt idx="20">
                  <c:v>-11</c:v>
                </c:pt>
                <c:pt idx="21">
                  <c:v>-18</c:v>
                </c:pt>
                <c:pt idx="22">
                  <c:v>-18</c:v>
                </c:pt>
                <c:pt idx="23">
                  <c:v>-7</c:v>
                </c:pt>
                <c:pt idx="24">
                  <c:v>-13</c:v>
                </c:pt>
                <c:pt idx="25">
                  <c:v>3</c:v>
                </c:pt>
                <c:pt idx="26">
                  <c:v>12</c:v>
                </c:pt>
                <c:pt idx="27">
                  <c:v>15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537E-43B9-B1EE-87CF45E856CC}"/>
            </c:ext>
          </c:extLst>
        </c:ser>
        <c:ser>
          <c:idx val="3"/>
          <c:order val="3"/>
          <c:tx>
            <c:strRef>
              <c:f>'Új verzió'!$O$384</c:f>
              <c:strCache>
                <c:ptCount val="1"/>
                <c:pt idx="0">
                  <c:v>A válaszadók súlyozott átlaga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Lbls>
            <c:dLbl>
              <c:idx val="27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537E-43B9-B1EE-87CF45E856C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verzió'!$K$385:$K$412</c:f>
              <c:strCache>
                <c:ptCount val="28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  <c:pt idx="27">
                  <c:v>Március</c:v>
                </c:pt>
              </c:strCache>
            </c:strRef>
          </c:cat>
          <c:val>
            <c:numRef>
              <c:f>'Új verzió'!$O$385:$O$412</c:f>
              <c:numCache>
                <c:formatCode>General\ "pont"</c:formatCode>
                <c:ptCount val="28"/>
                <c:pt idx="0">
                  <c:v>2</c:v>
                </c:pt>
                <c:pt idx="1">
                  <c:v>8</c:v>
                </c:pt>
                <c:pt idx="2">
                  <c:v>9</c:v>
                </c:pt>
                <c:pt idx="3">
                  <c:v>9</c:v>
                </c:pt>
                <c:pt idx="4">
                  <c:v>17</c:v>
                </c:pt>
                <c:pt idx="5">
                  <c:v>14</c:v>
                </c:pt>
                <c:pt idx="6">
                  <c:v>21</c:v>
                </c:pt>
                <c:pt idx="7">
                  <c:v>19</c:v>
                </c:pt>
                <c:pt idx="8">
                  <c:v>12</c:v>
                </c:pt>
                <c:pt idx="9">
                  <c:v>16</c:v>
                </c:pt>
                <c:pt idx="10">
                  <c:v>12</c:v>
                </c:pt>
                <c:pt idx="11">
                  <c:v>15</c:v>
                </c:pt>
                <c:pt idx="12">
                  <c:v>17</c:v>
                </c:pt>
                <c:pt idx="13">
                  <c:v>19</c:v>
                </c:pt>
                <c:pt idx="14">
                  <c:v>21</c:v>
                </c:pt>
                <c:pt idx="15">
                  <c:v>19</c:v>
                </c:pt>
                <c:pt idx="16">
                  <c:v>17</c:v>
                </c:pt>
                <c:pt idx="17">
                  <c:v>15</c:v>
                </c:pt>
                <c:pt idx="18">
                  <c:v>15</c:v>
                </c:pt>
                <c:pt idx="19">
                  <c:v>8</c:v>
                </c:pt>
                <c:pt idx="20">
                  <c:v>5</c:v>
                </c:pt>
                <c:pt idx="21">
                  <c:v>-2</c:v>
                </c:pt>
                <c:pt idx="22">
                  <c:v>-4</c:v>
                </c:pt>
                <c:pt idx="23">
                  <c:v>-3</c:v>
                </c:pt>
                <c:pt idx="24">
                  <c:v>2</c:v>
                </c:pt>
                <c:pt idx="25">
                  <c:v>3</c:v>
                </c:pt>
                <c:pt idx="26">
                  <c:v>10</c:v>
                </c:pt>
                <c:pt idx="27">
                  <c:v>11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537E-43B9-B1EE-87CF45E856C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09507856"/>
        <c:axId val="1009500312"/>
      </c:lineChart>
      <c:catAx>
        <c:axId val="10095078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009500312"/>
        <c:crosses val="autoZero"/>
        <c:auto val="1"/>
        <c:lblAlgn val="ctr"/>
        <c:lblOffset val="100"/>
        <c:noMultiLvlLbl val="0"/>
      </c:catAx>
      <c:valAx>
        <c:axId val="1009500312"/>
        <c:scaling>
          <c:orientation val="minMax"/>
          <c:max val="30"/>
        </c:scaling>
        <c:delete val="0"/>
        <c:axPos val="l"/>
        <c:numFmt formatCode="0\ &quot;pont&quot;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009507856"/>
        <c:crosses val="autoZero"/>
        <c:crossBetween val="between"/>
        <c:majorUnit val="10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7022187552254206"/>
          <c:y val="0.85881969384711854"/>
          <c:w val="0.71511168907352485"/>
          <c:h val="0.1254966242006622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3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869575678040245"/>
          <c:y val="4.2557958837786097E-2"/>
          <c:w val="0.78408202099737534"/>
          <c:h val="0.56043173143008418"/>
        </c:manualLayout>
      </c:layout>
      <c:lineChart>
        <c:grouping val="standard"/>
        <c:varyColors val="0"/>
        <c:ser>
          <c:idx val="0"/>
          <c:order val="0"/>
          <c:tx>
            <c:strRef>
              <c:f>'Új verzió'!$B$546</c:f>
              <c:strCache>
                <c:ptCount val="1"/>
                <c:pt idx="0">
                  <c:v>Mezőgazdaság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Lbls>
            <c:dLbl>
              <c:idx val="9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0B5E-4526-8B1C-DE3F395477D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F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verzió'!$A$547:$A$556</c:f>
              <c:strCache>
                <c:ptCount val="10"/>
                <c:pt idx="0">
                  <c:v>Június</c:v>
                </c:pt>
                <c:pt idx="1">
                  <c:v>Július</c:v>
                </c:pt>
                <c:pt idx="2">
                  <c:v>Augusztus</c:v>
                </c:pt>
                <c:pt idx="3">
                  <c:v>Szeptember</c:v>
                </c:pt>
                <c:pt idx="4">
                  <c:v>Október</c:v>
                </c:pt>
                <c:pt idx="5">
                  <c:v>November</c:v>
                </c:pt>
                <c:pt idx="6">
                  <c:v>December</c:v>
                </c:pt>
                <c:pt idx="7">
                  <c:v>2023. Január</c:v>
                </c:pt>
                <c:pt idx="8">
                  <c:v>Február</c:v>
                </c:pt>
                <c:pt idx="9">
                  <c:v>Március</c:v>
                </c:pt>
              </c:strCache>
            </c:strRef>
          </c:cat>
          <c:val>
            <c:numRef>
              <c:f>'Új verzió'!$B$547:$B$556</c:f>
              <c:numCache>
                <c:formatCode>General\ "pont"</c:formatCode>
                <c:ptCount val="10"/>
                <c:pt idx="0">
                  <c:v>72</c:v>
                </c:pt>
                <c:pt idx="1">
                  <c:v>68</c:v>
                </c:pt>
                <c:pt idx="2">
                  <c:v>75</c:v>
                </c:pt>
                <c:pt idx="3">
                  <c:v>50</c:v>
                </c:pt>
                <c:pt idx="4">
                  <c:v>45</c:v>
                </c:pt>
                <c:pt idx="5">
                  <c:v>31</c:v>
                </c:pt>
                <c:pt idx="6">
                  <c:v>28</c:v>
                </c:pt>
                <c:pt idx="7">
                  <c:v>-6</c:v>
                </c:pt>
                <c:pt idx="8">
                  <c:v>-13</c:v>
                </c:pt>
                <c:pt idx="9">
                  <c:v>-20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0B5E-4526-8B1C-DE3F395477D1}"/>
            </c:ext>
          </c:extLst>
        </c:ser>
        <c:ser>
          <c:idx val="1"/>
          <c:order val="1"/>
          <c:tx>
            <c:strRef>
              <c:f>'Új verzió'!$C$546</c:f>
              <c:strCache>
                <c:ptCount val="1"/>
                <c:pt idx="0">
                  <c:v>Ipar és építőipar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9"/>
              <c:layout>
                <c:manualLayout>
                  <c:x val="-2.0370135052831988E-16"/>
                  <c:y val="-1.863368748518372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0B5E-4526-8B1C-DE3F395477D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verzió'!$A$547:$A$556</c:f>
              <c:strCache>
                <c:ptCount val="10"/>
                <c:pt idx="0">
                  <c:v>Június</c:v>
                </c:pt>
                <c:pt idx="1">
                  <c:v>Július</c:v>
                </c:pt>
                <c:pt idx="2">
                  <c:v>Augusztus</c:v>
                </c:pt>
                <c:pt idx="3">
                  <c:v>Szeptember</c:v>
                </c:pt>
                <c:pt idx="4">
                  <c:v>Október</c:v>
                </c:pt>
                <c:pt idx="5">
                  <c:v>November</c:v>
                </c:pt>
                <c:pt idx="6">
                  <c:v>December</c:v>
                </c:pt>
                <c:pt idx="7">
                  <c:v>2023. Január</c:v>
                </c:pt>
                <c:pt idx="8">
                  <c:v>Február</c:v>
                </c:pt>
                <c:pt idx="9">
                  <c:v>Március</c:v>
                </c:pt>
              </c:strCache>
            </c:strRef>
          </c:cat>
          <c:val>
            <c:numRef>
              <c:f>'Új verzió'!$C$547:$C$556</c:f>
              <c:numCache>
                <c:formatCode>General\ "pont"</c:formatCode>
                <c:ptCount val="10"/>
                <c:pt idx="0">
                  <c:v>65</c:v>
                </c:pt>
                <c:pt idx="1">
                  <c:v>66</c:v>
                </c:pt>
                <c:pt idx="2">
                  <c:v>63</c:v>
                </c:pt>
                <c:pt idx="3">
                  <c:v>62</c:v>
                </c:pt>
                <c:pt idx="4">
                  <c:v>60</c:v>
                </c:pt>
                <c:pt idx="5">
                  <c:v>65</c:v>
                </c:pt>
                <c:pt idx="6">
                  <c:v>58</c:v>
                </c:pt>
                <c:pt idx="7">
                  <c:v>51</c:v>
                </c:pt>
                <c:pt idx="8">
                  <c:v>63</c:v>
                </c:pt>
                <c:pt idx="9">
                  <c:v>43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0B5E-4526-8B1C-DE3F395477D1}"/>
            </c:ext>
          </c:extLst>
        </c:ser>
        <c:ser>
          <c:idx val="2"/>
          <c:order val="2"/>
          <c:tx>
            <c:strRef>
              <c:f>'Új verzió'!$D$546</c:f>
              <c:strCache>
                <c:ptCount val="1"/>
                <c:pt idx="0">
                  <c:v>Szolgáltatás és kereskedelem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Lbls>
            <c:dLbl>
              <c:idx val="9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0B5E-4526-8B1C-DE3F395477D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4EE4F8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verzió'!$A$547:$A$556</c:f>
              <c:strCache>
                <c:ptCount val="10"/>
                <c:pt idx="0">
                  <c:v>Június</c:v>
                </c:pt>
                <c:pt idx="1">
                  <c:v>Július</c:v>
                </c:pt>
                <c:pt idx="2">
                  <c:v>Augusztus</c:v>
                </c:pt>
                <c:pt idx="3">
                  <c:v>Szeptember</c:v>
                </c:pt>
                <c:pt idx="4">
                  <c:v>Október</c:v>
                </c:pt>
                <c:pt idx="5">
                  <c:v>November</c:v>
                </c:pt>
                <c:pt idx="6">
                  <c:v>December</c:v>
                </c:pt>
                <c:pt idx="7">
                  <c:v>2023. Január</c:v>
                </c:pt>
                <c:pt idx="8">
                  <c:v>Február</c:v>
                </c:pt>
                <c:pt idx="9">
                  <c:v>Március</c:v>
                </c:pt>
              </c:strCache>
            </c:strRef>
          </c:cat>
          <c:val>
            <c:numRef>
              <c:f>'Új verzió'!$D$547:$D$556</c:f>
              <c:numCache>
                <c:formatCode>General\ "pont"</c:formatCode>
                <c:ptCount val="10"/>
                <c:pt idx="0">
                  <c:v>44</c:v>
                </c:pt>
                <c:pt idx="1">
                  <c:v>46</c:v>
                </c:pt>
                <c:pt idx="2">
                  <c:v>39</c:v>
                </c:pt>
                <c:pt idx="3">
                  <c:v>45</c:v>
                </c:pt>
                <c:pt idx="4">
                  <c:v>41</c:v>
                </c:pt>
                <c:pt idx="5">
                  <c:v>40</c:v>
                </c:pt>
                <c:pt idx="6">
                  <c:v>40</c:v>
                </c:pt>
                <c:pt idx="7">
                  <c:v>48</c:v>
                </c:pt>
                <c:pt idx="8">
                  <c:v>46</c:v>
                </c:pt>
                <c:pt idx="9">
                  <c:v>39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0B5E-4526-8B1C-DE3F395477D1}"/>
            </c:ext>
          </c:extLst>
        </c:ser>
        <c:ser>
          <c:idx val="3"/>
          <c:order val="3"/>
          <c:tx>
            <c:strRef>
              <c:f>'Új verzió'!$E$546</c:f>
              <c:strCache>
                <c:ptCount val="1"/>
                <c:pt idx="0">
                  <c:v>A válaszadók súlyozott átlaga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Lbls>
            <c:dLbl>
              <c:idx val="9"/>
              <c:layout>
                <c:manualLayout>
                  <c:x val="-1.3888888888888889E-3"/>
                  <c:y val="3.7267374970367403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rgbClr val="FF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0B5E-4526-8B1C-DE3F395477D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verzió'!$A$547:$A$556</c:f>
              <c:strCache>
                <c:ptCount val="10"/>
                <c:pt idx="0">
                  <c:v>Június</c:v>
                </c:pt>
                <c:pt idx="1">
                  <c:v>Július</c:v>
                </c:pt>
                <c:pt idx="2">
                  <c:v>Augusztus</c:v>
                </c:pt>
                <c:pt idx="3">
                  <c:v>Szeptember</c:v>
                </c:pt>
                <c:pt idx="4">
                  <c:v>Október</c:v>
                </c:pt>
                <c:pt idx="5">
                  <c:v>November</c:v>
                </c:pt>
                <c:pt idx="6">
                  <c:v>December</c:v>
                </c:pt>
                <c:pt idx="7">
                  <c:v>2023. Január</c:v>
                </c:pt>
                <c:pt idx="8">
                  <c:v>Február</c:v>
                </c:pt>
                <c:pt idx="9">
                  <c:v>Március</c:v>
                </c:pt>
              </c:strCache>
            </c:strRef>
          </c:cat>
          <c:val>
            <c:numRef>
              <c:f>'Új verzió'!$E$547:$E$556</c:f>
              <c:numCache>
                <c:formatCode>General\ "pont"</c:formatCode>
                <c:ptCount val="10"/>
                <c:pt idx="0">
                  <c:v>54</c:v>
                </c:pt>
                <c:pt idx="1">
                  <c:v>55</c:v>
                </c:pt>
                <c:pt idx="2">
                  <c:v>50</c:v>
                </c:pt>
                <c:pt idx="3">
                  <c:v>53</c:v>
                </c:pt>
                <c:pt idx="4">
                  <c:v>46</c:v>
                </c:pt>
                <c:pt idx="5">
                  <c:v>50</c:v>
                </c:pt>
                <c:pt idx="6">
                  <c:v>47</c:v>
                </c:pt>
                <c:pt idx="7">
                  <c:v>47</c:v>
                </c:pt>
                <c:pt idx="8">
                  <c:v>48</c:v>
                </c:pt>
                <c:pt idx="9">
                  <c:v>37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0B5E-4526-8B1C-DE3F395477D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56891624"/>
        <c:axId val="856894248"/>
      </c:lineChart>
      <c:catAx>
        <c:axId val="8568916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856894248"/>
        <c:crosses val="autoZero"/>
        <c:auto val="1"/>
        <c:lblAlgn val="ctr"/>
        <c:lblOffset val="100"/>
        <c:noMultiLvlLbl val="0"/>
      </c:catAx>
      <c:valAx>
        <c:axId val="856894248"/>
        <c:scaling>
          <c:orientation val="minMax"/>
          <c:min val="-20"/>
        </c:scaling>
        <c:delete val="0"/>
        <c:axPos val="l"/>
        <c:numFmt formatCode="General\ &quot;pont&quot;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856891624"/>
        <c:crosses val="autoZero"/>
        <c:crossBetween val="between"/>
        <c:majorUnit val="10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0911078302712161"/>
          <c:y val="0.8402550111309558"/>
          <c:w val="0.82622287839020125"/>
          <c:h val="0.1437732567388866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hu-HU"/>
    </a:p>
  </c:txPr>
  <c:externalData r:id="rId3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869575678040245"/>
          <c:y val="4.2489694667510985E-2"/>
          <c:w val="0.75908202099737532"/>
          <c:h val="0.58703606123474816"/>
        </c:manualLayout>
      </c:layout>
      <c:lineChart>
        <c:grouping val="standard"/>
        <c:varyColors val="0"/>
        <c:ser>
          <c:idx val="0"/>
          <c:order val="0"/>
          <c:tx>
            <c:strRef>
              <c:f>'Új verzió'!$L$512</c:f>
              <c:strCache>
                <c:ptCount val="1"/>
                <c:pt idx="0">
                  <c:v>Ipar és építőipar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27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69AB-403B-AA85-7BB5131CA21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verzió'!$K$513:$K$540</c:f>
              <c:strCache>
                <c:ptCount val="28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  <c:pt idx="27">
                  <c:v>Március</c:v>
                </c:pt>
              </c:strCache>
            </c:strRef>
          </c:cat>
          <c:val>
            <c:numRef>
              <c:f>'Új verzió'!$L$513:$L$540</c:f>
              <c:numCache>
                <c:formatCode>General\ "pont"</c:formatCode>
                <c:ptCount val="28"/>
                <c:pt idx="0">
                  <c:v>18.482165443966608</c:v>
                </c:pt>
                <c:pt idx="1">
                  <c:v>28.728687916975538</c:v>
                </c:pt>
                <c:pt idx="2">
                  <c:v>34.73378661087866</c:v>
                </c:pt>
                <c:pt idx="3">
                  <c:v>36.747169486417839</c:v>
                </c:pt>
                <c:pt idx="4">
                  <c:v>34.415802934446091</c:v>
                </c:pt>
                <c:pt idx="5">
                  <c:v>36.677468872590822</c:v>
                </c:pt>
                <c:pt idx="6">
                  <c:v>44.11455680081508</c:v>
                </c:pt>
                <c:pt idx="7">
                  <c:v>44.948935646610067</c:v>
                </c:pt>
                <c:pt idx="8">
                  <c:v>39.953236524735416</c:v>
                </c:pt>
                <c:pt idx="9">
                  <c:v>42.163345929233941</c:v>
                </c:pt>
                <c:pt idx="10">
                  <c:v>49.249249249249246</c:v>
                </c:pt>
                <c:pt idx="11">
                  <c:v>29.5</c:v>
                </c:pt>
                <c:pt idx="12">
                  <c:v>63.93399685699319</c:v>
                </c:pt>
                <c:pt idx="13">
                  <c:v>64.464573897652144</c:v>
                </c:pt>
                <c:pt idx="14">
                  <c:v>56.243414120126445</c:v>
                </c:pt>
                <c:pt idx="15">
                  <c:v>63.46153846153846</c:v>
                </c:pt>
                <c:pt idx="16">
                  <c:v>68.117543084401234</c:v>
                </c:pt>
                <c:pt idx="17">
                  <c:v>57</c:v>
                </c:pt>
                <c:pt idx="18">
                  <c:v>55</c:v>
                </c:pt>
                <c:pt idx="19">
                  <c:v>54</c:v>
                </c:pt>
                <c:pt idx="20">
                  <c:v>52</c:v>
                </c:pt>
                <c:pt idx="21">
                  <c:v>57</c:v>
                </c:pt>
                <c:pt idx="22">
                  <c:v>48</c:v>
                </c:pt>
                <c:pt idx="23">
                  <c:v>59</c:v>
                </c:pt>
                <c:pt idx="24">
                  <c:v>50</c:v>
                </c:pt>
                <c:pt idx="25">
                  <c:v>56</c:v>
                </c:pt>
                <c:pt idx="26">
                  <c:v>37</c:v>
                </c:pt>
                <c:pt idx="27">
                  <c:v>23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69AB-403B-AA85-7BB5131CA211}"/>
            </c:ext>
          </c:extLst>
        </c:ser>
        <c:ser>
          <c:idx val="1"/>
          <c:order val="1"/>
          <c:tx>
            <c:strRef>
              <c:f>'Új verzió'!$M$512</c:f>
              <c:strCache>
                <c:ptCount val="1"/>
                <c:pt idx="0">
                  <c:v>Mezőgazdaság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Lbls>
            <c:dLbl>
              <c:idx val="27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69AB-403B-AA85-7BB5131CA21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F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verzió'!$K$513:$K$540</c:f>
              <c:strCache>
                <c:ptCount val="28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  <c:pt idx="27">
                  <c:v>Március</c:v>
                </c:pt>
              </c:strCache>
            </c:strRef>
          </c:cat>
          <c:val>
            <c:numRef>
              <c:f>'Új verzió'!$M$513:$M$540</c:f>
              <c:numCache>
                <c:formatCode>General\ "pont"</c:formatCode>
                <c:ptCount val="28"/>
                <c:pt idx="0">
                  <c:v>13.23529411764706</c:v>
                </c:pt>
                <c:pt idx="1">
                  <c:v>32.18390804597702</c:v>
                </c:pt>
                <c:pt idx="2">
                  <c:v>25.373134328358205</c:v>
                </c:pt>
                <c:pt idx="3">
                  <c:v>28.387096774193548</c:v>
                </c:pt>
                <c:pt idx="4">
                  <c:v>26.666666666666671</c:v>
                </c:pt>
                <c:pt idx="5">
                  <c:v>27.999999999999996</c:v>
                </c:pt>
                <c:pt idx="6">
                  <c:v>46.153846153846153</c:v>
                </c:pt>
                <c:pt idx="7">
                  <c:v>32.87671232876712</c:v>
                </c:pt>
                <c:pt idx="8">
                  <c:v>35.785953177257525</c:v>
                </c:pt>
                <c:pt idx="9">
                  <c:v>20</c:v>
                </c:pt>
                <c:pt idx="10">
                  <c:v>47.457627118644076</c:v>
                </c:pt>
                <c:pt idx="11">
                  <c:v>49</c:v>
                </c:pt>
                <c:pt idx="12">
                  <c:v>41.17647058823529</c:v>
                </c:pt>
                <c:pt idx="13">
                  <c:v>54.545454545454554</c:v>
                </c:pt>
                <c:pt idx="14">
                  <c:v>14.285714285714288</c:v>
                </c:pt>
                <c:pt idx="15">
                  <c:v>60</c:v>
                </c:pt>
                <c:pt idx="16">
                  <c:v>33.333333333333336</c:v>
                </c:pt>
                <c:pt idx="17">
                  <c:v>61</c:v>
                </c:pt>
                <c:pt idx="18">
                  <c:v>56</c:v>
                </c:pt>
                <c:pt idx="19">
                  <c:v>64</c:v>
                </c:pt>
                <c:pt idx="20">
                  <c:v>40</c:v>
                </c:pt>
                <c:pt idx="21">
                  <c:v>50</c:v>
                </c:pt>
                <c:pt idx="22">
                  <c:v>26</c:v>
                </c:pt>
                <c:pt idx="23">
                  <c:v>19</c:v>
                </c:pt>
                <c:pt idx="24">
                  <c:v>16</c:v>
                </c:pt>
                <c:pt idx="25">
                  <c:v>3</c:v>
                </c:pt>
                <c:pt idx="26">
                  <c:v>-16</c:v>
                </c:pt>
                <c:pt idx="27">
                  <c:v>-6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69AB-403B-AA85-7BB5131CA211}"/>
            </c:ext>
          </c:extLst>
        </c:ser>
        <c:ser>
          <c:idx val="2"/>
          <c:order val="2"/>
          <c:tx>
            <c:strRef>
              <c:f>'Új verzió'!$N$512</c:f>
              <c:strCache>
                <c:ptCount val="1"/>
                <c:pt idx="0">
                  <c:v>Szolgáltatás és kereskedelem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Lbls>
            <c:dLbl>
              <c:idx val="27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69AB-403B-AA85-7BB5131CA21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4EE4F8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verzió'!$K$513:$K$540</c:f>
              <c:strCache>
                <c:ptCount val="28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  <c:pt idx="27">
                  <c:v>Március</c:v>
                </c:pt>
              </c:strCache>
            </c:strRef>
          </c:cat>
          <c:val>
            <c:numRef>
              <c:f>'Új verzió'!$N$513:$N$540</c:f>
              <c:numCache>
                <c:formatCode>General\ "pont"</c:formatCode>
                <c:ptCount val="28"/>
                <c:pt idx="0">
                  <c:v>14.044000916385725</c:v>
                </c:pt>
                <c:pt idx="1">
                  <c:v>21.834562660199865</c:v>
                </c:pt>
                <c:pt idx="2">
                  <c:v>24.607840639549579</c:v>
                </c:pt>
                <c:pt idx="3">
                  <c:v>25.927920614711219</c:v>
                </c:pt>
                <c:pt idx="4">
                  <c:v>32.451267557382664</c:v>
                </c:pt>
                <c:pt idx="5">
                  <c:v>33.598994243065505</c:v>
                </c:pt>
                <c:pt idx="6">
                  <c:v>26.063934677697695</c:v>
                </c:pt>
                <c:pt idx="7">
                  <c:v>25.318891634530267</c:v>
                </c:pt>
                <c:pt idx="8">
                  <c:v>30.699001596916645</c:v>
                </c:pt>
                <c:pt idx="9">
                  <c:v>28.955779265776236</c:v>
                </c:pt>
                <c:pt idx="10">
                  <c:v>47.970236776589232</c:v>
                </c:pt>
                <c:pt idx="11">
                  <c:v>39</c:v>
                </c:pt>
                <c:pt idx="12">
                  <c:v>53.256685499058385</c:v>
                </c:pt>
                <c:pt idx="13">
                  <c:v>55.757959093571486</c:v>
                </c:pt>
                <c:pt idx="14">
                  <c:v>51.893796992481207</c:v>
                </c:pt>
                <c:pt idx="15">
                  <c:v>51.761948385963322</c:v>
                </c:pt>
                <c:pt idx="16">
                  <c:v>56.722444222444217</c:v>
                </c:pt>
                <c:pt idx="17">
                  <c:v>57</c:v>
                </c:pt>
                <c:pt idx="18">
                  <c:v>48</c:v>
                </c:pt>
                <c:pt idx="19">
                  <c:v>52</c:v>
                </c:pt>
                <c:pt idx="20">
                  <c:v>47</c:v>
                </c:pt>
                <c:pt idx="21">
                  <c:v>56</c:v>
                </c:pt>
                <c:pt idx="22">
                  <c:v>46</c:v>
                </c:pt>
                <c:pt idx="23">
                  <c:v>47</c:v>
                </c:pt>
                <c:pt idx="24">
                  <c:v>52</c:v>
                </c:pt>
                <c:pt idx="25">
                  <c:v>49</c:v>
                </c:pt>
                <c:pt idx="26">
                  <c:v>39</c:v>
                </c:pt>
                <c:pt idx="27">
                  <c:v>32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69AB-403B-AA85-7BB5131CA211}"/>
            </c:ext>
          </c:extLst>
        </c:ser>
        <c:ser>
          <c:idx val="3"/>
          <c:order val="3"/>
          <c:tx>
            <c:strRef>
              <c:f>'Új verzió'!$O$512</c:f>
              <c:strCache>
                <c:ptCount val="1"/>
                <c:pt idx="0">
                  <c:v>A válaszadók súlyozott átlaga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Lbls>
            <c:dLbl>
              <c:idx val="27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69AB-403B-AA85-7BB5131CA21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verzió'!$K$513:$K$540</c:f>
              <c:strCache>
                <c:ptCount val="28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  <c:pt idx="27">
                  <c:v>Március</c:v>
                </c:pt>
              </c:strCache>
            </c:strRef>
          </c:cat>
          <c:val>
            <c:numRef>
              <c:f>'Új verzió'!$O$513:$O$540</c:f>
              <c:numCache>
                <c:formatCode>General\ "pont"</c:formatCode>
                <c:ptCount val="28"/>
                <c:pt idx="0">
                  <c:v>17</c:v>
                </c:pt>
                <c:pt idx="1">
                  <c:v>24</c:v>
                </c:pt>
                <c:pt idx="2">
                  <c:v>24</c:v>
                </c:pt>
                <c:pt idx="3">
                  <c:v>29</c:v>
                </c:pt>
                <c:pt idx="4">
                  <c:v>30</c:v>
                </c:pt>
                <c:pt idx="5">
                  <c:v>27</c:v>
                </c:pt>
                <c:pt idx="6">
                  <c:v>35</c:v>
                </c:pt>
                <c:pt idx="7">
                  <c:v>34</c:v>
                </c:pt>
                <c:pt idx="8">
                  <c:v>33</c:v>
                </c:pt>
                <c:pt idx="9">
                  <c:v>33</c:v>
                </c:pt>
                <c:pt idx="10">
                  <c:v>43</c:v>
                </c:pt>
                <c:pt idx="11">
                  <c:v>40</c:v>
                </c:pt>
                <c:pt idx="12">
                  <c:v>50</c:v>
                </c:pt>
                <c:pt idx="13">
                  <c:v>54</c:v>
                </c:pt>
                <c:pt idx="14">
                  <c:v>39</c:v>
                </c:pt>
                <c:pt idx="15">
                  <c:v>51</c:v>
                </c:pt>
                <c:pt idx="16">
                  <c:v>52</c:v>
                </c:pt>
                <c:pt idx="17">
                  <c:v>51</c:v>
                </c:pt>
                <c:pt idx="18">
                  <c:v>45</c:v>
                </c:pt>
                <c:pt idx="19">
                  <c:v>48</c:v>
                </c:pt>
                <c:pt idx="20">
                  <c:v>40</c:v>
                </c:pt>
                <c:pt idx="21">
                  <c:v>53</c:v>
                </c:pt>
                <c:pt idx="22">
                  <c:v>40</c:v>
                </c:pt>
                <c:pt idx="23">
                  <c:v>47</c:v>
                </c:pt>
                <c:pt idx="24">
                  <c:v>49</c:v>
                </c:pt>
                <c:pt idx="25">
                  <c:v>45</c:v>
                </c:pt>
                <c:pt idx="26">
                  <c:v>28</c:v>
                </c:pt>
                <c:pt idx="27">
                  <c:v>16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69AB-403B-AA85-7BB5131CA21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36610488"/>
        <c:axId val="936610816"/>
      </c:lineChart>
      <c:catAx>
        <c:axId val="9366104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36610816"/>
        <c:crosses val="autoZero"/>
        <c:auto val="1"/>
        <c:lblAlgn val="ctr"/>
        <c:lblOffset val="100"/>
        <c:noMultiLvlLbl val="0"/>
      </c:catAx>
      <c:valAx>
        <c:axId val="936610816"/>
        <c:scaling>
          <c:orientation val="minMax"/>
          <c:max val="70"/>
          <c:min val="-20"/>
        </c:scaling>
        <c:delete val="0"/>
        <c:axPos val="l"/>
        <c:numFmt formatCode="General\ &quot;pont&quot;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3661048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4020472179765736"/>
          <c:y val="0.87976392375008483"/>
          <c:w val="0.84233056878965007"/>
          <c:h val="0.1082145510938483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hu-HU"/>
    </a:p>
  </c:txPr>
  <c:externalData r:id="rId3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'Új verzió'!$B$565</c:f>
              <c:strCache>
                <c:ptCount val="1"/>
                <c:pt idx="0">
                  <c:v>KKV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'Új verzió'!$A$566:$A$570</c:f>
              <c:strCache>
                <c:ptCount val="5"/>
                <c:pt idx="0">
                  <c:v>Nem</c:v>
                </c:pt>
                <c:pt idx="1">
                  <c:v>Igen, 0 és 5 százalék között</c:v>
                </c:pt>
                <c:pt idx="2">
                  <c:v>Igen, 6 és 10 százalék között</c:v>
                </c:pt>
                <c:pt idx="3">
                  <c:v>Igen, 11 százalék felett</c:v>
                </c:pt>
                <c:pt idx="4">
                  <c:v>Nem tudja/nem válaszol</c:v>
                </c:pt>
              </c:strCache>
            </c:strRef>
          </c:cat>
          <c:val>
            <c:numRef>
              <c:f>'Új verzió'!$B$566:$B$570</c:f>
              <c:numCache>
                <c:formatCode>General</c:formatCode>
                <c:ptCount val="5"/>
                <c:pt idx="0">
                  <c:v>0.58859975216852545</c:v>
                </c:pt>
                <c:pt idx="1">
                  <c:v>0.11028500619578686</c:v>
                </c:pt>
                <c:pt idx="2">
                  <c:v>0.10037174721189591</c:v>
                </c:pt>
                <c:pt idx="3">
                  <c:v>4.3370508054522923E-2</c:v>
                </c:pt>
                <c:pt idx="4">
                  <c:v>0.15737298636926889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2AB-4262-B5FF-9FC5E0769626}"/>
            </c:ext>
          </c:extLst>
        </c:ser>
        <c:ser>
          <c:idx val="1"/>
          <c:order val="1"/>
          <c:tx>
            <c:strRef>
              <c:f>'Új verzió'!$C$565</c:f>
              <c:strCache>
                <c:ptCount val="1"/>
                <c:pt idx="0">
                  <c:v>Nagyvállalat</c:v>
                </c:pt>
              </c:strCache>
            </c:strRef>
          </c:tx>
          <c:spPr>
            <a:solidFill>
              <a:srgbClr val="002060"/>
            </a:solidFill>
            <a:ln>
              <a:noFill/>
            </a:ln>
            <a:effectLst/>
          </c:spPr>
          <c:invertIfNegative val="0"/>
          <c:cat>
            <c:strRef>
              <c:f>'Új verzió'!$A$566:$A$570</c:f>
              <c:strCache>
                <c:ptCount val="5"/>
                <c:pt idx="0">
                  <c:v>Nem</c:v>
                </c:pt>
                <c:pt idx="1">
                  <c:v>Igen, 0 és 5 százalék között</c:v>
                </c:pt>
                <c:pt idx="2">
                  <c:v>Igen, 6 és 10 százalék között</c:v>
                </c:pt>
                <c:pt idx="3">
                  <c:v>Igen, 11 százalék felett</c:v>
                </c:pt>
                <c:pt idx="4">
                  <c:v>Nem tudja/nem válaszol</c:v>
                </c:pt>
              </c:strCache>
            </c:strRef>
          </c:cat>
          <c:val>
            <c:numRef>
              <c:f>'Új verzió'!$C$566:$C$570</c:f>
              <c:numCache>
                <c:formatCode>General</c:formatCode>
                <c:ptCount val="5"/>
                <c:pt idx="0">
                  <c:v>0.5</c:v>
                </c:pt>
                <c:pt idx="1">
                  <c:v>7.1428571428571425E-2</c:v>
                </c:pt>
                <c:pt idx="2">
                  <c:v>0.16666666666666666</c:v>
                </c:pt>
                <c:pt idx="3">
                  <c:v>7.1428571428571425E-2</c:v>
                </c:pt>
                <c:pt idx="4">
                  <c:v>0.19047619047619047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2AB-4262-B5FF-9FC5E076962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235467024"/>
        <c:axId val="1235466368"/>
      </c:barChart>
      <c:catAx>
        <c:axId val="12354670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235466368"/>
        <c:crosses val="autoZero"/>
        <c:auto val="1"/>
        <c:lblAlgn val="ctr"/>
        <c:lblOffset val="100"/>
        <c:noMultiLvlLbl val="0"/>
      </c:catAx>
      <c:valAx>
        <c:axId val="1235466368"/>
        <c:scaling>
          <c:orientation val="minMax"/>
          <c:max val="0.60000000000000009"/>
        </c:scaling>
        <c:delete val="0"/>
        <c:axPos val="l"/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2354670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800"/>
      </a:pPr>
      <a:endParaRPr lang="hu-H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629308228797114"/>
          <c:y val="4.5404959884650473E-2"/>
          <c:w val="0.80712678658553849"/>
          <c:h val="0.65166071132480508"/>
        </c:manualLayout>
      </c:layout>
      <c:lineChart>
        <c:grouping val="standard"/>
        <c:varyColors val="0"/>
        <c:ser>
          <c:idx val="0"/>
          <c:order val="0"/>
          <c:tx>
            <c:strRef>
              <c:f>Indexek!$B$52</c:f>
              <c:strCache>
                <c:ptCount val="1"/>
                <c:pt idx="0">
                  <c:v>Mikro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Lbls>
            <c:dLbl>
              <c:idx val="27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0FB6-4A7A-B2CD-1A6903DAD74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4EE4F8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Indexek!$A$53:$A$80</c:f>
              <c:strCache>
                <c:ptCount val="28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  <c:pt idx="27">
                  <c:v>Március</c:v>
                </c:pt>
              </c:strCache>
            </c:strRef>
          </c:cat>
          <c:val>
            <c:numRef>
              <c:f>Indexek!$B$53:$B$80</c:f>
              <c:numCache>
                <c:formatCode>General\ "pont"</c:formatCode>
                <c:ptCount val="28"/>
                <c:pt idx="0">
                  <c:v>-37</c:v>
                </c:pt>
                <c:pt idx="1">
                  <c:v>-43</c:v>
                </c:pt>
                <c:pt idx="2">
                  <c:v>-40</c:v>
                </c:pt>
                <c:pt idx="3">
                  <c:v>-42</c:v>
                </c:pt>
                <c:pt idx="4">
                  <c:v>-32</c:v>
                </c:pt>
                <c:pt idx="5">
                  <c:v>-23</c:v>
                </c:pt>
                <c:pt idx="6">
                  <c:v>-22</c:v>
                </c:pt>
                <c:pt idx="7">
                  <c:v>-23</c:v>
                </c:pt>
                <c:pt idx="8">
                  <c:v>-17</c:v>
                </c:pt>
                <c:pt idx="9">
                  <c:v>-15</c:v>
                </c:pt>
                <c:pt idx="10">
                  <c:v>-15</c:v>
                </c:pt>
                <c:pt idx="11">
                  <c:v>-17</c:v>
                </c:pt>
                <c:pt idx="12">
                  <c:v>-8</c:v>
                </c:pt>
                <c:pt idx="13">
                  <c:v>-15</c:v>
                </c:pt>
                <c:pt idx="14">
                  <c:v>-16</c:v>
                </c:pt>
                <c:pt idx="15">
                  <c:v>-22</c:v>
                </c:pt>
                <c:pt idx="16">
                  <c:v>-16</c:v>
                </c:pt>
                <c:pt idx="17">
                  <c:v>-14</c:v>
                </c:pt>
                <c:pt idx="18">
                  <c:v>-17</c:v>
                </c:pt>
                <c:pt idx="19">
                  <c:v>-22</c:v>
                </c:pt>
                <c:pt idx="20">
                  <c:v>-30</c:v>
                </c:pt>
                <c:pt idx="21">
                  <c:v>-25</c:v>
                </c:pt>
                <c:pt idx="22">
                  <c:v>-22</c:v>
                </c:pt>
                <c:pt idx="23">
                  <c:v>-24</c:v>
                </c:pt>
                <c:pt idx="24">
                  <c:v>-25</c:v>
                </c:pt>
                <c:pt idx="25">
                  <c:v>-35</c:v>
                </c:pt>
                <c:pt idx="26">
                  <c:v>-31</c:v>
                </c:pt>
                <c:pt idx="27">
                  <c:v>-31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0FB6-4A7A-B2CD-1A6903DAD74C}"/>
            </c:ext>
          </c:extLst>
        </c:ser>
        <c:ser>
          <c:idx val="1"/>
          <c:order val="1"/>
          <c:tx>
            <c:strRef>
              <c:f>Indexek!$C$52</c:f>
              <c:strCache>
                <c:ptCount val="1"/>
                <c:pt idx="0">
                  <c:v>Kis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Pt>
            <c:idx val="4"/>
            <c:marker>
              <c:symbol val="circle"/>
              <c:size val="10"/>
              <c:spPr>
                <a:solidFill>
                  <a:srgbClr val="00B0F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1-0FB6-4A7A-B2CD-1A6903DAD74C}"/>
              </c:ext>
            </c:extLst>
          </c:dPt>
          <c:dLbls>
            <c:dLbl>
              <c:idx val="27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0FB6-4A7A-B2CD-1A6903DAD74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F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Indexek!$A$53:$A$80</c:f>
              <c:strCache>
                <c:ptCount val="28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  <c:pt idx="27">
                  <c:v>Március</c:v>
                </c:pt>
              </c:strCache>
            </c:strRef>
          </c:cat>
          <c:val>
            <c:numRef>
              <c:f>Indexek!$C$53:$C$80</c:f>
              <c:numCache>
                <c:formatCode>General\ "pont"</c:formatCode>
                <c:ptCount val="28"/>
                <c:pt idx="0">
                  <c:v>-30</c:v>
                </c:pt>
                <c:pt idx="1">
                  <c:v>-35</c:v>
                </c:pt>
                <c:pt idx="2">
                  <c:v>-34</c:v>
                </c:pt>
                <c:pt idx="3">
                  <c:v>-29</c:v>
                </c:pt>
                <c:pt idx="4">
                  <c:v>-16</c:v>
                </c:pt>
                <c:pt idx="5">
                  <c:v>-13</c:v>
                </c:pt>
                <c:pt idx="6">
                  <c:v>-9</c:v>
                </c:pt>
                <c:pt idx="7">
                  <c:v>-7</c:v>
                </c:pt>
                <c:pt idx="8">
                  <c:v>-2</c:v>
                </c:pt>
                <c:pt idx="9">
                  <c:v>-4</c:v>
                </c:pt>
                <c:pt idx="10">
                  <c:v>-3</c:v>
                </c:pt>
                <c:pt idx="11">
                  <c:v>-2</c:v>
                </c:pt>
                <c:pt idx="12">
                  <c:v>-3</c:v>
                </c:pt>
                <c:pt idx="13">
                  <c:v>-4</c:v>
                </c:pt>
                <c:pt idx="14">
                  <c:v>-5</c:v>
                </c:pt>
                <c:pt idx="15">
                  <c:v>-6</c:v>
                </c:pt>
                <c:pt idx="16">
                  <c:v>-4</c:v>
                </c:pt>
                <c:pt idx="17">
                  <c:v>-2</c:v>
                </c:pt>
                <c:pt idx="18">
                  <c:v>-6</c:v>
                </c:pt>
                <c:pt idx="19">
                  <c:v>-5</c:v>
                </c:pt>
                <c:pt idx="20">
                  <c:v>-21</c:v>
                </c:pt>
                <c:pt idx="21">
                  <c:v>-19</c:v>
                </c:pt>
                <c:pt idx="22">
                  <c:v>-16</c:v>
                </c:pt>
                <c:pt idx="23">
                  <c:v>-21</c:v>
                </c:pt>
                <c:pt idx="24">
                  <c:v>-14</c:v>
                </c:pt>
                <c:pt idx="25">
                  <c:v>-22</c:v>
                </c:pt>
                <c:pt idx="26">
                  <c:v>-29</c:v>
                </c:pt>
                <c:pt idx="27">
                  <c:v>-38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0FB6-4A7A-B2CD-1A6903DAD74C}"/>
            </c:ext>
          </c:extLst>
        </c:ser>
        <c:ser>
          <c:idx val="2"/>
          <c:order val="2"/>
          <c:tx>
            <c:strRef>
              <c:f>Indexek!$D$52</c:f>
              <c:strCache>
                <c:ptCount val="1"/>
                <c:pt idx="0">
                  <c:v>Közép</c:v>
                </c:pt>
              </c:strCache>
            </c:strRef>
          </c:tx>
          <c:spPr>
            <a:ln w="25400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70C0"/>
              </a:solidFill>
              <a:ln w="9525">
                <a:noFill/>
              </a:ln>
              <a:effectLst/>
            </c:spPr>
          </c:marker>
          <c:dLbls>
            <c:dLbl>
              <c:idx val="27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0FB6-4A7A-B2CD-1A6903DAD74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70C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Indexek!$A$53:$A$80</c:f>
              <c:strCache>
                <c:ptCount val="28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  <c:pt idx="27">
                  <c:v>Március</c:v>
                </c:pt>
              </c:strCache>
            </c:strRef>
          </c:cat>
          <c:val>
            <c:numRef>
              <c:f>Indexek!$D$53:$D$80</c:f>
              <c:numCache>
                <c:formatCode>General\ "pont"</c:formatCode>
                <c:ptCount val="28"/>
                <c:pt idx="0">
                  <c:v>-29</c:v>
                </c:pt>
                <c:pt idx="1">
                  <c:v>-32</c:v>
                </c:pt>
                <c:pt idx="2">
                  <c:v>-21</c:v>
                </c:pt>
                <c:pt idx="3">
                  <c:v>-10</c:v>
                </c:pt>
                <c:pt idx="4">
                  <c:v>-6</c:v>
                </c:pt>
                <c:pt idx="5">
                  <c:v>15</c:v>
                </c:pt>
                <c:pt idx="6">
                  <c:v>5</c:v>
                </c:pt>
                <c:pt idx="7">
                  <c:v>10</c:v>
                </c:pt>
                <c:pt idx="8">
                  <c:v>14</c:v>
                </c:pt>
                <c:pt idx="9">
                  <c:v>7</c:v>
                </c:pt>
                <c:pt idx="10">
                  <c:v>12</c:v>
                </c:pt>
                <c:pt idx="11">
                  <c:v>12</c:v>
                </c:pt>
                <c:pt idx="12">
                  <c:v>13</c:v>
                </c:pt>
                <c:pt idx="13">
                  <c:v>8</c:v>
                </c:pt>
                <c:pt idx="14">
                  <c:v>17</c:v>
                </c:pt>
                <c:pt idx="15">
                  <c:v>8</c:v>
                </c:pt>
                <c:pt idx="16">
                  <c:v>9</c:v>
                </c:pt>
                <c:pt idx="17">
                  <c:v>1</c:v>
                </c:pt>
                <c:pt idx="18">
                  <c:v>6</c:v>
                </c:pt>
                <c:pt idx="19">
                  <c:v>-4</c:v>
                </c:pt>
                <c:pt idx="20">
                  <c:v>-4</c:v>
                </c:pt>
                <c:pt idx="21">
                  <c:v>-9</c:v>
                </c:pt>
                <c:pt idx="22">
                  <c:v>-8</c:v>
                </c:pt>
                <c:pt idx="23">
                  <c:v>-14</c:v>
                </c:pt>
                <c:pt idx="24">
                  <c:v>4</c:v>
                </c:pt>
                <c:pt idx="25">
                  <c:v>-11</c:v>
                </c:pt>
                <c:pt idx="26">
                  <c:v>1</c:v>
                </c:pt>
                <c:pt idx="27">
                  <c:v>-14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0FB6-4A7A-B2CD-1A6903DAD74C}"/>
            </c:ext>
          </c:extLst>
        </c:ser>
        <c:ser>
          <c:idx val="3"/>
          <c:order val="3"/>
          <c:tx>
            <c:strRef>
              <c:f>Indexek!$E$52</c:f>
              <c:strCache>
                <c:ptCount val="1"/>
                <c:pt idx="0">
                  <c:v>Nagy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27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0FB6-4A7A-B2CD-1A6903DAD74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Indexek!$A$53:$A$80</c:f>
              <c:strCache>
                <c:ptCount val="28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  <c:pt idx="27">
                  <c:v>Március</c:v>
                </c:pt>
              </c:strCache>
            </c:strRef>
          </c:cat>
          <c:val>
            <c:numRef>
              <c:f>Indexek!$E$53:$E$80</c:f>
              <c:numCache>
                <c:formatCode>General\ "pont"</c:formatCode>
                <c:ptCount val="28"/>
                <c:pt idx="0">
                  <c:v>-28</c:v>
                </c:pt>
                <c:pt idx="1">
                  <c:v>-7</c:v>
                </c:pt>
                <c:pt idx="2">
                  <c:v>-7</c:v>
                </c:pt>
                <c:pt idx="3">
                  <c:v>9</c:v>
                </c:pt>
                <c:pt idx="4">
                  <c:v>16</c:v>
                </c:pt>
                <c:pt idx="5">
                  <c:v>26</c:v>
                </c:pt>
                <c:pt idx="6">
                  <c:v>33</c:v>
                </c:pt>
                <c:pt idx="7">
                  <c:v>10</c:v>
                </c:pt>
                <c:pt idx="8">
                  <c:v>32</c:v>
                </c:pt>
                <c:pt idx="9">
                  <c:v>30</c:v>
                </c:pt>
                <c:pt idx="10">
                  <c:v>19</c:v>
                </c:pt>
                <c:pt idx="11">
                  <c:v>35</c:v>
                </c:pt>
                <c:pt idx="12">
                  <c:v>28</c:v>
                </c:pt>
                <c:pt idx="13">
                  <c:v>25</c:v>
                </c:pt>
                <c:pt idx="14">
                  <c:v>17</c:v>
                </c:pt>
                <c:pt idx="15">
                  <c:v>18</c:v>
                </c:pt>
                <c:pt idx="16">
                  <c:v>14</c:v>
                </c:pt>
                <c:pt idx="17">
                  <c:v>14</c:v>
                </c:pt>
                <c:pt idx="18">
                  <c:v>16</c:v>
                </c:pt>
                <c:pt idx="19">
                  <c:v>17</c:v>
                </c:pt>
                <c:pt idx="20">
                  <c:v>15</c:v>
                </c:pt>
                <c:pt idx="21">
                  <c:v>4</c:v>
                </c:pt>
                <c:pt idx="22">
                  <c:v>-1</c:v>
                </c:pt>
                <c:pt idx="23">
                  <c:v>1</c:v>
                </c:pt>
                <c:pt idx="24">
                  <c:v>1</c:v>
                </c:pt>
                <c:pt idx="25">
                  <c:v>8</c:v>
                </c:pt>
                <c:pt idx="26">
                  <c:v>0</c:v>
                </c:pt>
                <c:pt idx="27">
                  <c:v>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0FB6-4A7A-B2CD-1A6903DAD74C}"/>
            </c:ext>
          </c:extLst>
        </c:ser>
        <c:ser>
          <c:idx val="4"/>
          <c:order val="4"/>
          <c:tx>
            <c:strRef>
              <c:f>Indexek!$F$52</c:f>
              <c:strCache>
                <c:ptCount val="1"/>
                <c:pt idx="0">
                  <c:v>Jelenlegi helyzet indexe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solidFill>
                  <a:srgbClr val="FF0000"/>
                </a:solidFill>
              </a:ln>
              <a:effectLst/>
            </c:spPr>
          </c:marker>
          <c:dLbls>
            <c:dLbl>
              <c:idx val="27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0FB6-4A7A-B2CD-1A6903DAD74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Indexek!$A$53:$A$80</c:f>
              <c:strCache>
                <c:ptCount val="28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  <c:pt idx="27">
                  <c:v>Március</c:v>
                </c:pt>
              </c:strCache>
            </c:strRef>
          </c:cat>
          <c:val>
            <c:numRef>
              <c:f>Indexek!$F$53:$F$80</c:f>
              <c:numCache>
                <c:formatCode>General\ "pont"</c:formatCode>
                <c:ptCount val="28"/>
                <c:pt idx="0">
                  <c:v>-32</c:v>
                </c:pt>
                <c:pt idx="1">
                  <c:v>-29</c:v>
                </c:pt>
                <c:pt idx="2">
                  <c:v>-28</c:v>
                </c:pt>
                <c:pt idx="3">
                  <c:v>-21</c:v>
                </c:pt>
                <c:pt idx="4">
                  <c:v>-12</c:v>
                </c:pt>
                <c:pt idx="5">
                  <c:v>-2</c:v>
                </c:pt>
                <c:pt idx="6">
                  <c:v>-1</c:v>
                </c:pt>
                <c:pt idx="7">
                  <c:v>-7</c:v>
                </c:pt>
                <c:pt idx="8">
                  <c:v>1</c:v>
                </c:pt>
                <c:pt idx="9">
                  <c:v>3</c:v>
                </c:pt>
                <c:pt idx="10">
                  <c:v>-1</c:v>
                </c:pt>
                <c:pt idx="11">
                  <c:v>4</c:v>
                </c:pt>
                <c:pt idx="12">
                  <c:v>7</c:v>
                </c:pt>
                <c:pt idx="13">
                  <c:v>1</c:v>
                </c:pt>
                <c:pt idx="14">
                  <c:v>2</c:v>
                </c:pt>
                <c:pt idx="15">
                  <c:v>-5</c:v>
                </c:pt>
                <c:pt idx="16">
                  <c:v>-1</c:v>
                </c:pt>
                <c:pt idx="17">
                  <c:v>-1</c:v>
                </c:pt>
                <c:pt idx="18">
                  <c:v>-2</c:v>
                </c:pt>
                <c:pt idx="19">
                  <c:v>-4</c:v>
                </c:pt>
                <c:pt idx="20">
                  <c:v>-11</c:v>
                </c:pt>
                <c:pt idx="21">
                  <c:v>-15</c:v>
                </c:pt>
                <c:pt idx="22">
                  <c:v>-12</c:v>
                </c:pt>
                <c:pt idx="23">
                  <c:v>-14</c:v>
                </c:pt>
                <c:pt idx="24">
                  <c:v>-11</c:v>
                </c:pt>
                <c:pt idx="25">
                  <c:v>-15</c:v>
                </c:pt>
                <c:pt idx="26">
                  <c:v>-16</c:v>
                </c:pt>
                <c:pt idx="27">
                  <c:v>-20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0FB6-4A7A-B2CD-1A6903DAD74C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966746464"/>
        <c:axId val="966751056"/>
      </c:lineChart>
      <c:catAx>
        <c:axId val="9667464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66751056"/>
        <c:crosses val="autoZero"/>
        <c:auto val="1"/>
        <c:lblAlgn val="ctr"/>
        <c:lblOffset val="0"/>
        <c:noMultiLvlLbl val="0"/>
      </c:catAx>
      <c:valAx>
        <c:axId val="966751056"/>
        <c:scaling>
          <c:orientation val="minMax"/>
          <c:max val="40"/>
        </c:scaling>
        <c:delete val="0"/>
        <c:axPos val="l"/>
        <c:numFmt formatCode="General\ &quot;pont&quot;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667464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5620366937964514"/>
          <c:y val="0.92889676838151192"/>
          <c:w val="0.73219077016676226"/>
          <c:h val="7.110323161848804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6132389840650923E-2"/>
          <c:y val="2.7455832217222597E-2"/>
          <c:w val="0.76921839399839376"/>
          <c:h val="0.47701628818702957"/>
        </c:manualLayout>
      </c:layout>
      <c:lineChart>
        <c:grouping val="standard"/>
        <c:varyColors val="0"/>
        <c:ser>
          <c:idx val="0"/>
          <c:order val="0"/>
          <c:tx>
            <c:strRef>
              <c:f>Indexek!$A$26</c:f>
              <c:strCache>
                <c:ptCount val="1"/>
                <c:pt idx="0">
                  <c:v>Árbevétel jelenlegi szintje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cat>
            <c:strRef>
              <c:f>Indexek!$B$25:$AC$25</c:f>
              <c:strCache>
                <c:ptCount val="28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  <c:pt idx="27">
                  <c:v>Március</c:v>
                </c:pt>
              </c:strCache>
            </c:strRef>
          </c:cat>
          <c:val>
            <c:numRef>
              <c:f>Indexek!$B$26:$AC$26</c:f>
              <c:numCache>
                <c:formatCode>General\ "pont"</c:formatCode>
                <c:ptCount val="28"/>
                <c:pt idx="0">
                  <c:v>-33</c:v>
                </c:pt>
                <c:pt idx="1">
                  <c:v>-33</c:v>
                </c:pt>
                <c:pt idx="2">
                  <c:v>-33</c:v>
                </c:pt>
                <c:pt idx="3">
                  <c:v>-25</c:v>
                </c:pt>
                <c:pt idx="4">
                  <c:v>-14</c:v>
                </c:pt>
                <c:pt idx="5">
                  <c:v>1</c:v>
                </c:pt>
                <c:pt idx="6">
                  <c:v>-1</c:v>
                </c:pt>
                <c:pt idx="7">
                  <c:v>-8</c:v>
                </c:pt>
                <c:pt idx="8">
                  <c:v>8</c:v>
                </c:pt>
                <c:pt idx="9">
                  <c:v>8</c:v>
                </c:pt>
                <c:pt idx="10">
                  <c:v>6</c:v>
                </c:pt>
                <c:pt idx="11">
                  <c:v>11</c:v>
                </c:pt>
                <c:pt idx="12">
                  <c:v>22</c:v>
                </c:pt>
                <c:pt idx="13">
                  <c:v>10</c:v>
                </c:pt>
                <c:pt idx="14">
                  <c:v>13</c:v>
                </c:pt>
                <c:pt idx="15">
                  <c:v>5</c:v>
                </c:pt>
                <c:pt idx="16">
                  <c:v>20</c:v>
                </c:pt>
                <c:pt idx="17">
                  <c:v>15</c:v>
                </c:pt>
                <c:pt idx="18">
                  <c:v>11</c:v>
                </c:pt>
                <c:pt idx="19">
                  <c:v>19</c:v>
                </c:pt>
                <c:pt idx="20">
                  <c:v>7</c:v>
                </c:pt>
                <c:pt idx="21">
                  <c:v>5</c:v>
                </c:pt>
                <c:pt idx="22">
                  <c:v>12</c:v>
                </c:pt>
                <c:pt idx="23">
                  <c:v>16</c:v>
                </c:pt>
                <c:pt idx="24">
                  <c:v>11</c:v>
                </c:pt>
                <c:pt idx="25">
                  <c:v>9</c:v>
                </c:pt>
                <c:pt idx="26">
                  <c:v>-1</c:v>
                </c:pt>
                <c:pt idx="27">
                  <c:v>-13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2E2B-4416-B9F9-1685670BC650}"/>
            </c:ext>
          </c:extLst>
        </c:ser>
        <c:ser>
          <c:idx val="1"/>
          <c:order val="1"/>
          <c:tx>
            <c:strRef>
              <c:f>Indexek!$A$27</c:f>
              <c:strCache>
                <c:ptCount val="1"/>
                <c:pt idx="0">
                  <c:v>Beszállítói rendelésállomány</c:v>
                </c:pt>
              </c:strCache>
            </c:strRef>
          </c:tx>
          <c:spPr>
            <a:ln w="25400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70C0"/>
              </a:solidFill>
              <a:ln w="9525">
                <a:noFill/>
              </a:ln>
              <a:effectLst/>
            </c:spPr>
          </c:marker>
          <c:dLbls>
            <c:dLbl>
              <c:idx val="27"/>
              <c:layout>
                <c:manualLayout>
                  <c:x val="1.3936909039391412E-3"/>
                  <c:y val="-1.198646265895984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2E2B-4416-B9F9-1685670BC65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70C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Indexek!$B$25:$AC$25</c:f>
              <c:strCache>
                <c:ptCount val="28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  <c:pt idx="27">
                  <c:v>Március</c:v>
                </c:pt>
              </c:strCache>
            </c:strRef>
          </c:cat>
          <c:val>
            <c:numRef>
              <c:f>Indexek!$B$27:$AC$27</c:f>
              <c:numCache>
                <c:formatCode>General\ "pont"</c:formatCode>
                <c:ptCount val="28"/>
                <c:pt idx="0">
                  <c:v>-28</c:v>
                </c:pt>
                <c:pt idx="1">
                  <c:v>-24</c:v>
                </c:pt>
                <c:pt idx="2">
                  <c:v>-21</c:v>
                </c:pt>
                <c:pt idx="3">
                  <c:v>-12</c:v>
                </c:pt>
                <c:pt idx="4">
                  <c:v>-3</c:v>
                </c:pt>
                <c:pt idx="5">
                  <c:v>4</c:v>
                </c:pt>
                <c:pt idx="6">
                  <c:v>8</c:v>
                </c:pt>
                <c:pt idx="7">
                  <c:v>5</c:v>
                </c:pt>
                <c:pt idx="8">
                  <c:v>10</c:v>
                </c:pt>
                <c:pt idx="9">
                  <c:v>13</c:v>
                </c:pt>
                <c:pt idx="10">
                  <c:v>9</c:v>
                </c:pt>
                <c:pt idx="11">
                  <c:v>13</c:v>
                </c:pt>
                <c:pt idx="12">
                  <c:v>19</c:v>
                </c:pt>
                <c:pt idx="13">
                  <c:v>10</c:v>
                </c:pt>
                <c:pt idx="14">
                  <c:v>7</c:v>
                </c:pt>
                <c:pt idx="15">
                  <c:v>8</c:v>
                </c:pt>
                <c:pt idx="16">
                  <c:v>9</c:v>
                </c:pt>
                <c:pt idx="17">
                  <c:v>12</c:v>
                </c:pt>
                <c:pt idx="18">
                  <c:v>15</c:v>
                </c:pt>
                <c:pt idx="19">
                  <c:v>5</c:v>
                </c:pt>
                <c:pt idx="20">
                  <c:v>-2</c:v>
                </c:pt>
                <c:pt idx="21">
                  <c:v>-3</c:v>
                </c:pt>
                <c:pt idx="22">
                  <c:v>-1</c:v>
                </c:pt>
                <c:pt idx="23">
                  <c:v>-10</c:v>
                </c:pt>
                <c:pt idx="24">
                  <c:v>-6</c:v>
                </c:pt>
                <c:pt idx="25">
                  <c:v>-11</c:v>
                </c:pt>
                <c:pt idx="26">
                  <c:v>-12</c:v>
                </c:pt>
                <c:pt idx="27">
                  <c:v>-11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2E2B-4416-B9F9-1685670BC650}"/>
            </c:ext>
          </c:extLst>
        </c:ser>
        <c:ser>
          <c:idx val="2"/>
          <c:order val="2"/>
          <c:tx>
            <c:strRef>
              <c:f>Indexek!$A$28</c:f>
              <c:strCache>
                <c:ptCount val="1"/>
                <c:pt idx="0">
                  <c:v>Vevői rendelésállomány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Lbls>
            <c:dLbl>
              <c:idx val="27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2E2B-4416-B9F9-1685670BC65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F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Indexek!$B$25:$AC$25</c:f>
              <c:strCache>
                <c:ptCount val="28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  <c:pt idx="27">
                  <c:v>Március</c:v>
                </c:pt>
              </c:strCache>
            </c:strRef>
          </c:cat>
          <c:val>
            <c:numRef>
              <c:f>Indexek!$B$28:$AC$28</c:f>
              <c:numCache>
                <c:formatCode>General\ "pont"</c:formatCode>
                <c:ptCount val="28"/>
                <c:pt idx="0">
                  <c:v>-30</c:v>
                </c:pt>
                <c:pt idx="1">
                  <c:v>-22</c:v>
                </c:pt>
                <c:pt idx="2">
                  <c:v>-27</c:v>
                </c:pt>
                <c:pt idx="3">
                  <c:v>-14</c:v>
                </c:pt>
                <c:pt idx="4">
                  <c:v>-7</c:v>
                </c:pt>
                <c:pt idx="5">
                  <c:v>7</c:v>
                </c:pt>
                <c:pt idx="6">
                  <c:v>5</c:v>
                </c:pt>
                <c:pt idx="7">
                  <c:v>1</c:v>
                </c:pt>
                <c:pt idx="8">
                  <c:v>12</c:v>
                </c:pt>
                <c:pt idx="9">
                  <c:v>12</c:v>
                </c:pt>
                <c:pt idx="10">
                  <c:v>11</c:v>
                </c:pt>
                <c:pt idx="11">
                  <c:v>18</c:v>
                </c:pt>
                <c:pt idx="12">
                  <c:v>17</c:v>
                </c:pt>
                <c:pt idx="13">
                  <c:v>11</c:v>
                </c:pt>
                <c:pt idx="14">
                  <c:v>14</c:v>
                </c:pt>
                <c:pt idx="15">
                  <c:v>10</c:v>
                </c:pt>
                <c:pt idx="16">
                  <c:v>11</c:v>
                </c:pt>
                <c:pt idx="17">
                  <c:v>13</c:v>
                </c:pt>
                <c:pt idx="18">
                  <c:v>13</c:v>
                </c:pt>
                <c:pt idx="19">
                  <c:v>5</c:v>
                </c:pt>
                <c:pt idx="20">
                  <c:v>-1</c:v>
                </c:pt>
                <c:pt idx="21">
                  <c:v>-4</c:v>
                </c:pt>
                <c:pt idx="22">
                  <c:v>-2</c:v>
                </c:pt>
                <c:pt idx="23">
                  <c:v>-8</c:v>
                </c:pt>
                <c:pt idx="24">
                  <c:v>-2</c:v>
                </c:pt>
                <c:pt idx="25">
                  <c:v>-12</c:v>
                </c:pt>
                <c:pt idx="26">
                  <c:v>-10</c:v>
                </c:pt>
                <c:pt idx="27">
                  <c:v>-13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2E2B-4416-B9F9-1685670BC650}"/>
            </c:ext>
          </c:extLst>
        </c:ser>
        <c:ser>
          <c:idx val="3"/>
          <c:order val="3"/>
          <c:tx>
            <c:strRef>
              <c:f>Indexek!$A$29</c:f>
              <c:strCache>
                <c:ptCount val="1"/>
                <c:pt idx="0">
                  <c:v>Jelenlegi helyzet indexe</c:v>
                </c:pt>
              </c:strCache>
            </c:strRef>
          </c:tx>
          <c:spPr>
            <a:ln w="28575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Lbls>
            <c:dLbl>
              <c:idx val="27"/>
              <c:layout>
                <c:manualLayout>
                  <c:x val="-2.7873818078782823E-3"/>
                  <c:y val="-1.438375519075181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2E2B-4416-B9F9-1685670BC65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Indexek!$B$25:$AC$25</c:f>
              <c:strCache>
                <c:ptCount val="28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  <c:pt idx="27">
                  <c:v>Március</c:v>
                </c:pt>
              </c:strCache>
            </c:strRef>
          </c:cat>
          <c:val>
            <c:numRef>
              <c:f>Indexek!$B$29:$AC$29</c:f>
              <c:numCache>
                <c:formatCode>General\ "pont"</c:formatCode>
                <c:ptCount val="28"/>
                <c:pt idx="0">
                  <c:v>-32</c:v>
                </c:pt>
                <c:pt idx="1">
                  <c:v>-29</c:v>
                </c:pt>
                <c:pt idx="2">
                  <c:v>-28</c:v>
                </c:pt>
                <c:pt idx="3">
                  <c:v>-21</c:v>
                </c:pt>
                <c:pt idx="4">
                  <c:v>-12</c:v>
                </c:pt>
                <c:pt idx="5">
                  <c:v>-2</c:v>
                </c:pt>
                <c:pt idx="6">
                  <c:v>-1</c:v>
                </c:pt>
                <c:pt idx="7">
                  <c:v>-7</c:v>
                </c:pt>
                <c:pt idx="8">
                  <c:v>1</c:v>
                </c:pt>
                <c:pt idx="9">
                  <c:v>3</c:v>
                </c:pt>
                <c:pt idx="10">
                  <c:v>-1</c:v>
                </c:pt>
                <c:pt idx="11">
                  <c:v>4</c:v>
                </c:pt>
                <c:pt idx="12">
                  <c:v>7</c:v>
                </c:pt>
                <c:pt idx="13">
                  <c:v>1</c:v>
                </c:pt>
                <c:pt idx="14">
                  <c:v>2</c:v>
                </c:pt>
                <c:pt idx="15">
                  <c:v>-5</c:v>
                </c:pt>
                <c:pt idx="16">
                  <c:v>-1</c:v>
                </c:pt>
                <c:pt idx="17">
                  <c:v>-1</c:v>
                </c:pt>
                <c:pt idx="18">
                  <c:v>-2</c:v>
                </c:pt>
                <c:pt idx="19">
                  <c:v>-4</c:v>
                </c:pt>
                <c:pt idx="20">
                  <c:v>-11</c:v>
                </c:pt>
                <c:pt idx="21">
                  <c:v>-15</c:v>
                </c:pt>
                <c:pt idx="22">
                  <c:v>-12</c:v>
                </c:pt>
                <c:pt idx="23">
                  <c:v>-14</c:v>
                </c:pt>
                <c:pt idx="24">
                  <c:v>-11</c:v>
                </c:pt>
                <c:pt idx="25">
                  <c:v>-15</c:v>
                </c:pt>
                <c:pt idx="26">
                  <c:v>-16</c:v>
                </c:pt>
                <c:pt idx="27">
                  <c:v>-20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2E2B-4416-B9F9-1685670BC650}"/>
            </c:ext>
          </c:extLst>
        </c:ser>
        <c:ser>
          <c:idx val="4"/>
          <c:order val="4"/>
          <c:tx>
            <c:strRef>
              <c:f>Indexek!$A$30</c:f>
              <c:strCache>
                <c:ptCount val="1"/>
                <c:pt idx="0">
                  <c:v>Eddig megvalósított beruházások*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Lbls>
            <c:dLbl>
              <c:idx val="27"/>
              <c:layout>
                <c:manualLayout>
                  <c:x val="1.3936909039391412E-3"/>
                  <c:y val="-2.397292531791968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2E2B-4416-B9F9-1685670BC65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4EE4F8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Indexek!$B$25:$AC$25</c:f>
              <c:strCache>
                <c:ptCount val="28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  <c:pt idx="27">
                  <c:v>Március</c:v>
                </c:pt>
              </c:strCache>
            </c:strRef>
          </c:cat>
          <c:val>
            <c:numRef>
              <c:f>Indexek!$B$30:$AC$30</c:f>
              <c:numCache>
                <c:formatCode>General</c:formatCode>
                <c:ptCount val="28"/>
                <c:pt idx="2" formatCode="General\ &quot;pont&quot;">
                  <c:v>-26</c:v>
                </c:pt>
                <c:pt idx="3" formatCode="General\ &quot;pont&quot;">
                  <c:v>-19</c:v>
                </c:pt>
                <c:pt idx="4" formatCode="General\ &quot;pont&quot;">
                  <c:v>-17</c:v>
                </c:pt>
                <c:pt idx="5" formatCode="General\ &quot;pont&quot;">
                  <c:v>-15</c:v>
                </c:pt>
                <c:pt idx="6" formatCode="General\ &quot;pont&quot;">
                  <c:v>-9</c:v>
                </c:pt>
                <c:pt idx="7" formatCode="General\ &quot;pont&quot;">
                  <c:v>-13</c:v>
                </c:pt>
                <c:pt idx="8" formatCode="General\ &quot;pont&quot;">
                  <c:v>-1</c:v>
                </c:pt>
                <c:pt idx="9" formatCode="General\ &quot;pont&quot;">
                  <c:v>-6</c:v>
                </c:pt>
                <c:pt idx="10" formatCode="General\ &quot;pont&quot;">
                  <c:v>-6</c:v>
                </c:pt>
                <c:pt idx="11" formatCode="General\ &quot;pont&quot;">
                  <c:v>3</c:v>
                </c:pt>
                <c:pt idx="12" formatCode="General\ &quot;pont&quot;">
                  <c:v>-3</c:v>
                </c:pt>
                <c:pt idx="13" formatCode="General\ &quot;pont&quot;">
                  <c:v>2</c:v>
                </c:pt>
                <c:pt idx="14" formatCode="General\ &quot;pont&quot;">
                  <c:v>-14</c:v>
                </c:pt>
                <c:pt idx="15" formatCode="General\ &quot;pont&quot;">
                  <c:v>-9</c:v>
                </c:pt>
                <c:pt idx="16" formatCode="General\ &quot;pont&quot;">
                  <c:v>-9</c:v>
                </c:pt>
                <c:pt idx="17" formatCode="General\ &quot;pont&quot;">
                  <c:v>-12</c:v>
                </c:pt>
                <c:pt idx="18" formatCode="General\ &quot;pont&quot;">
                  <c:v>-15</c:v>
                </c:pt>
                <c:pt idx="19" formatCode="General\ &quot;pont&quot;">
                  <c:v>-7</c:v>
                </c:pt>
                <c:pt idx="20" formatCode="General\ &quot;pont&quot;">
                  <c:v>-13</c:v>
                </c:pt>
                <c:pt idx="21" formatCode="General\ &quot;pont&quot;">
                  <c:v>-18</c:v>
                </c:pt>
                <c:pt idx="22" formatCode="General\ &quot;pont&quot;">
                  <c:v>-12</c:v>
                </c:pt>
                <c:pt idx="23" formatCode="General\ &quot;pont&quot;">
                  <c:v>-17</c:v>
                </c:pt>
                <c:pt idx="24" formatCode="General\ &quot;pont&quot;">
                  <c:v>-3</c:v>
                </c:pt>
                <c:pt idx="25" formatCode="General\ &quot;pont&quot;">
                  <c:v>-4</c:v>
                </c:pt>
                <c:pt idx="26" formatCode="General\ &quot;pont&quot;">
                  <c:v>-19</c:v>
                </c:pt>
                <c:pt idx="27" formatCode="General\ &quot;pont&quot;">
                  <c:v>-23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2E2B-4416-B9F9-1685670BC650}"/>
            </c:ext>
          </c:extLst>
        </c:ser>
        <c:ser>
          <c:idx val="5"/>
          <c:order val="5"/>
          <c:tx>
            <c:strRef>
              <c:f>Indexek!$A$31</c:f>
              <c:strCache>
                <c:ptCount val="1"/>
                <c:pt idx="0">
                  <c:v>Kapacitás jelenlegi szintje</c:v>
                </c:pt>
              </c:strCache>
            </c:strRef>
          </c:tx>
          <c:spPr>
            <a:ln w="25400" cap="rnd">
              <a:solidFill>
                <a:srgbClr val="9966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96600"/>
              </a:solidFill>
              <a:ln w="9525">
                <a:noFill/>
              </a:ln>
              <a:effectLst/>
            </c:spPr>
          </c:marker>
          <c:dLbls>
            <c:dLbl>
              <c:idx val="27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2E2B-4416-B9F9-1685670BC65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accent5">
                        <a:lumMod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Indexek!$B$25:$AC$25</c:f>
              <c:strCache>
                <c:ptCount val="28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  <c:pt idx="27">
                  <c:v>Március</c:v>
                </c:pt>
              </c:strCache>
            </c:strRef>
          </c:cat>
          <c:val>
            <c:numRef>
              <c:f>Indexek!$B$31:$AC$31</c:f>
              <c:numCache>
                <c:formatCode>General\ "pont"</c:formatCode>
                <c:ptCount val="28"/>
                <c:pt idx="0">
                  <c:v>-46</c:v>
                </c:pt>
                <c:pt idx="1">
                  <c:v>-43</c:v>
                </c:pt>
                <c:pt idx="2">
                  <c:v>-44</c:v>
                </c:pt>
                <c:pt idx="3">
                  <c:v>-34</c:v>
                </c:pt>
                <c:pt idx="4">
                  <c:v>-25</c:v>
                </c:pt>
                <c:pt idx="5">
                  <c:v>-13</c:v>
                </c:pt>
                <c:pt idx="6">
                  <c:v>-11</c:v>
                </c:pt>
                <c:pt idx="7">
                  <c:v>-20</c:v>
                </c:pt>
                <c:pt idx="8">
                  <c:v>-11</c:v>
                </c:pt>
                <c:pt idx="9">
                  <c:v>-10</c:v>
                </c:pt>
                <c:pt idx="10">
                  <c:v>-12</c:v>
                </c:pt>
                <c:pt idx="11">
                  <c:v>-6</c:v>
                </c:pt>
                <c:pt idx="12">
                  <c:v>-5</c:v>
                </c:pt>
                <c:pt idx="13">
                  <c:v>-13</c:v>
                </c:pt>
                <c:pt idx="14">
                  <c:v>-4</c:v>
                </c:pt>
                <c:pt idx="15">
                  <c:v>-14</c:v>
                </c:pt>
                <c:pt idx="16">
                  <c:v>-10</c:v>
                </c:pt>
                <c:pt idx="17">
                  <c:v>-12</c:v>
                </c:pt>
                <c:pt idx="18">
                  <c:v>-7</c:v>
                </c:pt>
                <c:pt idx="19">
                  <c:v>-15</c:v>
                </c:pt>
                <c:pt idx="20">
                  <c:v>-21</c:v>
                </c:pt>
                <c:pt idx="21">
                  <c:v>-28</c:v>
                </c:pt>
                <c:pt idx="22">
                  <c:v>-22</c:v>
                </c:pt>
                <c:pt idx="23">
                  <c:v>-32</c:v>
                </c:pt>
                <c:pt idx="24">
                  <c:v>-28</c:v>
                </c:pt>
                <c:pt idx="25">
                  <c:v>-34</c:v>
                </c:pt>
                <c:pt idx="26">
                  <c:v>-30</c:v>
                </c:pt>
                <c:pt idx="27">
                  <c:v>-36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2E2B-4416-B9F9-1685670BC650}"/>
            </c:ext>
          </c:extLst>
        </c:ser>
        <c:ser>
          <c:idx val="6"/>
          <c:order val="6"/>
          <c:tx>
            <c:strRef>
              <c:f>Indexek!$A$32</c:f>
              <c:strCache>
                <c:ptCount val="1"/>
                <c:pt idx="0">
                  <c:v>Üzleti környezet jelenleg</c:v>
                </c:pt>
              </c:strCache>
            </c:strRef>
          </c:tx>
          <c:spPr>
            <a:ln w="25400" cap="rnd">
              <a:solidFill>
                <a:srgbClr val="00B05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50"/>
              </a:solidFill>
              <a:ln w="9525">
                <a:noFill/>
              </a:ln>
              <a:effectLst/>
            </c:spPr>
          </c:marker>
          <c:dLbls>
            <c:dLbl>
              <c:idx val="27"/>
              <c:layout>
                <c:manualLayout>
                  <c:x val="1.3936909039391412E-3"/>
                  <c:y val="1.1986462658959886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rgbClr val="00B05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2E2B-4416-B9F9-1685670BC65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Indexek!$B$25:$AC$25</c:f>
              <c:strCache>
                <c:ptCount val="28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  <c:pt idx="27">
                  <c:v>Március</c:v>
                </c:pt>
              </c:strCache>
            </c:strRef>
          </c:cat>
          <c:val>
            <c:numRef>
              <c:f>Indexek!$B$32:$AC$32</c:f>
              <c:numCache>
                <c:formatCode>General\ "pont"</c:formatCode>
                <c:ptCount val="28"/>
                <c:pt idx="0">
                  <c:v>-24</c:v>
                </c:pt>
                <c:pt idx="1">
                  <c:v>-20</c:v>
                </c:pt>
                <c:pt idx="2">
                  <c:v>-13</c:v>
                </c:pt>
                <c:pt idx="3">
                  <c:v>-22</c:v>
                </c:pt>
                <c:pt idx="4">
                  <c:v>-4</c:v>
                </c:pt>
                <c:pt idx="5">
                  <c:v>3</c:v>
                </c:pt>
                <c:pt idx="6">
                  <c:v>3</c:v>
                </c:pt>
                <c:pt idx="7">
                  <c:v>-8</c:v>
                </c:pt>
                <c:pt idx="8">
                  <c:v>-10</c:v>
                </c:pt>
                <c:pt idx="9">
                  <c:v>-1</c:v>
                </c:pt>
                <c:pt idx="10">
                  <c:v>-10</c:v>
                </c:pt>
                <c:pt idx="11">
                  <c:v>-15</c:v>
                </c:pt>
                <c:pt idx="12">
                  <c:v>-10</c:v>
                </c:pt>
                <c:pt idx="13">
                  <c:v>-16</c:v>
                </c:pt>
                <c:pt idx="14">
                  <c:v>-5</c:v>
                </c:pt>
                <c:pt idx="15">
                  <c:v>-33</c:v>
                </c:pt>
                <c:pt idx="16">
                  <c:v>-24</c:v>
                </c:pt>
                <c:pt idx="17">
                  <c:v>-20</c:v>
                </c:pt>
                <c:pt idx="18">
                  <c:v>-26</c:v>
                </c:pt>
                <c:pt idx="19">
                  <c:v>-33</c:v>
                </c:pt>
                <c:pt idx="20">
                  <c:v>-37</c:v>
                </c:pt>
                <c:pt idx="21">
                  <c:v>-42</c:v>
                </c:pt>
                <c:pt idx="22">
                  <c:v>-46</c:v>
                </c:pt>
                <c:pt idx="23">
                  <c:v>-34</c:v>
                </c:pt>
                <c:pt idx="24">
                  <c:v>-40</c:v>
                </c:pt>
                <c:pt idx="25">
                  <c:v>-37</c:v>
                </c:pt>
                <c:pt idx="26">
                  <c:v>-28</c:v>
                </c:pt>
                <c:pt idx="27">
                  <c:v>-25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2E2B-4416-B9F9-1685670BC65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32448032"/>
        <c:axId val="1032442456"/>
      </c:lineChart>
      <c:catAx>
        <c:axId val="10324480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032442456"/>
        <c:crosses val="autoZero"/>
        <c:auto val="1"/>
        <c:lblAlgn val="ctr"/>
        <c:lblOffset val="100"/>
        <c:noMultiLvlLbl val="0"/>
      </c:catAx>
      <c:valAx>
        <c:axId val="1032442456"/>
        <c:scaling>
          <c:orientation val="minMax"/>
          <c:max val="30"/>
          <c:min val="-50"/>
        </c:scaling>
        <c:delete val="0"/>
        <c:axPos val="l"/>
        <c:numFmt formatCode="General\ &quot;pont&quot;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032448032"/>
        <c:crosses val="autoZero"/>
        <c:crossBetween val="between"/>
        <c:majorUnit val="10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7384846084457603E-2"/>
          <c:y val="0.77028991949816183"/>
          <c:w val="0.98261515391554244"/>
          <c:h val="0.2147171864921815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800"/>
      </a:pPr>
      <a:endParaRPr lang="hu-HU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879809411497634"/>
          <c:y val="3.7350194798039714E-2"/>
          <c:w val="0.76582473769234494"/>
          <c:h val="0.48394127969039813"/>
        </c:manualLayout>
      </c:layout>
      <c:lineChart>
        <c:grouping val="standard"/>
        <c:varyColors val="0"/>
        <c:ser>
          <c:idx val="0"/>
          <c:order val="0"/>
          <c:tx>
            <c:strRef>
              <c:f>Indexek!$A$39</c:f>
              <c:strCache>
                <c:ptCount val="1"/>
                <c:pt idx="0">
                  <c:v>Bérszint 3 hónap múlva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27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B45C-459E-8093-D369F5D72A1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Indexek!$B$38:$AC$38</c:f>
              <c:strCache>
                <c:ptCount val="28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  <c:pt idx="27">
                  <c:v>Március</c:v>
                </c:pt>
              </c:strCache>
            </c:strRef>
          </c:cat>
          <c:val>
            <c:numRef>
              <c:f>Indexek!$B$39:$AC$39</c:f>
              <c:numCache>
                <c:formatCode>General\ "pont"</c:formatCode>
                <c:ptCount val="28"/>
                <c:pt idx="0">
                  <c:v>17</c:v>
                </c:pt>
                <c:pt idx="1">
                  <c:v>21</c:v>
                </c:pt>
                <c:pt idx="2">
                  <c:v>17</c:v>
                </c:pt>
                <c:pt idx="3">
                  <c:v>11</c:v>
                </c:pt>
                <c:pt idx="4">
                  <c:v>16</c:v>
                </c:pt>
                <c:pt idx="5">
                  <c:v>13</c:v>
                </c:pt>
                <c:pt idx="6">
                  <c:v>21</c:v>
                </c:pt>
                <c:pt idx="7">
                  <c:v>23</c:v>
                </c:pt>
                <c:pt idx="8">
                  <c:v>15</c:v>
                </c:pt>
                <c:pt idx="9">
                  <c:v>27</c:v>
                </c:pt>
                <c:pt idx="10">
                  <c:v>38</c:v>
                </c:pt>
                <c:pt idx="11">
                  <c:v>54</c:v>
                </c:pt>
                <c:pt idx="12">
                  <c:v>56</c:v>
                </c:pt>
                <c:pt idx="13">
                  <c:v>56</c:v>
                </c:pt>
                <c:pt idx="14">
                  <c:v>48</c:v>
                </c:pt>
                <c:pt idx="15">
                  <c:v>25</c:v>
                </c:pt>
                <c:pt idx="16">
                  <c:v>28</c:v>
                </c:pt>
                <c:pt idx="17">
                  <c:v>24</c:v>
                </c:pt>
                <c:pt idx="18">
                  <c:v>27</c:v>
                </c:pt>
                <c:pt idx="19">
                  <c:v>22</c:v>
                </c:pt>
                <c:pt idx="20">
                  <c:v>12</c:v>
                </c:pt>
                <c:pt idx="21">
                  <c:v>20</c:v>
                </c:pt>
                <c:pt idx="22">
                  <c:v>33</c:v>
                </c:pt>
                <c:pt idx="23">
                  <c:v>43</c:v>
                </c:pt>
                <c:pt idx="24">
                  <c:v>46</c:v>
                </c:pt>
                <c:pt idx="25">
                  <c:v>54</c:v>
                </c:pt>
                <c:pt idx="26">
                  <c:v>44</c:v>
                </c:pt>
                <c:pt idx="27">
                  <c:v>27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B45C-459E-8093-D369F5D72A16}"/>
            </c:ext>
          </c:extLst>
        </c:ser>
        <c:ser>
          <c:idx val="1"/>
          <c:order val="1"/>
          <c:tx>
            <c:strRef>
              <c:f>Indexek!$A$40</c:f>
              <c:strCache>
                <c:ptCount val="1"/>
                <c:pt idx="0">
                  <c:v>Beruházás 3 hónap múlva</c:v>
                </c:pt>
              </c:strCache>
            </c:strRef>
          </c:tx>
          <c:spPr>
            <a:ln w="25400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70C0"/>
              </a:solidFill>
              <a:ln w="9525">
                <a:noFill/>
              </a:ln>
              <a:effectLst/>
            </c:spPr>
          </c:marker>
          <c:dLbls>
            <c:dLbl>
              <c:idx val="27"/>
              <c:layout>
                <c:manualLayout>
                  <c:x val="-2.7801727275344255E-3"/>
                  <c:y val="-2.102593695566875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B45C-459E-8093-D369F5D72A1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70C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Indexek!$B$38:$AC$38</c:f>
              <c:strCache>
                <c:ptCount val="28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  <c:pt idx="27">
                  <c:v>Március</c:v>
                </c:pt>
              </c:strCache>
            </c:strRef>
          </c:cat>
          <c:val>
            <c:numRef>
              <c:f>Indexek!$B$40:$AC$40</c:f>
              <c:numCache>
                <c:formatCode>General\ "pont"</c:formatCode>
                <c:ptCount val="28"/>
                <c:pt idx="0">
                  <c:v>13</c:v>
                </c:pt>
                <c:pt idx="1">
                  <c:v>31</c:v>
                </c:pt>
                <c:pt idx="2">
                  <c:v>33</c:v>
                </c:pt>
                <c:pt idx="3">
                  <c:v>31</c:v>
                </c:pt>
                <c:pt idx="4">
                  <c:v>38</c:v>
                </c:pt>
                <c:pt idx="5">
                  <c:v>38</c:v>
                </c:pt>
                <c:pt idx="6">
                  <c:v>36</c:v>
                </c:pt>
                <c:pt idx="7">
                  <c:v>32</c:v>
                </c:pt>
                <c:pt idx="8">
                  <c:v>32</c:v>
                </c:pt>
                <c:pt idx="9">
                  <c:v>33</c:v>
                </c:pt>
                <c:pt idx="10">
                  <c:v>33</c:v>
                </c:pt>
                <c:pt idx="11">
                  <c:v>35</c:v>
                </c:pt>
                <c:pt idx="12">
                  <c:v>35</c:v>
                </c:pt>
                <c:pt idx="13">
                  <c:v>38</c:v>
                </c:pt>
                <c:pt idx="14">
                  <c:v>47</c:v>
                </c:pt>
                <c:pt idx="15">
                  <c:v>37</c:v>
                </c:pt>
                <c:pt idx="16">
                  <c:v>42</c:v>
                </c:pt>
                <c:pt idx="17">
                  <c:v>32</c:v>
                </c:pt>
                <c:pt idx="18">
                  <c:v>30</c:v>
                </c:pt>
                <c:pt idx="19">
                  <c:v>14</c:v>
                </c:pt>
                <c:pt idx="20">
                  <c:v>25</c:v>
                </c:pt>
                <c:pt idx="21">
                  <c:v>12</c:v>
                </c:pt>
                <c:pt idx="22">
                  <c:v>19</c:v>
                </c:pt>
                <c:pt idx="23">
                  <c:v>24</c:v>
                </c:pt>
                <c:pt idx="24">
                  <c:v>18</c:v>
                </c:pt>
                <c:pt idx="25">
                  <c:v>29</c:v>
                </c:pt>
                <c:pt idx="26">
                  <c:v>25</c:v>
                </c:pt>
                <c:pt idx="27">
                  <c:v>28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B45C-459E-8093-D369F5D72A16}"/>
            </c:ext>
          </c:extLst>
        </c:ser>
        <c:ser>
          <c:idx val="2"/>
          <c:order val="2"/>
          <c:tx>
            <c:strRef>
              <c:f>Indexek!$A$41</c:f>
              <c:strCache>
                <c:ptCount val="1"/>
                <c:pt idx="0">
                  <c:v>Várakozások indexe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cat>
            <c:strRef>
              <c:f>Indexek!$B$38:$AC$38</c:f>
              <c:strCache>
                <c:ptCount val="28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  <c:pt idx="27">
                  <c:v>Március</c:v>
                </c:pt>
              </c:strCache>
            </c:strRef>
          </c:cat>
          <c:val>
            <c:numRef>
              <c:f>Indexek!$B$41:$AC$41</c:f>
              <c:numCache>
                <c:formatCode>General\ "pont"</c:formatCode>
                <c:ptCount val="28"/>
                <c:pt idx="0">
                  <c:v>4</c:v>
                </c:pt>
                <c:pt idx="1">
                  <c:v>17</c:v>
                </c:pt>
                <c:pt idx="2">
                  <c:v>21</c:v>
                </c:pt>
                <c:pt idx="3">
                  <c:v>18</c:v>
                </c:pt>
                <c:pt idx="4">
                  <c:v>27</c:v>
                </c:pt>
                <c:pt idx="5">
                  <c:v>22</c:v>
                </c:pt>
                <c:pt idx="6">
                  <c:v>26</c:v>
                </c:pt>
                <c:pt idx="7">
                  <c:v>20</c:v>
                </c:pt>
                <c:pt idx="8">
                  <c:v>16</c:v>
                </c:pt>
                <c:pt idx="9">
                  <c:v>21</c:v>
                </c:pt>
                <c:pt idx="10">
                  <c:v>18</c:v>
                </c:pt>
                <c:pt idx="11">
                  <c:v>17</c:v>
                </c:pt>
                <c:pt idx="12">
                  <c:v>22</c:v>
                </c:pt>
                <c:pt idx="13">
                  <c:v>30</c:v>
                </c:pt>
                <c:pt idx="14">
                  <c:v>29</c:v>
                </c:pt>
                <c:pt idx="15">
                  <c:v>14</c:v>
                </c:pt>
                <c:pt idx="16">
                  <c:v>16</c:v>
                </c:pt>
                <c:pt idx="17">
                  <c:v>14</c:v>
                </c:pt>
                <c:pt idx="18">
                  <c:v>13</c:v>
                </c:pt>
                <c:pt idx="19">
                  <c:v>1</c:v>
                </c:pt>
                <c:pt idx="20">
                  <c:v>-2</c:v>
                </c:pt>
                <c:pt idx="21">
                  <c:v>-8</c:v>
                </c:pt>
                <c:pt idx="22">
                  <c:v>-5</c:v>
                </c:pt>
                <c:pt idx="23">
                  <c:v>0</c:v>
                </c:pt>
                <c:pt idx="24">
                  <c:v>1</c:v>
                </c:pt>
                <c:pt idx="25">
                  <c:v>14</c:v>
                </c:pt>
                <c:pt idx="26">
                  <c:v>17</c:v>
                </c:pt>
                <c:pt idx="27">
                  <c:v>13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B45C-459E-8093-D369F5D72A16}"/>
            </c:ext>
          </c:extLst>
        </c:ser>
        <c:ser>
          <c:idx val="3"/>
          <c:order val="3"/>
          <c:tx>
            <c:strRef>
              <c:f>Indexek!$A$42</c:f>
              <c:strCache>
                <c:ptCount val="1"/>
                <c:pt idx="0">
                  <c:v>Foglalkoztatás 3 hónap múlva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cat>
            <c:strRef>
              <c:f>Indexek!$B$38:$AC$38</c:f>
              <c:strCache>
                <c:ptCount val="28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  <c:pt idx="27">
                  <c:v>Március</c:v>
                </c:pt>
              </c:strCache>
            </c:strRef>
          </c:cat>
          <c:val>
            <c:numRef>
              <c:f>Indexek!$B$42:$AC$42</c:f>
              <c:numCache>
                <c:formatCode>General\ "pont"</c:formatCode>
                <c:ptCount val="28"/>
                <c:pt idx="0">
                  <c:v>2</c:v>
                </c:pt>
                <c:pt idx="1">
                  <c:v>8</c:v>
                </c:pt>
                <c:pt idx="2">
                  <c:v>9</c:v>
                </c:pt>
                <c:pt idx="3">
                  <c:v>9</c:v>
                </c:pt>
                <c:pt idx="4">
                  <c:v>17</c:v>
                </c:pt>
                <c:pt idx="5">
                  <c:v>14</c:v>
                </c:pt>
                <c:pt idx="6">
                  <c:v>21</c:v>
                </c:pt>
                <c:pt idx="7">
                  <c:v>19</c:v>
                </c:pt>
                <c:pt idx="8">
                  <c:v>12</c:v>
                </c:pt>
                <c:pt idx="9">
                  <c:v>16</c:v>
                </c:pt>
                <c:pt idx="10">
                  <c:v>12</c:v>
                </c:pt>
                <c:pt idx="11">
                  <c:v>15</c:v>
                </c:pt>
                <c:pt idx="12">
                  <c:v>17</c:v>
                </c:pt>
                <c:pt idx="13">
                  <c:v>19</c:v>
                </c:pt>
                <c:pt idx="14">
                  <c:v>21</c:v>
                </c:pt>
                <c:pt idx="15">
                  <c:v>19</c:v>
                </c:pt>
                <c:pt idx="16">
                  <c:v>17</c:v>
                </c:pt>
                <c:pt idx="17">
                  <c:v>15</c:v>
                </c:pt>
                <c:pt idx="18">
                  <c:v>15</c:v>
                </c:pt>
                <c:pt idx="19">
                  <c:v>8</c:v>
                </c:pt>
                <c:pt idx="20">
                  <c:v>5</c:v>
                </c:pt>
                <c:pt idx="21">
                  <c:v>-2</c:v>
                </c:pt>
                <c:pt idx="22">
                  <c:v>-4</c:v>
                </c:pt>
                <c:pt idx="23">
                  <c:v>-3</c:v>
                </c:pt>
                <c:pt idx="24">
                  <c:v>2</c:v>
                </c:pt>
                <c:pt idx="25">
                  <c:v>3</c:v>
                </c:pt>
                <c:pt idx="26">
                  <c:v>10</c:v>
                </c:pt>
                <c:pt idx="27">
                  <c:v>11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B45C-459E-8093-D369F5D72A16}"/>
            </c:ext>
          </c:extLst>
        </c:ser>
        <c:ser>
          <c:idx val="4"/>
          <c:order val="4"/>
          <c:tx>
            <c:strRef>
              <c:f>Indexek!$A$43</c:f>
              <c:strCache>
                <c:ptCount val="1"/>
                <c:pt idx="0">
                  <c:v>Árbevétel 3 hónap múlva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Lbls>
            <c:dLbl>
              <c:idx val="27"/>
              <c:layout>
                <c:manualLayout>
                  <c:x val="1.3900863637671108E-3"/>
                  <c:y val="-1.40172913037791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B45C-459E-8093-D369F5D72A1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4EE4F8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Indexek!$B$38:$AC$38</c:f>
              <c:strCache>
                <c:ptCount val="28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  <c:pt idx="27">
                  <c:v>Március</c:v>
                </c:pt>
              </c:strCache>
            </c:strRef>
          </c:cat>
          <c:val>
            <c:numRef>
              <c:f>Indexek!$B$43:$AC$43</c:f>
              <c:numCache>
                <c:formatCode>General\ "pont"</c:formatCode>
                <c:ptCount val="28"/>
                <c:pt idx="0">
                  <c:v>0</c:v>
                </c:pt>
                <c:pt idx="1">
                  <c:v>19</c:v>
                </c:pt>
                <c:pt idx="2">
                  <c:v>24</c:v>
                </c:pt>
                <c:pt idx="3">
                  <c:v>24</c:v>
                </c:pt>
                <c:pt idx="4">
                  <c:v>32</c:v>
                </c:pt>
                <c:pt idx="5">
                  <c:v>25</c:v>
                </c:pt>
                <c:pt idx="6">
                  <c:v>30</c:v>
                </c:pt>
                <c:pt idx="7">
                  <c:v>23</c:v>
                </c:pt>
                <c:pt idx="8">
                  <c:v>19</c:v>
                </c:pt>
                <c:pt idx="9">
                  <c:v>26</c:v>
                </c:pt>
                <c:pt idx="10">
                  <c:v>20</c:v>
                </c:pt>
                <c:pt idx="11">
                  <c:v>7</c:v>
                </c:pt>
                <c:pt idx="12">
                  <c:v>13</c:v>
                </c:pt>
                <c:pt idx="13">
                  <c:v>30</c:v>
                </c:pt>
                <c:pt idx="14">
                  <c:v>30</c:v>
                </c:pt>
                <c:pt idx="15">
                  <c:v>17</c:v>
                </c:pt>
                <c:pt idx="16">
                  <c:v>18</c:v>
                </c:pt>
                <c:pt idx="17">
                  <c:v>16</c:v>
                </c:pt>
                <c:pt idx="18">
                  <c:v>20</c:v>
                </c:pt>
                <c:pt idx="19">
                  <c:v>4</c:v>
                </c:pt>
                <c:pt idx="20">
                  <c:v>-5</c:v>
                </c:pt>
                <c:pt idx="21">
                  <c:v>-9</c:v>
                </c:pt>
                <c:pt idx="22">
                  <c:v>-5</c:v>
                </c:pt>
                <c:pt idx="23">
                  <c:v>-9</c:v>
                </c:pt>
                <c:pt idx="24">
                  <c:v>-9</c:v>
                </c:pt>
                <c:pt idx="25">
                  <c:v>14</c:v>
                </c:pt>
                <c:pt idx="26">
                  <c:v>19</c:v>
                </c:pt>
                <c:pt idx="27">
                  <c:v>14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B45C-459E-8093-D369F5D72A16}"/>
            </c:ext>
          </c:extLst>
        </c:ser>
        <c:ser>
          <c:idx val="5"/>
          <c:order val="5"/>
          <c:tx>
            <c:strRef>
              <c:f>Indexek!$A$44</c:f>
              <c:strCache>
                <c:ptCount val="1"/>
                <c:pt idx="0">
                  <c:v>Kapacitás-kihasználtság 3 hónap múlva</c:v>
                </c:pt>
              </c:strCache>
            </c:strRef>
          </c:tx>
          <c:spPr>
            <a:ln w="25400" cap="rnd">
              <a:solidFill>
                <a:srgbClr val="9966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96600"/>
              </a:solidFill>
              <a:ln w="9525">
                <a:noFill/>
              </a:ln>
              <a:effectLst/>
            </c:spPr>
          </c:marker>
          <c:dLbls>
            <c:dLbl>
              <c:idx val="27"/>
              <c:layout>
                <c:manualLayout>
                  <c:x val="-2.7801727275344255E-3"/>
                  <c:y val="3.270701304215139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B45C-459E-8093-D369F5D72A1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accent5">
                        <a:lumMod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Indexek!$B$38:$AC$38</c:f>
              <c:strCache>
                <c:ptCount val="28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  <c:pt idx="27">
                  <c:v>Március</c:v>
                </c:pt>
              </c:strCache>
            </c:strRef>
          </c:cat>
          <c:val>
            <c:numRef>
              <c:f>Indexek!$B$44:$AC$44</c:f>
              <c:numCache>
                <c:formatCode>General\ "pont"</c:formatCode>
                <c:ptCount val="28"/>
                <c:pt idx="0">
                  <c:v>0</c:v>
                </c:pt>
                <c:pt idx="1">
                  <c:v>17</c:v>
                </c:pt>
                <c:pt idx="2">
                  <c:v>23</c:v>
                </c:pt>
                <c:pt idx="3">
                  <c:v>20</c:v>
                </c:pt>
                <c:pt idx="4">
                  <c:v>30</c:v>
                </c:pt>
                <c:pt idx="5">
                  <c:v>23</c:v>
                </c:pt>
                <c:pt idx="6">
                  <c:v>28</c:v>
                </c:pt>
                <c:pt idx="7">
                  <c:v>18</c:v>
                </c:pt>
                <c:pt idx="8">
                  <c:v>15</c:v>
                </c:pt>
                <c:pt idx="9">
                  <c:v>16</c:v>
                </c:pt>
                <c:pt idx="10">
                  <c:v>12</c:v>
                </c:pt>
                <c:pt idx="11">
                  <c:v>1</c:v>
                </c:pt>
                <c:pt idx="12">
                  <c:v>10</c:v>
                </c:pt>
                <c:pt idx="13">
                  <c:v>27</c:v>
                </c:pt>
                <c:pt idx="14">
                  <c:v>25</c:v>
                </c:pt>
                <c:pt idx="15">
                  <c:v>14</c:v>
                </c:pt>
                <c:pt idx="16">
                  <c:v>8</c:v>
                </c:pt>
                <c:pt idx="17">
                  <c:v>10</c:v>
                </c:pt>
                <c:pt idx="18">
                  <c:v>13</c:v>
                </c:pt>
                <c:pt idx="19">
                  <c:v>-4</c:v>
                </c:pt>
                <c:pt idx="20">
                  <c:v>-7</c:v>
                </c:pt>
                <c:pt idx="21">
                  <c:v>-18</c:v>
                </c:pt>
                <c:pt idx="22">
                  <c:v>-18</c:v>
                </c:pt>
                <c:pt idx="23">
                  <c:v>-18</c:v>
                </c:pt>
                <c:pt idx="24">
                  <c:v>-12</c:v>
                </c:pt>
                <c:pt idx="25">
                  <c:v>4</c:v>
                </c:pt>
                <c:pt idx="26">
                  <c:v>13</c:v>
                </c:pt>
                <c:pt idx="27">
                  <c:v>11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B45C-459E-8093-D369F5D72A16}"/>
            </c:ext>
          </c:extLst>
        </c:ser>
        <c:ser>
          <c:idx val="6"/>
          <c:order val="6"/>
          <c:tx>
            <c:strRef>
              <c:f>Indexek!$A$45</c:f>
              <c:strCache>
                <c:ptCount val="1"/>
                <c:pt idx="0">
                  <c:v>Üzleti környezet 3 hónap múlva</c:v>
                </c:pt>
              </c:strCache>
            </c:strRef>
          </c:tx>
          <c:spPr>
            <a:ln w="25400" cap="rnd">
              <a:solidFill>
                <a:srgbClr val="00B05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50"/>
              </a:solidFill>
              <a:ln w="9525">
                <a:noFill/>
              </a:ln>
              <a:effectLst/>
            </c:spPr>
          </c:marker>
          <c:dLbls>
            <c:dLbl>
              <c:idx val="27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B45C-459E-8093-D369F5D72A1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5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Indexek!$B$38:$AC$38</c:f>
              <c:strCache>
                <c:ptCount val="28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  <c:pt idx="27">
                  <c:v>Március</c:v>
                </c:pt>
              </c:strCache>
            </c:strRef>
          </c:cat>
          <c:val>
            <c:numRef>
              <c:f>Indexek!$B$45:$AC$45</c:f>
              <c:numCache>
                <c:formatCode>General\ "pont"</c:formatCode>
                <c:ptCount val="28"/>
                <c:pt idx="0">
                  <c:v>-10</c:v>
                </c:pt>
                <c:pt idx="1">
                  <c:v>7</c:v>
                </c:pt>
                <c:pt idx="2">
                  <c:v>17</c:v>
                </c:pt>
                <c:pt idx="3">
                  <c:v>12</c:v>
                </c:pt>
                <c:pt idx="4">
                  <c:v>25</c:v>
                </c:pt>
                <c:pt idx="5">
                  <c:v>18</c:v>
                </c:pt>
                <c:pt idx="6">
                  <c:v>20</c:v>
                </c:pt>
                <c:pt idx="7">
                  <c:v>5</c:v>
                </c:pt>
                <c:pt idx="8">
                  <c:v>2</c:v>
                </c:pt>
                <c:pt idx="9">
                  <c:v>6</c:v>
                </c:pt>
                <c:pt idx="10">
                  <c:v>-6</c:v>
                </c:pt>
                <c:pt idx="11">
                  <c:v>-11</c:v>
                </c:pt>
                <c:pt idx="12">
                  <c:v>-2</c:v>
                </c:pt>
                <c:pt idx="13">
                  <c:v>8</c:v>
                </c:pt>
                <c:pt idx="14">
                  <c:v>3</c:v>
                </c:pt>
                <c:pt idx="15">
                  <c:v>-28</c:v>
                </c:pt>
                <c:pt idx="16">
                  <c:v>-19</c:v>
                </c:pt>
                <c:pt idx="17">
                  <c:v>-17</c:v>
                </c:pt>
                <c:pt idx="18">
                  <c:v>-24</c:v>
                </c:pt>
                <c:pt idx="19">
                  <c:v>-38</c:v>
                </c:pt>
                <c:pt idx="20">
                  <c:v>-42</c:v>
                </c:pt>
                <c:pt idx="21">
                  <c:v>-51</c:v>
                </c:pt>
                <c:pt idx="22">
                  <c:v>-57</c:v>
                </c:pt>
                <c:pt idx="23">
                  <c:v>-40</c:v>
                </c:pt>
                <c:pt idx="24">
                  <c:v>-39</c:v>
                </c:pt>
                <c:pt idx="25">
                  <c:v>-19</c:v>
                </c:pt>
                <c:pt idx="26">
                  <c:v>-8</c:v>
                </c:pt>
                <c:pt idx="27">
                  <c:v>-13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B45C-459E-8093-D369F5D72A1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33163264"/>
        <c:axId val="1033163920"/>
      </c:lineChart>
      <c:catAx>
        <c:axId val="10331632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033163920"/>
        <c:crosses val="autoZero"/>
        <c:auto val="1"/>
        <c:lblAlgn val="ctr"/>
        <c:lblOffset val="100"/>
        <c:noMultiLvlLbl val="0"/>
      </c:catAx>
      <c:valAx>
        <c:axId val="1033163920"/>
        <c:scaling>
          <c:orientation val="minMax"/>
          <c:max val="60"/>
          <c:min val="-60"/>
        </c:scaling>
        <c:delete val="0"/>
        <c:axPos val="l"/>
        <c:numFmt formatCode="General\ &quot;pont&quot;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033163264"/>
        <c:crosses val="autoZero"/>
        <c:crossBetween val="between"/>
        <c:majorUnit val="10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"/>
          <c:y val="0.77917909812159081"/>
          <c:w val="0.99786068992284827"/>
          <c:h val="0.206803610574629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800"/>
      </a:pPr>
      <a:endParaRPr lang="hu-HU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451708118325139"/>
          <c:y val="5.4697596368510196E-2"/>
          <c:w val="0.81852963692038483"/>
          <c:h val="0.62407257063573052"/>
        </c:manualLayout>
      </c:layout>
      <c:lineChart>
        <c:grouping val="standard"/>
        <c:varyColors val="0"/>
        <c:ser>
          <c:idx val="0"/>
          <c:order val="0"/>
          <c:tx>
            <c:strRef>
              <c:f>Indexek!$B$83</c:f>
              <c:strCache>
                <c:ptCount val="1"/>
                <c:pt idx="0">
                  <c:v>Mikro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Lbls>
            <c:dLbl>
              <c:idx val="27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DD4A-4BA7-8722-1C813879B4C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4EE4F8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Indexek!$A$84:$A$111</c:f>
              <c:strCache>
                <c:ptCount val="28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  <c:pt idx="27">
                  <c:v>Március</c:v>
                </c:pt>
              </c:strCache>
            </c:strRef>
          </c:cat>
          <c:val>
            <c:numRef>
              <c:f>Indexek!$B$84:$B$111</c:f>
              <c:numCache>
                <c:formatCode>General\ "pont"</c:formatCode>
                <c:ptCount val="28"/>
                <c:pt idx="0">
                  <c:v>-10</c:v>
                </c:pt>
                <c:pt idx="1">
                  <c:v>5</c:v>
                </c:pt>
                <c:pt idx="2">
                  <c:v>8</c:v>
                </c:pt>
                <c:pt idx="3">
                  <c:v>3</c:v>
                </c:pt>
                <c:pt idx="4">
                  <c:v>15</c:v>
                </c:pt>
                <c:pt idx="5">
                  <c:v>13</c:v>
                </c:pt>
                <c:pt idx="6">
                  <c:v>11</c:v>
                </c:pt>
                <c:pt idx="7">
                  <c:v>6</c:v>
                </c:pt>
                <c:pt idx="8">
                  <c:v>3</c:v>
                </c:pt>
                <c:pt idx="9">
                  <c:v>6</c:v>
                </c:pt>
                <c:pt idx="10">
                  <c:v>6</c:v>
                </c:pt>
                <c:pt idx="11">
                  <c:v>-1</c:v>
                </c:pt>
                <c:pt idx="12">
                  <c:v>7</c:v>
                </c:pt>
                <c:pt idx="13">
                  <c:v>22</c:v>
                </c:pt>
                <c:pt idx="14">
                  <c:v>15</c:v>
                </c:pt>
                <c:pt idx="15">
                  <c:v>2</c:v>
                </c:pt>
                <c:pt idx="16">
                  <c:v>1</c:v>
                </c:pt>
                <c:pt idx="17">
                  <c:v>4</c:v>
                </c:pt>
                <c:pt idx="18">
                  <c:v>2</c:v>
                </c:pt>
                <c:pt idx="19">
                  <c:v>-8</c:v>
                </c:pt>
                <c:pt idx="20">
                  <c:v>-21</c:v>
                </c:pt>
                <c:pt idx="21">
                  <c:v>-18</c:v>
                </c:pt>
                <c:pt idx="22">
                  <c:v>-13</c:v>
                </c:pt>
                <c:pt idx="23">
                  <c:v>-13</c:v>
                </c:pt>
                <c:pt idx="24">
                  <c:v>-15</c:v>
                </c:pt>
                <c:pt idx="25">
                  <c:v>0</c:v>
                </c:pt>
                <c:pt idx="26">
                  <c:v>2</c:v>
                </c:pt>
                <c:pt idx="27">
                  <c:v>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DD4A-4BA7-8722-1C813879B4C4}"/>
            </c:ext>
          </c:extLst>
        </c:ser>
        <c:ser>
          <c:idx val="1"/>
          <c:order val="1"/>
          <c:tx>
            <c:strRef>
              <c:f>Indexek!$C$83</c:f>
              <c:strCache>
                <c:ptCount val="1"/>
                <c:pt idx="0">
                  <c:v>Kis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Lbls>
            <c:dLbl>
              <c:idx val="27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DD4A-4BA7-8722-1C813879B4C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F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Indexek!$A$84:$A$111</c:f>
              <c:strCache>
                <c:ptCount val="28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  <c:pt idx="27">
                  <c:v>Március</c:v>
                </c:pt>
              </c:strCache>
            </c:strRef>
          </c:cat>
          <c:val>
            <c:numRef>
              <c:f>Indexek!$C$84:$C$111</c:f>
              <c:numCache>
                <c:formatCode>General\ "pont"</c:formatCode>
                <c:ptCount val="28"/>
                <c:pt idx="0">
                  <c:v>1</c:v>
                </c:pt>
                <c:pt idx="1">
                  <c:v>16</c:v>
                </c:pt>
                <c:pt idx="2">
                  <c:v>25</c:v>
                </c:pt>
                <c:pt idx="3">
                  <c:v>16</c:v>
                </c:pt>
                <c:pt idx="4">
                  <c:v>30</c:v>
                </c:pt>
                <c:pt idx="5">
                  <c:v>26</c:v>
                </c:pt>
                <c:pt idx="6">
                  <c:v>21</c:v>
                </c:pt>
                <c:pt idx="7">
                  <c:v>19</c:v>
                </c:pt>
                <c:pt idx="8">
                  <c:v>20</c:v>
                </c:pt>
                <c:pt idx="9">
                  <c:v>19</c:v>
                </c:pt>
                <c:pt idx="10">
                  <c:v>19</c:v>
                </c:pt>
                <c:pt idx="11">
                  <c:v>14</c:v>
                </c:pt>
                <c:pt idx="12">
                  <c:v>18</c:v>
                </c:pt>
                <c:pt idx="13">
                  <c:v>33</c:v>
                </c:pt>
                <c:pt idx="14">
                  <c:v>29</c:v>
                </c:pt>
                <c:pt idx="15">
                  <c:v>11</c:v>
                </c:pt>
                <c:pt idx="16">
                  <c:v>13</c:v>
                </c:pt>
                <c:pt idx="17">
                  <c:v>17</c:v>
                </c:pt>
                <c:pt idx="18">
                  <c:v>15</c:v>
                </c:pt>
                <c:pt idx="19">
                  <c:v>0</c:v>
                </c:pt>
                <c:pt idx="20">
                  <c:v>-9</c:v>
                </c:pt>
                <c:pt idx="21">
                  <c:v>-17</c:v>
                </c:pt>
                <c:pt idx="22">
                  <c:v>-12</c:v>
                </c:pt>
                <c:pt idx="23">
                  <c:v>-9</c:v>
                </c:pt>
                <c:pt idx="24">
                  <c:v>-5</c:v>
                </c:pt>
                <c:pt idx="25">
                  <c:v>8</c:v>
                </c:pt>
                <c:pt idx="26">
                  <c:v>16</c:v>
                </c:pt>
                <c:pt idx="27">
                  <c:v>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DD4A-4BA7-8722-1C813879B4C4}"/>
            </c:ext>
          </c:extLst>
        </c:ser>
        <c:ser>
          <c:idx val="2"/>
          <c:order val="2"/>
          <c:tx>
            <c:strRef>
              <c:f>Indexek!$D$83</c:f>
              <c:strCache>
                <c:ptCount val="1"/>
                <c:pt idx="0">
                  <c:v>Közép</c:v>
                </c:pt>
              </c:strCache>
            </c:strRef>
          </c:tx>
          <c:spPr>
            <a:ln w="25400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70C0"/>
              </a:solidFill>
              <a:ln w="9525">
                <a:noFill/>
              </a:ln>
              <a:effectLst/>
            </c:spPr>
          </c:marker>
          <c:dLbls>
            <c:dLbl>
              <c:idx val="27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DD4A-4BA7-8722-1C813879B4C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70C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Indexek!$A$84:$A$111</c:f>
              <c:strCache>
                <c:ptCount val="28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  <c:pt idx="27">
                  <c:v>Március</c:v>
                </c:pt>
              </c:strCache>
            </c:strRef>
          </c:cat>
          <c:val>
            <c:numRef>
              <c:f>Indexek!$D$84:$D$111</c:f>
              <c:numCache>
                <c:formatCode>General\ "pont"</c:formatCode>
                <c:ptCount val="28"/>
                <c:pt idx="0">
                  <c:v>10</c:v>
                </c:pt>
                <c:pt idx="1">
                  <c:v>27</c:v>
                </c:pt>
                <c:pt idx="2">
                  <c:v>30</c:v>
                </c:pt>
                <c:pt idx="3">
                  <c:v>31</c:v>
                </c:pt>
                <c:pt idx="4">
                  <c:v>37</c:v>
                </c:pt>
                <c:pt idx="5">
                  <c:v>37</c:v>
                </c:pt>
                <c:pt idx="6">
                  <c:v>33</c:v>
                </c:pt>
                <c:pt idx="7">
                  <c:v>28</c:v>
                </c:pt>
                <c:pt idx="8">
                  <c:v>29</c:v>
                </c:pt>
                <c:pt idx="9">
                  <c:v>23</c:v>
                </c:pt>
                <c:pt idx="10">
                  <c:v>25</c:v>
                </c:pt>
                <c:pt idx="11">
                  <c:v>19</c:v>
                </c:pt>
                <c:pt idx="12">
                  <c:v>17</c:v>
                </c:pt>
                <c:pt idx="13">
                  <c:v>34</c:v>
                </c:pt>
                <c:pt idx="14">
                  <c:v>41</c:v>
                </c:pt>
                <c:pt idx="15">
                  <c:v>25</c:v>
                </c:pt>
                <c:pt idx="16">
                  <c:v>20</c:v>
                </c:pt>
                <c:pt idx="17">
                  <c:v>12</c:v>
                </c:pt>
                <c:pt idx="18">
                  <c:v>23</c:v>
                </c:pt>
                <c:pt idx="19">
                  <c:v>-4</c:v>
                </c:pt>
                <c:pt idx="20">
                  <c:v>-15</c:v>
                </c:pt>
                <c:pt idx="21">
                  <c:v>-8</c:v>
                </c:pt>
                <c:pt idx="22">
                  <c:v>-12</c:v>
                </c:pt>
                <c:pt idx="23">
                  <c:v>1</c:v>
                </c:pt>
                <c:pt idx="24">
                  <c:v>7</c:v>
                </c:pt>
                <c:pt idx="25">
                  <c:v>22</c:v>
                </c:pt>
                <c:pt idx="26">
                  <c:v>39</c:v>
                </c:pt>
                <c:pt idx="27">
                  <c:v>21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DD4A-4BA7-8722-1C813879B4C4}"/>
            </c:ext>
          </c:extLst>
        </c:ser>
        <c:ser>
          <c:idx val="3"/>
          <c:order val="3"/>
          <c:tx>
            <c:strRef>
              <c:f>Indexek!$E$83</c:f>
              <c:strCache>
                <c:ptCount val="1"/>
                <c:pt idx="0">
                  <c:v>Nagy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27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DD4A-4BA7-8722-1C813879B4C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Indexek!$A$84:$A$111</c:f>
              <c:strCache>
                <c:ptCount val="28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  <c:pt idx="27">
                  <c:v>Március</c:v>
                </c:pt>
              </c:strCache>
            </c:strRef>
          </c:cat>
          <c:val>
            <c:numRef>
              <c:f>Indexek!$E$84:$E$111</c:f>
              <c:numCache>
                <c:formatCode>General\ "pont"</c:formatCode>
                <c:ptCount val="28"/>
                <c:pt idx="0">
                  <c:v>19</c:v>
                </c:pt>
                <c:pt idx="1">
                  <c:v>31</c:v>
                </c:pt>
                <c:pt idx="2">
                  <c:v>37</c:v>
                </c:pt>
                <c:pt idx="3">
                  <c:v>38</c:v>
                </c:pt>
                <c:pt idx="4">
                  <c:v>39</c:v>
                </c:pt>
                <c:pt idx="5">
                  <c:v>27</c:v>
                </c:pt>
                <c:pt idx="6">
                  <c:v>49</c:v>
                </c:pt>
                <c:pt idx="7">
                  <c:v>38</c:v>
                </c:pt>
                <c:pt idx="8">
                  <c:v>32</c:v>
                </c:pt>
                <c:pt idx="9">
                  <c:v>42</c:v>
                </c:pt>
                <c:pt idx="10">
                  <c:v>34</c:v>
                </c:pt>
                <c:pt idx="11">
                  <c:v>40</c:v>
                </c:pt>
                <c:pt idx="12">
                  <c:v>43</c:v>
                </c:pt>
                <c:pt idx="13">
                  <c:v>40</c:v>
                </c:pt>
                <c:pt idx="14">
                  <c:v>40</c:v>
                </c:pt>
                <c:pt idx="15">
                  <c:v>35</c:v>
                </c:pt>
                <c:pt idx="16">
                  <c:v>31</c:v>
                </c:pt>
                <c:pt idx="17">
                  <c:v>24</c:v>
                </c:pt>
                <c:pt idx="18">
                  <c:v>22</c:v>
                </c:pt>
                <c:pt idx="19">
                  <c:v>13</c:v>
                </c:pt>
                <c:pt idx="20">
                  <c:v>27</c:v>
                </c:pt>
                <c:pt idx="21">
                  <c:v>11</c:v>
                </c:pt>
                <c:pt idx="22">
                  <c:v>8</c:v>
                </c:pt>
                <c:pt idx="23">
                  <c:v>18</c:v>
                </c:pt>
                <c:pt idx="24">
                  <c:v>21</c:v>
                </c:pt>
                <c:pt idx="25">
                  <c:v>33</c:v>
                </c:pt>
                <c:pt idx="26">
                  <c:v>28</c:v>
                </c:pt>
                <c:pt idx="27">
                  <c:v>28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DD4A-4BA7-8722-1C813879B4C4}"/>
            </c:ext>
          </c:extLst>
        </c:ser>
        <c:ser>
          <c:idx val="4"/>
          <c:order val="4"/>
          <c:tx>
            <c:strRef>
              <c:f>Indexek!$F$83</c:f>
              <c:strCache>
                <c:ptCount val="1"/>
                <c:pt idx="0">
                  <c:v>Várakozások indexe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Lbls>
            <c:dLbl>
              <c:idx val="27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DD4A-4BA7-8722-1C813879B4C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Indexek!$A$84:$A$111</c:f>
              <c:strCache>
                <c:ptCount val="28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  <c:pt idx="27">
                  <c:v>Március</c:v>
                </c:pt>
              </c:strCache>
            </c:strRef>
          </c:cat>
          <c:val>
            <c:numRef>
              <c:f>Indexek!$F$84:$F$111</c:f>
              <c:numCache>
                <c:formatCode>General\ "pont"</c:formatCode>
                <c:ptCount val="28"/>
                <c:pt idx="0">
                  <c:v>4</c:v>
                </c:pt>
                <c:pt idx="1">
                  <c:v>17</c:v>
                </c:pt>
                <c:pt idx="2">
                  <c:v>21</c:v>
                </c:pt>
                <c:pt idx="3">
                  <c:v>18</c:v>
                </c:pt>
                <c:pt idx="4">
                  <c:v>27</c:v>
                </c:pt>
                <c:pt idx="5">
                  <c:v>22</c:v>
                </c:pt>
                <c:pt idx="6">
                  <c:v>26</c:v>
                </c:pt>
                <c:pt idx="7">
                  <c:v>20</c:v>
                </c:pt>
                <c:pt idx="8">
                  <c:v>16</c:v>
                </c:pt>
                <c:pt idx="9">
                  <c:v>21</c:v>
                </c:pt>
                <c:pt idx="10">
                  <c:v>18</c:v>
                </c:pt>
                <c:pt idx="11">
                  <c:v>17</c:v>
                </c:pt>
                <c:pt idx="12">
                  <c:v>22</c:v>
                </c:pt>
                <c:pt idx="13">
                  <c:v>30</c:v>
                </c:pt>
                <c:pt idx="14">
                  <c:v>29</c:v>
                </c:pt>
                <c:pt idx="15">
                  <c:v>14</c:v>
                </c:pt>
                <c:pt idx="16">
                  <c:v>16</c:v>
                </c:pt>
                <c:pt idx="17">
                  <c:v>14</c:v>
                </c:pt>
                <c:pt idx="18">
                  <c:v>13</c:v>
                </c:pt>
                <c:pt idx="19">
                  <c:v>1</c:v>
                </c:pt>
                <c:pt idx="20">
                  <c:v>-2</c:v>
                </c:pt>
                <c:pt idx="21">
                  <c:v>-8</c:v>
                </c:pt>
                <c:pt idx="22">
                  <c:v>-5</c:v>
                </c:pt>
                <c:pt idx="23">
                  <c:v>0</c:v>
                </c:pt>
                <c:pt idx="24">
                  <c:v>1</c:v>
                </c:pt>
                <c:pt idx="25">
                  <c:v>14</c:v>
                </c:pt>
                <c:pt idx="26">
                  <c:v>17</c:v>
                </c:pt>
                <c:pt idx="27">
                  <c:v>13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DD4A-4BA7-8722-1C813879B4C4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1005343440"/>
        <c:axId val="1005346064"/>
      </c:lineChart>
      <c:catAx>
        <c:axId val="10053434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005346064"/>
        <c:crosses val="autoZero"/>
        <c:auto val="1"/>
        <c:lblAlgn val="ctr"/>
        <c:lblOffset val="0"/>
        <c:noMultiLvlLbl val="0"/>
      </c:catAx>
      <c:valAx>
        <c:axId val="1005346064"/>
        <c:scaling>
          <c:orientation val="minMax"/>
          <c:max val="50"/>
          <c:min val="-30"/>
        </c:scaling>
        <c:delete val="0"/>
        <c:axPos val="l"/>
        <c:numFmt formatCode="General\ &quot;pont&quot;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00534344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2000"/>
      </a:pPr>
      <a:endParaRPr lang="hu-HU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8112423447069113E-2"/>
          <c:y val="3.8878845619535682E-2"/>
          <c:w val="0.87577646544181975"/>
          <c:h val="0.63247838207813534"/>
        </c:manualLayout>
      </c:layout>
      <c:lineChart>
        <c:grouping val="standard"/>
        <c:varyColors val="0"/>
        <c:ser>
          <c:idx val="0"/>
          <c:order val="0"/>
          <c:tx>
            <c:strRef>
              <c:f>'Új verzió'!$B$55</c:f>
              <c:strCache>
                <c:ptCount val="1"/>
                <c:pt idx="0">
                  <c:v>Mikro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Pt>
            <c:idx val="0"/>
            <c:marker>
              <c:symbol val="circle"/>
              <c:size val="10"/>
              <c:spPr>
                <a:solidFill>
                  <a:srgbClr val="92ECF6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0-2B51-4265-98AE-D9BD2E97AB26}"/>
              </c:ext>
            </c:extLst>
          </c:dPt>
          <c:dPt>
            <c:idx val="4"/>
            <c:marker>
              <c:symbol val="circle"/>
              <c:size val="10"/>
              <c:spPr>
                <a:solidFill>
                  <a:srgbClr val="92ECF6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1-2B51-4265-98AE-D9BD2E97AB26}"/>
              </c:ext>
            </c:extLst>
          </c:dPt>
          <c:dLbls>
            <c:dLbl>
              <c:idx val="27"/>
              <c:layout>
                <c:manualLayout>
                  <c:x val="-2.0370135052831988E-16"/>
                  <c:y val="4.863661421763078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2B51-4265-98AE-D9BD2E97AB2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4EE4F8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verzió'!$A$56:$A$83</c:f>
              <c:strCache>
                <c:ptCount val="28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  <c:pt idx="27">
                  <c:v>Március</c:v>
                </c:pt>
              </c:strCache>
            </c:strRef>
          </c:cat>
          <c:val>
            <c:numRef>
              <c:f>'Új verzió'!$B$56:$B$83</c:f>
              <c:numCache>
                <c:formatCode>0%</c:formatCode>
                <c:ptCount val="28"/>
                <c:pt idx="0">
                  <c:v>0.77494545454545438</c:v>
                </c:pt>
                <c:pt idx="1">
                  <c:v>0.67519035532994942</c:v>
                </c:pt>
                <c:pt idx="2">
                  <c:v>0.71971608832807565</c:v>
                </c:pt>
                <c:pt idx="3">
                  <c:v>0.7</c:v>
                </c:pt>
                <c:pt idx="4">
                  <c:v>0.75</c:v>
                </c:pt>
                <c:pt idx="5">
                  <c:v>0.84</c:v>
                </c:pt>
                <c:pt idx="6">
                  <c:v>0.85</c:v>
                </c:pt>
                <c:pt idx="7">
                  <c:v>0.83</c:v>
                </c:pt>
                <c:pt idx="8">
                  <c:v>0.87</c:v>
                </c:pt>
                <c:pt idx="9">
                  <c:v>0.88</c:v>
                </c:pt>
                <c:pt idx="10">
                  <c:v>0.87</c:v>
                </c:pt>
                <c:pt idx="11">
                  <c:v>0.86</c:v>
                </c:pt>
                <c:pt idx="12">
                  <c:v>0.9</c:v>
                </c:pt>
                <c:pt idx="13">
                  <c:v>0.87</c:v>
                </c:pt>
                <c:pt idx="14">
                  <c:v>0.88</c:v>
                </c:pt>
                <c:pt idx="15">
                  <c:v>0.86</c:v>
                </c:pt>
                <c:pt idx="16">
                  <c:v>0.91</c:v>
                </c:pt>
                <c:pt idx="17">
                  <c:v>0.87</c:v>
                </c:pt>
                <c:pt idx="18">
                  <c:v>0.89</c:v>
                </c:pt>
                <c:pt idx="19">
                  <c:v>0.89</c:v>
                </c:pt>
                <c:pt idx="20">
                  <c:v>0.84</c:v>
                </c:pt>
                <c:pt idx="21">
                  <c:v>0.85</c:v>
                </c:pt>
                <c:pt idx="22">
                  <c:v>0.89</c:v>
                </c:pt>
                <c:pt idx="23">
                  <c:v>0.89</c:v>
                </c:pt>
                <c:pt idx="24">
                  <c:v>0.84</c:v>
                </c:pt>
                <c:pt idx="25">
                  <c:v>0.81</c:v>
                </c:pt>
                <c:pt idx="26">
                  <c:v>0.82</c:v>
                </c:pt>
                <c:pt idx="27">
                  <c:v>0.84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2B51-4265-98AE-D9BD2E97AB26}"/>
            </c:ext>
          </c:extLst>
        </c:ser>
        <c:ser>
          <c:idx val="1"/>
          <c:order val="1"/>
          <c:tx>
            <c:strRef>
              <c:f>'Új verzió'!$C$55</c:f>
              <c:strCache>
                <c:ptCount val="1"/>
                <c:pt idx="0">
                  <c:v>Kis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Pt>
            <c:idx val="0"/>
            <c:marker>
              <c:symbol val="circle"/>
              <c:size val="10"/>
              <c:spPr>
                <a:solidFill>
                  <a:srgbClr val="00B0F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3-2B51-4265-98AE-D9BD2E97AB26}"/>
              </c:ext>
            </c:extLst>
          </c:dPt>
          <c:dLbls>
            <c:dLbl>
              <c:idx val="27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2B51-4265-98AE-D9BD2E97AB2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F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verzió'!$A$56:$A$83</c:f>
              <c:strCache>
                <c:ptCount val="28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  <c:pt idx="27">
                  <c:v>Március</c:v>
                </c:pt>
              </c:strCache>
            </c:strRef>
          </c:cat>
          <c:val>
            <c:numRef>
              <c:f>'Új verzió'!$C$56:$C$83</c:f>
              <c:numCache>
                <c:formatCode>0%</c:formatCode>
                <c:ptCount val="28"/>
                <c:pt idx="0">
                  <c:v>0.85590062111801246</c:v>
                </c:pt>
                <c:pt idx="1">
                  <c:v>0.77149837133550492</c:v>
                </c:pt>
                <c:pt idx="2">
                  <c:v>0.83971553610503291</c:v>
                </c:pt>
                <c:pt idx="3">
                  <c:v>0.87</c:v>
                </c:pt>
                <c:pt idx="4">
                  <c:v>0.9</c:v>
                </c:pt>
                <c:pt idx="5">
                  <c:v>0.91</c:v>
                </c:pt>
                <c:pt idx="6">
                  <c:v>0.96</c:v>
                </c:pt>
                <c:pt idx="7">
                  <c:v>0.95</c:v>
                </c:pt>
                <c:pt idx="8">
                  <c:v>0.98</c:v>
                </c:pt>
                <c:pt idx="9">
                  <c:v>0.95</c:v>
                </c:pt>
                <c:pt idx="10">
                  <c:v>0.98</c:v>
                </c:pt>
                <c:pt idx="11">
                  <c:v>0.96</c:v>
                </c:pt>
                <c:pt idx="12">
                  <c:v>0.97</c:v>
                </c:pt>
                <c:pt idx="13">
                  <c:v>0.95</c:v>
                </c:pt>
                <c:pt idx="14">
                  <c:v>0.96</c:v>
                </c:pt>
                <c:pt idx="15">
                  <c:v>0.97</c:v>
                </c:pt>
                <c:pt idx="16">
                  <c:v>0.96</c:v>
                </c:pt>
                <c:pt idx="17">
                  <c:v>0.99</c:v>
                </c:pt>
                <c:pt idx="18">
                  <c:v>0.98</c:v>
                </c:pt>
                <c:pt idx="19">
                  <c:v>0.97</c:v>
                </c:pt>
                <c:pt idx="20">
                  <c:v>0.94</c:v>
                </c:pt>
                <c:pt idx="21">
                  <c:v>0.91</c:v>
                </c:pt>
                <c:pt idx="22">
                  <c:v>0.96</c:v>
                </c:pt>
                <c:pt idx="23">
                  <c:v>0.88</c:v>
                </c:pt>
                <c:pt idx="24">
                  <c:v>0.94</c:v>
                </c:pt>
                <c:pt idx="25">
                  <c:v>0.89</c:v>
                </c:pt>
                <c:pt idx="26">
                  <c:v>0.89</c:v>
                </c:pt>
                <c:pt idx="27">
                  <c:v>0.86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2B51-4265-98AE-D9BD2E97AB26}"/>
            </c:ext>
          </c:extLst>
        </c:ser>
        <c:ser>
          <c:idx val="2"/>
          <c:order val="2"/>
          <c:tx>
            <c:strRef>
              <c:f>'Új verzió'!$D$55</c:f>
              <c:strCache>
                <c:ptCount val="1"/>
                <c:pt idx="0">
                  <c:v>Közép</c:v>
                </c:pt>
              </c:strCache>
            </c:strRef>
          </c:tx>
          <c:spPr>
            <a:ln w="25400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70C0"/>
              </a:solidFill>
              <a:ln w="9525">
                <a:noFill/>
              </a:ln>
              <a:effectLst/>
            </c:spPr>
          </c:marker>
          <c:dLbls>
            <c:dLbl>
              <c:idx val="27"/>
              <c:layout>
                <c:manualLayout>
                  <c:x val="-2.0370135052831988E-16"/>
                  <c:y val="-7.295492132644684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2B51-4265-98AE-D9BD2E97AB2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70C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verzió'!$A$56:$A$83</c:f>
              <c:strCache>
                <c:ptCount val="28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  <c:pt idx="27">
                  <c:v>Március</c:v>
                </c:pt>
              </c:strCache>
            </c:strRef>
          </c:cat>
          <c:val>
            <c:numRef>
              <c:f>'Új verzió'!$D$56:$D$83</c:f>
              <c:numCache>
                <c:formatCode>0%</c:formatCode>
                <c:ptCount val="28"/>
                <c:pt idx="0">
                  <c:v>0.8844537815126049</c:v>
                </c:pt>
                <c:pt idx="1">
                  <c:v>0.80644171779141105</c:v>
                </c:pt>
                <c:pt idx="2">
                  <c:v>0.89417808219178063</c:v>
                </c:pt>
                <c:pt idx="3">
                  <c:v>0.92</c:v>
                </c:pt>
                <c:pt idx="4">
                  <c:v>0.94</c:v>
                </c:pt>
                <c:pt idx="5">
                  <c:v>1.02</c:v>
                </c:pt>
                <c:pt idx="6">
                  <c:v>0.99</c:v>
                </c:pt>
                <c:pt idx="7">
                  <c:v>1</c:v>
                </c:pt>
                <c:pt idx="8">
                  <c:v>1.01</c:v>
                </c:pt>
                <c:pt idx="9">
                  <c:v>0.98</c:v>
                </c:pt>
                <c:pt idx="10">
                  <c:v>1.01</c:v>
                </c:pt>
                <c:pt idx="11">
                  <c:v>1.01</c:v>
                </c:pt>
                <c:pt idx="12">
                  <c:v>1.04</c:v>
                </c:pt>
                <c:pt idx="13">
                  <c:v>0.98</c:v>
                </c:pt>
                <c:pt idx="14">
                  <c:v>1.03</c:v>
                </c:pt>
                <c:pt idx="15">
                  <c:v>1.03</c:v>
                </c:pt>
                <c:pt idx="16">
                  <c:v>1.03</c:v>
                </c:pt>
                <c:pt idx="17">
                  <c:v>1.01</c:v>
                </c:pt>
                <c:pt idx="18">
                  <c:v>1</c:v>
                </c:pt>
                <c:pt idx="19">
                  <c:v>1.01</c:v>
                </c:pt>
                <c:pt idx="20">
                  <c:v>0.95</c:v>
                </c:pt>
                <c:pt idx="21">
                  <c:v>0.98</c:v>
                </c:pt>
                <c:pt idx="22">
                  <c:v>0.95</c:v>
                </c:pt>
                <c:pt idx="23">
                  <c:v>0.91</c:v>
                </c:pt>
                <c:pt idx="24">
                  <c:v>0.98</c:v>
                </c:pt>
                <c:pt idx="25">
                  <c:v>0.92</c:v>
                </c:pt>
                <c:pt idx="26">
                  <c:v>0.96</c:v>
                </c:pt>
                <c:pt idx="27">
                  <c:v>0.92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2B51-4265-98AE-D9BD2E97AB26}"/>
            </c:ext>
          </c:extLst>
        </c:ser>
        <c:ser>
          <c:idx val="3"/>
          <c:order val="3"/>
          <c:tx>
            <c:strRef>
              <c:f>'Új verzió'!$E$55</c:f>
              <c:strCache>
                <c:ptCount val="1"/>
                <c:pt idx="0">
                  <c:v>Nagy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27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2B51-4265-98AE-D9BD2E97AB2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verzió'!$A$56:$A$83</c:f>
              <c:strCache>
                <c:ptCount val="28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  <c:pt idx="27">
                  <c:v>Március</c:v>
                </c:pt>
              </c:strCache>
            </c:strRef>
          </c:cat>
          <c:val>
            <c:numRef>
              <c:f>'Új verzió'!$E$56:$E$83</c:f>
              <c:numCache>
                <c:formatCode>0%</c:formatCode>
                <c:ptCount val="28"/>
                <c:pt idx="0">
                  <c:v>0.91455696202531644</c:v>
                </c:pt>
                <c:pt idx="1">
                  <c:v>0.96574074074074079</c:v>
                </c:pt>
                <c:pt idx="2">
                  <c:v>0.96964285714285703</c:v>
                </c:pt>
                <c:pt idx="3">
                  <c:v>0.97</c:v>
                </c:pt>
                <c:pt idx="4">
                  <c:v>1.08</c:v>
                </c:pt>
                <c:pt idx="5">
                  <c:v>1.17</c:v>
                </c:pt>
                <c:pt idx="6">
                  <c:v>1.1299999999999999</c:v>
                </c:pt>
                <c:pt idx="7">
                  <c:v>1.02</c:v>
                </c:pt>
                <c:pt idx="8">
                  <c:v>1.06</c:v>
                </c:pt>
                <c:pt idx="9">
                  <c:v>1.06</c:v>
                </c:pt>
                <c:pt idx="10">
                  <c:v>1.07</c:v>
                </c:pt>
                <c:pt idx="11">
                  <c:v>1.1100000000000001</c:v>
                </c:pt>
                <c:pt idx="12">
                  <c:v>1.07</c:v>
                </c:pt>
                <c:pt idx="13">
                  <c:v>1.02</c:v>
                </c:pt>
                <c:pt idx="14">
                  <c:v>0.96</c:v>
                </c:pt>
                <c:pt idx="15">
                  <c:v>1.05</c:v>
                </c:pt>
                <c:pt idx="16">
                  <c:v>1.04</c:v>
                </c:pt>
                <c:pt idx="17">
                  <c:v>1.1000000000000001</c:v>
                </c:pt>
                <c:pt idx="18">
                  <c:v>1.04</c:v>
                </c:pt>
                <c:pt idx="19">
                  <c:v>1.02</c:v>
                </c:pt>
                <c:pt idx="20">
                  <c:v>1.06</c:v>
                </c:pt>
                <c:pt idx="21">
                  <c:v>0.99</c:v>
                </c:pt>
                <c:pt idx="22">
                  <c:v>1.01</c:v>
                </c:pt>
                <c:pt idx="23">
                  <c:v>0.97</c:v>
                </c:pt>
                <c:pt idx="24">
                  <c:v>0.99</c:v>
                </c:pt>
                <c:pt idx="25">
                  <c:v>0.98</c:v>
                </c:pt>
                <c:pt idx="26">
                  <c:v>0.98</c:v>
                </c:pt>
                <c:pt idx="27">
                  <c:v>0.99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2B51-4265-98AE-D9BD2E97AB26}"/>
            </c:ext>
          </c:extLst>
        </c:ser>
        <c:ser>
          <c:idx val="4"/>
          <c:order val="4"/>
          <c:tx>
            <c:strRef>
              <c:f>'Új verzió'!$F$55</c:f>
              <c:strCache>
                <c:ptCount val="1"/>
                <c:pt idx="0">
                  <c:v>A válaszadók súlyozott átlaga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Pt>
            <c:idx val="0"/>
            <c:marker>
              <c:symbol val="circle"/>
              <c:size val="10"/>
              <c:spPr>
                <a:solidFill>
                  <a:srgbClr val="FF000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7-2B51-4265-98AE-D9BD2E97AB26}"/>
              </c:ext>
            </c:extLst>
          </c:dPt>
          <c:dLbls>
            <c:dLbl>
              <c:idx val="27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2B51-4265-98AE-D9BD2E97AB2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verzió'!$A$56:$A$83</c:f>
              <c:strCache>
                <c:ptCount val="28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  <c:pt idx="27">
                  <c:v>Március</c:v>
                </c:pt>
              </c:strCache>
            </c:strRef>
          </c:cat>
          <c:val>
            <c:numRef>
              <c:f>'Új verzió'!$F$56:$F$83</c:f>
              <c:numCache>
                <c:formatCode>0%</c:formatCode>
                <c:ptCount val="28"/>
                <c:pt idx="0">
                  <c:v>0.84343437799511489</c:v>
                </c:pt>
                <c:pt idx="1">
                  <c:v>0.80854755775995901</c:v>
                </c:pt>
                <c:pt idx="2">
                  <c:v>0.83041966094741682</c:v>
                </c:pt>
                <c:pt idx="3">
                  <c:v>0.83</c:v>
                </c:pt>
                <c:pt idx="4">
                  <c:v>0.91</c:v>
                </c:pt>
                <c:pt idx="5">
                  <c:v>0.97</c:v>
                </c:pt>
                <c:pt idx="6">
                  <c:v>0.96</c:v>
                </c:pt>
                <c:pt idx="7">
                  <c:v>0.92</c:v>
                </c:pt>
                <c:pt idx="8">
                  <c:v>0.95</c:v>
                </c:pt>
                <c:pt idx="9">
                  <c:v>0.96</c:v>
                </c:pt>
                <c:pt idx="10">
                  <c:v>0.96</c:v>
                </c:pt>
                <c:pt idx="11">
                  <c:v>0.97</c:v>
                </c:pt>
                <c:pt idx="12">
                  <c:v>0.98</c:v>
                </c:pt>
                <c:pt idx="13">
                  <c:v>0.94</c:v>
                </c:pt>
                <c:pt idx="14">
                  <c:v>0.94</c:v>
                </c:pt>
                <c:pt idx="15">
                  <c:v>0.95</c:v>
                </c:pt>
                <c:pt idx="16">
                  <c:v>0.98</c:v>
                </c:pt>
                <c:pt idx="17">
                  <c:v>0.98</c:v>
                </c:pt>
                <c:pt idx="18">
                  <c:v>0.96</c:v>
                </c:pt>
                <c:pt idx="19">
                  <c:v>0.96</c:v>
                </c:pt>
                <c:pt idx="20">
                  <c:v>0.94</c:v>
                </c:pt>
                <c:pt idx="21">
                  <c:v>0.91</c:v>
                </c:pt>
                <c:pt idx="22">
                  <c:v>0.95</c:v>
                </c:pt>
                <c:pt idx="23">
                  <c:v>0.91</c:v>
                </c:pt>
                <c:pt idx="24">
                  <c:v>0.92</c:v>
                </c:pt>
                <c:pt idx="25">
                  <c:v>0.9</c:v>
                </c:pt>
                <c:pt idx="26">
                  <c:v>0.9</c:v>
                </c:pt>
                <c:pt idx="27">
                  <c:v>0.9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8-2B51-4265-98AE-D9BD2E97AB26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908155487"/>
        <c:axId val="908155071"/>
      </c:lineChart>
      <c:catAx>
        <c:axId val="90815548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08155071"/>
        <c:crosses val="autoZero"/>
        <c:auto val="1"/>
        <c:lblAlgn val="ctr"/>
        <c:lblOffset val="100"/>
        <c:noMultiLvlLbl val="0"/>
      </c:catAx>
      <c:valAx>
        <c:axId val="908155071"/>
        <c:scaling>
          <c:orientation val="minMax"/>
          <c:max val="1.2"/>
          <c:min val="0.60000000000000009"/>
        </c:scaling>
        <c:delete val="0"/>
        <c:axPos val="l"/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0815548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5178343116732044E-2"/>
          <c:y val="3.9658862024404613E-2"/>
          <c:w val="0.87116272965879271"/>
          <c:h val="0.59593914046633933"/>
        </c:manualLayout>
      </c:layout>
      <c:lineChart>
        <c:grouping val="standard"/>
        <c:varyColors val="0"/>
        <c:ser>
          <c:idx val="0"/>
          <c:order val="0"/>
          <c:tx>
            <c:strRef>
              <c:f>'Új verzió'!$L$85</c:f>
              <c:strCache>
                <c:ptCount val="1"/>
                <c:pt idx="0">
                  <c:v>Ipar és építőipar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27"/>
              <c:layout>
                <c:manualLayout>
                  <c:x val="0"/>
                  <c:y val="-2.1685237497105256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rgbClr val="00206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D689-4F68-A7AC-65E0B82144A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verzió'!$K$86:$K$113</c:f>
              <c:strCache>
                <c:ptCount val="28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  <c:pt idx="27">
                  <c:v>Március</c:v>
                </c:pt>
              </c:strCache>
            </c:strRef>
          </c:cat>
          <c:val>
            <c:numRef>
              <c:f>'Új verzió'!$L$86:$L$113</c:f>
              <c:numCache>
                <c:formatCode>0%</c:formatCode>
                <c:ptCount val="28"/>
                <c:pt idx="0">
                  <c:v>0.84560700188391502</c:v>
                </c:pt>
                <c:pt idx="1">
                  <c:v>0.88553002654280011</c:v>
                </c:pt>
                <c:pt idx="2">
                  <c:v>0.83220832855340143</c:v>
                </c:pt>
                <c:pt idx="3">
                  <c:v>0.9</c:v>
                </c:pt>
                <c:pt idx="4">
                  <c:v>0.92246042647828363</c:v>
                </c:pt>
                <c:pt idx="5">
                  <c:v>0.95</c:v>
                </c:pt>
                <c:pt idx="6">
                  <c:v>0.97</c:v>
                </c:pt>
                <c:pt idx="7">
                  <c:v>0.92</c:v>
                </c:pt>
                <c:pt idx="8">
                  <c:v>0.97</c:v>
                </c:pt>
                <c:pt idx="9">
                  <c:v>0.95</c:v>
                </c:pt>
                <c:pt idx="10">
                  <c:v>0.94</c:v>
                </c:pt>
                <c:pt idx="11">
                  <c:v>0.98</c:v>
                </c:pt>
                <c:pt idx="12">
                  <c:v>1.01</c:v>
                </c:pt>
                <c:pt idx="13">
                  <c:v>0.93</c:v>
                </c:pt>
                <c:pt idx="14">
                  <c:v>0.95</c:v>
                </c:pt>
                <c:pt idx="15">
                  <c:v>0.94</c:v>
                </c:pt>
                <c:pt idx="16">
                  <c:v>0.98</c:v>
                </c:pt>
                <c:pt idx="17">
                  <c:v>0.97</c:v>
                </c:pt>
                <c:pt idx="18">
                  <c:v>0.96</c:v>
                </c:pt>
                <c:pt idx="19">
                  <c:v>0.95</c:v>
                </c:pt>
                <c:pt idx="20">
                  <c:v>0.91</c:v>
                </c:pt>
                <c:pt idx="21">
                  <c:v>0.88</c:v>
                </c:pt>
                <c:pt idx="22">
                  <c:v>0.93</c:v>
                </c:pt>
                <c:pt idx="23">
                  <c:v>0.92</c:v>
                </c:pt>
                <c:pt idx="24">
                  <c:v>0.91</c:v>
                </c:pt>
                <c:pt idx="25">
                  <c:v>0.85</c:v>
                </c:pt>
                <c:pt idx="26">
                  <c:v>0.85</c:v>
                </c:pt>
                <c:pt idx="27">
                  <c:v>0.83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D689-4F68-A7AC-65E0B82144A7}"/>
            </c:ext>
          </c:extLst>
        </c:ser>
        <c:ser>
          <c:idx val="1"/>
          <c:order val="1"/>
          <c:tx>
            <c:strRef>
              <c:f>'Új verzió'!$M$85</c:f>
              <c:strCache>
                <c:ptCount val="1"/>
                <c:pt idx="0">
                  <c:v>Mezőgazdaság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Lbls>
            <c:dLbl>
              <c:idx val="27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D689-4F68-A7AC-65E0B82144A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F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verzió'!$K$86:$K$113</c:f>
              <c:strCache>
                <c:ptCount val="28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  <c:pt idx="27">
                  <c:v>Március</c:v>
                </c:pt>
              </c:strCache>
            </c:strRef>
          </c:cat>
          <c:val>
            <c:numRef>
              <c:f>'Új verzió'!$M$86:$M$113</c:f>
              <c:numCache>
                <c:formatCode>0%</c:formatCode>
                <c:ptCount val="28"/>
                <c:pt idx="0">
                  <c:v>0.93884615384615366</c:v>
                </c:pt>
                <c:pt idx="1">
                  <c:v>0.89935897435897427</c:v>
                </c:pt>
                <c:pt idx="2">
                  <c:v>0.88945312499999996</c:v>
                </c:pt>
                <c:pt idx="3">
                  <c:v>0.89</c:v>
                </c:pt>
                <c:pt idx="4">
                  <c:v>0.91683673469387761</c:v>
                </c:pt>
                <c:pt idx="5">
                  <c:v>0.93</c:v>
                </c:pt>
                <c:pt idx="6">
                  <c:v>0.94</c:v>
                </c:pt>
                <c:pt idx="7">
                  <c:v>0.89</c:v>
                </c:pt>
                <c:pt idx="8">
                  <c:v>0.91</c:v>
                </c:pt>
                <c:pt idx="9">
                  <c:v>0.89</c:v>
                </c:pt>
                <c:pt idx="10">
                  <c:v>0.93</c:v>
                </c:pt>
                <c:pt idx="11">
                  <c:v>0.92</c:v>
                </c:pt>
                <c:pt idx="12">
                  <c:v>0.95</c:v>
                </c:pt>
                <c:pt idx="13">
                  <c:v>0.94</c:v>
                </c:pt>
                <c:pt idx="14">
                  <c:v>0.92</c:v>
                </c:pt>
                <c:pt idx="15">
                  <c:v>0.92</c:v>
                </c:pt>
                <c:pt idx="16">
                  <c:v>0.96</c:v>
                </c:pt>
                <c:pt idx="17">
                  <c:v>0.99</c:v>
                </c:pt>
                <c:pt idx="18">
                  <c:v>0.99</c:v>
                </c:pt>
                <c:pt idx="19">
                  <c:v>0.99</c:v>
                </c:pt>
                <c:pt idx="20">
                  <c:v>0.95</c:v>
                </c:pt>
                <c:pt idx="21">
                  <c:v>0.89</c:v>
                </c:pt>
                <c:pt idx="22">
                  <c:v>0.86</c:v>
                </c:pt>
                <c:pt idx="23">
                  <c:v>0.84</c:v>
                </c:pt>
                <c:pt idx="24">
                  <c:v>0.9</c:v>
                </c:pt>
                <c:pt idx="25">
                  <c:v>0.9</c:v>
                </c:pt>
                <c:pt idx="26">
                  <c:v>0.92</c:v>
                </c:pt>
                <c:pt idx="27">
                  <c:v>0.87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D689-4F68-A7AC-65E0B82144A7}"/>
            </c:ext>
          </c:extLst>
        </c:ser>
        <c:ser>
          <c:idx val="2"/>
          <c:order val="2"/>
          <c:tx>
            <c:strRef>
              <c:f>'Új verzió'!$N$85</c:f>
              <c:strCache>
                <c:ptCount val="1"/>
                <c:pt idx="0">
                  <c:v>Szolgáltatás és kereskedelem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Lbls>
            <c:dLbl>
              <c:idx val="27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D689-4F68-A7AC-65E0B82144A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4EE4F8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verzió'!$K$86:$K$113</c:f>
              <c:strCache>
                <c:ptCount val="28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  <c:pt idx="27">
                  <c:v>Március</c:v>
                </c:pt>
              </c:strCache>
            </c:strRef>
          </c:cat>
          <c:val>
            <c:numRef>
              <c:f>'Új verzió'!$N$86:$N$113</c:f>
              <c:numCache>
                <c:formatCode>0%</c:formatCode>
                <c:ptCount val="28"/>
                <c:pt idx="0">
                  <c:v>0.71738633469602497</c:v>
                </c:pt>
                <c:pt idx="1">
                  <c:v>0.62368835148907342</c:v>
                </c:pt>
                <c:pt idx="2">
                  <c:v>0.66004791501863025</c:v>
                </c:pt>
                <c:pt idx="3">
                  <c:v>0.64500000000000002</c:v>
                </c:pt>
                <c:pt idx="4">
                  <c:v>0.70576481468686314</c:v>
                </c:pt>
                <c:pt idx="5">
                  <c:v>0.78500000000000003</c:v>
                </c:pt>
                <c:pt idx="6">
                  <c:v>0.80249999999999999</c:v>
                </c:pt>
                <c:pt idx="7">
                  <c:v>0.82750000000000001</c:v>
                </c:pt>
                <c:pt idx="8">
                  <c:v>0.84</c:v>
                </c:pt>
                <c:pt idx="9">
                  <c:v>0.88</c:v>
                </c:pt>
                <c:pt idx="10">
                  <c:v>0.87</c:v>
                </c:pt>
                <c:pt idx="11">
                  <c:v>0.86</c:v>
                </c:pt>
                <c:pt idx="12">
                  <c:v>0.88</c:v>
                </c:pt>
                <c:pt idx="13">
                  <c:v>0.88</c:v>
                </c:pt>
                <c:pt idx="14">
                  <c:v>0.89</c:v>
                </c:pt>
                <c:pt idx="15">
                  <c:v>0.88</c:v>
                </c:pt>
                <c:pt idx="16">
                  <c:v>0.96</c:v>
                </c:pt>
                <c:pt idx="17">
                  <c:v>0.92</c:v>
                </c:pt>
                <c:pt idx="18">
                  <c:v>0.91</c:v>
                </c:pt>
                <c:pt idx="19">
                  <c:v>0.95</c:v>
                </c:pt>
                <c:pt idx="20">
                  <c:v>0.9</c:v>
                </c:pt>
                <c:pt idx="21">
                  <c:v>0.85</c:v>
                </c:pt>
                <c:pt idx="22">
                  <c:v>0.95</c:v>
                </c:pt>
                <c:pt idx="23">
                  <c:v>0.89</c:v>
                </c:pt>
                <c:pt idx="24">
                  <c:v>0.82</c:v>
                </c:pt>
                <c:pt idx="25">
                  <c:v>0.86</c:v>
                </c:pt>
                <c:pt idx="26">
                  <c:v>0.86</c:v>
                </c:pt>
                <c:pt idx="27">
                  <c:v>0.82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D689-4F68-A7AC-65E0B82144A7}"/>
            </c:ext>
          </c:extLst>
        </c:ser>
        <c:ser>
          <c:idx val="3"/>
          <c:order val="3"/>
          <c:tx>
            <c:strRef>
              <c:f>'Új verzió'!$O$85</c:f>
              <c:strCache>
                <c:ptCount val="1"/>
                <c:pt idx="0">
                  <c:v>A válaszadók súlyozott átlaga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Lbls>
            <c:dLbl>
              <c:idx val="27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D689-4F68-A7AC-65E0B82144A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verzió'!$K$86:$K$113</c:f>
              <c:strCache>
                <c:ptCount val="28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  <c:pt idx="27">
                  <c:v>Március</c:v>
                </c:pt>
              </c:strCache>
            </c:strRef>
          </c:cat>
          <c:val>
            <c:numRef>
              <c:f>'Új verzió'!$O$86:$O$113</c:f>
              <c:numCache>
                <c:formatCode>0%</c:formatCode>
                <c:ptCount val="28"/>
                <c:pt idx="0">
                  <c:v>0.84343437799511489</c:v>
                </c:pt>
                <c:pt idx="1">
                  <c:v>0.80854755775995901</c:v>
                </c:pt>
                <c:pt idx="2">
                  <c:v>0.83041966094741682</c:v>
                </c:pt>
                <c:pt idx="3">
                  <c:v>0.83</c:v>
                </c:pt>
                <c:pt idx="4">
                  <c:v>0.90557834309474194</c:v>
                </c:pt>
                <c:pt idx="5">
                  <c:v>0.97</c:v>
                </c:pt>
                <c:pt idx="6">
                  <c:v>0.96</c:v>
                </c:pt>
                <c:pt idx="7">
                  <c:v>0.92</c:v>
                </c:pt>
                <c:pt idx="8">
                  <c:v>0.95</c:v>
                </c:pt>
                <c:pt idx="9">
                  <c:v>0.96</c:v>
                </c:pt>
                <c:pt idx="10">
                  <c:v>0.96</c:v>
                </c:pt>
                <c:pt idx="11">
                  <c:v>0.97</c:v>
                </c:pt>
                <c:pt idx="12">
                  <c:v>0.98</c:v>
                </c:pt>
                <c:pt idx="13">
                  <c:v>0.94</c:v>
                </c:pt>
                <c:pt idx="14">
                  <c:v>0.94</c:v>
                </c:pt>
                <c:pt idx="15">
                  <c:v>0.95</c:v>
                </c:pt>
                <c:pt idx="16">
                  <c:v>0.98</c:v>
                </c:pt>
                <c:pt idx="17">
                  <c:v>0.98</c:v>
                </c:pt>
                <c:pt idx="18">
                  <c:v>0.96</c:v>
                </c:pt>
                <c:pt idx="19">
                  <c:v>0.96</c:v>
                </c:pt>
                <c:pt idx="20">
                  <c:v>0.94</c:v>
                </c:pt>
                <c:pt idx="21">
                  <c:v>0.91</c:v>
                </c:pt>
                <c:pt idx="22">
                  <c:v>0.95</c:v>
                </c:pt>
                <c:pt idx="23">
                  <c:v>0.91</c:v>
                </c:pt>
                <c:pt idx="24">
                  <c:v>0.92</c:v>
                </c:pt>
                <c:pt idx="25">
                  <c:v>0.9</c:v>
                </c:pt>
                <c:pt idx="26">
                  <c:v>0.9</c:v>
                </c:pt>
                <c:pt idx="27">
                  <c:v>0.9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D689-4F68-A7AC-65E0B82144A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68149640"/>
        <c:axId val="968151608"/>
      </c:lineChart>
      <c:catAx>
        <c:axId val="9681496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68151608"/>
        <c:crosses val="autoZero"/>
        <c:auto val="1"/>
        <c:lblAlgn val="ctr"/>
        <c:lblOffset val="100"/>
        <c:noMultiLvlLbl val="0"/>
      </c:catAx>
      <c:valAx>
        <c:axId val="968151608"/>
        <c:scaling>
          <c:orientation val="minMax"/>
          <c:min val="0.60000000000000009"/>
        </c:scaling>
        <c:delete val="0"/>
        <c:axPos val="l"/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6814964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5911078302712162"/>
          <c:y val="0.85901778253505967"/>
          <c:w val="0.77622287839020132"/>
          <c:h val="0.1409822174649402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1751312335958"/>
          <c:y val="2.7611038954357622E-2"/>
          <c:w val="0.76871456692913376"/>
          <c:h val="0.64758780104997982"/>
        </c:manualLayout>
      </c:layout>
      <c:lineChart>
        <c:grouping val="standard"/>
        <c:varyColors val="0"/>
        <c:ser>
          <c:idx val="0"/>
          <c:order val="0"/>
          <c:tx>
            <c:strRef>
              <c:f>'Új verzió'!$B$117</c:f>
              <c:strCache>
                <c:ptCount val="1"/>
                <c:pt idx="0">
                  <c:v>Mikro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Lbls>
            <c:dLbl>
              <c:idx val="27"/>
              <c:layout>
                <c:manualLayout>
                  <c:x val="0"/>
                  <c:y val="4.5233182397762368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rgbClr val="4EE4F8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7BBB-42E6-8F9B-4407EF029F3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verzió'!$A$118:$A$145</c:f>
              <c:strCache>
                <c:ptCount val="28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  <c:pt idx="27">
                  <c:v>Március</c:v>
                </c:pt>
              </c:strCache>
            </c:strRef>
          </c:cat>
          <c:val>
            <c:numRef>
              <c:f>'Új verzió'!$B$118:$B$145</c:f>
              <c:numCache>
                <c:formatCode>General\ "pont"</c:formatCode>
                <c:ptCount val="28"/>
                <c:pt idx="0">
                  <c:v>-13</c:v>
                </c:pt>
                <c:pt idx="1">
                  <c:v>14</c:v>
                </c:pt>
                <c:pt idx="2">
                  <c:v>16</c:v>
                </c:pt>
                <c:pt idx="3">
                  <c:v>10</c:v>
                </c:pt>
                <c:pt idx="4">
                  <c:v>21</c:v>
                </c:pt>
                <c:pt idx="5">
                  <c:v>19</c:v>
                </c:pt>
                <c:pt idx="6">
                  <c:v>15</c:v>
                </c:pt>
                <c:pt idx="7">
                  <c:v>11</c:v>
                </c:pt>
                <c:pt idx="8">
                  <c:v>4</c:v>
                </c:pt>
                <c:pt idx="9">
                  <c:v>7</c:v>
                </c:pt>
                <c:pt idx="10">
                  <c:v>5</c:v>
                </c:pt>
                <c:pt idx="11">
                  <c:v>-7</c:v>
                </c:pt>
                <c:pt idx="12">
                  <c:v>1</c:v>
                </c:pt>
                <c:pt idx="13">
                  <c:v>26</c:v>
                </c:pt>
                <c:pt idx="14">
                  <c:v>17</c:v>
                </c:pt>
                <c:pt idx="15">
                  <c:v>5</c:v>
                </c:pt>
                <c:pt idx="16">
                  <c:v>3</c:v>
                </c:pt>
                <c:pt idx="17">
                  <c:v>4</c:v>
                </c:pt>
                <c:pt idx="18">
                  <c:v>2</c:v>
                </c:pt>
                <c:pt idx="19">
                  <c:v>-8</c:v>
                </c:pt>
                <c:pt idx="20">
                  <c:v>-21</c:v>
                </c:pt>
                <c:pt idx="21">
                  <c:v>-24</c:v>
                </c:pt>
                <c:pt idx="22">
                  <c:v>-19</c:v>
                </c:pt>
                <c:pt idx="23">
                  <c:v>-23</c:v>
                </c:pt>
                <c:pt idx="24">
                  <c:v>-23</c:v>
                </c:pt>
                <c:pt idx="25">
                  <c:v>1</c:v>
                </c:pt>
                <c:pt idx="26">
                  <c:v>5</c:v>
                </c:pt>
                <c:pt idx="27">
                  <c:v>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7BBB-42E6-8F9B-4407EF029F3E}"/>
            </c:ext>
          </c:extLst>
        </c:ser>
        <c:ser>
          <c:idx val="1"/>
          <c:order val="1"/>
          <c:tx>
            <c:strRef>
              <c:f>'Új verzió'!$C$117</c:f>
              <c:strCache>
                <c:ptCount val="1"/>
                <c:pt idx="0">
                  <c:v>Kis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cat>
            <c:strRef>
              <c:f>'Új verzió'!$A$118:$A$145</c:f>
              <c:strCache>
                <c:ptCount val="28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  <c:pt idx="27">
                  <c:v>Március</c:v>
                </c:pt>
              </c:strCache>
            </c:strRef>
          </c:cat>
          <c:val>
            <c:numRef>
              <c:f>'Új verzió'!$C$118:$C$145</c:f>
              <c:numCache>
                <c:formatCode>General\ "pont"</c:formatCode>
                <c:ptCount val="28"/>
                <c:pt idx="0">
                  <c:v>-5</c:v>
                </c:pt>
                <c:pt idx="1">
                  <c:v>20</c:v>
                </c:pt>
                <c:pt idx="2">
                  <c:v>30</c:v>
                </c:pt>
                <c:pt idx="3">
                  <c:v>14</c:v>
                </c:pt>
                <c:pt idx="4">
                  <c:v>33</c:v>
                </c:pt>
                <c:pt idx="5">
                  <c:v>29</c:v>
                </c:pt>
                <c:pt idx="6">
                  <c:v>21</c:v>
                </c:pt>
                <c:pt idx="7">
                  <c:v>19</c:v>
                </c:pt>
                <c:pt idx="8">
                  <c:v>16</c:v>
                </c:pt>
                <c:pt idx="9">
                  <c:v>10</c:v>
                </c:pt>
                <c:pt idx="10">
                  <c:v>9</c:v>
                </c:pt>
                <c:pt idx="11">
                  <c:v>-1</c:v>
                </c:pt>
                <c:pt idx="12">
                  <c:v>5</c:v>
                </c:pt>
                <c:pt idx="13">
                  <c:v>26</c:v>
                </c:pt>
                <c:pt idx="14">
                  <c:v>25</c:v>
                </c:pt>
                <c:pt idx="15">
                  <c:v>12</c:v>
                </c:pt>
                <c:pt idx="16">
                  <c:v>6</c:v>
                </c:pt>
                <c:pt idx="17">
                  <c:v>6</c:v>
                </c:pt>
                <c:pt idx="18">
                  <c:v>13</c:v>
                </c:pt>
                <c:pt idx="19">
                  <c:v>0</c:v>
                </c:pt>
                <c:pt idx="20">
                  <c:v>-27</c:v>
                </c:pt>
                <c:pt idx="21">
                  <c:v>-31</c:v>
                </c:pt>
                <c:pt idx="22">
                  <c:v>-26</c:v>
                </c:pt>
                <c:pt idx="23">
                  <c:v>-27</c:v>
                </c:pt>
                <c:pt idx="24">
                  <c:v>-19</c:v>
                </c:pt>
                <c:pt idx="25">
                  <c:v>-3</c:v>
                </c:pt>
                <c:pt idx="26">
                  <c:v>14</c:v>
                </c:pt>
                <c:pt idx="27">
                  <c:v>10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7BBB-42E6-8F9B-4407EF029F3E}"/>
            </c:ext>
          </c:extLst>
        </c:ser>
        <c:ser>
          <c:idx val="2"/>
          <c:order val="2"/>
          <c:tx>
            <c:strRef>
              <c:f>'Új verzió'!$D$117</c:f>
              <c:strCache>
                <c:ptCount val="1"/>
                <c:pt idx="0">
                  <c:v>Közép</c:v>
                </c:pt>
              </c:strCache>
            </c:strRef>
          </c:tx>
          <c:spPr>
            <a:ln w="25400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70C0"/>
              </a:solidFill>
              <a:ln w="9525">
                <a:noFill/>
              </a:ln>
              <a:effectLst/>
            </c:spPr>
          </c:marker>
          <c:cat>
            <c:strRef>
              <c:f>'Új verzió'!$A$118:$A$145</c:f>
              <c:strCache>
                <c:ptCount val="28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  <c:pt idx="27">
                  <c:v>Március</c:v>
                </c:pt>
              </c:strCache>
            </c:strRef>
          </c:cat>
          <c:val>
            <c:numRef>
              <c:f>'Új verzió'!$D$118:$D$145</c:f>
              <c:numCache>
                <c:formatCode>General\ "pont"</c:formatCode>
                <c:ptCount val="28"/>
                <c:pt idx="0">
                  <c:v>6</c:v>
                </c:pt>
                <c:pt idx="1">
                  <c:v>22</c:v>
                </c:pt>
                <c:pt idx="2">
                  <c:v>33</c:v>
                </c:pt>
                <c:pt idx="3">
                  <c:v>31</c:v>
                </c:pt>
                <c:pt idx="4">
                  <c:v>37</c:v>
                </c:pt>
                <c:pt idx="5">
                  <c:v>31</c:v>
                </c:pt>
                <c:pt idx="6">
                  <c:v>27</c:v>
                </c:pt>
                <c:pt idx="7">
                  <c:v>23</c:v>
                </c:pt>
                <c:pt idx="8">
                  <c:v>23</c:v>
                </c:pt>
                <c:pt idx="9">
                  <c:v>20</c:v>
                </c:pt>
                <c:pt idx="10">
                  <c:v>14</c:v>
                </c:pt>
                <c:pt idx="11">
                  <c:v>-6</c:v>
                </c:pt>
                <c:pt idx="12">
                  <c:v>-7</c:v>
                </c:pt>
                <c:pt idx="13">
                  <c:v>24</c:v>
                </c:pt>
                <c:pt idx="14">
                  <c:v>40</c:v>
                </c:pt>
                <c:pt idx="15">
                  <c:v>21</c:v>
                </c:pt>
                <c:pt idx="16">
                  <c:v>18</c:v>
                </c:pt>
                <c:pt idx="17">
                  <c:v>6</c:v>
                </c:pt>
                <c:pt idx="18">
                  <c:v>23</c:v>
                </c:pt>
                <c:pt idx="19">
                  <c:v>-27</c:v>
                </c:pt>
                <c:pt idx="20">
                  <c:v>-28</c:v>
                </c:pt>
                <c:pt idx="21">
                  <c:v>-32</c:v>
                </c:pt>
                <c:pt idx="22">
                  <c:v>-27</c:v>
                </c:pt>
                <c:pt idx="23">
                  <c:v>-24</c:v>
                </c:pt>
                <c:pt idx="24">
                  <c:v>-7</c:v>
                </c:pt>
                <c:pt idx="25">
                  <c:v>15</c:v>
                </c:pt>
                <c:pt idx="26">
                  <c:v>24</c:v>
                </c:pt>
                <c:pt idx="27">
                  <c:v>10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7BBB-42E6-8F9B-4407EF029F3E}"/>
            </c:ext>
          </c:extLst>
        </c:ser>
        <c:ser>
          <c:idx val="3"/>
          <c:order val="3"/>
          <c:tx>
            <c:strRef>
              <c:f>'Új verzió'!$E$117</c:f>
              <c:strCache>
                <c:ptCount val="1"/>
                <c:pt idx="0">
                  <c:v>Nagy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27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7BBB-42E6-8F9B-4407EF029F3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verzió'!$A$118:$A$145</c:f>
              <c:strCache>
                <c:ptCount val="28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  <c:pt idx="27">
                  <c:v>Március</c:v>
                </c:pt>
              </c:strCache>
            </c:strRef>
          </c:cat>
          <c:val>
            <c:numRef>
              <c:f>'Új verzió'!$E$118:$E$145</c:f>
              <c:numCache>
                <c:formatCode>General\ "pont"</c:formatCode>
                <c:ptCount val="28"/>
                <c:pt idx="0">
                  <c:v>13</c:v>
                </c:pt>
                <c:pt idx="1">
                  <c:v>16</c:v>
                </c:pt>
                <c:pt idx="2">
                  <c:v>33</c:v>
                </c:pt>
                <c:pt idx="3">
                  <c:v>36</c:v>
                </c:pt>
                <c:pt idx="4">
                  <c:v>41</c:v>
                </c:pt>
                <c:pt idx="5">
                  <c:v>26</c:v>
                </c:pt>
                <c:pt idx="6">
                  <c:v>50</c:v>
                </c:pt>
                <c:pt idx="7">
                  <c:v>25</c:v>
                </c:pt>
                <c:pt idx="8">
                  <c:v>30</c:v>
                </c:pt>
                <c:pt idx="9">
                  <c:v>31</c:v>
                </c:pt>
                <c:pt idx="10">
                  <c:v>24</c:v>
                </c:pt>
                <c:pt idx="11">
                  <c:v>12</c:v>
                </c:pt>
                <c:pt idx="12">
                  <c:v>30</c:v>
                </c:pt>
                <c:pt idx="13">
                  <c:v>34</c:v>
                </c:pt>
                <c:pt idx="14">
                  <c:v>26</c:v>
                </c:pt>
                <c:pt idx="15">
                  <c:v>32</c:v>
                </c:pt>
                <c:pt idx="16">
                  <c:v>13</c:v>
                </c:pt>
                <c:pt idx="17">
                  <c:v>20</c:v>
                </c:pt>
                <c:pt idx="18">
                  <c:v>20</c:v>
                </c:pt>
                <c:pt idx="19">
                  <c:v>3</c:v>
                </c:pt>
                <c:pt idx="20">
                  <c:v>20</c:v>
                </c:pt>
                <c:pt idx="21">
                  <c:v>0</c:v>
                </c:pt>
                <c:pt idx="22">
                  <c:v>-10</c:v>
                </c:pt>
                <c:pt idx="23">
                  <c:v>-7</c:v>
                </c:pt>
                <c:pt idx="24">
                  <c:v>1</c:v>
                </c:pt>
                <c:pt idx="25">
                  <c:v>9</c:v>
                </c:pt>
                <c:pt idx="26">
                  <c:v>18</c:v>
                </c:pt>
                <c:pt idx="27">
                  <c:v>19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7BBB-42E6-8F9B-4407EF029F3E}"/>
            </c:ext>
          </c:extLst>
        </c:ser>
        <c:ser>
          <c:idx val="4"/>
          <c:order val="4"/>
          <c:tx>
            <c:strRef>
              <c:f>'Új verzió'!$F$117</c:f>
              <c:strCache>
                <c:ptCount val="1"/>
                <c:pt idx="0">
                  <c:v>A válaszadók súlyozott átlaga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Lbls>
            <c:dLbl>
              <c:idx val="27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7BBB-42E6-8F9B-4407EF029F3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verzió'!$A$118:$A$145</c:f>
              <c:strCache>
                <c:ptCount val="28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  <c:pt idx="27">
                  <c:v>Március</c:v>
                </c:pt>
              </c:strCache>
            </c:strRef>
          </c:cat>
          <c:val>
            <c:numRef>
              <c:f>'Új verzió'!$F$118:$F$145</c:f>
              <c:numCache>
                <c:formatCode>General\ "pont"</c:formatCode>
                <c:ptCount val="28"/>
                <c:pt idx="0">
                  <c:v>0</c:v>
                </c:pt>
                <c:pt idx="1">
                  <c:v>17</c:v>
                </c:pt>
                <c:pt idx="2">
                  <c:v>23</c:v>
                </c:pt>
                <c:pt idx="3">
                  <c:v>20</c:v>
                </c:pt>
                <c:pt idx="4">
                  <c:v>30</c:v>
                </c:pt>
                <c:pt idx="5">
                  <c:v>23</c:v>
                </c:pt>
                <c:pt idx="6">
                  <c:v>28</c:v>
                </c:pt>
                <c:pt idx="7">
                  <c:v>18</c:v>
                </c:pt>
                <c:pt idx="8">
                  <c:v>15</c:v>
                </c:pt>
                <c:pt idx="9">
                  <c:v>16</c:v>
                </c:pt>
                <c:pt idx="10">
                  <c:v>12</c:v>
                </c:pt>
                <c:pt idx="11">
                  <c:v>1</c:v>
                </c:pt>
                <c:pt idx="12">
                  <c:v>10</c:v>
                </c:pt>
                <c:pt idx="13">
                  <c:v>27</c:v>
                </c:pt>
                <c:pt idx="14">
                  <c:v>25</c:v>
                </c:pt>
                <c:pt idx="15">
                  <c:v>14</c:v>
                </c:pt>
                <c:pt idx="16">
                  <c:v>8</c:v>
                </c:pt>
                <c:pt idx="17">
                  <c:v>10</c:v>
                </c:pt>
                <c:pt idx="18">
                  <c:v>13</c:v>
                </c:pt>
                <c:pt idx="19">
                  <c:v>-4</c:v>
                </c:pt>
                <c:pt idx="20">
                  <c:v>-7</c:v>
                </c:pt>
                <c:pt idx="21">
                  <c:v>-18</c:v>
                </c:pt>
                <c:pt idx="22">
                  <c:v>-18</c:v>
                </c:pt>
                <c:pt idx="23">
                  <c:v>-18</c:v>
                </c:pt>
                <c:pt idx="24">
                  <c:v>-12</c:v>
                </c:pt>
                <c:pt idx="25">
                  <c:v>4</c:v>
                </c:pt>
                <c:pt idx="26">
                  <c:v>13</c:v>
                </c:pt>
                <c:pt idx="27">
                  <c:v>11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7BBB-42E6-8F9B-4407EF029F3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737789727"/>
        <c:axId val="737790559"/>
      </c:lineChart>
      <c:catAx>
        <c:axId val="73778972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737790559"/>
        <c:crosses val="autoZero"/>
        <c:auto val="1"/>
        <c:lblAlgn val="ctr"/>
        <c:lblOffset val="50"/>
        <c:noMultiLvlLbl val="0"/>
      </c:catAx>
      <c:valAx>
        <c:axId val="737790559"/>
        <c:scaling>
          <c:orientation val="minMax"/>
          <c:max val="50"/>
          <c:min val="-40"/>
        </c:scaling>
        <c:delete val="0"/>
        <c:axPos val="l"/>
        <c:numFmt formatCode="0\ &quot;pont&quot;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73778972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3723567366579179"/>
          <c:y val="0.93025245102113019"/>
          <c:w val="0.79775076552930879"/>
          <c:h val="6.974754897886981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8112413810978368E-2"/>
          <c:y val="3.8656193651650086E-2"/>
          <c:w val="0.87160981281607475"/>
          <c:h val="0.61282197391214788"/>
        </c:manualLayout>
      </c:layout>
      <c:lineChart>
        <c:grouping val="standard"/>
        <c:varyColors val="0"/>
        <c:ser>
          <c:idx val="0"/>
          <c:order val="0"/>
          <c:tx>
            <c:strRef>
              <c:f>'Új verzió'!$B$158</c:f>
              <c:strCache>
                <c:ptCount val="1"/>
                <c:pt idx="0">
                  <c:v>Mikro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Pt>
            <c:idx val="0"/>
            <c:marker>
              <c:symbol val="circle"/>
              <c:size val="10"/>
              <c:spPr>
                <a:solidFill>
                  <a:srgbClr val="92ECF6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0-D7A0-43BD-A5EE-DA44FF42959E}"/>
              </c:ext>
            </c:extLst>
          </c:dPt>
          <c:dPt>
            <c:idx val="1"/>
            <c:marker>
              <c:symbol val="circle"/>
              <c:size val="10"/>
              <c:spPr>
                <a:solidFill>
                  <a:srgbClr val="92ECF6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1-D7A0-43BD-A5EE-DA44FF42959E}"/>
              </c:ext>
            </c:extLst>
          </c:dPt>
          <c:dLbls>
            <c:dLbl>
              <c:idx val="27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D7A0-43BD-A5EE-DA44FF42959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4EE4F8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verzió'!$A$159:$A$186</c:f>
              <c:strCache>
                <c:ptCount val="28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  <c:pt idx="27">
                  <c:v>Március</c:v>
                </c:pt>
              </c:strCache>
            </c:strRef>
          </c:cat>
          <c:val>
            <c:numRef>
              <c:f>'Új verzió'!$B$159:$B$186</c:f>
              <c:numCache>
                <c:formatCode>0%</c:formatCode>
                <c:ptCount val="28"/>
                <c:pt idx="0">
                  <c:v>0.80434782608695665</c:v>
                </c:pt>
                <c:pt idx="1">
                  <c:v>0.68759640102827768</c:v>
                </c:pt>
                <c:pt idx="2">
                  <c:v>0.720089571337172</c:v>
                </c:pt>
                <c:pt idx="3">
                  <c:v>0.7</c:v>
                </c:pt>
                <c:pt idx="4">
                  <c:v>0.76</c:v>
                </c:pt>
                <c:pt idx="5">
                  <c:v>0.85</c:v>
                </c:pt>
                <c:pt idx="6">
                  <c:v>0.85</c:v>
                </c:pt>
                <c:pt idx="7">
                  <c:v>0.84</c:v>
                </c:pt>
                <c:pt idx="8">
                  <c:v>0.89</c:v>
                </c:pt>
                <c:pt idx="9">
                  <c:v>0.92</c:v>
                </c:pt>
                <c:pt idx="10">
                  <c:v>0.91</c:v>
                </c:pt>
                <c:pt idx="11">
                  <c:v>0.9</c:v>
                </c:pt>
                <c:pt idx="12">
                  <c:v>0.96</c:v>
                </c:pt>
                <c:pt idx="13">
                  <c:v>0.91</c:v>
                </c:pt>
                <c:pt idx="14">
                  <c:v>0.92</c:v>
                </c:pt>
                <c:pt idx="15">
                  <c:v>0.88</c:v>
                </c:pt>
                <c:pt idx="16">
                  <c:v>0.92</c:v>
                </c:pt>
                <c:pt idx="17">
                  <c:v>0.89</c:v>
                </c:pt>
                <c:pt idx="18">
                  <c:v>0.92</c:v>
                </c:pt>
                <c:pt idx="19">
                  <c:v>0.9</c:v>
                </c:pt>
                <c:pt idx="20">
                  <c:v>0.87</c:v>
                </c:pt>
                <c:pt idx="21">
                  <c:v>0.9</c:v>
                </c:pt>
                <c:pt idx="22">
                  <c:v>0.94</c:v>
                </c:pt>
                <c:pt idx="23">
                  <c:v>0.94</c:v>
                </c:pt>
                <c:pt idx="24">
                  <c:v>0.91</c:v>
                </c:pt>
                <c:pt idx="25">
                  <c:v>0.86</c:v>
                </c:pt>
                <c:pt idx="26">
                  <c:v>0.84</c:v>
                </c:pt>
                <c:pt idx="27">
                  <c:v>0.83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D7A0-43BD-A5EE-DA44FF42959E}"/>
            </c:ext>
          </c:extLst>
        </c:ser>
        <c:ser>
          <c:idx val="1"/>
          <c:order val="1"/>
          <c:tx>
            <c:strRef>
              <c:f>'Új verzió'!$C$158</c:f>
              <c:strCache>
                <c:ptCount val="1"/>
                <c:pt idx="0">
                  <c:v>Kis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Pt>
            <c:idx val="0"/>
            <c:marker>
              <c:symbol val="circle"/>
              <c:size val="10"/>
              <c:spPr>
                <a:solidFill>
                  <a:srgbClr val="00B0F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3-D7A0-43BD-A5EE-DA44FF42959E}"/>
              </c:ext>
            </c:extLst>
          </c:dPt>
          <c:dPt>
            <c:idx val="1"/>
            <c:marker>
              <c:symbol val="circle"/>
              <c:size val="10"/>
              <c:spPr>
                <a:solidFill>
                  <a:srgbClr val="00B0F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4-D7A0-43BD-A5EE-DA44FF42959E}"/>
              </c:ext>
            </c:extLst>
          </c:dPt>
          <c:dLbls>
            <c:dLbl>
              <c:idx val="27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D7A0-43BD-A5EE-DA44FF42959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F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verzió'!$A$159:$A$186</c:f>
              <c:strCache>
                <c:ptCount val="28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  <c:pt idx="27">
                  <c:v>Március</c:v>
                </c:pt>
              </c:strCache>
            </c:strRef>
          </c:cat>
          <c:val>
            <c:numRef>
              <c:f>'Új verzió'!$C$159:$C$186</c:f>
              <c:numCache>
                <c:formatCode>0%</c:formatCode>
                <c:ptCount val="28"/>
                <c:pt idx="0">
                  <c:v>0.8998971193415638</c:v>
                </c:pt>
                <c:pt idx="1">
                  <c:v>0.78538961038961042</c:v>
                </c:pt>
                <c:pt idx="2">
                  <c:v>0.85943820224719092</c:v>
                </c:pt>
                <c:pt idx="3">
                  <c:v>0.89</c:v>
                </c:pt>
                <c:pt idx="4">
                  <c:v>0.93</c:v>
                </c:pt>
                <c:pt idx="5">
                  <c:v>0.95</c:v>
                </c:pt>
                <c:pt idx="6">
                  <c:v>0.98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  <c:pt idx="10">
                  <c:v>1.02</c:v>
                </c:pt>
                <c:pt idx="11">
                  <c:v>1.02</c:v>
                </c:pt>
                <c:pt idx="12">
                  <c:v>1.04</c:v>
                </c:pt>
                <c:pt idx="13">
                  <c:v>1.03</c:v>
                </c:pt>
                <c:pt idx="14">
                  <c:v>1.01</c:v>
                </c:pt>
                <c:pt idx="15">
                  <c:v>1</c:v>
                </c:pt>
                <c:pt idx="16">
                  <c:v>1.04</c:v>
                </c:pt>
                <c:pt idx="17">
                  <c:v>1.05</c:v>
                </c:pt>
                <c:pt idx="18">
                  <c:v>1.01</c:v>
                </c:pt>
                <c:pt idx="19">
                  <c:v>1.07</c:v>
                </c:pt>
                <c:pt idx="20">
                  <c:v>1.04</c:v>
                </c:pt>
                <c:pt idx="21">
                  <c:v>1.02</c:v>
                </c:pt>
                <c:pt idx="22">
                  <c:v>1.03</c:v>
                </c:pt>
                <c:pt idx="23">
                  <c:v>1</c:v>
                </c:pt>
                <c:pt idx="24">
                  <c:v>1.06</c:v>
                </c:pt>
                <c:pt idx="25">
                  <c:v>0.98</c:v>
                </c:pt>
                <c:pt idx="26">
                  <c:v>0.93</c:v>
                </c:pt>
                <c:pt idx="27">
                  <c:v>0.92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D7A0-43BD-A5EE-DA44FF42959E}"/>
            </c:ext>
          </c:extLst>
        </c:ser>
        <c:ser>
          <c:idx val="2"/>
          <c:order val="2"/>
          <c:tx>
            <c:strRef>
              <c:f>'Új verzió'!$D$158</c:f>
              <c:strCache>
                <c:ptCount val="1"/>
                <c:pt idx="0">
                  <c:v>Közép</c:v>
                </c:pt>
              </c:strCache>
            </c:strRef>
          </c:tx>
          <c:spPr>
            <a:ln w="25400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70C0"/>
              </a:solidFill>
              <a:ln w="9525">
                <a:noFill/>
              </a:ln>
              <a:effectLst/>
            </c:spPr>
          </c:marker>
          <c:dPt>
            <c:idx val="0"/>
            <c:marker>
              <c:symbol val="circle"/>
              <c:size val="10"/>
              <c:spPr>
                <a:solidFill>
                  <a:srgbClr val="0070C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6-D7A0-43BD-A5EE-DA44FF42959E}"/>
              </c:ext>
            </c:extLst>
          </c:dPt>
          <c:dPt>
            <c:idx val="1"/>
            <c:marker>
              <c:symbol val="circle"/>
              <c:size val="10"/>
              <c:spPr>
                <a:solidFill>
                  <a:srgbClr val="0070C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7-D7A0-43BD-A5EE-DA44FF42959E}"/>
              </c:ext>
            </c:extLst>
          </c:dPt>
          <c:dPt>
            <c:idx val="2"/>
            <c:marker>
              <c:symbol val="circle"/>
              <c:size val="10"/>
              <c:spPr>
                <a:solidFill>
                  <a:srgbClr val="0070C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8-D7A0-43BD-A5EE-DA44FF42959E}"/>
              </c:ext>
            </c:extLst>
          </c:dPt>
          <c:dPt>
            <c:idx val="3"/>
            <c:marker>
              <c:symbol val="circle"/>
              <c:size val="10"/>
              <c:spPr>
                <a:solidFill>
                  <a:srgbClr val="0070C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9-D7A0-43BD-A5EE-DA44FF42959E}"/>
              </c:ext>
            </c:extLst>
          </c:dPt>
          <c:dLbls>
            <c:dLbl>
              <c:idx val="27"/>
              <c:layout>
                <c:manualLayout>
                  <c:x val="-1.3888887369983734E-3"/>
                  <c:y val="2.1761136590066048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rgbClr val="0070C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D7A0-43BD-A5EE-DA44FF42959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verzió'!$A$159:$A$186</c:f>
              <c:strCache>
                <c:ptCount val="28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  <c:pt idx="27">
                  <c:v>Március</c:v>
                </c:pt>
              </c:strCache>
            </c:strRef>
          </c:cat>
          <c:val>
            <c:numRef>
              <c:f>'Új verzió'!$D$159:$D$186</c:f>
              <c:numCache>
                <c:formatCode>0%</c:formatCode>
                <c:ptCount val="28"/>
                <c:pt idx="0">
                  <c:v>0.91769547325102885</c:v>
                </c:pt>
                <c:pt idx="1">
                  <c:v>0.83881987577639738</c:v>
                </c:pt>
                <c:pt idx="2">
                  <c:v>0.92202797202797204</c:v>
                </c:pt>
                <c:pt idx="3">
                  <c:v>0.95</c:v>
                </c:pt>
                <c:pt idx="4">
                  <c:v>0.96</c:v>
                </c:pt>
                <c:pt idx="5">
                  <c:v>1.06</c:v>
                </c:pt>
                <c:pt idx="6">
                  <c:v>1.04</c:v>
                </c:pt>
                <c:pt idx="7">
                  <c:v>1.06</c:v>
                </c:pt>
                <c:pt idx="8">
                  <c:v>1.07</c:v>
                </c:pt>
                <c:pt idx="9">
                  <c:v>1.04</c:v>
                </c:pt>
                <c:pt idx="10">
                  <c:v>1.1000000000000001</c:v>
                </c:pt>
                <c:pt idx="11">
                  <c:v>1.0900000000000001</c:v>
                </c:pt>
                <c:pt idx="12">
                  <c:v>1.1299999999999999</c:v>
                </c:pt>
                <c:pt idx="13">
                  <c:v>1.08</c:v>
                </c:pt>
                <c:pt idx="14">
                  <c:v>1.0900000000000001</c:v>
                </c:pt>
                <c:pt idx="15">
                  <c:v>1.1200000000000001</c:v>
                </c:pt>
                <c:pt idx="16">
                  <c:v>1.1399999999999999</c:v>
                </c:pt>
                <c:pt idx="17">
                  <c:v>1.06</c:v>
                </c:pt>
                <c:pt idx="18">
                  <c:v>1.08</c:v>
                </c:pt>
                <c:pt idx="19">
                  <c:v>1.07</c:v>
                </c:pt>
                <c:pt idx="20">
                  <c:v>1.0900000000000001</c:v>
                </c:pt>
                <c:pt idx="21">
                  <c:v>1.07</c:v>
                </c:pt>
                <c:pt idx="22">
                  <c:v>1.0900000000000001</c:v>
                </c:pt>
                <c:pt idx="23">
                  <c:v>1.08</c:v>
                </c:pt>
                <c:pt idx="24">
                  <c:v>1.1299999999999999</c:v>
                </c:pt>
                <c:pt idx="25">
                  <c:v>1</c:v>
                </c:pt>
                <c:pt idx="26">
                  <c:v>1.05</c:v>
                </c:pt>
                <c:pt idx="27">
                  <c:v>1.05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A-D7A0-43BD-A5EE-DA44FF42959E}"/>
            </c:ext>
          </c:extLst>
        </c:ser>
        <c:ser>
          <c:idx val="3"/>
          <c:order val="3"/>
          <c:tx>
            <c:strRef>
              <c:f>'Új verzió'!$E$158</c:f>
              <c:strCache>
                <c:ptCount val="1"/>
                <c:pt idx="0">
                  <c:v>Nagy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27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D7A0-43BD-A5EE-DA44FF42959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verzió'!$A$159:$A$186</c:f>
              <c:strCache>
                <c:ptCount val="28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  <c:pt idx="27">
                  <c:v>Március</c:v>
                </c:pt>
              </c:strCache>
            </c:strRef>
          </c:cat>
          <c:val>
            <c:numRef>
              <c:f>'Új verzió'!$E$159:$E$186</c:f>
              <c:numCache>
                <c:formatCode>0%</c:formatCode>
                <c:ptCount val="28"/>
                <c:pt idx="0">
                  <c:v>0.94506172839506164</c:v>
                </c:pt>
                <c:pt idx="1">
                  <c:v>0.97924528301886782</c:v>
                </c:pt>
                <c:pt idx="2">
                  <c:v>0.99259259259259269</c:v>
                </c:pt>
                <c:pt idx="3">
                  <c:v>1.05</c:v>
                </c:pt>
                <c:pt idx="4">
                  <c:v>1.1000000000000001</c:v>
                </c:pt>
                <c:pt idx="5">
                  <c:v>1.2</c:v>
                </c:pt>
                <c:pt idx="6">
                  <c:v>1.18</c:v>
                </c:pt>
                <c:pt idx="7">
                  <c:v>1.04</c:v>
                </c:pt>
                <c:pt idx="8">
                  <c:v>1.1200000000000001</c:v>
                </c:pt>
                <c:pt idx="9">
                  <c:v>1.1200000000000001</c:v>
                </c:pt>
                <c:pt idx="10">
                  <c:v>1.1200000000000001</c:v>
                </c:pt>
                <c:pt idx="11">
                  <c:v>1.18</c:v>
                </c:pt>
                <c:pt idx="12">
                  <c:v>1.19</c:v>
                </c:pt>
                <c:pt idx="13">
                  <c:v>1.1100000000000001</c:v>
                </c:pt>
                <c:pt idx="14">
                  <c:v>1.04</c:v>
                </c:pt>
                <c:pt idx="15">
                  <c:v>1.1299999999999999</c:v>
                </c:pt>
                <c:pt idx="16">
                  <c:v>1.1200000000000001</c:v>
                </c:pt>
                <c:pt idx="17">
                  <c:v>1.1599999999999999</c:v>
                </c:pt>
                <c:pt idx="18">
                  <c:v>1.1299999999999999</c:v>
                </c:pt>
                <c:pt idx="19">
                  <c:v>1.17</c:v>
                </c:pt>
                <c:pt idx="20">
                  <c:v>1.1399999999999999</c:v>
                </c:pt>
                <c:pt idx="21">
                  <c:v>1.1100000000000001</c:v>
                </c:pt>
                <c:pt idx="22">
                  <c:v>1.1399999999999999</c:v>
                </c:pt>
                <c:pt idx="23">
                  <c:v>1.17</c:v>
                </c:pt>
                <c:pt idx="24">
                  <c:v>1.1499999999999999</c:v>
                </c:pt>
                <c:pt idx="25">
                  <c:v>1.18</c:v>
                </c:pt>
                <c:pt idx="26">
                  <c:v>1.07</c:v>
                </c:pt>
                <c:pt idx="27">
                  <c:v>1.06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B-D7A0-43BD-A5EE-DA44FF42959E}"/>
            </c:ext>
          </c:extLst>
        </c:ser>
        <c:ser>
          <c:idx val="4"/>
          <c:order val="4"/>
          <c:tx>
            <c:strRef>
              <c:f>'Új verzió'!$F$158</c:f>
              <c:strCache>
                <c:ptCount val="1"/>
                <c:pt idx="0">
                  <c:v>A válaszadók súlyozott átlaga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Pt>
            <c:idx val="0"/>
            <c:marker>
              <c:symbol val="circle"/>
              <c:size val="10"/>
              <c:spPr>
                <a:solidFill>
                  <a:srgbClr val="FF000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C-D7A0-43BD-A5EE-DA44FF42959E}"/>
              </c:ext>
            </c:extLst>
          </c:dPt>
          <c:dPt>
            <c:idx val="1"/>
            <c:marker>
              <c:symbol val="circle"/>
              <c:size val="10"/>
              <c:spPr>
                <a:solidFill>
                  <a:srgbClr val="FF000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D-D7A0-43BD-A5EE-DA44FF42959E}"/>
              </c:ext>
            </c:extLst>
          </c:dPt>
          <c:dLbls>
            <c:dLbl>
              <c:idx val="27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D7A0-43BD-A5EE-DA44FF42959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verzió'!$A$159:$A$186</c:f>
              <c:strCache>
                <c:ptCount val="28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  <c:pt idx="27">
                  <c:v>Március</c:v>
                </c:pt>
              </c:strCache>
            </c:strRef>
          </c:cat>
          <c:val>
            <c:numRef>
              <c:f>'Új verzió'!$F$159:$F$186</c:f>
              <c:numCache>
                <c:formatCode>0%</c:formatCode>
                <c:ptCount val="28"/>
                <c:pt idx="0">
                  <c:v>0.87866303797191447</c:v>
                </c:pt>
                <c:pt idx="1">
                  <c:v>0.82528986696929318</c:v>
                </c:pt>
                <c:pt idx="2">
                  <c:v>0.84784356045465104</c:v>
                </c:pt>
                <c:pt idx="3">
                  <c:v>0.86</c:v>
                </c:pt>
                <c:pt idx="4">
                  <c:v>0.92</c:v>
                </c:pt>
                <c:pt idx="5">
                  <c:v>1</c:v>
                </c:pt>
                <c:pt idx="6">
                  <c:v>0.99</c:v>
                </c:pt>
                <c:pt idx="7">
                  <c:v>0.95</c:v>
                </c:pt>
                <c:pt idx="8">
                  <c:v>0.99</c:v>
                </c:pt>
                <c:pt idx="9">
                  <c:v>1.01</c:v>
                </c:pt>
                <c:pt idx="10">
                  <c:v>1.01</c:v>
                </c:pt>
                <c:pt idx="11">
                  <c:v>1.02</c:v>
                </c:pt>
                <c:pt idx="12">
                  <c:v>1.06</c:v>
                </c:pt>
                <c:pt idx="13">
                  <c:v>1</c:v>
                </c:pt>
                <c:pt idx="14">
                  <c:v>1</c:v>
                </c:pt>
                <c:pt idx="15">
                  <c:v>1</c:v>
                </c:pt>
                <c:pt idx="16">
                  <c:v>1.04</c:v>
                </c:pt>
                <c:pt idx="17">
                  <c:v>1.02</c:v>
                </c:pt>
                <c:pt idx="18">
                  <c:v>1.02</c:v>
                </c:pt>
                <c:pt idx="19">
                  <c:v>1.04</c:v>
                </c:pt>
                <c:pt idx="20">
                  <c:v>1</c:v>
                </c:pt>
                <c:pt idx="21">
                  <c:v>0.99</c:v>
                </c:pt>
                <c:pt idx="22">
                  <c:v>1.04</c:v>
                </c:pt>
                <c:pt idx="23">
                  <c:v>1.04</c:v>
                </c:pt>
                <c:pt idx="24">
                  <c:v>1.03</c:v>
                </c:pt>
                <c:pt idx="25">
                  <c:v>1.01</c:v>
                </c:pt>
                <c:pt idx="26">
                  <c:v>0.96</c:v>
                </c:pt>
                <c:pt idx="27">
                  <c:v>0.95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E-D7A0-43BD-A5EE-DA44FF42959E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739390335"/>
        <c:axId val="739396159"/>
      </c:lineChart>
      <c:catAx>
        <c:axId val="73939033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739396159"/>
        <c:crosses val="autoZero"/>
        <c:auto val="1"/>
        <c:lblAlgn val="ctr"/>
        <c:lblOffset val="100"/>
        <c:noMultiLvlLbl val="0"/>
      </c:catAx>
      <c:valAx>
        <c:axId val="739396159"/>
        <c:scaling>
          <c:orientation val="minMax"/>
          <c:max val="1.2"/>
          <c:min val="0.60000000000000009"/>
        </c:scaling>
        <c:delete val="0"/>
        <c:axPos val="l"/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73939033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2056910317485749"/>
          <c:y val="0.90387574790818004"/>
          <c:w val="0.79775067828623381"/>
          <c:h val="6.710940330506542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4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5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6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7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8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9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8E21B0D-CBAC-4EA7-97F3-94026FF8C51F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hu-HU"/>
        </a:p>
      </dgm:t>
    </dgm:pt>
    <dgm:pt modelId="{088EF8E0-31C4-40E3-91E8-F540107D7DDD}">
      <dgm:prSet phldrT="[Text]" custT="1"/>
      <dgm:spPr>
        <a:solidFill>
          <a:prstClr val="white">
            <a:hueOff val="0"/>
            <a:satOff val="0"/>
            <a:lumOff val="0"/>
            <a:alphaOff val="0"/>
          </a:prstClr>
        </a:solidFill>
        <a:ln w="12700" cap="flat" cmpd="sng" algn="ctr">
          <a:solidFill>
            <a:prstClr val="white"/>
          </a:solidFill>
          <a:prstDash val="solid"/>
          <a:miter lim="800000"/>
        </a:ln>
        <a:effectLst/>
      </dgm:spPr>
      <dgm:t>
        <a:bodyPr spcFirstLastPara="0" vert="horz" wrap="square" lIns="522785" tIns="45720" rIns="45720" bIns="45720" numCol="1" spcCol="1270" anchor="ctr" anchorCtr="0"/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chemeClr val="tx2"/>
              </a:solidFill>
            </a:rPr>
            <a:t>Az MNB vállalati konjunktúra indexe a jelenlegi helyzet és a várakozások megítélésének együttes figyelembevételével kerül kiszámításra, </a:t>
          </a:r>
          <a:r>
            <a:rPr lang="hu-HU" sz="1800" kern="1200" dirty="0">
              <a:solidFill>
                <a:schemeClr val="tx2"/>
              </a:solidFill>
            </a:rPr>
            <a:t>amely egy mutatóba sűrítve vizsgálja a hazai vállalati konjunktúra alakulását. </a:t>
          </a:r>
          <a:endParaRPr lang="hu-HU" sz="1800" b="1" kern="1200" dirty="0">
            <a:solidFill>
              <a:schemeClr val="tx2"/>
            </a:solidFill>
            <a:latin typeface="Calibri"/>
            <a:ea typeface="+mn-ea"/>
            <a:cs typeface="+mn-cs"/>
          </a:endParaRPr>
        </a:p>
      </dgm:t>
    </dgm:pt>
    <dgm:pt modelId="{9ED2E3AF-79BB-4825-86A6-D11ED004BE0E}" type="parTrans" cxnId="{A3BCE237-F187-40DA-A225-25A992EB0D45}">
      <dgm:prSet/>
      <dgm:spPr/>
      <dgm:t>
        <a:bodyPr/>
        <a:lstStyle/>
        <a:p>
          <a:endParaRPr lang="hu-HU" sz="1800">
            <a:solidFill>
              <a:schemeClr val="tx2"/>
            </a:solidFill>
          </a:endParaRPr>
        </a:p>
      </dgm:t>
    </dgm:pt>
    <dgm:pt modelId="{E750E527-F2FC-47A4-80FF-3EF70621A0B7}" type="sibTrans" cxnId="{A3BCE237-F187-40DA-A225-25A992EB0D45}">
      <dgm:prSet/>
      <dgm:spPr/>
      <dgm:t>
        <a:bodyPr/>
        <a:lstStyle/>
        <a:p>
          <a:endParaRPr lang="hu-HU" sz="1800">
            <a:solidFill>
              <a:schemeClr val="tx2"/>
            </a:solidFill>
          </a:endParaRPr>
        </a:p>
      </dgm:t>
    </dgm:pt>
    <dgm:pt modelId="{7B412FF0-ADD8-4AE4-B6D6-DB1BD0A87CCF}">
      <dgm:prSet custT="1"/>
      <dgm:spPr>
        <a:ln>
          <a:noFill/>
        </a:ln>
      </dgm:spPr>
      <dgm:t>
        <a:bodyPr spcFirstLastPara="0" vert="horz" wrap="square" lIns="458284" tIns="50800" rIns="50800" bIns="50800" numCol="1" spcCol="1270" anchor="ctr" anchorCtr="0"/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Ezúton is szeretnénk megköszönni a felmérésben közreműködőknek, hogy együttműködésükkel segítik az MNB munkáját!</a:t>
          </a:r>
          <a:r>
            <a:rPr lang="hu-HU" sz="1800" b="0" kern="1200" dirty="0">
              <a:solidFill>
                <a:srgbClr val="0C2148"/>
              </a:solidFill>
              <a:latin typeface="+mn-lt"/>
              <a:ea typeface="+mn-ea"/>
              <a:cs typeface="+mn-cs"/>
            </a:rPr>
            <a:t> </a:t>
          </a:r>
          <a:endParaRPr lang="hu-HU" sz="1800" b="0" kern="1200" dirty="0">
            <a:solidFill>
              <a:srgbClr val="0C2148"/>
            </a:solidFill>
            <a:latin typeface="Calibri"/>
            <a:ea typeface="+mn-ea"/>
            <a:cs typeface="+mn-cs"/>
          </a:endParaRPr>
        </a:p>
      </dgm:t>
    </dgm:pt>
    <dgm:pt modelId="{1FC453A1-9F35-40E9-A0FE-D78D294FCC1F}" type="parTrans" cxnId="{4300E806-91F2-4DF1-9D12-DD4F01A1E082}">
      <dgm:prSet/>
      <dgm:spPr/>
      <dgm:t>
        <a:bodyPr/>
        <a:lstStyle/>
        <a:p>
          <a:endParaRPr lang="hu-HU" sz="1800">
            <a:solidFill>
              <a:schemeClr val="tx2"/>
            </a:solidFill>
          </a:endParaRPr>
        </a:p>
      </dgm:t>
    </dgm:pt>
    <dgm:pt modelId="{29B28632-9886-45A9-8954-FD4F3920E3B1}" type="sibTrans" cxnId="{4300E806-91F2-4DF1-9D12-DD4F01A1E082}">
      <dgm:prSet/>
      <dgm:spPr/>
      <dgm:t>
        <a:bodyPr/>
        <a:lstStyle/>
        <a:p>
          <a:endParaRPr lang="hu-HU" sz="1800">
            <a:solidFill>
              <a:schemeClr val="tx2"/>
            </a:solidFill>
          </a:endParaRPr>
        </a:p>
      </dgm:t>
    </dgm:pt>
    <dgm:pt modelId="{8B201FFD-8EBF-456B-8E79-3B81B9E9CDAF}">
      <dgm:prSet custT="1"/>
      <dgm:spPr>
        <a:solidFill>
          <a:prstClr val="white">
            <a:hueOff val="0"/>
            <a:satOff val="0"/>
            <a:lumOff val="0"/>
            <a:alphaOff val="0"/>
          </a:prstClr>
        </a:solidFill>
        <a:ln w="12700" cap="flat" cmpd="sng" algn="ctr">
          <a:noFill/>
          <a:prstDash val="solid"/>
          <a:miter lim="800000"/>
        </a:ln>
        <a:effectLst/>
      </dgm:spPr>
      <dgm:t>
        <a:bodyPr spcFirstLastPara="0" vert="horz" wrap="square" lIns="458284" tIns="50800" rIns="50800" bIns="50800" numCol="1" spcCol="1270" anchor="ctr" anchorCtr="0"/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 jegybank alapfeladatainak ellátásához kiemelten fontosnak tartja a hazai vállalati szektor aktuális gazdasági helyzetének és jövőbeli várakozásainak nyomon követését. </a:t>
          </a:r>
        </a:p>
      </dgm:t>
    </dgm:pt>
    <dgm:pt modelId="{5A072F9E-FA53-4458-BC4D-FB3EFE7F5A03}" type="parTrans" cxnId="{333B4E6E-BBFB-4311-BDD0-E83528C08F40}">
      <dgm:prSet/>
      <dgm:spPr/>
      <dgm:t>
        <a:bodyPr/>
        <a:lstStyle/>
        <a:p>
          <a:endParaRPr lang="hu-HU"/>
        </a:p>
      </dgm:t>
    </dgm:pt>
    <dgm:pt modelId="{17BFB10E-DFB4-4CD5-8B0A-CCD1B29C9CF2}" type="sibTrans" cxnId="{333B4E6E-BBFB-4311-BDD0-E83528C08F40}">
      <dgm:prSet/>
      <dgm:spPr/>
      <dgm:t>
        <a:bodyPr/>
        <a:lstStyle/>
        <a:p>
          <a:endParaRPr lang="hu-HU"/>
        </a:p>
      </dgm:t>
    </dgm:pt>
    <dgm:pt modelId="{4EAFE022-DBAD-48C9-A709-5459A8DE7E87}">
      <dgm:prSet custT="1"/>
      <dgm:spPr>
        <a:ln>
          <a:noFill/>
        </a:ln>
      </dgm:spPr>
      <dgm:t>
        <a:bodyPr/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Ennek érdekében az MNB 2020 decemberétől havi gyakorisággal végez vállalati konjunktúrafelmérést, </a:t>
          </a:r>
          <a:r>
            <a:rPr lang="hu-HU" sz="1800" b="0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amelynek segítségével az aggregált statisztikai adatoknál részletesebb és közvetlenebb visszajelzés kapható a gazdasági szereplők helyzetéről és kilátásairól. </a:t>
          </a:r>
        </a:p>
      </dgm:t>
    </dgm:pt>
    <dgm:pt modelId="{0074FD97-21E1-4CEE-8E1F-87B36A22BF45}" type="parTrans" cxnId="{01362C16-F508-4F60-8A5D-39D652381AFD}">
      <dgm:prSet/>
      <dgm:spPr/>
      <dgm:t>
        <a:bodyPr/>
        <a:lstStyle/>
        <a:p>
          <a:endParaRPr lang="hu-HU"/>
        </a:p>
      </dgm:t>
    </dgm:pt>
    <dgm:pt modelId="{0F2EC4A6-9002-4B1F-A6A1-7ACEC2FF007A}" type="sibTrans" cxnId="{01362C16-F508-4F60-8A5D-39D652381AFD}">
      <dgm:prSet/>
      <dgm:spPr/>
      <dgm:t>
        <a:bodyPr/>
        <a:lstStyle/>
        <a:p>
          <a:endParaRPr lang="hu-HU"/>
        </a:p>
      </dgm:t>
    </dgm:pt>
    <dgm:pt modelId="{47DDC116-1DE5-4D2B-AE32-154C35F48BA0}">
      <dgm:prSet custT="1"/>
      <dgm:spPr>
        <a:ln>
          <a:solidFill>
            <a:schemeClr val="bg1"/>
          </a:solidFill>
        </a:ln>
      </dgm:spPr>
      <dgm:t>
        <a:bodyPr/>
        <a:lstStyle/>
        <a:p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 felmérésben résztvevő vállalatok száma rendszerint 1000 és 2000 között alakult az eddigi felmérések során. </a:t>
          </a:r>
          <a:r>
            <a:rPr lang="hu-HU" sz="1800" b="0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 rendelkezésre álló idősorok rövidsége korlátozza az eredmények robusztusságát.</a:t>
          </a:r>
        </a:p>
      </dgm:t>
    </dgm:pt>
    <dgm:pt modelId="{5535AA26-7B83-4BAF-B17D-42B4543CC2D4}" type="sibTrans" cxnId="{F72DB7E8-7D82-4578-855C-84F98F66C997}">
      <dgm:prSet/>
      <dgm:spPr/>
      <dgm:t>
        <a:bodyPr/>
        <a:lstStyle/>
        <a:p>
          <a:endParaRPr lang="hu-HU"/>
        </a:p>
      </dgm:t>
    </dgm:pt>
    <dgm:pt modelId="{D488044B-8747-4A9D-A196-72DE1F493DDF}" type="parTrans" cxnId="{F72DB7E8-7D82-4578-855C-84F98F66C997}">
      <dgm:prSet/>
      <dgm:spPr/>
      <dgm:t>
        <a:bodyPr/>
        <a:lstStyle/>
        <a:p>
          <a:endParaRPr lang="hu-HU"/>
        </a:p>
      </dgm:t>
    </dgm:pt>
    <dgm:pt modelId="{43AF2C7F-9D4D-4A49-8B13-6A831E89864E}" type="pres">
      <dgm:prSet presAssocID="{68E21B0D-CBAC-4EA7-97F3-94026FF8C51F}" presName="Name0" presStyleCnt="0">
        <dgm:presLayoutVars>
          <dgm:chMax val="7"/>
          <dgm:chPref val="7"/>
          <dgm:dir/>
        </dgm:presLayoutVars>
      </dgm:prSet>
      <dgm:spPr/>
    </dgm:pt>
    <dgm:pt modelId="{A55778FD-1C20-4749-B692-0C762B0462F2}" type="pres">
      <dgm:prSet presAssocID="{68E21B0D-CBAC-4EA7-97F3-94026FF8C51F}" presName="Name1" presStyleCnt="0"/>
      <dgm:spPr/>
    </dgm:pt>
    <dgm:pt modelId="{856534C4-DC8B-4E2A-AF30-1D1792EC9544}" type="pres">
      <dgm:prSet presAssocID="{68E21B0D-CBAC-4EA7-97F3-94026FF8C51F}" presName="cycle" presStyleCnt="0"/>
      <dgm:spPr/>
    </dgm:pt>
    <dgm:pt modelId="{1B64F6A8-1B16-4DC6-A510-2EB268F3947C}" type="pres">
      <dgm:prSet presAssocID="{68E21B0D-CBAC-4EA7-97F3-94026FF8C51F}" presName="srcNode" presStyleLbl="node1" presStyleIdx="0" presStyleCnt="5"/>
      <dgm:spPr/>
    </dgm:pt>
    <dgm:pt modelId="{505EA83E-D553-40FD-9833-4CCEE38D3EC5}" type="pres">
      <dgm:prSet presAssocID="{68E21B0D-CBAC-4EA7-97F3-94026FF8C51F}" presName="conn" presStyleLbl="parChTrans1D2" presStyleIdx="0" presStyleCnt="1"/>
      <dgm:spPr/>
    </dgm:pt>
    <dgm:pt modelId="{297420CF-4700-40BE-A0C5-61932E931679}" type="pres">
      <dgm:prSet presAssocID="{68E21B0D-CBAC-4EA7-97F3-94026FF8C51F}" presName="extraNode" presStyleLbl="node1" presStyleIdx="0" presStyleCnt="5"/>
      <dgm:spPr/>
    </dgm:pt>
    <dgm:pt modelId="{0DAADFA9-AE67-4DDD-8B74-47EC6C91FA3A}" type="pres">
      <dgm:prSet presAssocID="{68E21B0D-CBAC-4EA7-97F3-94026FF8C51F}" presName="dstNode" presStyleLbl="node1" presStyleIdx="0" presStyleCnt="5"/>
      <dgm:spPr/>
    </dgm:pt>
    <dgm:pt modelId="{68C3EA52-DE74-46CA-9FF6-609FCF20AB74}" type="pres">
      <dgm:prSet presAssocID="{8B201FFD-8EBF-456B-8E79-3B81B9E9CDAF}" presName="text_1" presStyleLbl="node1" presStyleIdx="0" presStyleCnt="5">
        <dgm:presLayoutVars>
          <dgm:bulletEnabled val="1"/>
        </dgm:presLayoutVars>
      </dgm:prSet>
      <dgm:spPr/>
    </dgm:pt>
    <dgm:pt modelId="{9BFD6AFF-7B36-4785-B927-099250E13710}" type="pres">
      <dgm:prSet presAssocID="{8B201FFD-8EBF-456B-8E79-3B81B9E9CDAF}" presName="accent_1" presStyleCnt="0"/>
      <dgm:spPr/>
    </dgm:pt>
    <dgm:pt modelId="{82C24F11-80B1-4F65-AD1A-8531954803D6}" type="pres">
      <dgm:prSet presAssocID="{8B201FFD-8EBF-456B-8E79-3B81B9E9CDAF}" presName="accentRepeatNode" presStyleLbl="solidFgAcc1" presStyleIdx="0" presStyleCnt="5"/>
      <dgm:spPr/>
    </dgm:pt>
    <dgm:pt modelId="{02949546-BBFD-4974-8755-895F0735153C}" type="pres">
      <dgm:prSet presAssocID="{4EAFE022-DBAD-48C9-A709-5459A8DE7E87}" presName="text_2" presStyleLbl="node1" presStyleIdx="1" presStyleCnt="5">
        <dgm:presLayoutVars>
          <dgm:bulletEnabled val="1"/>
        </dgm:presLayoutVars>
      </dgm:prSet>
      <dgm:spPr/>
    </dgm:pt>
    <dgm:pt modelId="{345CDCDA-F0E7-4F74-A7B1-A4038D7B734B}" type="pres">
      <dgm:prSet presAssocID="{4EAFE022-DBAD-48C9-A709-5459A8DE7E87}" presName="accent_2" presStyleCnt="0"/>
      <dgm:spPr/>
    </dgm:pt>
    <dgm:pt modelId="{A348C023-4EB0-4E9E-B66B-7FA62BBCF1C9}" type="pres">
      <dgm:prSet presAssocID="{4EAFE022-DBAD-48C9-A709-5459A8DE7E87}" presName="accentRepeatNode" presStyleLbl="solidFgAcc1" presStyleIdx="1" presStyleCnt="5"/>
      <dgm:spPr/>
    </dgm:pt>
    <dgm:pt modelId="{6FBBC7D8-B187-415D-954C-562D8E567D0C}" type="pres">
      <dgm:prSet presAssocID="{088EF8E0-31C4-40E3-91E8-F540107D7DDD}" presName="text_3" presStyleLbl="node1" presStyleIdx="2" presStyleCnt="5">
        <dgm:presLayoutVars>
          <dgm:bulletEnabled val="1"/>
        </dgm:presLayoutVars>
      </dgm:prSet>
      <dgm:spPr>
        <a:xfrm>
          <a:off x="1112537" y="2304352"/>
          <a:ext cx="7633574" cy="658627"/>
        </a:xfrm>
        <a:prstGeom prst="rect">
          <a:avLst/>
        </a:prstGeom>
      </dgm:spPr>
    </dgm:pt>
    <dgm:pt modelId="{B54B306D-4C7D-44D8-ABBF-8421173AE38A}" type="pres">
      <dgm:prSet presAssocID="{088EF8E0-31C4-40E3-91E8-F540107D7DDD}" presName="accent_3" presStyleCnt="0"/>
      <dgm:spPr/>
    </dgm:pt>
    <dgm:pt modelId="{1402A038-4796-4682-A5B0-D46385A09C24}" type="pres">
      <dgm:prSet presAssocID="{088EF8E0-31C4-40E3-91E8-F540107D7DDD}" presName="accentRepeatNode" presStyleLbl="solidFgAcc1" presStyleIdx="2" presStyleCnt="5"/>
      <dgm:spPr>
        <a:xfrm>
          <a:off x="578556" y="1285196"/>
          <a:ext cx="857163" cy="857163"/>
        </a:xfrm>
        <a:prstGeom prst="ellipse">
          <a:avLst/>
        </a:prstGeom>
      </dgm:spPr>
    </dgm:pt>
    <dgm:pt modelId="{D1A00C27-D551-4E18-9975-14657574FAE3}" type="pres">
      <dgm:prSet presAssocID="{47DDC116-1DE5-4D2B-AE32-154C35F48BA0}" presName="text_4" presStyleLbl="node1" presStyleIdx="3" presStyleCnt="5">
        <dgm:presLayoutVars>
          <dgm:bulletEnabled val="1"/>
        </dgm:presLayoutVars>
      </dgm:prSet>
      <dgm:spPr/>
    </dgm:pt>
    <dgm:pt modelId="{3937E788-FD7B-4BA9-8F7B-AF66B0F98B9A}" type="pres">
      <dgm:prSet presAssocID="{47DDC116-1DE5-4D2B-AE32-154C35F48BA0}" presName="accent_4" presStyleCnt="0"/>
      <dgm:spPr/>
    </dgm:pt>
    <dgm:pt modelId="{D9B72EBC-C7D4-4E75-84AF-26BCF62C8721}" type="pres">
      <dgm:prSet presAssocID="{47DDC116-1DE5-4D2B-AE32-154C35F48BA0}" presName="accentRepeatNode" presStyleLbl="solidFgAcc1" presStyleIdx="3" presStyleCnt="5"/>
      <dgm:spPr/>
    </dgm:pt>
    <dgm:pt modelId="{25B9A6EB-1F84-435A-A38F-0662589AE380}" type="pres">
      <dgm:prSet presAssocID="{7B412FF0-ADD8-4AE4-B6D6-DB1BD0A87CCF}" presName="text_5" presStyleLbl="node1" presStyleIdx="4" presStyleCnt="5">
        <dgm:presLayoutVars>
          <dgm:bulletEnabled val="1"/>
        </dgm:presLayoutVars>
      </dgm:prSet>
      <dgm:spPr/>
    </dgm:pt>
    <dgm:pt modelId="{00CA73B2-0A6F-4F2E-8DF2-3CA90FA5EF44}" type="pres">
      <dgm:prSet presAssocID="{7B412FF0-ADD8-4AE4-B6D6-DB1BD0A87CCF}" presName="accent_5" presStyleCnt="0"/>
      <dgm:spPr/>
    </dgm:pt>
    <dgm:pt modelId="{9F0847F9-3AE9-40D2-92B5-128DB8C3A512}" type="pres">
      <dgm:prSet presAssocID="{7B412FF0-ADD8-4AE4-B6D6-DB1BD0A87CCF}" presName="accentRepeatNode" presStyleLbl="solidFgAcc1" presStyleIdx="4" presStyleCnt="5"/>
      <dgm:spPr>
        <a:xfrm>
          <a:off x="553603" y="3679825"/>
          <a:ext cx="721706" cy="721706"/>
        </a:xfrm>
        <a:prstGeom prst="ellipse">
          <a:avLst/>
        </a:prstGeom>
      </dgm:spPr>
    </dgm:pt>
  </dgm:ptLst>
  <dgm:cxnLst>
    <dgm:cxn modelId="{4300E806-91F2-4DF1-9D12-DD4F01A1E082}" srcId="{68E21B0D-CBAC-4EA7-97F3-94026FF8C51F}" destId="{7B412FF0-ADD8-4AE4-B6D6-DB1BD0A87CCF}" srcOrd="4" destOrd="0" parTransId="{1FC453A1-9F35-40E9-A0FE-D78D294FCC1F}" sibTransId="{29B28632-9886-45A9-8954-FD4F3920E3B1}"/>
    <dgm:cxn modelId="{E48FBC12-5021-4DFC-B140-D5C7B4194959}" type="presOf" srcId="{7B412FF0-ADD8-4AE4-B6D6-DB1BD0A87CCF}" destId="{25B9A6EB-1F84-435A-A38F-0662589AE380}" srcOrd="0" destOrd="0" presId="urn:microsoft.com/office/officeart/2008/layout/VerticalCurvedList"/>
    <dgm:cxn modelId="{01362C16-F508-4F60-8A5D-39D652381AFD}" srcId="{68E21B0D-CBAC-4EA7-97F3-94026FF8C51F}" destId="{4EAFE022-DBAD-48C9-A709-5459A8DE7E87}" srcOrd="1" destOrd="0" parTransId="{0074FD97-21E1-4CEE-8E1F-87B36A22BF45}" sibTransId="{0F2EC4A6-9002-4B1F-A6A1-7ACEC2FF007A}"/>
    <dgm:cxn modelId="{A3BCE237-F187-40DA-A225-25A992EB0D45}" srcId="{68E21B0D-CBAC-4EA7-97F3-94026FF8C51F}" destId="{088EF8E0-31C4-40E3-91E8-F540107D7DDD}" srcOrd="2" destOrd="0" parTransId="{9ED2E3AF-79BB-4825-86A6-D11ED004BE0E}" sibTransId="{E750E527-F2FC-47A4-80FF-3EF70621A0B7}"/>
    <dgm:cxn modelId="{333B4E6E-BBFB-4311-BDD0-E83528C08F40}" srcId="{68E21B0D-CBAC-4EA7-97F3-94026FF8C51F}" destId="{8B201FFD-8EBF-456B-8E79-3B81B9E9CDAF}" srcOrd="0" destOrd="0" parTransId="{5A072F9E-FA53-4458-BC4D-FB3EFE7F5A03}" sibTransId="{17BFB10E-DFB4-4CD5-8B0A-CCD1B29C9CF2}"/>
    <dgm:cxn modelId="{62E2CD56-5C51-4F9A-B57E-472C053D8887}" type="presOf" srcId="{4EAFE022-DBAD-48C9-A709-5459A8DE7E87}" destId="{02949546-BBFD-4974-8755-895F0735153C}" srcOrd="0" destOrd="0" presId="urn:microsoft.com/office/officeart/2008/layout/VerticalCurvedList"/>
    <dgm:cxn modelId="{D801818E-AFB0-45FD-94BF-B3B1DC06C6D9}" type="presOf" srcId="{17BFB10E-DFB4-4CD5-8B0A-CCD1B29C9CF2}" destId="{505EA83E-D553-40FD-9833-4CCEE38D3EC5}" srcOrd="0" destOrd="0" presId="urn:microsoft.com/office/officeart/2008/layout/VerticalCurvedList"/>
    <dgm:cxn modelId="{7298F996-169A-41D3-9172-2BF97DD7F01E}" type="presOf" srcId="{8B201FFD-8EBF-456B-8E79-3B81B9E9CDAF}" destId="{68C3EA52-DE74-46CA-9FF6-609FCF20AB74}" srcOrd="0" destOrd="0" presId="urn:microsoft.com/office/officeart/2008/layout/VerticalCurvedList"/>
    <dgm:cxn modelId="{DC3EF5DD-3259-49F3-B5F2-CBA51ADED47E}" type="presOf" srcId="{47DDC116-1DE5-4D2B-AE32-154C35F48BA0}" destId="{D1A00C27-D551-4E18-9975-14657574FAE3}" srcOrd="0" destOrd="0" presId="urn:microsoft.com/office/officeart/2008/layout/VerticalCurvedList"/>
    <dgm:cxn modelId="{8D8DF3DE-E2C0-4AE9-A673-85FD7D75BE11}" type="presOf" srcId="{68E21B0D-CBAC-4EA7-97F3-94026FF8C51F}" destId="{43AF2C7F-9D4D-4A49-8B13-6A831E89864E}" srcOrd="0" destOrd="0" presId="urn:microsoft.com/office/officeart/2008/layout/VerticalCurvedList"/>
    <dgm:cxn modelId="{F72DB7E8-7D82-4578-855C-84F98F66C997}" srcId="{68E21B0D-CBAC-4EA7-97F3-94026FF8C51F}" destId="{47DDC116-1DE5-4D2B-AE32-154C35F48BA0}" srcOrd="3" destOrd="0" parTransId="{D488044B-8747-4A9D-A196-72DE1F493DDF}" sibTransId="{5535AA26-7B83-4BAF-B17D-42B4543CC2D4}"/>
    <dgm:cxn modelId="{0CF01CFD-B0D7-4B9C-BE93-27F742D21A40}" type="presOf" srcId="{088EF8E0-31C4-40E3-91E8-F540107D7DDD}" destId="{6FBBC7D8-B187-415D-954C-562D8E567D0C}" srcOrd="0" destOrd="0" presId="urn:microsoft.com/office/officeart/2008/layout/VerticalCurvedList"/>
    <dgm:cxn modelId="{2F9CB54F-A8E6-4F7D-824F-F848DAE0776A}" type="presParOf" srcId="{43AF2C7F-9D4D-4A49-8B13-6A831E89864E}" destId="{A55778FD-1C20-4749-B692-0C762B0462F2}" srcOrd="0" destOrd="0" presId="urn:microsoft.com/office/officeart/2008/layout/VerticalCurvedList"/>
    <dgm:cxn modelId="{81C8419F-9AA0-499C-89CE-328BA1F42C57}" type="presParOf" srcId="{A55778FD-1C20-4749-B692-0C762B0462F2}" destId="{856534C4-DC8B-4E2A-AF30-1D1792EC9544}" srcOrd="0" destOrd="0" presId="urn:microsoft.com/office/officeart/2008/layout/VerticalCurvedList"/>
    <dgm:cxn modelId="{CF7111A7-1E46-4017-A7CF-EC6F937A3506}" type="presParOf" srcId="{856534C4-DC8B-4E2A-AF30-1D1792EC9544}" destId="{1B64F6A8-1B16-4DC6-A510-2EB268F3947C}" srcOrd="0" destOrd="0" presId="urn:microsoft.com/office/officeart/2008/layout/VerticalCurvedList"/>
    <dgm:cxn modelId="{D02E50B8-0D29-4DF8-A444-5636C924B242}" type="presParOf" srcId="{856534C4-DC8B-4E2A-AF30-1D1792EC9544}" destId="{505EA83E-D553-40FD-9833-4CCEE38D3EC5}" srcOrd="1" destOrd="0" presId="urn:microsoft.com/office/officeart/2008/layout/VerticalCurvedList"/>
    <dgm:cxn modelId="{1CB92C14-1BB4-4316-A7A8-DA75051DDD9F}" type="presParOf" srcId="{856534C4-DC8B-4E2A-AF30-1D1792EC9544}" destId="{297420CF-4700-40BE-A0C5-61932E931679}" srcOrd="2" destOrd="0" presId="urn:microsoft.com/office/officeart/2008/layout/VerticalCurvedList"/>
    <dgm:cxn modelId="{CFCEC925-7C48-4934-B9A8-4FB3A59B709F}" type="presParOf" srcId="{856534C4-DC8B-4E2A-AF30-1D1792EC9544}" destId="{0DAADFA9-AE67-4DDD-8B74-47EC6C91FA3A}" srcOrd="3" destOrd="0" presId="urn:microsoft.com/office/officeart/2008/layout/VerticalCurvedList"/>
    <dgm:cxn modelId="{33B30D41-BFCC-4141-B467-257906FFBFA9}" type="presParOf" srcId="{A55778FD-1C20-4749-B692-0C762B0462F2}" destId="{68C3EA52-DE74-46CA-9FF6-609FCF20AB74}" srcOrd="1" destOrd="0" presId="urn:microsoft.com/office/officeart/2008/layout/VerticalCurvedList"/>
    <dgm:cxn modelId="{E0EDC027-45D6-4664-8BB0-94C8D25A591B}" type="presParOf" srcId="{A55778FD-1C20-4749-B692-0C762B0462F2}" destId="{9BFD6AFF-7B36-4785-B927-099250E13710}" srcOrd="2" destOrd="0" presId="urn:microsoft.com/office/officeart/2008/layout/VerticalCurvedList"/>
    <dgm:cxn modelId="{0E6F5055-4DBA-4639-B07B-17B10FB3C637}" type="presParOf" srcId="{9BFD6AFF-7B36-4785-B927-099250E13710}" destId="{82C24F11-80B1-4F65-AD1A-8531954803D6}" srcOrd="0" destOrd="0" presId="urn:microsoft.com/office/officeart/2008/layout/VerticalCurvedList"/>
    <dgm:cxn modelId="{3171773A-CD1B-4294-AEA8-5CA1F81D86AA}" type="presParOf" srcId="{A55778FD-1C20-4749-B692-0C762B0462F2}" destId="{02949546-BBFD-4974-8755-895F0735153C}" srcOrd="3" destOrd="0" presId="urn:microsoft.com/office/officeart/2008/layout/VerticalCurvedList"/>
    <dgm:cxn modelId="{DBB7A776-F47B-4C7B-AA35-E62DDE4564C7}" type="presParOf" srcId="{A55778FD-1C20-4749-B692-0C762B0462F2}" destId="{345CDCDA-F0E7-4F74-A7B1-A4038D7B734B}" srcOrd="4" destOrd="0" presId="urn:microsoft.com/office/officeart/2008/layout/VerticalCurvedList"/>
    <dgm:cxn modelId="{B2FE2B08-1F45-42F1-A6C4-A018A5F0DA17}" type="presParOf" srcId="{345CDCDA-F0E7-4F74-A7B1-A4038D7B734B}" destId="{A348C023-4EB0-4E9E-B66B-7FA62BBCF1C9}" srcOrd="0" destOrd="0" presId="urn:microsoft.com/office/officeart/2008/layout/VerticalCurvedList"/>
    <dgm:cxn modelId="{5EC48ACF-C02D-418B-8683-E3C39BD41B7D}" type="presParOf" srcId="{A55778FD-1C20-4749-B692-0C762B0462F2}" destId="{6FBBC7D8-B187-415D-954C-562D8E567D0C}" srcOrd="5" destOrd="0" presId="urn:microsoft.com/office/officeart/2008/layout/VerticalCurvedList"/>
    <dgm:cxn modelId="{241C3A2F-5418-4CF4-8FED-1D81DCE83373}" type="presParOf" srcId="{A55778FD-1C20-4749-B692-0C762B0462F2}" destId="{B54B306D-4C7D-44D8-ABBF-8421173AE38A}" srcOrd="6" destOrd="0" presId="urn:microsoft.com/office/officeart/2008/layout/VerticalCurvedList"/>
    <dgm:cxn modelId="{7D6D708A-A410-4CF1-9D40-4032D1E65CFB}" type="presParOf" srcId="{B54B306D-4C7D-44D8-ABBF-8421173AE38A}" destId="{1402A038-4796-4682-A5B0-D46385A09C24}" srcOrd="0" destOrd="0" presId="urn:microsoft.com/office/officeart/2008/layout/VerticalCurvedList"/>
    <dgm:cxn modelId="{C06FFFBD-3C42-47A7-A9DD-747B6B649003}" type="presParOf" srcId="{A55778FD-1C20-4749-B692-0C762B0462F2}" destId="{D1A00C27-D551-4E18-9975-14657574FAE3}" srcOrd="7" destOrd="0" presId="urn:microsoft.com/office/officeart/2008/layout/VerticalCurvedList"/>
    <dgm:cxn modelId="{725F2370-9F41-40E3-BC76-6D4B24985612}" type="presParOf" srcId="{A55778FD-1C20-4749-B692-0C762B0462F2}" destId="{3937E788-FD7B-4BA9-8F7B-AF66B0F98B9A}" srcOrd="8" destOrd="0" presId="urn:microsoft.com/office/officeart/2008/layout/VerticalCurvedList"/>
    <dgm:cxn modelId="{F582ED51-1F22-4FB7-BF87-8CD7CC93FCAB}" type="presParOf" srcId="{3937E788-FD7B-4BA9-8F7B-AF66B0F98B9A}" destId="{D9B72EBC-C7D4-4E75-84AF-26BCF62C8721}" srcOrd="0" destOrd="0" presId="urn:microsoft.com/office/officeart/2008/layout/VerticalCurvedList"/>
    <dgm:cxn modelId="{984CAD04-A28B-4399-B83D-7AB59F9B4CE0}" type="presParOf" srcId="{A55778FD-1C20-4749-B692-0C762B0462F2}" destId="{25B9A6EB-1F84-435A-A38F-0662589AE380}" srcOrd="9" destOrd="0" presId="urn:microsoft.com/office/officeart/2008/layout/VerticalCurvedList"/>
    <dgm:cxn modelId="{FD9BD56D-EE4D-4B75-8CC0-B991B9859C23}" type="presParOf" srcId="{A55778FD-1C20-4749-B692-0C762B0462F2}" destId="{00CA73B2-0A6F-4F2E-8DF2-3CA90FA5EF44}" srcOrd="10" destOrd="0" presId="urn:microsoft.com/office/officeart/2008/layout/VerticalCurvedList"/>
    <dgm:cxn modelId="{E8BA2E46-18A0-47F6-A1A7-39DE574CD34C}" type="presParOf" srcId="{00CA73B2-0A6F-4F2E-8DF2-3CA90FA5EF44}" destId="{9F0847F9-3AE9-40D2-92B5-128DB8C3A512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8E21B0D-CBAC-4EA7-97F3-94026FF8C51F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hu-HU"/>
        </a:p>
      </dgm:t>
    </dgm:pt>
    <dgm:pt modelId="{6090B06F-4AFE-4CE9-897E-51A54A1D377A}">
      <dgm:prSet custT="1"/>
      <dgm:spPr>
        <a:ln>
          <a:noFill/>
        </a:ln>
      </dgm:spPr>
      <dgm:t>
        <a:bodyPr/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 közép-, és nagyvállalatok helyzete és várakozásai kedvezőbbek a kisebb cégekhez képest. Az iparági bontásban korábban jellemző különbségek azonban lényegében megszűntek, a foglalkoztatásban például már az ipar és építőipar várakozásai gyengébbek, mint a szolgáltatás és kereskedelemben.</a:t>
          </a:r>
        </a:p>
      </dgm:t>
    </dgm:pt>
    <dgm:pt modelId="{9820B12D-F42A-403B-90E6-F22E35BB41AF}" type="parTrans" cxnId="{1313D2B4-537C-41CA-BE47-9ADF82A44B9F}">
      <dgm:prSet/>
      <dgm:spPr/>
      <dgm:t>
        <a:bodyPr/>
        <a:lstStyle/>
        <a:p>
          <a:endParaRPr lang="hu-HU" sz="1800" b="1">
            <a:solidFill>
              <a:schemeClr val="tx2"/>
            </a:solidFill>
          </a:endParaRPr>
        </a:p>
      </dgm:t>
    </dgm:pt>
    <dgm:pt modelId="{1CB113A5-494A-4E98-85B7-18E8FC9EBE98}" type="sibTrans" cxnId="{1313D2B4-537C-41CA-BE47-9ADF82A44B9F}">
      <dgm:prSet/>
      <dgm:spPr/>
      <dgm:t>
        <a:bodyPr/>
        <a:lstStyle/>
        <a:p>
          <a:endParaRPr lang="hu-HU" sz="1800" b="1">
            <a:solidFill>
              <a:schemeClr val="tx2"/>
            </a:solidFill>
          </a:endParaRPr>
        </a:p>
      </dgm:t>
    </dgm:pt>
    <dgm:pt modelId="{542B9BE7-C64F-46EC-A3B5-E064F072579F}">
      <dgm:prSet custT="1"/>
      <dgm:spPr>
        <a:ln>
          <a:noFill/>
        </a:ln>
      </dgm:spPr>
      <dgm:t>
        <a:bodyPr/>
        <a:lstStyle/>
        <a:p>
          <a:r>
            <a:rPr lang="hu-HU" sz="1800" b="1" dirty="0">
              <a:solidFill>
                <a:srgbClr val="0C2148"/>
              </a:solidFill>
              <a:latin typeface="Calibri"/>
              <a:ea typeface="+mn-ea"/>
              <a:cs typeface="+mn-cs"/>
            </a:rPr>
            <a:t>Az átlagos bevételi szint az előző havi 96-ról 95 százalékra csökkent, ami a 2021. júliusa óta tapasztalt legalacsonyabb érték. Az átlagos kapacitás-kihasználtság az előző 2 havi eredménnyel megegyezően továbbra is az egy évvel korábbi szint 90 százalékán állt márciusban.  </a:t>
          </a:r>
          <a:endParaRPr lang="hu-HU" sz="1800" dirty="0"/>
        </a:p>
      </dgm:t>
    </dgm:pt>
    <dgm:pt modelId="{D2301725-D1C2-4F66-8428-CA7B7AC3AFD6}" type="parTrans" cxnId="{D0040C9A-092B-46F3-AAA6-8405C08E1476}">
      <dgm:prSet/>
      <dgm:spPr/>
      <dgm:t>
        <a:bodyPr/>
        <a:lstStyle/>
        <a:p>
          <a:endParaRPr lang="hu-HU"/>
        </a:p>
      </dgm:t>
    </dgm:pt>
    <dgm:pt modelId="{1AC59D6A-696E-4CBD-A5AA-DDBCB9A8A1AC}" type="sibTrans" cxnId="{D0040C9A-092B-46F3-AAA6-8405C08E1476}">
      <dgm:prSet/>
      <dgm:spPr/>
      <dgm:t>
        <a:bodyPr/>
        <a:lstStyle/>
        <a:p>
          <a:endParaRPr lang="hu-HU"/>
        </a:p>
      </dgm:t>
    </dgm:pt>
    <dgm:pt modelId="{5BC02F0C-BFBB-47DD-93C5-86CA70E51D56}">
      <dgm:prSet custT="1"/>
      <dgm:spPr>
        <a:ln>
          <a:noFill/>
        </a:ln>
      </dgm:spPr>
      <dgm:t>
        <a:bodyPr/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dirty="0">
              <a:solidFill>
                <a:srgbClr val="0C2148"/>
              </a:solidFill>
              <a:latin typeface="Calibri"/>
              <a:ea typeface="+mn-ea"/>
              <a:cs typeface="+mn-cs"/>
            </a:rPr>
            <a:t>A beruházási tervek mutatója az előző havi +25-ről +28 pontra emelkedett. Növekedés mutatkozott a létszámbővítési tervek mutatójánál is: az előző havi +</a:t>
          </a:r>
          <a:r>
            <a:rPr lang="hu-HU" sz="1800" b="1">
              <a:solidFill>
                <a:srgbClr val="0C2148"/>
              </a:solidFill>
              <a:latin typeface="Calibri"/>
              <a:ea typeface="+mn-ea"/>
              <a:cs typeface="+mn-cs"/>
            </a:rPr>
            <a:t>10-ről +11 </a:t>
          </a:r>
          <a:r>
            <a:rPr lang="hu-HU" sz="1800" b="1" dirty="0">
              <a:solidFill>
                <a:srgbClr val="0C2148"/>
              </a:solidFill>
              <a:latin typeface="Calibri"/>
              <a:ea typeface="+mn-ea"/>
              <a:cs typeface="+mn-cs"/>
            </a:rPr>
            <a:t>pontra, ami az elmúlt 8 hónap legmagasabb értéke.</a:t>
          </a:r>
        </a:p>
      </dgm:t>
    </dgm:pt>
    <dgm:pt modelId="{FCC96BCD-6745-487A-90C7-5CF0BC5EA796}" type="parTrans" cxnId="{610534A5-01FF-4076-AD18-0532C6EFA6A3}">
      <dgm:prSet/>
      <dgm:spPr/>
      <dgm:t>
        <a:bodyPr/>
        <a:lstStyle/>
        <a:p>
          <a:endParaRPr lang="hu-HU"/>
        </a:p>
      </dgm:t>
    </dgm:pt>
    <dgm:pt modelId="{E9C68BDB-EEDA-4EE5-ABE7-537166A34275}" type="sibTrans" cxnId="{610534A5-01FF-4076-AD18-0532C6EFA6A3}">
      <dgm:prSet/>
      <dgm:spPr/>
      <dgm:t>
        <a:bodyPr/>
        <a:lstStyle/>
        <a:p>
          <a:endParaRPr lang="hu-HU"/>
        </a:p>
      </dgm:t>
    </dgm:pt>
    <dgm:pt modelId="{EE875CE3-DE5E-4CC7-9EB1-349870FC7B50}">
      <dgm:prSet custT="1"/>
      <dgm:spPr>
        <a:solidFill>
          <a:prstClr val="white">
            <a:hueOff val="0"/>
            <a:satOff val="0"/>
            <a:lumOff val="0"/>
            <a:alphaOff val="0"/>
          </a:prstClr>
        </a:solidFill>
        <a:ln w="12700" cap="flat" cmpd="sng" algn="ctr">
          <a:noFill/>
          <a:prstDash val="solid"/>
          <a:miter lim="800000"/>
        </a:ln>
        <a:effectLst/>
      </dgm:spPr>
      <dgm:t>
        <a:bodyPr/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800" b="1" i="0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Az aktuális helyzettel kapcsolatos tapasztalatok mutatója ebben a hónapban volt a legalacsonyabb az elmúlt 2 évben. A jövővel kapcsolatos várakozások kedvezőek, azonban az optimizmus mérséklődött februárhoz képest.</a:t>
          </a:r>
          <a:endParaRPr lang="hu-HU" sz="1800" b="1" kern="1200" dirty="0">
            <a:solidFill>
              <a:srgbClr val="0C2148"/>
            </a:solidFill>
            <a:latin typeface="Calibri"/>
            <a:ea typeface="+mn-ea"/>
            <a:cs typeface="+mn-cs"/>
          </a:endParaRPr>
        </a:p>
      </dgm:t>
    </dgm:pt>
    <dgm:pt modelId="{83323C11-375F-451D-8716-7977D3673562}" type="sibTrans" cxnId="{3F4E779C-39B5-4E68-9EA1-7AE480F2801E}">
      <dgm:prSet/>
      <dgm:spPr/>
      <dgm:t>
        <a:bodyPr/>
        <a:lstStyle/>
        <a:p>
          <a:endParaRPr lang="hu-HU"/>
        </a:p>
      </dgm:t>
    </dgm:pt>
    <dgm:pt modelId="{79121A8F-5571-4961-B6ED-5AFB9E20E5B8}" type="parTrans" cxnId="{3F4E779C-39B5-4E68-9EA1-7AE480F2801E}">
      <dgm:prSet/>
      <dgm:spPr/>
      <dgm:t>
        <a:bodyPr/>
        <a:lstStyle/>
        <a:p>
          <a:endParaRPr lang="hu-HU"/>
        </a:p>
      </dgm:t>
    </dgm:pt>
    <dgm:pt modelId="{8B201FFD-8EBF-456B-8E79-3B81B9E9CDAF}">
      <dgm:prSet custT="1"/>
      <dgm:spPr>
        <a:solidFill>
          <a:prstClr val="white">
            <a:hueOff val="0"/>
            <a:satOff val="0"/>
            <a:lumOff val="0"/>
            <a:alphaOff val="0"/>
          </a:prstClr>
        </a:solidFill>
        <a:ln w="12700" cap="flat" cmpd="sng" algn="ctr">
          <a:noFill/>
          <a:prstDash val="solid"/>
          <a:miter lim="800000"/>
        </a:ln>
        <a:effectLst/>
      </dgm:spPr>
      <dgm:t>
        <a:bodyPr spcFirstLastPara="0" vert="horz" wrap="square" lIns="458284" tIns="50800" rIns="50800" bIns="50800" numCol="1" spcCol="1270" anchor="ctr" anchorCtr="0"/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2023. márciusban az</a:t>
          </a:r>
          <a:r>
            <a:rPr lang="hu-HU" sz="1800" b="1" i="0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 MNB vállalati konjunktúra indexe az előző havi 0 pontról             -4 pontra csökkent. A csökkenéshez a jelenlegi helyzet megítélésének további romlása (-16-ról -20 pontra) és a várakozások indexének csökkenése (+17-ről +13 pontra) is hozzájárult.</a:t>
          </a:r>
        </a:p>
      </dgm:t>
    </dgm:pt>
    <dgm:pt modelId="{17BFB10E-DFB4-4CD5-8B0A-CCD1B29C9CF2}" type="sibTrans" cxnId="{333B4E6E-BBFB-4311-BDD0-E83528C08F40}">
      <dgm:prSet/>
      <dgm:spPr/>
      <dgm:t>
        <a:bodyPr/>
        <a:lstStyle/>
        <a:p>
          <a:endParaRPr lang="hu-HU" b="1"/>
        </a:p>
      </dgm:t>
    </dgm:pt>
    <dgm:pt modelId="{5A072F9E-FA53-4458-BC4D-FB3EFE7F5A03}" type="parTrans" cxnId="{333B4E6E-BBFB-4311-BDD0-E83528C08F40}">
      <dgm:prSet/>
      <dgm:spPr/>
      <dgm:t>
        <a:bodyPr/>
        <a:lstStyle/>
        <a:p>
          <a:endParaRPr lang="hu-HU" b="1"/>
        </a:p>
      </dgm:t>
    </dgm:pt>
    <dgm:pt modelId="{43AF2C7F-9D4D-4A49-8B13-6A831E89864E}" type="pres">
      <dgm:prSet presAssocID="{68E21B0D-CBAC-4EA7-97F3-94026FF8C51F}" presName="Name0" presStyleCnt="0">
        <dgm:presLayoutVars>
          <dgm:chMax val="7"/>
          <dgm:chPref val="7"/>
          <dgm:dir/>
        </dgm:presLayoutVars>
      </dgm:prSet>
      <dgm:spPr/>
    </dgm:pt>
    <dgm:pt modelId="{A55778FD-1C20-4749-B692-0C762B0462F2}" type="pres">
      <dgm:prSet presAssocID="{68E21B0D-CBAC-4EA7-97F3-94026FF8C51F}" presName="Name1" presStyleCnt="0"/>
      <dgm:spPr/>
    </dgm:pt>
    <dgm:pt modelId="{856534C4-DC8B-4E2A-AF30-1D1792EC9544}" type="pres">
      <dgm:prSet presAssocID="{68E21B0D-CBAC-4EA7-97F3-94026FF8C51F}" presName="cycle" presStyleCnt="0"/>
      <dgm:spPr/>
    </dgm:pt>
    <dgm:pt modelId="{1B64F6A8-1B16-4DC6-A510-2EB268F3947C}" type="pres">
      <dgm:prSet presAssocID="{68E21B0D-CBAC-4EA7-97F3-94026FF8C51F}" presName="srcNode" presStyleLbl="node1" presStyleIdx="0" presStyleCnt="5"/>
      <dgm:spPr/>
    </dgm:pt>
    <dgm:pt modelId="{505EA83E-D553-40FD-9833-4CCEE38D3EC5}" type="pres">
      <dgm:prSet presAssocID="{68E21B0D-CBAC-4EA7-97F3-94026FF8C51F}" presName="conn" presStyleLbl="parChTrans1D2" presStyleIdx="0" presStyleCnt="1"/>
      <dgm:spPr/>
    </dgm:pt>
    <dgm:pt modelId="{297420CF-4700-40BE-A0C5-61932E931679}" type="pres">
      <dgm:prSet presAssocID="{68E21B0D-CBAC-4EA7-97F3-94026FF8C51F}" presName="extraNode" presStyleLbl="node1" presStyleIdx="0" presStyleCnt="5"/>
      <dgm:spPr/>
    </dgm:pt>
    <dgm:pt modelId="{0DAADFA9-AE67-4DDD-8B74-47EC6C91FA3A}" type="pres">
      <dgm:prSet presAssocID="{68E21B0D-CBAC-4EA7-97F3-94026FF8C51F}" presName="dstNode" presStyleLbl="node1" presStyleIdx="0" presStyleCnt="5"/>
      <dgm:spPr/>
    </dgm:pt>
    <dgm:pt modelId="{68C3EA52-DE74-46CA-9FF6-609FCF20AB74}" type="pres">
      <dgm:prSet presAssocID="{8B201FFD-8EBF-456B-8E79-3B81B9E9CDAF}" presName="text_1" presStyleLbl="node1" presStyleIdx="0" presStyleCnt="5">
        <dgm:presLayoutVars>
          <dgm:bulletEnabled val="1"/>
        </dgm:presLayoutVars>
      </dgm:prSet>
      <dgm:spPr/>
    </dgm:pt>
    <dgm:pt modelId="{9BFD6AFF-7B36-4785-B927-099250E13710}" type="pres">
      <dgm:prSet presAssocID="{8B201FFD-8EBF-456B-8E79-3B81B9E9CDAF}" presName="accent_1" presStyleCnt="0"/>
      <dgm:spPr/>
    </dgm:pt>
    <dgm:pt modelId="{82C24F11-80B1-4F65-AD1A-8531954803D6}" type="pres">
      <dgm:prSet presAssocID="{8B201FFD-8EBF-456B-8E79-3B81B9E9CDAF}" presName="accentRepeatNode" presStyleLbl="solidFgAcc1" presStyleIdx="0" presStyleCnt="5"/>
      <dgm:spPr/>
    </dgm:pt>
    <dgm:pt modelId="{EC3A8EF5-F467-4E93-98A7-26EC879B8D01}" type="pres">
      <dgm:prSet presAssocID="{EE875CE3-DE5E-4CC7-9EB1-349870FC7B50}" presName="text_2" presStyleLbl="node1" presStyleIdx="1" presStyleCnt="5">
        <dgm:presLayoutVars>
          <dgm:bulletEnabled val="1"/>
        </dgm:presLayoutVars>
      </dgm:prSet>
      <dgm:spPr/>
    </dgm:pt>
    <dgm:pt modelId="{A98EBA0E-9116-4653-A9B7-5A0ACA7D7396}" type="pres">
      <dgm:prSet presAssocID="{EE875CE3-DE5E-4CC7-9EB1-349870FC7B50}" presName="accent_2" presStyleCnt="0"/>
      <dgm:spPr/>
    </dgm:pt>
    <dgm:pt modelId="{E1B5BC66-D8ED-4702-BD89-A8CB654E451B}" type="pres">
      <dgm:prSet presAssocID="{EE875CE3-DE5E-4CC7-9EB1-349870FC7B50}" presName="accentRepeatNode" presStyleLbl="solidFgAcc1" presStyleIdx="1" presStyleCnt="5"/>
      <dgm:spPr/>
    </dgm:pt>
    <dgm:pt modelId="{41BD5F5C-45C6-4765-A923-EE1A88201B75}" type="pres">
      <dgm:prSet presAssocID="{542B9BE7-C64F-46EC-A3B5-E064F072579F}" presName="text_3" presStyleLbl="node1" presStyleIdx="2" presStyleCnt="5">
        <dgm:presLayoutVars>
          <dgm:bulletEnabled val="1"/>
        </dgm:presLayoutVars>
      </dgm:prSet>
      <dgm:spPr/>
    </dgm:pt>
    <dgm:pt modelId="{EAC3FD56-757F-4A86-A10A-F371766CE118}" type="pres">
      <dgm:prSet presAssocID="{542B9BE7-C64F-46EC-A3B5-E064F072579F}" presName="accent_3" presStyleCnt="0"/>
      <dgm:spPr/>
    </dgm:pt>
    <dgm:pt modelId="{833BB777-15FA-4149-8247-460D9C195F45}" type="pres">
      <dgm:prSet presAssocID="{542B9BE7-C64F-46EC-A3B5-E064F072579F}" presName="accentRepeatNode" presStyleLbl="solidFgAcc1" presStyleIdx="2" presStyleCnt="5"/>
      <dgm:spPr/>
    </dgm:pt>
    <dgm:pt modelId="{CDB7D3C4-2921-4C4C-9B0D-D63473EFB37D}" type="pres">
      <dgm:prSet presAssocID="{5BC02F0C-BFBB-47DD-93C5-86CA70E51D56}" presName="text_4" presStyleLbl="node1" presStyleIdx="3" presStyleCnt="5">
        <dgm:presLayoutVars>
          <dgm:bulletEnabled val="1"/>
        </dgm:presLayoutVars>
      </dgm:prSet>
      <dgm:spPr/>
    </dgm:pt>
    <dgm:pt modelId="{0DAC9D2B-9E21-4E8F-AFF7-089ED864DBF5}" type="pres">
      <dgm:prSet presAssocID="{5BC02F0C-BFBB-47DD-93C5-86CA70E51D56}" presName="accent_4" presStyleCnt="0"/>
      <dgm:spPr/>
    </dgm:pt>
    <dgm:pt modelId="{99F2E81B-3650-4D03-95C1-89D30D01C17B}" type="pres">
      <dgm:prSet presAssocID="{5BC02F0C-BFBB-47DD-93C5-86CA70E51D56}" presName="accentRepeatNode" presStyleLbl="solidFgAcc1" presStyleIdx="3" presStyleCnt="5"/>
      <dgm:spPr/>
    </dgm:pt>
    <dgm:pt modelId="{6FC5996E-12AF-48CC-ADFA-D41B22887B7E}" type="pres">
      <dgm:prSet presAssocID="{6090B06F-4AFE-4CE9-897E-51A54A1D377A}" presName="text_5" presStyleLbl="node1" presStyleIdx="4" presStyleCnt="5">
        <dgm:presLayoutVars>
          <dgm:bulletEnabled val="1"/>
        </dgm:presLayoutVars>
      </dgm:prSet>
      <dgm:spPr/>
    </dgm:pt>
    <dgm:pt modelId="{CE215F94-372B-42D2-BF84-E83F025A1DCD}" type="pres">
      <dgm:prSet presAssocID="{6090B06F-4AFE-4CE9-897E-51A54A1D377A}" presName="accent_5" presStyleCnt="0"/>
      <dgm:spPr/>
    </dgm:pt>
    <dgm:pt modelId="{F9B28654-D436-4056-A83D-E81A90D53409}" type="pres">
      <dgm:prSet presAssocID="{6090B06F-4AFE-4CE9-897E-51A54A1D377A}" presName="accentRepeatNode" presStyleLbl="solidFgAcc1" presStyleIdx="4" presStyleCnt="5"/>
      <dgm:spPr>
        <a:xfrm>
          <a:off x="770773" y="2813887"/>
          <a:ext cx="721706" cy="721706"/>
        </a:xfrm>
        <a:prstGeom prst="ellipse">
          <a:avLst/>
        </a:prstGeom>
      </dgm:spPr>
    </dgm:pt>
  </dgm:ptLst>
  <dgm:cxnLst>
    <dgm:cxn modelId="{0C7B5500-DB47-49BB-AE04-2863594B54E5}" type="presOf" srcId="{542B9BE7-C64F-46EC-A3B5-E064F072579F}" destId="{41BD5F5C-45C6-4765-A923-EE1A88201B75}" srcOrd="0" destOrd="0" presId="urn:microsoft.com/office/officeart/2008/layout/VerticalCurvedList"/>
    <dgm:cxn modelId="{333B4E6E-BBFB-4311-BDD0-E83528C08F40}" srcId="{68E21B0D-CBAC-4EA7-97F3-94026FF8C51F}" destId="{8B201FFD-8EBF-456B-8E79-3B81B9E9CDAF}" srcOrd="0" destOrd="0" parTransId="{5A072F9E-FA53-4458-BC4D-FB3EFE7F5A03}" sibTransId="{17BFB10E-DFB4-4CD5-8B0A-CCD1B29C9CF2}"/>
    <dgm:cxn modelId="{5D057A85-88D3-486B-8F84-129E9D7F3878}" type="presOf" srcId="{5BC02F0C-BFBB-47DD-93C5-86CA70E51D56}" destId="{CDB7D3C4-2921-4C4C-9B0D-D63473EFB37D}" srcOrd="0" destOrd="0" presId="urn:microsoft.com/office/officeart/2008/layout/VerticalCurvedList"/>
    <dgm:cxn modelId="{7298F996-169A-41D3-9172-2BF97DD7F01E}" type="presOf" srcId="{8B201FFD-8EBF-456B-8E79-3B81B9E9CDAF}" destId="{68C3EA52-DE74-46CA-9FF6-609FCF20AB74}" srcOrd="0" destOrd="0" presId="urn:microsoft.com/office/officeart/2008/layout/VerticalCurvedList"/>
    <dgm:cxn modelId="{D0040C9A-092B-46F3-AAA6-8405C08E1476}" srcId="{68E21B0D-CBAC-4EA7-97F3-94026FF8C51F}" destId="{542B9BE7-C64F-46EC-A3B5-E064F072579F}" srcOrd="2" destOrd="0" parTransId="{D2301725-D1C2-4F66-8428-CA7B7AC3AFD6}" sibTransId="{1AC59D6A-696E-4CBD-A5AA-DDBCB9A8A1AC}"/>
    <dgm:cxn modelId="{3F4E779C-39B5-4E68-9EA1-7AE480F2801E}" srcId="{68E21B0D-CBAC-4EA7-97F3-94026FF8C51F}" destId="{EE875CE3-DE5E-4CC7-9EB1-349870FC7B50}" srcOrd="1" destOrd="0" parTransId="{79121A8F-5571-4961-B6ED-5AFB9E20E5B8}" sibTransId="{83323C11-375F-451D-8716-7977D3673562}"/>
    <dgm:cxn modelId="{610534A5-01FF-4076-AD18-0532C6EFA6A3}" srcId="{68E21B0D-CBAC-4EA7-97F3-94026FF8C51F}" destId="{5BC02F0C-BFBB-47DD-93C5-86CA70E51D56}" srcOrd="3" destOrd="0" parTransId="{FCC96BCD-6745-487A-90C7-5CF0BC5EA796}" sibTransId="{E9C68BDB-EEDA-4EE5-ABE7-537166A34275}"/>
    <dgm:cxn modelId="{1313D2B4-537C-41CA-BE47-9ADF82A44B9F}" srcId="{68E21B0D-CBAC-4EA7-97F3-94026FF8C51F}" destId="{6090B06F-4AFE-4CE9-897E-51A54A1D377A}" srcOrd="4" destOrd="0" parTransId="{9820B12D-F42A-403B-90E6-F22E35BB41AF}" sibTransId="{1CB113A5-494A-4E98-85B7-18E8FC9EBE98}"/>
    <dgm:cxn modelId="{8C7679B6-7A7E-4D41-B710-BC880AD79C97}" type="presOf" srcId="{EE875CE3-DE5E-4CC7-9EB1-349870FC7B50}" destId="{EC3A8EF5-F467-4E93-98A7-26EC879B8D01}" srcOrd="0" destOrd="0" presId="urn:microsoft.com/office/officeart/2008/layout/VerticalCurvedList"/>
    <dgm:cxn modelId="{35DCBEDD-8081-4846-B695-9185DA27901C}" type="presOf" srcId="{6090B06F-4AFE-4CE9-897E-51A54A1D377A}" destId="{6FC5996E-12AF-48CC-ADFA-D41B22887B7E}" srcOrd="0" destOrd="0" presId="urn:microsoft.com/office/officeart/2008/layout/VerticalCurvedList"/>
    <dgm:cxn modelId="{8D8DF3DE-E2C0-4AE9-A673-85FD7D75BE11}" type="presOf" srcId="{68E21B0D-CBAC-4EA7-97F3-94026FF8C51F}" destId="{43AF2C7F-9D4D-4A49-8B13-6A831E89864E}" srcOrd="0" destOrd="0" presId="urn:microsoft.com/office/officeart/2008/layout/VerticalCurvedList"/>
    <dgm:cxn modelId="{13531BED-F7A0-4F96-A3F9-619AB147E909}" type="presOf" srcId="{17BFB10E-DFB4-4CD5-8B0A-CCD1B29C9CF2}" destId="{505EA83E-D553-40FD-9833-4CCEE38D3EC5}" srcOrd="0" destOrd="0" presId="urn:microsoft.com/office/officeart/2008/layout/VerticalCurvedList"/>
    <dgm:cxn modelId="{2F9CB54F-A8E6-4F7D-824F-F848DAE0776A}" type="presParOf" srcId="{43AF2C7F-9D4D-4A49-8B13-6A831E89864E}" destId="{A55778FD-1C20-4749-B692-0C762B0462F2}" srcOrd="0" destOrd="0" presId="urn:microsoft.com/office/officeart/2008/layout/VerticalCurvedList"/>
    <dgm:cxn modelId="{81C8419F-9AA0-499C-89CE-328BA1F42C57}" type="presParOf" srcId="{A55778FD-1C20-4749-B692-0C762B0462F2}" destId="{856534C4-DC8B-4E2A-AF30-1D1792EC9544}" srcOrd="0" destOrd="0" presId="urn:microsoft.com/office/officeart/2008/layout/VerticalCurvedList"/>
    <dgm:cxn modelId="{CF7111A7-1E46-4017-A7CF-EC6F937A3506}" type="presParOf" srcId="{856534C4-DC8B-4E2A-AF30-1D1792EC9544}" destId="{1B64F6A8-1B16-4DC6-A510-2EB268F3947C}" srcOrd="0" destOrd="0" presId="urn:microsoft.com/office/officeart/2008/layout/VerticalCurvedList"/>
    <dgm:cxn modelId="{D02E50B8-0D29-4DF8-A444-5636C924B242}" type="presParOf" srcId="{856534C4-DC8B-4E2A-AF30-1D1792EC9544}" destId="{505EA83E-D553-40FD-9833-4CCEE38D3EC5}" srcOrd="1" destOrd="0" presId="urn:microsoft.com/office/officeart/2008/layout/VerticalCurvedList"/>
    <dgm:cxn modelId="{1CB92C14-1BB4-4316-A7A8-DA75051DDD9F}" type="presParOf" srcId="{856534C4-DC8B-4E2A-AF30-1D1792EC9544}" destId="{297420CF-4700-40BE-A0C5-61932E931679}" srcOrd="2" destOrd="0" presId="urn:microsoft.com/office/officeart/2008/layout/VerticalCurvedList"/>
    <dgm:cxn modelId="{CFCEC925-7C48-4934-B9A8-4FB3A59B709F}" type="presParOf" srcId="{856534C4-DC8B-4E2A-AF30-1D1792EC9544}" destId="{0DAADFA9-AE67-4DDD-8B74-47EC6C91FA3A}" srcOrd="3" destOrd="0" presId="urn:microsoft.com/office/officeart/2008/layout/VerticalCurvedList"/>
    <dgm:cxn modelId="{33B30D41-BFCC-4141-B467-257906FFBFA9}" type="presParOf" srcId="{A55778FD-1C20-4749-B692-0C762B0462F2}" destId="{68C3EA52-DE74-46CA-9FF6-609FCF20AB74}" srcOrd="1" destOrd="0" presId="urn:microsoft.com/office/officeart/2008/layout/VerticalCurvedList"/>
    <dgm:cxn modelId="{E0EDC027-45D6-4664-8BB0-94C8D25A591B}" type="presParOf" srcId="{A55778FD-1C20-4749-B692-0C762B0462F2}" destId="{9BFD6AFF-7B36-4785-B927-099250E13710}" srcOrd="2" destOrd="0" presId="urn:microsoft.com/office/officeart/2008/layout/VerticalCurvedList"/>
    <dgm:cxn modelId="{0E6F5055-4DBA-4639-B07B-17B10FB3C637}" type="presParOf" srcId="{9BFD6AFF-7B36-4785-B927-099250E13710}" destId="{82C24F11-80B1-4F65-AD1A-8531954803D6}" srcOrd="0" destOrd="0" presId="urn:microsoft.com/office/officeart/2008/layout/VerticalCurvedList"/>
    <dgm:cxn modelId="{B71BA9E5-799B-4EDD-A876-9873367E4DCB}" type="presParOf" srcId="{A55778FD-1C20-4749-B692-0C762B0462F2}" destId="{EC3A8EF5-F467-4E93-98A7-26EC879B8D01}" srcOrd="3" destOrd="0" presId="urn:microsoft.com/office/officeart/2008/layout/VerticalCurvedList"/>
    <dgm:cxn modelId="{02A1092A-7126-43DD-B920-0A03CE9A26C1}" type="presParOf" srcId="{A55778FD-1C20-4749-B692-0C762B0462F2}" destId="{A98EBA0E-9116-4653-A9B7-5A0ACA7D7396}" srcOrd="4" destOrd="0" presId="urn:microsoft.com/office/officeart/2008/layout/VerticalCurvedList"/>
    <dgm:cxn modelId="{9D02EA78-5A65-4787-97A2-50AF012D7909}" type="presParOf" srcId="{A98EBA0E-9116-4653-A9B7-5A0ACA7D7396}" destId="{E1B5BC66-D8ED-4702-BD89-A8CB654E451B}" srcOrd="0" destOrd="0" presId="urn:microsoft.com/office/officeart/2008/layout/VerticalCurvedList"/>
    <dgm:cxn modelId="{B0585C88-199B-4002-9B06-E62021617087}" type="presParOf" srcId="{A55778FD-1C20-4749-B692-0C762B0462F2}" destId="{41BD5F5C-45C6-4765-A923-EE1A88201B75}" srcOrd="5" destOrd="0" presId="urn:microsoft.com/office/officeart/2008/layout/VerticalCurvedList"/>
    <dgm:cxn modelId="{9E03D415-520B-4FE5-9168-1FC0BB27547E}" type="presParOf" srcId="{A55778FD-1C20-4749-B692-0C762B0462F2}" destId="{EAC3FD56-757F-4A86-A10A-F371766CE118}" srcOrd="6" destOrd="0" presId="urn:microsoft.com/office/officeart/2008/layout/VerticalCurvedList"/>
    <dgm:cxn modelId="{642401CF-BE11-484D-9CD3-B06B50075C7D}" type="presParOf" srcId="{EAC3FD56-757F-4A86-A10A-F371766CE118}" destId="{833BB777-15FA-4149-8247-460D9C195F45}" srcOrd="0" destOrd="0" presId="urn:microsoft.com/office/officeart/2008/layout/VerticalCurvedList"/>
    <dgm:cxn modelId="{09BA81D0-3A35-49AE-8431-C6D9CCA883E1}" type="presParOf" srcId="{A55778FD-1C20-4749-B692-0C762B0462F2}" destId="{CDB7D3C4-2921-4C4C-9B0D-D63473EFB37D}" srcOrd="7" destOrd="0" presId="urn:microsoft.com/office/officeart/2008/layout/VerticalCurvedList"/>
    <dgm:cxn modelId="{813637CD-36E9-4F62-8A83-381481B9A38A}" type="presParOf" srcId="{A55778FD-1C20-4749-B692-0C762B0462F2}" destId="{0DAC9D2B-9E21-4E8F-AFF7-089ED864DBF5}" srcOrd="8" destOrd="0" presId="urn:microsoft.com/office/officeart/2008/layout/VerticalCurvedList"/>
    <dgm:cxn modelId="{6536360B-4603-42DE-B0A7-B3E97F52F500}" type="presParOf" srcId="{0DAC9D2B-9E21-4E8F-AFF7-089ED864DBF5}" destId="{99F2E81B-3650-4D03-95C1-89D30D01C17B}" srcOrd="0" destOrd="0" presId="urn:microsoft.com/office/officeart/2008/layout/VerticalCurvedList"/>
    <dgm:cxn modelId="{AA482C0C-701B-4F86-9C33-ADA6D21B5265}" type="presParOf" srcId="{A55778FD-1C20-4749-B692-0C762B0462F2}" destId="{6FC5996E-12AF-48CC-ADFA-D41B22887B7E}" srcOrd="9" destOrd="0" presId="urn:microsoft.com/office/officeart/2008/layout/VerticalCurvedList"/>
    <dgm:cxn modelId="{2CF285EC-2C8E-4962-B69A-3E5F44207D9D}" type="presParOf" srcId="{A55778FD-1C20-4749-B692-0C762B0462F2}" destId="{CE215F94-372B-42D2-BF84-E83F025A1DCD}" srcOrd="10" destOrd="0" presId="urn:microsoft.com/office/officeart/2008/layout/VerticalCurvedList"/>
    <dgm:cxn modelId="{90C398B8-89C6-4209-A1AA-CD9901D6478F}" type="presParOf" srcId="{CE215F94-372B-42D2-BF84-E83F025A1DCD}" destId="{F9B28654-D436-4056-A83D-E81A90D53409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05EA83E-D553-40FD-9833-4CCEE38D3EC5}">
      <dsp:nvSpPr>
        <dsp:cNvPr id="0" name=""/>
        <dsp:cNvSpPr/>
      </dsp:nvSpPr>
      <dsp:spPr>
        <a:xfrm>
          <a:off x="-5955763" y="-911381"/>
          <a:ext cx="7090094" cy="7090094"/>
        </a:xfrm>
        <a:prstGeom prst="blockArc">
          <a:avLst>
            <a:gd name="adj1" fmla="val 18900000"/>
            <a:gd name="adj2" fmla="val 2700000"/>
            <a:gd name="adj3" fmla="val 305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8C3EA52-DE74-46CA-9FF6-609FCF20AB74}">
      <dsp:nvSpPr>
        <dsp:cNvPr id="0" name=""/>
        <dsp:cNvSpPr/>
      </dsp:nvSpPr>
      <dsp:spPr>
        <a:xfrm>
          <a:off x="495733" y="329102"/>
          <a:ext cx="8250378" cy="658627"/>
        </a:xfrm>
        <a:prstGeom prst="rect">
          <a:avLst/>
        </a:prstGeom>
        <a:solidFill>
          <a:prstClr val="white">
            <a:hueOff val="0"/>
            <a:satOff val="0"/>
            <a:lumOff val="0"/>
            <a:alphaOff val="0"/>
          </a:prst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8284" tIns="50800" rIns="50800" bIns="5080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 jegybank alapfeladatainak ellátásához kiemelten fontosnak tartja a hazai vállalati szektor aktuális gazdasági helyzetének és jövőbeli várakozásainak nyomon követését. </a:t>
          </a:r>
        </a:p>
      </dsp:txBody>
      <dsp:txXfrm>
        <a:off x="495733" y="329102"/>
        <a:ext cx="8250378" cy="658627"/>
      </dsp:txXfrm>
    </dsp:sp>
    <dsp:sp modelId="{82C24F11-80B1-4F65-AD1A-8531954803D6}">
      <dsp:nvSpPr>
        <dsp:cNvPr id="0" name=""/>
        <dsp:cNvSpPr/>
      </dsp:nvSpPr>
      <dsp:spPr>
        <a:xfrm>
          <a:off x="84091" y="246774"/>
          <a:ext cx="823283" cy="82328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2949546-BBFD-4974-8755-895F0735153C}">
      <dsp:nvSpPr>
        <dsp:cNvPr id="0" name=""/>
        <dsp:cNvSpPr/>
      </dsp:nvSpPr>
      <dsp:spPr>
        <a:xfrm>
          <a:off x="967686" y="1316727"/>
          <a:ext cx="7778425" cy="65862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2785" tIns="45720" rIns="45720" bIns="4572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Ennek érdekében az MNB 2020 decemberétől havi gyakorisággal végez vállalati konjunktúrafelmérést, </a:t>
          </a:r>
          <a:r>
            <a:rPr lang="hu-HU" sz="1800" b="0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amelynek segítségével az aggregált statisztikai adatoknál részletesebb és közvetlenebb visszajelzés kapható a gazdasági szereplők helyzetéről és kilátásairól. </a:t>
          </a:r>
        </a:p>
      </dsp:txBody>
      <dsp:txXfrm>
        <a:off x="967686" y="1316727"/>
        <a:ext cx="7778425" cy="658627"/>
      </dsp:txXfrm>
    </dsp:sp>
    <dsp:sp modelId="{A348C023-4EB0-4E9E-B66B-7FA62BBCF1C9}">
      <dsp:nvSpPr>
        <dsp:cNvPr id="0" name=""/>
        <dsp:cNvSpPr/>
      </dsp:nvSpPr>
      <dsp:spPr>
        <a:xfrm>
          <a:off x="556044" y="1234399"/>
          <a:ext cx="823283" cy="82328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FBBC7D8-B187-415D-954C-562D8E567D0C}">
      <dsp:nvSpPr>
        <dsp:cNvPr id="0" name=""/>
        <dsp:cNvSpPr/>
      </dsp:nvSpPr>
      <dsp:spPr>
        <a:xfrm>
          <a:off x="1112537" y="2304352"/>
          <a:ext cx="7633574" cy="658627"/>
        </a:xfrm>
        <a:prstGeom prst="rect">
          <a:avLst/>
        </a:prstGeom>
        <a:solidFill>
          <a:prstClr val="white">
            <a:hueOff val="0"/>
            <a:satOff val="0"/>
            <a:lumOff val="0"/>
            <a:alphaOff val="0"/>
          </a:prstClr>
        </a:solidFill>
        <a:ln w="12700" cap="flat" cmpd="sng" algn="ctr">
          <a:solidFill>
            <a:prstClr val="white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2785" tIns="45720" rIns="45720" bIns="4572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chemeClr val="tx2"/>
              </a:solidFill>
            </a:rPr>
            <a:t>Az MNB vállalati konjunktúra indexe a jelenlegi helyzet és a várakozások megítélésének együttes figyelembevételével kerül kiszámításra, </a:t>
          </a:r>
          <a:r>
            <a:rPr lang="hu-HU" sz="1800" kern="1200" dirty="0">
              <a:solidFill>
                <a:schemeClr val="tx2"/>
              </a:solidFill>
            </a:rPr>
            <a:t>amely egy mutatóba sűrítve vizsgálja a hazai vállalati konjunktúra alakulását. </a:t>
          </a:r>
          <a:endParaRPr lang="hu-HU" sz="1800" b="1" kern="1200" dirty="0">
            <a:solidFill>
              <a:schemeClr val="tx2"/>
            </a:solidFill>
            <a:latin typeface="Calibri"/>
            <a:ea typeface="+mn-ea"/>
            <a:cs typeface="+mn-cs"/>
          </a:endParaRPr>
        </a:p>
      </dsp:txBody>
      <dsp:txXfrm>
        <a:off x="1112537" y="2304352"/>
        <a:ext cx="7633574" cy="658627"/>
      </dsp:txXfrm>
    </dsp:sp>
    <dsp:sp modelId="{1402A038-4796-4682-A5B0-D46385A09C24}">
      <dsp:nvSpPr>
        <dsp:cNvPr id="0" name=""/>
        <dsp:cNvSpPr/>
      </dsp:nvSpPr>
      <dsp:spPr>
        <a:xfrm>
          <a:off x="700895" y="2222024"/>
          <a:ext cx="823283" cy="82328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1A00C27-D551-4E18-9975-14657574FAE3}">
      <dsp:nvSpPr>
        <dsp:cNvPr id="0" name=""/>
        <dsp:cNvSpPr/>
      </dsp:nvSpPr>
      <dsp:spPr>
        <a:xfrm>
          <a:off x="967686" y="3291977"/>
          <a:ext cx="7778425" cy="65862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bg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2785" tIns="45720" rIns="45720" bIns="4572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 felmérésben résztvevő vállalatok száma rendszerint 1000 és 2000 között alakult az eddigi felmérések során. </a:t>
          </a:r>
          <a:r>
            <a:rPr lang="hu-HU" sz="1800" b="0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 rendelkezésre álló idősorok rövidsége korlátozza az eredmények robusztusságát.</a:t>
          </a:r>
        </a:p>
      </dsp:txBody>
      <dsp:txXfrm>
        <a:off x="967686" y="3291977"/>
        <a:ext cx="7778425" cy="658627"/>
      </dsp:txXfrm>
    </dsp:sp>
    <dsp:sp modelId="{D9B72EBC-C7D4-4E75-84AF-26BCF62C8721}">
      <dsp:nvSpPr>
        <dsp:cNvPr id="0" name=""/>
        <dsp:cNvSpPr/>
      </dsp:nvSpPr>
      <dsp:spPr>
        <a:xfrm>
          <a:off x="556044" y="3209648"/>
          <a:ext cx="823283" cy="82328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5B9A6EB-1F84-435A-A38F-0662589AE380}">
      <dsp:nvSpPr>
        <dsp:cNvPr id="0" name=""/>
        <dsp:cNvSpPr/>
      </dsp:nvSpPr>
      <dsp:spPr>
        <a:xfrm>
          <a:off x="495733" y="4279601"/>
          <a:ext cx="8250378" cy="65862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8284" tIns="50800" rIns="50800" bIns="508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Ezúton is szeretnénk megköszönni a felmérésben közreműködőknek, hogy együttműködésükkel segítik az MNB munkáját!</a:t>
          </a:r>
          <a:r>
            <a:rPr lang="hu-HU" sz="1800" b="0" kern="1200" dirty="0">
              <a:solidFill>
                <a:srgbClr val="0C2148"/>
              </a:solidFill>
              <a:latin typeface="+mn-lt"/>
              <a:ea typeface="+mn-ea"/>
              <a:cs typeface="+mn-cs"/>
            </a:rPr>
            <a:t> </a:t>
          </a:r>
          <a:endParaRPr lang="hu-HU" sz="1800" b="0" kern="1200" dirty="0">
            <a:solidFill>
              <a:srgbClr val="0C2148"/>
            </a:solidFill>
            <a:latin typeface="Calibri"/>
            <a:ea typeface="+mn-ea"/>
            <a:cs typeface="+mn-cs"/>
          </a:endParaRPr>
        </a:p>
      </dsp:txBody>
      <dsp:txXfrm>
        <a:off x="495733" y="4279601"/>
        <a:ext cx="8250378" cy="658627"/>
      </dsp:txXfrm>
    </dsp:sp>
    <dsp:sp modelId="{9F0847F9-3AE9-40D2-92B5-128DB8C3A512}">
      <dsp:nvSpPr>
        <dsp:cNvPr id="0" name=""/>
        <dsp:cNvSpPr/>
      </dsp:nvSpPr>
      <dsp:spPr>
        <a:xfrm>
          <a:off x="84091" y="4197273"/>
          <a:ext cx="823283" cy="82328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05EA83E-D553-40FD-9833-4CCEE38D3EC5}">
      <dsp:nvSpPr>
        <dsp:cNvPr id="0" name=""/>
        <dsp:cNvSpPr/>
      </dsp:nvSpPr>
      <dsp:spPr>
        <a:xfrm>
          <a:off x="-6360539" y="-972917"/>
          <a:ext cx="7570938" cy="7570938"/>
        </a:xfrm>
        <a:prstGeom prst="blockArc">
          <a:avLst>
            <a:gd name="adj1" fmla="val 18900000"/>
            <a:gd name="adj2" fmla="val 2700000"/>
            <a:gd name="adj3" fmla="val 285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8C3EA52-DE74-46CA-9FF6-609FCF20AB74}">
      <dsp:nvSpPr>
        <dsp:cNvPr id="0" name=""/>
        <dsp:cNvSpPr/>
      </dsp:nvSpPr>
      <dsp:spPr>
        <a:xfrm>
          <a:off x="528793" y="351456"/>
          <a:ext cx="8535363" cy="703362"/>
        </a:xfrm>
        <a:prstGeom prst="rect">
          <a:avLst/>
        </a:prstGeom>
        <a:solidFill>
          <a:prstClr val="white">
            <a:hueOff val="0"/>
            <a:satOff val="0"/>
            <a:lumOff val="0"/>
            <a:alphaOff val="0"/>
          </a:prst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8284" tIns="50800" rIns="50800" bIns="5080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2023. márciusban az</a:t>
          </a:r>
          <a:r>
            <a:rPr lang="hu-HU" sz="1800" b="1" i="0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 MNB vállalati konjunktúra indexe az előző havi 0 pontról             -4 pontra csökkent. A csökkenéshez a jelenlegi helyzet megítélésének további romlása (-16-ról -20 pontra) és a várakozások indexének csökkenése (+17-ről +13 pontra) is hozzájárult.</a:t>
          </a:r>
        </a:p>
      </dsp:txBody>
      <dsp:txXfrm>
        <a:off x="528793" y="351456"/>
        <a:ext cx="8535363" cy="703362"/>
      </dsp:txXfrm>
    </dsp:sp>
    <dsp:sp modelId="{82C24F11-80B1-4F65-AD1A-8531954803D6}">
      <dsp:nvSpPr>
        <dsp:cNvPr id="0" name=""/>
        <dsp:cNvSpPr/>
      </dsp:nvSpPr>
      <dsp:spPr>
        <a:xfrm>
          <a:off x="89191" y="263536"/>
          <a:ext cx="879203" cy="87920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C3A8EF5-F467-4E93-98A7-26EC879B8D01}">
      <dsp:nvSpPr>
        <dsp:cNvPr id="0" name=""/>
        <dsp:cNvSpPr/>
      </dsp:nvSpPr>
      <dsp:spPr>
        <a:xfrm>
          <a:off x="1032802" y="1406163"/>
          <a:ext cx="8031354" cy="703362"/>
        </a:xfrm>
        <a:prstGeom prst="rect">
          <a:avLst/>
        </a:prstGeom>
        <a:solidFill>
          <a:prstClr val="white">
            <a:hueOff val="0"/>
            <a:satOff val="0"/>
            <a:lumOff val="0"/>
            <a:alphaOff val="0"/>
          </a:prst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58294" tIns="45720" rIns="45720" bIns="4572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i="0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Az aktuális helyzettel kapcsolatos tapasztalatok mutatója ebben a hónapban volt a legalacsonyabb az elmúlt 2 évben. A jövővel kapcsolatos várakozások kedvezőek, azonban az optimizmus mérséklődött februárhoz képest.</a:t>
          </a:r>
          <a:endParaRPr lang="hu-HU" sz="1800" b="1" kern="1200" dirty="0">
            <a:solidFill>
              <a:srgbClr val="0C2148"/>
            </a:solidFill>
            <a:latin typeface="Calibri"/>
            <a:ea typeface="+mn-ea"/>
            <a:cs typeface="+mn-cs"/>
          </a:endParaRPr>
        </a:p>
      </dsp:txBody>
      <dsp:txXfrm>
        <a:off x="1032802" y="1406163"/>
        <a:ext cx="8031354" cy="703362"/>
      </dsp:txXfrm>
    </dsp:sp>
    <dsp:sp modelId="{E1B5BC66-D8ED-4702-BD89-A8CB654E451B}">
      <dsp:nvSpPr>
        <dsp:cNvPr id="0" name=""/>
        <dsp:cNvSpPr/>
      </dsp:nvSpPr>
      <dsp:spPr>
        <a:xfrm>
          <a:off x="593201" y="1318242"/>
          <a:ext cx="879203" cy="87920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1BD5F5C-45C6-4765-A923-EE1A88201B75}">
      <dsp:nvSpPr>
        <dsp:cNvPr id="0" name=""/>
        <dsp:cNvSpPr/>
      </dsp:nvSpPr>
      <dsp:spPr>
        <a:xfrm>
          <a:off x="1187493" y="2460870"/>
          <a:ext cx="7876664" cy="70336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58294" tIns="45720" rIns="45720" bIns="4572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Az átlagos bevételi szint az előző havi 96-ról 95 százalékra csökkent, ami a 2021. júliusa óta tapasztalt legalacsonyabb érték. Az átlagos kapacitás-kihasználtság az előző 2 havi eredménnyel megegyezően továbbra is az egy évvel korábbi szint 90 százalékán állt márciusban.  </a:t>
          </a:r>
          <a:endParaRPr lang="hu-HU" sz="1800" kern="1200" dirty="0"/>
        </a:p>
      </dsp:txBody>
      <dsp:txXfrm>
        <a:off x="1187493" y="2460870"/>
        <a:ext cx="7876664" cy="703362"/>
      </dsp:txXfrm>
    </dsp:sp>
    <dsp:sp modelId="{833BB777-15FA-4149-8247-460D9C195F45}">
      <dsp:nvSpPr>
        <dsp:cNvPr id="0" name=""/>
        <dsp:cNvSpPr/>
      </dsp:nvSpPr>
      <dsp:spPr>
        <a:xfrm>
          <a:off x="747891" y="2372949"/>
          <a:ext cx="879203" cy="87920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DB7D3C4-2921-4C4C-9B0D-D63473EFB37D}">
      <dsp:nvSpPr>
        <dsp:cNvPr id="0" name=""/>
        <dsp:cNvSpPr/>
      </dsp:nvSpPr>
      <dsp:spPr>
        <a:xfrm>
          <a:off x="1032802" y="3515576"/>
          <a:ext cx="8031354" cy="70336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58294" tIns="45720" rIns="45720" bIns="4572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 beruházási tervek mutatója az előző havi +25-ről +28 pontra emelkedett. Növekedés mutatkozott a létszámbővítési tervek mutatójánál is: az előző havi +</a:t>
          </a:r>
          <a:r>
            <a:rPr lang="hu-HU" sz="1800" b="1" kern="1200">
              <a:solidFill>
                <a:srgbClr val="0C2148"/>
              </a:solidFill>
              <a:latin typeface="Calibri"/>
              <a:ea typeface="+mn-ea"/>
              <a:cs typeface="+mn-cs"/>
            </a:rPr>
            <a:t>10-ről +11 </a:t>
          </a: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pontra, ami az elmúlt 8 hónap legmagasabb értéke.</a:t>
          </a:r>
        </a:p>
      </dsp:txBody>
      <dsp:txXfrm>
        <a:off x="1032802" y="3515576"/>
        <a:ext cx="8031354" cy="703362"/>
      </dsp:txXfrm>
    </dsp:sp>
    <dsp:sp modelId="{99F2E81B-3650-4D03-95C1-89D30D01C17B}">
      <dsp:nvSpPr>
        <dsp:cNvPr id="0" name=""/>
        <dsp:cNvSpPr/>
      </dsp:nvSpPr>
      <dsp:spPr>
        <a:xfrm>
          <a:off x="593201" y="3427656"/>
          <a:ext cx="879203" cy="87920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FC5996E-12AF-48CC-ADFA-D41B22887B7E}">
      <dsp:nvSpPr>
        <dsp:cNvPr id="0" name=""/>
        <dsp:cNvSpPr/>
      </dsp:nvSpPr>
      <dsp:spPr>
        <a:xfrm>
          <a:off x="528793" y="4570283"/>
          <a:ext cx="8535363" cy="70336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58294" tIns="45720" rIns="45720" bIns="4572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 közép-, és nagyvállalatok helyzete és várakozásai kedvezőbbek a kisebb cégekhez képest. Az iparági bontásban korábban jellemző különbségek azonban lényegében megszűntek, a foglalkoztatásban például már az ipar és építőipar várakozásai gyengébbek, mint a szolgáltatás és kereskedelemben.</a:t>
          </a:r>
        </a:p>
      </dsp:txBody>
      <dsp:txXfrm>
        <a:off x="528793" y="4570283"/>
        <a:ext cx="8535363" cy="703362"/>
      </dsp:txXfrm>
    </dsp:sp>
    <dsp:sp modelId="{F9B28654-D436-4056-A83D-E81A90D53409}">
      <dsp:nvSpPr>
        <dsp:cNvPr id="0" name=""/>
        <dsp:cNvSpPr/>
      </dsp:nvSpPr>
      <dsp:spPr>
        <a:xfrm>
          <a:off x="89191" y="4482363"/>
          <a:ext cx="879203" cy="87920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0.8568</cdr:x>
      <cdr:y>0.2689</cdr:y>
    </cdr:from>
    <cdr:to>
      <cdr:x>0.97153</cdr:x>
      <cdr:y>0.33227</cdr:y>
    </cdr:to>
    <cdr:sp macro="" textlink="">
      <cdr:nvSpPr>
        <cdr:cNvPr id="2" name="Szövegdoboz 1">
          <a:extLst xmlns:a="http://schemas.openxmlformats.org/drawingml/2006/main">
            <a:ext uri="{FF2B5EF4-FFF2-40B4-BE49-F238E27FC236}">
              <a16:creationId xmlns:a16="http://schemas.microsoft.com/office/drawing/2014/main" id="{A627A1B3-6EAF-ED62-9F71-8E1955E0BE68}"/>
            </a:ext>
          </a:extLst>
        </cdr:cNvPr>
        <cdr:cNvSpPr txBox="1"/>
      </cdr:nvSpPr>
      <cdr:spPr>
        <a:xfrm xmlns:a="http://schemas.openxmlformats.org/drawingml/2006/main">
          <a:off x="7801017" y="1383455"/>
          <a:ext cx="1044593" cy="32606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hu-HU" sz="1400" b="1" dirty="0">
              <a:solidFill>
                <a:srgbClr val="4EE4F8"/>
              </a:solidFill>
            </a:rPr>
            <a:t>-12 pont</a:t>
          </a:r>
        </a:p>
      </cdr:txBody>
    </cdr:sp>
  </cdr:relSizeAnchor>
  <cdr:relSizeAnchor xmlns:cdr="http://schemas.openxmlformats.org/drawingml/2006/chartDrawing">
    <cdr:from>
      <cdr:x>0.85614</cdr:x>
      <cdr:y>0.33165</cdr:y>
    </cdr:from>
    <cdr:to>
      <cdr:x>0.97086</cdr:x>
      <cdr:y>0.39503</cdr:y>
    </cdr:to>
    <cdr:sp macro="" textlink="">
      <cdr:nvSpPr>
        <cdr:cNvPr id="3" name="Szövegdoboz 1">
          <a:extLst xmlns:a="http://schemas.openxmlformats.org/drawingml/2006/main">
            <a:ext uri="{FF2B5EF4-FFF2-40B4-BE49-F238E27FC236}">
              <a16:creationId xmlns:a16="http://schemas.microsoft.com/office/drawing/2014/main" id="{CCF1BAB7-CCFE-F96D-4040-B666ED82CF37}"/>
            </a:ext>
          </a:extLst>
        </cdr:cNvPr>
        <cdr:cNvSpPr txBox="1"/>
      </cdr:nvSpPr>
      <cdr:spPr>
        <a:xfrm xmlns:a="http://schemas.openxmlformats.org/drawingml/2006/main">
          <a:off x="7794998" y="1706308"/>
          <a:ext cx="1044593" cy="32606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hu-HU" sz="1400" b="1" dirty="0">
              <a:solidFill>
                <a:srgbClr val="002060"/>
              </a:solidFill>
            </a:rPr>
            <a:t>-14 pont</a:t>
          </a:r>
        </a:p>
      </cdr:txBody>
    </cdr:sp>
  </cdr:relSizeAnchor>
  <cdr:relSizeAnchor xmlns:cdr="http://schemas.openxmlformats.org/drawingml/2006/chartDrawing">
    <cdr:from>
      <cdr:x>0.85614</cdr:x>
      <cdr:y>0.36714</cdr:y>
    </cdr:from>
    <cdr:to>
      <cdr:x>0.97086</cdr:x>
      <cdr:y>0.43052</cdr:y>
    </cdr:to>
    <cdr:sp macro="" textlink="">
      <cdr:nvSpPr>
        <cdr:cNvPr id="4" name="Szövegdoboz 1">
          <a:extLst xmlns:a="http://schemas.openxmlformats.org/drawingml/2006/main">
            <a:ext uri="{FF2B5EF4-FFF2-40B4-BE49-F238E27FC236}">
              <a16:creationId xmlns:a16="http://schemas.microsoft.com/office/drawing/2014/main" id="{A6A4D89F-599A-E982-2708-85979084BDA3}"/>
            </a:ext>
          </a:extLst>
        </cdr:cNvPr>
        <cdr:cNvSpPr txBox="1"/>
      </cdr:nvSpPr>
      <cdr:spPr>
        <a:xfrm xmlns:a="http://schemas.openxmlformats.org/drawingml/2006/main">
          <a:off x="7794998" y="1888905"/>
          <a:ext cx="1044593" cy="32606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hu-HU" sz="1400" b="1" dirty="0">
              <a:solidFill>
                <a:srgbClr val="00B0F0"/>
              </a:solidFill>
            </a:rPr>
            <a:t>-15 pont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365C2E-1604-4784-8553-0A222209E1B8}" type="datetimeFigureOut">
              <a:rPr lang="hu-HU" smtClean="0"/>
              <a:t>2023. 04. 04.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5FEA2C-798A-4D21-96EA-D0DEB3101E0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72175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5FEA2C-798A-4D21-96EA-D0DEB3101E0A}" type="slidenum">
              <a:rPr lang="hu-HU" smtClean="0"/>
              <a:t>5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5826753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5FEA2C-798A-4D21-96EA-D0DEB3101E0A}" type="slidenum">
              <a:rPr lang="hu-HU" smtClean="0"/>
              <a:t>6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5542843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5FEA2C-798A-4D21-96EA-D0DEB3101E0A}" type="slidenum">
              <a:rPr lang="hu-HU" smtClean="0"/>
              <a:t>7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5542843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5FEA2C-798A-4D21-96EA-D0DEB3101E0A}" type="slidenum">
              <a:rPr lang="hu-HU" smtClean="0"/>
              <a:t>10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13221636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5FEA2C-798A-4D21-96EA-D0DEB3101E0A}" type="slidenum">
              <a:rPr lang="hu-HU" smtClean="0"/>
              <a:t>15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4291844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5FEA2C-798A-4D21-96EA-D0DEB3101E0A}" type="slidenum">
              <a:rPr lang="hu-HU" smtClean="0"/>
              <a:t>17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2436849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5FEA2C-798A-4D21-96EA-D0DEB3101E0A}" type="slidenum">
              <a:rPr lang="hu-HU" smtClean="0"/>
              <a:t>19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0678654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2.png"/></Relationships>
</file>

<file path=ppt/slideLayouts/_rels/slideLayout1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2.png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zöveg helye 13">
            <a:extLst>
              <a:ext uri="{FF2B5EF4-FFF2-40B4-BE49-F238E27FC236}">
                <a16:creationId xmlns:a16="http://schemas.microsoft.com/office/drawing/2014/main" id="{E1E54AF7-9CFA-45CB-9750-29AB45291CF0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326029" y="400113"/>
            <a:ext cx="3533158" cy="300082"/>
          </a:xfrm>
          <a:noFill/>
        </p:spPr>
        <p:txBody>
          <a:bodyPr wrap="square" rtlCol="0">
            <a:spAutoFit/>
          </a:bodyPr>
          <a:lstStyle>
            <a:lvl1pPr algn="r">
              <a:defRPr lang="hu-HU" sz="1500" spc="113" baseline="0" dirty="0" smtClean="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 defTabSz="342900"/>
            <a:r>
              <a:rPr lang="hu-HU" dirty="0"/>
              <a:t>Konferencia | 2018</a:t>
            </a:r>
          </a:p>
        </p:txBody>
      </p:sp>
      <p:sp>
        <p:nvSpPr>
          <p:cNvPr id="4" name="Téglalap 3">
            <a:extLst>
              <a:ext uri="{FF2B5EF4-FFF2-40B4-BE49-F238E27FC236}">
                <a16:creationId xmlns:a16="http://schemas.microsoft.com/office/drawing/2014/main" id="{1EFD92E4-2321-49E5-AEED-0D4F061F923D}"/>
              </a:ext>
            </a:extLst>
          </p:cNvPr>
          <p:cNvSpPr/>
          <p:nvPr/>
        </p:nvSpPr>
        <p:spPr>
          <a:xfrm>
            <a:off x="0" y="1079505"/>
            <a:ext cx="9144000" cy="5778499"/>
          </a:xfrm>
          <a:prstGeom prst="rect">
            <a:avLst/>
          </a:prstGeom>
          <a:gradFill flip="none" rotWithShape="1">
            <a:gsLst>
              <a:gs pos="6000">
                <a:schemeClr val="tx2"/>
              </a:gs>
              <a:gs pos="100000">
                <a:schemeClr val="tx2">
                  <a:lumMod val="75000"/>
                  <a:lumOff val="25000"/>
                </a:scheme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sp>
        <p:nvSpPr>
          <p:cNvPr id="2" name="Cím 1">
            <a:extLst>
              <a:ext uri="{FF2B5EF4-FFF2-40B4-BE49-F238E27FC236}">
                <a16:creationId xmlns:a16="http://schemas.microsoft.com/office/drawing/2014/main" id="{398923B4-BAF4-482B-8B9E-42943A59C2D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15637" y="2211574"/>
            <a:ext cx="8312727" cy="2098808"/>
          </a:xfrm>
          <a:noFill/>
        </p:spPr>
        <p:txBody>
          <a:bodyPr wrap="square" bIns="108000" rtlCol="0" anchor="b">
            <a:noAutofit/>
          </a:bodyPr>
          <a:lstStyle>
            <a:lvl1pPr algn="ctr">
              <a:lnSpc>
                <a:spcPct val="100000"/>
              </a:lnSpc>
              <a:defRPr lang="hu-HU" sz="3600" cap="all" spc="225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algn="ctr" defTabSz="342900"/>
            <a:r>
              <a:rPr lang="hu-HU" dirty="0" err="1"/>
              <a:t>MintacíM</a:t>
            </a:r>
            <a:r>
              <a:rPr lang="hu-HU" dirty="0"/>
              <a:t> szerkesztése</a:t>
            </a:r>
          </a:p>
        </p:txBody>
      </p:sp>
      <p:pic>
        <p:nvPicPr>
          <p:cNvPr id="5" name="Kép 4">
            <a:extLst>
              <a:ext uri="{FF2B5EF4-FFF2-40B4-BE49-F238E27FC236}">
                <a16:creationId xmlns:a16="http://schemas.microsoft.com/office/drawing/2014/main" id="{AA4D6964-545F-4255-BA13-25E11882AE9B}"/>
              </a:ext>
            </a:extLst>
          </p:cNvPr>
          <p:cNvPicPr>
            <a:picLocks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256"/>
          <a:stretch/>
        </p:blipFill>
        <p:spPr>
          <a:xfrm rot="5400000">
            <a:off x="3748962" y="2612183"/>
            <a:ext cx="1594800" cy="5052565"/>
          </a:xfrm>
          <a:prstGeom prst="rect">
            <a:avLst/>
          </a:prstGeom>
        </p:spPr>
      </p:pic>
      <p:cxnSp>
        <p:nvCxnSpPr>
          <p:cNvPr id="11" name="Egyenes összekötő 10">
            <a:extLst>
              <a:ext uri="{FF2B5EF4-FFF2-40B4-BE49-F238E27FC236}">
                <a16:creationId xmlns:a16="http://schemas.microsoft.com/office/drawing/2014/main" id="{8F540EF5-DEC4-4616-91D5-F7ED154C603B}"/>
              </a:ext>
            </a:extLst>
          </p:cNvPr>
          <p:cNvCxnSpPr>
            <a:cxnSpLocks/>
          </p:cNvCxnSpPr>
          <p:nvPr/>
        </p:nvCxnSpPr>
        <p:spPr>
          <a:xfrm>
            <a:off x="1110346" y="4325373"/>
            <a:ext cx="6770915" cy="0"/>
          </a:xfrm>
          <a:prstGeom prst="line">
            <a:avLst/>
          </a:prstGeom>
          <a:ln>
            <a:gradFill>
              <a:gsLst>
                <a:gs pos="27000">
                  <a:schemeClr val="bg1"/>
                </a:gs>
                <a:gs pos="0">
                  <a:schemeClr val="bg1">
                    <a:alpha val="0"/>
                  </a:schemeClr>
                </a:gs>
                <a:gs pos="77000">
                  <a:schemeClr val="bg1"/>
                </a:gs>
                <a:gs pos="100000">
                  <a:schemeClr val="bg1">
                    <a:alpha val="0"/>
                  </a:schemeClr>
                </a:gs>
              </a:gsLst>
              <a:lin ang="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Szöveg helye 13">
            <a:extLst>
              <a:ext uri="{FF2B5EF4-FFF2-40B4-BE49-F238E27FC236}">
                <a16:creationId xmlns:a16="http://schemas.microsoft.com/office/drawing/2014/main" id="{F6EF56F0-9022-4FBA-AE45-DAF024E4576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44365" y="400113"/>
            <a:ext cx="3533158" cy="300082"/>
          </a:xfrm>
          <a:noFill/>
        </p:spPr>
        <p:txBody>
          <a:bodyPr wrap="square" rtlCol="0">
            <a:spAutoFit/>
          </a:bodyPr>
          <a:lstStyle>
            <a:lvl1pPr>
              <a:defRPr lang="hu-HU" sz="1500" spc="113" baseline="0" dirty="0" smtClean="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 defTabSz="342900"/>
            <a:r>
              <a:rPr lang="hu-HU" dirty="0"/>
              <a:t>Előadó Neve | titulusa</a:t>
            </a:r>
          </a:p>
        </p:txBody>
      </p:sp>
      <p:grpSp>
        <p:nvGrpSpPr>
          <p:cNvPr id="3" name="Csoportba foglalás 2">
            <a:extLst>
              <a:ext uri="{FF2B5EF4-FFF2-40B4-BE49-F238E27FC236}">
                <a16:creationId xmlns:a16="http://schemas.microsoft.com/office/drawing/2014/main" id="{9B285920-0F2F-4913-A146-A627FA1F22EF}"/>
              </a:ext>
            </a:extLst>
          </p:cNvPr>
          <p:cNvGrpSpPr>
            <a:grpSpLocks noChangeAspect="1"/>
          </p:cNvGrpSpPr>
          <p:nvPr/>
        </p:nvGrpSpPr>
        <p:grpSpPr>
          <a:xfrm>
            <a:off x="3900743" y="407902"/>
            <a:ext cx="1342514" cy="1342514"/>
            <a:chOff x="5357620" y="340777"/>
            <a:chExt cx="1476765" cy="1476765"/>
          </a:xfrm>
        </p:grpSpPr>
        <p:sp>
          <p:nvSpPr>
            <p:cNvPr id="12" name="Ellipszis 11">
              <a:extLst>
                <a:ext uri="{FF2B5EF4-FFF2-40B4-BE49-F238E27FC236}">
                  <a16:creationId xmlns:a16="http://schemas.microsoft.com/office/drawing/2014/main" id="{720D2D16-3C73-4B29-BF0A-5C0CD4A3568B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357620" y="340777"/>
              <a:ext cx="1476765" cy="147676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3" name="Kép 12">
              <a:extLst>
                <a:ext uri="{FF2B5EF4-FFF2-40B4-BE49-F238E27FC236}">
                  <a16:creationId xmlns:a16="http://schemas.microsoft.com/office/drawing/2014/main" id="{64B7CD62-C5AE-49B3-A3F1-CCDBFFCCD9E8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5463779" y="445740"/>
              <a:ext cx="1264444" cy="126682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2845739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ép 3">
            <a:extLst>
              <a:ext uri="{FF2B5EF4-FFF2-40B4-BE49-F238E27FC236}">
                <a16:creationId xmlns:a16="http://schemas.microsoft.com/office/drawing/2014/main" id="{EB9F1D99-C601-4291-9D39-04D45263AC3B}"/>
              </a:ext>
            </a:extLst>
          </p:cNvPr>
          <p:cNvPicPr>
            <a:picLocks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r="49066"/>
          <a:stretch/>
        </p:blipFill>
        <p:spPr>
          <a:xfrm rot="16200000">
            <a:off x="3817311" y="2640145"/>
            <a:ext cx="1594839" cy="5054400"/>
          </a:xfrm>
          <a:prstGeom prst="rect">
            <a:avLst/>
          </a:prstGeom>
        </p:spPr>
      </p:pic>
      <p:sp>
        <p:nvSpPr>
          <p:cNvPr id="13" name="Téglalap 12">
            <a:extLst>
              <a:ext uri="{FF2B5EF4-FFF2-40B4-BE49-F238E27FC236}">
                <a16:creationId xmlns:a16="http://schemas.microsoft.com/office/drawing/2014/main" id="{2A2EB4D7-427D-41DD-AE99-B6B9194DE3AC}"/>
              </a:ext>
            </a:extLst>
          </p:cNvPr>
          <p:cNvSpPr/>
          <p:nvPr/>
        </p:nvSpPr>
        <p:spPr>
          <a:xfrm>
            <a:off x="-1" y="893235"/>
            <a:ext cx="9144001" cy="360000"/>
          </a:xfrm>
          <a:prstGeom prst="rect">
            <a:avLst/>
          </a:prstGeom>
          <a:pattFill prst="ltUpDiag">
            <a:fgClr>
              <a:schemeClr val="tx2">
                <a:lumMod val="10000"/>
                <a:lumOff val="9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15" name="Szöveg helye 13">
            <a:extLst>
              <a:ext uri="{FF2B5EF4-FFF2-40B4-BE49-F238E27FC236}">
                <a16:creationId xmlns:a16="http://schemas.microsoft.com/office/drawing/2014/main" id="{E1E54AF7-9CFA-45CB-9750-29AB45291CF0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326029" y="400113"/>
            <a:ext cx="3533158" cy="300082"/>
          </a:xfrm>
          <a:noFill/>
        </p:spPr>
        <p:txBody>
          <a:bodyPr wrap="square" rtlCol="0">
            <a:spAutoFit/>
          </a:bodyPr>
          <a:lstStyle>
            <a:lvl1pPr algn="r">
              <a:defRPr lang="hu-HU" sz="1500" spc="113" baseline="0" dirty="0" smtClean="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 defTabSz="342900"/>
            <a:r>
              <a:rPr lang="hu-HU" dirty="0"/>
              <a:t>Konferencia | 2018</a:t>
            </a:r>
          </a:p>
        </p:txBody>
      </p:sp>
      <p:grpSp>
        <p:nvGrpSpPr>
          <p:cNvPr id="12" name="Csoportba foglalás 11">
            <a:extLst>
              <a:ext uri="{FF2B5EF4-FFF2-40B4-BE49-F238E27FC236}">
                <a16:creationId xmlns:a16="http://schemas.microsoft.com/office/drawing/2014/main" id="{D1EEAEB3-CFC8-4394-B774-6AA1C08E9A04}"/>
              </a:ext>
            </a:extLst>
          </p:cNvPr>
          <p:cNvGrpSpPr>
            <a:grpSpLocks noChangeAspect="1"/>
          </p:cNvGrpSpPr>
          <p:nvPr/>
        </p:nvGrpSpPr>
        <p:grpSpPr>
          <a:xfrm>
            <a:off x="3900743" y="407902"/>
            <a:ext cx="1342514" cy="1342514"/>
            <a:chOff x="5357620" y="340777"/>
            <a:chExt cx="1476765" cy="1476765"/>
          </a:xfrm>
        </p:grpSpPr>
        <p:sp>
          <p:nvSpPr>
            <p:cNvPr id="17" name="Ellipszis 16">
              <a:extLst>
                <a:ext uri="{FF2B5EF4-FFF2-40B4-BE49-F238E27FC236}">
                  <a16:creationId xmlns:a16="http://schemas.microsoft.com/office/drawing/2014/main" id="{8A739B8A-ACBE-49F4-9B88-71B3EE960FBA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357620" y="340777"/>
              <a:ext cx="1476765" cy="147676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8" name="Kép 17">
              <a:extLst>
                <a:ext uri="{FF2B5EF4-FFF2-40B4-BE49-F238E27FC236}">
                  <a16:creationId xmlns:a16="http://schemas.microsoft.com/office/drawing/2014/main" id="{FA027976-C715-4431-8E04-1893195DD5DB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5463779" y="445740"/>
              <a:ext cx="1264444" cy="1266826"/>
            </a:xfrm>
            <a:prstGeom prst="rect">
              <a:avLst/>
            </a:prstGeom>
          </p:spPr>
        </p:pic>
      </p:grpSp>
      <p:cxnSp>
        <p:nvCxnSpPr>
          <p:cNvPr id="11" name="Egyenes összekötő 10">
            <a:extLst>
              <a:ext uri="{FF2B5EF4-FFF2-40B4-BE49-F238E27FC236}">
                <a16:creationId xmlns:a16="http://schemas.microsoft.com/office/drawing/2014/main" id="{8F540EF5-DEC4-4616-91D5-F7ED154C603B}"/>
              </a:ext>
            </a:extLst>
          </p:cNvPr>
          <p:cNvCxnSpPr>
            <a:cxnSpLocks/>
          </p:cNvCxnSpPr>
          <p:nvPr/>
        </p:nvCxnSpPr>
        <p:spPr>
          <a:xfrm>
            <a:off x="1110346" y="4336002"/>
            <a:ext cx="6770915" cy="0"/>
          </a:xfrm>
          <a:prstGeom prst="line">
            <a:avLst/>
          </a:prstGeom>
          <a:ln>
            <a:gradFill>
              <a:gsLst>
                <a:gs pos="27000">
                  <a:schemeClr val="tx2">
                    <a:lumMod val="10000"/>
                    <a:lumOff val="90000"/>
                  </a:schemeClr>
                </a:gs>
                <a:gs pos="0">
                  <a:schemeClr val="bg1">
                    <a:alpha val="0"/>
                  </a:schemeClr>
                </a:gs>
                <a:gs pos="77000">
                  <a:schemeClr val="tx2">
                    <a:lumMod val="10000"/>
                    <a:lumOff val="90000"/>
                  </a:schemeClr>
                </a:gs>
                <a:gs pos="100000">
                  <a:schemeClr val="bg1">
                    <a:alpha val="0"/>
                  </a:schemeClr>
                </a:gs>
              </a:gsLst>
              <a:lin ang="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Szöveg helye 13">
            <a:extLst>
              <a:ext uri="{FF2B5EF4-FFF2-40B4-BE49-F238E27FC236}">
                <a16:creationId xmlns:a16="http://schemas.microsoft.com/office/drawing/2014/main" id="{F6EF56F0-9022-4FBA-AE45-DAF024E4576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44365" y="400113"/>
            <a:ext cx="3533158" cy="300082"/>
          </a:xfrm>
          <a:noFill/>
        </p:spPr>
        <p:txBody>
          <a:bodyPr wrap="square" rtlCol="0">
            <a:spAutoFit/>
          </a:bodyPr>
          <a:lstStyle>
            <a:lvl1pPr>
              <a:defRPr lang="hu-HU" sz="1500" spc="113" baseline="0" dirty="0" smtClean="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 defTabSz="342900"/>
            <a:r>
              <a:rPr lang="hu-HU" dirty="0"/>
              <a:t>Előadó Neve | titulusa</a:t>
            </a:r>
          </a:p>
        </p:txBody>
      </p:sp>
      <p:sp>
        <p:nvSpPr>
          <p:cNvPr id="16" name="Cím 1">
            <a:extLst>
              <a:ext uri="{FF2B5EF4-FFF2-40B4-BE49-F238E27FC236}">
                <a16:creationId xmlns:a16="http://schemas.microsoft.com/office/drawing/2014/main" id="{60B16E0B-3720-4EB9-98E5-A7CFC7210E1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15637" y="2211574"/>
            <a:ext cx="8312727" cy="2098808"/>
          </a:xfrm>
          <a:noFill/>
        </p:spPr>
        <p:txBody>
          <a:bodyPr wrap="square" bIns="108000" rtlCol="0" anchor="b">
            <a:noAutofit/>
          </a:bodyPr>
          <a:lstStyle>
            <a:lvl1pPr algn="ctr">
              <a:lnSpc>
                <a:spcPct val="100000"/>
              </a:lnSpc>
              <a:defRPr lang="hu-HU" sz="3600" cap="all" spc="225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algn="ctr" defTabSz="342900"/>
            <a:r>
              <a:rPr lang="hu-HU" dirty="0" err="1"/>
              <a:t>MintacíM</a:t>
            </a:r>
            <a:r>
              <a:rPr lang="hu-HU" dirty="0"/>
              <a:t> szerkesztése</a:t>
            </a:r>
          </a:p>
        </p:txBody>
      </p:sp>
    </p:spTree>
    <p:extLst>
      <p:ext uri="{BB962C8B-B14F-4D97-AF65-F5344CB8AC3E}">
        <p14:creationId xmlns:p14="http://schemas.microsoft.com/office/powerpoint/2010/main" val="7854810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Fejezet 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Kép 6">
            <a:extLst>
              <a:ext uri="{FF2B5EF4-FFF2-40B4-BE49-F238E27FC236}">
                <a16:creationId xmlns:a16="http://schemas.microsoft.com/office/drawing/2014/main" id="{69E10144-FD81-4BC1-A765-3E1125135280}"/>
              </a:ext>
            </a:extLst>
          </p:cNvPr>
          <p:cNvPicPr>
            <a:picLocks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r="49066"/>
          <a:stretch/>
        </p:blipFill>
        <p:spPr>
          <a:xfrm rot="10800000">
            <a:off x="0" y="1035000"/>
            <a:ext cx="1763100" cy="4788000"/>
          </a:xfrm>
          <a:prstGeom prst="rect">
            <a:avLst/>
          </a:prstGeom>
        </p:spPr>
      </p:pic>
      <p:sp>
        <p:nvSpPr>
          <p:cNvPr id="3" name="Cím 2">
            <a:extLst>
              <a:ext uri="{FF2B5EF4-FFF2-40B4-BE49-F238E27FC236}">
                <a16:creationId xmlns:a16="http://schemas.microsoft.com/office/drawing/2014/main" id="{35A37BE2-9DE4-465D-8D3E-B086EDC1E8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5774" y="2794239"/>
            <a:ext cx="4983366" cy="1209562"/>
          </a:xfrm>
          <a:noFill/>
        </p:spPr>
        <p:txBody>
          <a:bodyPr wrap="square" rtlCol="0" anchor="ctr">
            <a:spAutoFit/>
          </a:bodyPr>
          <a:lstStyle>
            <a:lvl1pPr>
              <a:lnSpc>
                <a:spcPct val="110000"/>
              </a:lnSpc>
              <a:defRPr lang="hu-HU" sz="3300" cap="all" spc="225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defTabSz="342900"/>
            <a:r>
              <a:rPr lang="hu-HU" dirty="0"/>
              <a:t>Mintacím szerkesztése</a:t>
            </a:r>
          </a:p>
        </p:txBody>
      </p:sp>
      <p:grpSp>
        <p:nvGrpSpPr>
          <p:cNvPr id="8" name="Csoportba foglalás 7">
            <a:extLst>
              <a:ext uri="{FF2B5EF4-FFF2-40B4-BE49-F238E27FC236}">
                <a16:creationId xmlns:a16="http://schemas.microsoft.com/office/drawing/2014/main" id="{CD015DD8-BBBF-4B3F-98C5-3B6027871DC5}"/>
              </a:ext>
            </a:extLst>
          </p:cNvPr>
          <p:cNvGrpSpPr/>
          <p:nvPr/>
        </p:nvGrpSpPr>
        <p:grpSpPr>
          <a:xfrm>
            <a:off x="790749" y="2757743"/>
            <a:ext cx="1342514" cy="1342514"/>
            <a:chOff x="2398603" y="3656545"/>
            <a:chExt cx="1476765" cy="1476765"/>
          </a:xfrm>
        </p:grpSpPr>
        <p:sp>
          <p:nvSpPr>
            <p:cNvPr id="9" name="Ellipszis 8">
              <a:extLst>
                <a:ext uri="{FF2B5EF4-FFF2-40B4-BE49-F238E27FC236}">
                  <a16:creationId xmlns:a16="http://schemas.microsoft.com/office/drawing/2014/main" id="{1D98A545-DE95-4A45-9DEF-A3E72DEBE31B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398603" y="3656545"/>
              <a:ext cx="1476765" cy="147676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0" name="Kép 9">
              <a:extLst>
                <a:ext uri="{FF2B5EF4-FFF2-40B4-BE49-F238E27FC236}">
                  <a16:creationId xmlns:a16="http://schemas.microsoft.com/office/drawing/2014/main" id="{424597F1-186A-4114-A071-57BDDF43A6E6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2504762" y="3761508"/>
              <a:ext cx="1264444" cy="126682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1164027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églalap 11">
            <a:extLst>
              <a:ext uri="{FF2B5EF4-FFF2-40B4-BE49-F238E27FC236}">
                <a16:creationId xmlns:a16="http://schemas.microsoft.com/office/drawing/2014/main" id="{95FE9D6D-B265-4369-BA63-B46716865F75}"/>
              </a:ext>
            </a:extLst>
          </p:cNvPr>
          <p:cNvSpPr/>
          <p:nvPr/>
        </p:nvSpPr>
        <p:spPr>
          <a:xfrm flipV="1">
            <a:off x="5256000" y="-7372"/>
            <a:ext cx="3888000" cy="6048235"/>
          </a:xfrm>
          <a:prstGeom prst="rect">
            <a:avLst/>
          </a:prstGeom>
          <a:pattFill prst="ltUpDiag">
            <a:fgClr>
              <a:schemeClr val="tx2">
                <a:lumMod val="10000"/>
                <a:lumOff val="9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grpSp>
        <p:nvGrpSpPr>
          <p:cNvPr id="16" name="Csoportba foglalás 15">
            <a:extLst>
              <a:ext uri="{FF2B5EF4-FFF2-40B4-BE49-F238E27FC236}">
                <a16:creationId xmlns:a16="http://schemas.microsoft.com/office/drawing/2014/main" id="{C6169C81-0BA3-45EB-936B-A3663F68EABC}"/>
              </a:ext>
            </a:extLst>
          </p:cNvPr>
          <p:cNvGrpSpPr>
            <a:grpSpLocks noChangeAspect="1"/>
          </p:cNvGrpSpPr>
          <p:nvPr/>
        </p:nvGrpSpPr>
        <p:grpSpPr>
          <a:xfrm>
            <a:off x="8025779" y="5600914"/>
            <a:ext cx="916955" cy="916955"/>
            <a:chOff x="7979931" y="5555066"/>
            <a:chExt cx="1008650" cy="1008650"/>
          </a:xfrm>
        </p:grpSpPr>
        <p:sp>
          <p:nvSpPr>
            <p:cNvPr id="17" name="Ellipszis 16">
              <a:extLst>
                <a:ext uri="{FF2B5EF4-FFF2-40B4-BE49-F238E27FC236}">
                  <a16:creationId xmlns:a16="http://schemas.microsoft.com/office/drawing/2014/main" id="{9EFD7621-71CF-437C-B3D4-E1A48BAFC184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9" name="Kép 18">
              <a:extLst>
                <a:ext uri="{FF2B5EF4-FFF2-40B4-BE49-F238E27FC236}">
                  <a16:creationId xmlns:a16="http://schemas.microsoft.com/office/drawing/2014/main" id="{0AF630AB-9F6B-4D24-B8B6-92584799BA1C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  <p:sp>
        <p:nvSpPr>
          <p:cNvPr id="21" name="Szöveg helye 7">
            <a:extLst>
              <a:ext uri="{FF2B5EF4-FFF2-40B4-BE49-F238E27FC236}">
                <a16:creationId xmlns:a16="http://schemas.microsoft.com/office/drawing/2014/main" id="{B3343780-31AA-4D24-8F2C-5BB0F16FE66C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5400000" y="1880323"/>
            <a:ext cx="3600000" cy="3717670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2000">
                <a:solidFill>
                  <a:schemeClr val="tx2"/>
                </a:solidFill>
              </a:defRPr>
            </a:lvl1pPr>
          </a:lstStyle>
          <a:p>
            <a:pPr lvl="0"/>
            <a:r>
              <a:rPr lang="hu-HU" dirty="0"/>
              <a:t>Az ábrához tartozó magyarázat hosszabb kifejtése, egy vagy több mondatban, hivatkozások, megjegyzések helye…</a:t>
            </a:r>
          </a:p>
        </p:txBody>
      </p:sp>
      <p:sp>
        <p:nvSpPr>
          <p:cNvPr id="22" name="Cím 8">
            <a:extLst>
              <a:ext uri="{FF2B5EF4-FFF2-40B4-BE49-F238E27FC236}">
                <a16:creationId xmlns:a16="http://schemas.microsoft.com/office/drawing/2014/main" id="{28121AF0-8220-4AE5-9CE4-C958BB7BEA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0" y="365129"/>
            <a:ext cx="3600000" cy="1325563"/>
          </a:xfrm>
          <a:ln>
            <a:gradFill flip="none" rotWithShape="1">
              <a:gsLst>
                <a:gs pos="1000">
                  <a:schemeClr val="accent1">
                    <a:lumMod val="5000"/>
                    <a:lumOff val="95000"/>
                  </a:schemeClr>
                </a:gs>
                <a:gs pos="1000">
                  <a:schemeClr val="bg1">
                    <a:alpha val="0"/>
                  </a:schemeClr>
                </a:gs>
              </a:gsLst>
              <a:lin ang="16200000" scaled="0"/>
              <a:tileRect/>
            </a:gradFill>
          </a:ln>
        </p:spPr>
        <p:txBody>
          <a:bodyPr bIns="144000" anchor="b">
            <a:noAutofit/>
          </a:bodyPr>
          <a:lstStyle>
            <a:lvl1pPr>
              <a:lnSpc>
                <a:spcPct val="120000"/>
              </a:lnSpc>
              <a:defRPr sz="3000" cap="all" spc="75" baseline="0">
                <a:solidFill>
                  <a:schemeClr val="tx2"/>
                </a:solidFill>
              </a:defRPr>
            </a:lvl1pPr>
          </a:lstStyle>
          <a:p>
            <a:r>
              <a:rPr lang="hu-HU" dirty="0"/>
              <a:t>Mintacím szerkesztése</a:t>
            </a:r>
          </a:p>
        </p:txBody>
      </p:sp>
      <p:sp>
        <p:nvSpPr>
          <p:cNvPr id="23" name="Szöveg helye 2">
            <a:extLst>
              <a:ext uri="{FF2B5EF4-FFF2-40B4-BE49-F238E27FC236}">
                <a16:creationId xmlns:a16="http://schemas.microsoft.com/office/drawing/2014/main" id="{7AD3AEF0-EEC9-497F-8B15-C8297DB6A97D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99999" y="6316643"/>
            <a:ext cx="3600001" cy="369333"/>
          </a:xfrm>
        </p:spPr>
        <p:txBody>
          <a:bodyPr anchor="ctr">
            <a:noAutofit/>
          </a:bodyPr>
          <a:lstStyle>
            <a:lvl1pPr algn="l">
              <a:spcBef>
                <a:spcPts val="0"/>
              </a:spcBef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sp>
        <p:nvSpPr>
          <p:cNvPr id="24" name="Tartalom helye 3">
            <a:extLst>
              <a:ext uri="{FF2B5EF4-FFF2-40B4-BE49-F238E27FC236}">
                <a16:creationId xmlns:a16="http://schemas.microsoft.com/office/drawing/2014/main" id="{443B9895-50E0-4F70-9538-A82F0E772266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517475" y="365129"/>
            <a:ext cx="4534946" cy="5193842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  <p:sp>
        <p:nvSpPr>
          <p:cNvPr id="25" name="Szöveg helye 5">
            <a:extLst>
              <a:ext uri="{FF2B5EF4-FFF2-40B4-BE49-F238E27FC236}">
                <a16:creationId xmlns:a16="http://schemas.microsoft.com/office/drawing/2014/main" id="{62358A1B-165E-4F6B-81B3-3E8B391590A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17329" y="581571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800" cap="all" spc="113" baseline="0"/>
            </a:lvl1pPr>
          </a:lstStyle>
          <a:p>
            <a:pPr lvl="0"/>
            <a:r>
              <a:rPr lang="hu-HU" dirty="0"/>
              <a:t>Ábra / Diagram címe </a:t>
            </a:r>
          </a:p>
        </p:txBody>
      </p:sp>
      <p:sp>
        <p:nvSpPr>
          <p:cNvPr id="26" name="Szöveg helye 5">
            <a:extLst>
              <a:ext uri="{FF2B5EF4-FFF2-40B4-BE49-F238E27FC236}">
                <a16:creationId xmlns:a16="http://schemas.microsoft.com/office/drawing/2014/main" id="{FD60B878-9459-4CFB-9A06-B09114F8CA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17329" y="628202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350" cap="none" spc="113" baseline="0"/>
            </a:lvl1pPr>
          </a:lstStyle>
          <a:p>
            <a:pPr lvl="0"/>
            <a:r>
              <a:rPr lang="hu-HU" dirty="0"/>
              <a:t>Az ábra alcíme, évszám, korcsoport, egyéb</a:t>
            </a:r>
          </a:p>
        </p:txBody>
      </p:sp>
    </p:spTree>
    <p:extLst>
      <p:ext uri="{BB962C8B-B14F-4D97-AF65-F5344CB8AC3E}">
        <p14:creationId xmlns:p14="http://schemas.microsoft.com/office/powerpoint/2010/main" val="187362449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örzsdia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églalap 11">
            <a:extLst>
              <a:ext uri="{FF2B5EF4-FFF2-40B4-BE49-F238E27FC236}">
                <a16:creationId xmlns:a16="http://schemas.microsoft.com/office/drawing/2014/main" id="{232416D1-8352-4C9D-AB69-E103306AD2A5}"/>
              </a:ext>
            </a:extLst>
          </p:cNvPr>
          <p:cNvSpPr/>
          <p:nvPr/>
        </p:nvSpPr>
        <p:spPr>
          <a:xfrm flipV="1">
            <a:off x="0" y="-7370"/>
            <a:ext cx="3888000" cy="6048235"/>
          </a:xfrm>
          <a:prstGeom prst="rect">
            <a:avLst/>
          </a:prstGeom>
          <a:pattFill prst="ltUpDiag">
            <a:fgClr>
              <a:schemeClr val="tx2">
                <a:lumMod val="10000"/>
                <a:lumOff val="9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sp>
        <p:nvSpPr>
          <p:cNvPr id="17" name="Szöveg helye 2">
            <a:extLst>
              <a:ext uri="{FF2B5EF4-FFF2-40B4-BE49-F238E27FC236}">
                <a16:creationId xmlns:a16="http://schemas.microsoft.com/office/drawing/2014/main" id="{A2D54897-97BC-4AB6-A043-75DF451CB4B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982066" y="6316865"/>
            <a:ext cx="2827684" cy="361835"/>
          </a:xfrm>
        </p:spPr>
        <p:txBody>
          <a:bodyPr anchor="ctr">
            <a:noAutofit/>
          </a:bodyPr>
          <a:lstStyle>
            <a:lvl1pPr algn="r"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sp>
        <p:nvSpPr>
          <p:cNvPr id="19" name="Szöveg helye 7">
            <a:extLst>
              <a:ext uri="{FF2B5EF4-FFF2-40B4-BE49-F238E27FC236}">
                <a16:creationId xmlns:a16="http://schemas.microsoft.com/office/drawing/2014/main" id="{507977F6-41ED-4021-9514-403C913B5B62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209749" y="1887824"/>
            <a:ext cx="3600000" cy="3710173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2000">
                <a:solidFill>
                  <a:schemeClr val="tx2"/>
                </a:solidFill>
              </a:defRPr>
            </a:lvl1pPr>
          </a:lstStyle>
          <a:p>
            <a:pPr lvl="0"/>
            <a:r>
              <a:rPr lang="hu-HU" dirty="0"/>
              <a:t>Az ábrához tartozó magyarázat hosszabb kifejtése, egy vagy több mondatban, hivatkozások, megjegyzések helye…</a:t>
            </a:r>
          </a:p>
        </p:txBody>
      </p:sp>
      <p:sp>
        <p:nvSpPr>
          <p:cNvPr id="23" name="Cím 8">
            <a:extLst>
              <a:ext uri="{FF2B5EF4-FFF2-40B4-BE49-F238E27FC236}">
                <a16:creationId xmlns:a16="http://schemas.microsoft.com/office/drawing/2014/main" id="{E4FB3E16-AC8D-45AA-B9BF-06A9E74E6F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9749" y="365129"/>
            <a:ext cx="3600000" cy="1325563"/>
          </a:xfrm>
          <a:ln>
            <a:gradFill flip="none" rotWithShape="1">
              <a:gsLst>
                <a:gs pos="1000">
                  <a:schemeClr val="accent1">
                    <a:lumMod val="5000"/>
                    <a:lumOff val="95000"/>
                  </a:schemeClr>
                </a:gs>
                <a:gs pos="1000">
                  <a:schemeClr val="bg1">
                    <a:alpha val="0"/>
                  </a:schemeClr>
                </a:gs>
              </a:gsLst>
              <a:lin ang="16200000" scaled="0"/>
              <a:tileRect/>
            </a:gradFill>
          </a:ln>
        </p:spPr>
        <p:txBody>
          <a:bodyPr bIns="144000" anchor="b">
            <a:normAutofit/>
          </a:bodyPr>
          <a:lstStyle>
            <a:lvl1pPr>
              <a:lnSpc>
                <a:spcPct val="120000"/>
              </a:lnSpc>
              <a:defRPr sz="3000" cap="all" spc="75" baseline="0">
                <a:solidFill>
                  <a:schemeClr val="tx2"/>
                </a:solidFill>
              </a:defRPr>
            </a:lvl1pPr>
          </a:lstStyle>
          <a:p>
            <a:r>
              <a:rPr lang="hu-HU" dirty="0"/>
              <a:t>Mintacím szerkesztése</a:t>
            </a:r>
          </a:p>
        </p:txBody>
      </p:sp>
      <p:grpSp>
        <p:nvGrpSpPr>
          <p:cNvPr id="24" name="Csoportba foglalás 23">
            <a:extLst>
              <a:ext uri="{FF2B5EF4-FFF2-40B4-BE49-F238E27FC236}">
                <a16:creationId xmlns:a16="http://schemas.microsoft.com/office/drawing/2014/main" id="{E11484FF-1675-41C3-818B-AB2F6DAAE4F2}"/>
              </a:ext>
            </a:extLst>
          </p:cNvPr>
          <p:cNvGrpSpPr>
            <a:grpSpLocks noChangeAspect="1"/>
          </p:cNvGrpSpPr>
          <p:nvPr/>
        </p:nvGrpSpPr>
        <p:grpSpPr>
          <a:xfrm>
            <a:off x="209232" y="5600914"/>
            <a:ext cx="916955" cy="916955"/>
            <a:chOff x="7979931" y="5555066"/>
            <a:chExt cx="1008650" cy="1008650"/>
          </a:xfrm>
        </p:grpSpPr>
        <p:sp>
          <p:nvSpPr>
            <p:cNvPr id="25" name="Ellipszis 24">
              <a:extLst>
                <a:ext uri="{FF2B5EF4-FFF2-40B4-BE49-F238E27FC236}">
                  <a16:creationId xmlns:a16="http://schemas.microsoft.com/office/drawing/2014/main" id="{80BD8AF3-1867-48AE-B2EB-9BB371E59B0B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26" name="Kép 25">
              <a:extLst>
                <a:ext uri="{FF2B5EF4-FFF2-40B4-BE49-F238E27FC236}">
                  <a16:creationId xmlns:a16="http://schemas.microsoft.com/office/drawing/2014/main" id="{FAE3769D-ED75-4170-9866-10C93F4A419A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  <p:sp>
        <p:nvSpPr>
          <p:cNvPr id="27" name="Szöveg helye 5">
            <a:extLst>
              <a:ext uri="{FF2B5EF4-FFF2-40B4-BE49-F238E27FC236}">
                <a16:creationId xmlns:a16="http://schemas.microsoft.com/office/drawing/2014/main" id="{DB20685B-301B-40ED-8D58-1BC4C293D334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225525" y="5841351"/>
            <a:ext cx="4536000" cy="444979"/>
          </a:xfrm>
        </p:spPr>
        <p:txBody>
          <a:bodyPr anchor="ctr">
            <a:normAutofit/>
          </a:bodyPr>
          <a:lstStyle>
            <a:lvl1pPr algn="ctr">
              <a:defRPr sz="1800" cap="all" spc="113" baseline="0"/>
            </a:lvl1pPr>
          </a:lstStyle>
          <a:p>
            <a:pPr lvl="0"/>
            <a:r>
              <a:rPr lang="hu-HU" dirty="0"/>
              <a:t>Ábra / Diagram címe </a:t>
            </a:r>
          </a:p>
        </p:txBody>
      </p:sp>
      <p:sp>
        <p:nvSpPr>
          <p:cNvPr id="28" name="Szöveg helye 5">
            <a:extLst>
              <a:ext uri="{FF2B5EF4-FFF2-40B4-BE49-F238E27FC236}">
                <a16:creationId xmlns:a16="http://schemas.microsoft.com/office/drawing/2014/main" id="{13D9A0A3-0A6C-4362-87DE-59B7198C713C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225525" y="6315176"/>
            <a:ext cx="4536000" cy="370800"/>
          </a:xfrm>
        </p:spPr>
        <p:txBody>
          <a:bodyPr anchor="ctr">
            <a:normAutofit/>
          </a:bodyPr>
          <a:lstStyle>
            <a:lvl1pPr algn="ctr">
              <a:defRPr sz="1350" cap="none" spc="113" baseline="0"/>
            </a:lvl1pPr>
          </a:lstStyle>
          <a:p>
            <a:pPr lvl="0"/>
            <a:r>
              <a:rPr lang="hu-HU" dirty="0"/>
              <a:t>Az ábra alcíme, évszám, korcsoport, egyéb</a:t>
            </a:r>
          </a:p>
        </p:txBody>
      </p:sp>
      <p:sp>
        <p:nvSpPr>
          <p:cNvPr id="29" name="Tartalom helye 3">
            <a:extLst>
              <a:ext uri="{FF2B5EF4-FFF2-40B4-BE49-F238E27FC236}">
                <a16:creationId xmlns:a16="http://schemas.microsoft.com/office/drawing/2014/main" id="{2930C90B-1E3C-41E7-9F75-83F7F2287384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4225670" y="571670"/>
            <a:ext cx="4536000" cy="5055085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</p:spTree>
    <p:extLst>
      <p:ext uri="{BB962C8B-B14F-4D97-AF65-F5344CB8AC3E}">
        <p14:creationId xmlns:p14="http://schemas.microsoft.com/office/powerpoint/2010/main" val="51376005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églalap 11">
            <a:extLst>
              <a:ext uri="{FF2B5EF4-FFF2-40B4-BE49-F238E27FC236}">
                <a16:creationId xmlns:a16="http://schemas.microsoft.com/office/drawing/2014/main" id="{72A46DC0-580F-4857-8317-082AAE9E86DC}"/>
              </a:ext>
            </a:extLst>
          </p:cNvPr>
          <p:cNvSpPr/>
          <p:nvPr/>
        </p:nvSpPr>
        <p:spPr>
          <a:xfrm flipV="1">
            <a:off x="5255664" y="-4"/>
            <a:ext cx="3888336" cy="3384000"/>
          </a:xfrm>
          <a:prstGeom prst="rect">
            <a:avLst/>
          </a:prstGeom>
          <a:pattFill prst="ltUpDiag">
            <a:fgClr>
              <a:schemeClr val="tx2">
                <a:lumMod val="10000"/>
                <a:lumOff val="9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sp>
        <p:nvSpPr>
          <p:cNvPr id="13" name="Cím 4">
            <a:extLst>
              <a:ext uri="{FF2B5EF4-FFF2-40B4-BE49-F238E27FC236}">
                <a16:creationId xmlns:a16="http://schemas.microsoft.com/office/drawing/2014/main" id="{5678F594-92B3-40FB-8F4D-BF90B71FEE8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399832" y="365129"/>
            <a:ext cx="3600000" cy="2892066"/>
          </a:xfrm>
          <a:ln>
            <a:noFill/>
          </a:ln>
        </p:spPr>
        <p:txBody>
          <a:bodyPr anchor="b">
            <a:normAutofit/>
          </a:bodyPr>
          <a:lstStyle>
            <a:lvl1pPr>
              <a:lnSpc>
                <a:spcPct val="120000"/>
              </a:lnSpc>
              <a:defRPr lang="hu-HU" sz="3000" cap="all" spc="75" baseline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marL="0" lvl="0">
              <a:lnSpc>
                <a:spcPct val="100000"/>
              </a:lnSpc>
            </a:pPr>
            <a:r>
              <a:rPr lang="hu-HU" dirty="0"/>
              <a:t>Több soros Mintacím szerkesztése</a:t>
            </a:r>
          </a:p>
        </p:txBody>
      </p:sp>
      <p:sp>
        <p:nvSpPr>
          <p:cNvPr id="19" name="Szöveg helye 2">
            <a:extLst>
              <a:ext uri="{FF2B5EF4-FFF2-40B4-BE49-F238E27FC236}">
                <a16:creationId xmlns:a16="http://schemas.microsoft.com/office/drawing/2014/main" id="{8233694C-4943-4A7D-BE48-B2660ABF2955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399832" y="3579212"/>
            <a:ext cx="3600000" cy="2550849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2000"/>
            </a:lvl1pPr>
          </a:lstStyle>
          <a:p>
            <a:pPr lvl="0"/>
            <a:r>
              <a:rPr lang="hu-HU" dirty="0"/>
              <a:t>Az ábrához tartozó </a:t>
            </a:r>
            <a:br>
              <a:rPr lang="hu-HU" dirty="0"/>
            </a:br>
            <a:r>
              <a:rPr lang="hu-HU" dirty="0"/>
              <a:t>magyarázat egy vagy több mondatban. Hivatkozások, megjegyzések és egy tartalmak helye.</a:t>
            </a:r>
          </a:p>
        </p:txBody>
      </p:sp>
      <p:sp>
        <p:nvSpPr>
          <p:cNvPr id="20" name="Tartalom helye 3">
            <a:extLst>
              <a:ext uri="{FF2B5EF4-FFF2-40B4-BE49-F238E27FC236}">
                <a16:creationId xmlns:a16="http://schemas.microsoft.com/office/drawing/2014/main" id="{23F20983-B6FB-42DD-91ED-468B9EAAA058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517475" y="365129"/>
            <a:ext cx="4534946" cy="5193842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  <p:sp>
        <p:nvSpPr>
          <p:cNvPr id="21" name="Szöveg helye 2">
            <a:extLst>
              <a:ext uri="{FF2B5EF4-FFF2-40B4-BE49-F238E27FC236}">
                <a16:creationId xmlns:a16="http://schemas.microsoft.com/office/drawing/2014/main" id="{596EA518-1AF5-4030-BCE6-6AFA7A1D09A3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99832" y="6316643"/>
            <a:ext cx="3600000" cy="369333"/>
          </a:xfrm>
        </p:spPr>
        <p:txBody>
          <a:bodyPr anchor="ctr">
            <a:noAutofit/>
          </a:bodyPr>
          <a:lstStyle>
            <a:lvl1pPr algn="r">
              <a:spcBef>
                <a:spcPts val="0"/>
              </a:spcBef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sp>
        <p:nvSpPr>
          <p:cNvPr id="23" name="Szöveg helye 5">
            <a:extLst>
              <a:ext uri="{FF2B5EF4-FFF2-40B4-BE49-F238E27FC236}">
                <a16:creationId xmlns:a16="http://schemas.microsoft.com/office/drawing/2014/main" id="{3AF593BC-57A1-4BA1-B8B2-3C3906E5412C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17329" y="581571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800" cap="all" spc="113" baseline="0"/>
            </a:lvl1pPr>
          </a:lstStyle>
          <a:p>
            <a:pPr lvl="0"/>
            <a:r>
              <a:rPr lang="hu-HU" dirty="0"/>
              <a:t>Ábra / Diagram címe </a:t>
            </a:r>
          </a:p>
        </p:txBody>
      </p:sp>
      <p:sp>
        <p:nvSpPr>
          <p:cNvPr id="24" name="Szöveg helye 5">
            <a:extLst>
              <a:ext uri="{FF2B5EF4-FFF2-40B4-BE49-F238E27FC236}">
                <a16:creationId xmlns:a16="http://schemas.microsoft.com/office/drawing/2014/main" id="{CD922AE4-7C86-483F-8C1F-C571DB7E6D9D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17329" y="628202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350" cap="none" spc="113" baseline="0"/>
            </a:lvl1pPr>
          </a:lstStyle>
          <a:p>
            <a:pPr lvl="0"/>
            <a:r>
              <a:rPr lang="hu-HU" dirty="0"/>
              <a:t>Az ábra alcíme, évszám, korcsoport, egyéb</a:t>
            </a:r>
          </a:p>
        </p:txBody>
      </p:sp>
      <p:grpSp>
        <p:nvGrpSpPr>
          <p:cNvPr id="27" name="Csoportba foglalás 26">
            <a:extLst>
              <a:ext uri="{FF2B5EF4-FFF2-40B4-BE49-F238E27FC236}">
                <a16:creationId xmlns:a16="http://schemas.microsoft.com/office/drawing/2014/main" id="{F1984F91-C90F-4ADE-AB8F-4BD6428FB7CA}"/>
              </a:ext>
            </a:extLst>
          </p:cNvPr>
          <p:cNvGrpSpPr>
            <a:grpSpLocks noChangeAspect="1"/>
          </p:cNvGrpSpPr>
          <p:nvPr/>
        </p:nvGrpSpPr>
        <p:grpSpPr>
          <a:xfrm>
            <a:off x="8025779" y="2968169"/>
            <a:ext cx="916955" cy="916955"/>
            <a:chOff x="7979931" y="5555066"/>
            <a:chExt cx="1008650" cy="1008650"/>
          </a:xfrm>
        </p:grpSpPr>
        <p:sp>
          <p:nvSpPr>
            <p:cNvPr id="28" name="Ellipszis 27">
              <a:extLst>
                <a:ext uri="{FF2B5EF4-FFF2-40B4-BE49-F238E27FC236}">
                  <a16:creationId xmlns:a16="http://schemas.microsoft.com/office/drawing/2014/main" id="{4BE942ED-20A0-462C-9AA3-98A3D8EB06A3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29" name="Kép 28">
              <a:extLst>
                <a:ext uri="{FF2B5EF4-FFF2-40B4-BE49-F238E27FC236}">
                  <a16:creationId xmlns:a16="http://schemas.microsoft.com/office/drawing/2014/main" id="{9C25A85E-BCED-4D19-8B8D-AEDE48715F5A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20297976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églalap 11">
            <a:extLst>
              <a:ext uri="{FF2B5EF4-FFF2-40B4-BE49-F238E27FC236}">
                <a16:creationId xmlns:a16="http://schemas.microsoft.com/office/drawing/2014/main" id="{0AD6B8B2-D23E-4691-9AAC-7EDDD28611E6}"/>
              </a:ext>
            </a:extLst>
          </p:cNvPr>
          <p:cNvSpPr/>
          <p:nvPr/>
        </p:nvSpPr>
        <p:spPr>
          <a:xfrm flipV="1">
            <a:off x="5256000" y="-3"/>
            <a:ext cx="3888000" cy="1663375"/>
          </a:xfrm>
          <a:prstGeom prst="rect">
            <a:avLst/>
          </a:prstGeom>
          <a:pattFill prst="ltUpDiag">
            <a:fgClr>
              <a:schemeClr val="tx2">
                <a:lumMod val="10000"/>
                <a:lumOff val="9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sp>
        <p:nvSpPr>
          <p:cNvPr id="13" name="Cím 4">
            <a:extLst>
              <a:ext uri="{FF2B5EF4-FFF2-40B4-BE49-F238E27FC236}">
                <a16:creationId xmlns:a16="http://schemas.microsoft.com/office/drawing/2014/main" id="{8FFDDC65-6164-4CCB-B333-E1644A4AB02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397424" y="365129"/>
            <a:ext cx="3600000" cy="998976"/>
          </a:xfrm>
          <a:ln>
            <a:noFill/>
          </a:ln>
        </p:spPr>
        <p:txBody>
          <a:bodyPr anchor="b">
            <a:noAutofit/>
          </a:bodyPr>
          <a:lstStyle>
            <a:lvl1pPr>
              <a:lnSpc>
                <a:spcPct val="120000"/>
              </a:lnSpc>
              <a:defRPr lang="hu-HU" sz="3000" cap="all" spc="75" baseline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marL="0" lvl="0">
              <a:lnSpc>
                <a:spcPct val="100000"/>
              </a:lnSpc>
            </a:pPr>
            <a:r>
              <a:rPr lang="hu-HU" dirty="0"/>
              <a:t>Rövid cím szerkesztése</a:t>
            </a:r>
          </a:p>
        </p:txBody>
      </p:sp>
      <p:sp>
        <p:nvSpPr>
          <p:cNvPr id="19" name="Szöveg helye 2">
            <a:extLst>
              <a:ext uri="{FF2B5EF4-FFF2-40B4-BE49-F238E27FC236}">
                <a16:creationId xmlns:a16="http://schemas.microsoft.com/office/drawing/2014/main" id="{5F09AFC3-B5CD-4E41-9D45-5F00B3C242B8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386454" y="1835397"/>
            <a:ext cx="3600000" cy="4294658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2000"/>
            </a:lvl1pPr>
          </a:lstStyle>
          <a:p>
            <a:pPr lvl="0"/>
            <a:r>
              <a:rPr lang="hu-HU" dirty="0"/>
              <a:t>Az ábrához tartozó </a:t>
            </a:r>
            <a:br>
              <a:rPr lang="hu-HU" dirty="0"/>
            </a:br>
            <a:r>
              <a:rPr lang="hu-HU" dirty="0"/>
              <a:t>magyarázat egy vagy több mondatban. Hivatkozások, megjegyzések és egyéb tartalmak helye.</a:t>
            </a:r>
          </a:p>
        </p:txBody>
      </p:sp>
      <p:sp>
        <p:nvSpPr>
          <p:cNvPr id="20" name="Szöveg helye 2">
            <a:extLst>
              <a:ext uri="{FF2B5EF4-FFF2-40B4-BE49-F238E27FC236}">
                <a16:creationId xmlns:a16="http://schemas.microsoft.com/office/drawing/2014/main" id="{66DB3B47-E5BD-4D9C-ABC4-FD9EFBDB8EF6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86454" y="6316643"/>
            <a:ext cx="3600000" cy="369333"/>
          </a:xfrm>
        </p:spPr>
        <p:txBody>
          <a:bodyPr anchor="ctr">
            <a:noAutofit/>
          </a:bodyPr>
          <a:lstStyle>
            <a:lvl1pPr algn="r">
              <a:spcBef>
                <a:spcPts val="0"/>
              </a:spcBef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grpSp>
        <p:nvGrpSpPr>
          <p:cNvPr id="21" name="Csoportba foglalás 20">
            <a:extLst>
              <a:ext uri="{FF2B5EF4-FFF2-40B4-BE49-F238E27FC236}">
                <a16:creationId xmlns:a16="http://schemas.microsoft.com/office/drawing/2014/main" id="{BD258CC9-59BD-4AFF-9FC5-6FC59D53E1B0}"/>
              </a:ext>
            </a:extLst>
          </p:cNvPr>
          <p:cNvGrpSpPr>
            <a:grpSpLocks noChangeAspect="1"/>
          </p:cNvGrpSpPr>
          <p:nvPr/>
        </p:nvGrpSpPr>
        <p:grpSpPr>
          <a:xfrm>
            <a:off x="8025779" y="1241912"/>
            <a:ext cx="916955" cy="916955"/>
            <a:chOff x="7979931" y="5555066"/>
            <a:chExt cx="1008650" cy="1008650"/>
          </a:xfrm>
        </p:grpSpPr>
        <p:sp>
          <p:nvSpPr>
            <p:cNvPr id="22" name="Ellipszis 21">
              <a:extLst>
                <a:ext uri="{FF2B5EF4-FFF2-40B4-BE49-F238E27FC236}">
                  <a16:creationId xmlns:a16="http://schemas.microsoft.com/office/drawing/2014/main" id="{5CF829C1-E4FA-4C2D-BE75-8FC9B14B8062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27" name="Kép 26">
              <a:extLst>
                <a:ext uri="{FF2B5EF4-FFF2-40B4-BE49-F238E27FC236}">
                  <a16:creationId xmlns:a16="http://schemas.microsoft.com/office/drawing/2014/main" id="{CF7E04B7-1E02-4476-A274-2A06E51F7C2E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  <p:sp>
        <p:nvSpPr>
          <p:cNvPr id="28" name="Tartalom helye 3">
            <a:extLst>
              <a:ext uri="{FF2B5EF4-FFF2-40B4-BE49-F238E27FC236}">
                <a16:creationId xmlns:a16="http://schemas.microsoft.com/office/drawing/2014/main" id="{02898BE7-775E-458D-B1BC-FD141877356D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517475" y="365129"/>
            <a:ext cx="4534946" cy="5193842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  <p:sp>
        <p:nvSpPr>
          <p:cNvPr id="29" name="Szöveg helye 5">
            <a:extLst>
              <a:ext uri="{FF2B5EF4-FFF2-40B4-BE49-F238E27FC236}">
                <a16:creationId xmlns:a16="http://schemas.microsoft.com/office/drawing/2014/main" id="{ADE4F8FA-4D91-467C-95E1-115577AEB269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17329" y="581571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800" cap="all" spc="113" baseline="0"/>
            </a:lvl1pPr>
          </a:lstStyle>
          <a:p>
            <a:pPr lvl="0"/>
            <a:r>
              <a:rPr lang="hu-HU" dirty="0"/>
              <a:t>Ábra / Diagram címe </a:t>
            </a:r>
          </a:p>
        </p:txBody>
      </p:sp>
      <p:sp>
        <p:nvSpPr>
          <p:cNvPr id="30" name="Szöveg helye 5">
            <a:extLst>
              <a:ext uri="{FF2B5EF4-FFF2-40B4-BE49-F238E27FC236}">
                <a16:creationId xmlns:a16="http://schemas.microsoft.com/office/drawing/2014/main" id="{4A364233-E73C-46A3-BB4E-EF9957745604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17329" y="628202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350" cap="none" spc="113" baseline="0"/>
            </a:lvl1pPr>
          </a:lstStyle>
          <a:p>
            <a:pPr lvl="0"/>
            <a:r>
              <a:rPr lang="hu-HU" dirty="0"/>
              <a:t>Az ábra alcíme, évszám, korcsoport, egyéb</a:t>
            </a:r>
          </a:p>
        </p:txBody>
      </p:sp>
    </p:spTree>
    <p:extLst>
      <p:ext uri="{BB962C8B-B14F-4D97-AF65-F5344CB8AC3E}">
        <p14:creationId xmlns:p14="http://schemas.microsoft.com/office/powerpoint/2010/main" val="38408004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églalap 13">
            <a:extLst>
              <a:ext uri="{FF2B5EF4-FFF2-40B4-BE49-F238E27FC236}">
                <a16:creationId xmlns:a16="http://schemas.microsoft.com/office/drawing/2014/main" id="{F49FE928-4021-49BA-8B20-CA9BBBC6F1F1}"/>
              </a:ext>
            </a:extLst>
          </p:cNvPr>
          <p:cNvSpPr/>
          <p:nvPr/>
        </p:nvSpPr>
        <p:spPr>
          <a:xfrm>
            <a:off x="-1" y="293639"/>
            <a:ext cx="9144001" cy="635999"/>
          </a:xfrm>
          <a:prstGeom prst="rect">
            <a:avLst/>
          </a:prstGeom>
          <a:pattFill prst="ltUpDiag">
            <a:fgClr>
              <a:schemeClr val="tx2">
                <a:lumMod val="10000"/>
                <a:lumOff val="9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15" name="Cím 1">
            <a:extLst>
              <a:ext uri="{FF2B5EF4-FFF2-40B4-BE49-F238E27FC236}">
                <a16:creationId xmlns:a16="http://schemas.microsoft.com/office/drawing/2014/main" id="{8E3F0C2D-FFFB-4442-865A-AFAC54F1BB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174" y="310448"/>
            <a:ext cx="7610642" cy="6120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hu-HU" sz="3000" cap="all" spc="80" baseline="0">
                <a:solidFill>
                  <a:schemeClr val="tx2"/>
                </a:solidFill>
              </a:defRPr>
            </a:lvl1pPr>
          </a:lstStyle>
          <a:p>
            <a:pPr marL="0" lv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</a:pPr>
            <a:r>
              <a:rPr lang="hu-HU" dirty="0"/>
              <a:t>Mintacím szerkesztése</a:t>
            </a:r>
          </a:p>
        </p:txBody>
      </p:sp>
      <p:sp>
        <p:nvSpPr>
          <p:cNvPr id="17" name="Szöveg helye 2">
            <a:extLst>
              <a:ext uri="{FF2B5EF4-FFF2-40B4-BE49-F238E27FC236}">
                <a16:creationId xmlns:a16="http://schemas.microsoft.com/office/drawing/2014/main" id="{9EAD14A0-CF7F-4FF1-BB24-9FD596609EE8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374967" y="1200845"/>
            <a:ext cx="3600000" cy="4929210"/>
          </a:xfrm>
        </p:spPr>
        <p:txBody>
          <a:bodyPr anchor="ctr">
            <a:normAutofit/>
          </a:bodyPr>
          <a:lstStyle>
            <a:lvl1pPr>
              <a:lnSpc>
                <a:spcPct val="120000"/>
              </a:lnSpc>
              <a:defRPr sz="2000"/>
            </a:lvl1pPr>
          </a:lstStyle>
          <a:p>
            <a:pPr lvl="0"/>
            <a:r>
              <a:rPr lang="hu-HU" dirty="0"/>
              <a:t>Az ábrához tartozó magyarázat egy vagy több mondatban. Hivatkozások, megjegyzések és egy tartalmak helye.</a:t>
            </a:r>
          </a:p>
        </p:txBody>
      </p:sp>
      <p:sp>
        <p:nvSpPr>
          <p:cNvPr id="18" name="Szöveg helye 2">
            <a:extLst>
              <a:ext uri="{FF2B5EF4-FFF2-40B4-BE49-F238E27FC236}">
                <a16:creationId xmlns:a16="http://schemas.microsoft.com/office/drawing/2014/main" id="{BDFF43FA-559E-4CC2-BA64-4A83B6A39BD4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82152" y="6316643"/>
            <a:ext cx="3600000" cy="369333"/>
          </a:xfrm>
        </p:spPr>
        <p:txBody>
          <a:bodyPr anchor="ctr">
            <a:noAutofit/>
          </a:bodyPr>
          <a:lstStyle>
            <a:lvl1pPr algn="r">
              <a:spcBef>
                <a:spcPts val="0"/>
              </a:spcBef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grpSp>
        <p:nvGrpSpPr>
          <p:cNvPr id="20" name="Csoportba foglalás 19">
            <a:extLst>
              <a:ext uri="{FF2B5EF4-FFF2-40B4-BE49-F238E27FC236}">
                <a16:creationId xmlns:a16="http://schemas.microsoft.com/office/drawing/2014/main" id="{1DDF96CC-2707-498B-9D47-F656111740F7}"/>
              </a:ext>
            </a:extLst>
          </p:cNvPr>
          <p:cNvGrpSpPr>
            <a:grpSpLocks noChangeAspect="1"/>
          </p:cNvGrpSpPr>
          <p:nvPr/>
        </p:nvGrpSpPr>
        <p:grpSpPr>
          <a:xfrm>
            <a:off x="8025779" y="156593"/>
            <a:ext cx="916955" cy="916955"/>
            <a:chOff x="7979931" y="5555066"/>
            <a:chExt cx="1008650" cy="1008650"/>
          </a:xfrm>
        </p:grpSpPr>
        <p:sp>
          <p:nvSpPr>
            <p:cNvPr id="21" name="Ellipszis 20">
              <a:extLst>
                <a:ext uri="{FF2B5EF4-FFF2-40B4-BE49-F238E27FC236}">
                  <a16:creationId xmlns:a16="http://schemas.microsoft.com/office/drawing/2014/main" id="{C01B383D-BBDA-4686-84F7-4C6CE7811593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22" name="Kép 21">
              <a:extLst>
                <a:ext uri="{FF2B5EF4-FFF2-40B4-BE49-F238E27FC236}">
                  <a16:creationId xmlns:a16="http://schemas.microsoft.com/office/drawing/2014/main" id="{F4A63ADB-B578-435E-BDB6-6E72222B8E75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  <p:sp>
        <p:nvSpPr>
          <p:cNvPr id="26" name="Tartalom helye 3">
            <a:extLst>
              <a:ext uri="{FF2B5EF4-FFF2-40B4-BE49-F238E27FC236}">
                <a16:creationId xmlns:a16="http://schemas.microsoft.com/office/drawing/2014/main" id="{A5D8B0BB-C4C6-48D5-A4BA-AB0AB6F1B5C3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517475" y="1200845"/>
            <a:ext cx="4534946" cy="4358126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  <p:sp>
        <p:nvSpPr>
          <p:cNvPr id="28" name="Szöveg helye 5">
            <a:extLst>
              <a:ext uri="{FF2B5EF4-FFF2-40B4-BE49-F238E27FC236}">
                <a16:creationId xmlns:a16="http://schemas.microsoft.com/office/drawing/2014/main" id="{1CAC9F08-C220-4C2B-80B9-1A6C9C33B69D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17329" y="581571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800" cap="all" spc="113" baseline="0"/>
            </a:lvl1pPr>
          </a:lstStyle>
          <a:p>
            <a:pPr lvl="0"/>
            <a:r>
              <a:rPr lang="hu-HU" dirty="0"/>
              <a:t>Ábra / Diagram címe </a:t>
            </a:r>
          </a:p>
        </p:txBody>
      </p:sp>
      <p:sp>
        <p:nvSpPr>
          <p:cNvPr id="29" name="Szöveg helye 5">
            <a:extLst>
              <a:ext uri="{FF2B5EF4-FFF2-40B4-BE49-F238E27FC236}">
                <a16:creationId xmlns:a16="http://schemas.microsoft.com/office/drawing/2014/main" id="{0B3EA3D5-59BC-400F-9370-46BF346B116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17329" y="628202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350" cap="none" spc="113" baseline="0"/>
            </a:lvl1pPr>
          </a:lstStyle>
          <a:p>
            <a:pPr lvl="0"/>
            <a:r>
              <a:rPr lang="hu-HU" dirty="0"/>
              <a:t>Az ábra alcíme, évszám, korcsoport, egyéb</a:t>
            </a:r>
          </a:p>
        </p:txBody>
      </p:sp>
    </p:spTree>
    <p:extLst>
      <p:ext uri="{BB962C8B-B14F-4D97-AF65-F5344CB8AC3E}">
        <p14:creationId xmlns:p14="http://schemas.microsoft.com/office/powerpoint/2010/main" val="128017466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artalom helye 3">
            <a:extLst>
              <a:ext uri="{FF2B5EF4-FFF2-40B4-BE49-F238E27FC236}">
                <a16:creationId xmlns:a16="http://schemas.microsoft.com/office/drawing/2014/main" id="{4DD4CFD9-DEB4-4FAD-A942-9652D70A5E5C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478176" y="1190675"/>
            <a:ext cx="8059483" cy="5047096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  <p:sp>
        <p:nvSpPr>
          <p:cNvPr id="12" name="Téglalap 11">
            <a:extLst>
              <a:ext uri="{FF2B5EF4-FFF2-40B4-BE49-F238E27FC236}">
                <a16:creationId xmlns:a16="http://schemas.microsoft.com/office/drawing/2014/main" id="{698EDC3C-F61C-4E0A-9B87-65FB0A6394C5}"/>
              </a:ext>
            </a:extLst>
          </p:cNvPr>
          <p:cNvSpPr/>
          <p:nvPr/>
        </p:nvSpPr>
        <p:spPr>
          <a:xfrm>
            <a:off x="-1" y="293639"/>
            <a:ext cx="9144001" cy="635999"/>
          </a:xfrm>
          <a:prstGeom prst="rect">
            <a:avLst/>
          </a:prstGeom>
          <a:pattFill prst="ltUpDiag">
            <a:fgClr>
              <a:schemeClr val="tx2">
                <a:lumMod val="10000"/>
                <a:lumOff val="9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14" name="Cím 1">
            <a:extLst>
              <a:ext uri="{FF2B5EF4-FFF2-40B4-BE49-F238E27FC236}">
                <a16:creationId xmlns:a16="http://schemas.microsoft.com/office/drawing/2014/main" id="{F15B2FEA-02B9-417D-A720-B3FC619191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174" y="310448"/>
            <a:ext cx="7610642" cy="6120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hu-HU" sz="3000" cap="all" spc="80" baseline="0">
                <a:solidFill>
                  <a:schemeClr val="tx2"/>
                </a:solidFill>
              </a:defRPr>
            </a:lvl1pPr>
          </a:lstStyle>
          <a:p>
            <a:pPr marL="0" lv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</a:pPr>
            <a:r>
              <a:rPr lang="hu-HU" dirty="0"/>
              <a:t>Mintacím szerkesztése</a:t>
            </a:r>
          </a:p>
        </p:txBody>
      </p:sp>
      <p:sp>
        <p:nvSpPr>
          <p:cNvPr id="15" name="Szöveg helye 2">
            <a:extLst>
              <a:ext uri="{FF2B5EF4-FFF2-40B4-BE49-F238E27FC236}">
                <a16:creationId xmlns:a16="http://schemas.microsoft.com/office/drawing/2014/main" id="{5DC307C6-FB29-457B-BF8E-A49D05DE79D5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82152" y="6316643"/>
            <a:ext cx="3600000" cy="369333"/>
          </a:xfrm>
        </p:spPr>
        <p:txBody>
          <a:bodyPr anchor="ctr">
            <a:noAutofit/>
          </a:bodyPr>
          <a:lstStyle>
            <a:lvl1pPr algn="r">
              <a:spcBef>
                <a:spcPts val="0"/>
              </a:spcBef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grpSp>
        <p:nvGrpSpPr>
          <p:cNvPr id="17" name="Csoportba foglalás 16">
            <a:extLst>
              <a:ext uri="{FF2B5EF4-FFF2-40B4-BE49-F238E27FC236}">
                <a16:creationId xmlns:a16="http://schemas.microsoft.com/office/drawing/2014/main" id="{2294AA46-0A5D-445B-8443-08F3C32D1209}"/>
              </a:ext>
            </a:extLst>
          </p:cNvPr>
          <p:cNvGrpSpPr>
            <a:grpSpLocks noChangeAspect="1"/>
          </p:cNvGrpSpPr>
          <p:nvPr/>
        </p:nvGrpSpPr>
        <p:grpSpPr>
          <a:xfrm>
            <a:off x="8025779" y="156593"/>
            <a:ext cx="916955" cy="916955"/>
            <a:chOff x="7979931" y="5555066"/>
            <a:chExt cx="1008650" cy="1008650"/>
          </a:xfrm>
        </p:grpSpPr>
        <p:sp>
          <p:nvSpPr>
            <p:cNvPr id="18" name="Ellipszis 17">
              <a:extLst>
                <a:ext uri="{FF2B5EF4-FFF2-40B4-BE49-F238E27FC236}">
                  <a16:creationId xmlns:a16="http://schemas.microsoft.com/office/drawing/2014/main" id="{2CB1EFAC-6859-48B0-8A0B-2C13EEC9EF12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9" name="Kép 18">
              <a:extLst>
                <a:ext uri="{FF2B5EF4-FFF2-40B4-BE49-F238E27FC236}">
                  <a16:creationId xmlns:a16="http://schemas.microsoft.com/office/drawing/2014/main" id="{A961BC90-D2F2-45FB-AF47-AE07F2977D21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9922372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551780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ejezet 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églalap 11">
            <a:extLst>
              <a:ext uri="{FF2B5EF4-FFF2-40B4-BE49-F238E27FC236}">
                <a16:creationId xmlns:a16="http://schemas.microsoft.com/office/drawing/2014/main" id="{B9832036-2788-4622-A64B-17EA6B541E33}"/>
              </a:ext>
            </a:extLst>
          </p:cNvPr>
          <p:cNvSpPr/>
          <p:nvPr/>
        </p:nvSpPr>
        <p:spPr>
          <a:xfrm>
            <a:off x="2" y="1"/>
            <a:ext cx="1400175" cy="6858000"/>
          </a:xfrm>
          <a:prstGeom prst="rect">
            <a:avLst/>
          </a:prstGeom>
          <a:gradFill>
            <a:gsLst>
              <a:gs pos="0">
                <a:srgbClr val="143777"/>
              </a:gs>
              <a:gs pos="100000">
                <a:schemeClr val="tx2">
                  <a:lumMod val="75000"/>
                  <a:lumOff val="25000"/>
                </a:schemeClr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pic>
        <p:nvPicPr>
          <p:cNvPr id="13" name="Kép 12">
            <a:extLst>
              <a:ext uri="{FF2B5EF4-FFF2-40B4-BE49-F238E27FC236}">
                <a16:creationId xmlns:a16="http://schemas.microsoft.com/office/drawing/2014/main" id="{5746DDF3-1237-4ABC-BE9B-40E07F65220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" t="13954" r="50075" b="15166"/>
          <a:stretch/>
        </p:blipFill>
        <p:spPr>
          <a:xfrm>
            <a:off x="5637689" y="0"/>
            <a:ext cx="3497733" cy="6858000"/>
          </a:xfrm>
          <a:prstGeom prst="rect">
            <a:avLst/>
          </a:prstGeom>
        </p:spPr>
      </p:pic>
      <p:sp>
        <p:nvSpPr>
          <p:cNvPr id="16" name="Téglalap 15">
            <a:extLst>
              <a:ext uri="{FF2B5EF4-FFF2-40B4-BE49-F238E27FC236}">
                <a16:creationId xmlns:a16="http://schemas.microsoft.com/office/drawing/2014/main" id="{C5E54EA3-5DA1-484C-86ED-D48C079F35EE}"/>
              </a:ext>
            </a:extLst>
          </p:cNvPr>
          <p:cNvSpPr>
            <a:spLocks noChangeAspect="1"/>
          </p:cNvSpPr>
          <p:nvPr/>
        </p:nvSpPr>
        <p:spPr>
          <a:xfrm>
            <a:off x="5637689" y="-1"/>
            <a:ext cx="3506313" cy="6858001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99000">
                <a:schemeClr val="bg1">
                  <a:alpha val="0"/>
                </a:schemeClr>
              </a:gs>
            </a:gsLst>
            <a:lin ang="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grpSp>
        <p:nvGrpSpPr>
          <p:cNvPr id="2" name="Csoportba foglalás 1">
            <a:extLst>
              <a:ext uri="{FF2B5EF4-FFF2-40B4-BE49-F238E27FC236}">
                <a16:creationId xmlns:a16="http://schemas.microsoft.com/office/drawing/2014/main" id="{F8A1C6F4-B994-46B7-B604-2637090259BF}"/>
              </a:ext>
            </a:extLst>
          </p:cNvPr>
          <p:cNvGrpSpPr/>
          <p:nvPr/>
        </p:nvGrpSpPr>
        <p:grpSpPr>
          <a:xfrm>
            <a:off x="790749" y="2757743"/>
            <a:ext cx="1342514" cy="1342514"/>
            <a:chOff x="2398603" y="3656545"/>
            <a:chExt cx="1476765" cy="1476765"/>
          </a:xfrm>
        </p:grpSpPr>
        <p:sp>
          <p:nvSpPr>
            <p:cNvPr id="10" name="Ellipszis 9">
              <a:extLst>
                <a:ext uri="{FF2B5EF4-FFF2-40B4-BE49-F238E27FC236}">
                  <a16:creationId xmlns:a16="http://schemas.microsoft.com/office/drawing/2014/main" id="{A6271CBC-C030-43FF-85C3-A12DBA354E35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398603" y="3656545"/>
              <a:ext cx="1476765" cy="147676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1" name="Kép 10">
              <a:extLst>
                <a:ext uri="{FF2B5EF4-FFF2-40B4-BE49-F238E27FC236}">
                  <a16:creationId xmlns:a16="http://schemas.microsoft.com/office/drawing/2014/main" id="{506F0F34-288C-4900-8715-CDD0E3BBBA91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2504762" y="3761508"/>
              <a:ext cx="1264444" cy="1266826"/>
            </a:xfrm>
            <a:prstGeom prst="rect">
              <a:avLst/>
            </a:prstGeom>
          </p:spPr>
        </p:pic>
      </p:grpSp>
      <p:pic>
        <p:nvPicPr>
          <p:cNvPr id="17" name="Kép 16">
            <a:extLst>
              <a:ext uri="{FF2B5EF4-FFF2-40B4-BE49-F238E27FC236}">
                <a16:creationId xmlns:a16="http://schemas.microsoft.com/office/drawing/2014/main" id="{66325AB9-9CA1-4E78-B77C-07464C8D653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256"/>
          <a:stretch/>
        </p:blipFill>
        <p:spPr>
          <a:xfrm>
            <a:off x="8583" y="1129644"/>
            <a:ext cx="1762121" cy="4786769"/>
          </a:xfrm>
          <a:prstGeom prst="rect">
            <a:avLst/>
          </a:prstGeom>
        </p:spPr>
      </p:pic>
      <p:sp>
        <p:nvSpPr>
          <p:cNvPr id="3" name="Cím 2">
            <a:extLst>
              <a:ext uri="{FF2B5EF4-FFF2-40B4-BE49-F238E27FC236}">
                <a16:creationId xmlns:a16="http://schemas.microsoft.com/office/drawing/2014/main" id="{35A37BE2-9DE4-465D-8D3E-B086EDC1E8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9771" y="2824213"/>
            <a:ext cx="4983366" cy="1209562"/>
          </a:xfrm>
          <a:noFill/>
        </p:spPr>
        <p:txBody>
          <a:bodyPr wrap="square" rtlCol="0" anchor="ctr">
            <a:spAutoFit/>
          </a:bodyPr>
          <a:lstStyle>
            <a:lvl1pPr>
              <a:lnSpc>
                <a:spcPct val="110000"/>
              </a:lnSpc>
              <a:defRPr lang="hu-HU" sz="3300" cap="all" spc="225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defTabSz="342900"/>
            <a:r>
              <a:rPr lang="hu-HU"/>
              <a:t>Mintacím szerkesztése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5909556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églalap 10">
            <a:extLst>
              <a:ext uri="{FF2B5EF4-FFF2-40B4-BE49-F238E27FC236}">
                <a16:creationId xmlns:a16="http://schemas.microsoft.com/office/drawing/2014/main" id="{9BA93E46-E304-457C-B4E5-97307FE0451E}"/>
              </a:ext>
            </a:extLst>
          </p:cNvPr>
          <p:cNvSpPr/>
          <p:nvPr/>
        </p:nvSpPr>
        <p:spPr>
          <a:xfrm flipV="1">
            <a:off x="5256000" y="-7372"/>
            <a:ext cx="3888000" cy="6048235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  <a:lumOff val="25000"/>
                </a:schemeClr>
              </a:gs>
              <a:gs pos="100000">
                <a:schemeClr val="tx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sp>
        <p:nvSpPr>
          <p:cNvPr id="10" name="Téglalap 9">
            <a:extLst>
              <a:ext uri="{FF2B5EF4-FFF2-40B4-BE49-F238E27FC236}">
                <a16:creationId xmlns:a16="http://schemas.microsoft.com/office/drawing/2014/main" id="{243A6DB6-4204-4902-B048-54DA76673F9E}"/>
              </a:ext>
            </a:extLst>
          </p:cNvPr>
          <p:cNvSpPr/>
          <p:nvPr/>
        </p:nvSpPr>
        <p:spPr>
          <a:xfrm>
            <a:off x="5256000" y="6119730"/>
            <a:ext cx="3888432" cy="73827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lumMod val="20000"/>
                  <a:lumOff val="80000"/>
                </a:scheme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grpSp>
        <p:nvGrpSpPr>
          <p:cNvPr id="2" name="Csoportba foglalás 1">
            <a:extLst>
              <a:ext uri="{FF2B5EF4-FFF2-40B4-BE49-F238E27FC236}">
                <a16:creationId xmlns:a16="http://schemas.microsoft.com/office/drawing/2014/main" id="{7714EFCE-D761-4920-A4FD-C7BB8DCD8C78}"/>
              </a:ext>
            </a:extLst>
          </p:cNvPr>
          <p:cNvGrpSpPr>
            <a:grpSpLocks noChangeAspect="1"/>
          </p:cNvGrpSpPr>
          <p:nvPr/>
        </p:nvGrpSpPr>
        <p:grpSpPr>
          <a:xfrm>
            <a:off x="8025779" y="5600914"/>
            <a:ext cx="916955" cy="916955"/>
            <a:chOff x="7979931" y="5555066"/>
            <a:chExt cx="1008650" cy="1008650"/>
          </a:xfrm>
        </p:grpSpPr>
        <p:sp>
          <p:nvSpPr>
            <p:cNvPr id="16" name="Ellipszis 15">
              <a:extLst>
                <a:ext uri="{FF2B5EF4-FFF2-40B4-BE49-F238E27FC236}">
                  <a16:creationId xmlns:a16="http://schemas.microsoft.com/office/drawing/2014/main" id="{350EBC85-C44A-49C8-B9C4-B37A7335002A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7" name="Kép 16">
              <a:extLst>
                <a:ext uri="{FF2B5EF4-FFF2-40B4-BE49-F238E27FC236}">
                  <a16:creationId xmlns:a16="http://schemas.microsoft.com/office/drawing/2014/main" id="{B1717237-3717-49F6-B135-8CF62385EDE2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  <p:pic>
        <p:nvPicPr>
          <p:cNvPr id="27" name="Kép 26">
            <a:extLst>
              <a:ext uri="{FF2B5EF4-FFF2-40B4-BE49-F238E27FC236}">
                <a16:creationId xmlns:a16="http://schemas.microsoft.com/office/drawing/2014/main" id="{C9E3E7CF-F49B-4DF1-899B-52D5E5BE3823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" t="7806" r="50075" b="9197"/>
          <a:stretch/>
        </p:blipFill>
        <p:spPr>
          <a:xfrm rot="5400000">
            <a:off x="6809516" y="5815205"/>
            <a:ext cx="781401" cy="1306829"/>
          </a:xfrm>
          <a:prstGeom prst="rect">
            <a:avLst/>
          </a:prstGeom>
        </p:spPr>
      </p:pic>
      <p:sp>
        <p:nvSpPr>
          <p:cNvPr id="37" name="Szöveg helye 7">
            <a:extLst>
              <a:ext uri="{FF2B5EF4-FFF2-40B4-BE49-F238E27FC236}">
                <a16:creationId xmlns:a16="http://schemas.microsoft.com/office/drawing/2014/main" id="{02C34324-1D62-4033-965F-F0EE61C2802C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5400000" y="1880323"/>
            <a:ext cx="3600000" cy="3717670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2000">
                <a:solidFill>
                  <a:schemeClr val="bg1"/>
                </a:solidFill>
              </a:defRPr>
            </a:lvl1pPr>
          </a:lstStyle>
          <a:p>
            <a:pPr lvl="0"/>
            <a:r>
              <a:rPr lang="hu-HU" dirty="0"/>
              <a:t>Az ábrához tartozó magyarázat hosszabb kifejtése, egy vagy több mondatban, hivatkozások, megjegyzések helye…</a:t>
            </a:r>
          </a:p>
        </p:txBody>
      </p:sp>
      <p:sp>
        <p:nvSpPr>
          <p:cNvPr id="38" name="Cím 8">
            <a:extLst>
              <a:ext uri="{FF2B5EF4-FFF2-40B4-BE49-F238E27FC236}">
                <a16:creationId xmlns:a16="http://schemas.microsoft.com/office/drawing/2014/main" id="{5DC3556C-9858-4CD8-AC57-BA798C8A3D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0" y="365129"/>
            <a:ext cx="3600000" cy="1325563"/>
          </a:xfrm>
          <a:ln>
            <a:gradFill flip="none" rotWithShape="1">
              <a:gsLst>
                <a:gs pos="1000">
                  <a:schemeClr val="accent1">
                    <a:lumMod val="5000"/>
                    <a:lumOff val="95000"/>
                  </a:schemeClr>
                </a:gs>
                <a:gs pos="1000">
                  <a:schemeClr val="bg1">
                    <a:alpha val="0"/>
                  </a:schemeClr>
                </a:gs>
              </a:gsLst>
              <a:lin ang="16200000" scaled="0"/>
              <a:tileRect/>
            </a:gradFill>
          </a:ln>
        </p:spPr>
        <p:txBody>
          <a:bodyPr bIns="144000" anchor="b">
            <a:noAutofit/>
          </a:bodyPr>
          <a:lstStyle>
            <a:lvl1pPr>
              <a:lnSpc>
                <a:spcPct val="120000"/>
              </a:lnSpc>
              <a:defRPr sz="3000" cap="all" spc="75" baseline="0">
                <a:solidFill>
                  <a:schemeClr val="bg1"/>
                </a:solidFill>
              </a:defRPr>
            </a:lvl1pPr>
          </a:lstStyle>
          <a:p>
            <a:r>
              <a:rPr lang="hu-HU"/>
              <a:t>Mintacím szerkesztése</a:t>
            </a:r>
            <a:endParaRPr lang="hu-HU" dirty="0"/>
          </a:p>
        </p:txBody>
      </p:sp>
      <p:sp>
        <p:nvSpPr>
          <p:cNvPr id="39" name="Szöveg helye 2">
            <a:extLst>
              <a:ext uri="{FF2B5EF4-FFF2-40B4-BE49-F238E27FC236}">
                <a16:creationId xmlns:a16="http://schemas.microsoft.com/office/drawing/2014/main" id="{39C7282D-11A0-4434-A196-D66513CD3977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99999" y="6316643"/>
            <a:ext cx="3600001" cy="369333"/>
          </a:xfrm>
        </p:spPr>
        <p:txBody>
          <a:bodyPr anchor="ctr">
            <a:noAutofit/>
          </a:bodyPr>
          <a:lstStyle>
            <a:lvl1pPr algn="l">
              <a:spcBef>
                <a:spcPts val="0"/>
              </a:spcBef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sp>
        <p:nvSpPr>
          <p:cNvPr id="19" name="Tartalom helye 3">
            <a:extLst>
              <a:ext uri="{FF2B5EF4-FFF2-40B4-BE49-F238E27FC236}">
                <a16:creationId xmlns:a16="http://schemas.microsoft.com/office/drawing/2014/main" id="{F44D6510-BF2B-4B8D-B8CB-9EBEB238AFE7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517475" y="365129"/>
            <a:ext cx="4534946" cy="5193842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  <p:sp>
        <p:nvSpPr>
          <p:cNvPr id="20" name="Szöveg helye 5">
            <a:extLst>
              <a:ext uri="{FF2B5EF4-FFF2-40B4-BE49-F238E27FC236}">
                <a16:creationId xmlns:a16="http://schemas.microsoft.com/office/drawing/2014/main" id="{1B73FA26-82AB-4322-839E-DCCBF5E35E5F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17329" y="581571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800" cap="all" spc="113" baseline="0"/>
            </a:lvl1pPr>
          </a:lstStyle>
          <a:p>
            <a:pPr lvl="0"/>
            <a:r>
              <a:rPr lang="hu-HU" dirty="0"/>
              <a:t>Ábra / Diagram címe </a:t>
            </a:r>
          </a:p>
        </p:txBody>
      </p:sp>
      <p:sp>
        <p:nvSpPr>
          <p:cNvPr id="21" name="Szöveg helye 5">
            <a:extLst>
              <a:ext uri="{FF2B5EF4-FFF2-40B4-BE49-F238E27FC236}">
                <a16:creationId xmlns:a16="http://schemas.microsoft.com/office/drawing/2014/main" id="{10434836-BF4A-430A-BDC7-2F0A9F649B33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17329" y="628202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350" cap="none" spc="113" baseline="0"/>
            </a:lvl1pPr>
          </a:lstStyle>
          <a:p>
            <a:pPr lvl="0"/>
            <a:r>
              <a:rPr lang="hu-HU" dirty="0"/>
              <a:t>Az ábra alcíme, évszám, korcsoport, egyéb</a:t>
            </a:r>
          </a:p>
        </p:txBody>
      </p:sp>
    </p:spTree>
    <p:extLst>
      <p:ext uri="{BB962C8B-B14F-4D97-AF65-F5344CB8AC3E}">
        <p14:creationId xmlns:p14="http://schemas.microsoft.com/office/powerpoint/2010/main" val="29990829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églalap 10">
            <a:extLst>
              <a:ext uri="{FF2B5EF4-FFF2-40B4-BE49-F238E27FC236}">
                <a16:creationId xmlns:a16="http://schemas.microsoft.com/office/drawing/2014/main" id="{9BA93E46-E304-457C-B4E5-97307FE0451E}"/>
              </a:ext>
            </a:extLst>
          </p:cNvPr>
          <p:cNvSpPr/>
          <p:nvPr/>
        </p:nvSpPr>
        <p:spPr>
          <a:xfrm flipV="1">
            <a:off x="0" y="-7370"/>
            <a:ext cx="3888000" cy="6048235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  <a:lumOff val="25000"/>
                </a:schemeClr>
              </a:gs>
              <a:gs pos="100000">
                <a:schemeClr val="tx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sp>
        <p:nvSpPr>
          <p:cNvPr id="10" name="Téglalap 9">
            <a:extLst>
              <a:ext uri="{FF2B5EF4-FFF2-40B4-BE49-F238E27FC236}">
                <a16:creationId xmlns:a16="http://schemas.microsoft.com/office/drawing/2014/main" id="{243A6DB6-4204-4902-B048-54DA76673F9E}"/>
              </a:ext>
            </a:extLst>
          </p:cNvPr>
          <p:cNvSpPr/>
          <p:nvPr/>
        </p:nvSpPr>
        <p:spPr>
          <a:xfrm>
            <a:off x="2" y="6119730"/>
            <a:ext cx="3888000" cy="73827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lumMod val="20000"/>
                  <a:lumOff val="80000"/>
                </a:scheme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pic>
        <p:nvPicPr>
          <p:cNvPr id="27" name="Kép 26">
            <a:extLst>
              <a:ext uri="{FF2B5EF4-FFF2-40B4-BE49-F238E27FC236}">
                <a16:creationId xmlns:a16="http://schemas.microsoft.com/office/drawing/2014/main" id="{C9E3E7CF-F49B-4DF1-899B-52D5E5BE3823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" t="7806" r="50075" b="9197"/>
          <a:stretch/>
        </p:blipFill>
        <p:spPr>
          <a:xfrm rot="5400000">
            <a:off x="1553302" y="5815205"/>
            <a:ext cx="781401" cy="1306829"/>
          </a:xfrm>
          <a:prstGeom prst="rect">
            <a:avLst/>
          </a:prstGeom>
        </p:spPr>
      </p:pic>
      <p:sp>
        <p:nvSpPr>
          <p:cNvPr id="3" name="Szöveg helye 2">
            <a:extLst>
              <a:ext uri="{FF2B5EF4-FFF2-40B4-BE49-F238E27FC236}">
                <a16:creationId xmlns:a16="http://schemas.microsoft.com/office/drawing/2014/main" id="{B1C46F0A-1AB8-4BCC-BAFC-1016B87CF06E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982066" y="6316865"/>
            <a:ext cx="2827684" cy="361835"/>
          </a:xfrm>
        </p:spPr>
        <p:txBody>
          <a:bodyPr anchor="ctr">
            <a:noAutofit/>
          </a:bodyPr>
          <a:lstStyle>
            <a:lvl1pPr algn="r"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sp>
        <p:nvSpPr>
          <p:cNvPr id="8" name="Szöveg helye 7">
            <a:extLst>
              <a:ext uri="{FF2B5EF4-FFF2-40B4-BE49-F238E27FC236}">
                <a16:creationId xmlns:a16="http://schemas.microsoft.com/office/drawing/2014/main" id="{CEC0966E-815A-4B33-9F0C-B8A5DD6DD6C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209749" y="1887824"/>
            <a:ext cx="3600000" cy="3710173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2000">
                <a:solidFill>
                  <a:schemeClr val="bg1"/>
                </a:solidFill>
              </a:defRPr>
            </a:lvl1pPr>
          </a:lstStyle>
          <a:p>
            <a:pPr lvl="0"/>
            <a:r>
              <a:rPr lang="hu-HU" dirty="0"/>
              <a:t>Az ábrához tartozó magyarázat hosszabb kifejtése, egy vagy több mondatban, hivatkozások, megjegyzések helye…</a:t>
            </a:r>
          </a:p>
        </p:txBody>
      </p:sp>
      <p:sp>
        <p:nvSpPr>
          <p:cNvPr id="9" name="Cím 8">
            <a:extLst>
              <a:ext uri="{FF2B5EF4-FFF2-40B4-BE49-F238E27FC236}">
                <a16:creationId xmlns:a16="http://schemas.microsoft.com/office/drawing/2014/main" id="{C75D0434-E8E8-440E-8707-77DCFF370B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9749" y="365129"/>
            <a:ext cx="3600000" cy="1325563"/>
          </a:xfrm>
          <a:ln>
            <a:gradFill flip="none" rotWithShape="1">
              <a:gsLst>
                <a:gs pos="1000">
                  <a:schemeClr val="accent1">
                    <a:lumMod val="5000"/>
                    <a:lumOff val="95000"/>
                  </a:schemeClr>
                </a:gs>
                <a:gs pos="1000">
                  <a:schemeClr val="bg1">
                    <a:alpha val="0"/>
                  </a:schemeClr>
                </a:gs>
              </a:gsLst>
              <a:lin ang="16200000" scaled="0"/>
              <a:tileRect/>
            </a:gradFill>
          </a:ln>
        </p:spPr>
        <p:txBody>
          <a:bodyPr bIns="144000" anchor="b">
            <a:normAutofit/>
          </a:bodyPr>
          <a:lstStyle>
            <a:lvl1pPr>
              <a:lnSpc>
                <a:spcPct val="120000"/>
              </a:lnSpc>
              <a:defRPr sz="3000" cap="all" spc="75" baseline="0">
                <a:solidFill>
                  <a:schemeClr val="bg1"/>
                </a:solidFill>
              </a:defRPr>
            </a:lvl1pPr>
          </a:lstStyle>
          <a:p>
            <a:r>
              <a:rPr lang="hu-HU"/>
              <a:t>Mintacím szerkesztése</a:t>
            </a:r>
            <a:endParaRPr lang="hu-HU" dirty="0"/>
          </a:p>
        </p:txBody>
      </p:sp>
      <p:grpSp>
        <p:nvGrpSpPr>
          <p:cNvPr id="16" name="Csoportba foglalás 15">
            <a:extLst>
              <a:ext uri="{FF2B5EF4-FFF2-40B4-BE49-F238E27FC236}">
                <a16:creationId xmlns:a16="http://schemas.microsoft.com/office/drawing/2014/main" id="{CCB2BA63-84A4-4546-87A0-D9DA49F8D53E}"/>
              </a:ext>
            </a:extLst>
          </p:cNvPr>
          <p:cNvGrpSpPr>
            <a:grpSpLocks noChangeAspect="1"/>
          </p:cNvGrpSpPr>
          <p:nvPr/>
        </p:nvGrpSpPr>
        <p:grpSpPr>
          <a:xfrm>
            <a:off x="209232" y="5600914"/>
            <a:ext cx="916955" cy="916955"/>
            <a:chOff x="7979931" y="5555066"/>
            <a:chExt cx="1008650" cy="1008650"/>
          </a:xfrm>
        </p:grpSpPr>
        <p:sp>
          <p:nvSpPr>
            <p:cNvPr id="17" name="Ellipszis 16">
              <a:extLst>
                <a:ext uri="{FF2B5EF4-FFF2-40B4-BE49-F238E27FC236}">
                  <a16:creationId xmlns:a16="http://schemas.microsoft.com/office/drawing/2014/main" id="{3603E696-F6AE-4DB9-AB6F-CC64995919F9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9" name="Kép 18">
              <a:extLst>
                <a:ext uri="{FF2B5EF4-FFF2-40B4-BE49-F238E27FC236}">
                  <a16:creationId xmlns:a16="http://schemas.microsoft.com/office/drawing/2014/main" id="{71F5F168-646F-4B5E-804F-43C250451594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  <p:sp>
        <p:nvSpPr>
          <p:cNvPr id="23" name="Szöveg helye 5">
            <a:extLst>
              <a:ext uri="{FF2B5EF4-FFF2-40B4-BE49-F238E27FC236}">
                <a16:creationId xmlns:a16="http://schemas.microsoft.com/office/drawing/2014/main" id="{F0C73910-03DB-4031-A496-E4DE431BA812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225525" y="5841351"/>
            <a:ext cx="4536000" cy="444979"/>
          </a:xfrm>
        </p:spPr>
        <p:txBody>
          <a:bodyPr anchor="ctr">
            <a:normAutofit/>
          </a:bodyPr>
          <a:lstStyle>
            <a:lvl1pPr algn="ctr">
              <a:defRPr sz="1800" cap="all" spc="113" baseline="0"/>
            </a:lvl1pPr>
          </a:lstStyle>
          <a:p>
            <a:pPr lvl="0"/>
            <a:r>
              <a:rPr lang="hu-HU" dirty="0"/>
              <a:t>Ábra / Diagram címe </a:t>
            </a:r>
          </a:p>
        </p:txBody>
      </p:sp>
      <p:sp>
        <p:nvSpPr>
          <p:cNvPr id="24" name="Szöveg helye 5">
            <a:extLst>
              <a:ext uri="{FF2B5EF4-FFF2-40B4-BE49-F238E27FC236}">
                <a16:creationId xmlns:a16="http://schemas.microsoft.com/office/drawing/2014/main" id="{C303D8CD-B4C5-4351-A36C-57B8B61283DF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225525" y="6315176"/>
            <a:ext cx="4536000" cy="370800"/>
          </a:xfrm>
        </p:spPr>
        <p:txBody>
          <a:bodyPr anchor="ctr">
            <a:normAutofit/>
          </a:bodyPr>
          <a:lstStyle>
            <a:lvl1pPr algn="ctr">
              <a:defRPr sz="1350" cap="none" spc="113" baseline="0"/>
            </a:lvl1pPr>
          </a:lstStyle>
          <a:p>
            <a:pPr lvl="0"/>
            <a:r>
              <a:rPr lang="hu-HU" dirty="0"/>
              <a:t>Az ábra alcíme, évszám, korcsoport, egyéb</a:t>
            </a:r>
          </a:p>
        </p:txBody>
      </p:sp>
      <p:sp>
        <p:nvSpPr>
          <p:cNvPr id="25" name="Tartalom helye 3">
            <a:extLst>
              <a:ext uri="{FF2B5EF4-FFF2-40B4-BE49-F238E27FC236}">
                <a16:creationId xmlns:a16="http://schemas.microsoft.com/office/drawing/2014/main" id="{EB5270F9-D439-41A4-9A4D-1A79F3557827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4225670" y="571670"/>
            <a:ext cx="4536000" cy="5055085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</p:spTree>
    <p:extLst>
      <p:ext uri="{BB962C8B-B14F-4D97-AF65-F5344CB8AC3E}">
        <p14:creationId xmlns:p14="http://schemas.microsoft.com/office/powerpoint/2010/main" val="42437594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églalap 10">
            <a:extLst>
              <a:ext uri="{FF2B5EF4-FFF2-40B4-BE49-F238E27FC236}">
                <a16:creationId xmlns:a16="http://schemas.microsoft.com/office/drawing/2014/main" id="{9BA93E46-E304-457C-B4E5-97307FE0451E}"/>
              </a:ext>
            </a:extLst>
          </p:cNvPr>
          <p:cNvSpPr/>
          <p:nvPr/>
        </p:nvSpPr>
        <p:spPr>
          <a:xfrm flipV="1">
            <a:off x="5255664" y="-4"/>
            <a:ext cx="3888336" cy="3384000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  <a:lumOff val="25000"/>
                </a:schemeClr>
              </a:gs>
              <a:gs pos="100000">
                <a:schemeClr val="tx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sp>
        <p:nvSpPr>
          <p:cNvPr id="5" name="Cím 4">
            <a:extLst>
              <a:ext uri="{FF2B5EF4-FFF2-40B4-BE49-F238E27FC236}">
                <a16:creationId xmlns:a16="http://schemas.microsoft.com/office/drawing/2014/main" id="{BBA96685-E775-4D65-81A4-7D98E230E33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399832" y="365129"/>
            <a:ext cx="3600000" cy="2892066"/>
          </a:xfrm>
          <a:ln>
            <a:noFill/>
          </a:ln>
        </p:spPr>
        <p:txBody>
          <a:bodyPr anchor="b">
            <a:normAutofit/>
          </a:bodyPr>
          <a:lstStyle>
            <a:lvl1pPr>
              <a:lnSpc>
                <a:spcPct val="120000"/>
              </a:lnSpc>
              <a:defRPr lang="hu-HU" sz="3000" cap="all" spc="75" baseline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marL="0" lvl="0">
              <a:lnSpc>
                <a:spcPct val="100000"/>
              </a:lnSpc>
            </a:pPr>
            <a:r>
              <a:rPr lang="hu-HU" dirty="0"/>
              <a:t>Több soros Mintacím szerkesztése</a:t>
            </a:r>
          </a:p>
        </p:txBody>
      </p:sp>
      <p:sp>
        <p:nvSpPr>
          <p:cNvPr id="10" name="Téglalap 9">
            <a:extLst>
              <a:ext uri="{FF2B5EF4-FFF2-40B4-BE49-F238E27FC236}">
                <a16:creationId xmlns:a16="http://schemas.microsoft.com/office/drawing/2014/main" id="{243A6DB6-4204-4902-B048-54DA76673F9E}"/>
              </a:ext>
            </a:extLst>
          </p:cNvPr>
          <p:cNvSpPr/>
          <p:nvPr/>
        </p:nvSpPr>
        <p:spPr>
          <a:xfrm>
            <a:off x="5255664" y="3449169"/>
            <a:ext cx="3888767" cy="3408831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lumMod val="20000"/>
                  <a:lumOff val="80000"/>
                </a:scheme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pic>
        <p:nvPicPr>
          <p:cNvPr id="27" name="Kép 26">
            <a:extLst>
              <a:ext uri="{FF2B5EF4-FFF2-40B4-BE49-F238E27FC236}">
                <a16:creationId xmlns:a16="http://schemas.microsoft.com/office/drawing/2014/main" id="{C9E3E7CF-F49B-4DF1-899B-52D5E5BE3823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" t="7806" r="50075" b="9197"/>
          <a:stretch/>
        </p:blipFill>
        <p:spPr>
          <a:xfrm rot="5400000">
            <a:off x="6809346" y="5815205"/>
            <a:ext cx="781401" cy="1306829"/>
          </a:xfrm>
          <a:prstGeom prst="rect">
            <a:avLst/>
          </a:prstGeom>
        </p:spPr>
      </p:pic>
      <p:sp>
        <p:nvSpPr>
          <p:cNvPr id="3" name="Szöveg helye 2">
            <a:extLst>
              <a:ext uri="{FF2B5EF4-FFF2-40B4-BE49-F238E27FC236}">
                <a16:creationId xmlns:a16="http://schemas.microsoft.com/office/drawing/2014/main" id="{E3946156-F48D-415B-A39E-CE3FF05536B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399832" y="3579212"/>
            <a:ext cx="3600000" cy="2550849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2000"/>
            </a:lvl1pPr>
          </a:lstStyle>
          <a:p>
            <a:pPr lvl="0"/>
            <a:r>
              <a:rPr lang="hu-HU" dirty="0"/>
              <a:t>Az ábrához tartozó </a:t>
            </a:r>
            <a:br>
              <a:rPr lang="hu-HU" dirty="0"/>
            </a:br>
            <a:r>
              <a:rPr lang="hu-HU" dirty="0"/>
              <a:t>magyarázat egy vagy több mondatban. Hivatkozások, megjegyzések és egy tartalmak helye.</a:t>
            </a:r>
          </a:p>
        </p:txBody>
      </p:sp>
      <p:sp>
        <p:nvSpPr>
          <p:cNvPr id="22" name="Tartalom helye 3">
            <a:extLst>
              <a:ext uri="{FF2B5EF4-FFF2-40B4-BE49-F238E27FC236}">
                <a16:creationId xmlns:a16="http://schemas.microsoft.com/office/drawing/2014/main" id="{828B175C-BEBE-4758-9D4B-D75CC083C912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517475" y="365129"/>
            <a:ext cx="4534946" cy="5193842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  <p:sp>
        <p:nvSpPr>
          <p:cNvPr id="25" name="Szöveg helye 2">
            <a:extLst>
              <a:ext uri="{FF2B5EF4-FFF2-40B4-BE49-F238E27FC236}">
                <a16:creationId xmlns:a16="http://schemas.microsoft.com/office/drawing/2014/main" id="{D1B90F64-22FD-46A6-AD66-EACE5DE9A597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99832" y="6316643"/>
            <a:ext cx="3600000" cy="369333"/>
          </a:xfrm>
        </p:spPr>
        <p:txBody>
          <a:bodyPr anchor="ctr">
            <a:noAutofit/>
          </a:bodyPr>
          <a:lstStyle>
            <a:lvl1pPr algn="r">
              <a:spcBef>
                <a:spcPts val="0"/>
              </a:spcBef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sp>
        <p:nvSpPr>
          <p:cNvPr id="26" name="Szöveg helye 5">
            <a:extLst>
              <a:ext uri="{FF2B5EF4-FFF2-40B4-BE49-F238E27FC236}">
                <a16:creationId xmlns:a16="http://schemas.microsoft.com/office/drawing/2014/main" id="{62CF5B3C-7531-4D70-9104-C67EBB1CF80E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17329" y="581571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800" cap="all" spc="113" baseline="0"/>
            </a:lvl1pPr>
          </a:lstStyle>
          <a:p>
            <a:pPr lvl="0"/>
            <a:r>
              <a:rPr lang="hu-HU" dirty="0"/>
              <a:t>Ábra / Diagram címe </a:t>
            </a:r>
          </a:p>
        </p:txBody>
      </p:sp>
      <p:sp>
        <p:nvSpPr>
          <p:cNvPr id="31" name="Szöveg helye 5">
            <a:extLst>
              <a:ext uri="{FF2B5EF4-FFF2-40B4-BE49-F238E27FC236}">
                <a16:creationId xmlns:a16="http://schemas.microsoft.com/office/drawing/2014/main" id="{B67782A7-14FB-488C-ADBF-95EC70AB2083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17329" y="628202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350" cap="none" spc="113" baseline="0"/>
            </a:lvl1pPr>
          </a:lstStyle>
          <a:p>
            <a:pPr lvl="0"/>
            <a:r>
              <a:rPr lang="hu-HU" dirty="0"/>
              <a:t>Az ábra alcíme, évszám, korcsoport, egyéb</a:t>
            </a:r>
          </a:p>
        </p:txBody>
      </p:sp>
      <p:grpSp>
        <p:nvGrpSpPr>
          <p:cNvPr id="20" name="Csoportba foglalás 19">
            <a:extLst>
              <a:ext uri="{FF2B5EF4-FFF2-40B4-BE49-F238E27FC236}">
                <a16:creationId xmlns:a16="http://schemas.microsoft.com/office/drawing/2014/main" id="{713E5D64-A416-4407-A7A9-09466826ED7E}"/>
              </a:ext>
            </a:extLst>
          </p:cNvPr>
          <p:cNvGrpSpPr>
            <a:grpSpLocks noChangeAspect="1"/>
          </p:cNvGrpSpPr>
          <p:nvPr/>
        </p:nvGrpSpPr>
        <p:grpSpPr>
          <a:xfrm>
            <a:off x="8025779" y="2968169"/>
            <a:ext cx="916955" cy="916955"/>
            <a:chOff x="7979931" y="5555066"/>
            <a:chExt cx="1008650" cy="1008650"/>
          </a:xfrm>
        </p:grpSpPr>
        <p:sp>
          <p:nvSpPr>
            <p:cNvPr id="21" name="Ellipszis 20">
              <a:extLst>
                <a:ext uri="{FF2B5EF4-FFF2-40B4-BE49-F238E27FC236}">
                  <a16:creationId xmlns:a16="http://schemas.microsoft.com/office/drawing/2014/main" id="{D0A6B8B5-ED8C-481E-9B80-314EA5E96C08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23" name="Kép 22">
              <a:extLst>
                <a:ext uri="{FF2B5EF4-FFF2-40B4-BE49-F238E27FC236}">
                  <a16:creationId xmlns:a16="http://schemas.microsoft.com/office/drawing/2014/main" id="{7D9D7D4A-71F2-4FD6-A2E4-D41AE88DAF8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8034842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églalap 10">
            <a:extLst>
              <a:ext uri="{FF2B5EF4-FFF2-40B4-BE49-F238E27FC236}">
                <a16:creationId xmlns:a16="http://schemas.microsoft.com/office/drawing/2014/main" id="{9BA93E46-E304-457C-B4E5-97307FE0451E}"/>
              </a:ext>
            </a:extLst>
          </p:cNvPr>
          <p:cNvSpPr/>
          <p:nvPr/>
        </p:nvSpPr>
        <p:spPr>
          <a:xfrm flipV="1">
            <a:off x="5256000" y="-3"/>
            <a:ext cx="3888000" cy="1663375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  <a:lumOff val="25000"/>
                </a:schemeClr>
              </a:gs>
              <a:gs pos="100000">
                <a:schemeClr val="tx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sp>
        <p:nvSpPr>
          <p:cNvPr id="5" name="Cím 4">
            <a:extLst>
              <a:ext uri="{FF2B5EF4-FFF2-40B4-BE49-F238E27FC236}">
                <a16:creationId xmlns:a16="http://schemas.microsoft.com/office/drawing/2014/main" id="{BBA96685-E775-4D65-81A4-7D98E230E33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397424" y="365129"/>
            <a:ext cx="3600000" cy="998976"/>
          </a:xfrm>
          <a:ln>
            <a:noFill/>
          </a:ln>
        </p:spPr>
        <p:txBody>
          <a:bodyPr anchor="b">
            <a:noAutofit/>
          </a:bodyPr>
          <a:lstStyle>
            <a:lvl1pPr>
              <a:lnSpc>
                <a:spcPct val="120000"/>
              </a:lnSpc>
              <a:defRPr lang="hu-HU" sz="3000" cap="all" spc="75" baseline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marL="0" lvl="0">
              <a:lnSpc>
                <a:spcPct val="100000"/>
              </a:lnSpc>
            </a:pPr>
            <a:r>
              <a:rPr lang="hu-HU" dirty="0"/>
              <a:t>Rövid cím szerkesztése</a:t>
            </a:r>
          </a:p>
        </p:txBody>
      </p:sp>
      <p:sp>
        <p:nvSpPr>
          <p:cNvPr id="10" name="Téglalap 9">
            <a:extLst>
              <a:ext uri="{FF2B5EF4-FFF2-40B4-BE49-F238E27FC236}">
                <a16:creationId xmlns:a16="http://schemas.microsoft.com/office/drawing/2014/main" id="{243A6DB6-4204-4902-B048-54DA76673F9E}"/>
              </a:ext>
            </a:extLst>
          </p:cNvPr>
          <p:cNvSpPr/>
          <p:nvPr/>
        </p:nvSpPr>
        <p:spPr>
          <a:xfrm>
            <a:off x="5256000" y="1729236"/>
            <a:ext cx="3888000" cy="5128764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lumMod val="20000"/>
                  <a:lumOff val="80000"/>
                </a:scheme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pic>
        <p:nvPicPr>
          <p:cNvPr id="27" name="Kép 26">
            <a:extLst>
              <a:ext uri="{FF2B5EF4-FFF2-40B4-BE49-F238E27FC236}">
                <a16:creationId xmlns:a16="http://schemas.microsoft.com/office/drawing/2014/main" id="{C9E3E7CF-F49B-4DF1-899B-52D5E5BE3823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" t="7806" r="50075" b="9197"/>
          <a:stretch/>
        </p:blipFill>
        <p:spPr>
          <a:xfrm rot="5400000">
            <a:off x="6809299" y="5815205"/>
            <a:ext cx="781401" cy="1306829"/>
          </a:xfrm>
          <a:prstGeom prst="rect">
            <a:avLst/>
          </a:prstGeom>
        </p:spPr>
      </p:pic>
      <p:sp>
        <p:nvSpPr>
          <p:cNvPr id="3" name="Szöveg helye 2">
            <a:extLst>
              <a:ext uri="{FF2B5EF4-FFF2-40B4-BE49-F238E27FC236}">
                <a16:creationId xmlns:a16="http://schemas.microsoft.com/office/drawing/2014/main" id="{E3946156-F48D-415B-A39E-CE3FF05536B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386454" y="1835397"/>
            <a:ext cx="3600000" cy="4294658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2000"/>
            </a:lvl1pPr>
          </a:lstStyle>
          <a:p>
            <a:pPr lvl="0"/>
            <a:r>
              <a:rPr lang="hu-HU" dirty="0"/>
              <a:t>Az ábrához tartozó </a:t>
            </a:r>
            <a:br>
              <a:rPr lang="hu-HU" dirty="0"/>
            </a:br>
            <a:r>
              <a:rPr lang="hu-HU" dirty="0"/>
              <a:t>magyarázat egy vagy több mondatban. Hivatkozások, megjegyzések és egyéb tartalmak helye.</a:t>
            </a:r>
          </a:p>
        </p:txBody>
      </p:sp>
      <p:sp>
        <p:nvSpPr>
          <p:cNvPr id="23" name="Szöveg helye 2">
            <a:extLst>
              <a:ext uri="{FF2B5EF4-FFF2-40B4-BE49-F238E27FC236}">
                <a16:creationId xmlns:a16="http://schemas.microsoft.com/office/drawing/2014/main" id="{0B2D9C99-1C4E-4298-A997-389B38EEFC4B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86454" y="6316643"/>
            <a:ext cx="3600000" cy="369333"/>
          </a:xfrm>
        </p:spPr>
        <p:txBody>
          <a:bodyPr anchor="ctr">
            <a:noAutofit/>
          </a:bodyPr>
          <a:lstStyle>
            <a:lvl1pPr algn="r">
              <a:spcBef>
                <a:spcPts val="0"/>
              </a:spcBef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grpSp>
        <p:nvGrpSpPr>
          <p:cNvPr id="16" name="Csoportba foglalás 15">
            <a:extLst>
              <a:ext uri="{FF2B5EF4-FFF2-40B4-BE49-F238E27FC236}">
                <a16:creationId xmlns:a16="http://schemas.microsoft.com/office/drawing/2014/main" id="{3C8BD7F5-F845-4745-82FD-81504485B0BD}"/>
              </a:ext>
            </a:extLst>
          </p:cNvPr>
          <p:cNvGrpSpPr>
            <a:grpSpLocks noChangeAspect="1"/>
          </p:cNvGrpSpPr>
          <p:nvPr/>
        </p:nvGrpSpPr>
        <p:grpSpPr>
          <a:xfrm>
            <a:off x="8025779" y="1241912"/>
            <a:ext cx="916955" cy="916955"/>
            <a:chOff x="7979931" y="5555066"/>
            <a:chExt cx="1008650" cy="1008650"/>
          </a:xfrm>
        </p:grpSpPr>
        <p:sp>
          <p:nvSpPr>
            <p:cNvPr id="17" name="Ellipszis 16">
              <a:extLst>
                <a:ext uri="{FF2B5EF4-FFF2-40B4-BE49-F238E27FC236}">
                  <a16:creationId xmlns:a16="http://schemas.microsoft.com/office/drawing/2014/main" id="{725A775F-8F32-4260-A9DA-60C1222D4E95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9" name="Kép 18">
              <a:extLst>
                <a:ext uri="{FF2B5EF4-FFF2-40B4-BE49-F238E27FC236}">
                  <a16:creationId xmlns:a16="http://schemas.microsoft.com/office/drawing/2014/main" id="{D614204D-7C12-4091-98F5-6937A3747D8F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  <p:sp>
        <p:nvSpPr>
          <p:cNvPr id="20" name="Tartalom helye 3">
            <a:extLst>
              <a:ext uri="{FF2B5EF4-FFF2-40B4-BE49-F238E27FC236}">
                <a16:creationId xmlns:a16="http://schemas.microsoft.com/office/drawing/2014/main" id="{DC6DF135-3B7D-4956-9743-C8E623DF8DD0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517475" y="365129"/>
            <a:ext cx="4534946" cy="5193842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  <p:sp>
        <p:nvSpPr>
          <p:cNvPr id="21" name="Szöveg helye 5">
            <a:extLst>
              <a:ext uri="{FF2B5EF4-FFF2-40B4-BE49-F238E27FC236}">
                <a16:creationId xmlns:a16="http://schemas.microsoft.com/office/drawing/2014/main" id="{42BB3DE8-1251-4064-8D6B-4B1FA45267A3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17329" y="581571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800" cap="all" spc="113" baseline="0"/>
            </a:lvl1pPr>
          </a:lstStyle>
          <a:p>
            <a:pPr lvl="0"/>
            <a:r>
              <a:rPr lang="hu-HU" dirty="0"/>
              <a:t>Ábra / Diagram címe </a:t>
            </a:r>
          </a:p>
        </p:txBody>
      </p:sp>
      <p:sp>
        <p:nvSpPr>
          <p:cNvPr id="22" name="Szöveg helye 5">
            <a:extLst>
              <a:ext uri="{FF2B5EF4-FFF2-40B4-BE49-F238E27FC236}">
                <a16:creationId xmlns:a16="http://schemas.microsoft.com/office/drawing/2014/main" id="{A78D3E86-9993-4BC1-99AD-7D429BC36DA1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17329" y="628202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350" cap="none" spc="113" baseline="0"/>
            </a:lvl1pPr>
          </a:lstStyle>
          <a:p>
            <a:pPr lvl="0"/>
            <a:r>
              <a:rPr lang="hu-HU" dirty="0"/>
              <a:t>Az ábra alcíme, évszám, korcsoport, egyéb</a:t>
            </a:r>
          </a:p>
        </p:txBody>
      </p:sp>
    </p:spTree>
    <p:extLst>
      <p:ext uri="{BB962C8B-B14F-4D97-AF65-F5344CB8AC3E}">
        <p14:creationId xmlns:p14="http://schemas.microsoft.com/office/powerpoint/2010/main" val="36007128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églalap 11">
            <a:extLst>
              <a:ext uri="{FF2B5EF4-FFF2-40B4-BE49-F238E27FC236}">
                <a16:creationId xmlns:a16="http://schemas.microsoft.com/office/drawing/2014/main" id="{894D9129-1CB5-417B-87D6-5893AB314D9E}"/>
              </a:ext>
            </a:extLst>
          </p:cNvPr>
          <p:cNvSpPr/>
          <p:nvPr/>
        </p:nvSpPr>
        <p:spPr>
          <a:xfrm>
            <a:off x="5184000" y="922448"/>
            <a:ext cx="3960000" cy="5935552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lumMod val="20000"/>
                  <a:lumOff val="80000"/>
                </a:scheme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sp>
        <p:nvSpPr>
          <p:cNvPr id="13" name="Téglalap 12">
            <a:extLst>
              <a:ext uri="{FF2B5EF4-FFF2-40B4-BE49-F238E27FC236}">
                <a16:creationId xmlns:a16="http://schemas.microsoft.com/office/drawing/2014/main" id="{98C45189-E75A-4873-AC6E-8DB275763272}"/>
              </a:ext>
            </a:extLst>
          </p:cNvPr>
          <p:cNvSpPr/>
          <p:nvPr/>
        </p:nvSpPr>
        <p:spPr>
          <a:xfrm>
            <a:off x="-1" y="293639"/>
            <a:ext cx="9144001" cy="635999"/>
          </a:xfrm>
          <a:prstGeom prst="rect">
            <a:avLst/>
          </a:prstGeom>
          <a:gradFill>
            <a:gsLst>
              <a:gs pos="9000">
                <a:schemeClr val="tx2">
                  <a:lumMod val="75000"/>
                  <a:lumOff val="25000"/>
                </a:schemeClr>
              </a:gs>
              <a:gs pos="95000">
                <a:schemeClr val="tx2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16" name="Cím 1">
            <a:extLst>
              <a:ext uri="{FF2B5EF4-FFF2-40B4-BE49-F238E27FC236}">
                <a16:creationId xmlns:a16="http://schemas.microsoft.com/office/drawing/2014/main" id="{112F30A4-08F8-460C-90AB-68491CC367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174" y="310448"/>
            <a:ext cx="7610642" cy="6120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hu-HU" sz="3000" cap="all" spc="80" baseline="0">
                <a:solidFill>
                  <a:schemeClr val="bg1"/>
                </a:solidFill>
              </a:defRPr>
            </a:lvl1pPr>
          </a:lstStyle>
          <a:p>
            <a:pPr marL="0" lv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</a:pPr>
            <a:r>
              <a:rPr lang="hu-HU"/>
              <a:t>Mintacím szerkesztése</a:t>
            </a:r>
            <a:endParaRPr lang="hu-HU" dirty="0"/>
          </a:p>
        </p:txBody>
      </p:sp>
      <p:sp>
        <p:nvSpPr>
          <p:cNvPr id="27" name="Szöveg helye 2">
            <a:extLst>
              <a:ext uri="{FF2B5EF4-FFF2-40B4-BE49-F238E27FC236}">
                <a16:creationId xmlns:a16="http://schemas.microsoft.com/office/drawing/2014/main" id="{4291317A-D0C3-4FE3-A84C-AA2CE6A52AFF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374967" y="1200845"/>
            <a:ext cx="3600000" cy="4929210"/>
          </a:xfrm>
        </p:spPr>
        <p:txBody>
          <a:bodyPr anchor="ctr">
            <a:normAutofit/>
          </a:bodyPr>
          <a:lstStyle>
            <a:lvl1pPr>
              <a:lnSpc>
                <a:spcPct val="120000"/>
              </a:lnSpc>
              <a:defRPr sz="2000"/>
            </a:lvl1pPr>
          </a:lstStyle>
          <a:p>
            <a:pPr lvl="0"/>
            <a:r>
              <a:rPr lang="hu-HU" dirty="0"/>
              <a:t>Az ábrához tartozó magyarázat egy vagy több mondatban. Hivatkozások, megjegyzések és egy tartalmak helye.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9EBD72CD-FF20-466C-95CC-B40009752B7C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82152" y="6316643"/>
            <a:ext cx="3600000" cy="369333"/>
          </a:xfrm>
        </p:spPr>
        <p:txBody>
          <a:bodyPr anchor="ctr">
            <a:noAutofit/>
          </a:bodyPr>
          <a:lstStyle>
            <a:lvl1pPr algn="r">
              <a:spcBef>
                <a:spcPts val="0"/>
              </a:spcBef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pic>
        <p:nvPicPr>
          <p:cNvPr id="37" name="Kép 36">
            <a:extLst>
              <a:ext uri="{FF2B5EF4-FFF2-40B4-BE49-F238E27FC236}">
                <a16:creationId xmlns:a16="http://schemas.microsoft.com/office/drawing/2014/main" id="{BB5CD19C-83CD-4D97-A40F-1DDB7075D603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" t="7806" r="50075" b="9197"/>
          <a:stretch/>
        </p:blipFill>
        <p:spPr>
          <a:xfrm rot="5400000">
            <a:off x="6773299" y="5815205"/>
            <a:ext cx="781401" cy="1306829"/>
          </a:xfrm>
          <a:prstGeom prst="rect">
            <a:avLst/>
          </a:prstGeom>
        </p:spPr>
      </p:pic>
      <p:grpSp>
        <p:nvGrpSpPr>
          <p:cNvPr id="14" name="Csoportba foglalás 13">
            <a:extLst>
              <a:ext uri="{FF2B5EF4-FFF2-40B4-BE49-F238E27FC236}">
                <a16:creationId xmlns:a16="http://schemas.microsoft.com/office/drawing/2014/main" id="{A709C96B-E554-4008-9A8F-B4F67C413947}"/>
              </a:ext>
            </a:extLst>
          </p:cNvPr>
          <p:cNvGrpSpPr>
            <a:grpSpLocks noChangeAspect="1"/>
          </p:cNvGrpSpPr>
          <p:nvPr/>
        </p:nvGrpSpPr>
        <p:grpSpPr>
          <a:xfrm>
            <a:off x="8025779" y="156593"/>
            <a:ext cx="916955" cy="916955"/>
            <a:chOff x="7979931" y="5555066"/>
            <a:chExt cx="1008650" cy="1008650"/>
          </a:xfrm>
        </p:grpSpPr>
        <p:sp>
          <p:nvSpPr>
            <p:cNvPr id="15" name="Ellipszis 14">
              <a:extLst>
                <a:ext uri="{FF2B5EF4-FFF2-40B4-BE49-F238E27FC236}">
                  <a16:creationId xmlns:a16="http://schemas.microsoft.com/office/drawing/2014/main" id="{8D790186-02D7-4DFF-8358-FCB9B2A8A1B2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7" name="Kép 16">
              <a:extLst>
                <a:ext uri="{FF2B5EF4-FFF2-40B4-BE49-F238E27FC236}">
                  <a16:creationId xmlns:a16="http://schemas.microsoft.com/office/drawing/2014/main" id="{EB79F6CD-A0F3-4DDB-9DE2-475A98B6B018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  <p:sp>
        <p:nvSpPr>
          <p:cNvPr id="18" name="Tartalom helye 3">
            <a:extLst>
              <a:ext uri="{FF2B5EF4-FFF2-40B4-BE49-F238E27FC236}">
                <a16:creationId xmlns:a16="http://schemas.microsoft.com/office/drawing/2014/main" id="{4C844328-3F5C-4E88-8EAF-CDCA6317F1F7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517475" y="1200845"/>
            <a:ext cx="4534946" cy="4358126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  <p:sp>
        <p:nvSpPr>
          <p:cNvPr id="19" name="Szöveg helye 5">
            <a:extLst>
              <a:ext uri="{FF2B5EF4-FFF2-40B4-BE49-F238E27FC236}">
                <a16:creationId xmlns:a16="http://schemas.microsoft.com/office/drawing/2014/main" id="{BF34CC12-9A43-4F7C-BD11-631BEB177146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17329" y="581571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800" cap="all" spc="113" baseline="0"/>
            </a:lvl1pPr>
          </a:lstStyle>
          <a:p>
            <a:pPr lvl="0"/>
            <a:r>
              <a:rPr lang="hu-HU" dirty="0"/>
              <a:t>Ábra / Diagram címe </a:t>
            </a:r>
          </a:p>
        </p:txBody>
      </p:sp>
      <p:sp>
        <p:nvSpPr>
          <p:cNvPr id="20" name="Szöveg helye 5">
            <a:extLst>
              <a:ext uri="{FF2B5EF4-FFF2-40B4-BE49-F238E27FC236}">
                <a16:creationId xmlns:a16="http://schemas.microsoft.com/office/drawing/2014/main" id="{AEEC4DA1-E1B7-421F-9AFB-BA5458CBDF33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17329" y="628202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350" cap="none" spc="113" baseline="0"/>
            </a:lvl1pPr>
          </a:lstStyle>
          <a:p>
            <a:pPr lvl="0"/>
            <a:r>
              <a:rPr lang="hu-HU" dirty="0"/>
              <a:t>Az ábra alcíme, évszám, korcsoport, egyéb</a:t>
            </a:r>
          </a:p>
        </p:txBody>
      </p:sp>
    </p:spTree>
    <p:extLst>
      <p:ext uri="{BB962C8B-B14F-4D97-AF65-F5344CB8AC3E}">
        <p14:creationId xmlns:p14="http://schemas.microsoft.com/office/powerpoint/2010/main" val="33171813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artalom helye 3">
            <a:extLst>
              <a:ext uri="{FF2B5EF4-FFF2-40B4-BE49-F238E27FC236}">
                <a16:creationId xmlns:a16="http://schemas.microsoft.com/office/drawing/2014/main" id="{B61A9FF3-877E-4A8A-8082-96C99F684F2D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478176" y="1190675"/>
            <a:ext cx="8059483" cy="5047096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  <p:sp>
        <p:nvSpPr>
          <p:cNvPr id="10" name="Téglalap 9">
            <a:extLst>
              <a:ext uri="{FF2B5EF4-FFF2-40B4-BE49-F238E27FC236}">
                <a16:creationId xmlns:a16="http://schemas.microsoft.com/office/drawing/2014/main" id="{9D2ABD4F-9A65-4313-83C2-BC6B67352DD4}"/>
              </a:ext>
            </a:extLst>
          </p:cNvPr>
          <p:cNvSpPr/>
          <p:nvPr/>
        </p:nvSpPr>
        <p:spPr>
          <a:xfrm>
            <a:off x="-1" y="293639"/>
            <a:ext cx="9144001" cy="635999"/>
          </a:xfrm>
          <a:prstGeom prst="rect">
            <a:avLst/>
          </a:prstGeom>
          <a:gradFill>
            <a:gsLst>
              <a:gs pos="9000">
                <a:schemeClr val="tx2">
                  <a:lumMod val="75000"/>
                  <a:lumOff val="25000"/>
                </a:schemeClr>
              </a:gs>
              <a:gs pos="95000">
                <a:schemeClr val="tx2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11" name="Cím 1">
            <a:extLst>
              <a:ext uri="{FF2B5EF4-FFF2-40B4-BE49-F238E27FC236}">
                <a16:creationId xmlns:a16="http://schemas.microsoft.com/office/drawing/2014/main" id="{3B2918A8-6FD6-4141-916F-31D783AD98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174" y="310448"/>
            <a:ext cx="7610642" cy="6120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hu-HU" sz="3000" cap="all" spc="80" baseline="0">
                <a:solidFill>
                  <a:schemeClr val="bg1"/>
                </a:solidFill>
              </a:defRPr>
            </a:lvl1pPr>
          </a:lstStyle>
          <a:p>
            <a:pPr marL="0" lv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</a:pPr>
            <a:r>
              <a:rPr lang="hu-HU"/>
              <a:t>Mintacím szerkesztése</a:t>
            </a:r>
            <a:endParaRPr lang="hu-HU" dirty="0"/>
          </a:p>
        </p:txBody>
      </p:sp>
      <p:sp>
        <p:nvSpPr>
          <p:cNvPr id="12" name="Szöveg helye 2">
            <a:extLst>
              <a:ext uri="{FF2B5EF4-FFF2-40B4-BE49-F238E27FC236}">
                <a16:creationId xmlns:a16="http://schemas.microsoft.com/office/drawing/2014/main" id="{42DF65F1-33FF-4F3C-AC86-2C7F5F898A3E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82152" y="6316643"/>
            <a:ext cx="3600000" cy="369333"/>
          </a:xfrm>
        </p:spPr>
        <p:txBody>
          <a:bodyPr anchor="ctr">
            <a:noAutofit/>
          </a:bodyPr>
          <a:lstStyle>
            <a:lvl1pPr algn="r">
              <a:spcBef>
                <a:spcPts val="0"/>
              </a:spcBef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grpSp>
        <p:nvGrpSpPr>
          <p:cNvPr id="14" name="Csoportba foglalás 13">
            <a:extLst>
              <a:ext uri="{FF2B5EF4-FFF2-40B4-BE49-F238E27FC236}">
                <a16:creationId xmlns:a16="http://schemas.microsoft.com/office/drawing/2014/main" id="{DCBADE1C-80E7-482F-A47F-C127E1858476}"/>
              </a:ext>
            </a:extLst>
          </p:cNvPr>
          <p:cNvGrpSpPr>
            <a:grpSpLocks noChangeAspect="1"/>
          </p:cNvGrpSpPr>
          <p:nvPr/>
        </p:nvGrpSpPr>
        <p:grpSpPr>
          <a:xfrm>
            <a:off x="8025779" y="156593"/>
            <a:ext cx="916955" cy="916955"/>
            <a:chOff x="7979931" y="5555066"/>
            <a:chExt cx="1008650" cy="1008650"/>
          </a:xfrm>
        </p:grpSpPr>
        <p:sp>
          <p:nvSpPr>
            <p:cNvPr id="15" name="Ellipszis 14">
              <a:extLst>
                <a:ext uri="{FF2B5EF4-FFF2-40B4-BE49-F238E27FC236}">
                  <a16:creationId xmlns:a16="http://schemas.microsoft.com/office/drawing/2014/main" id="{5B7FBF9F-FEA5-4855-8A19-53DEDE5E4547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7" name="Kép 16">
              <a:extLst>
                <a:ext uri="{FF2B5EF4-FFF2-40B4-BE49-F238E27FC236}">
                  <a16:creationId xmlns:a16="http://schemas.microsoft.com/office/drawing/2014/main" id="{630B57B0-5140-4B64-9110-EE7C31CECD4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1052481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602557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4.xml"/><Relationship Id="rId10" Type="http://schemas.openxmlformats.org/officeDocument/2006/relationships/theme" Target="../theme/theme2.xml"/><Relationship Id="rId4" Type="http://schemas.openxmlformats.org/officeDocument/2006/relationships/slideLayout" Target="../slideLayouts/slideLayout13.xml"/><Relationship Id="rId9" Type="http://schemas.openxmlformats.org/officeDocument/2006/relationships/slideLayout" Target="../slideLayouts/slideLayout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9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dirty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dirty="0"/>
              <a:t>Mintaszöveg szerkesztése</a:t>
            </a:r>
          </a:p>
          <a:p>
            <a:pPr lvl="1"/>
            <a:r>
              <a:rPr lang="hu-HU" dirty="0"/>
              <a:t>Második szint</a:t>
            </a:r>
          </a:p>
          <a:p>
            <a:pPr lvl="2"/>
            <a:r>
              <a:rPr lang="hu-HU" dirty="0"/>
              <a:t>Harmadik szint</a:t>
            </a:r>
          </a:p>
          <a:p>
            <a:pPr lvl="3"/>
            <a:r>
              <a:rPr lang="hu-HU" dirty="0"/>
              <a:t>Negyedik szint</a:t>
            </a:r>
          </a:p>
          <a:p>
            <a:pPr lvl="4"/>
            <a:r>
              <a:rPr lang="hu-HU" dirty="0"/>
              <a:t>Ötödik szint</a:t>
            </a:r>
            <a:endParaRPr lang="en-US" dirty="0"/>
          </a:p>
        </p:txBody>
      </p:sp>
      <p:sp>
        <p:nvSpPr>
          <p:cNvPr id="12" name="Szöveg helye 16">
            <a:extLst>
              <a:ext uri="{FF2B5EF4-FFF2-40B4-BE49-F238E27FC236}">
                <a16:creationId xmlns:a16="http://schemas.microsoft.com/office/drawing/2014/main" id="{8FBA625A-5531-479D-ABA0-7EC882803FA7}"/>
              </a:ext>
            </a:extLst>
          </p:cNvPr>
          <p:cNvSpPr txBox="1">
            <a:spLocks/>
          </p:cNvSpPr>
          <p:nvPr/>
        </p:nvSpPr>
        <p:spPr>
          <a:xfrm>
            <a:off x="8826" y="6344468"/>
            <a:ext cx="553150" cy="335135"/>
          </a:xfrm>
          <a:prstGeom prst="rect">
            <a:avLst/>
          </a:prstGeom>
          <a:ln>
            <a:noFill/>
          </a:ln>
        </p:spPr>
        <p:txBody>
          <a:bodyPr anchor="ctr">
            <a:no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lang="hu-HU" sz="1400" b="0" kern="0" spc="50" baseline="0" dirty="0" smtClean="0">
                <a:solidFill>
                  <a:schemeClr val="accent2"/>
                </a:solidFill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9F5897F7-D0F6-48BC-987C-C4C9ABF430D0}" type="slidenum">
              <a:rPr lang="en-US" sz="1350" kern="1200" spc="0" smtClean="0">
                <a:solidFill>
                  <a:schemeClr val="tx2"/>
                </a:solidFill>
                <a:latin typeface="+mj-lt"/>
                <a:cs typeface="Calibri Light" panose="020F0302020204030204" pitchFamily="34" charset="0"/>
              </a:rPr>
              <a:pPr algn="r"/>
              <a:t>‹#›</a:t>
            </a:fld>
            <a:r>
              <a:rPr lang="hu-HU" sz="1350" kern="1200" spc="0" dirty="0">
                <a:solidFill>
                  <a:schemeClr val="tx2"/>
                </a:solidFill>
                <a:latin typeface="+mj-lt"/>
                <a:cs typeface="Calibri Light" panose="020F0302020204030204" pitchFamily="34" charset="0"/>
              </a:rPr>
              <a:t> |</a:t>
            </a:r>
            <a:endParaRPr lang="en-US" sz="1350" dirty="0">
              <a:solidFill>
                <a:schemeClr val="tx2"/>
              </a:solidFill>
              <a:latin typeface="+mj-lt"/>
              <a:cs typeface="Calibri Light" panose="020F0302020204030204" pitchFamily="34" charset="0"/>
            </a:endParaRPr>
          </a:p>
        </p:txBody>
      </p:sp>
      <p:sp>
        <p:nvSpPr>
          <p:cNvPr id="16" name="Élőláb helye 15">
            <a:extLst>
              <a:ext uri="{FF2B5EF4-FFF2-40B4-BE49-F238E27FC236}">
                <a16:creationId xmlns:a16="http://schemas.microsoft.com/office/drawing/2014/main" id="{1BA11169-7FEF-4E22-B20D-BBD07A24CA9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73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41094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</p:sldLayoutIdLst>
  <p:txStyles>
    <p:titleStyle>
      <a:lvl1pPr algn="l" defTabSz="685749" rtl="0" eaLnBrk="1" latinLnBrk="0" hangingPunct="1">
        <a:lnSpc>
          <a:spcPct val="90000"/>
        </a:lnSpc>
        <a:spcBef>
          <a:spcPct val="0"/>
        </a:spcBef>
        <a:buNone/>
        <a:defRPr sz="22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685749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None/>
        <a:defRPr sz="2100" kern="1200">
          <a:solidFill>
            <a:schemeClr val="tx2"/>
          </a:solidFill>
          <a:latin typeface="+mn-lt"/>
          <a:ea typeface="+mn-ea"/>
          <a:cs typeface="+mn-cs"/>
        </a:defRPr>
      </a:lvl1pPr>
      <a:lvl2pPr marL="342875" indent="0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None/>
        <a:defRPr sz="18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685749" indent="0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None/>
        <a:defRPr sz="1500" kern="1200">
          <a:solidFill>
            <a:schemeClr val="accent2"/>
          </a:solidFill>
          <a:latin typeface="+mn-lt"/>
          <a:ea typeface="+mn-ea"/>
          <a:cs typeface="+mn-cs"/>
        </a:defRPr>
      </a:lvl3pPr>
      <a:lvl4pPr marL="1028624" indent="0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None/>
        <a:defRPr sz="1350" kern="1200">
          <a:solidFill>
            <a:schemeClr val="accent2"/>
          </a:solidFill>
          <a:latin typeface="+mn-lt"/>
          <a:ea typeface="+mn-ea"/>
          <a:cs typeface="+mn-cs"/>
        </a:defRPr>
      </a:lvl4pPr>
      <a:lvl5pPr marL="1371498" indent="0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None/>
        <a:defRPr sz="1350" kern="1200">
          <a:solidFill>
            <a:schemeClr val="accent2"/>
          </a:solidFill>
          <a:latin typeface="+mn-lt"/>
          <a:ea typeface="+mn-ea"/>
          <a:cs typeface="+mn-cs"/>
        </a:defRPr>
      </a:lvl5pPr>
      <a:lvl6pPr marL="1885809" indent="-171438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684" indent="-171438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558" indent="-171438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433" indent="-171438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75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49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24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498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373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246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120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2995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9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dirty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dirty="0"/>
              <a:t>Mintaszöveg szerkesztése</a:t>
            </a:r>
          </a:p>
          <a:p>
            <a:pPr lvl="1"/>
            <a:r>
              <a:rPr lang="hu-HU" dirty="0"/>
              <a:t>Második szint</a:t>
            </a:r>
          </a:p>
          <a:p>
            <a:pPr lvl="2"/>
            <a:r>
              <a:rPr lang="hu-HU" dirty="0"/>
              <a:t>Harmadik szint</a:t>
            </a:r>
          </a:p>
          <a:p>
            <a:pPr lvl="3"/>
            <a:r>
              <a:rPr lang="hu-HU" dirty="0"/>
              <a:t>Negyedik szint</a:t>
            </a:r>
          </a:p>
          <a:p>
            <a:pPr lvl="4"/>
            <a:r>
              <a:rPr lang="hu-HU" dirty="0"/>
              <a:t>Ötödik szint</a:t>
            </a:r>
            <a:endParaRPr lang="en-US" dirty="0"/>
          </a:p>
        </p:txBody>
      </p:sp>
      <p:sp>
        <p:nvSpPr>
          <p:cNvPr id="12" name="Szöveg helye 16">
            <a:extLst>
              <a:ext uri="{FF2B5EF4-FFF2-40B4-BE49-F238E27FC236}">
                <a16:creationId xmlns:a16="http://schemas.microsoft.com/office/drawing/2014/main" id="{8FBA625A-5531-479D-ABA0-7EC882803FA7}"/>
              </a:ext>
            </a:extLst>
          </p:cNvPr>
          <p:cNvSpPr txBox="1">
            <a:spLocks/>
          </p:cNvSpPr>
          <p:nvPr/>
        </p:nvSpPr>
        <p:spPr>
          <a:xfrm>
            <a:off x="8826" y="6344468"/>
            <a:ext cx="553150" cy="335135"/>
          </a:xfrm>
          <a:prstGeom prst="rect">
            <a:avLst/>
          </a:prstGeom>
          <a:ln>
            <a:noFill/>
          </a:ln>
        </p:spPr>
        <p:txBody>
          <a:bodyPr anchor="ctr">
            <a:no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lang="hu-HU" sz="1400" b="0" kern="0" spc="50" baseline="0" dirty="0" smtClean="0">
                <a:solidFill>
                  <a:schemeClr val="accent2"/>
                </a:solidFill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9F5897F7-D0F6-48BC-987C-C4C9ABF430D0}" type="slidenum">
              <a:rPr lang="en-US" sz="1350" kern="1200" spc="0" smtClean="0">
                <a:solidFill>
                  <a:schemeClr val="tx2"/>
                </a:solidFill>
                <a:latin typeface="+mj-lt"/>
                <a:cs typeface="Calibri Light" panose="020F0302020204030204" pitchFamily="34" charset="0"/>
              </a:rPr>
              <a:pPr algn="r"/>
              <a:t>‹#›</a:t>
            </a:fld>
            <a:r>
              <a:rPr lang="hu-HU" sz="1350" kern="1200" spc="0" dirty="0">
                <a:solidFill>
                  <a:schemeClr val="tx2"/>
                </a:solidFill>
                <a:latin typeface="+mj-lt"/>
                <a:cs typeface="Calibri Light" panose="020F0302020204030204" pitchFamily="34" charset="0"/>
              </a:rPr>
              <a:t> |</a:t>
            </a:r>
            <a:endParaRPr lang="en-US" sz="1350" dirty="0">
              <a:solidFill>
                <a:schemeClr val="tx2"/>
              </a:solidFill>
              <a:latin typeface="+mj-lt"/>
              <a:cs typeface="Calibri Light" panose="020F0302020204030204" pitchFamily="34" charset="0"/>
            </a:endParaRPr>
          </a:p>
        </p:txBody>
      </p:sp>
      <p:sp>
        <p:nvSpPr>
          <p:cNvPr id="16" name="Élőláb helye 15">
            <a:extLst>
              <a:ext uri="{FF2B5EF4-FFF2-40B4-BE49-F238E27FC236}">
                <a16:creationId xmlns:a16="http://schemas.microsoft.com/office/drawing/2014/main" id="{1BA11169-7FEF-4E22-B20D-BBD07A24CA9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73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80555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86" r:id="rId4"/>
    <p:sldLayoutId id="2147483687" r:id="rId5"/>
    <p:sldLayoutId id="2147483688" r:id="rId6"/>
    <p:sldLayoutId id="2147483689" r:id="rId7"/>
    <p:sldLayoutId id="2147483690" r:id="rId8"/>
    <p:sldLayoutId id="2147483691" r:id="rId9"/>
  </p:sldLayoutIdLst>
  <p:txStyles>
    <p:titleStyle>
      <a:lvl1pPr algn="l" defTabSz="685749" rtl="0" eaLnBrk="1" latinLnBrk="0" hangingPunct="1">
        <a:lnSpc>
          <a:spcPct val="90000"/>
        </a:lnSpc>
        <a:spcBef>
          <a:spcPct val="0"/>
        </a:spcBef>
        <a:buNone/>
        <a:defRPr sz="22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685749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None/>
        <a:defRPr sz="2100" kern="1200">
          <a:solidFill>
            <a:schemeClr val="tx2"/>
          </a:solidFill>
          <a:latin typeface="+mn-lt"/>
          <a:ea typeface="+mn-ea"/>
          <a:cs typeface="+mn-cs"/>
        </a:defRPr>
      </a:lvl1pPr>
      <a:lvl2pPr marL="342875" indent="0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None/>
        <a:defRPr sz="18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685749" indent="0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None/>
        <a:defRPr sz="1500" kern="1200">
          <a:solidFill>
            <a:schemeClr val="accent2"/>
          </a:solidFill>
          <a:latin typeface="+mn-lt"/>
          <a:ea typeface="+mn-ea"/>
          <a:cs typeface="+mn-cs"/>
        </a:defRPr>
      </a:lvl3pPr>
      <a:lvl4pPr marL="1028624" indent="0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None/>
        <a:defRPr sz="1350" kern="1200">
          <a:solidFill>
            <a:schemeClr val="accent2"/>
          </a:solidFill>
          <a:latin typeface="+mn-lt"/>
          <a:ea typeface="+mn-ea"/>
          <a:cs typeface="+mn-cs"/>
        </a:defRPr>
      </a:lvl4pPr>
      <a:lvl5pPr marL="1371498" indent="0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None/>
        <a:defRPr sz="1350" kern="1200">
          <a:solidFill>
            <a:schemeClr val="accent2"/>
          </a:solidFill>
          <a:latin typeface="+mn-lt"/>
          <a:ea typeface="+mn-ea"/>
          <a:cs typeface="+mn-cs"/>
        </a:defRPr>
      </a:lvl5pPr>
      <a:lvl6pPr marL="1885809" indent="-171438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684" indent="-171438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558" indent="-171438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433" indent="-171438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75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49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24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498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373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246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120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2995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8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8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8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8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8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8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9.xml"/><Relationship Id="rId1" Type="http://schemas.openxmlformats.org/officeDocument/2006/relationships/slideLayout" Target="../slideLayouts/slideLayout8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8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6A866332-96FA-4C17-8E19-F95E408D2E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5636" y="2204939"/>
            <a:ext cx="8312727" cy="2200228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hu-HU" sz="4000" b="1" dirty="0"/>
              <a:t>Az </a:t>
            </a:r>
            <a:r>
              <a:rPr lang="hu-HU" sz="4000" b="1" dirty="0" err="1"/>
              <a:t>mnb</a:t>
            </a:r>
            <a:r>
              <a:rPr lang="hu-HU" sz="4000" b="1" dirty="0"/>
              <a:t> Vállalati Konjunktúra felmérésének 2023. márciusi eredményei</a:t>
            </a:r>
            <a:endParaRPr lang="hu-HU" sz="2400" dirty="0"/>
          </a:p>
        </p:txBody>
      </p:sp>
    </p:spTree>
    <p:extLst>
      <p:ext uri="{BB962C8B-B14F-4D97-AF65-F5344CB8AC3E}">
        <p14:creationId xmlns:p14="http://schemas.microsoft.com/office/powerpoint/2010/main" val="36530723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2837382E-A9ED-4B61-9CB2-8639674527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212" y="310448"/>
            <a:ext cx="8007171" cy="612000"/>
          </a:xfrm>
        </p:spPr>
        <p:txBody>
          <a:bodyPr>
            <a:noAutofit/>
          </a:bodyPr>
          <a:lstStyle/>
          <a:p>
            <a:r>
              <a:rPr lang="hu-HU" sz="1800" dirty="0"/>
              <a:t>Az átlagos kapacitás-kihasználtság nem változott az előző hónaphoz képest, az egy évvel korábbi szint 90 százalékán áll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F3B35837-E483-45F9-9387-04E5E2BC1F8B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83405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9" name="Téglalap 8">
            <a:extLst>
              <a:ext uri="{FF2B5EF4-FFF2-40B4-BE49-F238E27FC236}">
                <a16:creationId xmlns:a16="http://schemas.microsoft.com/office/drawing/2014/main" id="{2EA1A8E0-6AFE-41AA-8098-FC1090720371}"/>
              </a:ext>
            </a:extLst>
          </p:cNvPr>
          <p:cNvSpPr/>
          <p:nvPr/>
        </p:nvSpPr>
        <p:spPr>
          <a:xfrm>
            <a:off x="804569" y="6147366"/>
            <a:ext cx="737301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000" b="1" cap="all" dirty="0"/>
              <a:t>A válaszadók átlagos kapacitás-kihasználtsága </a:t>
            </a:r>
          </a:p>
          <a:p>
            <a:pPr algn="ctr"/>
            <a:r>
              <a:rPr lang="hu-HU" sz="2000" dirty="0"/>
              <a:t>(előző év azonos időszaka = 100%)</a:t>
            </a:r>
          </a:p>
        </p:txBody>
      </p:sp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781E780D-9BCB-4960-ABD1-14C3E43332D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37642101"/>
              </p:ext>
            </p:extLst>
          </p:nvPr>
        </p:nvGraphicFramePr>
        <p:xfrm>
          <a:off x="0" y="922448"/>
          <a:ext cx="9144000" cy="52224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9373540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F058044C-501D-4DF7-9CB0-E2C5870751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2963" y="308496"/>
            <a:ext cx="7969480" cy="612000"/>
          </a:xfrm>
        </p:spPr>
        <p:txBody>
          <a:bodyPr>
            <a:noAutofit/>
          </a:bodyPr>
          <a:lstStyle/>
          <a:p>
            <a:r>
              <a:rPr lang="hu-HU" sz="2000" dirty="0"/>
              <a:t>Az ipar és építőipar átlagos kapacitás-kihasználtsága</a:t>
            </a:r>
            <a:br>
              <a:rPr lang="hu-HU" sz="2000" dirty="0"/>
            </a:br>
            <a:r>
              <a:rPr lang="hu-HU" sz="2000" dirty="0"/>
              <a:t>2021. februárja óta nem állt ilyen alacsony szinten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26D016A3-C2AE-43C4-B600-55BDFE867C34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7801583" y="6482012"/>
            <a:ext cx="1342416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7" name="Téglalap 6">
            <a:extLst>
              <a:ext uri="{FF2B5EF4-FFF2-40B4-BE49-F238E27FC236}">
                <a16:creationId xmlns:a16="http://schemas.microsoft.com/office/drawing/2014/main" id="{4E721061-B8C4-48A5-BF7F-BBE84F96DF92}"/>
              </a:ext>
            </a:extLst>
          </p:cNvPr>
          <p:cNvSpPr/>
          <p:nvPr/>
        </p:nvSpPr>
        <p:spPr>
          <a:xfrm>
            <a:off x="885492" y="6195561"/>
            <a:ext cx="737301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000" b="1" cap="all" dirty="0"/>
              <a:t>A válaszadók átlagos kapacitás-kihasználtsága </a:t>
            </a:r>
          </a:p>
          <a:p>
            <a:pPr algn="ctr"/>
            <a:r>
              <a:rPr lang="hu-HU" sz="2000" dirty="0"/>
              <a:t>(előző év azonos időszaka = 100%)</a:t>
            </a:r>
          </a:p>
        </p:txBody>
      </p:sp>
      <p:sp>
        <p:nvSpPr>
          <p:cNvPr id="8" name="Téglalap 7">
            <a:extLst>
              <a:ext uri="{FF2B5EF4-FFF2-40B4-BE49-F238E27FC236}">
                <a16:creationId xmlns:a16="http://schemas.microsoft.com/office/drawing/2014/main" id="{14C75E03-6E02-4C06-A1E5-17D3AAAC3841}"/>
              </a:ext>
            </a:extLst>
          </p:cNvPr>
          <p:cNvSpPr/>
          <p:nvPr/>
        </p:nvSpPr>
        <p:spPr>
          <a:xfrm>
            <a:off x="0" y="5605712"/>
            <a:ext cx="914400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1400" i="1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Megjegyzés: Az ágazati és teljes átlag közötti különbséget az okozza, hogy előbbi súlyozatlan, utóbbi pedig nemcsak az ágazatok, hanem a vállalatok mérete szerint is súlyozott. </a:t>
            </a:r>
            <a:r>
              <a:rPr lang="hu-HU" sz="1400" i="1" dirty="0">
                <a:solidFill>
                  <a:schemeClr val="bg1">
                    <a:lumMod val="50000"/>
                  </a:schemeClr>
                </a:solidFill>
              </a:rPr>
              <a:t>Az egyenlegmutató a pozitív és negatív válaszok arányainak különbsége.</a:t>
            </a:r>
            <a:endParaRPr lang="hu-HU" sz="1400" i="1" dirty="0">
              <a:solidFill>
                <a:schemeClr val="bg1">
                  <a:lumMod val="50000"/>
                </a:schemeClr>
              </a:solidFill>
              <a:latin typeface="Calibri" panose="020F0502020204030204" pitchFamily="34" charset="0"/>
            </a:endParaRPr>
          </a:p>
        </p:txBody>
      </p:sp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7D3E95E5-296E-4E5F-990D-6D8976EA731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26625594"/>
              </p:ext>
            </p:extLst>
          </p:nvPr>
        </p:nvGraphicFramePr>
        <p:xfrm>
          <a:off x="0" y="920496"/>
          <a:ext cx="9144000" cy="46852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973915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866A2960-6846-402E-A2F3-841EC975C8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749" y="310446"/>
            <a:ext cx="7926239" cy="612000"/>
          </a:xfrm>
        </p:spPr>
        <p:txBody>
          <a:bodyPr>
            <a:noAutofit/>
          </a:bodyPr>
          <a:lstStyle/>
          <a:p>
            <a:r>
              <a:rPr lang="hu-HU" sz="1800" dirty="0"/>
              <a:t>A kapacitás-kihasználtságra vonatkozó várakozások továbbra is kedvezőek, de az optimizmus mérséklődött februárhoz képest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F0E71D74-4ADD-469C-9479-0CF36CDAEE4B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82012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7" name="Téglalap 6">
            <a:extLst>
              <a:ext uri="{FF2B5EF4-FFF2-40B4-BE49-F238E27FC236}">
                <a16:creationId xmlns:a16="http://schemas.microsoft.com/office/drawing/2014/main" id="{7397F862-9B9F-435D-86FD-8569703E95E1}"/>
              </a:ext>
            </a:extLst>
          </p:cNvPr>
          <p:cNvSpPr/>
          <p:nvPr/>
        </p:nvSpPr>
        <p:spPr>
          <a:xfrm>
            <a:off x="885493" y="5976258"/>
            <a:ext cx="737301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hu-HU" sz="1500" i="1" dirty="0">
                <a:solidFill>
                  <a:schemeClr val="bg1">
                    <a:lumMod val="50000"/>
                  </a:schemeClr>
                </a:solidFill>
              </a:rPr>
              <a:t>Az egyenlegmutató a pozitív és negatív válaszok arányainak különbsége.</a:t>
            </a:r>
            <a:endParaRPr lang="hu-HU" sz="1500" b="1" i="1" cap="all" dirty="0">
              <a:solidFill>
                <a:schemeClr val="bg1">
                  <a:lumMod val="50000"/>
                </a:schemeClr>
              </a:solidFill>
            </a:endParaRPr>
          </a:p>
          <a:p>
            <a:pPr algn="ctr"/>
            <a:r>
              <a:rPr lang="hu-HU" sz="2000" b="1" cap="all" dirty="0"/>
              <a:t>A kapacitás-kihasználtság várható alakulása </a:t>
            </a:r>
          </a:p>
        </p:txBody>
      </p:sp>
      <p:sp>
        <p:nvSpPr>
          <p:cNvPr id="12" name="Nyíl: felfelé mutató 11">
            <a:extLst>
              <a:ext uri="{FF2B5EF4-FFF2-40B4-BE49-F238E27FC236}">
                <a16:creationId xmlns:a16="http://schemas.microsoft.com/office/drawing/2014/main" id="{D5F87B06-B1BB-4DC2-ACF6-C69221E9C82D}"/>
              </a:ext>
            </a:extLst>
          </p:cNvPr>
          <p:cNvSpPr/>
          <p:nvPr/>
        </p:nvSpPr>
        <p:spPr>
          <a:xfrm>
            <a:off x="8715375" y="2473757"/>
            <a:ext cx="215856" cy="369332"/>
          </a:xfrm>
          <a:prstGeom prst="up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 dirty="0">
              <a:solidFill>
                <a:srgbClr val="FF0000"/>
              </a:solidFill>
            </a:endParaRPr>
          </a:p>
        </p:txBody>
      </p:sp>
      <p:sp>
        <p:nvSpPr>
          <p:cNvPr id="13" name="Nyíl: felfelé mutató 12">
            <a:extLst>
              <a:ext uri="{FF2B5EF4-FFF2-40B4-BE49-F238E27FC236}">
                <a16:creationId xmlns:a16="http://schemas.microsoft.com/office/drawing/2014/main" id="{4E975533-ACB2-43FB-990F-28C0DA3722A7}"/>
              </a:ext>
            </a:extLst>
          </p:cNvPr>
          <p:cNvSpPr/>
          <p:nvPr/>
        </p:nvSpPr>
        <p:spPr>
          <a:xfrm rot="10800000">
            <a:off x="8715375" y="3075620"/>
            <a:ext cx="212935" cy="369334"/>
          </a:xfrm>
          <a:prstGeom prst="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 dirty="0">
              <a:solidFill>
                <a:srgbClr val="FF0000"/>
              </a:solidFill>
            </a:endParaRPr>
          </a:p>
        </p:txBody>
      </p:sp>
      <p:sp>
        <p:nvSpPr>
          <p:cNvPr id="11" name="Szövegdoboz 10">
            <a:extLst>
              <a:ext uri="{FF2B5EF4-FFF2-40B4-BE49-F238E27FC236}">
                <a16:creationId xmlns:a16="http://schemas.microsoft.com/office/drawing/2014/main" id="{20D5084A-D7D8-4133-96F4-3555EA2B5960}"/>
              </a:ext>
            </a:extLst>
          </p:cNvPr>
          <p:cNvSpPr txBox="1"/>
          <p:nvPr/>
        </p:nvSpPr>
        <p:spPr>
          <a:xfrm>
            <a:off x="8813585" y="2409938"/>
            <a:ext cx="461665" cy="1604974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hu-HU" b="1" dirty="0">
                <a:solidFill>
                  <a:srgbClr val="00B050"/>
                </a:solidFill>
              </a:rPr>
              <a:t>Nő     </a:t>
            </a:r>
            <a:r>
              <a:rPr lang="hu-HU" b="1" dirty="0">
                <a:solidFill>
                  <a:srgbClr val="FF0000"/>
                </a:solidFill>
              </a:rPr>
              <a:t>Csökken</a:t>
            </a:r>
          </a:p>
        </p:txBody>
      </p:sp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125F295A-3F57-4019-BEBF-3D6A0F6838D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77825048"/>
              </p:ext>
            </p:extLst>
          </p:nvPr>
        </p:nvGraphicFramePr>
        <p:xfrm>
          <a:off x="0" y="922446"/>
          <a:ext cx="9144000" cy="5053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Szövegdoboz 5">
            <a:extLst>
              <a:ext uri="{FF2B5EF4-FFF2-40B4-BE49-F238E27FC236}">
                <a16:creationId xmlns:a16="http://schemas.microsoft.com/office/drawing/2014/main" id="{79D36173-B4D2-DD78-9F81-17B233AEB827}"/>
              </a:ext>
            </a:extLst>
          </p:cNvPr>
          <p:cNvSpPr txBox="1"/>
          <p:nvPr/>
        </p:nvSpPr>
        <p:spPr>
          <a:xfrm>
            <a:off x="7947853" y="2504534"/>
            <a:ext cx="92857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b="1" dirty="0">
                <a:solidFill>
                  <a:srgbClr val="0070C0"/>
                </a:solidFill>
              </a:rPr>
              <a:t>10 pont</a:t>
            </a:r>
          </a:p>
        </p:txBody>
      </p:sp>
    </p:spTree>
    <p:extLst>
      <p:ext uri="{BB962C8B-B14F-4D97-AF65-F5344CB8AC3E}">
        <p14:creationId xmlns:p14="http://schemas.microsoft.com/office/powerpoint/2010/main" val="18159363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B2744F6A-34C5-44BA-A1E0-76FFBAAA75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695" y="310447"/>
            <a:ext cx="7971754" cy="612000"/>
          </a:xfrm>
        </p:spPr>
        <p:txBody>
          <a:bodyPr>
            <a:noAutofit/>
          </a:bodyPr>
          <a:lstStyle/>
          <a:p>
            <a:r>
              <a:rPr lang="hu-HU" sz="1800" dirty="0"/>
              <a:t>Az átlagos bevételi szint az egy évvel korábbi szint 95 százalékára csökkent, ami a 2021. júliusa óta tapasztalt legalacsonyabb érték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F773F050-C90D-4578-BAE3-A2A743A74550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88667"/>
            <a:ext cx="3600000" cy="369333"/>
          </a:xfrm>
        </p:spPr>
        <p:txBody>
          <a:bodyPr/>
          <a:lstStyle/>
          <a:p>
            <a:endParaRPr lang="hu-HU"/>
          </a:p>
        </p:txBody>
      </p:sp>
      <p:sp>
        <p:nvSpPr>
          <p:cNvPr id="6" name="Téglalap 5">
            <a:extLst>
              <a:ext uri="{FF2B5EF4-FFF2-40B4-BE49-F238E27FC236}">
                <a16:creationId xmlns:a16="http://schemas.microsoft.com/office/drawing/2014/main" id="{AA398CA3-E8A7-4DA1-805E-32E684D9D6CA}"/>
              </a:ext>
            </a:extLst>
          </p:cNvPr>
          <p:cNvSpPr/>
          <p:nvPr/>
        </p:nvSpPr>
        <p:spPr>
          <a:xfrm>
            <a:off x="887356" y="6156075"/>
            <a:ext cx="7369288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000" b="1" dirty="0"/>
              <a:t>A VÁLASZADÓK ÁTLAGOS ÁRBEVÉTELE</a:t>
            </a:r>
          </a:p>
          <a:p>
            <a:pPr algn="ctr"/>
            <a:r>
              <a:rPr lang="hu-HU" sz="2000" dirty="0"/>
              <a:t>(előző év azonos időszaka = 100%)</a:t>
            </a:r>
          </a:p>
          <a:p>
            <a:endParaRPr lang="hu-HU" sz="2000" b="1" i="1" dirty="0"/>
          </a:p>
        </p:txBody>
      </p:sp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2126AF01-BE19-4801-8E66-9702350F687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44135158"/>
              </p:ext>
            </p:extLst>
          </p:nvPr>
        </p:nvGraphicFramePr>
        <p:xfrm>
          <a:off x="-1" y="922446"/>
          <a:ext cx="9144001" cy="52524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0718793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B2744F6A-34C5-44BA-A1E0-76FFBAAA75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094" y="310349"/>
            <a:ext cx="8140295" cy="612000"/>
          </a:xfrm>
        </p:spPr>
        <p:txBody>
          <a:bodyPr>
            <a:noAutofit/>
          </a:bodyPr>
          <a:lstStyle/>
          <a:p>
            <a:r>
              <a:rPr lang="hu-HU" sz="2000" dirty="0"/>
              <a:t>A bevételi szintre vonatkozó tapasztalatok és várakozások a koronavírus-járvány időszakához hasonlóak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F773F050-C90D-4578-BAE3-A2A743A74550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88667"/>
            <a:ext cx="3600000" cy="369333"/>
          </a:xfrm>
        </p:spPr>
        <p:txBody>
          <a:bodyPr/>
          <a:lstStyle/>
          <a:p>
            <a:endParaRPr lang="hu-HU" sz="1400"/>
          </a:p>
        </p:txBody>
      </p:sp>
      <p:sp>
        <p:nvSpPr>
          <p:cNvPr id="6" name="Téglalap 5">
            <a:extLst>
              <a:ext uri="{FF2B5EF4-FFF2-40B4-BE49-F238E27FC236}">
                <a16:creationId xmlns:a16="http://schemas.microsoft.com/office/drawing/2014/main" id="{AA398CA3-E8A7-4DA1-805E-32E684D9D6CA}"/>
              </a:ext>
            </a:extLst>
          </p:cNvPr>
          <p:cNvSpPr/>
          <p:nvPr/>
        </p:nvSpPr>
        <p:spPr>
          <a:xfrm>
            <a:off x="933450" y="5788019"/>
            <a:ext cx="7704194" cy="10618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1500" i="1" dirty="0">
                <a:solidFill>
                  <a:schemeClr val="bg1">
                    <a:lumMod val="50000"/>
                  </a:schemeClr>
                </a:solidFill>
              </a:rPr>
              <a:t>Az egyenlegmutató a pozitív és negatív válaszok arányainak különbsége</a:t>
            </a:r>
            <a:r>
              <a:rPr lang="hu-HU" i="1" dirty="0">
                <a:solidFill>
                  <a:schemeClr val="bg1">
                    <a:lumMod val="50000"/>
                  </a:schemeClr>
                </a:solidFill>
              </a:rPr>
              <a:t>.</a:t>
            </a:r>
          </a:p>
          <a:p>
            <a:pPr algn="ctr"/>
            <a:endParaRPr lang="hu-HU" sz="500" b="1" dirty="0"/>
          </a:p>
          <a:p>
            <a:pPr algn="ctr"/>
            <a:r>
              <a:rPr lang="hu-HU" sz="2000" b="1" dirty="0"/>
              <a:t>A JELENLEGI HELYZET ÉS A VÁRAKOZÁSOK EGYENLEGMUTATÓI AZ </a:t>
            </a:r>
            <a:r>
              <a:rPr lang="hu-HU" sz="2000" b="1" dirty="0" err="1"/>
              <a:t>ÁRBEVÉTELI</a:t>
            </a:r>
            <a:r>
              <a:rPr lang="hu-HU" sz="2000" b="1" dirty="0"/>
              <a:t> SZINTRE VONATKOZÓAN</a:t>
            </a:r>
            <a:endParaRPr lang="hu-HU" sz="2000" b="1" i="1" dirty="0"/>
          </a:p>
        </p:txBody>
      </p:sp>
      <p:sp>
        <p:nvSpPr>
          <p:cNvPr id="10" name="Szövegdoboz 2">
            <a:extLst>
              <a:ext uri="{FF2B5EF4-FFF2-40B4-BE49-F238E27FC236}">
                <a16:creationId xmlns:a16="http://schemas.microsoft.com/office/drawing/2014/main" id="{D103D296-CA33-4BB1-97D0-C42AF9645979}"/>
              </a:ext>
            </a:extLst>
          </p:cNvPr>
          <p:cNvSpPr txBox="1"/>
          <p:nvPr/>
        </p:nvSpPr>
        <p:spPr>
          <a:xfrm>
            <a:off x="1136461" y="2993016"/>
            <a:ext cx="834401" cy="31522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400" dirty="0"/>
              <a:t>2020/12</a:t>
            </a:r>
          </a:p>
        </p:txBody>
      </p:sp>
      <p:sp>
        <p:nvSpPr>
          <p:cNvPr id="11" name="Szövegdoboz 3">
            <a:extLst>
              <a:ext uri="{FF2B5EF4-FFF2-40B4-BE49-F238E27FC236}">
                <a16:creationId xmlns:a16="http://schemas.microsoft.com/office/drawing/2014/main" id="{B69447FA-0D84-4983-8794-05973D609FD3}"/>
              </a:ext>
            </a:extLst>
          </p:cNvPr>
          <p:cNvSpPr txBox="1"/>
          <p:nvPr/>
        </p:nvSpPr>
        <p:spPr>
          <a:xfrm>
            <a:off x="1136461" y="2234585"/>
            <a:ext cx="835693" cy="31522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400" dirty="0"/>
              <a:t>2021/1</a:t>
            </a:r>
          </a:p>
        </p:txBody>
      </p:sp>
      <p:sp>
        <p:nvSpPr>
          <p:cNvPr id="12" name="Szövegdoboz 4">
            <a:extLst>
              <a:ext uri="{FF2B5EF4-FFF2-40B4-BE49-F238E27FC236}">
                <a16:creationId xmlns:a16="http://schemas.microsoft.com/office/drawing/2014/main" id="{41D42F3F-0A44-4554-B37F-B74B99E633A7}"/>
              </a:ext>
            </a:extLst>
          </p:cNvPr>
          <p:cNvSpPr txBox="1"/>
          <p:nvPr/>
        </p:nvSpPr>
        <p:spPr>
          <a:xfrm>
            <a:off x="1295181" y="1904119"/>
            <a:ext cx="834400" cy="31522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400" dirty="0"/>
              <a:t>2021/2</a:t>
            </a:r>
          </a:p>
        </p:txBody>
      </p:sp>
      <p:sp>
        <p:nvSpPr>
          <p:cNvPr id="13" name="Szövegdoboz 5">
            <a:extLst>
              <a:ext uri="{FF2B5EF4-FFF2-40B4-BE49-F238E27FC236}">
                <a16:creationId xmlns:a16="http://schemas.microsoft.com/office/drawing/2014/main" id="{6543D5CF-941B-4020-9E82-EF88D827DAA9}"/>
              </a:ext>
            </a:extLst>
          </p:cNvPr>
          <p:cNvSpPr txBox="1"/>
          <p:nvPr/>
        </p:nvSpPr>
        <p:spPr>
          <a:xfrm>
            <a:off x="2089763" y="1888880"/>
            <a:ext cx="834401" cy="31522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400"/>
              <a:t>2021/3</a:t>
            </a:r>
          </a:p>
        </p:txBody>
      </p:sp>
      <p:sp>
        <p:nvSpPr>
          <p:cNvPr id="14" name="Szövegdoboz 6">
            <a:extLst>
              <a:ext uri="{FF2B5EF4-FFF2-40B4-BE49-F238E27FC236}">
                <a16:creationId xmlns:a16="http://schemas.microsoft.com/office/drawing/2014/main" id="{7AA4E913-6D34-470C-8A35-4CB7400070AE}"/>
              </a:ext>
            </a:extLst>
          </p:cNvPr>
          <p:cNvSpPr txBox="1"/>
          <p:nvPr/>
        </p:nvSpPr>
        <p:spPr>
          <a:xfrm>
            <a:off x="3128025" y="1533326"/>
            <a:ext cx="833107" cy="31522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400"/>
              <a:t>2021/4</a:t>
            </a:r>
          </a:p>
        </p:txBody>
      </p:sp>
      <p:sp>
        <p:nvSpPr>
          <p:cNvPr id="15" name="Szövegdoboz 7">
            <a:extLst>
              <a:ext uri="{FF2B5EF4-FFF2-40B4-BE49-F238E27FC236}">
                <a16:creationId xmlns:a16="http://schemas.microsoft.com/office/drawing/2014/main" id="{F9600656-19EE-46A2-BE97-DA042F36624A}"/>
              </a:ext>
            </a:extLst>
          </p:cNvPr>
          <p:cNvSpPr txBox="1"/>
          <p:nvPr/>
        </p:nvSpPr>
        <p:spPr>
          <a:xfrm>
            <a:off x="4036207" y="2087413"/>
            <a:ext cx="834401" cy="31522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400" dirty="0"/>
              <a:t>2021/5</a:t>
            </a:r>
          </a:p>
        </p:txBody>
      </p:sp>
      <p:sp>
        <p:nvSpPr>
          <p:cNvPr id="16" name="Szövegdoboz 8">
            <a:extLst>
              <a:ext uri="{FF2B5EF4-FFF2-40B4-BE49-F238E27FC236}">
                <a16:creationId xmlns:a16="http://schemas.microsoft.com/office/drawing/2014/main" id="{A556A5FE-67ED-40EA-8A0F-58FDF8B3F1B2}"/>
              </a:ext>
            </a:extLst>
          </p:cNvPr>
          <p:cNvSpPr txBox="1"/>
          <p:nvPr/>
        </p:nvSpPr>
        <p:spPr>
          <a:xfrm>
            <a:off x="4030679" y="1617127"/>
            <a:ext cx="834400" cy="31522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400" dirty="0"/>
              <a:t>2021/6</a:t>
            </a:r>
          </a:p>
        </p:txBody>
      </p:sp>
      <p:sp>
        <p:nvSpPr>
          <p:cNvPr id="17" name="Szövegdoboz 9">
            <a:extLst>
              <a:ext uri="{FF2B5EF4-FFF2-40B4-BE49-F238E27FC236}">
                <a16:creationId xmlns:a16="http://schemas.microsoft.com/office/drawing/2014/main" id="{7F7E545B-4A11-411E-9D89-1F17B66C10E0}"/>
              </a:ext>
            </a:extLst>
          </p:cNvPr>
          <p:cNvSpPr txBox="1"/>
          <p:nvPr/>
        </p:nvSpPr>
        <p:spPr>
          <a:xfrm>
            <a:off x="3248171" y="2169456"/>
            <a:ext cx="834401" cy="31522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400" dirty="0"/>
              <a:t>2021/7</a:t>
            </a:r>
          </a:p>
        </p:txBody>
      </p:sp>
      <p:sp>
        <p:nvSpPr>
          <p:cNvPr id="20" name="Szövegdoboz 13">
            <a:extLst>
              <a:ext uri="{FF2B5EF4-FFF2-40B4-BE49-F238E27FC236}">
                <a16:creationId xmlns:a16="http://schemas.microsoft.com/office/drawing/2014/main" id="{BF218698-DFA5-48B1-8125-08D5B9AF88B2}"/>
              </a:ext>
            </a:extLst>
          </p:cNvPr>
          <p:cNvSpPr txBox="1"/>
          <p:nvPr/>
        </p:nvSpPr>
        <p:spPr>
          <a:xfrm>
            <a:off x="5269757" y="2993017"/>
            <a:ext cx="834402" cy="31522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400" dirty="0"/>
              <a:t>2021/11</a:t>
            </a:r>
          </a:p>
        </p:txBody>
      </p:sp>
      <p:sp>
        <p:nvSpPr>
          <p:cNvPr id="21" name="Szövegdoboz 14">
            <a:extLst>
              <a:ext uri="{FF2B5EF4-FFF2-40B4-BE49-F238E27FC236}">
                <a16:creationId xmlns:a16="http://schemas.microsoft.com/office/drawing/2014/main" id="{5F6B11DC-CC7D-4E16-968D-1D05CE8F7F39}"/>
              </a:ext>
            </a:extLst>
          </p:cNvPr>
          <p:cNvSpPr txBox="1"/>
          <p:nvPr/>
        </p:nvSpPr>
        <p:spPr>
          <a:xfrm>
            <a:off x="6568302" y="2574017"/>
            <a:ext cx="834402" cy="31522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400" dirty="0"/>
              <a:t>2021/12</a:t>
            </a:r>
          </a:p>
        </p:txBody>
      </p:sp>
      <p:sp>
        <p:nvSpPr>
          <p:cNvPr id="22" name="Szövegdoboz 15">
            <a:extLst>
              <a:ext uri="{FF2B5EF4-FFF2-40B4-BE49-F238E27FC236}">
                <a16:creationId xmlns:a16="http://schemas.microsoft.com/office/drawing/2014/main" id="{B7DAD095-E536-46E5-9088-369C2F30BD3B}"/>
              </a:ext>
            </a:extLst>
          </p:cNvPr>
          <p:cNvSpPr txBox="1"/>
          <p:nvPr/>
        </p:nvSpPr>
        <p:spPr>
          <a:xfrm>
            <a:off x="4822298" y="1642099"/>
            <a:ext cx="834400" cy="31522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400" dirty="0"/>
              <a:t>2022/1</a:t>
            </a:r>
          </a:p>
        </p:txBody>
      </p:sp>
      <p:sp>
        <p:nvSpPr>
          <p:cNvPr id="23" name="Szövegdoboz 16">
            <a:extLst>
              <a:ext uri="{FF2B5EF4-FFF2-40B4-BE49-F238E27FC236}">
                <a16:creationId xmlns:a16="http://schemas.microsoft.com/office/drawing/2014/main" id="{ABE26227-D7E6-4107-B5F8-F64729C69075}"/>
              </a:ext>
            </a:extLst>
          </p:cNvPr>
          <p:cNvSpPr txBox="1"/>
          <p:nvPr/>
        </p:nvSpPr>
        <p:spPr>
          <a:xfrm>
            <a:off x="5733900" y="1655863"/>
            <a:ext cx="834402" cy="31522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400"/>
              <a:t>2022/2</a:t>
            </a:r>
          </a:p>
        </p:txBody>
      </p:sp>
      <p:sp>
        <p:nvSpPr>
          <p:cNvPr id="24" name="Szövegdoboz 17">
            <a:extLst>
              <a:ext uri="{FF2B5EF4-FFF2-40B4-BE49-F238E27FC236}">
                <a16:creationId xmlns:a16="http://schemas.microsoft.com/office/drawing/2014/main" id="{8B33592E-85A6-4E37-B3E8-5F43A1F76FE8}"/>
              </a:ext>
            </a:extLst>
          </p:cNvPr>
          <p:cNvSpPr txBox="1"/>
          <p:nvPr/>
        </p:nvSpPr>
        <p:spPr>
          <a:xfrm>
            <a:off x="4588281" y="2568479"/>
            <a:ext cx="834402" cy="31522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400" dirty="0"/>
              <a:t>2022/3</a:t>
            </a:r>
          </a:p>
        </p:txBody>
      </p:sp>
      <p:sp>
        <p:nvSpPr>
          <p:cNvPr id="25" name="Szövegdoboz 18">
            <a:extLst>
              <a:ext uri="{FF2B5EF4-FFF2-40B4-BE49-F238E27FC236}">
                <a16:creationId xmlns:a16="http://schemas.microsoft.com/office/drawing/2014/main" id="{99E496A5-F4F5-4D09-9563-D5565B3A0260}"/>
              </a:ext>
            </a:extLst>
          </p:cNvPr>
          <p:cNvSpPr txBox="1"/>
          <p:nvPr/>
        </p:nvSpPr>
        <p:spPr>
          <a:xfrm>
            <a:off x="6422867" y="2253555"/>
            <a:ext cx="834401" cy="31522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400" dirty="0"/>
              <a:t>2022/4</a:t>
            </a:r>
          </a:p>
        </p:txBody>
      </p:sp>
      <p:sp>
        <p:nvSpPr>
          <p:cNvPr id="2" name="Szövegdoboz 1">
            <a:extLst>
              <a:ext uri="{FF2B5EF4-FFF2-40B4-BE49-F238E27FC236}">
                <a16:creationId xmlns:a16="http://schemas.microsoft.com/office/drawing/2014/main" id="{122CC433-BAA0-F7FA-1BF2-86ABD041DC35}"/>
              </a:ext>
            </a:extLst>
          </p:cNvPr>
          <p:cNvSpPr txBox="1"/>
          <p:nvPr/>
        </p:nvSpPr>
        <p:spPr>
          <a:xfrm>
            <a:off x="6365279" y="2964403"/>
            <a:ext cx="7661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dirty="0"/>
              <a:t>2022/7</a:t>
            </a:r>
          </a:p>
        </p:txBody>
      </p:sp>
      <p:sp>
        <p:nvSpPr>
          <p:cNvPr id="26" name="Szövegdoboz 18">
            <a:extLst>
              <a:ext uri="{FF2B5EF4-FFF2-40B4-BE49-F238E27FC236}">
                <a16:creationId xmlns:a16="http://schemas.microsoft.com/office/drawing/2014/main" id="{23EE2BC0-7994-74B7-C8D2-748ED9B4CE51}"/>
              </a:ext>
            </a:extLst>
          </p:cNvPr>
          <p:cNvSpPr txBox="1"/>
          <p:nvPr/>
        </p:nvSpPr>
        <p:spPr>
          <a:xfrm>
            <a:off x="5588466" y="2578675"/>
            <a:ext cx="834401" cy="31522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400" dirty="0"/>
              <a:t>2022/5</a:t>
            </a:r>
          </a:p>
        </p:txBody>
      </p:sp>
      <p:sp>
        <p:nvSpPr>
          <p:cNvPr id="28" name="Szövegdoboz 18">
            <a:extLst>
              <a:ext uri="{FF2B5EF4-FFF2-40B4-BE49-F238E27FC236}">
                <a16:creationId xmlns:a16="http://schemas.microsoft.com/office/drawing/2014/main" id="{EA9E319E-141B-E04E-B77A-0136B868B2B7}"/>
              </a:ext>
            </a:extLst>
          </p:cNvPr>
          <p:cNvSpPr txBox="1"/>
          <p:nvPr/>
        </p:nvSpPr>
        <p:spPr>
          <a:xfrm>
            <a:off x="5656698" y="2112314"/>
            <a:ext cx="834401" cy="31522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400" dirty="0"/>
              <a:t>2022/6</a:t>
            </a:r>
          </a:p>
        </p:txBody>
      </p:sp>
      <p:sp>
        <p:nvSpPr>
          <p:cNvPr id="7" name="Szövegdoboz 6">
            <a:extLst>
              <a:ext uri="{FF2B5EF4-FFF2-40B4-BE49-F238E27FC236}">
                <a16:creationId xmlns:a16="http://schemas.microsoft.com/office/drawing/2014/main" id="{9E621D24-EDF9-CF19-EC74-86D3788DF9D5}"/>
              </a:ext>
            </a:extLst>
          </p:cNvPr>
          <p:cNvSpPr txBox="1"/>
          <p:nvPr/>
        </p:nvSpPr>
        <p:spPr>
          <a:xfrm>
            <a:off x="4706240" y="3180862"/>
            <a:ext cx="9313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dirty="0"/>
              <a:t>2022/8</a:t>
            </a:r>
          </a:p>
        </p:txBody>
      </p:sp>
      <p:sp>
        <p:nvSpPr>
          <p:cNvPr id="8" name="Szövegdoboz 7">
            <a:extLst>
              <a:ext uri="{FF2B5EF4-FFF2-40B4-BE49-F238E27FC236}">
                <a16:creationId xmlns:a16="http://schemas.microsoft.com/office/drawing/2014/main" id="{AB786CBA-085A-41C0-138B-FFB180CF5D51}"/>
              </a:ext>
            </a:extLst>
          </p:cNvPr>
          <p:cNvSpPr txBox="1"/>
          <p:nvPr/>
        </p:nvSpPr>
        <p:spPr>
          <a:xfrm>
            <a:off x="4706240" y="3707261"/>
            <a:ext cx="9313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dirty="0"/>
              <a:t>2022/9</a:t>
            </a:r>
          </a:p>
        </p:txBody>
      </p:sp>
      <p:sp>
        <p:nvSpPr>
          <p:cNvPr id="9" name="Szövegdoboz 8">
            <a:extLst>
              <a:ext uri="{FF2B5EF4-FFF2-40B4-BE49-F238E27FC236}">
                <a16:creationId xmlns:a16="http://schemas.microsoft.com/office/drawing/2014/main" id="{BCDBBF9F-BE44-1DE8-2636-522457C9D97A}"/>
              </a:ext>
            </a:extLst>
          </p:cNvPr>
          <p:cNvSpPr txBox="1"/>
          <p:nvPr/>
        </p:nvSpPr>
        <p:spPr>
          <a:xfrm>
            <a:off x="4714165" y="1875590"/>
            <a:ext cx="9313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dirty="0"/>
              <a:t>2021/9</a:t>
            </a:r>
          </a:p>
        </p:txBody>
      </p:sp>
      <p:sp>
        <p:nvSpPr>
          <p:cNvPr id="19" name="Szövegdoboz 18">
            <a:extLst>
              <a:ext uri="{FF2B5EF4-FFF2-40B4-BE49-F238E27FC236}">
                <a16:creationId xmlns:a16="http://schemas.microsoft.com/office/drawing/2014/main" id="{855A857E-CAFD-D5B7-05A6-8131E3C90F78}"/>
              </a:ext>
            </a:extLst>
          </p:cNvPr>
          <p:cNvSpPr txBox="1"/>
          <p:nvPr/>
        </p:nvSpPr>
        <p:spPr>
          <a:xfrm>
            <a:off x="5688072" y="3299936"/>
            <a:ext cx="102597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dirty="0"/>
              <a:t>2022/10</a:t>
            </a:r>
          </a:p>
        </p:txBody>
      </p:sp>
      <p:sp>
        <p:nvSpPr>
          <p:cNvPr id="5" name="Szövegdoboz 4">
            <a:extLst>
              <a:ext uri="{FF2B5EF4-FFF2-40B4-BE49-F238E27FC236}">
                <a16:creationId xmlns:a16="http://schemas.microsoft.com/office/drawing/2014/main" id="{A2F2E858-0F01-7160-9F68-4E880A683CA7}"/>
              </a:ext>
            </a:extLst>
          </p:cNvPr>
          <p:cNvSpPr txBox="1"/>
          <p:nvPr/>
        </p:nvSpPr>
        <p:spPr>
          <a:xfrm>
            <a:off x="6032564" y="3599404"/>
            <a:ext cx="102597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dirty="0"/>
              <a:t>2022/11</a:t>
            </a:r>
          </a:p>
        </p:txBody>
      </p:sp>
      <p:sp>
        <p:nvSpPr>
          <p:cNvPr id="29" name="Szövegdoboz 28">
            <a:extLst>
              <a:ext uri="{FF2B5EF4-FFF2-40B4-BE49-F238E27FC236}">
                <a16:creationId xmlns:a16="http://schemas.microsoft.com/office/drawing/2014/main" id="{7E79BC4D-0F5A-D1D5-418B-3F2A0FE7C378}"/>
              </a:ext>
            </a:extLst>
          </p:cNvPr>
          <p:cNvSpPr txBox="1"/>
          <p:nvPr/>
        </p:nvSpPr>
        <p:spPr>
          <a:xfrm>
            <a:off x="5389433" y="3795558"/>
            <a:ext cx="102597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dirty="0"/>
              <a:t>2022/12</a:t>
            </a:r>
          </a:p>
        </p:txBody>
      </p:sp>
      <p:sp>
        <p:nvSpPr>
          <p:cNvPr id="27" name="Szövegdoboz 17">
            <a:extLst>
              <a:ext uri="{FF2B5EF4-FFF2-40B4-BE49-F238E27FC236}">
                <a16:creationId xmlns:a16="http://schemas.microsoft.com/office/drawing/2014/main" id="{4B97B9EA-1618-6EC3-4C76-5B09AD72BFB6}"/>
              </a:ext>
            </a:extLst>
          </p:cNvPr>
          <p:cNvSpPr txBox="1"/>
          <p:nvPr/>
        </p:nvSpPr>
        <p:spPr>
          <a:xfrm>
            <a:off x="3912104" y="2465521"/>
            <a:ext cx="834402" cy="31522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400" dirty="0"/>
              <a:t>2023/2</a:t>
            </a:r>
          </a:p>
        </p:txBody>
      </p:sp>
      <p:graphicFrame>
        <p:nvGraphicFramePr>
          <p:cNvPr id="18" name="Diagram 17">
            <a:extLst>
              <a:ext uri="{FF2B5EF4-FFF2-40B4-BE49-F238E27FC236}">
                <a16:creationId xmlns:a16="http://schemas.microsoft.com/office/drawing/2014/main" id="{B1821869-F28F-40B9-8C2C-8B3B8442EA9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77598895"/>
              </p:ext>
            </p:extLst>
          </p:nvPr>
        </p:nvGraphicFramePr>
        <p:xfrm>
          <a:off x="0" y="922349"/>
          <a:ext cx="9144000" cy="49606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1" name="Szövegdoboz 17">
            <a:extLst>
              <a:ext uri="{FF2B5EF4-FFF2-40B4-BE49-F238E27FC236}">
                <a16:creationId xmlns:a16="http://schemas.microsoft.com/office/drawing/2014/main" id="{0525F66C-7385-5D28-1893-A573FF289D98}"/>
              </a:ext>
            </a:extLst>
          </p:cNvPr>
          <p:cNvSpPr txBox="1"/>
          <p:nvPr/>
        </p:nvSpPr>
        <p:spPr>
          <a:xfrm>
            <a:off x="3004985" y="2677789"/>
            <a:ext cx="834402" cy="31522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400" dirty="0"/>
              <a:t>2023/3</a:t>
            </a:r>
          </a:p>
        </p:txBody>
      </p:sp>
    </p:spTree>
    <p:extLst>
      <p:ext uri="{BB962C8B-B14F-4D97-AF65-F5344CB8AC3E}">
        <p14:creationId xmlns:p14="http://schemas.microsoft.com/office/powerpoint/2010/main" val="221602788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EE942EF9-9EBF-48CD-A797-2750F632EB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3497" y="310448"/>
            <a:ext cx="8005010" cy="612000"/>
          </a:xfrm>
        </p:spPr>
        <p:txBody>
          <a:bodyPr>
            <a:noAutofit/>
          </a:bodyPr>
          <a:lstStyle/>
          <a:p>
            <a:pPr lvl="0"/>
            <a:r>
              <a:rPr lang="hu-HU" sz="2000" dirty="0"/>
              <a:t>A vállalatok működését a magas termelési árak és a munkaerőköltség emelkedése nehezítik leginkább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6282C818-27E9-4165-91C3-54410B91AD0B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3999" y="6487092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6" name="Téglalap 5">
            <a:extLst>
              <a:ext uri="{FF2B5EF4-FFF2-40B4-BE49-F238E27FC236}">
                <a16:creationId xmlns:a16="http://schemas.microsoft.com/office/drawing/2014/main" id="{D18C8106-8553-4AD0-8974-00D78C757DFE}"/>
              </a:ext>
            </a:extLst>
          </p:cNvPr>
          <p:cNvSpPr/>
          <p:nvPr/>
        </p:nvSpPr>
        <p:spPr>
          <a:xfrm>
            <a:off x="0" y="5655509"/>
            <a:ext cx="9144000" cy="7848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1500" i="1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*A válaszlehetőség 2022. júniustól szerepel a felmérésben  </a:t>
            </a:r>
          </a:p>
          <a:p>
            <a:pPr algn="ctr"/>
            <a:r>
              <a:rPr lang="hu-HU" sz="1500" i="1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** A válaszlehetőség 2022. októbertől szerepel a felmérésben</a:t>
            </a:r>
          </a:p>
          <a:p>
            <a:pPr algn="ctr"/>
            <a:r>
              <a:rPr lang="hu-HU" sz="1500" i="1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*** A válaszlehetőség 2023. januártól szerepel a felmérésben</a:t>
            </a:r>
          </a:p>
        </p:txBody>
      </p:sp>
      <p:sp>
        <p:nvSpPr>
          <p:cNvPr id="7" name="Téglalap 6">
            <a:extLst>
              <a:ext uri="{FF2B5EF4-FFF2-40B4-BE49-F238E27FC236}">
                <a16:creationId xmlns:a16="http://schemas.microsoft.com/office/drawing/2014/main" id="{7C2F1D16-58CA-440C-9260-DBD05F1BE97A}"/>
              </a:ext>
            </a:extLst>
          </p:cNvPr>
          <p:cNvSpPr/>
          <p:nvPr/>
        </p:nvSpPr>
        <p:spPr>
          <a:xfrm>
            <a:off x="885493" y="6409562"/>
            <a:ext cx="7373013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000" b="1" cap="all" dirty="0"/>
              <a:t>A vállalatok tevékenységét nehezítő tényezők</a:t>
            </a:r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DD0D0BAF-B678-FE95-90C9-9212619FC41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29771315"/>
              </p:ext>
            </p:extLst>
          </p:nvPr>
        </p:nvGraphicFramePr>
        <p:xfrm>
          <a:off x="-1" y="922448"/>
          <a:ext cx="9144000" cy="473306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38988971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430C6D57-395A-4C70-8B77-F3411EEE66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9771" y="2558884"/>
            <a:ext cx="4983366" cy="1740220"/>
          </a:xfrm>
        </p:spPr>
        <p:txBody>
          <a:bodyPr/>
          <a:lstStyle/>
          <a:p>
            <a:r>
              <a:rPr lang="hu-HU" b="1" dirty="0"/>
              <a:t>Üzleti környezet, beruházások, foglalkoztatás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99388178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F137383E-9C16-4A6D-B65B-4C727813EF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10448"/>
            <a:ext cx="8117305" cy="612000"/>
          </a:xfrm>
        </p:spPr>
        <p:txBody>
          <a:bodyPr>
            <a:noAutofit/>
          </a:bodyPr>
          <a:lstStyle/>
          <a:p>
            <a:r>
              <a:rPr lang="hu-HU" sz="2000" dirty="0"/>
              <a:t>Az üzleti környezet átlagos megítélése 3 hónapja fokozatosan javul…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2DA18DFA-2DCA-4A17-A86D-9495398F2E71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88667"/>
            <a:ext cx="3600000" cy="369333"/>
          </a:xfrm>
        </p:spPr>
        <p:txBody>
          <a:bodyPr/>
          <a:lstStyle/>
          <a:p>
            <a:endParaRPr lang="hu-HU"/>
          </a:p>
        </p:txBody>
      </p:sp>
      <p:sp>
        <p:nvSpPr>
          <p:cNvPr id="7" name="Téglalap 6">
            <a:extLst>
              <a:ext uri="{FF2B5EF4-FFF2-40B4-BE49-F238E27FC236}">
                <a16:creationId xmlns:a16="http://schemas.microsoft.com/office/drawing/2014/main" id="{54F32CAD-F421-4D0E-9B2B-4932342E74CE}"/>
              </a:ext>
            </a:extLst>
          </p:cNvPr>
          <p:cNvSpPr/>
          <p:nvPr/>
        </p:nvSpPr>
        <p:spPr>
          <a:xfrm>
            <a:off x="885493" y="5771489"/>
            <a:ext cx="7373013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hu-HU" sz="1500" i="1" dirty="0">
                <a:solidFill>
                  <a:schemeClr val="bg1">
                    <a:lumMod val="50000"/>
                  </a:schemeClr>
                </a:solidFill>
              </a:rPr>
              <a:t>Az egyenlegmutató a pozitív és negatív válaszok arányainak különbsége. </a:t>
            </a:r>
          </a:p>
          <a:p>
            <a:pPr algn="ctr"/>
            <a:r>
              <a:rPr lang="hu-HU" sz="2000" b="1" cap="all" dirty="0"/>
              <a:t>Az Üzleti környezet változása az előző hónaphoz képest</a:t>
            </a:r>
          </a:p>
          <a:p>
            <a:pPr algn="ctr"/>
            <a:r>
              <a:rPr lang="hu-HU" sz="2000" dirty="0"/>
              <a:t>(előző hónap = 100%)</a:t>
            </a:r>
          </a:p>
        </p:txBody>
      </p:sp>
      <p:sp>
        <p:nvSpPr>
          <p:cNvPr id="12" name="Nyíl: felfelé mutató 11">
            <a:extLst>
              <a:ext uri="{FF2B5EF4-FFF2-40B4-BE49-F238E27FC236}">
                <a16:creationId xmlns:a16="http://schemas.microsoft.com/office/drawing/2014/main" id="{83B2F9AD-1A5F-4E59-A99A-F683A89E0C4F}"/>
              </a:ext>
            </a:extLst>
          </p:cNvPr>
          <p:cNvSpPr/>
          <p:nvPr/>
        </p:nvSpPr>
        <p:spPr>
          <a:xfrm>
            <a:off x="8620340" y="1250791"/>
            <a:ext cx="180390" cy="666282"/>
          </a:xfrm>
          <a:prstGeom prst="up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sp>
        <p:nvSpPr>
          <p:cNvPr id="13" name="Nyíl: felfelé mutató 12">
            <a:extLst>
              <a:ext uri="{FF2B5EF4-FFF2-40B4-BE49-F238E27FC236}">
                <a16:creationId xmlns:a16="http://schemas.microsoft.com/office/drawing/2014/main" id="{69AC34D1-02C9-496A-8811-F8A6EF1ABEFB}"/>
              </a:ext>
            </a:extLst>
          </p:cNvPr>
          <p:cNvSpPr/>
          <p:nvPr/>
        </p:nvSpPr>
        <p:spPr>
          <a:xfrm rot="10800000">
            <a:off x="8636156" y="2151647"/>
            <a:ext cx="180390" cy="666282"/>
          </a:xfrm>
          <a:prstGeom prst="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sp>
        <p:nvSpPr>
          <p:cNvPr id="10" name="Szövegdoboz 9">
            <a:extLst>
              <a:ext uri="{FF2B5EF4-FFF2-40B4-BE49-F238E27FC236}">
                <a16:creationId xmlns:a16="http://schemas.microsoft.com/office/drawing/2014/main" id="{0509585C-336E-4D36-906B-F88CD00D2333}"/>
              </a:ext>
            </a:extLst>
          </p:cNvPr>
          <p:cNvSpPr txBox="1"/>
          <p:nvPr/>
        </p:nvSpPr>
        <p:spPr>
          <a:xfrm>
            <a:off x="8742481" y="922448"/>
            <a:ext cx="461665" cy="2458398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hu-HU" b="1" dirty="0">
                <a:solidFill>
                  <a:srgbClr val="00B050"/>
                </a:solidFill>
              </a:rPr>
              <a:t>Kedvezőbb   </a:t>
            </a:r>
            <a:r>
              <a:rPr lang="hu-HU" b="1" dirty="0">
                <a:solidFill>
                  <a:srgbClr val="FF0000"/>
                </a:solidFill>
              </a:rPr>
              <a:t>Gyengébb</a:t>
            </a:r>
          </a:p>
        </p:txBody>
      </p:sp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1806981A-AFDA-47AE-8849-278D7EACA6F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11267366"/>
              </p:ext>
            </p:extLst>
          </p:nvPr>
        </p:nvGraphicFramePr>
        <p:xfrm>
          <a:off x="0" y="922448"/>
          <a:ext cx="9204145" cy="50131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52833861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83FE1990-CDB8-400E-8686-4898A9647D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10448"/>
            <a:ext cx="8170293" cy="612000"/>
          </a:xfrm>
        </p:spPr>
        <p:txBody>
          <a:bodyPr>
            <a:noAutofit/>
          </a:bodyPr>
          <a:lstStyle/>
          <a:p>
            <a:r>
              <a:rPr lang="hu-HU" sz="2000" dirty="0"/>
              <a:t>… A jövőre vonatkozó várakozások azonban 4 hónap erősödést követően gyengültek márciusban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6D8A3BDB-C38C-4261-B1D2-B7615C39D051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24431" y="6485919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8" name="Téglalap 7">
            <a:extLst>
              <a:ext uri="{FF2B5EF4-FFF2-40B4-BE49-F238E27FC236}">
                <a16:creationId xmlns:a16="http://schemas.microsoft.com/office/drawing/2014/main" id="{C6F47AE3-DAB6-4935-844A-6EC3F2B06438}"/>
              </a:ext>
            </a:extLst>
          </p:cNvPr>
          <p:cNvSpPr/>
          <p:nvPr/>
        </p:nvSpPr>
        <p:spPr>
          <a:xfrm>
            <a:off x="586269" y="6067361"/>
            <a:ext cx="758402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hu-HU" sz="1500" i="1" dirty="0">
                <a:solidFill>
                  <a:schemeClr val="bg1">
                    <a:lumMod val="50000"/>
                  </a:schemeClr>
                </a:solidFill>
              </a:rPr>
              <a:t>Az egyenlegmutató a pozitív és negatív válaszok arányainak különbsége. </a:t>
            </a:r>
          </a:p>
          <a:p>
            <a:pPr algn="ctr"/>
            <a:r>
              <a:rPr lang="hu-HU" sz="2000" b="1" cap="all" dirty="0"/>
              <a:t>Az Üzleti környezet változásával kapcsolatos várakozások</a:t>
            </a:r>
          </a:p>
        </p:txBody>
      </p:sp>
      <p:sp>
        <p:nvSpPr>
          <p:cNvPr id="11" name="Nyíl: felfelé mutató 10">
            <a:extLst>
              <a:ext uri="{FF2B5EF4-FFF2-40B4-BE49-F238E27FC236}">
                <a16:creationId xmlns:a16="http://schemas.microsoft.com/office/drawing/2014/main" id="{F30A6E8F-11ED-4D07-83E0-F79A822D571B}"/>
              </a:ext>
            </a:extLst>
          </p:cNvPr>
          <p:cNvSpPr/>
          <p:nvPr/>
        </p:nvSpPr>
        <p:spPr>
          <a:xfrm>
            <a:off x="8613906" y="1545644"/>
            <a:ext cx="180390" cy="518433"/>
          </a:xfrm>
          <a:prstGeom prst="up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sp>
        <p:nvSpPr>
          <p:cNvPr id="12" name="Nyíl: felfelé mutató 11">
            <a:extLst>
              <a:ext uri="{FF2B5EF4-FFF2-40B4-BE49-F238E27FC236}">
                <a16:creationId xmlns:a16="http://schemas.microsoft.com/office/drawing/2014/main" id="{B466FFF8-2E15-41C6-833E-07FFA15AFD98}"/>
              </a:ext>
            </a:extLst>
          </p:cNvPr>
          <p:cNvSpPr/>
          <p:nvPr/>
        </p:nvSpPr>
        <p:spPr>
          <a:xfrm rot="10800000">
            <a:off x="8622063" y="2273356"/>
            <a:ext cx="180390" cy="518433"/>
          </a:xfrm>
          <a:prstGeom prst="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sp>
        <p:nvSpPr>
          <p:cNvPr id="13" name="Szövegdoboz 12">
            <a:extLst>
              <a:ext uri="{FF2B5EF4-FFF2-40B4-BE49-F238E27FC236}">
                <a16:creationId xmlns:a16="http://schemas.microsoft.com/office/drawing/2014/main" id="{88352E4E-A5C3-4AB2-A34C-1C2345C3EDD1}"/>
              </a:ext>
            </a:extLst>
          </p:cNvPr>
          <p:cNvSpPr txBox="1"/>
          <p:nvPr/>
        </p:nvSpPr>
        <p:spPr>
          <a:xfrm>
            <a:off x="8794296" y="1572326"/>
            <a:ext cx="461665" cy="1402060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hu-HU" b="1" dirty="0">
                <a:solidFill>
                  <a:srgbClr val="00B050"/>
                </a:solidFill>
              </a:rPr>
              <a:t>Javul   </a:t>
            </a:r>
            <a:r>
              <a:rPr lang="hu-HU" b="1" dirty="0">
                <a:solidFill>
                  <a:srgbClr val="FF0000"/>
                </a:solidFill>
              </a:rPr>
              <a:t>Romlik</a:t>
            </a:r>
          </a:p>
        </p:txBody>
      </p:sp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2E713768-11E8-49C9-9D7F-CAAFBAEF84B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8788154"/>
              </p:ext>
            </p:extLst>
          </p:nvPr>
        </p:nvGraphicFramePr>
        <p:xfrm>
          <a:off x="39138" y="922448"/>
          <a:ext cx="9104862" cy="51449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1578663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43138300-3BBA-449B-9960-1D2B2BDEEF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10448"/>
            <a:ext cx="8058385" cy="612000"/>
          </a:xfrm>
        </p:spPr>
        <p:txBody>
          <a:bodyPr>
            <a:noAutofit/>
          </a:bodyPr>
          <a:lstStyle/>
          <a:p>
            <a:r>
              <a:rPr lang="hu-HU" sz="2000" dirty="0"/>
              <a:t>A beruházási várakozások az iparban és építőiparban erősödtek, a többi iparágban gyengültek februárhoz képest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33A49900-B2C0-4EAC-B789-E6B54173A1D5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82951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8" name="Téglalap 7">
            <a:extLst>
              <a:ext uri="{FF2B5EF4-FFF2-40B4-BE49-F238E27FC236}">
                <a16:creationId xmlns:a16="http://schemas.microsoft.com/office/drawing/2014/main" id="{24CDD132-646C-4399-95A8-7E9CF82B4795}"/>
              </a:ext>
            </a:extLst>
          </p:cNvPr>
          <p:cNvSpPr/>
          <p:nvPr/>
        </p:nvSpPr>
        <p:spPr>
          <a:xfrm>
            <a:off x="779988" y="6347497"/>
            <a:ext cx="758402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000" b="1" cap="all" dirty="0"/>
              <a:t>A beruházásokkal kapcsolatos várakozások</a:t>
            </a:r>
          </a:p>
        </p:txBody>
      </p:sp>
      <p:sp>
        <p:nvSpPr>
          <p:cNvPr id="11" name="Nyíl: felfelé mutató 10">
            <a:extLst>
              <a:ext uri="{FF2B5EF4-FFF2-40B4-BE49-F238E27FC236}">
                <a16:creationId xmlns:a16="http://schemas.microsoft.com/office/drawing/2014/main" id="{6D338BA4-8D8C-4F09-9329-AEB3B7BB0701}"/>
              </a:ext>
            </a:extLst>
          </p:cNvPr>
          <p:cNvSpPr/>
          <p:nvPr/>
        </p:nvSpPr>
        <p:spPr>
          <a:xfrm>
            <a:off x="8613358" y="2069200"/>
            <a:ext cx="204002" cy="782025"/>
          </a:xfrm>
          <a:prstGeom prst="up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sp>
        <p:nvSpPr>
          <p:cNvPr id="12" name="Nyíl: felfelé mutató 11">
            <a:extLst>
              <a:ext uri="{FF2B5EF4-FFF2-40B4-BE49-F238E27FC236}">
                <a16:creationId xmlns:a16="http://schemas.microsoft.com/office/drawing/2014/main" id="{B99A9A8D-4E26-420E-B67B-10B2F10A4513}"/>
              </a:ext>
            </a:extLst>
          </p:cNvPr>
          <p:cNvSpPr/>
          <p:nvPr/>
        </p:nvSpPr>
        <p:spPr>
          <a:xfrm rot="10800000">
            <a:off x="8592545" y="3222437"/>
            <a:ext cx="224815" cy="782026"/>
          </a:xfrm>
          <a:prstGeom prst="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sp>
        <p:nvSpPr>
          <p:cNvPr id="2" name="Szövegdoboz 1">
            <a:extLst>
              <a:ext uri="{FF2B5EF4-FFF2-40B4-BE49-F238E27FC236}">
                <a16:creationId xmlns:a16="http://schemas.microsoft.com/office/drawing/2014/main" id="{5007BB0C-943E-493A-9F31-EE5E09098329}"/>
              </a:ext>
            </a:extLst>
          </p:cNvPr>
          <p:cNvSpPr txBox="1"/>
          <p:nvPr/>
        </p:nvSpPr>
        <p:spPr>
          <a:xfrm>
            <a:off x="8789045" y="1111135"/>
            <a:ext cx="461665" cy="3480180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hu-HU" b="1" dirty="0">
                <a:solidFill>
                  <a:srgbClr val="00B050"/>
                </a:solidFill>
              </a:rPr>
              <a:t>Tervez beruházást      </a:t>
            </a:r>
            <a:r>
              <a:rPr lang="hu-HU" b="1" dirty="0">
                <a:solidFill>
                  <a:srgbClr val="FF0000"/>
                </a:solidFill>
              </a:rPr>
              <a:t>Elhalasztotta</a:t>
            </a:r>
          </a:p>
        </p:txBody>
      </p:sp>
      <p:sp>
        <p:nvSpPr>
          <p:cNvPr id="5" name="Téglalap 7">
            <a:extLst>
              <a:ext uri="{FF2B5EF4-FFF2-40B4-BE49-F238E27FC236}">
                <a16:creationId xmlns:a16="http://schemas.microsoft.com/office/drawing/2014/main" id="{A1834696-E835-3797-40D0-5E12392A9E64}"/>
              </a:ext>
            </a:extLst>
          </p:cNvPr>
          <p:cNvSpPr/>
          <p:nvPr/>
        </p:nvSpPr>
        <p:spPr>
          <a:xfrm>
            <a:off x="0" y="5691950"/>
            <a:ext cx="914400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1400" i="1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Megjegyzés: Az ágazati és teljes átlag közötti különbséget az okozza, hogy előbbi súlyozatlan, utóbbi pedig nemcsak az ágazatok, hanem a vállalatok mérete szerint is súlyozott. </a:t>
            </a:r>
            <a:r>
              <a:rPr lang="hu-HU" sz="1400" i="1" dirty="0">
                <a:solidFill>
                  <a:schemeClr val="bg1">
                    <a:lumMod val="50000"/>
                  </a:schemeClr>
                </a:solidFill>
              </a:rPr>
              <a:t>Az egyenlegmutató a pozitív és negatív válaszok arányainak különbsége.</a:t>
            </a:r>
            <a:endParaRPr lang="hu-HU" sz="1400" i="1" dirty="0">
              <a:solidFill>
                <a:schemeClr val="bg1">
                  <a:lumMod val="50000"/>
                </a:schemeClr>
              </a:solidFill>
              <a:latin typeface="Calibri" panose="020F0502020204030204" pitchFamily="34" charset="0"/>
            </a:endParaRPr>
          </a:p>
        </p:txBody>
      </p:sp>
      <p:graphicFrame>
        <p:nvGraphicFramePr>
          <p:cNvPr id="7" name="Diagram 6">
            <a:extLst>
              <a:ext uri="{FF2B5EF4-FFF2-40B4-BE49-F238E27FC236}">
                <a16:creationId xmlns:a16="http://schemas.microsoft.com/office/drawing/2014/main" id="{11ABC85B-BFFA-43E2-BCB1-4D5DA623288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83546055"/>
              </p:ext>
            </p:extLst>
          </p:nvPr>
        </p:nvGraphicFramePr>
        <p:xfrm>
          <a:off x="0" y="922448"/>
          <a:ext cx="9144000" cy="482441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4839277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3BB4B34D-0DCF-4BF7-BE2B-56074C3CD1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/>
              <a:t>Az </a:t>
            </a:r>
            <a:r>
              <a:rPr lang="hu-HU" dirty="0" err="1"/>
              <a:t>mnb</a:t>
            </a:r>
            <a:r>
              <a:rPr lang="hu-HU" dirty="0"/>
              <a:t> vállalati konjunktúra felmérései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11608236-9EAD-4840-BC67-1A59EC809B5C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43506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graphicFrame>
        <p:nvGraphicFramePr>
          <p:cNvPr id="5" name="Tartalom helye 7">
            <a:extLst>
              <a:ext uri="{FF2B5EF4-FFF2-40B4-BE49-F238E27FC236}">
                <a16:creationId xmlns:a16="http://schemas.microsoft.com/office/drawing/2014/main" id="{C0F23E92-2569-4FDC-8E86-4F906A03BCB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29502102"/>
              </p:ext>
            </p:extLst>
          </p:nvPr>
        </p:nvGraphicFramePr>
        <p:xfrm>
          <a:off x="323696" y="1049311"/>
          <a:ext cx="8820304" cy="52673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4276362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6011EC9C-BDE0-4E56-8413-1A7FFED210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10448"/>
            <a:ext cx="8192684" cy="612000"/>
          </a:xfrm>
        </p:spPr>
        <p:txBody>
          <a:bodyPr>
            <a:noAutofit/>
          </a:bodyPr>
          <a:lstStyle/>
          <a:p>
            <a:r>
              <a:rPr lang="hu-HU" sz="1800" dirty="0"/>
              <a:t>A létszámbővítési tervek mutatója már 5 hónapja folyamatosan javul, a márciusi eredmény az elmúlt 8 hónap legmagasabb értéke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F68E6320-AED9-48BE-8C1A-5A232CE0490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82951"/>
            <a:ext cx="3600000" cy="369333"/>
          </a:xfrm>
        </p:spPr>
        <p:txBody>
          <a:bodyPr/>
          <a:lstStyle/>
          <a:p>
            <a:endParaRPr lang="hu-HU"/>
          </a:p>
        </p:txBody>
      </p:sp>
      <p:sp>
        <p:nvSpPr>
          <p:cNvPr id="8" name="Téglalap 7">
            <a:extLst>
              <a:ext uri="{FF2B5EF4-FFF2-40B4-BE49-F238E27FC236}">
                <a16:creationId xmlns:a16="http://schemas.microsoft.com/office/drawing/2014/main" id="{92D50B64-998B-48D5-8E65-C813D3D83B6F}"/>
              </a:ext>
            </a:extLst>
          </p:cNvPr>
          <p:cNvSpPr/>
          <p:nvPr/>
        </p:nvSpPr>
        <p:spPr>
          <a:xfrm>
            <a:off x="779988" y="6086655"/>
            <a:ext cx="758402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hu-HU" sz="1500" i="1" dirty="0">
                <a:solidFill>
                  <a:schemeClr val="bg1">
                    <a:lumMod val="50000"/>
                  </a:schemeClr>
                </a:solidFill>
              </a:rPr>
              <a:t>Az egyenlegmutató a pozitív és negatív válaszok arányainak különbsége. </a:t>
            </a:r>
          </a:p>
          <a:p>
            <a:pPr algn="ctr"/>
            <a:r>
              <a:rPr lang="hu-HU" sz="2000" b="1" cap="all" dirty="0"/>
              <a:t>A Foglalkoztatással kapcsolatos várakozások</a:t>
            </a:r>
          </a:p>
        </p:txBody>
      </p:sp>
      <p:sp>
        <p:nvSpPr>
          <p:cNvPr id="11" name="Nyíl: felfelé mutató 10">
            <a:extLst>
              <a:ext uri="{FF2B5EF4-FFF2-40B4-BE49-F238E27FC236}">
                <a16:creationId xmlns:a16="http://schemas.microsoft.com/office/drawing/2014/main" id="{29D48E71-B065-4EC0-A389-EF7208874ED6}"/>
              </a:ext>
            </a:extLst>
          </p:cNvPr>
          <p:cNvSpPr/>
          <p:nvPr/>
        </p:nvSpPr>
        <p:spPr>
          <a:xfrm>
            <a:off x="8710894" y="2358555"/>
            <a:ext cx="204002" cy="585169"/>
          </a:xfrm>
          <a:prstGeom prst="up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sp>
        <p:nvSpPr>
          <p:cNvPr id="12" name="Nyíl: felfelé mutató 11">
            <a:extLst>
              <a:ext uri="{FF2B5EF4-FFF2-40B4-BE49-F238E27FC236}">
                <a16:creationId xmlns:a16="http://schemas.microsoft.com/office/drawing/2014/main" id="{B71CF8CF-B011-4D6A-AC1C-5950FC14655F}"/>
              </a:ext>
            </a:extLst>
          </p:cNvPr>
          <p:cNvSpPr/>
          <p:nvPr/>
        </p:nvSpPr>
        <p:spPr>
          <a:xfrm rot="10800000">
            <a:off x="8710894" y="3248484"/>
            <a:ext cx="204002" cy="585170"/>
          </a:xfrm>
          <a:prstGeom prst="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sp>
        <p:nvSpPr>
          <p:cNvPr id="13" name="Szövegdoboz 12">
            <a:extLst>
              <a:ext uri="{FF2B5EF4-FFF2-40B4-BE49-F238E27FC236}">
                <a16:creationId xmlns:a16="http://schemas.microsoft.com/office/drawing/2014/main" id="{D679119C-7A71-49DD-A2BF-6F24F3525E56}"/>
              </a:ext>
            </a:extLst>
          </p:cNvPr>
          <p:cNvSpPr txBox="1"/>
          <p:nvPr/>
        </p:nvSpPr>
        <p:spPr>
          <a:xfrm>
            <a:off x="8812895" y="2541626"/>
            <a:ext cx="461665" cy="1596788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hu-HU" b="1" dirty="0">
                <a:solidFill>
                  <a:srgbClr val="00B050"/>
                </a:solidFill>
              </a:rPr>
              <a:t> Nő      </a:t>
            </a:r>
            <a:r>
              <a:rPr lang="hu-HU" b="1" dirty="0">
                <a:solidFill>
                  <a:srgbClr val="FF0000"/>
                </a:solidFill>
              </a:rPr>
              <a:t>Csökken</a:t>
            </a:r>
          </a:p>
        </p:txBody>
      </p:sp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6E7D5A77-4EBA-4339-93A4-0289F79574E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025857"/>
              </p:ext>
            </p:extLst>
          </p:nvPr>
        </p:nvGraphicFramePr>
        <p:xfrm>
          <a:off x="0" y="922447"/>
          <a:ext cx="9144000" cy="51642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Szövegdoboz 5">
            <a:extLst>
              <a:ext uri="{FF2B5EF4-FFF2-40B4-BE49-F238E27FC236}">
                <a16:creationId xmlns:a16="http://schemas.microsoft.com/office/drawing/2014/main" id="{9E93728B-394B-6E25-22FA-C11C925A8FBD}"/>
              </a:ext>
            </a:extLst>
          </p:cNvPr>
          <p:cNvSpPr txBox="1"/>
          <p:nvPr/>
        </p:nvSpPr>
        <p:spPr>
          <a:xfrm>
            <a:off x="7985913" y="2786818"/>
            <a:ext cx="92898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b="1" dirty="0">
                <a:solidFill>
                  <a:srgbClr val="4EE4F8"/>
                </a:solidFill>
              </a:rPr>
              <a:t>1 pont</a:t>
            </a:r>
          </a:p>
        </p:txBody>
      </p:sp>
    </p:spTree>
    <p:extLst>
      <p:ext uri="{BB962C8B-B14F-4D97-AF65-F5344CB8AC3E}">
        <p14:creationId xmlns:p14="http://schemas.microsoft.com/office/powerpoint/2010/main" val="116168536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6BDEA464-2D61-454E-AFB1-87A62F12A3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748" y="310449"/>
            <a:ext cx="7889511" cy="612000"/>
          </a:xfrm>
        </p:spPr>
        <p:txBody>
          <a:bodyPr>
            <a:noAutofit/>
          </a:bodyPr>
          <a:lstStyle/>
          <a:p>
            <a:r>
              <a:rPr lang="hu-HU" sz="2000" dirty="0"/>
              <a:t>A foglalkoztatási várakozások egyik iparágban sem negatívak, amire 2022. áprilisa óta nem volt példa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C27B7D11-D4E0-42AD-8658-64CDA5F9EB40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88667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7" name="Téglalap 6">
            <a:extLst>
              <a:ext uri="{FF2B5EF4-FFF2-40B4-BE49-F238E27FC236}">
                <a16:creationId xmlns:a16="http://schemas.microsoft.com/office/drawing/2014/main" id="{75FAA06C-E0DC-4EFD-B1D5-6AAB16355210}"/>
              </a:ext>
            </a:extLst>
          </p:cNvPr>
          <p:cNvSpPr/>
          <p:nvPr/>
        </p:nvSpPr>
        <p:spPr>
          <a:xfrm>
            <a:off x="779987" y="6448837"/>
            <a:ext cx="758402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000" b="1" cap="all" dirty="0"/>
              <a:t>A Foglalkoztatással kapcsolatos várakozások</a:t>
            </a:r>
          </a:p>
        </p:txBody>
      </p:sp>
      <p:sp>
        <p:nvSpPr>
          <p:cNvPr id="10" name="Nyíl: felfelé mutató 9">
            <a:extLst>
              <a:ext uri="{FF2B5EF4-FFF2-40B4-BE49-F238E27FC236}">
                <a16:creationId xmlns:a16="http://schemas.microsoft.com/office/drawing/2014/main" id="{215631CF-D211-4EE7-9B7A-634DCAEE9341}"/>
              </a:ext>
            </a:extLst>
          </p:cNvPr>
          <p:cNvSpPr/>
          <p:nvPr/>
        </p:nvSpPr>
        <p:spPr>
          <a:xfrm>
            <a:off x="8638567" y="1880483"/>
            <a:ext cx="204002" cy="540234"/>
          </a:xfrm>
          <a:prstGeom prst="up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sp>
        <p:nvSpPr>
          <p:cNvPr id="11" name="Nyíl: felfelé mutató 10">
            <a:extLst>
              <a:ext uri="{FF2B5EF4-FFF2-40B4-BE49-F238E27FC236}">
                <a16:creationId xmlns:a16="http://schemas.microsoft.com/office/drawing/2014/main" id="{911157E8-3600-42E9-A2F3-FB3C2D83A453}"/>
              </a:ext>
            </a:extLst>
          </p:cNvPr>
          <p:cNvSpPr/>
          <p:nvPr/>
        </p:nvSpPr>
        <p:spPr>
          <a:xfrm rot="10800000">
            <a:off x="8619285" y="2713155"/>
            <a:ext cx="204002" cy="616063"/>
          </a:xfrm>
          <a:prstGeom prst="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sp>
        <p:nvSpPr>
          <p:cNvPr id="12" name="Szövegdoboz 11">
            <a:extLst>
              <a:ext uri="{FF2B5EF4-FFF2-40B4-BE49-F238E27FC236}">
                <a16:creationId xmlns:a16="http://schemas.microsoft.com/office/drawing/2014/main" id="{BAE4D132-A870-4A0C-8439-337647CD3495}"/>
              </a:ext>
            </a:extLst>
          </p:cNvPr>
          <p:cNvSpPr txBox="1"/>
          <p:nvPr/>
        </p:nvSpPr>
        <p:spPr>
          <a:xfrm>
            <a:off x="8740568" y="2028655"/>
            <a:ext cx="461665" cy="1593001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hu-HU" b="1" dirty="0">
                <a:solidFill>
                  <a:srgbClr val="00B050"/>
                </a:solidFill>
              </a:rPr>
              <a:t>Nő      </a:t>
            </a:r>
            <a:r>
              <a:rPr lang="hu-HU" b="1" dirty="0">
                <a:solidFill>
                  <a:srgbClr val="FF0000"/>
                </a:solidFill>
              </a:rPr>
              <a:t>Csökken</a:t>
            </a:r>
          </a:p>
        </p:txBody>
      </p:sp>
      <p:sp>
        <p:nvSpPr>
          <p:cNvPr id="2" name="Téglalap 7">
            <a:extLst>
              <a:ext uri="{FF2B5EF4-FFF2-40B4-BE49-F238E27FC236}">
                <a16:creationId xmlns:a16="http://schemas.microsoft.com/office/drawing/2014/main" id="{679825BB-6308-D916-C9CF-EAE5109F2B5C}"/>
              </a:ext>
            </a:extLst>
          </p:cNvPr>
          <p:cNvSpPr/>
          <p:nvPr/>
        </p:nvSpPr>
        <p:spPr>
          <a:xfrm>
            <a:off x="0" y="5781003"/>
            <a:ext cx="914400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1400" i="1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Megjegyzés: Az ágazati és teljes átlag közötti különbséget az okozza, hogy előbbi súlyozatlan, utóbbi pedig nemcsak az ágazatok, hanem a vállalatok mérete szerint is súlyozott. </a:t>
            </a:r>
            <a:r>
              <a:rPr lang="hu-HU" sz="1400" i="1" dirty="0">
                <a:solidFill>
                  <a:schemeClr val="bg1">
                    <a:lumMod val="50000"/>
                  </a:schemeClr>
                </a:solidFill>
              </a:rPr>
              <a:t>Az egyenlegmutató a pozitív és negatív válaszok arányainak különbsége.</a:t>
            </a:r>
          </a:p>
        </p:txBody>
      </p:sp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79C93EB7-E483-432F-84BA-BF37B97A225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57650122"/>
              </p:ext>
            </p:extLst>
          </p:nvPr>
        </p:nvGraphicFramePr>
        <p:xfrm>
          <a:off x="-1" y="922449"/>
          <a:ext cx="9144001" cy="485855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4902720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430C6D57-395A-4C70-8B77-F3411EEE66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9771" y="3117498"/>
            <a:ext cx="4983366" cy="622991"/>
          </a:xfrm>
        </p:spPr>
        <p:txBody>
          <a:bodyPr/>
          <a:lstStyle/>
          <a:p>
            <a:r>
              <a:rPr lang="hu-HU" b="1" dirty="0"/>
              <a:t>Árak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29204229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6BDEA464-2D61-454E-AFB1-87A62F12A3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01396"/>
            <a:ext cx="8164539" cy="612000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hu-HU" sz="1800" dirty="0"/>
              <a:t>Az inflációs nyomás enyhülésére utal, hogy minden iparágban csökkent az elmúlt 3 hónapban árat emelők aránya…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C27B7D11-D4E0-42AD-8658-64CDA5F9EB40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88667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14" name="Téglalap 13">
            <a:extLst>
              <a:ext uri="{FF2B5EF4-FFF2-40B4-BE49-F238E27FC236}">
                <a16:creationId xmlns:a16="http://schemas.microsoft.com/office/drawing/2014/main" id="{CD90382C-7B66-4BF6-AD10-CA770678CC28}"/>
              </a:ext>
            </a:extLst>
          </p:cNvPr>
          <p:cNvSpPr/>
          <p:nvPr/>
        </p:nvSpPr>
        <p:spPr>
          <a:xfrm>
            <a:off x="779987" y="5919281"/>
            <a:ext cx="7494880" cy="9387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hu-HU" sz="1400" i="1" dirty="0">
                <a:solidFill>
                  <a:schemeClr val="bg1">
                    <a:lumMod val="50000"/>
                  </a:schemeClr>
                </a:solidFill>
              </a:rPr>
              <a:t>Az egyenlegmutató az elmúlt 3 hónapban áremelést és árcsökkentést megvalósító válaszadók arányainak különbsége. </a:t>
            </a:r>
          </a:p>
          <a:p>
            <a:pPr algn="ctr"/>
            <a:r>
              <a:rPr lang="hu-HU" sz="2000" b="1" cap="all" dirty="0"/>
              <a:t>Az elmúlt 3 hónapban megvalósított áremelések</a:t>
            </a:r>
          </a:p>
        </p:txBody>
      </p:sp>
      <p:sp>
        <p:nvSpPr>
          <p:cNvPr id="2" name="Téglalap 7">
            <a:extLst>
              <a:ext uri="{FF2B5EF4-FFF2-40B4-BE49-F238E27FC236}">
                <a16:creationId xmlns:a16="http://schemas.microsoft.com/office/drawing/2014/main" id="{30E62A43-BB11-389D-527C-08B8E59E73F3}"/>
              </a:ext>
            </a:extLst>
          </p:cNvPr>
          <p:cNvSpPr/>
          <p:nvPr/>
        </p:nvSpPr>
        <p:spPr>
          <a:xfrm>
            <a:off x="-108643" y="5684325"/>
            <a:ext cx="9343177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1400" i="1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Megjegyzés: </a:t>
            </a:r>
            <a:r>
              <a:rPr lang="hu-HU" sz="1400" i="1" dirty="0">
                <a:solidFill>
                  <a:srgbClr val="7F7F7F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csoportosított adatok ágazati szinten, míg a teljes</a:t>
            </a:r>
            <a:r>
              <a:rPr lang="hu-HU" sz="1400" i="1" dirty="0">
                <a:solidFill>
                  <a:srgbClr val="7F7F7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átlag ágazat és vállalatméret szerint is súlyozott.</a:t>
            </a:r>
            <a:endParaRPr lang="hu-HU" sz="1400" i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7" name="Szövegdoboz 6">
            <a:extLst>
              <a:ext uri="{FF2B5EF4-FFF2-40B4-BE49-F238E27FC236}">
                <a16:creationId xmlns:a16="http://schemas.microsoft.com/office/drawing/2014/main" id="{CB018CDE-2D16-0198-AE29-66235E5014C9}"/>
              </a:ext>
            </a:extLst>
          </p:cNvPr>
          <p:cNvSpPr txBox="1"/>
          <p:nvPr/>
        </p:nvSpPr>
        <p:spPr>
          <a:xfrm>
            <a:off x="8775630" y="1223921"/>
            <a:ext cx="461665" cy="4111263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hu-HU" b="1" dirty="0"/>
              <a:t>Emelkedtek az árak     Csökkentek az árak     </a:t>
            </a:r>
          </a:p>
        </p:txBody>
      </p:sp>
      <p:sp>
        <p:nvSpPr>
          <p:cNvPr id="8" name="Nyíl: felfelé mutató 7">
            <a:extLst>
              <a:ext uri="{FF2B5EF4-FFF2-40B4-BE49-F238E27FC236}">
                <a16:creationId xmlns:a16="http://schemas.microsoft.com/office/drawing/2014/main" id="{CEA9A399-39F3-F8B7-1230-481ED6DAEF16}"/>
              </a:ext>
            </a:extLst>
          </p:cNvPr>
          <p:cNvSpPr/>
          <p:nvPr/>
        </p:nvSpPr>
        <p:spPr>
          <a:xfrm>
            <a:off x="8645190" y="2274989"/>
            <a:ext cx="204002" cy="782025"/>
          </a:xfrm>
          <a:prstGeom prst="upArrow">
            <a:avLst/>
          </a:prstGeom>
          <a:solidFill>
            <a:srgbClr val="B87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sp>
        <p:nvSpPr>
          <p:cNvPr id="9" name="Nyíl: felfelé mutató 8">
            <a:extLst>
              <a:ext uri="{FF2B5EF4-FFF2-40B4-BE49-F238E27FC236}">
                <a16:creationId xmlns:a16="http://schemas.microsoft.com/office/drawing/2014/main" id="{9D4C55FD-D3C0-41E7-8978-72197A4D58BC}"/>
              </a:ext>
            </a:extLst>
          </p:cNvPr>
          <p:cNvSpPr/>
          <p:nvPr/>
        </p:nvSpPr>
        <p:spPr>
          <a:xfrm rot="10800000">
            <a:off x="8644988" y="3404945"/>
            <a:ext cx="204002" cy="782026"/>
          </a:xfrm>
          <a:prstGeom prst="upArrow">
            <a:avLst/>
          </a:prstGeom>
          <a:solidFill>
            <a:srgbClr val="B87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5EA6928B-CA3D-A12E-93C9-915A24FFA8E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96004709"/>
              </p:ext>
            </p:extLst>
          </p:nvPr>
        </p:nvGraphicFramePr>
        <p:xfrm>
          <a:off x="0" y="913396"/>
          <a:ext cx="9144000" cy="47709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1594080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6BDEA464-2D61-454E-AFB1-87A62F12A3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004" y="301396"/>
            <a:ext cx="7924292" cy="612000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hu-HU" sz="1800" dirty="0"/>
              <a:t>… a további áremelést tervezőké pedig ebben a hónapban volt a legalacsonyabb a felmérés 2020. decemberi kezdete óta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C27B7D11-D4E0-42AD-8658-64CDA5F9EB40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88667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14" name="Téglalap 13">
            <a:extLst>
              <a:ext uri="{FF2B5EF4-FFF2-40B4-BE49-F238E27FC236}">
                <a16:creationId xmlns:a16="http://schemas.microsoft.com/office/drawing/2014/main" id="{CD90382C-7B66-4BF6-AD10-CA770678CC28}"/>
              </a:ext>
            </a:extLst>
          </p:cNvPr>
          <p:cNvSpPr/>
          <p:nvPr/>
        </p:nvSpPr>
        <p:spPr>
          <a:xfrm>
            <a:off x="779988" y="6410569"/>
            <a:ext cx="758402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000" b="1" cap="all" dirty="0"/>
              <a:t>Az </a:t>
            </a:r>
            <a:r>
              <a:rPr lang="hu-HU" sz="2000" b="1" cap="all" dirty="0" err="1"/>
              <a:t>árváltoztatással</a:t>
            </a:r>
            <a:r>
              <a:rPr lang="hu-HU" sz="2000" b="1" cap="all" dirty="0"/>
              <a:t> kapcsolatos várakozások</a:t>
            </a:r>
          </a:p>
        </p:txBody>
      </p:sp>
      <p:sp>
        <p:nvSpPr>
          <p:cNvPr id="15" name="Szövegdoboz 14">
            <a:extLst>
              <a:ext uri="{FF2B5EF4-FFF2-40B4-BE49-F238E27FC236}">
                <a16:creationId xmlns:a16="http://schemas.microsoft.com/office/drawing/2014/main" id="{D8BDDC9E-4CF4-4942-97EC-8764931768F0}"/>
              </a:ext>
            </a:extLst>
          </p:cNvPr>
          <p:cNvSpPr txBox="1"/>
          <p:nvPr/>
        </p:nvSpPr>
        <p:spPr>
          <a:xfrm>
            <a:off x="8764423" y="1628048"/>
            <a:ext cx="461665" cy="4111263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hu-HU" b="1" dirty="0"/>
              <a:t>Áremelést tervez    Árcsökkentést tervez</a:t>
            </a:r>
          </a:p>
        </p:txBody>
      </p:sp>
      <p:sp>
        <p:nvSpPr>
          <p:cNvPr id="16" name="Nyíl: felfelé mutató 15">
            <a:extLst>
              <a:ext uri="{FF2B5EF4-FFF2-40B4-BE49-F238E27FC236}">
                <a16:creationId xmlns:a16="http://schemas.microsoft.com/office/drawing/2014/main" id="{E6CDD610-B420-470A-87D9-751B8B6D65DA}"/>
              </a:ext>
            </a:extLst>
          </p:cNvPr>
          <p:cNvSpPr/>
          <p:nvPr/>
        </p:nvSpPr>
        <p:spPr>
          <a:xfrm>
            <a:off x="8662422" y="2510642"/>
            <a:ext cx="204002" cy="782025"/>
          </a:xfrm>
          <a:prstGeom prst="upArrow">
            <a:avLst/>
          </a:prstGeom>
          <a:solidFill>
            <a:srgbClr val="B87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sp>
        <p:nvSpPr>
          <p:cNvPr id="17" name="Nyíl: felfelé mutató 16">
            <a:extLst>
              <a:ext uri="{FF2B5EF4-FFF2-40B4-BE49-F238E27FC236}">
                <a16:creationId xmlns:a16="http://schemas.microsoft.com/office/drawing/2014/main" id="{55FE3721-E2FD-457E-89FF-18302E78CB03}"/>
              </a:ext>
            </a:extLst>
          </p:cNvPr>
          <p:cNvSpPr/>
          <p:nvPr/>
        </p:nvSpPr>
        <p:spPr>
          <a:xfrm rot="10800000">
            <a:off x="8662422" y="3531899"/>
            <a:ext cx="204002" cy="782026"/>
          </a:xfrm>
          <a:prstGeom prst="upArrow">
            <a:avLst/>
          </a:prstGeom>
          <a:solidFill>
            <a:srgbClr val="B87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sp>
        <p:nvSpPr>
          <p:cNvPr id="2" name="Téglalap 7">
            <a:extLst>
              <a:ext uri="{FF2B5EF4-FFF2-40B4-BE49-F238E27FC236}">
                <a16:creationId xmlns:a16="http://schemas.microsoft.com/office/drawing/2014/main" id="{C999B6D0-D99E-97A8-1E19-66B424115135}"/>
              </a:ext>
            </a:extLst>
          </p:cNvPr>
          <p:cNvSpPr/>
          <p:nvPr/>
        </p:nvSpPr>
        <p:spPr>
          <a:xfrm>
            <a:off x="-84590" y="5739311"/>
            <a:ext cx="914400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1400" i="1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Megjegyzés: Az ágazati és teljes átlag közötti különbséget az okozza, hogy előbbi súlyozatlan, utóbbi pedig nemcsak az ágazatok, hanem a vállalatok mérete szerint is súlyozott. </a:t>
            </a:r>
            <a:r>
              <a:rPr lang="hu-HU" sz="1400" i="1" dirty="0">
                <a:solidFill>
                  <a:schemeClr val="bg1">
                    <a:lumMod val="50000"/>
                  </a:schemeClr>
                </a:solidFill>
              </a:rPr>
              <a:t>Az egyenlegmutató az áremelést és árcsökkentést tervező válaszadók arányainak különbsége. </a:t>
            </a:r>
            <a:endParaRPr lang="hu-HU" sz="1500" i="1" dirty="0">
              <a:solidFill>
                <a:schemeClr val="bg1">
                  <a:lumMod val="50000"/>
                </a:schemeClr>
              </a:solidFill>
            </a:endParaRPr>
          </a:p>
        </p:txBody>
      </p:sp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AE43E789-3081-4627-B1A9-80FB80614CE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84831575"/>
              </p:ext>
            </p:extLst>
          </p:nvPr>
        </p:nvGraphicFramePr>
        <p:xfrm>
          <a:off x="0" y="913397"/>
          <a:ext cx="9144000" cy="47785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07758210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6BDEA464-2D61-454E-AFB1-87A62F12A3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7819" y="310449"/>
            <a:ext cx="7832442" cy="612000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hu-HU" sz="2000" dirty="0"/>
              <a:t>a magasabb infláció miatt a válaszadók mintegy negyede tervez évközi béremelést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C27B7D11-D4E0-42AD-8658-64CDA5F9EB40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88667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14" name="Téglalap 13">
            <a:extLst>
              <a:ext uri="{FF2B5EF4-FFF2-40B4-BE49-F238E27FC236}">
                <a16:creationId xmlns:a16="http://schemas.microsoft.com/office/drawing/2014/main" id="{CD90382C-7B66-4BF6-AD10-CA770678CC28}"/>
              </a:ext>
            </a:extLst>
          </p:cNvPr>
          <p:cNvSpPr/>
          <p:nvPr/>
        </p:nvSpPr>
        <p:spPr>
          <a:xfrm>
            <a:off x="688128" y="6147441"/>
            <a:ext cx="7767743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000" b="1" cap="all" dirty="0"/>
              <a:t>A magasabb infláció miatt évközi béremelést tervezők aránya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A77136F5-1D1E-2D7C-641F-D959E37932ED}"/>
              </a:ext>
            </a:extLst>
          </p:cNvPr>
          <p:cNvCxnSpPr>
            <a:cxnSpLocks/>
          </p:cNvCxnSpPr>
          <p:nvPr/>
        </p:nvCxnSpPr>
        <p:spPr>
          <a:xfrm flipV="1">
            <a:off x="7337947" y="922449"/>
            <a:ext cx="0" cy="4083112"/>
          </a:xfrm>
          <a:prstGeom prst="line">
            <a:avLst/>
          </a:prstGeom>
          <a:ln w="19050">
            <a:solidFill>
              <a:schemeClr val="bg1">
                <a:lumMod val="6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623D9BF0-154B-84D9-E6E5-A5C96BBAEF2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69423509"/>
              </p:ext>
            </p:extLst>
          </p:nvPr>
        </p:nvGraphicFramePr>
        <p:xfrm>
          <a:off x="0" y="922449"/>
          <a:ext cx="9058940" cy="52557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69945929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FE45324B-6843-4354-8A92-924D4FA99A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9771" y="2279577"/>
            <a:ext cx="5736358" cy="2298834"/>
          </a:xfrm>
        </p:spPr>
        <p:txBody>
          <a:bodyPr/>
          <a:lstStyle/>
          <a:p>
            <a:r>
              <a:rPr lang="hu-HU" dirty="0"/>
              <a:t>Köszönjük minden közreműködőnek a kitöltésben való részvételt!</a:t>
            </a:r>
          </a:p>
        </p:txBody>
      </p:sp>
    </p:spTree>
    <p:extLst>
      <p:ext uri="{BB962C8B-B14F-4D97-AF65-F5344CB8AC3E}">
        <p14:creationId xmlns:p14="http://schemas.microsoft.com/office/powerpoint/2010/main" val="18373295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EB70AFAA-7737-4596-94E8-AE33F13BB0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10448"/>
            <a:ext cx="8088816" cy="612000"/>
          </a:xfrm>
        </p:spPr>
        <p:txBody>
          <a:bodyPr>
            <a:noAutofit/>
          </a:bodyPr>
          <a:lstStyle/>
          <a:p>
            <a:r>
              <a:rPr lang="hu-HU" sz="1900" dirty="0"/>
              <a:t>Az aktuális helyzet megítélése továbbra is kedvezőtlen, a jövőre vonatkozó optimizmus mérséklődött februárhoz képest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33C45795-BC3B-4D91-B499-FE1B4B8FE42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45153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graphicFrame>
        <p:nvGraphicFramePr>
          <p:cNvPr id="8" name="Tartalom helye 7">
            <a:extLst>
              <a:ext uri="{FF2B5EF4-FFF2-40B4-BE49-F238E27FC236}">
                <a16:creationId xmlns:a16="http://schemas.microsoft.com/office/drawing/2014/main" id="{A8E1A91E-993A-431B-894E-5E00C5DD12AD}"/>
              </a:ext>
            </a:extLst>
          </p:cNvPr>
          <p:cNvGraphicFramePr>
            <a:graphicFrameLocks noGrp="1"/>
          </p:cNvGraphicFramePr>
          <p:nvPr>
            <p:ph sz="quarter" idx="10"/>
            <p:extLst>
              <p:ext uri="{D42A27DB-BD31-4B8C-83A1-F6EECF244321}">
                <p14:modId xmlns:p14="http://schemas.microsoft.com/office/powerpoint/2010/main" val="3508017441"/>
              </p:ext>
            </p:extLst>
          </p:nvPr>
        </p:nvGraphicFramePr>
        <p:xfrm>
          <a:off x="0" y="922448"/>
          <a:ext cx="9144000" cy="562510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987970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50DFB418-1B95-49EA-8D7A-974C9983BB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" y="309397"/>
            <a:ext cx="8059658" cy="612000"/>
          </a:xfrm>
        </p:spPr>
        <p:txBody>
          <a:bodyPr>
            <a:noAutofit/>
          </a:bodyPr>
          <a:lstStyle/>
          <a:p>
            <a:r>
              <a:rPr lang="hu-HU" sz="1800" dirty="0"/>
              <a:t>Az </a:t>
            </a:r>
            <a:r>
              <a:rPr lang="hu-HU" sz="1800" dirty="0" err="1"/>
              <a:t>mnb</a:t>
            </a:r>
            <a:r>
              <a:rPr lang="hu-HU" sz="1800" dirty="0"/>
              <a:t> konjunktúraindexe az előző havi 0 pontról a kedvezőtlen konjunktúrát jelző negatív tartományba, -4 pontra csökkent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09C89794-5F2C-4AC7-A95F-240E1C83C7E0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547532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6" name="Téglalap 5">
            <a:extLst>
              <a:ext uri="{FF2B5EF4-FFF2-40B4-BE49-F238E27FC236}">
                <a16:creationId xmlns:a16="http://schemas.microsoft.com/office/drawing/2014/main" id="{29C42FF4-1ED7-4CFD-A338-2F7652C24DEF}"/>
              </a:ext>
            </a:extLst>
          </p:cNvPr>
          <p:cNvSpPr/>
          <p:nvPr/>
        </p:nvSpPr>
        <p:spPr>
          <a:xfrm>
            <a:off x="15751" y="6290666"/>
            <a:ext cx="911249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000" b="1" cap="all" dirty="0"/>
              <a:t>A jelenlegi helyzet, a várakozások és az MNB konjunktúra indexe</a:t>
            </a:r>
          </a:p>
        </p:txBody>
      </p:sp>
      <p:sp>
        <p:nvSpPr>
          <p:cNvPr id="14" name="Téglalap 13">
            <a:extLst>
              <a:ext uri="{FF2B5EF4-FFF2-40B4-BE49-F238E27FC236}">
                <a16:creationId xmlns:a16="http://schemas.microsoft.com/office/drawing/2014/main" id="{70FE1926-3A9A-4E74-9CA0-ABD85A2F0232}"/>
              </a:ext>
            </a:extLst>
          </p:cNvPr>
          <p:cNvSpPr/>
          <p:nvPr/>
        </p:nvSpPr>
        <p:spPr>
          <a:xfrm>
            <a:off x="583926" y="5803551"/>
            <a:ext cx="8345797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1500" i="1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A skála értékei -100 és +100 között mozognak. A pozitív értékek a konjunktúra javulását, a negatívok a romlását jelzik.</a:t>
            </a:r>
            <a:endParaRPr lang="hu-HU" sz="1500" i="1" dirty="0">
              <a:solidFill>
                <a:schemeClr val="bg1">
                  <a:lumMod val="50000"/>
                </a:schemeClr>
              </a:solidFill>
            </a:endParaRPr>
          </a:p>
        </p:txBody>
      </p:sp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00000000-0008-0000-0100-000003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65299359"/>
              </p:ext>
            </p:extLst>
          </p:nvPr>
        </p:nvGraphicFramePr>
        <p:xfrm>
          <a:off x="15751" y="921398"/>
          <a:ext cx="9112494" cy="49903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05791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50DFB418-1B95-49EA-8D7A-974C9983BB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6266" y="311788"/>
            <a:ext cx="7870549" cy="612000"/>
          </a:xfrm>
        </p:spPr>
        <p:txBody>
          <a:bodyPr>
            <a:noAutofit/>
          </a:bodyPr>
          <a:lstStyle/>
          <a:p>
            <a:r>
              <a:rPr lang="hu-HU" sz="2000" dirty="0"/>
              <a:t>A jelenlegi helyzet megítélése már 3 hónapja romlik, a mutató legutóbb 2 éve állt ilyen alacsony szinten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09C89794-5F2C-4AC7-A95F-240E1C83C7E0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12495" y="6474433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8" name="Téglalap 7">
            <a:extLst>
              <a:ext uri="{FF2B5EF4-FFF2-40B4-BE49-F238E27FC236}">
                <a16:creationId xmlns:a16="http://schemas.microsoft.com/office/drawing/2014/main" id="{F186A0CF-C284-4680-AF26-FF28FECB416C}"/>
              </a:ext>
            </a:extLst>
          </p:cNvPr>
          <p:cNvSpPr/>
          <p:nvPr/>
        </p:nvSpPr>
        <p:spPr>
          <a:xfrm>
            <a:off x="598095" y="5881242"/>
            <a:ext cx="8345797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1500" i="1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A skála értékei -100 és +100 között mozognak. A pozitív értékek a konjunktúra javulását, a negatívok a romlását jelzik.</a:t>
            </a:r>
            <a:endParaRPr lang="hu-HU" sz="1500" i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0" name="Téglalap 9">
            <a:extLst>
              <a:ext uri="{FF2B5EF4-FFF2-40B4-BE49-F238E27FC236}">
                <a16:creationId xmlns:a16="http://schemas.microsoft.com/office/drawing/2014/main" id="{45F1E777-9332-46F0-B550-C4B81158C786}"/>
              </a:ext>
            </a:extLst>
          </p:cNvPr>
          <p:cNvSpPr/>
          <p:nvPr/>
        </p:nvSpPr>
        <p:spPr>
          <a:xfrm>
            <a:off x="0" y="6399622"/>
            <a:ext cx="911249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000" b="1" cap="all" dirty="0"/>
              <a:t>A jelenlegi helyzet indexe vállalatméret szerint</a:t>
            </a:r>
          </a:p>
        </p:txBody>
      </p:sp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5607DD30-891E-4AA6-95B3-CBF998C8E17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68285189"/>
              </p:ext>
            </p:extLst>
          </p:nvPr>
        </p:nvGraphicFramePr>
        <p:xfrm>
          <a:off x="0" y="923789"/>
          <a:ext cx="9112494" cy="49574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7026349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E8CCF150-97A5-4F9E-AEC4-737215E59F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506" y="304901"/>
            <a:ext cx="8091875" cy="612000"/>
          </a:xfrm>
        </p:spPr>
        <p:txBody>
          <a:bodyPr>
            <a:noAutofit/>
          </a:bodyPr>
          <a:lstStyle/>
          <a:p>
            <a:r>
              <a:rPr lang="hu-HU" sz="2000" dirty="0"/>
              <a:t>Az aktuális helyzettel kapcsolatos tapasztalatok a vizsgált tényezők többségénél romlottak februárhoz képest...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D3F20BEA-550F-434F-AF54-C30B7F7A2F1A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36124" y="6457023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7" name="Téglalap 6">
            <a:extLst>
              <a:ext uri="{FF2B5EF4-FFF2-40B4-BE49-F238E27FC236}">
                <a16:creationId xmlns:a16="http://schemas.microsoft.com/office/drawing/2014/main" id="{13670992-96D8-4A00-8D2C-68C36B448FC9}"/>
              </a:ext>
            </a:extLst>
          </p:cNvPr>
          <p:cNvSpPr/>
          <p:nvPr/>
        </p:nvSpPr>
        <p:spPr>
          <a:xfrm>
            <a:off x="31506" y="6214545"/>
            <a:ext cx="9112494" cy="6309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1500" i="1" dirty="0">
                <a:solidFill>
                  <a:schemeClr val="bg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*Az első két felmérésben nem szerepelt ez a kérdés</a:t>
            </a:r>
          </a:p>
          <a:p>
            <a:pPr algn="ctr"/>
            <a:r>
              <a:rPr lang="hu-HU" sz="2000" b="1" cap="all" dirty="0"/>
              <a:t>A jelenlegi helyzet alindexei</a:t>
            </a:r>
          </a:p>
        </p:txBody>
      </p:sp>
      <p:sp>
        <p:nvSpPr>
          <p:cNvPr id="10" name="Nyíl: felfelé mutató 9">
            <a:extLst>
              <a:ext uri="{FF2B5EF4-FFF2-40B4-BE49-F238E27FC236}">
                <a16:creationId xmlns:a16="http://schemas.microsoft.com/office/drawing/2014/main" id="{6DF855B3-92E7-4286-80C0-80361F4F943C}"/>
              </a:ext>
            </a:extLst>
          </p:cNvPr>
          <p:cNvSpPr/>
          <p:nvPr/>
        </p:nvSpPr>
        <p:spPr>
          <a:xfrm>
            <a:off x="8675363" y="1298260"/>
            <a:ext cx="215857" cy="562753"/>
          </a:xfrm>
          <a:prstGeom prst="up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 dirty="0">
              <a:solidFill>
                <a:srgbClr val="FF0000"/>
              </a:solidFill>
            </a:endParaRPr>
          </a:p>
        </p:txBody>
      </p:sp>
      <p:sp>
        <p:nvSpPr>
          <p:cNvPr id="11" name="Nyíl: felfelé mutató 10">
            <a:extLst>
              <a:ext uri="{FF2B5EF4-FFF2-40B4-BE49-F238E27FC236}">
                <a16:creationId xmlns:a16="http://schemas.microsoft.com/office/drawing/2014/main" id="{2C14FD94-C330-4973-859E-26CCF9143A8A}"/>
              </a:ext>
            </a:extLst>
          </p:cNvPr>
          <p:cNvSpPr/>
          <p:nvPr/>
        </p:nvSpPr>
        <p:spPr>
          <a:xfrm rot="10800000">
            <a:off x="8675363" y="2103491"/>
            <a:ext cx="215857" cy="677108"/>
          </a:xfrm>
          <a:prstGeom prst="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 dirty="0">
              <a:solidFill>
                <a:srgbClr val="FF0000"/>
              </a:solidFill>
            </a:endParaRPr>
          </a:p>
        </p:txBody>
      </p:sp>
      <p:sp>
        <p:nvSpPr>
          <p:cNvPr id="12" name="Szövegdoboz 11">
            <a:extLst>
              <a:ext uri="{FF2B5EF4-FFF2-40B4-BE49-F238E27FC236}">
                <a16:creationId xmlns:a16="http://schemas.microsoft.com/office/drawing/2014/main" id="{6413B0AA-AC58-46BD-8206-80FF7546FBEF}"/>
              </a:ext>
            </a:extLst>
          </p:cNvPr>
          <p:cNvSpPr txBox="1"/>
          <p:nvPr/>
        </p:nvSpPr>
        <p:spPr>
          <a:xfrm>
            <a:off x="8783291" y="1004587"/>
            <a:ext cx="461665" cy="2328657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hu-HU" b="1" dirty="0">
                <a:solidFill>
                  <a:srgbClr val="00B050"/>
                </a:solidFill>
              </a:rPr>
              <a:t>Kedvező    </a:t>
            </a:r>
            <a:r>
              <a:rPr lang="hu-HU" b="1" dirty="0">
                <a:solidFill>
                  <a:srgbClr val="FF0000"/>
                </a:solidFill>
              </a:rPr>
              <a:t>Kedvezőtlen</a:t>
            </a:r>
          </a:p>
        </p:txBody>
      </p:sp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93494932-ECBF-43EE-AAF0-B32C0382DC4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10352212"/>
              </p:ext>
            </p:extLst>
          </p:nvPr>
        </p:nvGraphicFramePr>
        <p:xfrm>
          <a:off x="0" y="916901"/>
          <a:ext cx="9112494" cy="52976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1661890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E8CCF150-97A5-4F9E-AEC4-737215E59F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708" y="304901"/>
            <a:ext cx="7989674" cy="612000"/>
          </a:xfrm>
        </p:spPr>
        <p:txBody>
          <a:bodyPr>
            <a:noAutofit/>
          </a:bodyPr>
          <a:lstStyle/>
          <a:p>
            <a:r>
              <a:rPr lang="hu-HU" sz="2000" dirty="0"/>
              <a:t>… és hasonlóan enyhén romló képet mutattak a várakozások tényezői is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D3F20BEA-550F-434F-AF54-C30B7F7A2F1A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36124" y="6457023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7" name="Téglalap 6">
            <a:extLst>
              <a:ext uri="{FF2B5EF4-FFF2-40B4-BE49-F238E27FC236}">
                <a16:creationId xmlns:a16="http://schemas.microsoft.com/office/drawing/2014/main" id="{13670992-96D8-4A00-8D2C-68C36B448FC9}"/>
              </a:ext>
            </a:extLst>
          </p:cNvPr>
          <p:cNvSpPr/>
          <p:nvPr/>
        </p:nvSpPr>
        <p:spPr>
          <a:xfrm>
            <a:off x="31506" y="6353044"/>
            <a:ext cx="911249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000" b="1" cap="all" dirty="0"/>
              <a:t>A várakozások alindexei</a:t>
            </a:r>
          </a:p>
        </p:txBody>
      </p:sp>
      <p:sp>
        <p:nvSpPr>
          <p:cNvPr id="10" name="Nyíl: felfelé mutató 9">
            <a:extLst>
              <a:ext uri="{FF2B5EF4-FFF2-40B4-BE49-F238E27FC236}">
                <a16:creationId xmlns:a16="http://schemas.microsoft.com/office/drawing/2014/main" id="{6DF855B3-92E7-4286-80C0-80361F4F943C}"/>
              </a:ext>
            </a:extLst>
          </p:cNvPr>
          <p:cNvSpPr/>
          <p:nvPr/>
        </p:nvSpPr>
        <p:spPr>
          <a:xfrm>
            <a:off x="8675362" y="1634918"/>
            <a:ext cx="215857" cy="562753"/>
          </a:xfrm>
          <a:prstGeom prst="up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 dirty="0">
              <a:solidFill>
                <a:srgbClr val="FF0000"/>
              </a:solidFill>
            </a:endParaRPr>
          </a:p>
        </p:txBody>
      </p:sp>
      <p:sp>
        <p:nvSpPr>
          <p:cNvPr id="11" name="Nyíl: felfelé mutató 10">
            <a:extLst>
              <a:ext uri="{FF2B5EF4-FFF2-40B4-BE49-F238E27FC236}">
                <a16:creationId xmlns:a16="http://schemas.microsoft.com/office/drawing/2014/main" id="{2C14FD94-C330-4973-859E-26CCF9143A8A}"/>
              </a:ext>
            </a:extLst>
          </p:cNvPr>
          <p:cNvSpPr/>
          <p:nvPr/>
        </p:nvSpPr>
        <p:spPr>
          <a:xfrm rot="10800000">
            <a:off x="8666966" y="2445465"/>
            <a:ext cx="215857" cy="677108"/>
          </a:xfrm>
          <a:prstGeom prst="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 dirty="0">
              <a:solidFill>
                <a:srgbClr val="FF0000"/>
              </a:solidFill>
            </a:endParaRPr>
          </a:p>
        </p:txBody>
      </p:sp>
      <p:sp>
        <p:nvSpPr>
          <p:cNvPr id="12" name="Szövegdoboz 11">
            <a:extLst>
              <a:ext uri="{FF2B5EF4-FFF2-40B4-BE49-F238E27FC236}">
                <a16:creationId xmlns:a16="http://schemas.microsoft.com/office/drawing/2014/main" id="{6413B0AA-AC58-46BD-8206-80FF7546FBEF}"/>
              </a:ext>
            </a:extLst>
          </p:cNvPr>
          <p:cNvSpPr txBox="1"/>
          <p:nvPr/>
        </p:nvSpPr>
        <p:spPr>
          <a:xfrm>
            <a:off x="8783291" y="1700215"/>
            <a:ext cx="461665" cy="1813672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hu-HU" b="1" dirty="0">
                <a:solidFill>
                  <a:srgbClr val="00B050"/>
                </a:solidFill>
              </a:rPr>
              <a:t>Javul    </a:t>
            </a:r>
            <a:r>
              <a:rPr lang="hu-HU" b="1" dirty="0">
                <a:solidFill>
                  <a:srgbClr val="FF0000"/>
                </a:solidFill>
              </a:rPr>
              <a:t>Gyengül</a:t>
            </a:r>
          </a:p>
        </p:txBody>
      </p:sp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F150BA5B-DAAF-4CAF-B569-384E3FB3E4F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33444029"/>
              </p:ext>
            </p:extLst>
          </p:nvPr>
        </p:nvGraphicFramePr>
        <p:xfrm>
          <a:off x="0" y="916900"/>
          <a:ext cx="9136123" cy="54361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Szövegdoboz 5">
            <a:extLst>
              <a:ext uri="{FF2B5EF4-FFF2-40B4-BE49-F238E27FC236}">
                <a16:creationId xmlns:a16="http://schemas.microsoft.com/office/drawing/2014/main" id="{14041A0F-FD56-CDA3-999E-AED62B1BA6B2}"/>
              </a:ext>
            </a:extLst>
          </p:cNvPr>
          <p:cNvSpPr txBox="1"/>
          <p:nvPr/>
        </p:nvSpPr>
        <p:spPr>
          <a:xfrm>
            <a:off x="7984970" y="2080384"/>
            <a:ext cx="75025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b="1" dirty="0">
                <a:solidFill>
                  <a:srgbClr val="FF0000"/>
                </a:solidFill>
              </a:rPr>
              <a:t>13 pont</a:t>
            </a:r>
          </a:p>
        </p:txBody>
      </p:sp>
    </p:spTree>
    <p:extLst>
      <p:ext uri="{BB962C8B-B14F-4D97-AF65-F5344CB8AC3E}">
        <p14:creationId xmlns:p14="http://schemas.microsoft.com/office/powerpoint/2010/main" val="3865791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170C5D8F-DC25-4F79-940F-5A7DE3F3F6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78059" y="310449"/>
            <a:ext cx="8461877" cy="612000"/>
          </a:xfrm>
        </p:spPr>
        <p:txBody>
          <a:bodyPr>
            <a:noAutofit/>
          </a:bodyPr>
          <a:lstStyle/>
          <a:p>
            <a:r>
              <a:rPr lang="hu-HU" sz="1800" dirty="0"/>
              <a:t>A várakozások továbbra is kedvezőek, azonban a nagyvállalatok kivételével minden méretkategóriában mérséklődött az optimizmus 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B54C2B69-C3A6-4FDC-915A-7E59A6D0D303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559964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8" name="Téglalap 7">
            <a:extLst>
              <a:ext uri="{FF2B5EF4-FFF2-40B4-BE49-F238E27FC236}">
                <a16:creationId xmlns:a16="http://schemas.microsoft.com/office/drawing/2014/main" id="{3DA8FA6A-60BB-4F99-ACEA-8AC53F30853B}"/>
              </a:ext>
            </a:extLst>
          </p:cNvPr>
          <p:cNvSpPr/>
          <p:nvPr/>
        </p:nvSpPr>
        <p:spPr>
          <a:xfrm>
            <a:off x="478173" y="5925795"/>
            <a:ext cx="8345797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1500" i="1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A skála értékei -100 és +100 között mozognak. A pozitív értékek a konjunktúra javulását, a negatívok a romlását jelzik.</a:t>
            </a:r>
            <a:endParaRPr lang="hu-HU" sz="1500" i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9" name="Téglalap 8">
            <a:extLst>
              <a:ext uri="{FF2B5EF4-FFF2-40B4-BE49-F238E27FC236}">
                <a16:creationId xmlns:a16="http://schemas.microsoft.com/office/drawing/2014/main" id="{1224B0E6-D9AD-4FE7-A5A0-510A7DEAF52D}"/>
              </a:ext>
            </a:extLst>
          </p:cNvPr>
          <p:cNvSpPr/>
          <p:nvPr/>
        </p:nvSpPr>
        <p:spPr>
          <a:xfrm>
            <a:off x="94825" y="6399621"/>
            <a:ext cx="911249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000" b="1" cap="all" dirty="0"/>
              <a:t>A várakozások indexe vállalatméret szerint</a:t>
            </a:r>
          </a:p>
        </p:txBody>
      </p:sp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A45E312B-888A-4850-8BC6-84B37BEB11F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74081012"/>
              </p:ext>
            </p:extLst>
          </p:nvPr>
        </p:nvGraphicFramePr>
        <p:xfrm>
          <a:off x="1" y="922449"/>
          <a:ext cx="9144000" cy="50033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506052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C54677F3-E60F-43ED-BE54-5EB930DCE7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9771" y="3117498"/>
            <a:ext cx="4983366" cy="622991"/>
          </a:xfrm>
        </p:spPr>
        <p:txBody>
          <a:bodyPr/>
          <a:lstStyle/>
          <a:p>
            <a:r>
              <a:rPr lang="hu-HU" b="1" dirty="0"/>
              <a:t>Termelés és kereslet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415098486"/>
      </p:ext>
    </p:extLst>
  </p:cSld>
  <p:clrMapOvr>
    <a:masterClrMapping/>
  </p:clrMapOvr>
</p:sld>
</file>

<file path=ppt/theme/theme1.xml><?xml version="1.0" encoding="utf-8"?>
<a:theme xmlns:a="http://schemas.openxmlformats.org/drawingml/2006/main" name="MNB téma 4_3 új">
  <a:themeElements>
    <a:clrScheme name="MNB séma">
      <a:dk1>
        <a:sysClr val="windowText" lastClr="000000"/>
      </a:dk1>
      <a:lt1>
        <a:sysClr val="window" lastClr="FFFFFF"/>
      </a:lt1>
      <a:dk2>
        <a:srgbClr val="0C2148"/>
      </a:dk2>
      <a:lt2>
        <a:srgbClr val="E7E6E6"/>
      </a:lt2>
      <a:accent1>
        <a:srgbClr val="009EE0"/>
      </a:accent1>
      <a:accent2>
        <a:srgbClr val="48A0AE"/>
      </a:accent2>
      <a:accent3>
        <a:srgbClr val="DA0000"/>
      </a:accent3>
      <a:accent4>
        <a:srgbClr val="E57200"/>
      </a:accent4>
      <a:accent5>
        <a:srgbClr val="F6A800"/>
      </a:accent5>
      <a:accent6>
        <a:srgbClr val="70AD47"/>
      </a:accent6>
      <a:hlink>
        <a:srgbClr val="0563C1"/>
      </a:hlink>
      <a:folHlink>
        <a:srgbClr val="954F72"/>
      </a:folHlink>
    </a:clrScheme>
    <a:fontScheme name="MNB séma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-té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59D82F22-8C12-49ED-9B02-0DE281DA6CCC}" vid="{B62070E2-8DAD-4C8D-8BC5-F50A9BF3ACF0}"/>
    </a:ext>
  </a:extLst>
</a:theme>
</file>

<file path=ppt/theme/theme2.xml><?xml version="1.0" encoding="utf-8"?>
<a:theme xmlns:a="http://schemas.openxmlformats.org/drawingml/2006/main" name="MNB téma 4_3 nyomtatásra">
  <a:themeElements>
    <a:clrScheme name="MNB séma">
      <a:dk1>
        <a:sysClr val="windowText" lastClr="000000"/>
      </a:dk1>
      <a:lt1>
        <a:sysClr val="window" lastClr="FFFFFF"/>
      </a:lt1>
      <a:dk2>
        <a:srgbClr val="0C2148"/>
      </a:dk2>
      <a:lt2>
        <a:srgbClr val="E7E6E6"/>
      </a:lt2>
      <a:accent1>
        <a:srgbClr val="009EE0"/>
      </a:accent1>
      <a:accent2>
        <a:srgbClr val="48A0AE"/>
      </a:accent2>
      <a:accent3>
        <a:srgbClr val="DA0000"/>
      </a:accent3>
      <a:accent4>
        <a:srgbClr val="E57200"/>
      </a:accent4>
      <a:accent5>
        <a:srgbClr val="F6A800"/>
      </a:accent5>
      <a:accent6>
        <a:srgbClr val="70AD47"/>
      </a:accent6>
      <a:hlink>
        <a:srgbClr val="0563C1"/>
      </a:hlink>
      <a:folHlink>
        <a:srgbClr val="954F72"/>
      </a:folHlink>
    </a:clrScheme>
    <a:fontScheme name="MNB séma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-té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59D82F22-8C12-49ED-9B02-0DE281DA6CCC}" vid="{A9582B90-6524-41EB-9FA6-0BA03A9CB942}"/>
    </a:ext>
  </a:extLst>
</a:theme>
</file>

<file path=ppt/theme/theme3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48996</TotalTime>
  <Words>1221</Words>
  <Application>Microsoft Office PowerPoint</Application>
  <PresentationFormat>Diavetítés a képernyőre (4:3 oldalarány)</PresentationFormat>
  <Paragraphs>128</Paragraphs>
  <Slides>26</Slides>
  <Notes>7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2</vt:i4>
      </vt:variant>
      <vt:variant>
        <vt:lpstr>Téma</vt:lpstr>
      </vt:variant>
      <vt:variant>
        <vt:i4>2</vt:i4>
      </vt:variant>
      <vt:variant>
        <vt:lpstr>Diacímek</vt:lpstr>
      </vt:variant>
      <vt:variant>
        <vt:i4>26</vt:i4>
      </vt:variant>
    </vt:vector>
  </HeadingPairs>
  <TitlesOfParts>
    <vt:vector size="30" baseType="lpstr">
      <vt:lpstr>Arial</vt:lpstr>
      <vt:lpstr>Calibri</vt:lpstr>
      <vt:lpstr>MNB téma 4_3 új</vt:lpstr>
      <vt:lpstr>MNB téma 4_3 nyomtatásra</vt:lpstr>
      <vt:lpstr>Az mnb Vállalati Konjunktúra felmérésének 2023. márciusi eredményei</vt:lpstr>
      <vt:lpstr>Az mnb vállalati konjunktúra felmérései</vt:lpstr>
      <vt:lpstr>Az aktuális helyzet megítélése továbbra is kedvezőtlen, a jövőre vonatkozó optimizmus mérséklődött februárhoz képest</vt:lpstr>
      <vt:lpstr>Az mnb konjunktúraindexe az előző havi 0 pontról a kedvezőtlen konjunktúrát jelző negatív tartományba, -4 pontra csökkent</vt:lpstr>
      <vt:lpstr>A jelenlegi helyzet megítélése már 3 hónapja romlik, a mutató legutóbb 2 éve állt ilyen alacsony szinten</vt:lpstr>
      <vt:lpstr>Az aktuális helyzettel kapcsolatos tapasztalatok a vizsgált tényezők többségénél romlottak februárhoz képest...</vt:lpstr>
      <vt:lpstr>… és hasonlóan enyhén romló képet mutattak a várakozások tényezői is</vt:lpstr>
      <vt:lpstr>A várakozások továbbra is kedvezőek, azonban a nagyvállalatok kivételével minden méretkategóriában mérséklődött az optimizmus </vt:lpstr>
      <vt:lpstr>Termelés és kereslet</vt:lpstr>
      <vt:lpstr>Az átlagos kapacitás-kihasználtság nem változott az előző hónaphoz képest, az egy évvel korábbi szint 90 százalékán áll</vt:lpstr>
      <vt:lpstr>Az ipar és építőipar átlagos kapacitás-kihasználtsága 2021. februárja óta nem állt ilyen alacsony szinten</vt:lpstr>
      <vt:lpstr>A kapacitás-kihasználtságra vonatkozó várakozások továbbra is kedvezőek, de az optimizmus mérséklődött februárhoz képest</vt:lpstr>
      <vt:lpstr>Az átlagos bevételi szint az egy évvel korábbi szint 95 százalékára csökkent, ami a 2021. júliusa óta tapasztalt legalacsonyabb érték</vt:lpstr>
      <vt:lpstr>A bevételi szintre vonatkozó tapasztalatok és várakozások a koronavírus-járvány időszakához hasonlóak</vt:lpstr>
      <vt:lpstr>A vállalatok működését a magas termelési árak és a munkaerőköltség emelkedése nehezítik leginkább</vt:lpstr>
      <vt:lpstr>Üzleti környezet, beruházások, foglalkoztatás</vt:lpstr>
      <vt:lpstr>Az üzleti környezet átlagos megítélése 3 hónapja fokozatosan javul…</vt:lpstr>
      <vt:lpstr>… A jövőre vonatkozó várakozások azonban 4 hónap erősödést követően gyengültek márciusban</vt:lpstr>
      <vt:lpstr>A beruházási várakozások az iparban és építőiparban erősödtek, a többi iparágban gyengültek februárhoz képest</vt:lpstr>
      <vt:lpstr>A létszámbővítési tervek mutatója már 5 hónapja folyamatosan javul, a márciusi eredmény az elmúlt 8 hónap legmagasabb értéke</vt:lpstr>
      <vt:lpstr>A foglalkoztatási várakozások egyik iparágban sem negatívak, amire 2022. áprilisa óta nem volt példa</vt:lpstr>
      <vt:lpstr>Árak</vt:lpstr>
      <vt:lpstr>Az inflációs nyomás enyhülésére utal, hogy minden iparágban csökkent az elmúlt 3 hónapban árat emelők aránya…</vt:lpstr>
      <vt:lpstr>… a további áremelést tervezőké pedig ebben a hónapban volt a legalacsonyabb a felmérés 2020. decemberi kezdete óta</vt:lpstr>
      <vt:lpstr>a magasabb infláció miatt a válaszadók mintegy negyede tervez évközi béremelést</vt:lpstr>
      <vt:lpstr>Köszönjük minden közreműködőnek a kitöltésben való részvételt!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PowerPoint-bemutató</dc:title>
  <dc:creator>Fekete Ádám</dc:creator>
  <cp:lastModifiedBy>Lengyel Kinga</cp:lastModifiedBy>
  <cp:revision>2206</cp:revision>
  <dcterms:created xsi:type="dcterms:W3CDTF">2020-04-06T05:19:02Z</dcterms:created>
  <dcterms:modified xsi:type="dcterms:W3CDTF">2023-04-04T10:56:17Z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b0d11092-50c9-4e74-84b5-b1af078dc3d0_Enabled">
    <vt:lpwstr>True</vt:lpwstr>
  </property>
  <property fmtid="{D5CDD505-2E9C-101B-9397-08002B2CF9AE}" pid="3" name="MSIP_Label_b0d11092-50c9-4e74-84b5-b1af078dc3d0_SiteId">
    <vt:lpwstr>97c01ef8-0264-4eef-9c08-fb4a9ba1c0db</vt:lpwstr>
  </property>
  <property fmtid="{D5CDD505-2E9C-101B-9397-08002B2CF9AE}" pid="4" name="MSIP_Label_b0d11092-50c9-4e74-84b5-b1af078dc3d0_Ref">
    <vt:lpwstr>https://api.informationprotection.azure.com/api/97c01ef8-0264-4eef-9c08-fb4a9ba1c0db</vt:lpwstr>
  </property>
  <property fmtid="{D5CDD505-2E9C-101B-9397-08002B2CF9AE}" pid="5" name="MSIP_Label_b0d11092-50c9-4e74-84b5-b1af078dc3d0_Owner">
    <vt:lpwstr>feketea@mnb.hu</vt:lpwstr>
  </property>
  <property fmtid="{D5CDD505-2E9C-101B-9397-08002B2CF9AE}" pid="6" name="MSIP_Label_b0d11092-50c9-4e74-84b5-b1af078dc3d0_SetDate">
    <vt:lpwstr>2020-04-06T08:02:34.1071123+02:00</vt:lpwstr>
  </property>
  <property fmtid="{D5CDD505-2E9C-101B-9397-08002B2CF9AE}" pid="7" name="MSIP_Label_b0d11092-50c9-4e74-84b5-b1af078dc3d0_Name">
    <vt:lpwstr>Protected</vt:lpwstr>
  </property>
  <property fmtid="{D5CDD505-2E9C-101B-9397-08002B2CF9AE}" pid="8" name="MSIP_Label_b0d11092-50c9-4e74-84b5-b1af078dc3d0_Application">
    <vt:lpwstr>Microsoft Azure Information Protection</vt:lpwstr>
  </property>
  <property fmtid="{D5CDD505-2E9C-101B-9397-08002B2CF9AE}" pid="9" name="MSIP_Label_b0d11092-50c9-4e74-84b5-b1af078dc3d0_Extended_MSFT_Method">
    <vt:lpwstr>Automatic</vt:lpwstr>
  </property>
  <property fmtid="{D5CDD505-2E9C-101B-9397-08002B2CF9AE}" pid="10" name="Sensitivity">
    <vt:lpwstr>Protected</vt:lpwstr>
  </property>
</Properties>
</file>