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931" autoAdjust="0"/>
  </p:normalViewPr>
  <p:slideViewPr>
    <p:cSldViewPr snapToGrid="0">
      <p:cViewPr varScale="1">
        <p:scale>
          <a:sx n="101" d="100"/>
          <a:sy n="101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rcius\input\2023.%20m&#225;rc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981012700103543E-2"/>
          <c:w val="0.79727240423971735"/>
          <c:h val="0.6416375974273723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1A7-4FA0-912C-9566ADBC61E9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A7-4FA0-912C-9566ADBC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Indexek!$B$4:$AC$4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Indexek!$B$5:$AC$5</c:f>
              <c:numCache>
                <c:formatCode>General\ "pont"</c:formatCode>
                <c:ptCount val="2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A7-4FA0-912C-9566ADBC61E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1A7-4FA0-912C-9566ADBC61E9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A7-4FA0-912C-9566ADBC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Indexek!$B$4:$AC$4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Indexek!$B$6:$AC$6</c:f>
              <c:numCache>
                <c:formatCode>General\ "pont"</c:formatCode>
                <c:ptCount val="2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A7-4FA0-912C-9566ADBC61E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1A7-4FA0-912C-9566ADBC61E9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A7-4FA0-912C-9566ADBC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Indexek!$B$4:$AC$4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Indexek!$B$7:$AC$7</c:f>
              <c:numCache>
                <c:formatCode>General\ "pont"</c:formatCode>
                <c:ptCount val="28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1A7-4FA0-912C-9566ADBC61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41076394673072"/>
          <c:y val="0.91409659056297066"/>
          <c:w val="0.76474486567563171"/>
          <c:h val="7.0634043392251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F9D-4BB5-954D-F9C3A8AB159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F9D-4BB5-954D-F9C3A8AB1591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F9D-4BB5-954D-F9C3A8AB1591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F9D-4BB5-954D-F9C3A8AB1591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F9D-4BB5-954D-F9C3A8AB1591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F9D-4BB5-954D-F9C3A8AB1591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F9D-4BB5-954D-F9C3A8AB1591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F9D-4BB5-954D-F9C3A8AB1591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F9D-4BB5-954D-F9C3A8AB1591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F9D-4BB5-954D-F9C3A8AB1591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F9D-4BB5-954D-F9C3A8AB1591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F9D-4BB5-954D-F9C3A8AB1591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F9D-4BB5-954D-F9C3A8AB1591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F9D-4BB5-954D-F9C3A8AB1591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6F9D-4BB5-954D-F9C3A8AB1591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6F9D-4BB5-954D-F9C3A8AB1591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6F9D-4BB5-954D-F9C3A8AB1591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6F9D-4BB5-954D-F9C3A8AB1591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6F9D-4BB5-954D-F9C3A8AB1591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6F9D-4BB5-954D-F9C3A8AB1591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6F9D-4BB5-954D-F9C3A8AB1591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6F9D-4BB5-954D-F9C3A8AB1591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6F9D-4BB5-954D-F9C3A8AB1591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6F9D-4BB5-954D-F9C3A8AB1591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6F9D-4BB5-954D-F9C3A8AB1591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6F9D-4BB5-954D-F9C3A8AB1591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6F9D-4BB5-954D-F9C3A8AB1591}"/>
              </c:ext>
            </c:extLst>
          </c:dPt>
          <c:xVal>
            <c:numRef>
              <c:f>Árbevétel!$B$2:$AC$2</c:f>
              <c:numCache>
                <c:formatCode>General</c:formatCode>
                <c:ptCount val="2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</c:numCache>
            </c:numRef>
          </c:xVal>
          <c:yVal>
            <c:numRef>
              <c:f>Árbevétel!$B$3:$AC$3</c:f>
              <c:numCache>
                <c:formatCode>General</c:formatCode>
                <c:ptCount val="2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6F9D-4BB5-954D-F9C3A8AB1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444335083114601"/>
          <c:h val="0.338360312702498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verzió'!$A$229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-1.609951783845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verzió'!$B$229:$AC$229</c:f>
              <c:numCache>
                <c:formatCode>General</c:formatCode>
                <c:ptCount val="28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FD-4C13-B445-D0A9557AA746}"/>
            </c:ext>
          </c:extLst>
        </c:ser>
        <c:ser>
          <c:idx val="1"/>
          <c:order val="1"/>
          <c:tx>
            <c:strRef>
              <c:f>'Új verzió'!$A$230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3FD-4C13-B445-D0A9557AA746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3FD-4C13-B445-D0A9557AA746}"/>
              </c:ext>
            </c:extLst>
          </c:dPt>
          <c:dLbls>
            <c:dLbl>
              <c:idx val="27"/>
              <c:layout>
                <c:manualLayout>
                  <c:x val="0"/>
                  <c:y val="8.0497589192279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verzió'!$B$230:$AC$230</c:f>
              <c:numCache>
                <c:formatCode>General</c:formatCode>
                <c:ptCount val="28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FD-4C13-B445-D0A9557AA746}"/>
            </c:ext>
          </c:extLst>
        </c:ser>
        <c:ser>
          <c:idx val="7"/>
          <c:order val="2"/>
          <c:tx>
            <c:strRef>
              <c:f>'Új verzió'!$A$237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FD-4C13-B445-D0A9557AA746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verzió'!$B$237:$AC$237</c:f>
              <c:numCache>
                <c:formatCode>General</c:formatCode>
                <c:ptCount val="28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D3FD-4C13-B445-D0A9557AA746}"/>
            </c:ext>
          </c:extLst>
        </c:ser>
        <c:ser>
          <c:idx val="2"/>
          <c:order val="3"/>
          <c:tx>
            <c:strRef>
              <c:f>'Új verzió'!$A$232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verzió'!$B$232:$AC$232</c:f>
              <c:numCache>
                <c:formatCode>0%</c:formatCode>
                <c:ptCount val="28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3FD-4C13-B445-D0A9557AA746}"/>
            </c:ext>
          </c:extLst>
        </c:ser>
        <c:ser>
          <c:idx val="3"/>
          <c:order val="4"/>
          <c:tx>
            <c:strRef>
              <c:f>'Új verzió'!$A$233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verzió'!$B$233:$AC$233</c:f>
              <c:numCache>
                <c:formatCode>0%</c:formatCode>
                <c:ptCount val="28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FD-4C13-B445-D0A9557AA746}"/>
            </c:ext>
          </c:extLst>
        </c:ser>
        <c:ser>
          <c:idx val="4"/>
          <c:order val="5"/>
          <c:tx>
            <c:strRef>
              <c:f>'Új verzió'!$A$234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-2.4149276757683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verzió'!$B$234:$AC$234</c:f>
              <c:numCache>
                <c:formatCode>0%</c:formatCode>
                <c:ptCount val="28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3FD-4C13-B445-D0A9557AA746}"/>
            </c:ext>
          </c:extLst>
        </c:ser>
        <c:ser>
          <c:idx val="5"/>
          <c:order val="6"/>
          <c:tx>
            <c:strRef>
              <c:f>'Új verzió'!$A$235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-1.341626486537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verzió'!$B$235:$AC$235</c:f>
              <c:numCache>
                <c:formatCode>0%</c:formatCode>
                <c:ptCount val="28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3FD-4C13-B445-D0A9557AA746}"/>
            </c:ext>
          </c:extLst>
        </c:ser>
        <c:ser>
          <c:idx val="6"/>
          <c:order val="7"/>
          <c:tx>
            <c:strRef>
              <c:f>'Új verzió'!$A$236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verzió'!$B$236:$AC$236</c:f>
              <c:numCache>
                <c:formatCode>0%</c:formatCode>
                <c:ptCount val="28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3FD-4C13-B445-D0A9557AA746}"/>
            </c:ext>
          </c:extLst>
        </c:ser>
        <c:ser>
          <c:idx val="8"/>
          <c:order val="8"/>
          <c:tx>
            <c:strRef>
              <c:f>'Új verzió'!$A$238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FD-4C13-B445-D0A9557A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verzió'!$B$228:$AC$228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verzió'!$B$238:$AC$238</c:f>
              <c:numCache>
                <c:formatCode>0%</c:formatCode>
                <c:ptCount val="28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3FD-4C13-B445-D0A9557AA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verzió'!$A$239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D3FD-4C13-B445-D0A9557AA746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verzió'!$B$228:$AC$228</c15:sqref>
                        </c15:formulaRef>
                      </c:ext>
                    </c:extLst>
                    <c:strCache>
                      <c:ptCount val="28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verzió'!$B$239:$Z$239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D3FD-4C13-B445-D0A9557AA746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774543465366325"/>
          <c:w val="0.97655142347788215"/>
          <c:h val="0.30456101707670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769313210848643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0185067526415994E-16"/>
                  <c:y val="1.309537287888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4D-450E-8885-39280B80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verzió'!$A$249:$A$276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verzió'!$B$249:$B$276</c:f>
              <c:numCache>
                <c:formatCode>General\ "pont"</c:formatCode>
                <c:ptCount val="28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4D-450E-8885-39280B80113E}"/>
            </c:ext>
          </c:extLst>
        </c:ser>
        <c:ser>
          <c:idx val="1"/>
          <c:order val="1"/>
          <c:tx>
            <c:strRef>
              <c:f>'Új verzió'!$C$248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4D-450E-8885-39280B80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verzió'!$A$249:$A$276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verzió'!$C$249:$C$276</c:f>
              <c:numCache>
                <c:formatCode>General\ "pont"</c:formatCode>
                <c:ptCount val="28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4D-450E-8885-39280B80113E}"/>
            </c:ext>
          </c:extLst>
        </c:ser>
        <c:ser>
          <c:idx val="2"/>
          <c:order val="2"/>
          <c:tx>
            <c:strRef>
              <c:f>'Új verzió'!$D$248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4D-450E-8885-39280B80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verzió'!$A$249:$A$276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verzió'!$D$249:$D$276</c:f>
              <c:numCache>
                <c:formatCode>General\ "pont"</c:formatCode>
                <c:ptCount val="28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4D-450E-8885-39280B80113E}"/>
            </c:ext>
          </c:extLst>
        </c:ser>
        <c:ser>
          <c:idx val="3"/>
          <c:order val="3"/>
          <c:tx>
            <c:strRef>
              <c:f>'Új verzió'!$E$248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0185067526415994E-16"/>
                  <c:y val="-2.0952596606215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4D-450E-8885-39280B80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verzió'!$A$249:$A$276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verzió'!$E$249:$E$276</c:f>
              <c:numCache>
                <c:formatCode>General\ "pont"</c:formatCode>
                <c:ptCount val="28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4D-450E-8885-39280B80113E}"/>
            </c:ext>
          </c:extLst>
        </c:ser>
        <c:ser>
          <c:idx val="4"/>
          <c:order val="4"/>
          <c:tx>
            <c:strRef>
              <c:f>'Új verzió'!$F$248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0185067526415994E-16"/>
                  <c:y val="-7.857223727330874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4D-450E-8885-39280B801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verzió'!$A$249:$A$276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verzió'!$F$249:$F$276</c:f>
              <c:numCache>
                <c:formatCode>General\ "pont"</c:formatCode>
                <c:ptCount val="2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4D-450E-8885-39280B801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478013834806068"/>
          <c:h val="0.6242064734622334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verzió'!$A$280:$A$307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verzió'!$B$280:$B$307</c:f>
              <c:numCache>
                <c:formatCode>General\ "pont"</c:formatCode>
                <c:ptCount val="28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0A-4DD1-A2EE-3C5B0BFA777A}"/>
            </c:ext>
          </c:extLst>
        </c:ser>
        <c:ser>
          <c:idx val="1"/>
          <c:order val="1"/>
          <c:tx>
            <c:strRef>
              <c:f>'Új verzió'!$C$279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verzió'!$A$280:$A$307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verzió'!$C$280:$C$307</c:f>
              <c:numCache>
                <c:formatCode>General\ "pont"</c:formatCode>
                <c:ptCount val="28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0A-4DD1-A2EE-3C5B0BFA777A}"/>
            </c:ext>
          </c:extLst>
        </c:ser>
        <c:ser>
          <c:idx val="2"/>
          <c:order val="2"/>
          <c:tx>
            <c:strRef>
              <c:f>'Új verzió'!$D$279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7897182845824571E-3"/>
                  <c:y val="-3.455840749882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0A-4DD1-A2EE-3C5B0BFA77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verzió'!$A$280:$A$307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verzió'!$D$280:$D$307</c:f>
              <c:numCache>
                <c:formatCode>General\ "pont"</c:formatCode>
                <c:ptCount val="28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0A-4DD1-A2EE-3C5B0BFA777A}"/>
            </c:ext>
          </c:extLst>
        </c:ser>
        <c:ser>
          <c:idx val="3"/>
          <c:order val="3"/>
          <c:tx>
            <c:strRef>
              <c:f>'Új verzió'!$E$279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verzió'!$A$280:$A$307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verzió'!$E$280:$E$307</c:f>
              <c:numCache>
                <c:formatCode>General\ "pont"</c:formatCode>
                <c:ptCount val="28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0A-4DD1-A2EE-3C5B0BFA777A}"/>
            </c:ext>
          </c:extLst>
        </c:ser>
        <c:ser>
          <c:idx val="4"/>
          <c:order val="4"/>
          <c:tx>
            <c:strRef>
              <c:f>'Új verzió'!$F$279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-1.7279203749412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0A-4DD1-A2EE-3C5B0BFA77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verzió'!$A$280:$A$307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verzió'!$F$280:$F$307</c:f>
              <c:numCache>
                <c:formatCode>General\ "pont"</c:formatCode>
                <c:ptCount val="2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0A-4DD1-A2EE-3C5B0BFA7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976367016622925"/>
          <c:h val="0.568507241393105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verzió'!$L$319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BB-469A-97F8-03CCFCE2E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verzió'!$K$320:$K$347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verzió'!$L$320:$L$347</c:f>
              <c:numCache>
                <c:formatCode>General\ "pont"</c:formatCode>
                <c:ptCount val="28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BB-469A-97F8-03CCFCE2EB1A}"/>
            </c:ext>
          </c:extLst>
        </c:ser>
        <c:ser>
          <c:idx val="1"/>
          <c:order val="1"/>
          <c:tx>
            <c:strRef>
              <c:f>'Új verzió'!$M$319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BB-469A-97F8-03CCFCE2E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verzió'!$K$320:$K$347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verzió'!$M$320:$M$347</c:f>
              <c:numCache>
                <c:formatCode>General\ "pont"</c:formatCode>
                <c:ptCount val="28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BB-469A-97F8-03CCFCE2EB1A}"/>
            </c:ext>
          </c:extLst>
        </c:ser>
        <c:ser>
          <c:idx val="2"/>
          <c:order val="2"/>
          <c:tx>
            <c:strRef>
              <c:f>'Új verzió'!$N$319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BB-469A-97F8-03CCFCE2E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verzió'!$K$320:$K$347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verzió'!$N$320:$N$347</c:f>
              <c:numCache>
                <c:formatCode>General\ "pont"</c:formatCode>
                <c:ptCount val="28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BB-469A-97F8-03CCFCE2EB1A}"/>
            </c:ext>
          </c:extLst>
        </c:ser>
        <c:ser>
          <c:idx val="3"/>
          <c:order val="3"/>
          <c:tx>
            <c:strRef>
              <c:f>'Új verzió'!$O$319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BB-469A-97F8-03CCFCE2E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verzió'!$K$320:$K$347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verzió'!$O$320:$O$347</c:f>
              <c:numCache>
                <c:formatCode>General\ "pont"</c:formatCode>
                <c:ptCount val="2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BB-469A-97F8-03CCFCE2E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202609351554814"/>
          <c:w val="0.69427843394575683"/>
          <c:h val="0.14217925191790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604709098862642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verzió'!$B$354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verzió'!$A$355:$A$382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verzió'!$B$355:$B$382</c:f>
              <c:numCache>
                <c:formatCode>General\ "pont"</c:formatCode>
                <c:ptCount val="28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64-4B2B-A68C-0BE8BAD14564}"/>
            </c:ext>
          </c:extLst>
        </c:ser>
        <c:ser>
          <c:idx val="1"/>
          <c:order val="1"/>
          <c:tx>
            <c:strRef>
              <c:f>'Új verzió'!$C$354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1.0185067526415994E-16"/>
                  <c:y val="-4.426623487400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64-4B2B-A68C-0BE8BAD14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verzió'!$A$355:$A$382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verzió'!$C$355:$C$382</c:f>
              <c:numCache>
                <c:formatCode>General\ "pont"</c:formatCode>
                <c:ptCount val="28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64-4B2B-A68C-0BE8BAD14564}"/>
            </c:ext>
          </c:extLst>
        </c:ser>
        <c:ser>
          <c:idx val="2"/>
          <c:order val="2"/>
          <c:tx>
            <c:strRef>
              <c:f>'Új verzió'!$D$354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1.0185067526415994E-16"/>
                  <c:y val="-3.442929379089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64-4B2B-A68C-0BE8BAD14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verzió'!$A$355:$A$382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verzió'!$D$355:$D$382</c:f>
              <c:numCache>
                <c:formatCode>General\ "pont"</c:formatCode>
                <c:ptCount val="28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64-4B2B-A68C-0BE8BAD14564}"/>
            </c:ext>
          </c:extLst>
        </c:ser>
        <c:ser>
          <c:idx val="3"/>
          <c:order val="3"/>
          <c:tx>
            <c:strRef>
              <c:f>'Új verzió'!$E$354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64-4B2B-A68C-0BE8BAD14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verzió'!$A$355:$A$382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verzió'!$E$355:$E$382</c:f>
              <c:numCache>
                <c:formatCode>General\ "pont"</c:formatCode>
                <c:ptCount val="28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64-4B2B-A68C-0BE8BAD14564}"/>
            </c:ext>
          </c:extLst>
        </c:ser>
        <c:ser>
          <c:idx val="4"/>
          <c:order val="4"/>
          <c:tx>
            <c:strRef>
              <c:f>'Új verzió'!$F$354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7777777777779813E-3"/>
                  <c:y val="-4.426623487400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64-4B2B-A68C-0BE8BAD14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verzió'!$A$355:$A$382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verzió'!$F$355:$F$382</c:f>
              <c:numCache>
                <c:formatCode>General\ "pont"</c:formatCode>
                <c:ptCount val="2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64-4B2B-A68C-0BE8BAD14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790426079534378E-2"/>
          <c:w val="0.75769315860748487"/>
          <c:h val="0.572920785262607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verzió'!$L$384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7E-43B9-B1EE-87CF45E856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verzió'!$K$385:$K$412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verzió'!$L$385:$L$412</c:f>
              <c:numCache>
                <c:formatCode>General\ "pont"</c:formatCode>
                <c:ptCount val="28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7E-43B9-B1EE-87CF45E856CC}"/>
            </c:ext>
          </c:extLst>
        </c:ser>
        <c:ser>
          <c:idx val="1"/>
          <c:order val="1"/>
          <c:tx>
            <c:strRef>
              <c:f>'Új verzió'!$M$384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1.0185066412563586E-16"/>
                  <c:y val="-2.6139469920365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7E-43B9-B1EE-87CF45E856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verzió'!$K$385:$K$412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verzió'!$M$385:$M$412</c:f>
              <c:numCache>
                <c:formatCode>General\ "pont"</c:formatCode>
                <c:ptCount val="28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7E-43B9-B1EE-87CF45E856CC}"/>
            </c:ext>
          </c:extLst>
        </c:ser>
        <c:ser>
          <c:idx val="2"/>
          <c:order val="2"/>
          <c:tx>
            <c:strRef>
              <c:f>'Új verzió'!$N$384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7E-43B9-B1EE-87CF45E856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verzió'!$K$385:$K$412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verzió'!$N$385:$N$412</c:f>
              <c:numCache>
                <c:formatCode>General\ "pont"</c:formatCode>
                <c:ptCount val="28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7E-43B9-B1EE-87CF45E856CC}"/>
            </c:ext>
          </c:extLst>
        </c:ser>
        <c:ser>
          <c:idx val="3"/>
          <c:order val="3"/>
          <c:tx>
            <c:strRef>
              <c:f>'Új verzió'!$O$384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7E-43B9-B1EE-87CF45E856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verzió'!$K$385:$K$412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verzió'!$O$385:$O$412</c:f>
              <c:numCache>
                <c:formatCode>General\ "pont"</c:formatCode>
                <c:ptCount val="2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7E-43B9-B1EE-87CF45E85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5881969384711854"/>
          <c:w val="0.71511168907352485"/>
          <c:h val="0.12549662420066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57958837786097E-2"/>
          <c:w val="0.78408202099737534"/>
          <c:h val="0.560431731430084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verzió'!$B$546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5E-4526-8B1C-DE3F39547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verzió'!$A$547:$A$556</c:f>
              <c:strCache>
                <c:ptCount val="1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</c:strCache>
            </c:strRef>
          </c:cat>
          <c:val>
            <c:numRef>
              <c:f>'Új verzió'!$B$547:$B$556</c:f>
              <c:numCache>
                <c:formatCode>General\ "pont"</c:formatCode>
                <c:ptCount val="10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5E-4526-8B1C-DE3F395477D1}"/>
            </c:ext>
          </c:extLst>
        </c:ser>
        <c:ser>
          <c:idx val="1"/>
          <c:order val="1"/>
          <c:tx>
            <c:strRef>
              <c:f>'Új verzió'!$C$546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0370135052831988E-16"/>
                  <c:y val="-1.8633687485183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5E-4526-8B1C-DE3F39547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verzió'!$A$547:$A$556</c:f>
              <c:strCache>
                <c:ptCount val="1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</c:strCache>
            </c:strRef>
          </c:cat>
          <c:val>
            <c:numRef>
              <c:f>'Új verzió'!$C$547:$C$556</c:f>
              <c:numCache>
                <c:formatCode>General\ "pont"</c:formatCode>
                <c:ptCount val="10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5E-4526-8B1C-DE3F395477D1}"/>
            </c:ext>
          </c:extLst>
        </c:ser>
        <c:ser>
          <c:idx val="2"/>
          <c:order val="2"/>
          <c:tx>
            <c:strRef>
              <c:f>'Új verzió'!$D$546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5E-4526-8B1C-DE3F39547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verzió'!$A$547:$A$556</c:f>
              <c:strCache>
                <c:ptCount val="1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</c:strCache>
            </c:strRef>
          </c:cat>
          <c:val>
            <c:numRef>
              <c:f>'Új verzió'!$D$547:$D$556</c:f>
              <c:numCache>
                <c:formatCode>General\ "pont"</c:formatCode>
                <c:ptCount val="10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5E-4526-8B1C-DE3F395477D1}"/>
            </c:ext>
          </c:extLst>
        </c:ser>
        <c:ser>
          <c:idx val="3"/>
          <c:order val="3"/>
          <c:tx>
            <c:strRef>
              <c:f>'Új verzió'!$E$546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3888888888888889E-3"/>
                  <c:y val="3.7267374970367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5E-4526-8B1C-DE3F39547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verzió'!$A$547:$A$556</c:f>
              <c:strCache>
                <c:ptCount val="10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</c:strCache>
            </c:strRef>
          </c:cat>
          <c:val>
            <c:numRef>
              <c:f>'Új verzió'!$E$547:$E$556</c:f>
              <c:numCache>
                <c:formatCode>General\ "pont"</c:formatCode>
                <c:ptCount val="10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5E-4526-8B1C-DE3F39547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in val="-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11078302712161"/>
          <c:y val="0.8402550111309558"/>
          <c:w val="0.82622287839020125"/>
          <c:h val="0.14377325673888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489694667510985E-2"/>
          <c:w val="0.75908202099737532"/>
          <c:h val="0.587036061234748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verzió'!$L$512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AB-403B-AA85-7BB5131CA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verzió'!$K$513:$K$540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verzió'!$L$513:$L$540</c:f>
              <c:numCache>
                <c:formatCode>General\ "pont"</c:formatCode>
                <c:ptCount val="28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AB-403B-AA85-7BB5131CA211}"/>
            </c:ext>
          </c:extLst>
        </c:ser>
        <c:ser>
          <c:idx val="1"/>
          <c:order val="1"/>
          <c:tx>
            <c:strRef>
              <c:f>'Új verzió'!$M$512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AB-403B-AA85-7BB5131CA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verzió'!$K$513:$K$540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verzió'!$M$513:$M$540</c:f>
              <c:numCache>
                <c:formatCode>General\ "pont"</c:formatCode>
                <c:ptCount val="28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AB-403B-AA85-7BB5131CA211}"/>
            </c:ext>
          </c:extLst>
        </c:ser>
        <c:ser>
          <c:idx val="2"/>
          <c:order val="2"/>
          <c:tx>
            <c:strRef>
              <c:f>'Új verzió'!$N$512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AB-403B-AA85-7BB5131CA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verzió'!$K$513:$K$540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verzió'!$N$513:$N$540</c:f>
              <c:numCache>
                <c:formatCode>General\ "pont"</c:formatCode>
                <c:ptCount val="28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AB-403B-AA85-7BB5131CA211}"/>
            </c:ext>
          </c:extLst>
        </c:ser>
        <c:ser>
          <c:idx val="3"/>
          <c:order val="3"/>
          <c:tx>
            <c:strRef>
              <c:f>'Új verzió'!$O$512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AB-403B-AA85-7BB5131CA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verzió'!$K$513:$K$540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verzió'!$O$513:$O$540</c:f>
              <c:numCache>
                <c:formatCode>General\ "pont"</c:formatCode>
                <c:ptCount val="28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AB-403B-AA85-7BB5131CA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verzió'!$B$565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verzió'!$A$566:$A$570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verzió'!$B$566:$B$570</c:f>
              <c:numCache>
                <c:formatCode>General</c:formatCode>
                <c:ptCount val="5"/>
                <c:pt idx="0">
                  <c:v>0.58859975216852545</c:v>
                </c:pt>
                <c:pt idx="1">
                  <c:v>0.11028500619578686</c:v>
                </c:pt>
                <c:pt idx="2">
                  <c:v>0.10037174721189591</c:v>
                </c:pt>
                <c:pt idx="3">
                  <c:v>4.3370508054522923E-2</c:v>
                </c:pt>
                <c:pt idx="4">
                  <c:v>0.15737298636926889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B-4262-B5FF-9FC5E0769626}"/>
            </c:ext>
          </c:extLst>
        </c:ser>
        <c:ser>
          <c:idx val="1"/>
          <c:order val="1"/>
          <c:tx>
            <c:strRef>
              <c:f>'Új verzió'!$C$565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verzió'!$A$566:$A$570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verzió'!$C$566:$C$570</c:f>
              <c:numCache>
                <c:formatCode>General</c:formatCode>
                <c:ptCount val="5"/>
                <c:pt idx="0">
                  <c:v>0.5</c:v>
                </c:pt>
                <c:pt idx="1">
                  <c:v>7.1428571428571425E-2</c:v>
                </c:pt>
                <c:pt idx="2">
                  <c:v>0.16666666666666666</c:v>
                </c:pt>
                <c:pt idx="3">
                  <c:v>7.1428571428571425E-2</c:v>
                </c:pt>
                <c:pt idx="4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B-4262-B5FF-9FC5E0769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60000000000000009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5404959884650473E-2"/>
          <c:w val="0.80712678658553849"/>
          <c:h val="0.6516607113248050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B6-4A7A-B2CD-1A6903DAD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Indexek!$B$53:$B$80</c:f>
              <c:numCache>
                <c:formatCode>General\ "pont"</c:formatCode>
                <c:ptCount val="28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B6-4A7A-B2CD-1A6903DAD74C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FB6-4A7A-B2CD-1A6903DAD74C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B6-4A7A-B2CD-1A6903DAD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Indexek!$C$53:$C$80</c:f>
              <c:numCache>
                <c:formatCode>General\ "pont"</c:formatCode>
                <c:ptCount val="28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B6-4A7A-B2CD-1A6903DAD74C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B6-4A7A-B2CD-1A6903DAD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Indexek!$D$53:$D$80</c:f>
              <c:numCache>
                <c:formatCode>General\ "pont"</c:formatCode>
                <c:ptCount val="28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B6-4A7A-B2CD-1A6903DAD74C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B6-4A7A-B2CD-1A6903DAD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Indexek!$E$53:$E$80</c:f>
              <c:numCache>
                <c:formatCode>General\ "pont"</c:formatCode>
                <c:ptCount val="28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B6-4A7A-B2CD-1A6903DAD74C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B6-4A7A-B2CD-1A6903DAD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Indexek!$A$53:$A$80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Indexek!$F$53:$F$80</c:f>
              <c:numCache>
                <c:formatCode>General\ "pont"</c:formatCode>
                <c:ptCount val="2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B6-4A7A-B2CD-1A6903DA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20366937964514"/>
          <c:y val="0.92889676838151192"/>
          <c:w val="0.73219077016676226"/>
          <c:h val="7.11032316184880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921839399839376"/>
          <c:h val="0.4770162881870295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Indexek!$B$26:$AC$26</c:f>
              <c:numCache>
                <c:formatCode>General\ "pont"</c:formatCode>
                <c:ptCount val="2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2B-4416-B9F9-1685670BC650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3936909039391412E-3"/>
                  <c:y val="-1.198646265895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Indexek!$B$27:$AC$27</c:f>
              <c:numCache>
                <c:formatCode>General\ "pont"</c:formatCode>
                <c:ptCount val="28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2B-4416-B9F9-1685670BC650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Indexek!$B$28:$AC$28</c:f>
              <c:numCache>
                <c:formatCode>General\ "pont"</c:formatCode>
                <c:ptCount val="28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2B-4416-B9F9-1685670BC650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7873818078782823E-3"/>
                  <c:y val="-1.438375519075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Indexek!$B$29:$AC$29</c:f>
              <c:numCache>
                <c:formatCode>General\ "pont"</c:formatCode>
                <c:ptCount val="2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2B-4416-B9F9-1685670BC650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3936909039391412E-3"/>
                  <c:y val="-2.3972925317919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Indexek!$B$30:$AC$30</c:f>
              <c:numCache>
                <c:formatCode>General</c:formatCode>
                <c:ptCount val="28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2B-4416-B9F9-1685670BC650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Indexek!$B$31:$AC$31</c:f>
              <c:numCache>
                <c:formatCode>General\ "pont"</c:formatCode>
                <c:ptCount val="28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2B-4416-B9F9-1685670BC650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3936909039391412E-3"/>
                  <c:y val="1.1986462658959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2B-4416-B9F9-1685670BC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Indexek!$B$25:$AC$25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Indexek!$B$32:$AC$32</c:f>
              <c:numCache>
                <c:formatCode>General\ "pont"</c:formatCode>
                <c:ptCount val="2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E2B-4416-B9F9-1685670BC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7028991949816183"/>
          <c:w val="0.98261515391554244"/>
          <c:h val="0.21471718649218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809411497634"/>
          <c:y val="3.7350194798039714E-2"/>
          <c:w val="0.76582473769234494"/>
          <c:h val="0.4839412796903981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5C-459E-8093-D369F5D72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Indexek!$B$39:$AC$39</c:f>
              <c:numCache>
                <c:formatCode>General\ "pont"</c:formatCode>
                <c:ptCount val="28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5C-459E-8093-D369F5D72A16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7801727275344255E-3"/>
                  <c:y val="-2.1025936955668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5C-459E-8093-D369F5D72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Indexek!$B$40:$AC$40</c:f>
              <c:numCache>
                <c:formatCode>General\ "pont"</c:formatCode>
                <c:ptCount val="2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5C-459E-8093-D369F5D72A16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Indexek!$B$41:$AC$41</c:f>
              <c:numCache>
                <c:formatCode>General\ "pont"</c:formatCode>
                <c:ptCount val="2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5C-459E-8093-D369F5D72A16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Indexek!$B$42:$AC$42</c:f>
              <c:numCache>
                <c:formatCode>General\ "pont"</c:formatCode>
                <c:ptCount val="2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5C-459E-8093-D369F5D72A16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1.3900863637671108E-3"/>
                  <c:y val="-1.401729130377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5C-459E-8093-D369F5D72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Indexek!$B$43:$AC$43</c:f>
              <c:numCache>
                <c:formatCode>General\ "pont"</c:formatCode>
                <c:ptCount val="2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5C-459E-8093-D369F5D72A16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7801727275344255E-3"/>
                  <c:y val="3.2707013042151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5C-459E-8093-D369F5D72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Indexek!$B$44:$AC$44</c:f>
              <c:numCache>
                <c:formatCode>General\ "pont"</c:formatCode>
                <c:ptCount val="2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5C-459E-8093-D369F5D72A16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5C-459E-8093-D369F5D72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Indexek!$B$38:$AC$38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Indexek!$B$45:$AC$45</c:f>
              <c:numCache>
                <c:formatCode>General\ "pont"</c:formatCode>
                <c:ptCount val="2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5C-459E-8093-D369F5D72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917909812159081"/>
          <c:w val="0.99786068992284827"/>
          <c:h val="0.206803610574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5.4697596368510196E-2"/>
          <c:w val="0.81852963692038483"/>
          <c:h val="0.6240725706357305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4A-4BA7-8722-1C813879B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Indexek!$A$84:$A$111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Indexek!$B$84:$B$111</c:f>
              <c:numCache>
                <c:formatCode>General\ "pont"</c:formatCode>
                <c:ptCount val="28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4A-4BA7-8722-1C813879B4C4}"/>
            </c:ext>
          </c:extLst>
        </c:ser>
        <c:ser>
          <c:idx val="1"/>
          <c:order val="1"/>
          <c:tx>
            <c:strRef>
              <c:f>Indexek!$C$83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4A-4BA7-8722-1C813879B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Indexek!$A$84:$A$111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Indexek!$C$84:$C$111</c:f>
              <c:numCache>
                <c:formatCode>General\ "pont"</c:formatCode>
                <c:ptCount val="28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4A-4BA7-8722-1C813879B4C4}"/>
            </c:ext>
          </c:extLst>
        </c:ser>
        <c:ser>
          <c:idx val="2"/>
          <c:order val="2"/>
          <c:tx>
            <c:strRef>
              <c:f>Indexek!$D$83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4A-4BA7-8722-1C813879B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Indexek!$A$84:$A$111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Indexek!$D$84:$D$111</c:f>
              <c:numCache>
                <c:formatCode>General\ "pont"</c:formatCode>
                <c:ptCount val="28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4A-4BA7-8722-1C813879B4C4}"/>
            </c:ext>
          </c:extLst>
        </c:ser>
        <c:ser>
          <c:idx val="3"/>
          <c:order val="3"/>
          <c:tx>
            <c:strRef>
              <c:f>Indexek!$E$83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4A-4BA7-8722-1C813879B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Indexek!$A$84:$A$111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Indexek!$E$84:$E$111</c:f>
              <c:numCache>
                <c:formatCode>General\ "pont"</c:formatCode>
                <c:ptCount val="28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4A-4BA7-8722-1C813879B4C4}"/>
            </c:ext>
          </c:extLst>
        </c:ser>
        <c:ser>
          <c:idx val="4"/>
          <c:order val="4"/>
          <c:tx>
            <c:strRef>
              <c:f>Indexek!$F$83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4A-4BA7-8722-1C813879B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Indexek!$A$84:$A$111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Indexek!$F$84:$F$111</c:f>
              <c:numCache>
                <c:formatCode>General\ "pont"</c:formatCode>
                <c:ptCount val="2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4A-4BA7-8722-1C813879B4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45619535682E-2"/>
          <c:w val="0.87577646544181975"/>
          <c:h val="0.632478382078135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B51-4265-98AE-D9BD2E97AB26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B51-4265-98AE-D9BD2E97AB26}"/>
              </c:ext>
            </c:extLst>
          </c:dPt>
          <c:dLbls>
            <c:dLbl>
              <c:idx val="27"/>
              <c:layout>
                <c:manualLayout>
                  <c:x val="-2.0370135052831988E-16"/>
                  <c:y val="4.8636614217630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51-4265-98AE-D9BD2E97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verzió'!$B$56:$B$83</c:f>
              <c:numCache>
                <c:formatCode>0%</c:formatCode>
                <c:ptCount val="28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51-4265-98AE-D9BD2E97AB26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B51-4265-98AE-D9BD2E97AB26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51-4265-98AE-D9BD2E97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verzió'!$C$56:$C$83</c:f>
              <c:numCache>
                <c:formatCode>0%</c:formatCode>
                <c:ptCount val="28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51-4265-98AE-D9BD2E97AB26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-2.0370135052831988E-16"/>
                  <c:y val="-7.2954921326446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51-4265-98AE-D9BD2E97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verzió'!$D$56:$D$83</c:f>
              <c:numCache>
                <c:formatCode>0%</c:formatCode>
                <c:ptCount val="28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51-4265-98AE-D9BD2E97AB26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51-4265-98AE-D9BD2E97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verzió'!$E$56:$E$83</c:f>
              <c:numCache>
                <c:formatCode>0%</c:formatCode>
                <c:ptCount val="28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B51-4265-98AE-D9BD2E97AB26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B51-4265-98AE-D9BD2E97AB26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51-4265-98AE-D9BD2E97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verzió'!$F$56:$F$83</c:f>
              <c:numCache>
                <c:formatCode>0%</c:formatCode>
                <c:ptCount val="2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B51-4265-98AE-D9BD2E97AB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2965879271"/>
          <c:h val="0.595939140466339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-2.16852374971052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89-4F68-A7AC-65E0B8214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verzió'!$K$86:$K$113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verzió'!$L$86:$L$113</c:f>
              <c:numCache>
                <c:formatCode>0%</c:formatCode>
                <c:ptCount val="28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89-4F68-A7AC-65E0B82144A7}"/>
            </c:ext>
          </c:extLst>
        </c:ser>
        <c:ser>
          <c:idx val="1"/>
          <c:order val="1"/>
          <c:tx>
            <c:strRef>
              <c:f>'Új verzió'!$M$85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89-4F68-A7AC-65E0B8214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verzió'!$K$86:$K$113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verzió'!$M$86:$M$113</c:f>
              <c:numCache>
                <c:formatCode>0%</c:formatCode>
                <c:ptCount val="28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89-4F68-A7AC-65E0B82144A7}"/>
            </c:ext>
          </c:extLst>
        </c:ser>
        <c:ser>
          <c:idx val="2"/>
          <c:order val="2"/>
          <c:tx>
            <c:strRef>
              <c:f>'Új verzió'!$N$85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89-4F68-A7AC-65E0B8214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verzió'!$K$86:$K$113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verzió'!$N$86:$N$113</c:f>
              <c:numCache>
                <c:formatCode>0%</c:formatCode>
                <c:ptCount val="28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89-4F68-A7AC-65E0B82144A7}"/>
            </c:ext>
          </c:extLst>
        </c:ser>
        <c:ser>
          <c:idx val="3"/>
          <c:order val="3"/>
          <c:tx>
            <c:strRef>
              <c:f>'Új verzió'!$O$85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89-4F68-A7AC-65E0B8214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verzió'!$K$86:$K$113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verzió'!$O$86:$O$113</c:f>
              <c:numCache>
                <c:formatCode>0%</c:formatCode>
                <c:ptCount val="2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89-4F68-A7AC-65E0B8214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11078302712162"/>
          <c:y val="0.85901778253505967"/>
          <c:w val="0.77622287839020132"/>
          <c:h val="0.14098221746494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2.7611038954357622E-2"/>
          <c:w val="0.76871456692913376"/>
          <c:h val="0.6475878010499798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7"/>
              <c:layout>
                <c:manualLayout>
                  <c:x val="0"/>
                  <c:y val="4.52331823977623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BB-42E6-8F9B-4407EF029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verzió'!$A$118:$A$145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verzió'!$B$118:$B$145</c:f>
              <c:numCache>
                <c:formatCode>General\ "pont"</c:formatCode>
                <c:ptCount val="28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BB-42E6-8F9B-4407EF029F3E}"/>
            </c:ext>
          </c:extLst>
        </c:ser>
        <c:ser>
          <c:idx val="1"/>
          <c:order val="1"/>
          <c:tx>
            <c:strRef>
              <c:f>'Új verzió'!$C$117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verzió'!$A$118:$A$145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verzió'!$C$118:$C$145</c:f>
              <c:numCache>
                <c:formatCode>General\ "pont"</c:formatCode>
                <c:ptCount val="28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BB-42E6-8F9B-4407EF029F3E}"/>
            </c:ext>
          </c:extLst>
        </c:ser>
        <c:ser>
          <c:idx val="2"/>
          <c:order val="2"/>
          <c:tx>
            <c:strRef>
              <c:f>'Új verzió'!$D$117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verzió'!$A$118:$A$145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verzió'!$D$118:$D$145</c:f>
              <c:numCache>
                <c:formatCode>General\ "pont"</c:formatCode>
                <c:ptCount val="28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BB-42E6-8F9B-4407EF029F3E}"/>
            </c:ext>
          </c:extLst>
        </c:ser>
        <c:ser>
          <c:idx val="3"/>
          <c:order val="3"/>
          <c:tx>
            <c:strRef>
              <c:f>'Új verzió'!$E$117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BB-42E6-8F9B-4407EF029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verzió'!$A$118:$A$145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verzió'!$E$118:$E$145</c:f>
              <c:numCache>
                <c:formatCode>General\ "pont"</c:formatCode>
                <c:ptCount val="28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BB-42E6-8F9B-4407EF029F3E}"/>
            </c:ext>
          </c:extLst>
        </c:ser>
        <c:ser>
          <c:idx val="4"/>
          <c:order val="4"/>
          <c:tx>
            <c:strRef>
              <c:f>'Új verzió'!$F$117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BB-42E6-8F9B-4407EF029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verzió'!$A$118:$A$145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verzió'!$F$118:$F$145</c:f>
              <c:numCache>
                <c:formatCode>General\ "pont"</c:formatCode>
                <c:ptCount val="2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BB-42E6-8F9B-4407EF029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23567366579179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656193651650086E-2"/>
          <c:w val="0.87160981281607475"/>
          <c:h val="0.612821973912147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7A0-43BD-A5EE-DA44FF42959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7A0-43BD-A5EE-DA44FF42959E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0-43BD-A5EE-DA44FF4295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verzió'!$A$159:$A$186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verzió'!$B$159:$B$186</c:f>
              <c:numCache>
                <c:formatCode>0%</c:formatCode>
                <c:ptCount val="28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A0-43BD-A5EE-DA44FF42959E}"/>
            </c:ext>
          </c:extLst>
        </c:ser>
        <c:ser>
          <c:idx val="1"/>
          <c:order val="1"/>
          <c:tx>
            <c:strRef>
              <c:f>'Új verzió'!$C$158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7A0-43BD-A5EE-DA44FF42959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7A0-43BD-A5EE-DA44FF42959E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0-43BD-A5EE-DA44FF4295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verzió'!$A$159:$A$186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verzió'!$C$159:$C$186</c:f>
              <c:numCache>
                <c:formatCode>0%</c:formatCode>
                <c:ptCount val="28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A0-43BD-A5EE-DA44FF42959E}"/>
            </c:ext>
          </c:extLst>
        </c:ser>
        <c:ser>
          <c:idx val="2"/>
          <c:order val="2"/>
          <c:tx>
            <c:strRef>
              <c:f>'Új verzió'!$D$158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7A0-43BD-A5EE-DA44FF42959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7A0-43BD-A5EE-DA44FF42959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7A0-43BD-A5EE-DA44FF42959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7A0-43BD-A5EE-DA44FF42959E}"/>
              </c:ext>
            </c:extLst>
          </c:dPt>
          <c:dLbls>
            <c:dLbl>
              <c:idx val="27"/>
              <c:layout>
                <c:manualLayout>
                  <c:x val="-1.3888887369983734E-3"/>
                  <c:y val="2.17611365900660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A0-43BD-A5EE-DA44FF4295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verzió'!$A$159:$A$186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verzió'!$D$159:$D$186</c:f>
              <c:numCache>
                <c:formatCode>0%</c:formatCode>
                <c:ptCount val="28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7A0-43BD-A5EE-DA44FF42959E}"/>
            </c:ext>
          </c:extLst>
        </c:ser>
        <c:ser>
          <c:idx val="3"/>
          <c:order val="3"/>
          <c:tx>
            <c:strRef>
              <c:f>'Új verzió'!$E$158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0-43BD-A5EE-DA44FF4295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verzió'!$A$159:$A$186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verzió'!$E$159:$E$186</c:f>
              <c:numCache>
                <c:formatCode>0%</c:formatCode>
                <c:ptCount val="28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7A0-43BD-A5EE-DA44FF42959E}"/>
            </c:ext>
          </c:extLst>
        </c:ser>
        <c:ser>
          <c:idx val="4"/>
          <c:order val="4"/>
          <c:tx>
            <c:strRef>
              <c:f>'Új verzió'!$F$158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7A0-43BD-A5EE-DA44FF42959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7A0-43BD-A5EE-DA44FF42959E}"/>
              </c:ext>
            </c:extLst>
          </c:dPt>
          <c:dLbls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0-43BD-A5EE-DA44FF4295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verzió'!$A$159:$A$186</c:f>
              <c:strCache>
                <c:ptCount val="28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</c:strCache>
            </c:strRef>
          </c:cat>
          <c:val>
            <c:numRef>
              <c:f>'Új verzió'!$F$159:$F$186</c:f>
              <c:numCache>
                <c:formatCode>0%</c:formatCode>
                <c:ptCount val="28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7A0-43BD-A5EE-DA44FF429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56910317485749"/>
          <c:y val="0.90387574790818004"/>
          <c:w val="0.79775067828623381"/>
          <c:h val="6.71094033050654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közép-, és nagyvállalatok helyzete és várakozásai kedvezőbbek a kisebb cégekhez képest. Az iparági bontásban korábban jellemző különbségek azonban lényegében megszűntek, a foglalkoztatásban például már az ipar és építőipar várakozásai gyengébbek, mint a szolgáltatás és kereskedelemben.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az előző havi 96-ról 95 százalékra csökkent, ami a 2021. júliusa óta tapasztalt legalacsonyabb érték. Az átlagos kapacitás-kihasználtság az előző 2 havi eredménnyel megegyezően továbbra is az egy évvel korábbi szint 90 százalékán állt márciusban.  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+25-ről +28 pontra emelkedett. Növekedés mutatkozott a létszámbővítési tervek mutatójánál is: az előző havi +</a:t>
          </a:r>
          <a:r>
            <a:rPr lang="hu-HU" sz="1800" b="1">
              <a:solidFill>
                <a:srgbClr val="0C2148"/>
              </a:solidFill>
              <a:latin typeface="Calibri"/>
              <a:ea typeface="+mn-ea"/>
              <a:cs typeface="+mn-cs"/>
            </a:rPr>
            <a:t>10-ről +11 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pontra, ami az elmúlt 8 hónap legmagasabb értéke.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helyzettel kapcsolatos tapasztalatok mutatója ebben a hónapban volt a legalacsonyabb az elmúlt 2 évben. A jövővel kapcsolatos várakozások kedvezőek, azonban az optimizmus mérséklődött februárhoz képest.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2023. márciusban 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0 pontról             -4 pontra csökkent. A csökkenéshez a jelenlegi helyzet megítélésének további romlása (-16-ról -20 pontra) és a várakozások indexének csökkenése (+17-ről +13 pontra) is hozzájárult.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2023. márciusban 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0 pontról             -4 pontra csökkent. A csökkenéshez a jelenlegi helyzet megítélésének további romlása (-16-ról -20 pontra) és a várakozások indexének csökkenése (+17-ről +13 pontra) is hozzájárult.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helyzettel kapcsolatos tapasztalatok mutatója ebben a hónapban volt a legalacsonyabb az elmúlt 2 évben. A jövővel kapcsolatos várakozások kedvezőek, azonban az optimizmus mérséklődött februárhoz képest.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32802" y="1406163"/>
        <a:ext cx="8031354" cy="703362"/>
      </dsp:txXfrm>
    </dsp:sp>
    <dsp:sp modelId="{E1B5BC66-D8ED-4702-BD89-A8CB654E451B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az előző havi 96-ról 95 százalékra csökkent, ami a 2021. júliusa óta tapasztalt legalacsonyabb érték. Az átlagos kapacitás-kihasználtság az előző 2 havi eredménnyel megegyezően továbbra is az egy évvel korábbi szint 90 százalékán állt márciusban.  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+25-ről +28 pontra emelkedett. Növekedés mutatkozott a létszámbővítési tervek mutatójánál is: az előző havi +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10-ről +11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pontra, ami az elmúlt 8 hónap legmagasabb értéke.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közép-, és nagyvállalatok helyzete és várakozásai kedvezőbbek a kisebb cégekhez képest. Az iparági bontásban korábban jellemző különbségek azonban lényegében megszűntek, a foglalkoztatásban például már az ipar és építőipar várakozásai gyengébbek, mint a szolgáltatás és kereskedelemben.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0.8568</cdr:x>
      <cdr:y>0.2689</cdr:y>
    </cdr:from>
    <cdr:to>
      <cdr:x>0.97153</cdr:x>
      <cdr:y>0.33227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627A1B3-6EAF-ED62-9F71-8E1955E0BE68}"/>
            </a:ext>
          </a:extLst>
        </cdr:cNvPr>
        <cdr:cNvSpPr txBox="1"/>
      </cdr:nvSpPr>
      <cdr:spPr>
        <a:xfrm xmlns:a="http://schemas.openxmlformats.org/drawingml/2006/main">
          <a:off x="7801017" y="1383455"/>
          <a:ext cx="1044593" cy="32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-12 pont</a:t>
          </a:r>
        </a:p>
      </cdr:txBody>
    </cdr:sp>
  </cdr:relSizeAnchor>
  <cdr:relSizeAnchor xmlns:cdr="http://schemas.openxmlformats.org/drawingml/2006/chartDrawing">
    <cdr:from>
      <cdr:x>0.85614</cdr:x>
      <cdr:y>0.33165</cdr:y>
    </cdr:from>
    <cdr:to>
      <cdr:x>0.97086</cdr:x>
      <cdr:y>0.39503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CCF1BAB7-CCFE-F96D-4040-B666ED82CF37}"/>
            </a:ext>
          </a:extLst>
        </cdr:cNvPr>
        <cdr:cNvSpPr txBox="1"/>
      </cdr:nvSpPr>
      <cdr:spPr>
        <a:xfrm xmlns:a="http://schemas.openxmlformats.org/drawingml/2006/main">
          <a:off x="7794998" y="1706308"/>
          <a:ext cx="1044593" cy="32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002060"/>
              </a:solidFill>
            </a:rPr>
            <a:t>-14 pont</a:t>
          </a:r>
        </a:p>
      </cdr:txBody>
    </cdr:sp>
  </cdr:relSizeAnchor>
  <cdr:relSizeAnchor xmlns:cdr="http://schemas.openxmlformats.org/drawingml/2006/chartDrawing">
    <cdr:from>
      <cdr:x>0.85614</cdr:x>
      <cdr:y>0.36714</cdr:y>
    </cdr:from>
    <cdr:to>
      <cdr:x>0.97086</cdr:x>
      <cdr:y>0.43052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A6A4D89F-599A-E982-2708-85979084BDA3}"/>
            </a:ext>
          </a:extLst>
        </cdr:cNvPr>
        <cdr:cNvSpPr txBox="1"/>
      </cdr:nvSpPr>
      <cdr:spPr>
        <a:xfrm xmlns:a="http://schemas.openxmlformats.org/drawingml/2006/main">
          <a:off x="7794998" y="1888905"/>
          <a:ext cx="1044593" cy="32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-15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2023. 04. 04.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márciusi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nem változott az előző hónaphoz képest, az egy évvel korábbi szint 90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642101"/>
              </p:ext>
            </p:extLst>
          </p:nvPr>
        </p:nvGraphicFramePr>
        <p:xfrm>
          <a:off x="0" y="922448"/>
          <a:ext cx="9144000" cy="522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3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Az ipar és építőipar átlagos kapacitás-kihasználtsága</a:t>
            </a:r>
            <a:br>
              <a:rPr lang="hu-HU" sz="2000" dirty="0"/>
            </a:br>
            <a:r>
              <a:rPr lang="hu-HU" sz="2000" dirty="0"/>
              <a:t>2021. februárja óta nem állt ilyen alacsony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625594"/>
              </p:ext>
            </p:extLst>
          </p:nvPr>
        </p:nvGraphicFramePr>
        <p:xfrm>
          <a:off x="0" y="920496"/>
          <a:ext cx="9144000" cy="468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továbbra is kedvezőek, de az optimizmus mérséklődött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25048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9D36173-B4D2-DD78-9F81-17B233AEB827}"/>
              </a:ext>
            </a:extLst>
          </p:cNvPr>
          <p:cNvSpPr txBox="1"/>
          <p:nvPr/>
        </p:nvSpPr>
        <p:spPr>
          <a:xfrm>
            <a:off x="7947853" y="2504534"/>
            <a:ext cx="928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10 pont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0447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az egy évvel korábbi szint 95 százalékára csökkent, ami a 2021. júliusa óta tapasztalt legalacsonyabb érték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135158"/>
              </p:ext>
            </p:extLst>
          </p:nvPr>
        </p:nvGraphicFramePr>
        <p:xfrm>
          <a:off x="-1" y="922446"/>
          <a:ext cx="9144001" cy="525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310349"/>
            <a:ext cx="814029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vonatkozó tapasztalatok és várakozások a koronavírus-járvány időszakához hasonlóak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588281" y="256847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912104" y="2465521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598895"/>
              </p:ext>
            </p:extLst>
          </p:nvPr>
        </p:nvGraphicFramePr>
        <p:xfrm>
          <a:off x="0" y="922349"/>
          <a:ext cx="9144000" cy="496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3004985" y="267778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vállalatok működését a magas termelési árak és a munkaerőköltség emelkedése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771315"/>
              </p:ext>
            </p:extLst>
          </p:nvPr>
        </p:nvGraphicFramePr>
        <p:xfrm>
          <a:off x="-1" y="922448"/>
          <a:ext cx="9144000" cy="473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3 hónapja fokozatosan javul…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267366"/>
              </p:ext>
            </p:extLst>
          </p:nvPr>
        </p:nvGraphicFramePr>
        <p:xfrm>
          <a:off x="0" y="922448"/>
          <a:ext cx="9204145" cy="501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jövőre vonatkozó várakozások azonban 4 hónap erősödést követően gyengültek márciusban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88154"/>
              </p:ext>
            </p:extLst>
          </p:nvPr>
        </p:nvGraphicFramePr>
        <p:xfrm>
          <a:off x="39138" y="922448"/>
          <a:ext cx="9104862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az iparban és építőiparban erősödtek, a többi iparágban gyengültek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546055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92684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létszámbővítési tervek mutatója már 5 hónapja folyamatosan javul, a márciusi eredmény az elmúlt 8 hónap legmagasabb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5857"/>
              </p:ext>
            </p:extLst>
          </p:nvPr>
        </p:nvGraphicFramePr>
        <p:xfrm>
          <a:off x="0" y="922447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9E93728B-394B-6E25-22FA-C11C925A8FBD}"/>
              </a:ext>
            </a:extLst>
          </p:cNvPr>
          <p:cNvSpPr txBox="1"/>
          <p:nvPr/>
        </p:nvSpPr>
        <p:spPr>
          <a:xfrm>
            <a:off x="7985913" y="2786818"/>
            <a:ext cx="92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1 pont</a:t>
            </a:r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egyik iparágban sem negatívak, amire 2022. áprilisa óta nem volt példa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650122"/>
              </p:ext>
            </p:extLst>
          </p:nvPr>
        </p:nvGraphicFramePr>
        <p:xfrm>
          <a:off x="-1" y="922449"/>
          <a:ext cx="9144001" cy="485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inflációs nyomás enyhülésére utal, hogy minden iparágban csökkent az elmúlt 3 hónapban árat emelők aránya…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75630" y="1223921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45190" y="2274989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44988" y="340494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004709"/>
              </p:ext>
            </p:extLst>
          </p:nvPr>
        </p:nvGraphicFramePr>
        <p:xfrm>
          <a:off x="0" y="913396"/>
          <a:ext cx="9144000" cy="477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… a további áremelést tervezőké pedig ebben a hónapban volt a legalacsonyabb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4423" y="1628048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2422" y="2510642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2422" y="353189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831575"/>
              </p:ext>
            </p:extLst>
          </p:nvPr>
        </p:nvGraphicFramePr>
        <p:xfrm>
          <a:off x="0" y="913397"/>
          <a:ext cx="9144000" cy="477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mintegy negyede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423509"/>
              </p:ext>
            </p:extLst>
          </p:nvPr>
        </p:nvGraphicFramePr>
        <p:xfrm>
          <a:off x="0" y="922449"/>
          <a:ext cx="9058940" cy="525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900" dirty="0"/>
              <a:t>Az aktuális helyzet megítélése továbbra is kedvezőtlen, a jövőre vonatkozó optimizmus mérséklődött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08017441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9397"/>
            <a:ext cx="805965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konjunktúraindexe az előző havi 0 pontról a kedvezőtlen konjunktúrát jelző negatív tartományba, -4 pontra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299359"/>
              </p:ext>
            </p:extLst>
          </p:nvPr>
        </p:nvGraphicFramePr>
        <p:xfrm>
          <a:off x="15751" y="921398"/>
          <a:ext cx="9112494" cy="499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már 3 hónapja romlik, a mutató legutóbb 2 éve állt ilyen alacsony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285189"/>
              </p:ext>
            </p:extLst>
          </p:nvPr>
        </p:nvGraphicFramePr>
        <p:xfrm>
          <a:off x="0" y="923789"/>
          <a:ext cx="9112494" cy="49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6" y="304901"/>
            <a:ext cx="809187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helyzettel kapcsolatos tapasztalatok a vizsgált tényezők többségénél romlottak februárhoz képest...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352212"/>
              </p:ext>
            </p:extLst>
          </p:nvPr>
        </p:nvGraphicFramePr>
        <p:xfrm>
          <a:off x="0" y="916901"/>
          <a:ext cx="9112494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08" y="304901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hasonlóan enyhén romló képet mutattak a várakozások tényezői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444029"/>
              </p:ext>
            </p:extLst>
          </p:nvPr>
        </p:nvGraphicFramePr>
        <p:xfrm>
          <a:off x="0" y="916900"/>
          <a:ext cx="9136123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14041A0F-FD56-CDA3-999E-AED62B1BA6B2}"/>
              </a:ext>
            </a:extLst>
          </p:cNvPr>
          <p:cNvSpPr txBox="1"/>
          <p:nvPr/>
        </p:nvSpPr>
        <p:spPr>
          <a:xfrm>
            <a:off x="7984970" y="2080384"/>
            <a:ext cx="750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13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59" y="310449"/>
            <a:ext cx="8461877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továbbra is kedvezőek, azonban a nagyvállalatok kivételével minden méretkategóriában mérséklődött az optimizmus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081012"/>
              </p:ext>
            </p:extLst>
          </p:nvPr>
        </p:nvGraphicFramePr>
        <p:xfrm>
          <a:off x="1" y="922449"/>
          <a:ext cx="9144000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48996</TotalTime>
  <Words>1221</Words>
  <Application>Microsoft Office PowerPoint</Application>
  <PresentationFormat>Diavetítés a képernyőre (4:3 oldalarány)</PresentationFormat>
  <Paragraphs>128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márciusi eredményei</vt:lpstr>
      <vt:lpstr>Az mnb vállalati konjunktúra felmérései</vt:lpstr>
      <vt:lpstr>Az aktuális helyzet megítélése továbbra is kedvezőtlen, a jövőre vonatkozó optimizmus mérséklődött februárhoz képest</vt:lpstr>
      <vt:lpstr>Az mnb konjunktúraindexe az előző havi 0 pontról a kedvezőtlen konjunktúrát jelző negatív tartományba, -4 pontra csökkent</vt:lpstr>
      <vt:lpstr>A jelenlegi helyzet megítélése már 3 hónapja romlik, a mutató legutóbb 2 éve állt ilyen alacsony szinten</vt:lpstr>
      <vt:lpstr>Az aktuális helyzettel kapcsolatos tapasztalatok a vizsgált tényezők többségénél romlottak februárhoz képest...</vt:lpstr>
      <vt:lpstr>… és hasonlóan enyhén romló képet mutattak a várakozások tényezői is</vt:lpstr>
      <vt:lpstr>A várakozások továbbra is kedvezőek, azonban a nagyvállalatok kivételével minden méretkategóriában mérséklődött az optimizmus </vt:lpstr>
      <vt:lpstr>Termelés és kereslet</vt:lpstr>
      <vt:lpstr>Az átlagos kapacitás-kihasználtság nem változott az előző hónaphoz képest, az egy évvel korábbi szint 90 százalékán áll</vt:lpstr>
      <vt:lpstr>Az ipar és építőipar átlagos kapacitás-kihasználtsága 2021. februárja óta nem állt ilyen alacsony szinten</vt:lpstr>
      <vt:lpstr>A kapacitás-kihasználtságra vonatkozó várakozások továbbra is kedvezőek, de az optimizmus mérséklődött februárhoz képest</vt:lpstr>
      <vt:lpstr>Az átlagos bevételi szint az egy évvel korábbi szint 95 százalékára csökkent, ami a 2021. júliusa óta tapasztalt legalacsonyabb érték</vt:lpstr>
      <vt:lpstr>A bevételi szintre vonatkozó tapasztalatok és várakozások a koronavírus-járvány időszakához hasonlóak</vt:lpstr>
      <vt:lpstr>A vállalatok működését a magas termelési árak és a munkaerőköltség emelkedése nehezítik leginkább</vt:lpstr>
      <vt:lpstr>Üzleti környezet, beruházások, foglalkoztatás</vt:lpstr>
      <vt:lpstr>Az üzleti környezet átlagos megítélése 3 hónapja fokozatosan javul…</vt:lpstr>
      <vt:lpstr>… A jövőre vonatkozó várakozások azonban 4 hónap erősödést követően gyengültek márciusban</vt:lpstr>
      <vt:lpstr>A beruházási várakozások az iparban és építőiparban erősödtek, a többi iparágban gyengültek februárhoz képest</vt:lpstr>
      <vt:lpstr>A létszámbővítési tervek mutatója már 5 hónapja folyamatosan javul, a márciusi eredmény az elmúlt 8 hónap legmagasabb értéke</vt:lpstr>
      <vt:lpstr>A foglalkoztatási várakozások egyik iparágban sem negatívak, amire 2022. áprilisa óta nem volt példa</vt:lpstr>
      <vt:lpstr>Árak</vt:lpstr>
      <vt:lpstr>Az inflációs nyomás enyhülésére utal, hogy minden iparágban csökkent az elmúlt 3 hónapban árat emelők aránya…</vt:lpstr>
      <vt:lpstr>… a további áremelést tervezőké pedig ebben a hónapban volt a legalacsonyabb a felmérés 2020. decemberi kezdete óta</vt:lpstr>
      <vt:lpstr>a magasabb infláció miatt a válaszadók mintegy negyede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2206</cp:revision>
  <dcterms:created xsi:type="dcterms:W3CDTF">2020-04-06T05:19:02Z</dcterms:created>
  <dcterms:modified xsi:type="dcterms:W3CDTF">2023-04-04T10:56:17Z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