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2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3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9"/>
  </p:notesMasterIdLst>
  <p:sldIdLst>
    <p:sldId id="256" r:id="rId3"/>
    <p:sldId id="385" r:id="rId4"/>
    <p:sldId id="386" r:id="rId5"/>
    <p:sldId id="374" r:id="rId6"/>
    <p:sldId id="390" r:id="rId7"/>
    <p:sldId id="402" r:id="rId8"/>
    <p:sldId id="375" r:id="rId9"/>
    <p:sldId id="389" r:id="rId10"/>
    <p:sldId id="287" r:id="rId11"/>
    <p:sldId id="364" r:id="rId12"/>
    <p:sldId id="403" r:id="rId13"/>
    <p:sldId id="365" r:id="rId14"/>
    <p:sldId id="366" r:id="rId15"/>
    <p:sldId id="398" r:id="rId16"/>
    <p:sldId id="396" r:id="rId17"/>
    <p:sldId id="286" r:id="rId18"/>
    <p:sldId id="357" r:id="rId19"/>
    <p:sldId id="371" r:id="rId20"/>
    <p:sldId id="404" r:id="rId21"/>
    <p:sldId id="367" r:id="rId22"/>
    <p:sldId id="405" r:id="rId23"/>
    <p:sldId id="391" r:id="rId24"/>
    <p:sldId id="401" r:id="rId25"/>
    <p:sldId id="406" r:id="rId26"/>
    <p:sldId id="407" r:id="rId27"/>
    <p:sldId id="26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FFB3B5"/>
    <a:srgbClr val="FDC7E3"/>
    <a:srgbClr val="91EEFB"/>
    <a:srgbClr val="00FFFF"/>
    <a:srgbClr val="C7E1B5"/>
    <a:srgbClr val="99CCFF"/>
    <a:srgbClr val="CC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6" autoAdjust="0"/>
    <p:restoredTop sz="91633" autoAdjust="0"/>
  </p:normalViewPr>
  <p:slideViewPr>
    <p:cSldViewPr snapToGrid="0">
      <p:cViewPr varScale="1">
        <p:scale>
          <a:sx n="62" d="100"/>
          <a:sy n="62" d="100"/>
        </p:scale>
        <p:origin x="13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november\input\2023.%20november_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\2022.%20j&#250;nius\input\jelenlegi%20helyzet%20&#233;s%20v&#225;rakoz&#225;sok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november\input\2023.%20november_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november\input\2023.%20november_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november\input\2023.%20november_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2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november\input\2023.%20november_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november\input\2023.%20november_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november\input\2023.%20november_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november\input\2023.%20november_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3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november\input\2023.%20november_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november\input\2023.%20november_&#225;br&#225;k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november\input\2023.%20november_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november\input\2023.%20november_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november\input\2023.%20november_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november\input\2023.%20november_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november\input\2023.%20november_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november\input\2023.%20november_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november\input\2023.%20november_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3\november\input\2023.%20november_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90055596636814"/>
          <c:y val="4.1588405445629119E-2"/>
          <c:w val="0.81292646454687356"/>
          <c:h val="0.59456707019073962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49C9-484D-BD68-2A07ECE3617A}"/>
              </c:ext>
            </c:extLst>
          </c:dPt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9C9-484D-BD68-2A07ECE361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Indexek!$B$4:$AK$4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Indexek!$B$5:$AK$5</c:f>
              <c:numCache>
                <c:formatCode>General\ "pont"</c:formatCode>
                <c:ptCount val="36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  <c:pt idx="34">
                  <c:v>-19</c:v>
                </c:pt>
                <c:pt idx="35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9C9-484D-BD68-2A07ECE3617A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49C9-484D-BD68-2A07ECE3617A}"/>
              </c:ext>
            </c:extLst>
          </c:dPt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9C9-484D-BD68-2A07ECE361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Indexek!$B$4:$AK$4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Indexek!$B$6:$AK$6</c:f>
              <c:numCache>
                <c:formatCode>General\ "pont"</c:formatCode>
                <c:ptCount val="36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  <c:pt idx="34">
                  <c:v>5</c:v>
                </c:pt>
                <c:pt idx="35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9C9-484D-BD68-2A07ECE3617A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49C9-484D-BD68-2A07ECE3617A}"/>
              </c:ext>
            </c:extLst>
          </c:dPt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9C9-484D-BD68-2A07ECE361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Indexek!$B$4:$AK$4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Indexek!$B$7:$AK$7</c:f>
              <c:numCache>
                <c:formatCode>General\ "pont"</c:formatCode>
                <c:ptCount val="36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  <c:pt idx="17">
                  <c:v>7</c:v>
                </c:pt>
                <c:pt idx="18">
                  <c:v>6</c:v>
                </c:pt>
                <c:pt idx="19">
                  <c:v>-2</c:v>
                </c:pt>
                <c:pt idx="20">
                  <c:v>-7</c:v>
                </c:pt>
                <c:pt idx="21">
                  <c:v>-11</c:v>
                </c:pt>
                <c:pt idx="22">
                  <c:v>-9</c:v>
                </c:pt>
                <c:pt idx="23">
                  <c:v>-7</c:v>
                </c:pt>
                <c:pt idx="24">
                  <c:v>-5</c:v>
                </c:pt>
                <c:pt idx="25">
                  <c:v>0</c:v>
                </c:pt>
                <c:pt idx="26">
                  <c:v>0</c:v>
                </c:pt>
                <c:pt idx="27">
                  <c:v>-4</c:v>
                </c:pt>
                <c:pt idx="28">
                  <c:v>-1</c:v>
                </c:pt>
                <c:pt idx="29">
                  <c:v>-10</c:v>
                </c:pt>
                <c:pt idx="30">
                  <c:v>-8</c:v>
                </c:pt>
                <c:pt idx="31">
                  <c:v>-15</c:v>
                </c:pt>
                <c:pt idx="32">
                  <c:v>-8</c:v>
                </c:pt>
                <c:pt idx="33">
                  <c:v>-12</c:v>
                </c:pt>
                <c:pt idx="34">
                  <c:v>-7</c:v>
                </c:pt>
                <c:pt idx="35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9C9-484D-BD68-2A07ECE3617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3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Árbevétel!$A$3</c:f>
              <c:strCache>
                <c:ptCount val="1"/>
                <c:pt idx="0">
                  <c:v>Várakozások</c:v>
                </c:pt>
              </c:strCache>
            </c:strRef>
          </c:tx>
          <c:spPr>
            <a:ln w="1905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81ECFB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E868-4009-BC0E-96C60A680B54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E868-4009-BC0E-96C60A680B54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E868-4009-BC0E-96C60A680B54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E868-4009-BC0E-96C60A680B54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E868-4009-BC0E-96C60A680B54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E868-4009-BC0E-96C60A680B54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E868-4009-BC0E-96C60A680B54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E868-4009-BC0E-96C60A680B54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E868-4009-BC0E-96C60A680B54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E868-4009-BC0E-96C60A680B54}"/>
              </c:ext>
            </c:extLst>
          </c:dPt>
          <c:dPt>
            <c:idx val="1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E868-4009-BC0E-96C60A680B54}"/>
              </c:ext>
            </c:extLst>
          </c:dPt>
          <c:dPt>
            <c:idx val="1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E868-4009-BC0E-96C60A680B54}"/>
              </c:ext>
            </c:extLst>
          </c:dPt>
          <c:dPt>
            <c:idx val="1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E868-4009-BC0E-96C60A680B54}"/>
              </c:ext>
            </c:extLst>
          </c:dPt>
          <c:dPt>
            <c:idx val="1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E868-4009-BC0E-96C60A680B54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E868-4009-BC0E-96C60A680B54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E868-4009-BC0E-96C60A680B54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E868-4009-BC0E-96C60A680B54}"/>
              </c:ext>
            </c:extLst>
          </c:dPt>
          <c:dPt>
            <c:idx val="17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E868-4009-BC0E-96C60A680B54}"/>
              </c:ext>
            </c:extLst>
          </c:dPt>
          <c:dPt>
            <c:idx val="18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E868-4009-BC0E-96C60A680B54}"/>
              </c:ext>
            </c:extLst>
          </c:dPt>
          <c:dPt>
            <c:idx val="19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3-E868-4009-BC0E-96C60A680B54}"/>
              </c:ext>
            </c:extLst>
          </c:dPt>
          <c:dPt>
            <c:idx val="2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4-E868-4009-BC0E-96C60A680B54}"/>
              </c:ext>
            </c:extLst>
          </c:dPt>
          <c:dPt>
            <c:idx val="2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5-E868-4009-BC0E-96C60A680B54}"/>
              </c:ext>
            </c:extLst>
          </c:dPt>
          <c:dPt>
            <c:idx val="2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6-E868-4009-BC0E-96C60A680B54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7-E868-4009-BC0E-96C60A680B54}"/>
              </c:ext>
            </c:extLst>
          </c:dPt>
          <c:dPt>
            <c:idx val="2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8-E868-4009-BC0E-96C60A680B54}"/>
              </c:ext>
            </c:extLst>
          </c:dPt>
          <c:dPt>
            <c:idx val="25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9-E868-4009-BC0E-96C60A680B54}"/>
              </c:ext>
            </c:extLst>
          </c:dPt>
          <c:dPt>
            <c:idx val="26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A-E868-4009-BC0E-96C60A680B54}"/>
              </c:ext>
            </c:extLst>
          </c:dPt>
          <c:dPt>
            <c:idx val="27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B-E868-4009-BC0E-96C60A680B54}"/>
              </c:ext>
            </c:extLst>
          </c:dPt>
          <c:dPt>
            <c:idx val="34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spPr>
              <a:ln w="19050" cap="rnd">
                <a:solidFill>
                  <a:srgbClr val="00206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D-E868-4009-BC0E-96C60A680B54}"/>
              </c:ext>
            </c:extLst>
          </c:dPt>
          <c:dPt>
            <c:idx val="35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E-750A-43AA-A7D4-BC5237074E2E}"/>
              </c:ext>
            </c:extLst>
          </c:dPt>
          <c:xVal>
            <c:numRef>
              <c:f>Árbevétel!$B$2:$AK$2</c:f>
              <c:numCache>
                <c:formatCode>General</c:formatCode>
                <c:ptCount val="36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  <c:pt idx="30">
                  <c:v>-10</c:v>
                </c:pt>
                <c:pt idx="31">
                  <c:v>-22</c:v>
                </c:pt>
                <c:pt idx="32">
                  <c:v>-4</c:v>
                </c:pt>
                <c:pt idx="33">
                  <c:v>-15</c:v>
                </c:pt>
                <c:pt idx="34">
                  <c:v>-11</c:v>
                </c:pt>
                <c:pt idx="35">
                  <c:v>-8</c:v>
                </c:pt>
              </c:numCache>
            </c:numRef>
          </c:xVal>
          <c:yVal>
            <c:numRef>
              <c:f>Árbevétel!$B$3:$AK$3</c:f>
              <c:numCache>
                <c:formatCode>General</c:formatCode>
                <c:ptCount val="36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  <c:pt idx="30">
                  <c:v>11</c:v>
                </c:pt>
                <c:pt idx="31">
                  <c:v>3</c:v>
                </c:pt>
                <c:pt idx="32">
                  <c:v>10</c:v>
                </c:pt>
                <c:pt idx="33">
                  <c:v>3</c:v>
                </c:pt>
                <c:pt idx="34">
                  <c:v>-2</c:v>
                </c:pt>
                <c:pt idx="35">
                  <c:v>-6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1C-E868-4009-BC0E-96C60A680B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8508152"/>
        <c:axId val="1058521600"/>
      </c:scatterChart>
      <c:valAx>
        <c:axId val="1058508152"/>
        <c:scaling>
          <c:orientation val="minMax"/>
          <c:max val="50"/>
          <c:min val="-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Jelenlegi</a:t>
                </a:r>
                <a:r>
                  <a:rPr lang="hu-HU" sz="1800" b="1" baseline="0"/>
                  <a:t> helyzet</a:t>
                </a:r>
                <a:endParaRPr lang="hu-HU" sz="18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21600"/>
        <c:crosses val="autoZero"/>
        <c:crossBetween val="midCat"/>
      </c:valAx>
      <c:valAx>
        <c:axId val="1058521600"/>
        <c:scaling>
          <c:orientation val="minMax"/>
          <c:max val="50"/>
          <c:min val="-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Várakozások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08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62544098514159E-2"/>
          <c:y val="3.4931973210447366E-2"/>
          <c:w val="0.88737894404566264"/>
          <c:h val="0.4170381555758226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verzió'!$A$253</c:f>
              <c:strCache>
                <c:ptCount val="1"/>
                <c:pt idx="0">
                  <c:v>Magas energiaárak*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5"/>
              <c:layout>
                <c:manualLayout>
                  <c:x val="0"/>
                  <c:y val="-2.8338369462556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DEE-4A46-8BCB-56A7771D54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verzió'!$B$252:$AK$252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verzió'!$B$253:$AK$253</c:f>
              <c:numCache>
                <c:formatCode>General</c:formatCode>
                <c:ptCount val="36"/>
                <c:pt idx="18" formatCode="0%">
                  <c:v>0.49</c:v>
                </c:pt>
                <c:pt idx="19" formatCode="0%">
                  <c:v>0.48</c:v>
                </c:pt>
                <c:pt idx="20" formatCode="0%">
                  <c:v>0.61</c:v>
                </c:pt>
                <c:pt idx="21" formatCode="0%">
                  <c:v>0.66</c:v>
                </c:pt>
                <c:pt idx="22" formatCode="0%">
                  <c:v>0.61</c:v>
                </c:pt>
                <c:pt idx="23" formatCode="0%">
                  <c:v>0.67</c:v>
                </c:pt>
                <c:pt idx="24" formatCode="0%">
                  <c:v>0.6</c:v>
                </c:pt>
                <c:pt idx="25" formatCode="0%">
                  <c:v>0.62</c:v>
                </c:pt>
                <c:pt idx="26" formatCode="0%">
                  <c:v>0.62</c:v>
                </c:pt>
                <c:pt idx="27" formatCode="0%">
                  <c:v>0.62</c:v>
                </c:pt>
                <c:pt idx="28" formatCode="0%">
                  <c:v>0.69</c:v>
                </c:pt>
                <c:pt idx="29" formatCode="0%">
                  <c:v>0.62</c:v>
                </c:pt>
                <c:pt idx="30" formatCode="0%">
                  <c:v>0.53</c:v>
                </c:pt>
                <c:pt idx="31" formatCode="0%">
                  <c:v>0.52</c:v>
                </c:pt>
                <c:pt idx="32" formatCode="0%">
                  <c:v>0.42</c:v>
                </c:pt>
                <c:pt idx="33" formatCode="0%">
                  <c:v>0.5</c:v>
                </c:pt>
                <c:pt idx="34" formatCode="0%">
                  <c:v>0.45</c:v>
                </c:pt>
                <c:pt idx="35" formatCode="0%">
                  <c:v>0.47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DEE-4A46-8BCB-56A7771D5480}"/>
            </c:ext>
          </c:extLst>
        </c:ser>
        <c:ser>
          <c:idx val="1"/>
          <c:order val="1"/>
          <c:tx>
            <c:strRef>
              <c:f>'Új verzió'!$A$254</c:f>
              <c:strCache>
                <c:ptCount val="1"/>
                <c:pt idx="0">
                  <c:v>Beszállítók áremelése**</c:v>
                </c:pt>
              </c:strCache>
            </c:strRef>
          </c:tx>
          <c:spPr>
            <a:ln w="2540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7030A0"/>
              </a:solidFill>
              <a:ln w="9525">
                <a:noFill/>
              </a:ln>
              <a:effectLst/>
            </c:spPr>
          </c:marker>
          <c:dPt>
            <c:idx val="22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BDEE-4A46-8BCB-56A7771D5480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BDEE-4A46-8BCB-56A7771D5480}"/>
              </c:ext>
            </c:extLst>
          </c:dPt>
          <c:cat>
            <c:strRef>
              <c:f>'Új verzió'!$B$252:$AK$252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verzió'!$B$254:$AK$254</c:f>
              <c:numCache>
                <c:formatCode>General</c:formatCode>
                <c:ptCount val="36"/>
                <c:pt idx="22" formatCode="0%">
                  <c:v>0.56999999999999995</c:v>
                </c:pt>
                <c:pt idx="23" formatCode="0%">
                  <c:v>0.59</c:v>
                </c:pt>
                <c:pt idx="24" formatCode="0%">
                  <c:v>0.57999999999999996</c:v>
                </c:pt>
                <c:pt idx="25" formatCode="0%">
                  <c:v>0.62</c:v>
                </c:pt>
                <c:pt idx="26" formatCode="0%">
                  <c:v>0.63</c:v>
                </c:pt>
                <c:pt idx="27" formatCode="0%">
                  <c:v>0.61</c:v>
                </c:pt>
                <c:pt idx="28" formatCode="0%">
                  <c:v>0.66</c:v>
                </c:pt>
                <c:pt idx="29" formatCode="0%">
                  <c:v>0.63</c:v>
                </c:pt>
                <c:pt idx="30" formatCode="0%">
                  <c:v>0.55000000000000004</c:v>
                </c:pt>
                <c:pt idx="31" formatCode="0%">
                  <c:v>0.54</c:v>
                </c:pt>
                <c:pt idx="32" formatCode="0%">
                  <c:v>0.41</c:v>
                </c:pt>
                <c:pt idx="33" formatCode="0%">
                  <c:v>0.49</c:v>
                </c:pt>
                <c:pt idx="34" formatCode="0%">
                  <c:v>0.41</c:v>
                </c:pt>
                <c:pt idx="35" formatCode="0%">
                  <c:v>0.45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DEE-4A46-8BCB-56A7771D5480}"/>
            </c:ext>
          </c:extLst>
        </c:ser>
        <c:ser>
          <c:idx val="7"/>
          <c:order val="2"/>
          <c:tx>
            <c:strRef>
              <c:f>'Új verzió'!$A$261</c:f>
              <c:strCache>
                <c:ptCount val="1"/>
                <c:pt idx="0">
                  <c:v>Munkaerőköltség emelkedése***</c:v>
                </c:pt>
              </c:strCache>
              <c:extLst xmlns:c15="http://schemas.microsoft.com/office/drawing/2012/chart"/>
            </c:strRef>
          </c:tx>
          <c:spPr>
            <a:ln w="25400" cap="rnd">
              <a:solidFill>
                <a:schemeClr val="accent4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chemeClr val="accent4">
                  <a:lumMod val="50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22"/>
              <c:layout>
                <c:manualLayout>
                  <c:x val="-1.7578488788968656E-16"/>
                  <c:y val="2.5789645437050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5="http://schemas.microsoft.com/office/drawing/2012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EE-4A46-8BCB-56A7771D5480}"/>
                </c:ext>
              </c:extLst>
            </c:dLbl>
            <c:dLbl>
              <c:idx val="35"/>
              <c:layout>
                <c:manualLayout>
                  <c:x val="1.3948879443677102E-3"/>
                  <c:y val="2.576215405686985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DEE-4A46-8BCB-56A7771D54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5="http://schemas.microsoft.com/office/drawing/2012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verzió'!$B$252:$AK$252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verzió'!$B$261:$AK$261</c:f>
              <c:numCache>
                <c:formatCode>General</c:formatCode>
                <c:ptCount val="36"/>
                <c:pt idx="25" formatCode="0%">
                  <c:v>0.45</c:v>
                </c:pt>
                <c:pt idx="26" formatCode="0%">
                  <c:v>0.47</c:v>
                </c:pt>
                <c:pt idx="27" formatCode="0%">
                  <c:v>0.4</c:v>
                </c:pt>
                <c:pt idx="28" formatCode="0%">
                  <c:v>0.51</c:v>
                </c:pt>
                <c:pt idx="29" formatCode="0%">
                  <c:v>0.48</c:v>
                </c:pt>
                <c:pt idx="30" formatCode="0%">
                  <c:v>0.41</c:v>
                </c:pt>
                <c:pt idx="31" formatCode="0%">
                  <c:v>0.46</c:v>
                </c:pt>
                <c:pt idx="32" formatCode="0%">
                  <c:v>0.36</c:v>
                </c:pt>
                <c:pt idx="33" formatCode="0%">
                  <c:v>0.41</c:v>
                </c:pt>
                <c:pt idx="34" formatCode="0%">
                  <c:v>0.33</c:v>
                </c:pt>
                <c:pt idx="35" formatCode="0%">
                  <c:v>0.44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5-BDEE-4A46-8BCB-56A7771D5480}"/>
            </c:ext>
          </c:extLst>
        </c:ser>
        <c:ser>
          <c:idx val="2"/>
          <c:order val="3"/>
          <c:tx>
            <c:strRef>
              <c:f>'Új verzió'!$A$256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BDEE-4A46-8BCB-56A7771D54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verzió'!$B$252:$AK$252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verzió'!$B$256:$AK$256</c:f>
              <c:numCache>
                <c:formatCode>0%</c:formatCode>
                <c:ptCount val="36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  <c:pt idx="16">
                  <c:v>0.28000000000000003</c:v>
                </c:pt>
                <c:pt idx="17">
                  <c:v>0.28000000000000003</c:v>
                </c:pt>
                <c:pt idx="18">
                  <c:v>0.28999999999999998</c:v>
                </c:pt>
                <c:pt idx="19">
                  <c:v>0.34</c:v>
                </c:pt>
                <c:pt idx="20">
                  <c:v>0.41</c:v>
                </c:pt>
                <c:pt idx="21">
                  <c:v>0.4</c:v>
                </c:pt>
                <c:pt idx="22">
                  <c:v>0.34</c:v>
                </c:pt>
                <c:pt idx="23">
                  <c:v>0.38</c:v>
                </c:pt>
                <c:pt idx="24">
                  <c:v>0.39</c:v>
                </c:pt>
                <c:pt idx="25">
                  <c:v>0.38</c:v>
                </c:pt>
                <c:pt idx="26">
                  <c:v>0.39</c:v>
                </c:pt>
                <c:pt idx="27">
                  <c:v>0.32</c:v>
                </c:pt>
                <c:pt idx="28">
                  <c:v>0.34</c:v>
                </c:pt>
                <c:pt idx="29">
                  <c:v>0.38</c:v>
                </c:pt>
                <c:pt idx="30">
                  <c:v>0.38</c:v>
                </c:pt>
                <c:pt idx="31">
                  <c:v>0.48</c:v>
                </c:pt>
                <c:pt idx="32">
                  <c:v>0.45</c:v>
                </c:pt>
                <c:pt idx="33">
                  <c:v>0.43</c:v>
                </c:pt>
                <c:pt idx="34">
                  <c:v>0.51</c:v>
                </c:pt>
                <c:pt idx="35">
                  <c:v>0.45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DEE-4A46-8BCB-56A7771D5480}"/>
            </c:ext>
          </c:extLst>
        </c:ser>
        <c:ser>
          <c:idx val="3"/>
          <c:order val="4"/>
          <c:tx>
            <c:strRef>
              <c:f>'Új verzió'!$A$257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DEE-4A46-8BCB-56A7771D54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verzió'!$B$252:$AK$252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verzió'!$B$257:$AK$257</c:f>
              <c:numCache>
                <c:formatCode>0%</c:formatCode>
                <c:ptCount val="36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  <c:pt idx="16">
                  <c:v>0.43</c:v>
                </c:pt>
                <c:pt idx="17">
                  <c:v>0.37</c:v>
                </c:pt>
                <c:pt idx="18">
                  <c:v>0.41</c:v>
                </c:pt>
                <c:pt idx="19">
                  <c:v>0.36</c:v>
                </c:pt>
                <c:pt idx="20">
                  <c:v>0.31</c:v>
                </c:pt>
                <c:pt idx="21">
                  <c:v>0.28999999999999998</c:v>
                </c:pt>
                <c:pt idx="22">
                  <c:v>0.3</c:v>
                </c:pt>
                <c:pt idx="23">
                  <c:v>0.27</c:v>
                </c:pt>
                <c:pt idx="24">
                  <c:v>0.28000000000000003</c:v>
                </c:pt>
                <c:pt idx="25">
                  <c:v>0.27</c:v>
                </c:pt>
                <c:pt idx="26">
                  <c:v>0.31</c:v>
                </c:pt>
                <c:pt idx="27">
                  <c:v>0.32</c:v>
                </c:pt>
                <c:pt idx="28">
                  <c:v>0.39</c:v>
                </c:pt>
                <c:pt idx="29">
                  <c:v>0.35</c:v>
                </c:pt>
                <c:pt idx="30">
                  <c:v>0.28999999999999998</c:v>
                </c:pt>
                <c:pt idx="31">
                  <c:v>0.32</c:v>
                </c:pt>
                <c:pt idx="32">
                  <c:v>0.26</c:v>
                </c:pt>
                <c:pt idx="33">
                  <c:v>0.28000000000000003</c:v>
                </c:pt>
                <c:pt idx="34">
                  <c:v>0.24</c:v>
                </c:pt>
                <c:pt idx="35">
                  <c:v>0.28999999999999998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DEE-4A46-8BCB-56A7771D5480}"/>
            </c:ext>
          </c:extLst>
        </c:ser>
        <c:ser>
          <c:idx val="4"/>
          <c:order val="5"/>
          <c:tx>
            <c:strRef>
              <c:f>'Új verzió'!$A$258</c:f>
              <c:strCache>
                <c:ptCount val="1"/>
                <c:pt idx="0">
                  <c:v>Beszállítói problémák (késés/termékhiány)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5"/>
              <c:layout>
                <c:manualLayout>
                  <c:x val="0"/>
                  <c:y val="1.80335078398088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BDEE-4A46-8BCB-56A7771D54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verzió'!$B$252:$AK$252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verzió'!$B$258:$AK$258</c:f>
              <c:numCache>
                <c:formatCode>0%</c:formatCode>
                <c:ptCount val="36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0.42</c:v>
                </c:pt>
                <c:pt idx="17">
                  <c:v>0.38</c:v>
                </c:pt>
                <c:pt idx="18">
                  <c:v>0.36</c:v>
                </c:pt>
                <c:pt idx="19">
                  <c:v>0.3</c:v>
                </c:pt>
                <c:pt idx="20">
                  <c:v>0.28000000000000003</c:v>
                </c:pt>
                <c:pt idx="21">
                  <c:v>0.24</c:v>
                </c:pt>
                <c:pt idx="22">
                  <c:v>0.27</c:v>
                </c:pt>
                <c:pt idx="23">
                  <c:v>0.23</c:v>
                </c:pt>
                <c:pt idx="24">
                  <c:v>0.22</c:v>
                </c:pt>
                <c:pt idx="25">
                  <c:v>0.17</c:v>
                </c:pt>
                <c:pt idx="26">
                  <c:v>0.18</c:v>
                </c:pt>
                <c:pt idx="27">
                  <c:v>0.13</c:v>
                </c:pt>
                <c:pt idx="28">
                  <c:v>0.18</c:v>
                </c:pt>
                <c:pt idx="29">
                  <c:v>0.19</c:v>
                </c:pt>
                <c:pt idx="30">
                  <c:v>0.1</c:v>
                </c:pt>
                <c:pt idx="31">
                  <c:v>0.1</c:v>
                </c:pt>
                <c:pt idx="32">
                  <c:v>0.09</c:v>
                </c:pt>
                <c:pt idx="33">
                  <c:v>7.0000000000000007E-2</c:v>
                </c:pt>
                <c:pt idx="34">
                  <c:v>0.09</c:v>
                </c:pt>
                <c:pt idx="35">
                  <c:v>0.12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DEE-4A46-8BCB-56A7771D5480}"/>
            </c:ext>
          </c:extLst>
        </c:ser>
        <c:ser>
          <c:idx val="5"/>
          <c:order val="6"/>
          <c:tx>
            <c:strRef>
              <c:f>'Új verzió'!$A$259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5"/>
              <c:layout>
                <c:manualLayout>
                  <c:x val="0"/>
                  <c:y val="-2.06097232454958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BDEE-4A46-8BCB-56A7771D54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verzió'!$B$252:$AK$252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verzió'!$B$259:$AK$259</c:f>
              <c:numCache>
                <c:formatCode>0%</c:formatCode>
                <c:ptCount val="36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  <c:pt idx="16">
                  <c:v>0.15</c:v>
                </c:pt>
                <c:pt idx="17">
                  <c:v>0.21</c:v>
                </c:pt>
                <c:pt idx="18">
                  <c:v>0.26</c:v>
                </c:pt>
                <c:pt idx="19">
                  <c:v>0.22</c:v>
                </c:pt>
                <c:pt idx="20">
                  <c:v>0.17</c:v>
                </c:pt>
                <c:pt idx="21">
                  <c:v>0.23</c:v>
                </c:pt>
                <c:pt idx="22">
                  <c:v>0.22</c:v>
                </c:pt>
                <c:pt idx="23">
                  <c:v>0.21</c:v>
                </c:pt>
                <c:pt idx="24">
                  <c:v>0.24</c:v>
                </c:pt>
                <c:pt idx="25">
                  <c:v>0.15</c:v>
                </c:pt>
                <c:pt idx="26">
                  <c:v>0.16</c:v>
                </c:pt>
                <c:pt idx="27">
                  <c:v>0.22</c:v>
                </c:pt>
                <c:pt idx="28">
                  <c:v>0.22</c:v>
                </c:pt>
                <c:pt idx="29">
                  <c:v>0.19</c:v>
                </c:pt>
                <c:pt idx="30">
                  <c:v>0.21</c:v>
                </c:pt>
                <c:pt idx="31">
                  <c:v>0.25</c:v>
                </c:pt>
                <c:pt idx="32">
                  <c:v>0.21</c:v>
                </c:pt>
                <c:pt idx="33">
                  <c:v>0.24</c:v>
                </c:pt>
                <c:pt idx="34">
                  <c:v>0.21</c:v>
                </c:pt>
                <c:pt idx="35">
                  <c:v>0.17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BDEE-4A46-8BCB-56A7771D5480}"/>
            </c:ext>
          </c:extLst>
        </c:ser>
        <c:ser>
          <c:idx val="6"/>
          <c:order val="7"/>
          <c:tx>
            <c:strRef>
              <c:f>'Új verzió'!$A$260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BDEE-4A46-8BCB-56A7771D54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verzió'!$B$252:$AK$252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verzió'!$B$260:$AK$260</c:f>
              <c:numCache>
                <c:formatCode>0%</c:formatCode>
                <c:ptCount val="36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  <c:pt idx="16">
                  <c:v>0.15</c:v>
                </c:pt>
                <c:pt idx="17">
                  <c:v>0.12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0.14000000000000001</c:v>
                </c:pt>
                <c:pt idx="21">
                  <c:v>0.16</c:v>
                </c:pt>
                <c:pt idx="22">
                  <c:v>0.13</c:v>
                </c:pt>
                <c:pt idx="23">
                  <c:v>0.12</c:v>
                </c:pt>
                <c:pt idx="24">
                  <c:v>0.13</c:v>
                </c:pt>
                <c:pt idx="25">
                  <c:v>0.09</c:v>
                </c:pt>
                <c:pt idx="26">
                  <c:v>0.12</c:v>
                </c:pt>
                <c:pt idx="27">
                  <c:v>0.11</c:v>
                </c:pt>
                <c:pt idx="28">
                  <c:v>0.12</c:v>
                </c:pt>
                <c:pt idx="29">
                  <c:v>0.08</c:v>
                </c:pt>
                <c:pt idx="30">
                  <c:v>0.09</c:v>
                </c:pt>
                <c:pt idx="31">
                  <c:v>0.14000000000000001</c:v>
                </c:pt>
                <c:pt idx="32">
                  <c:v>0.13</c:v>
                </c:pt>
                <c:pt idx="33">
                  <c:v>0.14000000000000001</c:v>
                </c:pt>
                <c:pt idx="34">
                  <c:v>0.1</c:v>
                </c:pt>
                <c:pt idx="35">
                  <c:v>0.14000000000000001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BDEE-4A46-8BCB-56A7771D5480}"/>
            </c:ext>
          </c:extLst>
        </c:ser>
        <c:ser>
          <c:idx val="8"/>
          <c:order val="8"/>
          <c:tx>
            <c:strRef>
              <c:f>'Új verzió'!$A$262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BDEE-4A46-8BCB-56A7771D548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verzió'!$B$252:$AK$252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verzió'!$B$262:$AK$262</c:f>
              <c:numCache>
                <c:formatCode>0%</c:formatCode>
                <c:ptCount val="36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  <c:pt idx="16">
                  <c:v>0.09</c:v>
                </c:pt>
                <c:pt idx="17">
                  <c:v>0.13</c:v>
                </c:pt>
                <c:pt idx="18">
                  <c:v>0.06</c:v>
                </c:pt>
                <c:pt idx="19">
                  <c:v>0.06</c:v>
                </c:pt>
                <c:pt idx="20">
                  <c:v>7.0000000000000007E-2</c:v>
                </c:pt>
                <c:pt idx="21">
                  <c:v>0.04</c:v>
                </c:pt>
                <c:pt idx="22">
                  <c:v>0.05</c:v>
                </c:pt>
                <c:pt idx="23">
                  <c:v>0.04</c:v>
                </c:pt>
                <c:pt idx="24">
                  <c:v>0.03</c:v>
                </c:pt>
                <c:pt idx="25">
                  <c:v>0.03</c:v>
                </c:pt>
                <c:pt idx="26">
                  <c:v>0.04</c:v>
                </c:pt>
                <c:pt idx="27">
                  <c:v>0.04</c:v>
                </c:pt>
                <c:pt idx="28">
                  <c:v>0.02</c:v>
                </c:pt>
                <c:pt idx="29">
                  <c:v>0.02</c:v>
                </c:pt>
                <c:pt idx="30">
                  <c:v>0.05</c:v>
                </c:pt>
                <c:pt idx="31">
                  <c:v>0.04</c:v>
                </c:pt>
                <c:pt idx="32">
                  <c:v>0.06</c:v>
                </c:pt>
                <c:pt idx="33">
                  <c:v>0.04</c:v>
                </c:pt>
                <c:pt idx="34">
                  <c:v>0.06</c:v>
                </c:pt>
                <c:pt idx="35">
                  <c:v>0.04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BDEE-4A46-8BCB-56A7771D54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524360"/>
        <c:axId val="733516160"/>
        <c:extLst>
          <c:ext xmlns:c15="http://schemas.microsoft.com/office/drawing/2012/chart" uri="{02D57815-91ED-43cb-92C2-25804820EDAC}">
            <c15:filteredLineSeries>
              <c15:ser>
                <c:idx val="9"/>
                <c:order val="9"/>
                <c:tx>
                  <c:strRef>
                    <c:extLst>
                      <c:ext uri="{02D57815-91ED-43cb-92C2-25804820EDAC}">
                        <c15:formulaRef>
                          <c15:sqref>'Új verzió'!$A$263</c15:sqref>
                        </c15:formulaRef>
                      </c:ext>
                    </c:extLst>
                    <c:strCache>
                      <c:ptCount val="1"/>
                      <c:pt idx="0">
                        <c:v>Nem tudja/nem válaszol</c:v>
                      </c:pt>
                    </c:strCache>
                  </c:strRef>
                </c:tx>
                <c:spPr>
                  <a:ln w="25400" cap="rnd">
                    <a:solidFill>
                      <a:schemeClr val="bg1">
                        <a:lumMod val="75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10"/>
                  <c:spPr>
                    <a:solidFill>
                      <a:schemeClr val="bg1">
                        <a:lumMod val="75000"/>
                      </a:schemeClr>
                    </a:solidFill>
                    <a:ln w="9525">
                      <a:noFill/>
                    </a:ln>
                    <a:effectLst/>
                  </c:spPr>
                </c:marker>
                <c:dLbls>
                  <c:dLbl>
                    <c:idx val="22"/>
                    <c:layout>
                      <c:manualLayout>
                        <c:x val="0"/>
                        <c:y val="1.8113078425200879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C-BDEE-4A46-8BCB-56A7771D5480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'Új verzió'!$B$252:$AK$252</c15:sqref>
                        </c15:formulaRef>
                      </c:ext>
                    </c:extLst>
                    <c:strCache>
                      <c:ptCount val="36"/>
                      <c:pt idx="1">
                        <c:v>2021. Január</c:v>
                      </c:pt>
                      <c:pt idx="3">
                        <c:v>Március</c:v>
                      </c:pt>
                      <c:pt idx="5">
                        <c:v>Május</c:v>
                      </c:pt>
                      <c:pt idx="7">
                        <c:v>Július</c:v>
                      </c:pt>
                      <c:pt idx="9">
                        <c:v>Szeptember</c:v>
                      </c:pt>
                      <c:pt idx="11">
                        <c:v>November</c:v>
                      </c:pt>
                      <c:pt idx="13">
                        <c:v>2022. Január</c:v>
                      </c:pt>
                      <c:pt idx="15">
                        <c:v>Március</c:v>
                      </c:pt>
                      <c:pt idx="17">
                        <c:v>Május</c:v>
                      </c:pt>
                      <c:pt idx="19">
                        <c:v>Július</c:v>
                      </c:pt>
                      <c:pt idx="21">
                        <c:v>Szeptember</c:v>
                      </c:pt>
                      <c:pt idx="23">
                        <c:v>November</c:v>
                      </c:pt>
                      <c:pt idx="25">
                        <c:v>2023. január</c:v>
                      </c:pt>
                      <c:pt idx="27">
                        <c:v>Március</c:v>
                      </c:pt>
                      <c:pt idx="29">
                        <c:v>Május</c:v>
                      </c:pt>
                      <c:pt idx="31">
                        <c:v>Július</c:v>
                      </c:pt>
                      <c:pt idx="33">
                        <c:v>Szeptember</c:v>
                      </c:pt>
                      <c:pt idx="35">
                        <c:v>November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'Új verzió'!$B$263:$Z$263</c15:sqref>
                        </c15:formulaRef>
                      </c:ext>
                    </c:extLst>
                    <c:numCache>
                      <c:formatCode>0%</c:formatCode>
                      <c:ptCount val="25"/>
                      <c:pt idx="0">
                        <c:v>6.4141196728368488E-2</c:v>
                      </c:pt>
                      <c:pt idx="1">
                        <c:v>3.8406999999999997E-2</c:v>
                      </c:pt>
                      <c:pt idx="2">
                        <c:v>0.05</c:v>
                      </c:pt>
                      <c:pt idx="3">
                        <c:v>5.4100000000000002E-2</c:v>
                      </c:pt>
                      <c:pt idx="4">
                        <c:v>0.05</c:v>
                      </c:pt>
                      <c:pt idx="5">
                        <c:v>0.06</c:v>
                      </c:pt>
                      <c:pt idx="6">
                        <c:v>0.05</c:v>
                      </c:pt>
                      <c:pt idx="7">
                        <c:v>7.0000000000000007E-2</c:v>
                      </c:pt>
                      <c:pt idx="8">
                        <c:v>7.0000000000000007E-2</c:v>
                      </c:pt>
                      <c:pt idx="9">
                        <c:v>0.06</c:v>
                      </c:pt>
                      <c:pt idx="10">
                        <c:v>0.06</c:v>
                      </c:pt>
                      <c:pt idx="11">
                        <c:v>0.06</c:v>
                      </c:pt>
                      <c:pt idx="12">
                        <c:v>0.05</c:v>
                      </c:pt>
                      <c:pt idx="13">
                        <c:v>0.05</c:v>
                      </c:pt>
                      <c:pt idx="14">
                        <c:v>0.05</c:v>
                      </c:pt>
                      <c:pt idx="15">
                        <c:v>7.0000000000000007E-2</c:v>
                      </c:pt>
                      <c:pt idx="16">
                        <c:v>0.04</c:v>
                      </c:pt>
                      <c:pt idx="17">
                        <c:v>0.04</c:v>
                      </c:pt>
                      <c:pt idx="18">
                        <c:v>0.04</c:v>
                      </c:pt>
                      <c:pt idx="19">
                        <c:v>0.06</c:v>
                      </c:pt>
                      <c:pt idx="20">
                        <c:v>0.04</c:v>
                      </c:pt>
                      <c:pt idx="21">
                        <c:v>0.03</c:v>
                      </c:pt>
                      <c:pt idx="22">
                        <c:v>0.04</c:v>
                      </c:pt>
                      <c:pt idx="23">
                        <c:v>0.02</c:v>
                      </c:pt>
                      <c:pt idx="24">
                        <c:v>0.04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D-BDEE-4A46-8BCB-56A7771D5480}"/>
                  </c:ext>
                </c:extLst>
              </c15:ser>
            </c15:filteredLineSeries>
          </c:ext>
        </c:extLst>
      </c:lineChart>
      <c:catAx>
        <c:axId val="73352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16160"/>
        <c:crosses val="autoZero"/>
        <c:auto val="1"/>
        <c:lblAlgn val="ctr"/>
        <c:lblOffset val="100"/>
        <c:noMultiLvlLbl val="0"/>
      </c:catAx>
      <c:valAx>
        <c:axId val="733516160"/>
        <c:scaling>
          <c:orientation val="minMax"/>
          <c:max val="0.70000000000000007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2436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6153780001158156E-2"/>
          <c:y val="0.71867382922166656"/>
          <c:w val="0.97655142347788215"/>
          <c:h val="0.263341550175750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75769315860748487"/>
          <c:h val="0.5968800841238505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verzió'!$B$272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5"/>
              <c:layout>
                <c:manualLayout>
                  <c:x val="-1.0185066412563586E-16"/>
                  <c:y val="2.35716711819924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B58-4847-9494-BAF55D64F4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verzió'!$A$273:$A$308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verzió'!$B$273:$B$308</c:f>
              <c:numCache>
                <c:formatCode>General\ "pont"</c:formatCode>
                <c:ptCount val="36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  <c:pt idx="16">
                  <c:v>-23</c:v>
                </c:pt>
                <c:pt idx="17">
                  <c:v>-15</c:v>
                </c:pt>
                <c:pt idx="18">
                  <c:v>-26</c:v>
                </c:pt>
                <c:pt idx="19">
                  <c:v>-37</c:v>
                </c:pt>
                <c:pt idx="20">
                  <c:v>-47</c:v>
                </c:pt>
                <c:pt idx="21">
                  <c:v>-41</c:v>
                </c:pt>
                <c:pt idx="22">
                  <c:v>-41</c:v>
                </c:pt>
                <c:pt idx="23">
                  <c:v>-36</c:v>
                </c:pt>
                <c:pt idx="24">
                  <c:v>-42</c:v>
                </c:pt>
                <c:pt idx="25">
                  <c:v>-43</c:v>
                </c:pt>
                <c:pt idx="26">
                  <c:v>-36</c:v>
                </c:pt>
                <c:pt idx="27">
                  <c:v>-27</c:v>
                </c:pt>
                <c:pt idx="28">
                  <c:v>-25</c:v>
                </c:pt>
                <c:pt idx="29">
                  <c:v>-29</c:v>
                </c:pt>
                <c:pt idx="30">
                  <c:v>-27</c:v>
                </c:pt>
                <c:pt idx="31">
                  <c:v>-44</c:v>
                </c:pt>
                <c:pt idx="32">
                  <c:v>-32</c:v>
                </c:pt>
                <c:pt idx="33">
                  <c:v>-36</c:v>
                </c:pt>
                <c:pt idx="34">
                  <c:v>-36</c:v>
                </c:pt>
                <c:pt idx="35">
                  <c:v>-36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B58-4847-9494-BAF55D64F43F}"/>
            </c:ext>
          </c:extLst>
        </c:ser>
        <c:ser>
          <c:idx val="1"/>
          <c:order val="1"/>
          <c:tx>
            <c:strRef>
              <c:f>'Új verzió'!$C$272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5"/>
              <c:layout>
                <c:manualLayout>
                  <c:x val="2.7777774739962376E-3"/>
                  <c:y val="-4.4524267788208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B58-4847-9494-BAF55D64F4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verzió'!$A$273:$A$308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verzió'!$C$273:$C$308</c:f>
              <c:numCache>
                <c:formatCode>General\ "pont"</c:formatCode>
                <c:ptCount val="36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  <c:pt idx="16">
                  <c:v>-13</c:v>
                </c:pt>
                <c:pt idx="17">
                  <c:v>-22</c:v>
                </c:pt>
                <c:pt idx="18">
                  <c:v>-26</c:v>
                </c:pt>
                <c:pt idx="19">
                  <c:v>-41</c:v>
                </c:pt>
                <c:pt idx="20">
                  <c:v>-41</c:v>
                </c:pt>
                <c:pt idx="21">
                  <c:v>-44</c:v>
                </c:pt>
                <c:pt idx="22">
                  <c:v>-52</c:v>
                </c:pt>
                <c:pt idx="23">
                  <c:v>-38</c:v>
                </c:pt>
                <c:pt idx="24">
                  <c:v>-36</c:v>
                </c:pt>
                <c:pt idx="25">
                  <c:v>-43</c:v>
                </c:pt>
                <c:pt idx="26">
                  <c:v>-33</c:v>
                </c:pt>
                <c:pt idx="27">
                  <c:v>-34</c:v>
                </c:pt>
                <c:pt idx="28">
                  <c:v>-15</c:v>
                </c:pt>
                <c:pt idx="29">
                  <c:v>-12</c:v>
                </c:pt>
                <c:pt idx="30">
                  <c:v>-25</c:v>
                </c:pt>
                <c:pt idx="31">
                  <c:v>-32</c:v>
                </c:pt>
                <c:pt idx="32">
                  <c:v>-37</c:v>
                </c:pt>
                <c:pt idx="33">
                  <c:v>-23</c:v>
                </c:pt>
                <c:pt idx="34">
                  <c:v>-21</c:v>
                </c:pt>
                <c:pt idx="35">
                  <c:v>-25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B58-4847-9494-BAF55D64F43F}"/>
            </c:ext>
          </c:extLst>
        </c:ser>
        <c:ser>
          <c:idx val="2"/>
          <c:order val="2"/>
          <c:tx>
            <c:strRef>
              <c:f>'Új verzió'!$D$272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5"/>
              <c:layout>
                <c:manualLayout>
                  <c:x val="2.7777774739962376E-3"/>
                  <c:y val="-3.1428894909323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B58-4847-9494-BAF55D64F4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verzió'!$A$273:$A$308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verzió'!$D$273:$D$308</c:f>
              <c:numCache>
                <c:formatCode>General\ "pont"</c:formatCode>
                <c:ptCount val="36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  <c:pt idx="16">
                  <c:v>-15</c:v>
                </c:pt>
                <c:pt idx="17">
                  <c:v>-26</c:v>
                </c:pt>
                <c:pt idx="18">
                  <c:v>-24</c:v>
                </c:pt>
                <c:pt idx="19">
                  <c:v>-46</c:v>
                </c:pt>
                <c:pt idx="20">
                  <c:v>-47</c:v>
                </c:pt>
                <c:pt idx="21">
                  <c:v>-50</c:v>
                </c:pt>
                <c:pt idx="22">
                  <c:v>-55</c:v>
                </c:pt>
                <c:pt idx="23">
                  <c:v>-42</c:v>
                </c:pt>
                <c:pt idx="24">
                  <c:v>-35</c:v>
                </c:pt>
                <c:pt idx="25">
                  <c:v>-42</c:v>
                </c:pt>
                <c:pt idx="26">
                  <c:v>-4</c:v>
                </c:pt>
                <c:pt idx="27">
                  <c:v>-12</c:v>
                </c:pt>
                <c:pt idx="28">
                  <c:v>-37</c:v>
                </c:pt>
                <c:pt idx="29">
                  <c:v>-27</c:v>
                </c:pt>
                <c:pt idx="30">
                  <c:v>-32</c:v>
                </c:pt>
                <c:pt idx="31">
                  <c:v>-38</c:v>
                </c:pt>
                <c:pt idx="32">
                  <c:v>-29</c:v>
                </c:pt>
                <c:pt idx="33">
                  <c:v>-24</c:v>
                </c:pt>
                <c:pt idx="34">
                  <c:v>-32</c:v>
                </c:pt>
                <c:pt idx="35">
                  <c:v>-27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B58-4847-9494-BAF55D64F43F}"/>
            </c:ext>
          </c:extLst>
        </c:ser>
        <c:ser>
          <c:idx val="3"/>
          <c:order val="3"/>
          <c:tx>
            <c:strRef>
              <c:f>'Új verzió'!$E$272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5"/>
              <c:layout>
                <c:manualLayout>
                  <c:x val="2.7777774739962376E-3"/>
                  <c:y val="-7.85722372733087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B58-4847-9494-BAF55D64F4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verzió'!$A$273:$A$308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verzió'!$E$273:$E$308</c:f>
              <c:numCache>
                <c:formatCode>General\ "pont"</c:formatCode>
                <c:ptCount val="36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  <c:pt idx="16">
                  <c:v>-36</c:v>
                </c:pt>
                <c:pt idx="17">
                  <c:v>-24</c:v>
                </c:pt>
                <c:pt idx="18">
                  <c:v>-27</c:v>
                </c:pt>
                <c:pt idx="19">
                  <c:v>-20</c:v>
                </c:pt>
                <c:pt idx="20">
                  <c:v>-20</c:v>
                </c:pt>
                <c:pt idx="21">
                  <c:v>-39</c:v>
                </c:pt>
                <c:pt idx="22">
                  <c:v>-45</c:v>
                </c:pt>
                <c:pt idx="23">
                  <c:v>-26</c:v>
                </c:pt>
                <c:pt idx="24">
                  <c:v>-42</c:v>
                </c:pt>
                <c:pt idx="25">
                  <c:v>-28</c:v>
                </c:pt>
                <c:pt idx="26">
                  <c:v>-26</c:v>
                </c:pt>
                <c:pt idx="27">
                  <c:v>-21</c:v>
                </c:pt>
                <c:pt idx="28">
                  <c:v>-19</c:v>
                </c:pt>
                <c:pt idx="29">
                  <c:v>-36</c:v>
                </c:pt>
                <c:pt idx="30">
                  <c:v>-33</c:v>
                </c:pt>
                <c:pt idx="31">
                  <c:v>-26</c:v>
                </c:pt>
                <c:pt idx="32">
                  <c:v>-14</c:v>
                </c:pt>
                <c:pt idx="33">
                  <c:v>-18</c:v>
                </c:pt>
                <c:pt idx="34">
                  <c:v>-24</c:v>
                </c:pt>
                <c:pt idx="35">
                  <c:v>-29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B58-4847-9494-BAF55D64F43F}"/>
            </c:ext>
          </c:extLst>
        </c:ser>
        <c:ser>
          <c:idx val="4"/>
          <c:order val="4"/>
          <c:tx>
            <c:strRef>
              <c:f>'Új verzió'!$F$272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5"/>
              <c:layout>
                <c:manualLayout>
                  <c:x val="-1.0185066412563586E-16"/>
                  <c:y val="1.57144474546616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B58-4847-9494-BAF55D64F4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verzió'!$A$273:$A$308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verzió'!$F$273:$F$308</c:f>
              <c:numCache>
                <c:formatCode>General\ "pont"</c:formatCode>
                <c:ptCount val="36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  <c:pt idx="30">
                  <c:v>-28</c:v>
                </c:pt>
                <c:pt idx="31">
                  <c:v>-34</c:v>
                </c:pt>
                <c:pt idx="32">
                  <c:v>-27</c:v>
                </c:pt>
                <c:pt idx="33">
                  <c:v>-26</c:v>
                </c:pt>
                <c:pt idx="34">
                  <c:v>-28</c:v>
                </c:pt>
                <c:pt idx="35">
                  <c:v>-30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B58-4847-9494-BAF55D64F4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6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640243696386297"/>
          <c:y val="0.92730706958344955"/>
          <c:w val="0.79775067828623381"/>
          <c:h val="7.26929304165504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822816668465E-2"/>
          <c:y val="3.991880228454589E-2"/>
          <c:w val="0.75665860054039791"/>
          <c:h val="0.6390172896961930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verzió'!$B$311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verzió'!$A$312:$A$347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verzió'!$B$312:$B$347</c:f>
              <c:numCache>
                <c:formatCode>General\ "pont"</c:formatCode>
                <c:ptCount val="36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  <c:pt idx="16">
                  <c:v>-18</c:v>
                </c:pt>
                <c:pt idx="17">
                  <c:v>-9</c:v>
                </c:pt>
                <c:pt idx="18">
                  <c:v>-17</c:v>
                </c:pt>
                <c:pt idx="19">
                  <c:v>-30</c:v>
                </c:pt>
                <c:pt idx="20">
                  <c:v>-53</c:v>
                </c:pt>
                <c:pt idx="21">
                  <c:v>-46</c:v>
                </c:pt>
                <c:pt idx="22">
                  <c:v>-50</c:v>
                </c:pt>
                <c:pt idx="23">
                  <c:v>-38</c:v>
                </c:pt>
                <c:pt idx="24">
                  <c:v>-43</c:v>
                </c:pt>
                <c:pt idx="25">
                  <c:v>-20</c:v>
                </c:pt>
                <c:pt idx="26">
                  <c:v>-10</c:v>
                </c:pt>
                <c:pt idx="27">
                  <c:v>-12</c:v>
                </c:pt>
                <c:pt idx="28">
                  <c:v>-12</c:v>
                </c:pt>
                <c:pt idx="29">
                  <c:v>-19</c:v>
                </c:pt>
                <c:pt idx="30">
                  <c:v>-19</c:v>
                </c:pt>
                <c:pt idx="31">
                  <c:v>-33</c:v>
                </c:pt>
                <c:pt idx="32">
                  <c:v>-17</c:v>
                </c:pt>
                <c:pt idx="33">
                  <c:v>-24</c:v>
                </c:pt>
                <c:pt idx="34">
                  <c:v>-30</c:v>
                </c:pt>
                <c:pt idx="35">
                  <c:v>-20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AC-4D1C-BAEA-C2FADA8ED7FD}"/>
            </c:ext>
          </c:extLst>
        </c:ser>
        <c:ser>
          <c:idx val="1"/>
          <c:order val="1"/>
          <c:tx>
            <c:strRef>
              <c:f>'Új verzió'!$C$311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5"/>
              <c:layout>
                <c:manualLayout>
                  <c:x val="1.3888887369981695E-3"/>
                  <c:y val="1.97476575896117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DAC-4D1C-BAEA-C2FADA8ED7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verzió'!$A$312:$A$347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verzió'!$C$312:$C$347</c:f>
              <c:numCache>
                <c:formatCode>General\ "pont"</c:formatCode>
                <c:ptCount val="36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  <c:pt idx="16">
                  <c:v>-13</c:v>
                </c:pt>
                <c:pt idx="17">
                  <c:v>-20</c:v>
                </c:pt>
                <c:pt idx="18">
                  <c:v>-25</c:v>
                </c:pt>
                <c:pt idx="19">
                  <c:v>-39</c:v>
                </c:pt>
                <c:pt idx="20">
                  <c:v>-56</c:v>
                </c:pt>
                <c:pt idx="21">
                  <c:v>-56</c:v>
                </c:pt>
                <c:pt idx="22">
                  <c:v>-63</c:v>
                </c:pt>
                <c:pt idx="23">
                  <c:v>-44</c:v>
                </c:pt>
                <c:pt idx="24">
                  <c:v>-43</c:v>
                </c:pt>
                <c:pt idx="25">
                  <c:v>-29</c:v>
                </c:pt>
                <c:pt idx="26">
                  <c:v>-5</c:v>
                </c:pt>
                <c:pt idx="27">
                  <c:v>-15</c:v>
                </c:pt>
                <c:pt idx="28">
                  <c:v>2</c:v>
                </c:pt>
                <c:pt idx="29">
                  <c:v>-8</c:v>
                </c:pt>
                <c:pt idx="30">
                  <c:v>-14</c:v>
                </c:pt>
                <c:pt idx="31">
                  <c:v>-18</c:v>
                </c:pt>
                <c:pt idx="32">
                  <c:v>-30</c:v>
                </c:pt>
                <c:pt idx="33">
                  <c:v>-12</c:v>
                </c:pt>
                <c:pt idx="34">
                  <c:v>-23</c:v>
                </c:pt>
                <c:pt idx="35">
                  <c:v>-28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DAC-4D1C-BAEA-C2FADA8ED7FD}"/>
            </c:ext>
          </c:extLst>
        </c:ser>
        <c:ser>
          <c:idx val="2"/>
          <c:order val="2"/>
          <c:tx>
            <c:strRef>
              <c:f>'Új verzió'!$D$311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DAC-4D1C-BAEA-C2FADA8ED7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verzió'!$A$312:$A$347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verzió'!$D$312:$D$347</c:f>
              <c:numCache>
                <c:formatCode>General\ "pont"</c:formatCode>
                <c:ptCount val="36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  <c:pt idx="16">
                  <c:v>-28</c:v>
                </c:pt>
                <c:pt idx="17">
                  <c:v>-43</c:v>
                </c:pt>
                <c:pt idx="18">
                  <c:v>-27</c:v>
                </c:pt>
                <c:pt idx="19">
                  <c:v>-46</c:v>
                </c:pt>
                <c:pt idx="20">
                  <c:v>-65</c:v>
                </c:pt>
                <c:pt idx="21">
                  <c:v>-51</c:v>
                </c:pt>
                <c:pt idx="22">
                  <c:v>-67</c:v>
                </c:pt>
                <c:pt idx="23">
                  <c:v>-54</c:v>
                </c:pt>
                <c:pt idx="24">
                  <c:v>-43</c:v>
                </c:pt>
                <c:pt idx="25">
                  <c:v>-25</c:v>
                </c:pt>
                <c:pt idx="26">
                  <c:v>6</c:v>
                </c:pt>
                <c:pt idx="27">
                  <c:v>-5</c:v>
                </c:pt>
                <c:pt idx="28">
                  <c:v>-12</c:v>
                </c:pt>
                <c:pt idx="29">
                  <c:v>-21</c:v>
                </c:pt>
                <c:pt idx="30">
                  <c:v>-19</c:v>
                </c:pt>
                <c:pt idx="31">
                  <c:v>-43</c:v>
                </c:pt>
                <c:pt idx="32">
                  <c:v>-24</c:v>
                </c:pt>
                <c:pt idx="33">
                  <c:v>-24</c:v>
                </c:pt>
                <c:pt idx="34">
                  <c:v>-27</c:v>
                </c:pt>
                <c:pt idx="35">
                  <c:v>-27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DAC-4D1C-BAEA-C2FADA8ED7FD}"/>
            </c:ext>
          </c:extLst>
        </c:ser>
        <c:ser>
          <c:idx val="3"/>
          <c:order val="3"/>
          <c:tx>
            <c:strRef>
              <c:f>'Új verzió'!$E$311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5"/>
              <c:layout>
                <c:manualLayout>
                  <c:x val="-2.7777774739963391E-3"/>
                  <c:y val="-4.93691439740295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DAC-4D1C-BAEA-C2FADA8ED7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verzió'!$A$312:$A$347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verzió'!$E$312:$E$347</c:f>
              <c:numCache>
                <c:formatCode>General\ "pont"</c:formatCode>
                <c:ptCount val="36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  <c:pt idx="16">
                  <c:v>-19</c:v>
                </c:pt>
                <c:pt idx="17">
                  <c:v>-15</c:v>
                </c:pt>
                <c:pt idx="18">
                  <c:v>-29</c:v>
                </c:pt>
                <c:pt idx="19">
                  <c:v>-43</c:v>
                </c:pt>
                <c:pt idx="20">
                  <c:v>-15</c:v>
                </c:pt>
                <c:pt idx="21">
                  <c:v>-57</c:v>
                </c:pt>
                <c:pt idx="22">
                  <c:v>-57</c:v>
                </c:pt>
                <c:pt idx="23">
                  <c:v>-36</c:v>
                </c:pt>
                <c:pt idx="24">
                  <c:v>-31</c:v>
                </c:pt>
                <c:pt idx="25">
                  <c:v>-6</c:v>
                </c:pt>
                <c:pt idx="26">
                  <c:v>-10</c:v>
                </c:pt>
                <c:pt idx="27">
                  <c:v>-14</c:v>
                </c:pt>
                <c:pt idx="28">
                  <c:v>-16</c:v>
                </c:pt>
                <c:pt idx="29">
                  <c:v>-19</c:v>
                </c:pt>
                <c:pt idx="30">
                  <c:v>-11</c:v>
                </c:pt>
                <c:pt idx="31">
                  <c:v>-6</c:v>
                </c:pt>
                <c:pt idx="32">
                  <c:v>-16</c:v>
                </c:pt>
                <c:pt idx="33">
                  <c:v>-20</c:v>
                </c:pt>
                <c:pt idx="34">
                  <c:v>-4</c:v>
                </c:pt>
                <c:pt idx="35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DAC-4D1C-BAEA-C2FADA8ED7FD}"/>
            </c:ext>
          </c:extLst>
        </c:ser>
        <c:ser>
          <c:idx val="4"/>
          <c:order val="4"/>
          <c:tx>
            <c:strRef>
              <c:f>'Új verzió'!$F$311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DAC-4D1C-BAEA-C2FADA8ED7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verzió'!$A$312:$A$347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verzió'!$F$312:$F$347</c:f>
              <c:numCache>
                <c:formatCode>General\ "pont"</c:formatCode>
                <c:ptCount val="36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  <c:pt idx="30">
                  <c:v>-15</c:v>
                </c:pt>
                <c:pt idx="31">
                  <c:v>-22</c:v>
                </c:pt>
                <c:pt idx="32">
                  <c:v>-18</c:v>
                </c:pt>
                <c:pt idx="33">
                  <c:v>-21</c:v>
                </c:pt>
                <c:pt idx="34">
                  <c:v>-18</c:v>
                </c:pt>
                <c:pt idx="35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DAC-4D1C-BAEA-C2FADA8ED7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7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751354685984834"/>
          <c:y val="0.92408211293716458"/>
          <c:w val="0.79775067828623381"/>
          <c:h val="6.85125154667308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1402012248469"/>
          <c:y val="3.0472154115880442E-2"/>
          <c:w val="0.75420811461067372"/>
          <c:h val="0.57274155666566451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verzió'!$L$359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21B-4CEE-811A-24ACE3DE45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verzió'!$K$360:$K$395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verzió'!$L$360:$L$395</c:f>
              <c:numCache>
                <c:formatCode>General\ "pont"</c:formatCode>
                <c:ptCount val="36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  <c:pt idx="16">
                  <c:v>45</c:v>
                </c:pt>
                <c:pt idx="17">
                  <c:v>37</c:v>
                </c:pt>
                <c:pt idx="18">
                  <c:v>20</c:v>
                </c:pt>
                <c:pt idx="19">
                  <c:v>8</c:v>
                </c:pt>
                <c:pt idx="20">
                  <c:v>6</c:v>
                </c:pt>
                <c:pt idx="21">
                  <c:v>2</c:v>
                </c:pt>
                <c:pt idx="22">
                  <c:v>3</c:v>
                </c:pt>
                <c:pt idx="23">
                  <c:v>7</c:v>
                </c:pt>
                <c:pt idx="24">
                  <c:v>9</c:v>
                </c:pt>
                <c:pt idx="25">
                  <c:v>18</c:v>
                </c:pt>
                <c:pt idx="26">
                  <c:v>6</c:v>
                </c:pt>
                <c:pt idx="27">
                  <c:v>21</c:v>
                </c:pt>
                <c:pt idx="28">
                  <c:v>34</c:v>
                </c:pt>
                <c:pt idx="29">
                  <c:v>20</c:v>
                </c:pt>
                <c:pt idx="30">
                  <c:v>17</c:v>
                </c:pt>
                <c:pt idx="31">
                  <c:v>13</c:v>
                </c:pt>
                <c:pt idx="32">
                  <c:v>17</c:v>
                </c:pt>
                <c:pt idx="33">
                  <c:v>4</c:v>
                </c:pt>
                <c:pt idx="34">
                  <c:v>-4</c:v>
                </c:pt>
                <c:pt idx="35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1B-4CEE-811A-24ACE3DE45A6}"/>
            </c:ext>
          </c:extLst>
        </c:ser>
        <c:ser>
          <c:idx val="1"/>
          <c:order val="1"/>
          <c:tx>
            <c:strRef>
              <c:f>'Új verzió'!$M$359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21B-4CEE-811A-24ACE3DE45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verzió'!$K$360:$K$395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verzió'!$M$360:$M$395</c:f>
              <c:numCache>
                <c:formatCode>General\ "pont"</c:formatCode>
                <c:ptCount val="36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  <c:pt idx="16">
                  <c:v>33</c:v>
                </c:pt>
                <c:pt idx="17">
                  <c:v>29</c:v>
                </c:pt>
                <c:pt idx="18">
                  <c:v>31</c:v>
                </c:pt>
                <c:pt idx="19">
                  <c:v>18</c:v>
                </c:pt>
                <c:pt idx="20">
                  <c:v>0</c:v>
                </c:pt>
                <c:pt idx="21">
                  <c:v>-10</c:v>
                </c:pt>
                <c:pt idx="22">
                  <c:v>16</c:v>
                </c:pt>
                <c:pt idx="23">
                  <c:v>-25</c:v>
                </c:pt>
                <c:pt idx="24">
                  <c:v>7</c:v>
                </c:pt>
                <c:pt idx="25">
                  <c:v>39</c:v>
                </c:pt>
                <c:pt idx="26">
                  <c:v>16</c:v>
                </c:pt>
                <c:pt idx="27">
                  <c:v>-1</c:v>
                </c:pt>
                <c:pt idx="28">
                  <c:v>14</c:v>
                </c:pt>
                <c:pt idx="29">
                  <c:v>22</c:v>
                </c:pt>
                <c:pt idx="30">
                  <c:v>-2</c:v>
                </c:pt>
                <c:pt idx="31">
                  <c:v>-12</c:v>
                </c:pt>
                <c:pt idx="32">
                  <c:v>6</c:v>
                </c:pt>
                <c:pt idx="33">
                  <c:v>-16</c:v>
                </c:pt>
                <c:pt idx="34">
                  <c:v>16</c:v>
                </c:pt>
                <c:pt idx="35">
                  <c:v>-13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1B-4CEE-811A-24ACE3DE45A6}"/>
            </c:ext>
          </c:extLst>
        </c:ser>
        <c:ser>
          <c:idx val="2"/>
          <c:order val="2"/>
          <c:tx>
            <c:strRef>
              <c:f>'Új verzió'!$N$359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21B-4CEE-811A-24ACE3DE45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verzió'!$K$360:$K$395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verzió'!$N$360:$N$395</c:f>
              <c:numCache>
                <c:formatCode>General\ "pont"</c:formatCode>
                <c:ptCount val="36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  <c:pt idx="16">
                  <c:v>27</c:v>
                </c:pt>
                <c:pt idx="17">
                  <c:v>10</c:v>
                </c:pt>
                <c:pt idx="18">
                  <c:v>13</c:v>
                </c:pt>
                <c:pt idx="19">
                  <c:v>-1</c:v>
                </c:pt>
                <c:pt idx="20">
                  <c:v>8</c:v>
                </c:pt>
                <c:pt idx="21">
                  <c:v>-3</c:v>
                </c:pt>
                <c:pt idx="22">
                  <c:v>2</c:v>
                </c:pt>
                <c:pt idx="23">
                  <c:v>19</c:v>
                </c:pt>
                <c:pt idx="24">
                  <c:v>-4</c:v>
                </c:pt>
                <c:pt idx="25">
                  <c:v>10</c:v>
                </c:pt>
                <c:pt idx="26">
                  <c:v>25</c:v>
                </c:pt>
                <c:pt idx="27">
                  <c:v>15</c:v>
                </c:pt>
                <c:pt idx="28">
                  <c:v>22</c:v>
                </c:pt>
                <c:pt idx="29">
                  <c:v>36</c:v>
                </c:pt>
                <c:pt idx="30">
                  <c:v>13</c:v>
                </c:pt>
                <c:pt idx="31">
                  <c:v>-1</c:v>
                </c:pt>
                <c:pt idx="32">
                  <c:v>2</c:v>
                </c:pt>
                <c:pt idx="33">
                  <c:v>13</c:v>
                </c:pt>
                <c:pt idx="34">
                  <c:v>22</c:v>
                </c:pt>
                <c:pt idx="35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1B-4CEE-811A-24ACE3DE45A6}"/>
            </c:ext>
          </c:extLst>
        </c:ser>
        <c:ser>
          <c:idx val="3"/>
          <c:order val="3"/>
          <c:tx>
            <c:strRef>
              <c:f>'Új verzió'!$O$359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5"/>
              <c:layout>
                <c:manualLayout>
                  <c:x val="1.0185067526415994E-16"/>
                  <c:y val="-1.86392625477460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21B-4CEE-811A-24ACE3DE45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verzió'!$K$360:$K$395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verzió'!$O$360:$O$395</c:f>
              <c:numCache>
                <c:formatCode>General\ "pont"</c:formatCode>
                <c:ptCount val="36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  <c:pt idx="30">
                  <c:v>24</c:v>
                </c:pt>
                <c:pt idx="31">
                  <c:v>16</c:v>
                </c:pt>
                <c:pt idx="32">
                  <c:v>24</c:v>
                </c:pt>
                <c:pt idx="33">
                  <c:v>20</c:v>
                </c:pt>
                <c:pt idx="34">
                  <c:v>27</c:v>
                </c:pt>
                <c:pt idx="35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21B-4CEE-811A-24ACE3DE45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5618372735769888"/>
          <c:w val="0.74427843394575688"/>
          <c:h val="0.127839761887090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75132455723147"/>
          <c:y val="2.7020809592183115E-2"/>
          <c:w val="0.76602643985416008"/>
          <c:h val="0.6455512513542742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verzió'!$B$394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280-4170-94BC-E1A0D03431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verzió'!$A$395:$A$430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verzió'!$B$395:$B$430</c:f>
              <c:numCache>
                <c:formatCode>General\ "pont"</c:formatCode>
                <c:ptCount val="36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  <c:pt idx="16">
                  <c:v>2</c:v>
                </c:pt>
                <c:pt idx="17">
                  <c:v>5</c:v>
                </c:pt>
                <c:pt idx="18">
                  <c:v>4</c:v>
                </c:pt>
                <c:pt idx="19">
                  <c:v>-3</c:v>
                </c:pt>
                <c:pt idx="20">
                  <c:v>-9</c:v>
                </c:pt>
                <c:pt idx="21">
                  <c:v>-10</c:v>
                </c:pt>
                <c:pt idx="22">
                  <c:v>-4</c:v>
                </c:pt>
                <c:pt idx="23">
                  <c:v>-10</c:v>
                </c:pt>
                <c:pt idx="24">
                  <c:v>-8</c:v>
                </c:pt>
                <c:pt idx="25">
                  <c:v>-4</c:v>
                </c:pt>
                <c:pt idx="26">
                  <c:v>-1</c:v>
                </c:pt>
                <c:pt idx="27">
                  <c:v>1</c:v>
                </c:pt>
                <c:pt idx="28">
                  <c:v>0</c:v>
                </c:pt>
                <c:pt idx="29">
                  <c:v>-10</c:v>
                </c:pt>
                <c:pt idx="30">
                  <c:v>2</c:v>
                </c:pt>
                <c:pt idx="31">
                  <c:v>-7</c:v>
                </c:pt>
                <c:pt idx="32">
                  <c:v>-2</c:v>
                </c:pt>
                <c:pt idx="33">
                  <c:v>-7</c:v>
                </c:pt>
                <c:pt idx="34">
                  <c:v>-2</c:v>
                </c:pt>
                <c:pt idx="35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280-4170-94BC-E1A0D0343176}"/>
            </c:ext>
          </c:extLst>
        </c:ser>
        <c:ser>
          <c:idx val="1"/>
          <c:order val="1"/>
          <c:tx>
            <c:strRef>
              <c:f>'Új verzió'!$C$394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280-4170-94BC-E1A0D03431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verzió'!$A$395:$A$430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verzió'!$C$395:$C$430</c:f>
              <c:numCache>
                <c:formatCode>General\ "pont"</c:formatCode>
                <c:ptCount val="36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  <c:pt idx="16">
                  <c:v>11</c:v>
                </c:pt>
                <c:pt idx="17">
                  <c:v>17</c:v>
                </c:pt>
                <c:pt idx="18">
                  <c:v>14</c:v>
                </c:pt>
                <c:pt idx="19">
                  <c:v>3</c:v>
                </c:pt>
                <c:pt idx="20">
                  <c:v>0</c:v>
                </c:pt>
                <c:pt idx="21">
                  <c:v>-20</c:v>
                </c:pt>
                <c:pt idx="22">
                  <c:v>-9</c:v>
                </c:pt>
                <c:pt idx="23">
                  <c:v>-8</c:v>
                </c:pt>
                <c:pt idx="24">
                  <c:v>-11</c:v>
                </c:pt>
                <c:pt idx="25">
                  <c:v>1</c:v>
                </c:pt>
                <c:pt idx="26">
                  <c:v>-3</c:v>
                </c:pt>
                <c:pt idx="27">
                  <c:v>2</c:v>
                </c:pt>
                <c:pt idx="28">
                  <c:v>4</c:v>
                </c:pt>
                <c:pt idx="29">
                  <c:v>0</c:v>
                </c:pt>
                <c:pt idx="30">
                  <c:v>-3</c:v>
                </c:pt>
                <c:pt idx="31">
                  <c:v>-2</c:v>
                </c:pt>
                <c:pt idx="32">
                  <c:v>-11</c:v>
                </c:pt>
                <c:pt idx="33">
                  <c:v>-5</c:v>
                </c:pt>
                <c:pt idx="34">
                  <c:v>-17</c:v>
                </c:pt>
                <c:pt idx="35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280-4170-94BC-E1A0D0343176}"/>
            </c:ext>
          </c:extLst>
        </c:ser>
        <c:ser>
          <c:idx val="2"/>
          <c:order val="2"/>
          <c:tx>
            <c:strRef>
              <c:f>'Új verzió'!$D$394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280-4170-94BC-E1A0D03431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verzió'!$A$395:$A$430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verzió'!$D$395:$D$430</c:f>
              <c:numCache>
                <c:formatCode>General\ "pont"</c:formatCode>
                <c:ptCount val="36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  <c:pt idx="16">
                  <c:v>30</c:v>
                </c:pt>
                <c:pt idx="17">
                  <c:v>13</c:v>
                </c:pt>
                <c:pt idx="18">
                  <c:v>23</c:v>
                </c:pt>
                <c:pt idx="19">
                  <c:v>6</c:v>
                </c:pt>
                <c:pt idx="20">
                  <c:v>-21</c:v>
                </c:pt>
                <c:pt idx="21">
                  <c:v>-15</c:v>
                </c:pt>
                <c:pt idx="22">
                  <c:v>-15</c:v>
                </c:pt>
                <c:pt idx="23">
                  <c:v>-8</c:v>
                </c:pt>
                <c:pt idx="24">
                  <c:v>0</c:v>
                </c:pt>
                <c:pt idx="25">
                  <c:v>10</c:v>
                </c:pt>
                <c:pt idx="26">
                  <c:v>29</c:v>
                </c:pt>
                <c:pt idx="27">
                  <c:v>8</c:v>
                </c:pt>
                <c:pt idx="28">
                  <c:v>4</c:v>
                </c:pt>
                <c:pt idx="29">
                  <c:v>-6</c:v>
                </c:pt>
                <c:pt idx="30">
                  <c:v>-1</c:v>
                </c:pt>
                <c:pt idx="31">
                  <c:v>-3</c:v>
                </c:pt>
                <c:pt idx="32">
                  <c:v>-5</c:v>
                </c:pt>
                <c:pt idx="33">
                  <c:v>-11</c:v>
                </c:pt>
                <c:pt idx="34">
                  <c:v>-5</c:v>
                </c:pt>
                <c:pt idx="35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280-4170-94BC-E1A0D0343176}"/>
            </c:ext>
          </c:extLst>
        </c:ser>
        <c:ser>
          <c:idx val="3"/>
          <c:order val="3"/>
          <c:tx>
            <c:strRef>
              <c:f>'Új verzió'!$E$394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280-4170-94BC-E1A0D03431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verzió'!$A$395:$A$430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verzió'!$E$395:$E$430</c:f>
              <c:numCache>
                <c:formatCode>General\ "pont"</c:formatCode>
                <c:ptCount val="36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  <c:pt idx="16">
                  <c:v>32</c:v>
                </c:pt>
                <c:pt idx="17">
                  <c:v>27</c:v>
                </c:pt>
                <c:pt idx="18">
                  <c:v>27</c:v>
                </c:pt>
                <c:pt idx="19">
                  <c:v>23</c:v>
                </c:pt>
                <c:pt idx="20">
                  <c:v>33</c:v>
                </c:pt>
                <c:pt idx="21">
                  <c:v>21</c:v>
                </c:pt>
                <c:pt idx="22">
                  <c:v>3</c:v>
                </c:pt>
                <c:pt idx="23">
                  <c:v>7</c:v>
                </c:pt>
                <c:pt idx="24">
                  <c:v>21</c:v>
                </c:pt>
                <c:pt idx="25">
                  <c:v>9</c:v>
                </c:pt>
                <c:pt idx="26">
                  <c:v>23</c:v>
                </c:pt>
                <c:pt idx="27">
                  <c:v>29</c:v>
                </c:pt>
                <c:pt idx="28">
                  <c:v>19</c:v>
                </c:pt>
                <c:pt idx="29">
                  <c:v>14</c:v>
                </c:pt>
                <c:pt idx="30">
                  <c:v>16</c:v>
                </c:pt>
                <c:pt idx="31">
                  <c:v>11</c:v>
                </c:pt>
                <c:pt idx="32">
                  <c:v>18</c:v>
                </c:pt>
                <c:pt idx="33">
                  <c:v>20</c:v>
                </c:pt>
                <c:pt idx="34">
                  <c:v>22</c:v>
                </c:pt>
                <c:pt idx="35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280-4170-94BC-E1A0D0343176}"/>
            </c:ext>
          </c:extLst>
        </c:ser>
        <c:ser>
          <c:idx val="4"/>
          <c:order val="4"/>
          <c:tx>
            <c:strRef>
              <c:f>'Új verzió'!$F$394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280-4170-94BC-E1A0D03431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verzió'!$A$395:$A$430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verzió'!$F$395:$F$430</c:f>
              <c:numCache>
                <c:formatCode>General\ "pont"</c:formatCode>
                <c:ptCount val="36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5</c:v>
                </c:pt>
                <c:pt idx="35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280-4170-94BC-E1A0D03431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640235306237456"/>
          <c:y val="0.93174341452362952"/>
          <c:w val="0.79775085277240299"/>
          <c:h val="6.82565854763705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1922633878086757E-2"/>
          <c:w val="0.75074868766404201"/>
          <c:h val="0.5505919498780875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verzió'!$L$432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74F-4DCA-B9E0-AA8DAD4237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verzió'!$K$433:$K$468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verzió'!$L$433:$L$468</c:f>
              <c:numCache>
                <c:formatCode>General\ "pont"</c:formatCode>
                <c:ptCount val="36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13</c:v>
                </c:pt>
                <c:pt idx="19">
                  <c:v>10</c:v>
                </c:pt>
                <c:pt idx="20">
                  <c:v>-4</c:v>
                </c:pt>
                <c:pt idx="21">
                  <c:v>-8</c:v>
                </c:pt>
                <c:pt idx="22">
                  <c:v>-4</c:v>
                </c:pt>
                <c:pt idx="23">
                  <c:v>-12</c:v>
                </c:pt>
                <c:pt idx="24">
                  <c:v>-6</c:v>
                </c:pt>
                <c:pt idx="25">
                  <c:v>3</c:v>
                </c:pt>
                <c:pt idx="26">
                  <c:v>0</c:v>
                </c:pt>
                <c:pt idx="27">
                  <c:v>0</c:v>
                </c:pt>
                <c:pt idx="28">
                  <c:v>3</c:v>
                </c:pt>
                <c:pt idx="29">
                  <c:v>-1</c:v>
                </c:pt>
                <c:pt idx="30">
                  <c:v>2</c:v>
                </c:pt>
                <c:pt idx="31">
                  <c:v>-5</c:v>
                </c:pt>
                <c:pt idx="32">
                  <c:v>-5</c:v>
                </c:pt>
                <c:pt idx="33">
                  <c:v>-6</c:v>
                </c:pt>
                <c:pt idx="34">
                  <c:v>-9</c:v>
                </c:pt>
                <c:pt idx="35">
                  <c:v>-19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74F-4DCA-B9E0-AA8DAD4237A5}"/>
            </c:ext>
          </c:extLst>
        </c:ser>
        <c:ser>
          <c:idx val="1"/>
          <c:order val="1"/>
          <c:tx>
            <c:strRef>
              <c:f>'Új verzió'!$M$432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74F-4DCA-B9E0-AA8DAD4237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verzió'!$K$433:$K$468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verzió'!$M$433:$M$468</c:f>
              <c:numCache>
                <c:formatCode>General\ "pont"</c:formatCode>
                <c:ptCount val="36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  <c:pt idx="17">
                  <c:v>-7</c:v>
                </c:pt>
                <c:pt idx="18">
                  <c:v>7</c:v>
                </c:pt>
                <c:pt idx="19">
                  <c:v>-5</c:v>
                </c:pt>
                <c:pt idx="20">
                  <c:v>15</c:v>
                </c:pt>
                <c:pt idx="21">
                  <c:v>-9</c:v>
                </c:pt>
                <c:pt idx="22">
                  <c:v>-26</c:v>
                </c:pt>
                <c:pt idx="23">
                  <c:v>-13</c:v>
                </c:pt>
                <c:pt idx="24">
                  <c:v>-6</c:v>
                </c:pt>
                <c:pt idx="25">
                  <c:v>0</c:v>
                </c:pt>
                <c:pt idx="26">
                  <c:v>-3</c:v>
                </c:pt>
                <c:pt idx="27">
                  <c:v>2</c:v>
                </c:pt>
                <c:pt idx="28">
                  <c:v>-18</c:v>
                </c:pt>
                <c:pt idx="29">
                  <c:v>-8</c:v>
                </c:pt>
                <c:pt idx="30">
                  <c:v>3</c:v>
                </c:pt>
                <c:pt idx="31">
                  <c:v>-4</c:v>
                </c:pt>
                <c:pt idx="32">
                  <c:v>-9</c:v>
                </c:pt>
                <c:pt idx="33">
                  <c:v>-13</c:v>
                </c:pt>
                <c:pt idx="34">
                  <c:v>-19</c:v>
                </c:pt>
                <c:pt idx="35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74F-4DCA-B9E0-AA8DAD4237A5}"/>
            </c:ext>
          </c:extLst>
        </c:ser>
        <c:ser>
          <c:idx val="2"/>
          <c:order val="2"/>
          <c:tx>
            <c:strRef>
              <c:f>'Új verzió'!$N$432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74F-4DCA-B9E0-AA8DAD4237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verzió'!$K$433:$K$468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verzió'!$N$433:$N$468</c:f>
              <c:numCache>
                <c:formatCode>General\ "pont"</c:formatCode>
                <c:ptCount val="36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  <c:pt idx="16">
                  <c:v>12</c:v>
                </c:pt>
                <c:pt idx="17">
                  <c:v>15</c:v>
                </c:pt>
                <c:pt idx="18">
                  <c:v>5</c:v>
                </c:pt>
                <c:pt idx="19">
                  <c:v>-7</c:v>
                </c:pt>
                <c:pt idx="20">
                  <c:v>-11</c:v>
                </c:pt>
                <c:pt idx="21">
                  <c:v>-18</c:v>
                </c:pt>
                <c:pt idx="22">
                  <c:v>-18</c:v>
                </c:pt>
                <c:pt idx="23">
                  <c:v>-7</c:v>
                </c:pt>
                <c:pt idx="24">
                  <c:v>-13</c:v>
                </c:pt>
                <c:pt idx="25">
                  <c:v>3</c:v>
                </c:pt>
                <c:pt idx="26">
                  <c:v>12</c:v>
                </c:pt>
                <c:pt idx="27">
                  <c:v>15</c:v>
                </c:pt>
                <c:pt idx="28">
                  <c:v>12</c:v>
                </c:pt>
                <c:pt idx="29">
                  <c:v>1</c:v>
                </c:pt>
                <c:pt idx="30">
                  <c:v>3</c:v>
                </c:pt>
                <c:pt idx="31">
                  <c:v>-4</c:v>
                </c:pt>
                <c:pt idx="32">
                  <c:v>-2</c:v>
                </c:pt>
                <c:pt idx="33">
                  <c:v>-2</c:v>
                </c:pt>
                <c:pt idx="34">
                  <c:v>-5</c:v>
                </c:pt>
                <c:pt idx="35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74F-4DCA-B9E0-AA8DAD4237A5}"/>
            </c:ext>
          </c:extLst>
        </c:ser>
        <c:ser>
          <c:idx val="3"/>
          <c:order val="3"/>
          <c:tx>
            <c:strRef>
              <c:f>'Új verzió'!$O$432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5"/>
              <c:layout>
                <c:manualLayout>
                  <c:x val="1.0185067526415994E-16"/>
                  <c:y val="2.62221645013422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4F-4DCA-B9E0-AA8DAD4237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verzió'!$K$433:$K$468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verzió'!$O$433:$O$468</c:f>
              <c:numCache>
                <c:formatCode>General\ "pont"</c:formatCode>
                <c:ptCount val="36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5</c:v>
                </c:pt>
                <c:pt idx="35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74F-4DCA-B9E0-AA8DAD4237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4263975845876438"/>
          <c:w val="0.77205621172353456"/>
          <c:h val="0.141626942840430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4.254211342580079E-2"/>
          <c:w val="0.76324868766404197"/>
          <c:h val="0.5605953938918508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verzió'!$B$595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AC1-4763-A7AD-2500388C7C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verzió'!$A$596:$A$613</c:f>
              <c:strCache>
                <c:ptCount val="18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</c:strCache>
            </c:strRef>
          </c:cat>
          <c:val>
            <c:numRef>
              <c:f>'Új verzió'!$B$596:$B$613</c:f>
              <c:numCache>
                <c:formatCode>General\ "pont"</c:formatCode>
                <c:ptCount val="18"/>
                <c:pt idx="0">
                  <c:v>72</c:v>
                </c:pt>
                <c:pt idx="1">
                  <c:v>68</c:v>
                </c:pt>
                <c:pt idx="2">
                  <c:v>75</c:v>
                </c:pt>
                <c:pt idx="3">
                  <c:v>50</c:v>
                </c:pt>
                <c:pt idx="4">
                  <c:v>45</c:v>
                </c:pt>
                <c:pt idx="5">
                  <c:v>31</c:v>
                </c:pt>
                <c:pt idx="6">
                  <c:v>28</c:v>
                </c:pt>
                <c:pt idx="7">
                  <c:v>-6</c:v>
                </c:pt>
                <c:pt idx="8">
                  <c:v>-13</c:v>
                </c:pt>
                <c:pt idx="9">
                  <c:v>-20</c:v>
                </c:pt>
                <c:pt idx="10">
                  <c:v>-32</c:v>
                </c:pt>
                <c:pt idx="11">
                  <c:v>-28</c:v>
                </c:pt>
                <c:pt idx="12">
                  <c:v>-49</c:v>
                </c:pt>
                <c:pt idx="13">
                  <c:v>-37</c:v>
                </c:pt>
                <c:pt idx="14">
                  <c:v>-54</c:v>
                </c:pt>
                <c:pt idx="15">
                  <c:v>-59</c:v>
                </c:pt>
                <c:pt idx="16">
                  <c:v>-62</c:v>
                </c:pt>
                <c:pt idx="17">
                  <c:v>-61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AC1-4763-A7AD-2500388C7C9E}"/>
            </c:ext>
          </c:extLst>
        </c:ser>
        <c:ser>
          <c:idx val="1"/>
          <c:order val="1"/>
          <c:tx>
            <c:strRef>
              <c:f>'Új verzió'!$C$595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'Új verzió'!$A$596:$A$613</c:f>
              <c:strCache>
                <c:ptCount val="18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</c:strCache>
            </c:strRef>
          </c:cat>
          <c:val>
            <c:numRef>
              <c:f>'Új verzió'!$C$596:$C$613</c:f>
              <c:numCache>
                <c:formatCode>General\ "pont"</c:formatCode>
                <c:ptCount val="18"/>
                <c:pt idx="0">
                  <c:v>65</c:v>
                </c:pt>
                <c:pt idx="1">
                  <c:v>66</c:v>
                </c:pt>
                <c:pt idx="2">
                  <c:v>63</c:v>
                </c:pt>
                <c:pt idx="3">
                  <c:v>62</c:v>
                </c:pt>
                <c:pt idx="4">
                  <c:v>60</c:v>
                </c:pt>
                <c:pt idx="5">
                  <c:v>65</c:v>
                </c:pt>
                <c:pt idx="6">
                  <c:v>58</c:v>
                </c:pt>
                <c:pt idx="7">
                  <c:v>51</c:v>
                </c:pt>
                <c:pt idx="8">
                  <c:v>63</c:v>
                </c:pt>
                <c:pt idx="9">
                  <c:v>43</c:v>
                </c:pt>
                <c:pt idx="10">
                  <c:v>18</c:v>
                </c:pt>
                <c:pt idx="11">
                  <c:v>0</c:v>
                </c:pt>
                <c:pt idx="12">
                  <c:v>8</c:v>
                </c:pt>
                <c:pt idx="13">
                  <c:v>18</c:v>
                </c:pt>
                <c:pt idx="14">
                  <c:v>4</c:v>
                </c:pt>
                <c:pt idx="15">
                  <c:v>1</c:v>
                </c:pt>
                <c:pt idx="16">
                  <c:v>7</c:v>
                </c:pt>
                <c:pt idx="17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AC1-4763-A7AD-2500388C7C9E}"/>
            </c:ext>
          </c:extLst>
        </c:ser>
        <c:ser>
          <c:idx val="2"/>
          <c:order val="2"/>
          <c:tx>
            <c:strRef>
              <c:f>'Új verzió'!$D$595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17"/>
              <c:layout>
                <c:manualLayout>
                  <c:x val="-2.7777777777777779E-3"/>
                  <c:y val="-5.8541213307503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AC1-4763-A7AD-2500388C7C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verzió'!$A$596:$A$613</c:f>
              <c:strCache>
                <c:ptCount val="18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</c:strCache>
            </c:strRef>
          </c:cat>
          <c:val>
            <c:numRef>
              <c:f>'Új verzió'!$D$596:$D$613</c:f>
              <c:numCache>
                <c:formatCode>General\ "pont"</c:formatCode>
                <c:ptCount val="18"/>
                <c:pt idx="0">
                  <c:v>44</c:v>
                </c:pt>
                <c:pt idx="1">
                  <c:v>46</c:v>
                </c:pt>
                <c:pt idx="2">
                  <c:v>39</c:v>
                </c:pt>
                <c:pt idx="3">
                  <c:v>45</c:v>
                </c:pt>
                <c:pt idx="4">
                  <c:v>41</c:v>
                </c:pt>
                <c:pt idx="5">
                  <c:v>40</c:v>
                </c:pt>
                <c:pt idx="6">
                  <c:v>40</c:v>
                </c:pt>
                <c:pt idx="7">
                  <c:v>48</c:v>
                </c:pt>
                <c:pt idx="8">
                  <c:v>46</c:v>
                </c:pt>
                <c:pt idx="9">
                  <c:v>39</c:v>
                </c:pt>
                <c:pt idx="10">
                  <c:v>27</c:v>
                </c:pt>
                <c:pt idx="11">
                  <c:v>25</c:v>
                </c:pt>
                <c:pt idx="12">
                  <c:v>25</c:v>
                </c:pt>
                <c:pt idx="13">
                  <c:v>20</c:v>
                </c:pt>
                <c:pt idx="14">
                  <c:v>23</c:v>
                </c:pt>
                <c:pt idx="15">
                  <c:v>13</c:v>
                </c:pt>
                <c:pt idx="16">
                  <c:v>13</c:v>
                </c:pt>
                <c:pt idx="17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AC1-4763-A7AD-2500388C7C9E}"/>
            </c:ext>
          </c:extLst>
        </c:ser>
        <c:ser>
          <c:idx val="3"/>
          <c:order val="3"/>
          <c:tx>
            <c:strRef>
              <c:f>'Új verzió'!$E$595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1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AC1-4763-A7AD-2500388C7C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verzió'!$A$596:$A$613</c:f>
              <c:strCache>
                <c:ptCount val="18"/>
                <c:pt idx="0">
                  <c:v>Június</c:v>
                </c:pt>
                <c:pt idx="1">
                  <c:v>Július</c:v>
                </c:pt>
                <c:pt idx="2">
                  <c:v>Augusztus</c:v>
                </c:pt>
                <c:pt idx="3">
                  <c:v>Szeptember</c:v>
                </c:pt>
                <c:pt idx="4">
                  <c:v>Október</c:v>
                </c:pt>
                <c:pt idx="5">
                  <c:v>November</c:v>
                </c:pt>
                <c:pt idx="6">
                  <c:v>December</c:v>
                </c:pt>
                <c:pt idx="7">
                  <c:v>2023. Január</c:v>
                </c:pt>
                <c:pt idx="8">
                  <c:v>Február</c:v>
                </c:pt>
                <c:pt idx="9">
                  <c:v>Március</c:v>
                </c:pt>
                <c:pt idx="10">
                  <c:v>Április</c:v>
                </c:pt>
                <c:pt idx="11">
                  <c:v>Május</c:v>
                </c:pt>
                <c:pt idx="12">
                  <c:v>Június</c:v>
                </c:pt>
                <c:pt idx="13">
                  <c:v>Július</c:v>
                </c:pt>
                <c:pt idx="14">
                  <c:v>Augusztus</c:v>
                </c:pt>
                <c:pt idx="15">
                  <c:v>Szeptember</c:v>
                </c:pt>
                <c:pt idx="16">
                  <c:v>Október</c:v>
                </c:pt>
                <c:pt idx="17">
                  <c:v>November</c:v>
                </c:pt>
              </c:strCache>
            </c:strRef>
          </c:cat>
          <c:val>
            <c:numRef>
              <c:f>'Új verzió'!$E$596:$E$613</c:f>
              <c:numCache>
                <c:formatCode>General\ "pont"</c:formatCode>
                <c:ptCount val="18"/>
                <c:pt idx="0">
                  <c:v>54</c:v>
                </c:pt>
                <c:pt idx="1">
                  <c:v>55</c:v>
                </c:pt>
                <c:pt idx="2">
                  <c:v>50</c:v>
                </c:pt>
                <c:pt idx="3">
                  <c:v>53</c:v>
                </c:pt>
                <c:pt idx="4">
                  <c:v>46</c:v>
                </c:pt>
                <c:pt idx="5">
                  <c:v>50</c:v>
                </c:pt>
                <c:pt idx="6">
                  <c:v>47</c:v>
                </c:pt>
                <c:pt idx="7">
                  <c:v>47</c:v>
                </c:pt>
                <c:pt idx="8">
                  <c:v>48</c:v>
                </c:pt>
                <c:pt idx="9">
                  <c:v>37</c:v>
                </c:pt>
                <c:pt idx="10">
                  <c:v>24</c:v>
                </c:pt>
                <c:pt idx="11">
                  <c:v>12</c:v>
                </c:pt>
                <c:pt idx="12">
                  <c:v>11</c:v>
                </c:pt>
                <c:pt idx="13">
                  <c:v>9</c:v>
                </c:pt>
                <c:pt idx="14">
                  <c:v>12</c:v>
                </c:pt>
                <c:pt idx="15">
                  <c:v>3</c:v>
                </c:pt>
                <c:pt idx="16">
                  <c:v>7</c:v>
                </c:pt>
                <c:pt idx="17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AC1-4763-A7AD-2500388C7C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6891624"/>
        <c:axId val="856894248"/>
      </c:lineChart>
      <c:catAx>
        <c:axId val="85689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4248"/>
        <c:crosses val="autoZero"/>
        <c:auto val="1"/>
        <c:lblAlgn val="ctr"/>
        <c:lblOffset val="100"/>
        <c:noMultiLvlLbl val="0"/>
      </c:catAx>
      <c:valAx>
        <c:axId val="856894248"/>
        <c:scaling>
          <c:orientation val="minMax"/>
          <c:max val="80"/>
          <c:min val="-7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85689162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855522747156606"/>
          <c:y val="0.8403144882588619"/>
          <c:w val="0.77483398950131233"/>
          <c:h val="0.143719726293637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39943448619679"/>
          <c:y val="4.1775671264285989E-2"/>
          <c:w val="0.75275636162120507"/>
          <c:h val="0.586136693257101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verzió'!$L$561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6A2-42D4-8801-3B40025EF5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verzió'!$K$562:$K$597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verzió'!$L$562:$L$597</c:f>
              <c:numCache>
                <c:formatCode>General\ "pont"</c:formatCode>
                <c:ptCount val="36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  <c:pt idx="16">
                  <c:v>68.117543084401234</c:v>
                </c:pt>
                <c:pt idx="17">
                  <c:v>57</c:v>
                </c:pt>
                <c:pt idx="18">
                  <c:v>55</c:v>
                </c:pt>
                <c:pt idx="19">
                  <c:v>54</c:v>
                </c:pt>
                <c:pt idx="20">
                  <c:v>52</c:v>
                </c:pt>
                <c:pt idx="21">
                  <c:v>57</c:v>
                </c:pt>
                <c:pt idx="22">
                  <c:v>48</c:v>
                </c:pt>
                <c:pt idx="23">
                  <c:v>59</c:v>
                </c:pt>
                <c:pt idx="24">
                  <c:v>50</c:v>
                </c:pt>
                <c:pt idx="25">
                  <c:v>56</c:v>
                </c:pt>
                <c:pt idx="26">
                  <c:v>37</c:v>
                </c:pt>
                <c:pt idx="27">
                  <c:v>23</c:v>
                </c:pt>
                <c:pt idx="28">
                  <c:v>11</c:v>
                </c:pt>
                <c:pt idx="29">
                  <c:v>-6</c:v>
                </c:pt>
                <c:pt idx="30">
                  <c:v>4</c:v>
                </c:pt>
                <c:pt idx="31">
                  <c:v>11</c:v>
                </c:pt>
                <c:pt idx="32">
                  <c:v>4</c:v>
                </c:pt>
                <c:pt idx="33">
                  <c:v>6</c:v>
                </c:pt>
                <c:pt idx="34">
                  <c:v>4</c:v>
                </c:pt>
                <c:pt idx="35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6A2-42D4-8801-3B40025EF528}"/>
            </c:ext>
          </c:extLst>
        </c:ser>
        <c:ser>
          <c:idx val="1"/>
          <c:order val="1"/>
          <c:tx>
            <c:strRef>
              <c:f>'Új verzió'!$M$561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6A2-42D4-8801-3B40025EF5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verzió'!$K$562:$K$597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verzió'!$M$562:$M$597</c:f>
              <c:numCache>
                <c:formatCode>General\ "pont"</c:formatCode>
                <c:ptCount val="36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  <c:pt idx="16">
                  <c:v>33.333333333333336</c:v>
                </c:pt>
                <c:pt idx="17">
                  <c:v>61</c:v>
                </c:pt>
                <c:pt idx="18">
                  <c:v>56</c:v>
                </c:pt>
                <c:pt idx="19">
                  <c:v>64</c:v>
                </c:pt>
                <c:pt idx="20">
                  <c:v>40</c:v>
                </c:pt>
                <c:pt idx="21">
                  <c:v>50</c:v>
                </c:pt>
                <c:pt idx="22">
                  <c:v>26</c:v>
                </c:pt>
                <c:pt idx="23">
                  <c:v>19</c:v>
                </c:pt>
                <c:pt idx="24">
                  <c:v>16</c:v>
                </c:pt>
                <c:pt idx="25">
                  <c:v>3</c:v>
                </c:pt>
                <c:pt idx="26">
                  <c:v>-16</c:v>
                </c:pt>
                <c:pt idx="27">
                  <c:v>-6</c:v>
                </c:pt>
                <c:pt idx="28">
                  <c:v>-32</c:v>
                </c:pt>
                <c:pt idx="29">
                  <c:v>-25</c:v>
                </c:pt>
                <c:pt idx="30">
                  <c:v>-31</c:v>
                </c:pt>
                <c:pt idx="31">
                  <c:v>-14</c:v>
                </c:pt>
                <c:pt idx="32">
                  <c:v>-26</c:v>
                </c:pt>
                <c:pt idx="33">
                  <c:v>-29</c:v>
                </c:pt>
                <c:pt idx="34">
                  <c:v>-38</c:v>
                </c:pt>
                <c:pt idx="35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6A2-42D4-8801-3B40025EF528}"/>
            </c:ext>
          </c:extLst>
        </c:ser>
        <c:ser>
          <c:idx val="2"/>
          <c:order val="2"/>
          <c:tx>
            <c:strRef>
              <c:f>'Új verzió'!$N$561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6A2-42D4-8801-3B40025EF5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verzió'!$K$562:$K$597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verzió'!$N$562:$N$597</c:f>
              <c:numCache>
                <c:formatCode>General\ "pont"</c:formatCode>
                <c:ptCount val="36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  <c:pt idx="16">
                  <c:v>56.722444222444217</c:v>
                </c:pt>
                <c:pt idx="17">
                  <c:v>57</c:v>
                </c:pt>
                <c:pt idx="18">
                  <c:v>48</c:v>
                </c:pt>
                <c:pt idx="19">
                  <c:v>52</c:v>
                </c:pt>
                <c:pt idx="20">
                  <c:v>47</c:v>
                </c:pt>
                <c:pt idx="21">
                  <c:v>56</c:v>
                </c:pt>
                <c:pt idx="22">
                  <c:v>46</c:v>
                </c:pt>
                <c:pt idx="23">
                  <c:v>47</c:v>
                </c:pt>
                <c:pt idx="24">
                  <c:v>52</c:v>
                </c:pt>
                <c:pt idx="25">
                  <c:v>49</c:v>
                </c:pt>
                <c:pt idx="26">
                  <c:v>39</c:v>
                </c:pt>
                <c:pt idx="27">
                  <c:v>32</c:v>
                </c:pt>
                <c:pt idx="28">
                  <c:v>19</c:v>
                </c:pt>
                <c:pt idx="29">
                  <c:v>22</c:v>
                </c:pt>
                <c:pt idx="30">
                  <c:v>12</c:v>
                </c:pt>
                <c:pt idx="31">
                  <c:v>21</c:v>
                </c:pt>
                <c:pt idx="32">
                  <c:v>14</c:v>
                </c:pt>
                <c:pt idx="33">
                  <c:v>16</c:v>
                </c:pt>
                <c:pt idx="34">
                  <c:v>28</c:v>
                </c:pt>
                <c:pt idx="35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6A2-42D4-8801-3B40025EF528}"/>
            </c:ext>
          </c:extLst>
        </c:ser>
        <c:ser>
          <c:idx val="3"/>
          <c:order val="3"/>
          <c:tx>
            <c:strRef>
              <c:f>'Új verzió'!$O$561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5"/>
              <c:layout>
                <c:manualLayout>
                  <c:x val="1.385421547232238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6A2-42D4-8801-3B40025EF5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verzió'!$K$562:$K$597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verzió'!$O$562:$O$597</c:f>
              <c:numCache>
                <c:formatCode>General\ "pont"</c:formatCode>
                <c:ptCount val="36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  <c:pt idx="16">
                  <c:v>52</c:v>
                </c:pt>
                <c:pt idx="17">
                  <c:v>51</c:v>
                </c:pt>
                <c:pt idx="18">
                  <c:v>45</c:v>
                </c:pt>
                <c:pt idx="19">
                  <c:v>48</c:v>
                </c:pt>
                <c:pt idx="20">
                  <c:v>40</c:v>
                </c:pt>
                <c:pt idx="21">
                  <c:v>53</c:v>
                </c:pt>
                <c:pt idx="22">
                  <c:v>40</c:v>
                </c:pt>
                <c:pt idx="23">
                  <c:v>47</c:v>
                </c:pt>
                <c:pt idx="24">
                  <c:v>49</c:v>
                </c:pt>
                <c:pt idx="25">
                  <c:v>45</c:v>
                </c:pt>
                <c:pt idx="26">
                  <c:v>28</c:v>
                </c:pt>
                <c:pt idx="27">
                  <c:v>16</c:v>
                </c:pt>
                <c:pt idx="28">
                  <c:v>10</c:v>
                </c:pt>
                <c:pt idx="29">
                  <c:v>4</c:v>
                </c:pt>
                <c:pt idx="30">
                  <c:v>3</c:v>
                </c:pt>
                <c:pt idx="31">
                  <c:v>7</c:v>
                </c:pt>
                <c:pt idx="32">
                  <c:v>5</c:v>
                </c:pt>
                <c:pt idx="33">
                  <c:v>4</c:v>
                </c:pt>
                <c:pt idx="34">
                  <c:v>14</c:v>
                </c:pt>
                <c:pt idx="35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6A2-42D4-8801-3B40025EF5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020472179765736"/>
          <c:y val="0.87976392375008483"/>
          <c:w val="0.84233056878965007"/>
          <c:h val="0.108214551093848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'Új verzió'!$B$617</c:f>
              <c:strCache>
                <c:ptCount val="1"/>
                <c:pt idx="0">
                  <c:v>KKV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'Új verzió'!$A$618:$A$622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verzió'!$B$618:$B$622</c:f>
              <c:numCache>
                <c:formatCode>General</c:formatCode>
                <c:ptCount val="5"/>
                <c:pt idx="0">
                  <c:v>0.65596330275229353</c:v>
                </c:pt>
                <c:pt idx="1">
                  <c:v>8.7155963302752298E-2</c:v>
                </c:pt>
                <c:pt idx="2">
                  <c:v>8.2568807339449546E-2</c:v>
                </c:pt>
                <c:pt idx="3">
                  <c:v>5.0458715596330278E-2</c:v>
                </c:pt>
                <c:pt idx="4">
                  <c:v>0.12385321100917432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CB-400B-89A4-72A164871E17}"/>
            </c:ext>
          </c:extLst>
        </c:ser>
        <c:ser>
          <c:idx val="1"/>
          <c:order val="1"/>
          <c:tx>
            <c:strRef>
              <c:f>'Új verzió'!$C$617</c:f>
              <c:strCache>
                <c:ptCount val="1"/>
                <c:pt idx="0">
                  <c:v>Nagyvállalat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'Új verzió'!$A$618:$A$622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verzió'!$C$618:$C$622</c:f>
              <c:numCache>
                <c:formatCode>General</c:formatCode>
                <c:ptCount val="5"/>
                <c:pt idx="0">
                  <c:v>0.58823529411764708</c:v>
                </c:pt>
                <c:pt idx="1">
                  <c:v>0</c:v>
                </c:pt>
                <c:pt idx="2">
                  <c:v>8.8235294117647065E-2</c:v>
                </c:pt>
                <c:pt idx="3">
                  <c:v>0</c:v>
                </c:pt>
                <c:pt idx="4">
                  <c:v>0.3235294117647059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CB-400B-89A4-72A164871E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5467024"/>
        <c:axId val="1235466368"/>
      </c:barChart>
      <c:catAx>
        <c:axId val="123546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6368"/>
        <c:crosses val="autoZero"/>
        <c:auto val="1"/>
        <c:lblAlgn val="ctr"/>
        <c:lblOffset val="100"/>
        <c:noMultiLvlLbl val="0"/>
      </c:catAx>
      <c:valAx>
        <c:axId val="1235466368"/>
        <c:scaling>
          <c:orientation val="minMax"/>
          <c:max val="0.70000000000000007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13768700423836"/>
          <c:y val="2.8147708854644168E-2"/>
          <c:w val="0.81827631381705168"/>
          <c:h val="0.63885178988008973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BDF-457D-B070-37606880CE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Indexek!$A$53:$A$88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Indexek!$B$53:$B$88</c:f>
              <c:numCache>
                <c:formatCode>General\ "pont"</c:formatCode>
                <c:ptCount val="36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  <c:pt idx="16">
                  <c:v>-16</c:v>
                </c:pt>
                <c:pt idx="17">
                  <c:v>-14</c:v>
                </c:pt>
                <c:pt idx="18">
                  <c:v>-17</c:v>
                </c:pt>
                <c:pt idx="19">
                  <c:v>-22</c:v>
                </c:pt>
                <c:pt idx="20">
                  <c:v>-30</c:v>
                </c:pt>
                <c:pt idx="21">
                  <c:v>-25</c:v>
                </c:pt>
                <c:pt idx="22">
                  <c:v>-22</c:v>
                </c:pt>
                <c:pt idx="23">
                  <c:v>-24</c:v>
                </c:pt>
                <c:pt idx="24">
                  <c:v>-25</c:v>
                </c:pt>
                <c:pt idx="25">
                  <c:v>-35</c:v>
                </c:pt>
                <c:pt idx="26">
                  <c:v>-31</c:v>
                </c:pt>
                <c:pt idx="27">
                  <c:v>-31</c:v>
                </c:pt>
                <c:pt idx="28">
                  <c:v>-31</c:v>
                </c:pt>
                <c:pt idx="29">
                  <c:v>-41</c:v>
                </c:pt>
                <c:pt idx="30">
                  <c:v>-27</c:v>
                </c:pt>
                <c:pt idx="31">
                  <c:v>-45</c:v>
                </c:pt>
                <c:pt idx="32">
                  <c:v>-30</c:v>
                </c:pt>
                <c:pt idx="33">
                  <c:v>-37</c:v>
                </c:pt>
                <c:pt idx="34">
                  <c:v>-37</c:v>
                </c:pt>
                <c:pt idx="35">
                  <c:v>-33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BDF-457D-B070-37606880CEFE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2BDF-457D-B070-37606880CEFE}"/>
              </c:ext>
            </c:extLst>
          </c:dPt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BDF-457D-B070-37606880CE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Indexek!$A$53:$A$88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Indexek!$C$53:$C$88</c:f>
              <c:numCache>
                <c:formatCode>General\ "pont"</c:formatCode>
                <c:ptCount val="36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  <c:pt idx="16">
                  <c:v>-4</c:v>
                </c:pt>
                <c:pt idx="17">
                  <c:v>-2</c:v>
                </c:pt>
                <c:pt idx="18">
                  <c:v>-6</c:v>
                </c:pt>
                <c:pt idx="19">
                  <c:v>-5</c:v>
                </c:pt>
                <c:pt idx="20">
                  <c:v>-21</c:v>
                </c:pt>
                <c:pt idx="21">
                  <c:v>-19</c:v>
                </c:pt>
                <c:pt idx="22">
                  <c:v>-16</c:v>
                </c:pt>
                <c:pt idx="23">
                  <c:v>-21</c:v>
                </c:pt>
                <c:pt idx="24">
                  <c:v>-14</c:v>
                </c:pt>
                <c:pt idx="25">
                  <c:v>-22</c:v>
                </c:pt>
                <c:pt idx="26">
                  <c:v>-29</c:v>
                </c:pt>
                <c:pt idx="27">
                  <c:v>-38</c:v>
                </c:pt>
                <c:pt idx="28">
                  <c:v>-22</c:v>
                </c:pt>
                <c:pt idx="29">
                  <c:v>-22</c:v>
                </c:pt>
                <c:pt idx="30">
                  <c:v>-28</c:v>
                </c:pt>
                <c:pt idx="31">
                  <c:v>-33</c:v>
                </c:pt>
                <c:pt idx="32">
                  <c:v>-32</c:v>
                </c:pt>
                <c:pt idx="33">
                  <c:v>-27</c:v>
                </c:pt>
                <c:pt idx="34">
                  <c:v>-29</c:v>
                </c:pt>
                <c:pt idx="35">
                  <c:v>-29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BDF-457D-B070-37606880CEFE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BDF-457D-B070-37606880CE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Indexek!$A$53:$A$88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Indexek!$D$53:$D$88</c:f>
              <c:numCache>
                <c:formatCode>General\ "pont"</c:formatCode>
                <c:ptCount val="36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  <c:pt idx="16">
                  <c:v>9</c:v>
                </c:pt>
                <c:pt idx="17">
                  <c:v>1</c:v>
                </c:pt>
                <c:pt idx="18">
                  <c:v>6</c:v>
                </c:pt>
                <c:pt idx="19">
                  <c:v>-4</c:v>
                </c:pt>
                <c:pt idx="20">
                  <c:v>-4</c:v>
                </c:pt>
                <c:pt idx="21">
                  <c:v>-9</c:v>
                </c:pt>
                <c:pt idx="22">
                  <c:v>-8</c:v>
                </c:pt>
                <c:pt idx="23">
                  <c:v>-14</c:v>
                </c:pt>
                <c:pt idx="24">
                  <c:v>4</c:v>
                </c:pt>
                <c:pt idx="25">
                  <c:v>-11</c:v>
                </c:pt>
                <c:pt idx="26">
                  <c:v>1</c:v>
                </c:pt>
                <c:pt idx="27">
                  <c:v>-14</c:v>
                </c:pt>
                <c:pt idx="28">
                  <c:v>-29</c:v>
                </c:pt>
                <c:pt idx="29">
                  <c:v>-31</c:v>
                </c:pt>
                <c:pt idx="30">
                  <c:v>-25</c:v>
                </c:pt>
                <c:pt idx="31">
                  <c:v>-23</c:v>
                </c:pt>
                <c:pt idx="32">
                  <c:v>-27</c:v>
                </c:pt>
                <c:pt idx="33">
                  <c:v>-26</c:v>
                </c:pt>
                <c:pt idx="34">
                  <c:v>-19</c:v>
                </c:pt>
                <c:pt idx="35">
                  <c:v>-23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BDF-457D-B070-37606880CEFE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BDF-457D-B070-37606880CE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Indexek!$A$53:$A$88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Indexek!$E$53:$E$88</c:f>
              <c:numCache>
                <c:formatCode>General\ "pont"</c:formatCode>
                <c:ptCount val="36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  <c:pt idx="16">
                  <c:v>14</c:v>
                </c:pt>
                <c:pt idx="17">
                  <c:v>14</c:v>
                </c:pt>
                <c:pt idx="18">
                  <c:v>16</c:v>
                </c:pt>
                <c:pt idx="19">
                  <c:v>17</c:v>
                </c:pt>
                <c:pt idx="20">
                  <c:v>15</c:v>
                </c:pt>
                <c:pt idx="21">
                  <c:v>4</c:v>
                </c:pt>
                <c:pt idx="22">
                  <c:v>-1</c:v>
                </c:pt>
                <c:pt idx="23">
                  <c:v>1</c:v>
                </c:pt>
                <c:pt idx="24">
                  <c:v>1</c:v>
                </c:pt>
                <c:pt idx="25">
                  <c:v>8</c:v>
                </c:pt>
                <c:pt idx="26">
                  <c:v>0</c:v>
                </c:pt>
                <c:pt idx="27">
                  <c:v>1</c:v>
                </c:pt>
                <c:pt idx="28">
                  <c:v>1</c:v>
                </c:pt>
                <c:pt idx="29">
                  <c:v>-21</c:v>
                </c:pt>
                <c:pt idx="30">
                  <c:v>-20</c:v>
                </c:pt>
                <c:pt idx="31">
                  <c:v>-23</c:v>
                </c:pt>
                <c:pt idx="32">
                  <c:v>-4</c:v>
                </c:pt>
                <c:pt idx="33">
                  <c:v>-14</c:v>
                </c:pt>
                <c:pt idx="34">
                  <c:v>3</c:v>
                </c:pt>
                <c:pt idx="35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BDF-457D-B070-37606880CEFE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35"/>
              <c:layout>
                <c:manualLayout>
                  <c:x val="0"/>
                  <c:y val="-2.30561850788358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BDF-457D-B070-37606880CE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Indexek!$A$53:$A$88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Indexek!$F$53:$F$88</c:f>
              <c:numCache>
                <c:formatCode>General\ "pont"</c:formatCode>
                <c:ptCount val="36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  <c:pt idx="34">
                  <c:v>-19</c:v>
                </c:pt>
                <c:pt idx="35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BDF-457D-B070-37606880CEF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735319661115827"/>
          <c:y val="0.92889678272420018"/>
          <c:w val="0.73219077016676226"/>
          <c:h val="7.11032172757997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32389840650923E-2"/>
          <c:y val="2.7455832217222597E-2"/>
          <c:w val="0.75959236104939032"/>
          <c:h val="0.53309641681129671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AA4-4F30-9611-FAEDC8C604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Indexek!$B$25:$AK$25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Indexek!$B$26:$AK$26</c:f>
              <c:numCache>
                <c:formatCode>General\ "pont"</c:formatCode>
                <c:ptCount val="36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  <c:pt idx="24">
                  <c:v>11</c:v>
                </c:pt>
                <c:pt idx="25">
                  <c:v>9</c:v>
                </c:pt>
                <c:pt idx="26">
                  <c:v>-1</c:v>
                </c:pt>
                <c:pt idx="27">
                  <c:v>-13</c:v>
                </c:pt>
                <c:pt idx="28">
                  <c:v>0</c:v>
                </c:pt>
                <c:pt idx="29">
                  <c:v>-19</c:v>
                </c:pt>
                <c:pt idx="30">
                  <c:v>-10</c:v>
                </c:pt>
                <c:pt idx="31">
                  <c:v>-22</c:v>
                </c:pt>
                <c:pt idx="32">
                  <c:v>-4</c:v>
                </c:pt>
                <c:pt idx="33">
                  <c:v>-15</c:v>
                </c:pt>
                <c:pt idx="34">
                  <c:v>-11</c:v>
                </c:pt>
                <c:pt idx="35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AA4-4F30-9611-FAEDC8C604B0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5"/>
              <c:layout>
                <c:manualLayout>
                  <c:x val="0"/>
                  <c:y val="-1.6544207275654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AA4-4F30-9611-FAEDC8C604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Indexek!$B$25:$AK$25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Indexek!$B$27:$AK$27</c:f>
              <c:numCache>
                <c:formatCode>General\ "pont"</c:formatCode>
                <c:ptCount val="36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12</c:v>
                </c:pt>
                <c:pt idx="18">
                  <c:v>15</c:v>
                </c:pt>
                <c:pt idx="19">
                  <c:v>5</c:v>
                </c:pt>
                <c:pt idx="20">
                  <c:v>-2</c:v>
                </c:pt>
                <c:pt idx="21">
                  <c:v>-3</c:v>
                </c:pt>
                <c:pt idx="22">
                  <c:v>-1</c:v>
                </c:pt>
                <c:pt idx="23">
                  <c:v>-10</c:v>
                </c:pt>
                <c:pt idx="24">
                  <c:v>-6</c:v>
                </c:pt>
                <c:pt idx="25">
                  <c:v>-11</c:v>
                </c:pt>
                <c:pt idx="26">
                  <c:v>-12</c:v>
                </c:pt>
                <c:pt idx="27">
                  <c:v>-11</c:v>
                </c:pt>
                <c:pt idx="28">
                  <c:v>-7</c:v>
                </c:pt>
                <c:pt idx="29">
                  <c:v>-18</c:v>
                </c:pt>
                <c:pt idx="30">
                  <c:v>-21</c:v>
                </c:pt>
                <c:pt idx="31">
                  <c:v>-28</c:v>
                </c:pt>
                <c:pt idx="32">
                  <c:v>-19</c:v>
                </c:pt>
                <c:pt idx="33">
                  <c:v>-23</c:v>
                </c:pt>
                <c:pt idx="34">
                  <c:v>-11</c:v>
                </c:pt>
                <c:pt idx="35">
                  <c:v>-16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AA4-4F30-9611-FAEDC8C604B0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AA4-4F30-9611-FAEDC8C604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Indexek!$B$25:$AK$25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Indexek!$B$28:$AK$28</c:f>
              <c:numCache>
                <c:formatCode>General\ "pont"</c:formatCode>
                <c:ptCount val="36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  <c:pt idx="16">
                  <c:v>11</c:v>
                </c:pt>
                <c:pt idx="17">
                  <c:v>13</c:v>
                </c:pt>
                <c:pt idx="18">
                  <c:v>13</c:v>
                </c:pt>
                <c:pt idx="19">
                  <c:v>5</c:v>
                </c:pt>
                <c:pt idx="20">
                  <c:v>-1</c:v>
                </c:pt>
                <c:pt idx="21">
                  <c:v>-4</c:v>
                </c:pt>
                <c:pt idx="22">
                  <c:v>-2</c:v>
                </c:pt>
                <c:pt idx="23">
                  <c:v>-8</c:v>
                </c:pt>
                <c:pt idx="24">
                  <c:v>-2</c:v>
                </c:pt>
                <c:pt idx="25">
                  <c:v>-12</c:v>
                </c:pt>
                <c:pt idx="26">
                  <c:v>-10</c:v>
                </c:pt>
                <c:pt idx="27">
                  <c:v>-13</c:v>
                </c:pt>
                <c:pt idx="28">
                  <c:v>-6</c:v>
                </c:pt>
                <c:pt idx="29">
                  <c:v>-28</c:v>
                </c:pt>
                <c:pt idx="30">
                  <c:v>-19</c:v>
                </c:pt>
                <c:pt idx="31">
                  <c:v>-33</c:v>
                </c:pt>
                <c:pt idx="32">
                  <c:v>-12</c:v>
                </c:pt>
                <c:pt idx="33">
                  <c:v>-23</c:v>
                </c:pt>
                <c:pt idx="34">
                  <c:v>-16</c:v>
                </c:pt>
                <c:pt idx="35">
                  <c:v>-17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AA4-4F30-9611-FAEDC8C604B0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cat>
            <c:strRef>
              <c:f>Indexek!$B$25:$AK$25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Indexek!$B$29:$AK$29</c:f>
              <c:numCache>
                <c:formatCode>General\ "pont"</c:formatCode>
                <c:ptCount val="36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  <c:pt idx="24">
                  <c:v>-11</c:v>
                </c:pt>
                <c:pt idx="25">
                  <c:v>-15</c:v>
                </c:pt>
                <c:pt idx="26">
                  <c:v>-16</c:v>
                </c:pt>
                <c:pt idx="27">
                  <c:v>-20</c:v>
                </c:pt>
                <c:pt idx="28">
                  <c:v>-16</c:v>
                </c:pt>
                <c:pt idx="29">
                  <c:v>-28</c:v>
                </c:pt>
                <c:pt idx="30">
                  <c:v>-23</c:v>
                </c:pt>
                <c:pt idx="31">
                  <c:v>-32</c:v>
                </c:pt>
                <c:pt idx="32">
                  <c:v>-21</c:v>
                </c:pt>
                <c:pt idx="33">
                  <c:v>-26</c:v>
                </c:pt>
                <c:pt idx="34">
                  <c:v>-19</c:v>
                </c:pt>
                <c:pt idx="35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AA4-4F30-9611-FAEDC8C604B0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AA4-4F30-9611-FAEDC8C604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Indexek!$B$25:$AK$25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Indexek!$B$30:$AK$30</c:f>
              <c:numCache>
                <c:formatCode>General</c:formatCode>
                <c:ptCount val="36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  <c:pt idx="16" formatCode="General\ &quot;pont&quot;">
                  <c:v>-9</c:v>
                </c:pt>
                <c:pt idx="17" formatCode="General\ &quot;pont&quot;">
                  <c:v>-12</c:v>
                </c:pt>
                <c:pt idx="18" formatCode="General\ &quot;pont&quot;">
                  <c:v>-15</c:v>
                </c:pt>
                <c:pt idx="19" formatCode="General\ &quot;pont&quot;">
                  <c:v>-7</c:v>
                </c:pt>
                <c:pt idx="20" formatCode="General\ &quot;pont&quot;">
                  <c:v>-13</c:v>
                </c:pt>
                <c:pt idx="21" formatCode="General\ &quot;pont&quot;">
                  <c:v>-18</c:v>
                </c:pt>
                <c:pt idx="22" formatCode="General\ &quot;pont&quot;">
                  <c:v>-12</c:v>
                </c:pt>
                <c:pt idx="23" formatCode="General\ &quot;pont&quot;">
                  <c:v>-17</c:v>
                </c:pt>
                <c:pt idx="24" formatCode="General\ &quot;pont&quot;">
                  <c:v>-3</c:v>
                </c:pt>
                <c:pt idx="25" formatCode="General\ &quot;pont&quot;">
                  <c:v>-4</c:v>
                </c:pt>
                <c:pt idx="26" formatCode="General\ &quot;pont&quot;">
                  <c:v>-19</c:v>
                </c:pt>
                <c:pt idx="27" formatCode="General\ &quot;pont&quot;">
                  <c:v>-23</c:v>
                </c:pt>
                <c:pt idx="28" formatCode="General\ &quot;pont&quot;">
                  <c:v>-33</c:v>
                </c:pt>
                <c:pt idx="29" formatCode="General\ &quot;pont&quot;">
                  <c:v>-29</c:v>
                </c:pt>
                <c:pt idx="30" formatCode="General\ &quot;pont&quot;">
                  <c:v>-26</c:v>
                </c:pt>
                <c:pt idx="31" formatCode="General\ &quot;pont&quot;">
                  <c:v>-30</c:v>
                </c:pt>
                <c:pt idx="32" formatCode="General\ &quot;pont&quot;">
                  <c:v>-29</c:v>
                </c:pt>
                <c:pt idx="33" formatCode="General\ &quot;pont&quot;">
                  <c:v>-26</c:v>
                </c:pt>
                <c:pt idx="34" formatCode="General\ &quot;pont&quot;">
                  <c:v>-14</c:v>
                </c:pt>
                <c:pt idx="35" formatCode="General\ &quot;pont&quot;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AA4-4F30-9611-FAEDC8C604B0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AA4-4F30-9611-FAEDC8C604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Indexek!$B$25:$AK$25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Indexek!$B$31:$AK$31</c:f>
              <c:numCache>
                <c:formatCode>General\ "pont"</c:formatCode>
                <c:ptCount val="36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  <c:pt idx="16">
                  <c:v>-10</c:v>
                </c:pt>
                <c:pt idx="17">
                  <c:v>-12</c:v>
                </c:pt>
                <c:pt idx="18">
                  <c:v>-7</c:v>
                </c:pt>
                <c:pt idx="19">
                  <c:v>-15</c:v>
                </c:pt>
                <c:pt idx="20">
                  <c:v>-21</c:v>
                </c:pt>
                <c:pt idx="21">
                  <c:v>-28</c:v>
                </c:pt>
                <c:pt idx="22">
                  <c:v>-22</c:v>
                </c:pt>
                <c:pt idx="23">
                  <c:v>-32</c:v>
                </c:pt>
                <c:pt idx="24">
                  <c:v>-28</c:v>
                </c:pt>
                <c:pt idx="25">
                  <c:v>-34</c:v>
                </c:pt>
                <c:pt idx="26">
                  <c:v>-30</c:v>
                </c:pt>
                <c:pt idx="27">
                  <c:v>-36</c:v>
                </c:pt>
                <c:pt idx="28">
                  <c:v>-26</c:v>
                </c:pt>
                <c:pt idx="29">
                  <c:v>-46</c:v>
                </c:pt>
                <c:pt idx="30">
                  <c:v>-35</c:v>
                </c:pt>
                <c:pt idx="31">
                  <c:v>-43</c:v>
                </c:pt>
                <c:pt idx="32">
                  <c:v>-36</c:v>
                </c:pt>
                <c:pt idx="33">
                  <c:v>-40</c:v>
                </c:pt>
                <c:pt idx="34">
                  <c:v>-34</c:v>
                </c:pt>
                <c:pt idx="35">
                  <c:v>-34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AA4-4F30-9611-FAEDC8C604B0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AA4-4F30-9611-FAEDC8C604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Indexek!$B$25:$AK$25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Indexek!$B$32:$AK$32</c:f>
              <c:numCache>
                <c:formatCode>General\ "pont"</c:formatCode>
                <c:ptCount val="36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  <c:pt idx="24">
                  <c:v>-40</c:v>
                </c:pt>
                <c:pt idx="25">
                  <c:v>-37</c:v>
                </c:pt>
                <c:pt idx="26">
                  <c:v>-28</c:v>
                </c:pt>
                <c:pt idx="27">
                  <c:v>-25</c:v>
                </c:pt>
                <c:pt idx="28">
                  <c:v>-23</c:v>
                </c:pt>
                <c:pt idx="29">
                  <c:v>-30</c:v>
                </c:pt>
                <c:pt idx="30">
                  <c:v>-28</c:v>
                </c:pt>
                <c:pt idx="31">
                  <c:v>-34</c:v>
                </c:pt>
                <c:pt idx="32">
                  <c:v>-27</c:v>
                </c:pt>
                <c:pt idx="33">
                  <c:v>-26</c:v>
                </c:pt>
                <c:pt idx="34">
                  <c:v>-28</c:v>
                </c:pt>
                <c:pt idx="35">
                  <c:v>-30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AA4-4F30-9611-FAEDC8C604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1249364936925439"/>
          <c:w val="1"/>
          <c:h val="0.187506350630745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5678040245"/>
          <c:y val="3.6714349518741335E-2"/>
          <c:w val="0.7521375765529309"/>
          <c:h val="0.49272660204076096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2AA-4D0F-97BD-E1F4E507CA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Indexek!$B$38:$AK$38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Indexek!$B$39:$AK$39</c:f>
              <c:numCache>
                <c:formatCode>General\ "pont"</c:formatCode>
                <c:ptCount val="36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  <c:pt idx="16">
                  <c:v>28</c:v>
                </c:pt>
                <c:pt idx="17">
                  <c:v>24</c:v>
                </c:pt>
                <c:pt idx="18">
                  <c:v>27</c:v>
                </c:pt>
                <c:pt idx="19">
                  <c:v>22</c:v>
                </c:pt>
                <c:pt idx="20">
                  <c:v>12</c:v>
                </c:pt>
                <c:pt idx="21">
                  <c:v>20</c:v>
                </c:pt>
                <c:pt idx="22">
                  <c:v>33</c:v>
                </c:pt>
                <c:pt idx="23">
                  <c:v>43</c:v>
                </c:pt>
                <c:pt idx="24">
                  <c:v>46</c:v>
                </c:pt>
                <c:pt idx="25">
                  <c:v>54</c:v>
                </c:pt>
                <c:pt idx="26">
                  <c:v>44</c:v>
                </c:pt>
                <c:pt idx="27">
                  <c:v>27</c:v>
                </c:pt>
                <c:pt idx="28">
                  <c:v>31</c:v>
                </c:pt>
                <c:pt idx="29">
                  <c:v>27</c:v>
                </c:pt>
                <c:pt idx="30">
                  <c:v>15</c:v>
                </c:pt>
                <c:pt idx="31">
                  <c:v>14</c:v>
                </c:pt>
                <c:pt idx="32">
                  <c:v>14</c:v>
                </c:pt>
                <c:pt idx="33">
                  <c:v>15</c:v>
                </c:pt>
                <c:pt idx="34">
                  <c:v>26</c:v>
                </c:pt>
                <c:pt idx="35">
                  <c:v>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2AA-4D0F-97BD-E1F4E507CA01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2AA-4D0F-97BD-E1F4E507CA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Indexek!$B$38:$AK$38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Indexek!$B$40:$AK$40</c:f>
              <c:numCache>
                <c:formatCode>General\ "pont"</c:formatCode>
                <c:ptCount val="36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  <c:pt idx="24">
                  <c:v>18</c:v>
                </c:pt>
                <c:pt idx="25">
                  <c:v>29</c:v>
                </c:pt>
                <c:pt idx="26">
                  <c:v>25</c:v>
                </c:pt>
                <c:pt idx="27">
                  <c:v>28</c:v>
                </c:pt>
                <c:pt idx="28">
                  <c:v>34</c:v>
                </c:pt>
                <c:pt idx="29">
                  <c:v>36</c:v>
                </c:pt>
                <c:pt idx="30">
                  <c:v>24</c:v>
                </c:pt>
                <c:pt idx="31">
                  <c:v>16</c:v>
                </c:pt>
                <c:pt idx="32">
                  <c:v>24</c:v>
                </c:pt>
                <c:pt idx="33">
                  <c:v>20</c:v>
                </c:pt>
                <c:pt idx="34">
                  <c:v>27</c:v>
                </c:pt>
                <c:pt idx="35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2AA-4D0F-97BD-E1F4E507CA01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2AA-4D0F-97BD-E1F4E507CA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Indexek!$B$38:$AK$38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Indexek!$B$41:$AK$41</c:f>
              <c:numCache>
                <c:formatCode>General\ "pont"</c:formatCode>
                <c:ptCount val="36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  <c:pt idx="34">
                  <c:v>5</c:v>
                </c:pt>
                <c:pt idx="35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2AA-4D0F-97BD-E1F4E507CA01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5"/>
              <c:layout>
                <c:manualLayout>
                  <c:x val="0"/>
                  <c:y val="-6.8893313008901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2AA-4D0F-97BD-E1F4E507CA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Indexek!$B$38:$AK$38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Indexek!$B$42:$AK$42</c:f>
              <c:numCache>
                <c:formatCode>General\ "pont"</c:formatCode>
                <c:ptCount val="36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  <c:pt idx="24">
                  <c:v>2</c:v>
                </c:pt>
                <c:pt idx="25">
                  <c:v>3</c:v>
                </c:pt>
                <c:pt idx="26">
                  <c:v>10</c:v>
                </c:pt>
                <c:pt idx="27">
                  <c:v>11</c:v>
                </c:pt>
                <c:pt idx="28">
                  <c:v>10</c:v>
                </c:pt>
                <c:pt idx="29">
                  <c:v>2</c:v>
                </c:pt>
                <c:pt idx="30">
                  <c:v>5</c:v>
                </c:pt>
                <c:pt idx="31">
                  <c:v>1</c:v>
                </c:pt>
                <c:pt idx="32">
                  <c:v>3</c:v>
                </c:pt>
                <c:pt idx="33">
                  <c:v>2</c:v>
                </c:pt>
                <c:pt idx="34">
                  <c:v>5</c:v>
                </c:pt>
                <c:pt idx="35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2AA-4D0F-97BD-E1F4E507CA01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5"/>
              <c:layout>
                <c:manualLayout>
                  <c:x val="0"/>
                  <c:y val="9.185775067853584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2AA-4D0F-97BD-E1F4E507CA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Indexek!$B$38:$AK$38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Indexek!$B$43:$AK$43</c:f>
              <c:numCache>
                <c:formatCode>General\ "pont"</c:formatCode>
                <c:ptCount val="36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  <c:pt idx="24">
                  <c:v>-9</c:v>
                </c:pt>
                <c:pt idx="25">
                  <c:v>14</c:v>
                </c:pt>
                <c:pt idx="26">
                  <c:v>19</c:v>
                </c:pt>
                <c:pt idx="27">
                  <c:v>14</c:v>
                </c:pt>
                <c:pt idx="28">
                  <c:v>13</c:v>
                </c:pt>
                <c:pt idx="29">
                  <c:v>5</c:v>
                </c:pt>
                <c:pt idx="30">
                  <c:v>11</c:v>
                </c:pt>
                <c:pt idx="31">
                  <c:v>3</c:v>
                </c:pt>
                <c:pt idx="32">
                  <c:v>10</c:v>
                </c:pt>
                <c:pt idx="33">
                  <c:v>3</c:v>
                </c:pt>
                <c:pt idx="34">
                  <c:v>-2</c:v>
                </c:pt>
                <c:pt idx="35">
                  <c:v>-6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2AA-4D0F-97BD-E1F4E507CA01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35"/>
              <c:layout>
                <c:manualLayout>
                  <c:x val="-2.7873821137641402E-3"/>
                  <c:y val="1.607510636874377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2AA-4D0F-97BD-E1F4E507CA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accent5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Indexek!$B$38:$AK$38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Indexek!$B$44:$AK$44</c:f>
              <c:numCache>
                <c:formatCode>General\ "pont"</c:formatCode>
                <c:ptCount val="36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  <c:pt idx="30">
                  <c:v>5</c:v>
                </c:pt>
                <c:pt idx="31">
                  <c:v>-2</c:v>
                </c:pt>
                <c:pt idx="32">
                  <c:v>-2</c:v>
                </c:pt>
                <c:pt idx="33">
                  <c:v>-4</c:v>
                </c:pt>
                <c:pt idx="34">
                  <c:v>-7</c:v>
                </c:pt>
                <c:pt idx="35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2AA-4D0F-97BD-E1F4E507CA01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2AA-4D0F-97BD-E1F4E507CA0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Indexek!$B$38:$AK$38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Március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Indexek!$B$45:$AK$45</c:f>
              <c:numCache>
                <c:formatCode>General\ "pont"</c:formatCode>
                <c:ptCount val="36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  <c:pt idx="24">
                  <c:v>-39</c:v>
                </c:pt>
                <c:pt idx="25">
                  <c:v>-19</c:v>
                </c:pt>
                <c:pt idx="26">
                  <c:v>-8</c:v>
                </c:pt>
                <c:pt idx="27">
                  <c:v>-13</c:v>
                </c:pt>
                <c:pt idx="28">
                  <c:v>-14</c:v>
                </c:pt>
                <c:pt idx="29">
                  <c:v>-19</c:v>
                </c:pt>
                <c:pt idx="30">
                  <c:v>-15</c:v>
                </c:pt>
                <c:pt idx="31">
                  <c:v>-22</c:v>
                </c:pt>
                <c:pt idx="32">
                  <c:v>-18</c:v>
                </c:pt>
                <c:pt idx="33">
                  <c:v>-21</c:v>
                </c:pt>
                <c:pt idx="34">
                  <c:v>-18</c:v>
                </c:pt>
                <c:pt idx="35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2AA-4D0F-97BD-E1F4E507CA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  <c:max val="60"/>
          <c:min val="-6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5596566054243229E-2"/>
          <c:y val="0.77948009959694686"/>
          <c:w val="0.86312543744531944"/>
          <c:h val="0.211334125335199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12817147856517"/>
          <c:y val="5.2479475608870098E-2"/>
          <c:w val="0.81796609798775166"/>
          <c:h val="0.62966904425455861"/>
        </c:manualLayout>
      </c:layout>
      <c:lineChart>
        <c:grouping val="standard"/>
        <c:varyColors val="0"/>
        <c:ser>
          <c:idx val="0"/>
          <c:order val="0"/>
          <c:tx>
            <c:strRef>
              <c:f>Indexek!$B$91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29-4D20-BD19-A5052DCDFC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Indexek!$A$92:$A$127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Indexek!$B$92:$B$127</c:f>
              <c:numCache>
                <c:formatCode>General\ "pont"</c:formatCode>
                <c:ptCount val="36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-18</c:v>
                </c:pt>
                <c:pt idx="22">
                  <c:v>-13</c:v>
                </c:pt>
                <c:pt idx="23">
                  <c:v>-13</c:v>
                </c:pt>
                <c:pt idx="24">
                  <c:v>-15</c:v>
                </c:pt>
                <c:pt idx="25">
                  <c:v>0</c:v>
                </c:pt>
                <c:pt idx="26">
                  <c:v>2</c:v>
                </c:pt>
                <c:pt idx="27">
                  <c:v>1</c:v>
                </c:pt>
                <c:pt idx="28">
                  <c:v>2</c:v>
                </c:pt>
                <c:pt idx="29">
                  <c:v>-7</c:v>
                </c:pt>
                <c:pt idx="30">
                  <c:v>-2</c:v>
                </c:pt>
                <c:pt idx="31">
                  <c:v>-14</c:v>
                </c:pt>
                <c:pt idx="32">
                  <c:v>-3</c:v>
                </c:pt>
                <c:pt idx="33">
                  <c:v>-9</c:v>
                </c:pt>
                <c:pt idx="34">
                  <c:v>-11</c:v>
                </c:pt>
                <c:pt idx="35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629-4D20-BD19-A5052DCDFC0D}"/>
            </c:ext>
          </c:extLst>
        </c:ser>
        <c:ser>
          <c:idx val="1"/>
          <c:order val="1"/>
          <c:tx>
            <c:strRef>
              <c:f>Indexek!$C$91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29-4D20-BD19-A5052DCDFC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Indexek!$A$92:$A$127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Indexek!$C$92:$C$127</c:f>
              <c:numCache>
                <c:formatCode>General\ "pont"</c:formatCode>
                <c:ptCount val="36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  <c:pt idx="16">
                  <c:v>13</c:v>
                </c:pt>
                <c:pt idx="17">
                  <c:v>17</c:v>
                </c:pt>
                <c:pt idx="18">
                  <c:v>15</c:v>
                </c:pt>
                <c:pt idx="19">
                  <c:v>0</c:v>
                </c:pt>
                <c:pt idx="20">
                  <c:v>-9</c:v>
                </c:pt>
                <c:pt idx="21">
                  <c:v>-17</c:v>
                </c:pt>
                <c:pt idx="22">
                  <c:v>-12</c:v>
                </c:pt>
                <c:pt idx="23">
                  <c:v>-9</c:v>
                </c:pt>
                <c:pt idx="24">
                  <c:v>-5</c:v>
                </c:pt>
                <c:pt idx="25">
                  <c:v>8</c:v>
                </c:pt>
                <c:pt idx="26">
                  <c:v>16</c:v>
                </c:pt>
                <c:pt idx="27">
                  <c:v>8</c:v>
                </c:pt>
                <c:pt idx="28">
                  <c:v>10</c:v>
                </c:pt>
                <c:pt idx="29">
                  <c:v>5</c:v>
                </c:pt>
                <c:pt idx="30">
                  <c:v>6</c:v>
                </c:pt>
                <c:pt idx="31">
                  <c:v>0</c:v>
                </c:pt>
                <c:pt idx="32">
                  <c:v>-7</c:v>
                </c:pt>
                <c:pt idx="33">
                  <c:v>-1</c:v>
                </c:pt>
                <c:pt idx="34">
                  <c:v>-3</c:v>
                </c:pt>
                <c:pt idx="35">
                  <c:v>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629-4D20-BD19-A5052DCDFC0D}"/>
            </c:ext>
          </c:extLst>
        </c:ser>
        <c:ser>
          <c:idx val="2"/>
          <c:order val="2"/>
          <c:tx>
            <c:strRef>
              <c:f>Indexek!$D$91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629-4D20-BD19-A5052DCDFC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Indexek!$A$92:$A$127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Indexek!$D$92:$D$127</c:f>
              <c:numCache>
                <c:formatCode>General\ "pont"</c:formatCode>
                <c:ptCount val="36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  <c:pt idx="16">
                  <c:v>20</c:v>
                </c:pt>
                <c:pt idx="17">
                  <c:v>12</c:v>
                </c:pt>
                <c:pt idx="18">
                  <c:v>23</c:v>
                </c:pt>
                <c:pt idx="19">
                  <c:v>-4</c:v>
                </c:pt>
                <c:pt idx="20">
                  <c:v>-15</c:v>
                </c:pt>
                <c:pt idx="21">
                  <c:v>-8</c:v>
                </c:pt>
                <c:pt idx="22">
                  <c:v>-12</c:v>
                </c:pt>
                <c:pt idx="23">
                  <c:v>1</c:v>
                </c:pt>
                <c:pt idx="24">
                  <c:v>7</c:v>
                </c:pt>
                <c:pt idx="25">
                  <c:v>22</c:v>
                </c:pt>
                <c:pt idx="26">
                  <c:v>39</c:v>
                </c:pt>
                <c:pt idx="27">
                  <c:v>21</c:v>
                </c:pt>
                <c:pt idx="28">
                  <c:v>14</c:v>
                </c:pt>
                <c:pt idx="29">
                  <c:v>5</c:v>
                </c:pt>
                <c:pt idx="30">
                  <c:v>6</c:v>
                </c:pt>
                <c:pt idx="31">
                  <c:v>-4</c:v>
                </c:pt>
                <c:pt idx="32">
                  <c:v>3</c:v>
                </c:pt>
                <c:pt idx="33">
                  <c:v>-1</c:v>
                </c:pt>
                <c:pt idx="34">
                  <c:v>0</c:v>
                </c:pt>
                <c:pt idx="35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629-4D20-BD19-A5052DCDFC0D}"/>
            </c:ext>
          </c:extLst>
        </c:ser>
        <c:ser>
          <c:idx val="3"/>
          <c:order val="3"/>
          <c:tx>
            <c:strRef>
              <c:f>Indexek!$E$91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629-4D20-BD19-A5052DCDFC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Indexek!$A$92:$A$127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Indexek!$E$92:$E$127</c:f>
              <c:numCache>
                <c:formatCode>General\ "pont"</c:formatCode>
                <c:ptCount val="36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31</c:v>
                </c:pt>
                <c:pt idx="17">
                  <c:v>24</c:v>
                </c:pt>
                <c:pt idx="18">
                  <c:v>22</c:v>
                </c:pt>
                <c:pt idx="19">
                  <c:v>13</c:v>
                </c:pt>
                <c:pt idx="20">
                  <c:v>27</c:v>
                </c:pt>
                <c:pt idx="21">
                  <c:v>11</c:v>
                </c:pt>
                <c:pt idx="22">
                  <c:v>8</c:v>
                </c:pt>
                <c:pt idx="23">
                  <c:v>18</c:v>
                </c:pt>
                <c:pt idx="24">
                  <c:v>21</c:v>
                </c:pt>
                <c:pt idx="25">
                  <c:v>33</c:v>
                </c:pt>
                <c:pt idx="26">
                  <c:v>28</c:v>
                </c:pt>
                <c:pt idx="27">
                  <c:v>28</c:v>
                </c:pt>
                <c:pt idx="28">
                  <c:v>23</c:v>
                </c:pt>
                <c:pt idx="29">
                  <c:v>23</c:v>
                </c:pt>
                <c:pt idx="30">
                  <c:v>17</c:v>
                </c:pt>
                <c:pt idx="31">
                  <c:v>19</c:v>
                </c:pt>
                <c:pt idx="32">
                  <c:v>18</c:v>
                </c:pt>
                <c:pt idx="33">
                  <c:v>18</c:v>
                </c:pt>
                <c:pt idx="34">
                  <c:v>25</c:v>
                </c:pt>
                <c:pt idx="35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629-4D20-BD19-A5052DCDFC0D}"/>
            </c:ext>
          </c:extLst>
        </c:ser>
        <c:ser>
          <c:idx val="4"/>
          <c:order val="4"/>
          <c:tx>
            <c:strRef>
              <c:f>Indexek!$F$91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5"/>
              <c:layout>
                <c:manualLayout>
                  <c:x val="-2.7777777777777779E-3"/>
                  <c:y val="-1.7503593749661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629-4D20-BD19-A5052DCDFC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Indexek!$A$92:$A$127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Indexek!$F$92:$F$127</c:f>
              <c:numCache>
                <c:formatCode>General\ "pont"</c:formatCode>
                <c:ptCount val="36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  <c:pt idx="24">
                  <c:v>1</c:v>
                </c:pt>
                <c:pt idx="25">
                  <c:v>14</c:v>
                </c:pt>
                <c:pt idx="26">
                  <c:v>17</c:v>
                </c:pt>
                <c:pt idx="27">
                  <c:v>13</c:v>
                </c:pt>
                <c:pt idx="28">
                  <c:v>14</c:v>
                </c:pt>
                <c:pt idx="29">
                  <c:v>9</c:v>
                </c:pt>
                <c:pt idx="30">
                  <c:v>7</c:v>
                </c:pt>
                <c:pt idx="31">
                  <c:v>2</c:v>
                </c:pt>
                <c:pt idx="32">
                  <c:v>5</c:v>
                </c:pt>
                <c:pt idx="33">
                  <c:v>3</c:v>
                </c:pt>
                <c:pt idx="34">
                  <c:v>5</c:v>
                </c:pt>
                <c:pt idx="35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629-4D20-BD19-A5052DCDFC0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649256342957131"/>
          <c:y val="0.9255967317699284"/>
          <c:w val="0.68312598425196847"/>
          <c:h val="6.94022414444540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462752975804887E-2"/>
          <c:y val="3.8878845619535682E-2"/>
          <c:w val="0.86273286115135761"/>
          <c:h val="0.6105919056802012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B5A2-4F0D-8345-F5D084B280D2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B5A2-4F0D-8345-F5D084B280D2}"/>
              </c:ext>
            </c:extLst>
          </c:dPt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5A2-4F0D-8345-F5D084B280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verzió'!$A$56:$A$91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verzió'!$B$56:$B$91</c:f>
              <c:numCache>
                <c:formatCode>0%</c:formatCode>
                <c:ptCount val="36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  <c:pt idx="16">
                  <c:v>0.91</c:v>
                </c:pt>
                <c:pt idx="17">
                  <c:v>0.87</c:v>
                </c:pt>
                <c:pt idx="18">
                  <c:v>0.89</c:v>
                </c:pt>
                <c:pt idx="19">
                  <c:v>0.89</c:v>
                </c:pt>
                <c:pt idx="20">
                  <c:v>0.84</c:v>
                </c:pt>
                <c:pt idx="21">
                  <c:v>0.85</c:v>
                </c:pt>
                <c:pt idx="22">
                  <c:v>0.89</c:v>
                </c:pt>
                <c:pt idx="23">
                  <c:v>0.89</c:v>
                </c:pt>
                <c:pt idx="24">
                  <c:v>0.84</c:v>
                </c:pt>
                <c:pt idx="25">
                  <c:v>0.81</c:v>
                </c:pt>
                <c:pt idx="26">
                  <c:v>0.82</c:v>
                </c:pt>
                <c:pt idx="27">
                  <c:v>0.84</c:v>
                </c:pt>
                <c:pt idx="28">
                  <c:v>0.84</c:v>
                </c:pt>
                <c:pt idx="29">
                  <c:v>0.86</c:v>
                </c:pt>
                <c:pt idx="30">
                  <c:v>0.88</c:v>
                </c:pt>
                <c:pt idx="31">
                  <c:v>0.79</c:v>
                </c:pt>
                <c:pt idx="32">
                  <c:v>0.82</c:v>
                </c:pt>
                <c:pt idx="33">
                  <c:v>0.84</c:v>
                </c:pt>
                <c:pt idx="34">
                  <c:v>0.82</c:v>
                </c:pt>
                <c:pt idx="35">
                  <c:v>0.85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5A2-4F0D-8345-F5D084B280D2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B5A2-4F0D-8345-F5D084B280D2}"/>
              </c:ext>
            </c:extLst>
          </c:dPt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5A2-4F0D-8345-F5D084B280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verzió'!$A$56:$A$91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verzió'!$C$56:$C$91</c:f>
              <c:numCache>
                <c:formatCode>0%</c:formatCode>
                <c:ptCount val="36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  <c:pt idx="16">
                  <c:v>0.96</c:v>
                </c:pt>
                <c:pt idx="17">
                  <c:v>0.99</c:v>
                </c:pt>
                <c:pt idx="18">
                  <c:v>0.98</c:v>
                </c:pt>
                <c:pt idx="19">
                  <c:v>0.97</c:v>
                </c:pt>
                <c:pt idx="20">
                  <c:v>0.94</c:v>
                </c:pt>
                <c:pt idx="21">
                  <c:v>0.91</c:v>
                </c:pt>
                <c:pt idx="22">
                  <c:v>0.96</c:v>
                </c:pt>
                <c:pt idx="23">
                  <c:v>0.88</c:v>
                </c:pt>
                <c:pt idx="24">
                  <c:v>0.94</c:v>
                </c:pt>
                <c:pt idx="25">
                  <c:v>0.89</c:v>
                </c:pt>
                <c:pt idx="26">
                  <c:v>0.89</c:v>
                </c:pt>
                <c:pt idx="27">
                  <c:v>0.86</c:v>
                </c:pt>
                <c:pt idx="28">
                  <c:v>0.9</c:v>
                </c:pt>
                <c:pt idx="29">
                  <c:v>0.87</c:v>
                </c:pt>
                <c:pt idx="30">
                  <c:v>0.9</c:v>
                </c:pt>
                <c:pt idx="31">
                  <c:v>0.89</c:v>
                </c:pt>
                <c:pt idx="32">
                  <c:v>0.89</c:v>
                </c:pt>
                <c:pt idx="33">
                  <c:v>0.88</c:v>
                </c:pt>
                <c:pt idx="34">
                  <c:v>0.88</c:v>
                </c:pt>
                <c:pt idx="35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5A2-4F0D-8345-F5D084B280D2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elete val="1"/>
          </c:dLbls>
          <c:cat>
            <c:strRef>
              <c:f>'Új verzió'!$A$56:$A$91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verzió'!$D$56:$D$91</c:f>
              <c:numCache>
                <c:formatCode>0%</c:formatCode>
                <c:ptCount val="36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  <c:pt idx="16">
                  <c:v>1.03</c:v>
                </c:pt>
                <c:pt idx="17">
                  <c:v>1.01</c:v>
                </c:pt>
                <c:pt idx="18">
                  <c:v>1</c:v>
                </c:pt>
                <c:pt idx="19">
                  <c:v>1.01</c:v>
                </c:pt>
                <c:pt idx="20">
                  <c:v>0.95</c:v>
                </c:pt>
                <c:pt idx="21">
                  <c:v>0.98</c:v>
                </c:pt>
                <c:pt idx="22">
                  <c:v>0.95</c:v>
                </c:pt>
                <c:pt idx="23">
                  <c:v>0.91</c:v>
                </c:pt>
                <c:pt idx="24">
                  <c:v>0.98</c:v>
                </c:pt>
                <c:pt idx="25">
                  <c:v>0.92</c:v>
                </c:pt>
                <c:pt idx="26">
                  <c:v>0.96</c:v>
                </c:pt>
                <c:pt idx="27">
                  <c:v>0.92</c:v>
                </c:pt>
                <c:pt idx="28">
                  <c:v>0.91</c:v>
                </c:pt>
                <c:pt idx="29">
                  <c:v>0.9</c:v>
                </c:pt>
                <c:pt idx="30">
                  <c:v>0.92</c:v>
                </c:pt>
                <c:pt idx="31">
                  <c:v>0.9</c:v>
                </c:pt>
                <c:pt idx="32">
                  <c:v>0.93</c:v>
                </c:pt>
                <c:pt idx="33">
                  <c:v>0.91</c:v>
                </c:pt>
                <c:pt idx="34">
                  <c:v>0.95</c:v>
                </c:pt>
                <c:pt idx="35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5A2-4F0D-8345-F5D084B280D2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5A2-4F0D-8345-F5D084B280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verzió'!$A$56:$A$91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verzió'!$E$56:$E$91</c:f>
              <c:numCache>
                <c:formatCode>0%</c:formatCode>
                <c:ptCount val="36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  <c:pt idx="16">
                  <c:v>1.04</c:v>
                </c:pt>
                <c:pt idx="17">
                  <c:v>1.1000000000000001</c:v>
                </c:pt>
                <c:pt idx="18">
                  <c:v>1.04</c:v>
                </c:pt>
                <c:pt idx="19">
                  <c:v>1.02</c:v>
                </c:pt>
                <c:pt idx="20">
                  <c:v>1.06</c:v>
                </c:pt>
                <c:pt idx="21">
                  <c:v>0.99</c:v>
                </c:pt>
                <c:pt idx="22">
                  <c:v>1.01</c:v>
                </c:pt>
                <c:pt idx="23">
                  <c:v>0.97</c:v>
                </c:pt>
                <c:pt idx="24">
                  <c:v>0.99</c:v>
                </c:pt>
                <c:pt idx="25">
                  <c:v>0.98</c:v>
                </c:pt>
                <c:pt idx="26">
                  <c:v>0.98</c:v>
                </c:pt>
                <c:pt idx="27">
                  <c:v>0.99</c:v>
                </c:pt>
                <c:pt idx="28">
                  <c:v>0.99</c:v>
                </c:pt>
                <c:pt idx="29">
                  <c:v>0.95</c:v>
                </c:pt>
                <c:pt idx="30">
                  <c:v>0.94</c:v>
                </c:pt>
                <c:pt idx="31">
                  <c:v>0.95</c:v>
                </c:pt>
                <c:pt idx="32">
                  <c:v>0.98</c:v>
                </c:pt>
                <c:pt idx="33">
                  <c:v>0.89</c:v>
                </c:pt>
                <c:pt idx="34">
                  <c:v>0.97</c:v>
                </c:pt>
                <c:pt idx="35">
                  <c:v>0.97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5A2-4F0D-8345-F5D084B280D2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B5A2-4F0D-8345-F5D084B280D2}"/>
              </c:ext>
            </c:extLst>
          </c:dPt>
          <c:dLbls>
            <c:dLbl>
              <c:idx val="35"/>
              <c:layout>
                <c:manualLayout>
                  <c:x val="0"/>
                  <c:y val="-2.18864763979341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5A2-4F0D-8345-F5D084B280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verzió'!$A$56:$A$91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verzió'!$F$56:$F$91</c:f>
              <c:numCache>
                <c:formatCode>0%</c:formatCode>
                <c:ptCount val="36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  <c:pt idx="30">
                  <c:v>0.91</c:v>
                </c:pt>
                <c:pt idx="31">
                  <c:v>0.87</c:v>
                </c:pt>
                <c:pt idx="32">
                  <c:v>0.9</c:v>
                </c:pt>
                <c:pt idx="33">
                  <c:v>0.87</c:v>
                </c:pt>
                <c:pt idx="34">
                  <c:v>0.9</c:v>
                </c:pt>
                <c:pt idx="35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5A2-4F0D-8345-F5D084B280D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87116274374860636"/>
          <c:h val="0.56173472096736665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verzió'!$L$93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340-482F-A2B2-CCA3DE1DAC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verzió'!$K$94:$K$129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verzió'!$L$94:$L$129</c:f>
              <c:numCache>
                <c:formatCode>0%</c:formatCode>
                <c:ptCount val="36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  <c:pt idx="16">
                  <c:v>0.98</c:v>
                </c:pt>
                <c:pt idx="17">
                  <c:v>0.97</c:v>
                </c:pt>
                <c:pt idx="18">
                  <c:v>0.96</c:v>
                </c:pt>
                <c:pt idx="19">
                  <c:v>0.95</c:v>
                </c:pt>
                <c:pt idx="20">
                  <c:v>0.91</c:v>
                </c:pt>
                <c:pt idx="21">
                  <c:v>0.88</c:v>
                </c:pt>
                <c:pt idx="22">
                  <c:v>0.93</c:v>
                </c:pt>
                <c:pt idx="23">
                  <c:v>0.92</c:v>
                </c:pt>
                <c:pt idx="24">
                  <c:v>0.91</c:v>
                </c:pt>
                <c:pt idx="25">
                  <c:v>0.85</c:v>
                </c:pt>
                <c:pt idx="26">
                  <c:v>0.85</c:v>
                </c:pt>
                <c:pt idx="27">
                  <c:v>0.83</c:v>
                </c:pt>
                <c:pt idx="28">
                  <c:v>0.89</c:v>
                </c:pt>
                <c:pt idx="29">
                  <c:v>0.79</c:v>
                </c:pt>
                <c:pt idx="30">
                  <c:v>0.86</c:v>
                </c:pt>
                <c:pt idx="31">
                  <c:v>0.83</c:v>
                </c:pt>
                <c:pt idx="32">
                  <c:v>0.85</c:v>
                </c:pt>
                <c:pt idx="33">
                  <c:v>0.83</c:v>
                </c:pt>
                <c:pt idx="34">
                  <c:v>0.86</c:v>
                </c:pt>
                <c:pt idx="35">
                  <c:v>0.86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340-482F-A2B2-CCA3DE1DAC5A}"/>
            </c:ext>
          </c:extLst>
        </c:ser>
        <c:ser>
          <c:idx val="1"/>
          <c:order val="1"/>
          <c:tx>
            <c:strRef>
              <c:f>'Új verzió'!$M$93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340-482F-A2B2-CCA3DE1DAC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verzió'!$K$94:$K$129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verzió'!$M$94:$M$129</c:f>
              <c:numCache>
                <c:formatCode>0%</c:formatCode>
                <c:ptCount val="36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  <c:pt idx="16">
                  <c:v>0.96</c:v>
                </c:pt>
                <c:pt idx="17">
                  <c:v>0.99</c:v>
                </c:pt>
                <c:pt idx="18">
                  <c:v>0.99</c:v>
                </c:pt>
                <c:pt idx="19">
                  <c:v>0.99</c:v>
                </c:pt>
                <c:pt idx="20">
                  <c:v>0.95</c:v>
                </c:pt>
                <c:pt idx="21">
                  <c:v>0.89</c:v>
                </c:pt>
                <c:pt idx="22">
                  <c:v>0.86</c:v>
                </c:pt>
                <c:pt idx="23">
                  <c:v>0.84</c:v>
                </c:pt>
                <c:pt idx="24">
                  <c:v>0.9</c:v>
                </c:pt>
                <c:pt idx="25">
                  <c:v>0.9</c:v>
                </c:pt>
                <c:pt idx="26">
                  <c:v>0.92</c:v>
                </c:pt>
                <c:pt idx="27">
                  <c:v>0.87</c:v>
                </c:pt>
                <c:pt idx="28">
                  <c:v>0.83</c:v>
                </c:pt>
                <c:pt idx="29">
                  <c:v>0.96</c:v>
                </c:pt>
                <c:pt idx="30">
                  <c:v>0.93</c:v>
                </c:pt>
                <c:pt idx="31">
                  <c:v>0.86</c:v>
                </c:pt>
                <c:pt idx="32">
                  <c:v>0.91</c:v>
                </c:pt>
                <c:pt idx="33">
                  <c:v>0.87</c:v>
                </c:pt>
                <c:pt idx="34">
                  <c:v>0.89</c:v>
                </c:pt>
                <c:pt idx="35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340-482F-A2B2-CCA3DE1DAC5A}"/>
            </c:ext>
          </c:extLst>
        </c:ser>
        <c:ser>
          <c:idx val="2"/>
          <c:order val="2"/>
          <c:tx>
            <c:strRef>
              <c:f>'Új verzió'!$N$93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340-482F-A2B2-CCA3DE1DAC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verzió'!$K$94:$K$129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verzió'!$N$94:$N$129</c:f>
              <c:numCache>
                <c:formatCode>0%</c:formatCode>
                <c:ptCount val="36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  <c:pt idx="16">
                  <c:v>0.96</c:v>
                </c:pt>
                <c:pt idx="17">
                  <c:v>0.92</c:v>
                </c:pt>
                <c:pt idx="18">
                  <c:v>0.91</c:v>
                </c:pt>
                <c:pt idx="19">
                  <c:v>0.95</c:v>
                </c:pt>
                <c:pt idx="20">
                  <c:v>0.9</c:v>
                </c:pt>
                <c:pt idx="21">
                  <c:v>0.85</c:v>
                </c:pt>
                <c:pt idx="22">
                  <c:v>0.95</c:v>
                </c:pt>
                <c:pt idx="23">
                  <c:v>0.89</c:v>
                </c:pt>
                <c:pt idx="24">
                  <c:v>0.82</c:v>
                </c:pt>
                <c:pt idx="25">
                  <c:v>0.86</c:v>
                </c:pt>
                <c:pt idx="26">
                  <c:v>0.86</c:v>
                </c:pt>
                <c:pt idx="27">
                  <c:v>0.82</c:v>
                </c:pt>
                <c:pt idx="28">
                  <c:v>0.93</c:v>
                </c:pt>
                <c:pt idx="29">
                  <c:v>0.92</c:v>
                </c:pt>
                <c:pt idx="30">
                  <c:v>0.89</c:v>
                </c:pt>
                <c:pt idx="31">
                  <c:v>0.82</c:v>
                </c:pt>
                <c:pt idx="32">
                  <c:v>0.86</c:v>
                </c:pt>
                <c:pt idx="33">
                  <c:v>0.88</c:v>
                </c:pt>
                <c:pt idx="34">
                  <c:v>0.85</c:v>
                </c:pt>
                <c:pt idx="35">
                  <c:v>0.88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340-482F-A2B2-CCA3DE1DAC5A}"/>
            </c:ext>
          </c:extLst>
        </c:ser>
        <c:ser>
          <c:idx val="3"/>
          <c:order val="3"/>
          <c:tx>
            <c:strRef>
              <c:f>'Új verzió'!$O$93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5"/>
              <c:layout>
                <c:manualLayout>
                  <c:x val="1.3888887369981695E-3"/>
                  <c:y val="-1.09645478181629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340-482F-A2B2-CCA3DE1DAC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verzió'!$K$94:$K$129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verzió'!$O$94:$O$129</c:f>
              <c:numCache>
                <c:formatCode>0%</c:formatCode>
                <c:ptCount val="36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  <c:pt idx="24">
                  <c:v>0.92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0.93</c:v>
                </c:pt>
                <c:pt idx="29">
                  <c:v>0.9</c:v>
                </c:pt>
                <c:pt idx="30">
                  <c:v>0.91</c:v>
                </c:pt>
                <c:pt idx="31">
                  <c:v>0.87</c:v>
                </c:pt>
                <c:pt idx="32">
                  <c:v>0.9</c:v>
                </c:pt>
                <c:pt idx="33">
                  <c:v>0.87</c:v>
                </c:pt>
                <c:pt idx="34">
                  <c:v>0.9</c:v>
                </c:pt>
                <c:pt idx="35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340-482F-A2B2-CCA3DE1DAC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7552254206"/>
          <c:y val="0.84164451736123236"/>
          <c:w val="0.77205612729044981"/>
          <c:h val="0.142522677065620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76038123359580057"/>
          <c:h val="0.6249712098510986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verzió'!$B$125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681-45EC-B283-F06DC44596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verzió'!$A$126:$A$161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verzió'!$B$126:$B$161</c:f>
              <c:numCache>
                <c:formatCode>General\ "pont"</c:formatCode>
                <c:ptCount val="36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-24</c:v>
                </c:pt>
                <c:pt idx="22">
                  <c:v>-19</c:v>
                </c:pt>
                <c:pt idx="23">
                  <c:v>-23</c:v>
                </c:pt>
                <c:pt idx="24">
                  <c:v>-23</c:v>
                </c:pt>
                <c:pt idx="25">
                  <c:v>1</c:v>
                </c:pt>
                <c:pt idx="26">
                  <c:v>5</c:v>
                </c:pt>
                <c:pt idx="27">
                  <c:v>8</c:v>
                </c:pt>
                <c:pt idx="28">
                  <c:v>6</c:v>
                </c:pt>
                <c:pt idx="29">
                  <c:v>-9</c:v>
                </c:pt>
                <c:pt idx="30">
                  <c:v>0</c:v>
                </c:pt>
                <c:pt idx="31">
                  <c:v>-17</c:v>
                </c:pt>
                <c:pt idx="32">
                  <c:v>-4</c:v>
                </c:pt>
                <c:pt idx="33">
                  <c:v>-12</c:v>
                </c:pt>
                <c:pt idx="34">
                  <c:v>-20</c:v>
                </c:pt>
                <c:pt idx="35">
                  <c:v>-17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681-45EC-B283-F06DC44596FF}"/>
            </c:ext>
          </c:extLst>
        </c:ser>
        <c:ser>
          <c:idx val="1"/>
          <c:order val="1"/>
          <c:tx>
            <c:strRef>
              <c:f>'Új verzió'!$C$125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35"/>
              <c:layout>
                <c:manualLayout>
                  <c:x val="-1.3888888888888889E-3"/>
                  <c:y val="1.5077727465920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681-45EC-B283-F06DC44596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verzió'!$A$126:$A$161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verzió'!$C$126:$C$161</c:f>
              <c:numCache>
                <c:formatCode>General\ "pont"</c:formatCode>
                <c:ptCount val="36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  <c:pt idx="16">
                  <c:v>6</c:v>
                </c:pt>
                <c:pt idx="17">
                  <c:v>6</c:v>
                </c:pt>
                <c:pt idx="18">
                  <c:v>13</c:v>
                </c:pt>
                <c:pt idx="19">
                  <c:v>0</c:v>
                </c:pt>
                <c:pt idx="20">
                  <c:v>-27</c:v>
                </c:pt>
                <c:pt idx="21">
                  <c:v>-31</c:v>
                </c:pt>
                <c:pt idx="22">
                  <c:v>-26</c:v>
                </c:pt>
                <c:pt idx="23">
                  <c:v>-27</c:v>
                </c:pt>
                <c:pt idx="24">
                  <c:v>-19</c:v>
                </c:pt>
                <c:pt idx="25">
                  <c:v>-3</c:v>
                </c:pt>
                <c:pt idx="26">
                  <c:v>14</c:v>
                </c:pt>
                <c:pt idx="27">
                  <c:v>10</c:v>
                </c:pt>
                <c:pt idx="28">
                  <c:v>11</c:v>
                </c:pt>
                <c:pt idx="29">
                  <c:v>4</c:v>
                </c:pt>
                <c:pt idx="30">
                  <c:v>11</c:v>
                </c:pt>
                <c:pt idx="31">
                  <c:v>-6</c:v>
                </c:pt>
                <c:pt idx="32">
                  <c:v>-12</c:v>
                </c:pt>
                <c:pt idx="33">
                  <c:v>-7</c:v>
                </c:pt>
                <c:pt idx="34">
                  <c:v>-8</c:v>
                </c:pt>
                <c:pt idx="35">
                  <c:v>-20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681-45EC-B283-F06DC44596FF}"/>
            </c:ext>
          </c:extLst>
        </c:ser>
        <c:ser>
          <c:idx val="2"/>
          <c:order val="2"/>
          <c:tx>
            <c:strRef>
              <c:f>'Új verzió'!$D$125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35"/>
              <c:layout>
                <c:manualLayout>
                  <c:x val="2.777777777777676E-3"/>
                  <c:y val="-1.50777274659207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681-45EC-B283-F06DC44596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verzió'!$A$126:$A$161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verzió'!$D$126:$D$161</c:f>
              <c:numCache>
                <c:formatCode>General\ "pont"</c:formatCode>
                <c:ptCount val="36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  <c:pt idx="16">
                  <c:v>18</c:v>
                </c:pt>
                <c:pt idx="17">
                  <c:v>6</c:v>
                </c:pt>
                <c:pt idx="18">
                  <c:v>23</c:v>
                </c:pt>
                <c:pt idx="19">
                  <c:v>-27</c:v>
                </c:pt>
                <c:pt idx="20">
                  <c:v>-28</c:v>
                </c:pt>
                <c:pt idx="21">
                  <c:v>-32</c:v>
                </c:pt>
                <c:pt idx="22">
                  <c:v>-27</c:v>
                </c:pt>
                <c:pt idx="23">
                  <c:v>-24</c:v>
                </c:pt>
                <c:pt idx="24">
                  <c:v>-7</c:v>
                </c:pt>
                <c:pt idx="25">
                  <c:v>15</c:v>
                </c:pt>
                <c:pt idx="26">
                  <c:v>24</c:v>
                </c:pt>
                <c:pt idx="27">
                  <c:v>10</c:v>
                </c:pt>
                <c:pt idx="28">
                  <c:v>8</c:v>
                </c:pt>
                <c:pt idx="29">
                  <c:v>-3</c:v>
                </c:pt>
                <c:pt idx="30">
                  <c:v>0</c:v>
                </c:pt>
                <c:pt idx="31">
                  <c:v>-9</c:v>
                </c:pt>
                <c:pt idx="32">
                  <c:v>-7</c:v>
                </c:pt>
                <c:pt idx="33">
                  <c:v>-10</c:v>
                </c:pt>
                <c:pt idx="34">
                  <c:v>-24</c:v>
                </c:pt>
                <c:pt idx="35">
                  <c:v>-15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681-45EC-B283-F06DC44596FF}"/>
            </c:ext>
          </c:extLst>
        </c:ser>
        <c:ser>
          <c:idx val="3"/>
          <c:order val="3"/>
          <c:tx>
            <c:strRef>
              <c:f>'Új verzió'!$E$125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681-45EC-B283-F06DC44596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verzió'!$A$126:$A$161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verzió'!$E$126:$E$161</c:f>
              <c:numCache>
                <c:formatCode>General\ "pont"</c:formatCode>
                <c:ptCount val="36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  <c:pt idx="16">
                  <c:v>13</c:v>
                </c:pt>
                <c:pt idx="17">
                  <c:v>20</c:v>
                </c:pt>
                <c:pt idx="18">
                  <c:v>20</c:v>
                </c:pt>
                <c:pt idx="19">
                  <c:v>3</c:v>
                </c:pt>
                <c:pt idx="20">
                  <c:v>20</c:v>
                </c:pt>
                <c:pt idx="21">
                  <c:v>0</c:v>
                </c:pt>
                <c:pt idx="22">
                  <c:v>-10</c:v>
                </c:pt>
                <c:pt idx="23">
                  <c:v>-7</c:v>
                </c:pt>
                <c:pt idx="24">
                  <c:v>1</c:v>
                </c:pt>
                <c:pt idx="25">
                  <c:v>9</c:v>
                </c:pt>
                <c:pt idx="26">
                  <c:v>18</c:v>
                </c:pt>
                <c:pt idx="27">
                  <c:v>19</c:v>
                </c:pt>
                <c:pt idx="28">
                  <c:v>9</c:v>
                </c:pt>
                <c:pt idx="29">
                  <c:v>12</c:v>
                </c:pt>
                <c:pt idx="30">
                  <c:v>10</c:v>
                </c:pt>
                <c:pt idx="31">
                  <c:v>15</c:v>
                </c:pt>
                <c:pt idx="32">
                  <c:v>0</c:v>
                </c:pt>
                <c:pt idx="33">
                  <c:v>10</c:v>
                </c:pt>
                <c:pt idx="34">
                  <c:v>9</c:v>
                </c:pt>
                <c:pt idx="35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681-45EC-B283-F06DC44596FF}"/>
            </c:ext>
          </c:extLst>
        </c:ser>
        <c:ser>
          <c:idx val="4"/>
          <c:order val="4"/>
          <c:tx>
            <c:strRef>
              <c:f>'Új verzió'!$F$125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35"/>
              <c:layout>
                <c:manualLayout>
                  <c:x val="4.1666666666666666E-3"/>
                  <c:y val="-1.25647728882673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681-45EC-B283-F06DC44596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verzió'!$A$126:$A$161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verzió'!$F$126:$F$161</c:f>
              <c:numCache>
                <c:formatCode>General\ "pont"</c:formatCode>
                <c:ptCount val="36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  <c:pt idx="24">
                  <c:v>-12</c:v>
                </c:pt>
                <c:pt idx="25">
                  <c:v>4</c:v>
                </c:pt>
                <c:pt idx="26">
                  <c:v>13</c:v>
                </c:pt>
                <c:pt idx="27">
                  <c:v>11</c:v>
                </c:pt>
                <c:pt idx="28">
                  <c:v>7</c:v>
                </c:pt>
                <c:pt idx="29">
                  <c:v>4</c:v>
                </c:pt>
                <c:pt idx="30">
                  <c:v>5</c:v>
                </c:pt>
                <c:pt idx="31">
                  <c:v>-2</c:v>
                </c:pt>
                <c:pt idx="32">
                  <c:v>-2</c:v>
                </c:pt>
                <c:pt idx="33">
                  <c:v>-4</c:v>
                </c:pt>
                <c:pt idx="34">
                  <c:v>-7</c:v>
                </c:pt>
                <c:pt idx="35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681-45EC-B283-F06DC44596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ax val="50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029122922134734"/>
          <c:y val="0.91978184045265621"/>
          <c:w val="0.79775076552930879"/>
          <c:h val="6.79730553713969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8723614613438997E-2"/>
          <c:w val="0.86049868766404192"/>
          <c:h val="0.6412121438671318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verzió'!$B$174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054F-4113-895A-2DC3AAC41A2F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054F-4113-895A-2DC3AAC41A2F}"/>
              </c:ext>
            </c:extLst>
          </c:dPt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54F-4113-895A-2DC3AAC41A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verzió'!$A$175:$A$210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verzió'!$B$175:$B$210</c:f>
              <c:numCache>
                <c:formatCode>0%</c:formatCode>
                <c:ptCount val="36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  <c:pt idx="16">
                  <c:v>0.92</c:v>
                </c:pt>
                <c:pt idx="17">
                  <c:v>0.89</c:v>
                </c:pt>
                <c:pt idx="18">
                  <c:v>0.92</c:v>
                </c:pt>
                <c:pt idx="19">
                  <c:v>0.9</c:v>
                </c:pt>
                <c:pt idx="20">
                  <c:v>0.87</c:v>
                </c:pt>
                <c:pt idx="21">
                  <c:v>0.9</c:v>
                </c:pt>
                <c:pt idx="22">
                  <c:v>0.94</c:v>
                </c:pt>
                <c:pt idx="23">
                  <c:v>0.94</c:v>
                </c:pt>
                <c:pt idx="24">
                  <c:v>0.91</c:v>
                </c:pt>
                <c:pt idx="25">
                  <c:v>0.86</c:v>
                </c:pt>
                <c:pt idx="26">
                  <c:v>0.84</c:v>
                </c:pt>
                <c:pt idx="27">
                  <c:v>0.83</c:v>
                </c:pt>
                <c:pt idx="28">
                  <c:v>0.87</c:v>
                </c:pt>
                <c:pt idx="29">
                  <c:v>0.82</c:v>
                </c:pt>
                <c:pt idx="30">
                  <c:v>0.85</c:v>
                </c:pt>
                <c:pt idx="31">
                  <c:v>0.8</c:v>
                </c:pt>
                <c:pt idx="32">
                  <c:v>0.87</c:v>
                </c:pt>
                <c:pt idx="33">
                  <c:v>0.8</c:v>
                </c:pt>
                <c:pt idx="34">
                  <c:v>0.83</c:v>
                </c:pt>
                <c:pt idx="35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54F-4113-895A-2DC3AAC41A2F}"/>
            </c:ext>
          </c:extLst>
        </c:ser>
        <c:ser>
          <c:idx val="1"/>
          <c:order val="1"/>
          <c:tx>
            <c:strRef>
              <c:f>'Új verzió'!$C$174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054F-4113-895A-2DC3AAC41A2F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054F-4113-895A-2DC3AAC41A2F}"/>
              </c:ext>
            </c:extLst>
          </c:dPt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54F-4113-895A-2DC3AAC41A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verzió'!$A$175:$A$210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verzió'!$C$175:$C$210</c:f>
              <c:numCache>
                <c:formatCode>0%</c:formatCode>
                <c:ptCount val="36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  <c:pt idx="16">
                  <c:v>1.04</c:v>
                </c:pt>
                <c:pt idx="17">
                  <c:v>1.05</c:v>
                </c:pt>
                <c:pt idx="18">
                  <c:v>1.01</c:v>
                </c:pt>
                <c:pt idx="19">
                  <c:v>1.07</c:v>
                </c:pt>
                <c:pt idx="20">
                  <c:v>1.04</c:v>
                </c:pt>
                <c:pt idx="21">
                  <c:v>1.02</c:v>
                </c:pt>
                <c:pt idx="22">
                  <c:v>1.03</c:v>
                </c:pt>
                <c:pt idx="23">
                  <c:v>1</c:v>
                </c:pt>
                <c:pt idx="24">
                  <c:v>1.06</c:v>
                </c:pt>
                <c:pt idx="25">
                  <c:v>0.98</c:v>
                </c:pt>
                <c:pt idx="26">
                  <c:v>0.93</c:v>
                </c:pt>
                <c:pt idx="27">
                  <c:v>0.92</c:v>
                </c:pt>
                <c:pt idx="28">
                  <c:v>1</c:v>
                </c:pt>
                <c:pt idx="29">
                  <c:v>0.92</c:v>
                </c:pt>
                <c:pt idx="30">
                  <c:v>0.95</c:v>
                </c:pt>
                <c:pt idx="31">
                  <c:v>0.94</c:v>
                </c:pt>
                <c:pt idx="32">
                  <c:v>0.95</c:v>
                </c:pt>
                <c:pt idx="33">
                  <c:v>0.92</c:v>
                </c:pt>
                <c:pt idx="34">
                  <c:v>0.9</c:v>
                </c:pt>
                <c:pt idx="35">
                  <c:v>0.93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54F-4113-895A-2DC3AAC41A2F}"/>
            </c:ext>
          </c:extLst>
        </c:ser>
        <c:ser>
          <c:idx val="2"/>
          <c:order val="2"/>
          <c:tx>
            <c:strRef>
              <c:f>'Új verzió'!$D$174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054F-4113-895A-2DC3AAC41A2F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054F-4113-895A-2DC3AAC41A2F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054F-4113-895A-2DC3AAC41A2F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054F-4113-895A-2DC3AAC41A2F}"/>
              </c:ext>
            </c:extLst>
          </c:dPt>
          <c:dLbls>
            <c:delete val="1"/>
          </c:dLbls>
          <c:cat>
            <c:strRef>
              <c:f>'Új verzió'!$A$175:$A$210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verzió'!$D$175:$D$210</c:f>
              <c:numCache>
                <c:formatCode>0%</c:formatCode>
                <c:ptCount val="36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1.1399999999999999</c:v>
                </c:pt>
                <c:pt idx="17">
                  <c:v>1.06</c:v>
                </c:pt>
                <c:pt idx="18">
                  <c:v>1.08</c:v>
                </c:pt>
                <c:pt idx="19">
                  <c:v>1.07</c:v>
                </c:pt>
                <c:pt idx="20">
                  <c:v>1.0900000000000001</c:v>
                </c:pt>
                <c:pt idx="21">
                  <c:v>1.07</c:v>
                </c:pt>
                <c:pt idx="22">
                  <c:v>1.0900000000000001</c:v>
                </c:pt>
                <c:pt idx="23">
                  <c:v>1.08</c:v>
                </c:pt>
                <c:pt idx="24">
                  <c:v>1.1299999999999999</c:v>
                </c:pt>
                <c:pt idx="25">
                  <c:v>1</c:v>
                </c:pt>
                <c:pt idx="26">
                  <c:v>1.05</c:v>
                </c:pt>
                <c:pt idx="27">
                  <c:v>1.05</c:v>
                </c:pt>
                <c:pt idx="28">
                  <c:v>0.99</c:v>
                </c:pt>
                <c:pt idx="29">
                  <c:v>0.94</c:v>
                </c:pt>
                <c:pt idx="30">
                  <c:v>0.98</c:v>
                </c:pt>
                <c:pt idx="31">
                  <c:v>1.02</c:v>
                </c:pt>
                <c:pt idx="32">
                  <c:v>0.98</c:v>
                </c:pt>
                <c:pt idx="33">
                  <c:v>0.98</c:v>
                </c:pt>
                <c:pt idx="34">
                  <c:v>1.07</c:v>
                </c:pt>
                <c:pt idx="35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054F-4113-895A-2DC3AAC41A2F}"/>
            </c:ext>
          </c:extLst>
        </c:ser>
        <c:ser>
          <c:idx val="3"/>
          <c:order val="3"/>
          <c:tx>
            <c:strRef>
              <c:f>'Új verzió'!$E$174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54F-4113-895A-2DC3AAC41A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verzió'!$A$175:$A$210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verzió'!$E$175:$E$210</c:f>
              <c:numCache>
                <c:formatCode>0%</c:formatCode>
                <c:ptCount val="36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  <c:pt idx="16">
                  <c:v>1.1200000000000001</c:v>
                </c:pt>
                <c:pt idx="17">
                  <c:v>1.1599999999999999</c:v>
                </c:pt>
                <c:pt idx="18">
                  <c:v>1.1299999999999999</c:v>
                </c:pt>
                <c:pt idx="19">
                  <c:v>1.17</c:v>
                </c:pt>
                <c:pt idx="20">
                  <c:v>1.1399999999999999</c:v>
                </c:pt>
                <c:pt idx="21">
                  <c:v>1.1100000000000001</c:v>
                </c:pt>
                <c:pt idx="22">
                  <c:v>1.1399999999999999</c:v>
                </c:pt>
                <c:pt idx="23">
                  <c:v>1.17</c:v>
                </c:pt>
                <c:pt idx="24">
                  <c:v>1.1499999999999999</c:v>
                </c:pt>
                <c:pt idx="25">
                  <c:v>1.18</c:v>
                </c:pt>
                <c:pt idx="26">
                  <c:v>1.07</c:v>
                </c:pt>
                <c:pt idx="27">
                  <c:v>1.06</c:v>
                </c:pt>
                <c:pt idx="28">
                  <c:v>1.05</c:v>
                </c:pt>
                <c:pt idx="29">
                  <c:v>1.02</c:v>
                </c:pt>
                <c:pt idx="30">
                  <c:v>1.04</c:v>
                </c:pt>
                <c:pt idx="31">
                  <c:v>1.01</c:v>
                </c:pt>
                <c:pt idx="32">
                  <c:v>1.1200000000000001</c:v>
                </c:pt>
                <c:pt idx="33">
                  <c:v>1.02</c:v>
                </c:pt>
                <c:pt idx="34">
                  <c:v>1.07</c:v>
                </c:pt>
                <c:pt idx="35">
                  <c:v>1.08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054F-4113-895A-2DC3AAC41A2F}"/>
            </c:ext>
          </c:extLst>
        </c:ser>
        <c:ser>
          <c:idx val="4"/>
          <c:order val="4"/>
          <c:tx>
            <c:strRef>
              <c:f>'Új verzió'!$F$174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054F-4113-895A-2DC3AAC41A2F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054F-4113-895A-2DC3AAC41A2F}"/>
              </c:ext>
            </c:extLst>
          </c:dPt>
          <c:dLbls>
            <c:dLbl>
              <c:idx val="3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54F-4113-895A-2DC3AAC41A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verzió'!$A$175:$A$210</c:f>
              <c:strCache>
                <c:ptCount val="36"/>
                <c:pt idx="1">
                  <c:v>2021. Január</c:v>
                </c:pt>
                <c:pt idx="3">
                  <c:v>Március</c:v>
                </c:pt>
                <c:pt idx="5">
                  <c:v>Május</c:v>
                </c:pt>
                <c:pt idx="7">
                  <c:v>Július</c:v>
                </c:pt>
                <c:pt idx="9">
                  <c:v>Szeptember</c:v>
                </c:pt>
                <c:pt idx="11">
                  <c:v>November</c:v>
                </c:pt>
                <c:pt idx="13">
                  <c:v>2022. Január</c:v>
                </c:pt>
                <c:pt idx="15">
                  <c:v>Március</c:v>
                </c:pt>
                <c:pt idx="17">
                  <c:v>Május</c:v>
                </c:pt>
                <c:pt idx="19">
                  <c:v>Július</c:v>
                </c:pt>
                <c:pt idx="21">
                  <c:v>Szeptember</c:v>
                </c:pt>
                <c:pt idx="23">
                  <c:v>November</c:v>
                </c:pt>
                <c:pt idx="25">
                  <c:v>2023. Január</c:v>
                </c:pt>
                <c:pt idx="27">
                  <c:v>Mácius</c:v>
                </c:pt>
                <c:pt idx="29">
                  <c:v>Május</c:v>
                </c:pt>
                <c:pt idx="31">
                  <c:v>Július</c:v>
                </c:pt>
                <c:pt idx="33">
                  <c:v>Szeptember</c:v>
                </c:pt>
                <c:pt idx="35">
                  <c:v>November</c:v>
                </c:pt>
              </c:strCache>
            </c:strRef>
          </c:cat>
          <c:val>
            <c:numRef>
              <c:f>'Új verzió'!$F$175:$F$210</c:f>
              <c:numCache>
                <c:formatCode>0%</c:formatCode>
                <c:ptCount val="36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1.04</c:v>
                </c:pt>
                <c:pt idx="17">
                  <c:v>1.02</c:v>
                </c:pt>
                <c:pt idx="18">
                  <c:v>1.02</c:v>
                </c:pt>
                <c:pt idx="19">
                  <c:v>1.04</c:v>
                </c:pt>
                <c:pt idx="20">
                  <c:v>1</c:v>
                </c:pt>
                <c:pt idx="21">
                  <c:v>0.99</c:v>
                </c:pt>
                <c:pt idx="22">
                  <c:v>1.04</c:v>
                </c:pt>
                <c:pt idx="23">
                  <c:v>1.04</c:v>
                </c:pt>
                <c:pt idx="24">
                  <c:v>1.03</c:v>
                </c:pt>
                <c:pt idx="25">
                  <c:v>1.01</c:v>
                </c:pt>
                <c:pt idx="26">
                  <c:v>0.96</c:v>
                </c:pt>
                <c:pt idx="27">
                  <c:v>0.95</c:v>
                </c:pt>
                <c:pt idx="28">
                  <c:v>0.99</c:v>
                </c:pt>
                <c:pt idx="29">
                  <c:v>0.94</c:v>
                </c:pt>
                <c:pt idx="30">
                  <c:v>0.97</c:v>
                </c:pt>
                <c:pt idx="31">
                  <c:v>0.93</c:v>
                </c:pt>
                <c:pt idx="32">
                  <c:v>0.98</c:v>
                </c:pt>
                <c:pt idx="33">
                  <c:v>0.93</c:v>
                </c:pt>
                <c:pt idx="34">
                  <c:v>0.96</c:v>
                </c:pt>
                <c:pt idx="35">
                  <c:v>0.96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054F-4113-895A-2DC3AAC41A2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501345144356956"/>
          <c:y val="0.92550718645259944"/>
          <c:w val="0.79775076552930879"/>
          <c:h val="6.72264500209599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leggyakrabban 1000 körül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konjunktúraindex minimális csökkenése ellentétes folyamatok eredményeképp valósult meg: a nagyvállalatoknál számottevően gyengült, a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mikrocégeknél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jellemzően kismértékben javult az üzleti hangulat novemberben az előző hónaphoz képest.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(90 százalék) és bevételi szint (96 százalék) nem változott októberhez képest.</a:t>
          </a:r>
          <a:endParaRPr lang="hu-HU" sz="1800" dirty="0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és a létszámváltoztatási tervek mutatói gyengültek az előző hónaphoz képest. Előbbi az októberi +27-ről +24 pontra, utóbbi +5-ről -5 pontra, ami a legalacsonyabb érték a felmérés 2020. decemberi kezdete óta.</a:t>
          </a:r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konjunktúraindexe az októberi -7 pontról -8 pontra csökkent.</a:t>
          </a:r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0BC59536-7FDB-405C-BEA9-59B3A7329E42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mutató minimális csökkenésében a jelenlegi helyzet és a várakozások megítélésének kismértékű gyengülése is szerepet játszott: előbbi indexe az októberi -19-ről -21 pontra, utóbbié +5-ről +4 pontra változott.</a:t>
          </a:r>
        </a:p>
      </dgm:t>
    </dgm:pt>
    <dgm:pt modelId="{D4FBC9D3-017F-41C1-B85B-50203D19140C}" type="parTrans" cxnId="{6358EAB5-ADB7-423D-9483-340D3A3C3AA4}">
      <dgm:prSet/>
      <dgm:spPr/>
      <dgm:t>
        <a:bodyPr/>
        <a:lstStyle/>
        <a:p>
          <a:endParaRPr lang="hu-HU"/>
        </a:p>
      </dgm:t>
    </dgm:pt>
    <dgm:pt modelId="{A4EB6832-0B0E-475F-8A4E-64813FFBEBE9}" type="sibTrans" cxnId="{6358EAB5-ADB7-423D-9483-340D3A3C3AA4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1E444D9B-61F3-44D0-97DA-D9A37356B144}" type="pres">
      <dgm:prSet presAssocID="{0BC59536-7FDB-405C-BEA9-59B3A7329E42}" presName="text_2" presStyleLbl="node1" presStyleIdx="1" presStyleCnt="5">
        <dgm:presLayoutVars>
          <dgm:bulletEnabled val="1"/>
        </dgm:presLayoutVars>
      </dgm:prSet>
      <dgm:spPr/>
    </dgm:pt>
    <dgm:pt modelId="{3211DE0F-F245-4053-AB31-06BC2399D388}" type="pres">
      <dgm:prSet presAssocID="{0BC59536-7FDB-405C-BEA9-59B3A7329E42}" presName="accent_2" presStyleCnt="0"/>
      <dgm:spPr/>
    </dgm:pt>
    <dgm:pt modelId="{AEECCA16-77F3-45E7-A48D-60937F0179A7}" type="pres">
      <dgm:prSet presAssocID="{0BC59536-7FDB-405C-BEA9-59B3A7329E42}" presName="accentRepeatNode" presStyleLbl="solidFgAcc1" presStyleIdx="1" presStyleCnt="5"/>
      <dgm:spPr/>
    </dgm:pt>
    <dgm:pt modelId="{2A6A6251-B34A-4C1B-B7D8-EE9EBACCD7DA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6ED62044-5872-4AFE-A8A2-E1AA6DA593CF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31813B7C-5D23-4FAD-8FD5-895671125D17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604028C9-1A47-46B1-9B93-1354F78E7C77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A9A25F28-84AE-440F-8DEB-E5B1487B6415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9086F95A-F19B-4B1D-A9E5-0EEE2DBF244A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AC224C18-6584-494F-B9E6-07349FC53CE0}" type="presOf" srcId="{6090B06F-4AFE-4CE9-897E-51A54A1D377A}" destId="{A9A25F28-84AE-440F-8DEB-E5B1487B6415}" srcOrd="0" destOrd="0" presId="urn:microsoft.com/office/officeart/2008/layout/VerticalCurvedList"/>
    <dgm:cxn modelId="{4698F639-DD7A-4AEF-83B5-8F067DF85408}" type="presOf" srcId="{5BC02F0C-BFBB-47DD-93C5-86CA70E51D56}" destId="{31813B7C-5D23-4FAD-8FD5-895671125D17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9EFA139B-1D06-4B0F-9034-7A3E77E2861F}" type="presOf" srcId="{0BC59536-7FDB-405C-BEA9-59B3A7329E42}" destId="{1E444D9B-61F3-44D0-97DA-D9A37356B144}" srcOrd="0" destOrd="0" presId="urn:microsoft.com/office/officeart/2008/layout/VerticalCurvedList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83C3C0AC-ACCC-4C0A-88D3-C3AC58D2BA48}" type="presOf" srcId="{542B9BE7-C64F-46EC-A3B5-E064F072579F}" destId="{2A6A6251-B34A-4C1B-B7D8-EE9EBACCD7DA}" srcOrd="0" destOrd="0" presId="urn:microsoft.com/office/officeart/2008/layout/VerticalCurvedList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6358EAB5-ADB7-423D-9483-340D3A3C3AA4}" srcId="{68E21B0D-CBAC-4EA7-97F3-94026FF8C51F}" destId="{0BC59536-7FDB-405C-BEA9-59B3A7329E42}" srcOrd="1" destOrd="0" parTransId="{D4FBC9D3-017F-41C1-B85B-50203D19140C}" sibTransId="{A4EB6832-0B0E-475F-8A4E-64813FFBEBE9}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F47B2DB2-FDC2-4927-B8FA-E2956F473BC1}" type="presParOf" srcId="{A55778FD-1C20-4749-B692-0C762B0462F2}" destId="{1E444D9B-61F3-44D0-97DA-D9A37356B144}" srcOrd="3" destOrd="0" presId="urn:microsoft.com/office/officeart/2008/layout/VerticalCurvedList"/>
    <dgm:cxn modelId="{713BC452-9B2B-45A1-81E8-9D14161759A9}" type="presParOf" srcId="{A55778FD-1C20-4749-B692-0C762B0462F2}" destId="{3211DE0F-F245-4053-AB31-06BC2399D388}" srcOrd="4" destOrd="0" presId="urn:microsoft.com/office/officeart/2008/layout/VerticalCurvedList"/>
    <dgm:cxn modelId="{C730D751-7298-4CFB-B1C8-905F831692BA}" type="presParOf" srcId="{3211DE0F-F245-4053-AB31-06BC2399D388}" destId="{AEECCA16-77F3-45E7-A48D-60937F0179A7}" srcOrd="0" destOrd="0" presId="urn:microsoft.com/office/officeart/2008/layout/VerticalCurvedList"/>
    <dgm:cxn modelId="{274186FB-859B-4F38-BB74-1094AD09C233}" type="presParOf" srcId="{A55778FD-1C20-4749-B692-0C762B0462F2}" destId="{2A6A6251-B34A-4C1B-B7D8-EE9EBACCD7DA}" srcOrd="5" destOrd="0" presId="urn:microsoft.com/office/officeart/2008/layout/VerticalCurvedList"/>
    <dgm:cxn modelId="{0FC7F58B-7456-4A48-9DA5-E4CF21D9000F}" type="presParOf" srcId="{A55778FD-1C20-4749-B692-0C762B0462F2}" destId="{6ED62044-5872-4AFE-A8A2-E1AA6DA593CF}" srcOrd="6" destOrd="0" presId="urn:microsoft.com/office/officeart/2008/layout/VerticalCurvedList"/>
    <dgm:cxn modelId="{44A403C9-DC7E-410C-A8A9-518DE675534E}" type="presParOf" srcId="{6ED62044-5872-4AFE-A8A2-E1AA6DA593CF}" destId="{833BB777-15FA-4149-8247-460D9C195F45}" srcOrd="0" destOrd="0" presId="urn:microsoft.com/office/officeart/2008/layout/VerticalCurvedList"/>
    <dgm:cxn modelId="{039296A5-AC4F-4D7A-AA7C-BFDB2983A80D}" type="presParOf" srcId="{A55778FD-1C20-4749-B692-0C762B0462F2}" destId="{31813B7C-5D23-4FAD-8FD5-895671125D17}" srcOrd="7" destOrd="0" presId="urn:microsoft.com/office/officeart/2008/layout/VerticalCurvedList"/>
    <dgm:cxn modelId="{1D1F7D8C-45F1-40E5-B495-2B6798B04E78}" type="presParOf" srcId="{A55778FD-1C20-4749-B692-0C762B0462F2}" destId="{604028C9-1A47-46B1-9B93-1354F78E7C77}" srcOrd="8" destOrd="0" presId="urn:microsoft.com/office/officeart/2008/layout/VerticalCurvedList"/>
    <dgm:cxn modelId="{33A038C5-7035-453E-AF4C-CF46CADAC8D8}" type="presParOf" srcId="{604028C9-1A47-46B1-9B93-1354F78E7C77}" destId="{99F2E81B-3650-4D03-95C1-89D30D01C17B}" srcOrd="0" destOrd="0" presId="urn:microsoft.com/office/officeart/2008/layout/VerticalCurvedList"/>
    <dgm:cxn modelId="{C4461BC8-F5F5-42E2-9598-660C7FB0A032}" type="presParOf" srcId="{A55778FD-1C20-4749-B692-0C762B0462F2}" destId="{A9A25F28-84AE-440F-8DEB-E5B1487B6415}" srcOrd="9" destOrd="0" presId="urn:microsoft.com/office/officeart/2008/layout/VerticalCurvedList"/>
    <dgm:cxn modelId="{DB8BA5CC-27C2-43BF-A86A-98B239E2A59F}" type="presParOf" srcId="{A55778FD-1C20-4749-B692-0C762B0462F2}" destId="{9086F95A-F19B-4B1D-A9E5-0EEE2DBF244A}" srcOrd="10" destOrd="0" presId="urn:microsoft.com/office/officeart/2008/layout/VerticalCurvedList"/>
    <dgm:cxn modelId="{B3D632C1-3C8D-4D6D-A450-6099A7686B94}" type="presParOf" srcId="{9086F95A-F19B-4B1D-A9E5-0EEE2DBF244A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leggyakrabban 1000 körül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6360539" y="-972917"/>
          <a:ext cx="7570938" cy="7570938"/>
        </a:xfrm>
        <a:prstGeom prst="blockArc">
          <a:avLst>
            <a:gd name="adj1" fmla="val 18900000"/>
            <a:gd name="adj2" fmla="val 2700000"/>
            <a:gd name="adj3" fmla="val 28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528793" y="351456"/>
          <a:ext cx="8535363" cy="703362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konjunktúraindexe az októberi -7 pontról -8 pontra csökkent.</a:t>
          </a:r>
        </a:p>
      </dsp:txBody>
      <dsp:txXfrm>
        <a:off x="528793" y="351456"/>
        <a:ext cx="8535363" cy="703362"/>
      </dsp:txXfrm>
    </dsp:sp>
    <dsp:sp modelId="{82C24F11-80B1-4F65-AD1A-8531954803D6}">
      <dsp:nvSpPr>
        <dsp:cNvPr id="0" name=""/>
        <dsp:cNvSpPr/>
      </dsp:nvSpPr>
      <dsp:spPr>
        <a:xfrm>
          <a:off x="89191" y="26353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444D9B-61F3-44D0-97DA-D9A37356B144}">
      <dsp:nvSpPr>
        <dsp:cNvPr id="0" name=""/>
        <dsp:cNvSpPr/>
      </dsp:nvSpPr>
      <dsp:spPr>
        <a:xfrm>
          <a:off x="1032802" y="1406163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mutató minimális csökkenésében a jelenlegi helyzet és a várakozások megítélésének kismértékű gyengülése is szerepet játszott: előbbi indexe az októberi -19-ről -21 pontra, utóbbié +5-ről +4 pontra változott.</a:t>
          </a:r>
        </a:p>
      </dsp:txBody>
      <dsp:txXfrm>
        <a:off x="1032802" y="1406163"/>
        <a:ext cx="8031354" cy="703362"/>
      </dsp:txXfrm>
    </dsp:sp>
    <dsp:sp modelId="{AEECCA16-77F3-45E7-A48D-60937F0179A7}">
      <dsp:nvSpPr>
        <dsp:cNvPr id="0" name=""/>
        <dsp:cNvSpPr/>
      </dsp:nvSpPr>
      <dsp:spPr>
        <a:xfrm>
          <a:off x="593201" y="1318242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6A6251-B34A-4C1B-B7D8-EE9EBACCD7DA}">
      <dsp:nvSpPr>
        <dsp:cNvPr id="0" name=""/>
        <dsp:cNvSpPr/>
      </dsp:nvSpPr>
      <dsp:spPr>
        <a:xfrm>
          <a:off x="1187493" y="2460870"/>
          <a:ext cx="787666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1 évvel korábbi szinthez viszonyított átlagos kapacitás-kihasználtság (90 százalék) és bevételi szint (96 százalék) nem változott októberhez képest.</a:t>
          </a:r>
          <a:endParaRPr lang="hu-HU" sz="1800" kern="1200" dirty="0"/>
        </a:p>
      </dsp:txBody>
      <dsp:txXfrm>
        <a:off x="1187493" y="2460870"/>
        <a:ext cx="7876664" cy="703362"/>
      </dsp:txXfrm>
    </dsp:sp>
    <dsp:sp modelId="{833BB777-15FA-4149-8247-460D9C195F45}">
      <dsp:nvSpPr>
        <dsp:cNvPr id="0" name=""/>
        <dsp:cNvSpPr/>
      </dsp:nvSpPr>
      <dsp:spPr>
        <a:xfrm>
          <a:off x="747891" y="2372949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813B7C-5D23-4FAD-8FD5-895671125D17}">
      <dsp:nvSpPr>
        <dsp:cNvPr id="0" name=""/>
        <dsp:cNvSpPr/>
      </dsp:nvSpPr>
      <dsp:spPr>
        <a:xfrm>
          <a:off x="1032802" y="3515576"/>
          <a:ext cx="8031354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és a létszámváltoztatási tervek mutatói gyengültek az előző hónaphoz képest. Előbbi az októberi +27-ről +24 pontra, utóbbi +5-ről -5 pontra, ami a legalacsonyabb érték a felmérés 2020. decemberi kezdete óta.</a:t>
          </a:r>
        </a:p>
      </dsp:txBody>
      <dsp:txXfrm>
        <a:off x="1032802" y="3515576"/>
        <a:ext cx="8031354" cy="703362"/>
      </dsp:txXfrm>
    </dsp:sp>
    <dsp:sp modelId="{99F2E81B-3650-4D03-95C1-89D30D01C17B}">
      <dsp:nvSpPr>
        <dsp:cNvPr id="0" name=""/>
        <dsp:cNvSpPr/>
      </dsp:nvSpPr>
      <dsp:spPr>
        <a:xfrm>
          <a:off x="593201" y="3427656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A25F28-84AE-440F-8DEB-E5B1487B6415}">
      <dsp:nvSpPr>
        <dsp:cNvPr id="0" name=""/>
        <dsp:cNvSpPr/>
      </dsp:nvSpPr>
      <dsp:spPr>
        <a:xfrm>
          <a:off x="528793" y="4570283"/>
          <a:ext cx="8535363" cy="7033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294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konjunktúraindex minimális csökkenése ellentétes folyamatok eredményeképp valósult meg: a nagyvállalatoknál számottevően gyengült, a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mikrocégeknél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jellemzően kismértékben javult az üzleti hangulat novemberben az előző hónaphoz képest.</a:t>
          </a:r>
        </a:p>
      </dsp:txBody>
      <dsp:txXfrm>
        <a:off x="528793" y="4570283"/>
        <a:ext cx="8535363" cy="703362"/>
      </dsp:txXfrm>
    </dsp:sp>
    <dsp:sp modelId="{F9B28654-D436-4056-A83D-E81A90D53409}">
      <dsp:nvSpPr>
        <dsp:cNvPr id="0" name=""/>
        <dsp:cNvSpPr/>
      </dsp:nvSpPr>
      <dsp:spPr>
        <a:xfrm>
          <a:off x="89191" y="4482363"/>
          <a:ext cx="879203" cy="8792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0.37611</cdr:x>
      <cdr:y>0.51906</cdr:y>
    </cdr:from>
    <cdr:to>
      <cdr:x>0.47125</cdr:x>
      <cdr:y>0.58275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64831CF7-C320-2A6D-A27E-ABEAEFC74203}"/>
            </a:ext>
          </a:extLst>
        </cdr:cNvPr>
        <cdr:cNvSpPr txBox="1"/>
      </cdr:nvSpPr>
      <cdr:spPr>
        <a:xfrm xmlns:a="http://schemas.openxmlformats.org/drawingml/2006/main">
          <a:off x="3411804" y="2569227"/>
          <a:ext cx="863064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100" dirty="0"/>
            <a:t>20</a:t>
          </a:r>
        </a:p>
      </cdr:txBody>
    </cdr:sp>
  </cdr:relSizeAnchor>
  <cdr:relSizeAnchor xmlns:cdr="http://schemas.openxmlformats.org/drawingml/2006/chartDrawing">
    <cdr:from>
      <cdr:x>0.30574</cdr:x>
      <cdr:y>0.30818</cdr:y>
    </cdr:from>
    <cdr:to>
      <cdr:x>0.39685</cdr:x>
      <cdr:y>0.37132</cdr:y>
    </cdr:to>
    <cdr:sp macro="" textlink="">
      <cdr:nvSpPr>
        <cdr:cNvPr id="3" name="Szövegdoboz 2">
          <a:extLst xmlns:a="http://schemas.openxmlformats.org/drawingml/2006/main">
            <a:ext uri="{FF2B5EF4-FFF2-40B4-BE49-F238E27FC236}">
              <a16:creationId xmlns:a16="http://schemas.microsoft.com/office/drawing/2014/main" id="{91C3D42E-48B6-D9AF-62DA-93C3FE1E24BF}"/>
            </a:ext>
          </a:extLst>
        </cdr:cNvPr>
        <cdr:cNvSpPr txBox="1"/>
      </cdr:nvSpPr>
      <cdr:spPr>
        <a:xfrm xmlns:a="http://schemas.openxmlformats.org/drawingml/2006/main">
          <a:off x="2795687" y="1538525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dirty="0"/>
            <a:t>2023/3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0.48233</cdr:x>
      <cdr:y>0.36559</cdr:y>
    </cdr:from>
    <cdr:to>
      <cdr:x>0.57344</cdr:x>
      <cdr:y>0.42873</cdr:y>
    </cdr:to>
    <cdr:sp macro="" textlink="">
      <cdr:nvSpPr>
        <cdr:cNvPr id="4" name="Szövegdoboz 1">
          <a:extLst xmlns:a="http://schemas.openxmlformats.org/drawingml/2006/main">
            <a:ext uri="{FF2B5EF4-FFF2-40B4-BE49-F238E27FC236}">
              <a16:creationId xmlns:a16="http://schemas.microsoft.com/office/drawing/2014/main" id="{66837A83-AEE4-8BC8-3F2D-1B53C2CF1BD7}"/>
            </a:ext>
          </a:extLst>
        </cdr:cNvPr>
        <cdr:cNvSpPr txBox="1"/>
      </cdr:nvSpPr>
      <cdr:spPr>
        <a:xfrm xmlns:a="http://schemas.openxmlformats.org/drawingml/2006/main">
          <a:off x="4410452" y="1825116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2023/4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0.26563</cdr:x>
      <cdr:y>0.35222</cdr:y>
    </cdr:from>
    <cdr:to>
      <cdr:x>0.35674</cdr:x>
      <cdr:y>0.41536</cdr:y>
    </cdr:to>
    <cdr:sp macro="" textlink="">
      <cdr:nvSpPr>
        <cdr:cNvPr id="5" name="Szövegdoboz 1">
          <a:extLst xmlns:a="http://schemas.openxmlformats.org/drawingml/2006/main">
            <a:ext uri="{FF2B5EF4-FFF2-40B4-BE49-F238E27FC236}">
              <a16:creationId xmlns:a16="http://schemas.microsoft.com/office/drawing/2014/main" id="{BF45F82F-57F1-5248-E183-3E0DB64FBBDF}"/>
            </a:ext>
          </a:extLst>
        </cdr:cNvPr>
        <cdr:cNvSpPr txBox="1"/>
      </cdr:nvSpPr>
      <cdr:spPr>
        <a:xfrm xmlns:a="http://schemas.openxmlformats.org/drawingml/2006/main">
          <a:off x="2428898" y="1758376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2023/5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0.40092</cdr:x>
      <cdr:y>0.30909</cdr:y>
    </cdr:from>
    <cdr:to>
      <cdr:x>0.49203</cdr:x>
      <cdr:y>0.37223</cdr:y>
    </cdr:to>
    <cdr:sp macro="" textlink="">
      <cdr:nvSpPr>
        <cdr:cNvPr id="6" name="Szövegdoboz 1">
          <a:extLst xmlns:a="http://schemas.openxmlformats.org/drawingml/2006/main">
            <a:ext uri="{FF2B5EF4-FFF2-40B4-BE49-F238E27FC236}">
              <a16:creationId xmlns:a16="http://schemas.microsoft.com/office/drawing/2014/main" id="{73CDA6AB-D2EF-F17B-9F3C-B067A61A5BB1}"/>
            </a:ext>
          </a:extLst>
        </cdr:cNvPr>
        <cdr:cNvSpPr txBox="1"/>
      </cdr:nvSpPr>
      <cdr:spPr>
        <a:xfrm xmlns:a="http://schemas.openxmlformats.org/drawingml/2006/main">
          <a:off x="3666018" y="1543053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2023/6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0.2201</cdr:x>
      <cdr:y>0.40963</cdr:y>
    </cdr:from>
    <cdr:to>
      <cdr:x>0.31121</cdr:x>
      <cdr:y>0.47277</cdr:y>
    </cdr:to>
    <cdr:sp macro="" textlink="">
      <cdr:nvSpPr>
        <cdr:cNvPr id="7" name="Szövegdoboz 1">
          <a:extLst xmlns:a="http://schemas.openxmlformats.org/drawingml/2006/main">
            <a:ext uri="{FF2B5EF4-FFF2-40B4-BE49-F238E27FC236}">
              <a16:creationId xmlns:a16="http://schemas.microsoft.com/office/drawing/2014/main" id="{C896A513-801C-5A28-DD25-D418999FE8C4}"/>
            </a:ext>
          </a:extLst>
        </cdr:cNvPr>
        <cdr:cNvSpPr txBox="1"/>
      </cdr:nvSpPr>
      <cdr:spPr>
        <a:xfrm xmlns:a="http://schemas.openxmlformats.org/drawingml/2006/main">
          <a:off x="2012553" y="2044990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2023/7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0.41805</cdr:x>
      <cdr:y>0.39551</cdr:y>
    </cdr:from>
    <cdr:to>
      <cdr:x>0.50915</cdr:x>
      <cdr:y>0.45865</cdr:y>
    </cdr:to>
    <cdr:sp macro="" textlink="">
      <cdr:nvSpPr>
        <cdr:cNvPr id="8" name="Szövegdoboz 1">
          <a:extLst xmlns:a="http://schemas.openxmlformats.org/drawingml/2006/main">
            <a:ext uri="{FF2B5EF4-FFF2-40B4-BE49-F238E27FC236}">
              <a16:creationId xmlns:a16="http://schemas.microsoft.com/office/drawing/2014/main" id="{E6C56FB4-5E34-510F-DF77-895B03320DD3}"/>
            </a:ext>
          </a:extLst>
        </cdr:cNvPr>
        <cdr:cNvSpPr txBox="1"/>
      </cdr:nvSpPr>
      <cdr:spPr>
        <a:xfrm xmlns:a="http://schemas.openxmlformats.org/drawingml/2006/main">
          <a:off x="3822605" y="1974489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2023/8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0.30481</cdr:x>
      <cdr:y>0.44693</cdr:y>
    </cdr:from>
    <cdr:to>
      <cdr:x>0.39592</cdr:x>
      <cdr:y>0.51008</cdr:y>
    </cdr:to>
    <cdr:sp macro="" textlink="">
      <cdr:nvSpPr>
        <cdr:cNvPr id="9" name="Szövegdoboz 1">
          <a:extLst xmlns:a="http://schemas.openxmlformats.org/drawingml/2006/main">
            <a:ext uri="{FF2B5EF4-FFF2-40B4-BE49-F238E27FC236}">
              <a16:creationId xmlns:a16="http://schemas.microsoft.com/office/drawing/2014/main" id="{A5E419E4-D45E-A29A-6DA9-3B90EC01C53C}"/>
            </a:ext>
          </a:extLst>
        </cdr:cNvPr>
        <cdr:cNvSpPr txBox="1"/>
      </cdr:nvSpPr>
      <cdr:spPr>
        <a:xfrm xmlns:a="http://schemas.openxmlformats.org/drawingml/2006/main">
          <a:off x="2787202" y="2231216"/>
          <a:ext cx="833107" cy="315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2023/9</a:t>
          </a:r>
          <a:endParaRPr lang="hu-HU" sz="1600" dirty="0"/>
        </a:p>
      </cdr:txBody>
    </cdr:sp>
  </cdr:relSizeAnchor>
  <cdr:relSizeAnchor xmlns:cdr="http://schemas.openxmlformats.org/drawingml/2006/chartDrawing">
    <cdr:from>
      <cdr:x>0.41027</cdr:x>
      <cdr:y>0.45604</cdr:y>
    </cdr:from>
    <cdr:to>
      <cdr:x>0.50915</cdr:x>
      <cdr:y>0.52357</cdr:y>
    </cdr:to>
    <cdr:sp macro="" textlink="">
      <cdr:nvSpPr>
        <cdr:cNvPr id="10" name="Szövegdoboz 1">
          <a:extLst xmlns:a="http://schemas.openxmlformats.org/drawingml/2006/main">
            <a:ext uri="{FF2B5EF4-FFF2-40B4-BE49-F238E27FC236}">
              <a16:creationId xmlns:a16="http://schemas.microsoft.com/office/drawing/2014/main" id="{DFA00F3F-C6EF-A4CC-D6DF-97E1EAAC15F8}"/>
            </a:ext>
          </a:extLst>
        </cdr:cNvPr>
        <cdr:cNvSpPr txBox="1"/>
      </cdr:nvSpPr>
      <cdr:spPr>
        <a:xfrm xmlns:a="http://schemas.openxmlformats.org/drawingml/2006/main">
          <a:off x="3751517" y="2276689"/>
          <a:ext cx="904195" cy="3371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u-HU" sz="1400" dirty="0"/>
            <a:t>2023/10</a:t>
          </a:r>
          <a:endParaRPr lang="hu-HU" sz="16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0.86225</cdr:x>
      <cdr:y>0.33454</cdr:y>
    </cdr:from>
    <cdr:to>
      <cdr:x>0.95682</cdr:x>
      <cdr:y>0.38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E8F72168-D570-508D-2302-0A11854ED900}"/>
            </a:ext>
          </a:extLst>
        </cdr:cNvPr>
        <cdr:cNvSpPr txBox="1"/>
      </cdr:nvSpPr>
      <cdr:spPr>
        <a:xfrm xmlns:a="http://schemas.openxmlformats.org/drawingml/2006/main">
          <a:off x="7884418" y="1721170"/>
          <a:ext cx="864781" cy="2339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4EE4F8"/>
              </a:solidFill>
            </a:rPr>
            <a:t>-20 pont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0.86825</cdr:x>
      <cdr:y>0.24842</cdr:y>
    </cdr:from>
    <cdr:to>
      <cdr:x>0.94165</cdr:x>
      <cdr:y>0.32752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FA8E18E6-7EFF-9EC8-D2D4-3BA93FA9A688}"/>
            </a:ext>
          </a:extLst>
        </cdr:cNvPr>
        <cdr:cNvSpPr txBox="1"/>
      </cdr:nvSpPr>
      <cdr:spPr>
        <a:xfrm xmlns:a="http://schemas.openxmlformats.org/drawingml/2006/main">
          <a:off x="7939307" y="1185629"/>
          <a:ext cx="671119" cy="3775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400" b="1" dirty="0">
              <a:solidFill>
                <a:srgbClr val="002060"/>
              </a:solidFill>
            </a:rPr>
            <a:t>8 pont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2023. 12. 20.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53393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felmérésének 2023. novemberi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12" y="310448"/>
            <a:ext cx="8007171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átlagos kapacitás-kihasználtság NEM VÁLTOZOTT, novemberben IS az egy évvel korábbi szint 90 </a:t>
            </a:r>
            <a:r>
              <a:rPr lang="hu-HU" sz="2000" dirty="0" err="1"/>
              <a:t>százalékÁN</a:t>
            </a:r>
            <a:r>
              <a:rPr lang="hu-HU" sz="2000" dirty="0"/>
              <a:t> ÁLLT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352130"/>
              </p:ext>
            </p:extLst>
          </p:nvPr>
        </p:nvGraphicFramePr>
        <p:xfrm>
          <a:off x="0" y="922448"/>
          <a:ext cx="9144000" cy="5222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" y="308496"/>
            <a:ext cx="8048138" cy="612000"/>
          </a:xfrm>
        </p:spPr>
        <p:txBody>
          <a:bodyPr>
            <a:noAutofit/>
          </a:bodyPr>
          <a:lstStyle/>
          <a:p>
            <a:r>
              <a:rPr lang="hu-HU" sz="1800" dirty="0"/>
              <a:t>AZ IPARBAN ÉS ÉPÍTŐIPARBAN STAGNÁLT, A TÖBBI IPARÁGBAN NŐTT AZ ÁTLAGOS KAPACITÁS-KIHASZNÁLTSÁG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801583" y="6482012"/>
            <a:ext cx="1342416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85492" y="6195561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0" y="5605712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4715299"/>
              </p:ext>
            </p:extLst>
          </p:nvPr>
        </p:nvGraphicFramePr>
        <p:xfrm>
          <a:off x="-1" y="920496"/>
          <a:ext cx="9144001" cy="4812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7391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749" y="310446"/>
            <a:ext cx="7926239" cy="612000"/>
          </a:xfrm>
        </p:spPr>
        <p:txBody>
          <a:bodyPr>
            <a:noAutofit/>
          </a:bodyPr>
          <a:lstStyle/>
          <a:p>
            <a:r>
              <a:rPr lang="hu-HU" sz="2000" dirty="0"/>
              <a:t>A KAPACITÁS-KIHASZNÁLTSÁGRA VONATKOZÓ VÁRAKOZÁSOKAT FEBRUÁR ÓTA CSÖKKENŐ TREND JELLEMZI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500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715375" y="2473757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715375" y="3075620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813585" y="2409938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7123369"/>
              </p:ext>
            </p:extLst>
          </p:nvPr>
        </p:nvGraphicFramePr>
        <p:xfrm>
          <a:off x="1" y="922446"/>
          <a:ext cx="9144000" cy="5185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95" y="319591"/>
            <a:ext cx="7971754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átlagos bevételi szint NEM VÁLTOZOTT: novemberben IS az egy évvel korábbi szint 96 </a:t>
            </a:r>
            <a:r>
              <a:rPr lang="hu-HU" sz="2000" dirty="0" err="1"/>
              <a:t>százalékáN</a:t>
            </a:r>
            <a:r>
              <a:rPr lang="hu-HU" sz="2000" dirty="0"/>
              <a:t> ÁLLT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156075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4717633"/>
              </p:ext>
            </p:extLst>
          </p:nvPr>
        </p:nvGraphicFramePr>
        <p:xfrm>
          <a:off x="1" y="931591"/>
          <a:ext cx="9144000" cy="52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7413"/>
            <a:ext cx="8128792" cy="612000"/>
          </a:xfrm>
        </p:spPr>
        <p:txBody>
          <a:bodyPr>
            <a:noAutofit/>
          </a:bodyPr>
          <a:lstStyle/>
          <a:p>
            <a:r>
              <a:rPr lang="hu-HU" sz="2000" dirty="0"/>
              <a:t>AZ AKTUÁLIS BEVÉTELI SZINT KEDVEZŐTLEN MEGÍTÉLÉSE MÉRSÉKLŐDÖTT, A VÁRAKOZÁSOK AZONBAN TOVÁBB GYENGÜLTEK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sz="140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933450" y="5788019"/>
            <a:ext cx="770419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</a:t>
            </a: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algn="ctr"/>
            <a:endParaRPr lang="hu-HU" sz="500" b="1" dirty="0"/>
          </a:p>
          <a:p>
            <a:pPr algn="ctr"/>
            <a:r>
              <a:rPr lang="hu-HU" sz="2000" b="1" dirty="0"/>
              <a:t>A JELENLEGI HELYZET ÉS A VÁRAKOZÁSOK EGYENLEGMUTATÓI AZ </a:t>
            </a:r>
            <a:r>
              <a:rPr lang="hu-HU" sz="2000" b="1" dirty="0" err="1"/>
              <a:t>ÁRBEVÉTELI</a:t>
            </a:r>
            <a:r>
              <a:rPr lang="hu-HU" sz="2000" b="1" dirty="0"/>
              <a:t> SZINTRE VONATKOZÓAN</a:t>
            </a:r>
            <a:endParaRPr lang="hu-HU" sz="2000" b="1" i="1" dirty="0"/>
          </a:p>
        </p:txBody>
      </p:sp>
      <p:sp>
        <p:nvSpPr>
          <p:cNvPr id="10" name="Szövegdoboz 2">
            <a:extLst>
              <a:ext uri="{FF2B5EF4-FFF2-40B4-BE49-F238E27FC236}">
                <a16:creationId xmlns:a16="http://schemas.microsoft.com/office/drawing/2014/main" id="{D103D296-CA33-4BB1-97D0-C42AF9645979}"/>
              </a:ext>
            </a:extLst>
          </p:cNvPr>
          <p:cNvSpPr txBox="1"/>
          <p:nvPr/>
        </p:nvSpPr>
        <p:spPr>
          <a:xfrm>
            <a:off x="1136461" y="299301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2020/12</a:t>
            </a:r>
          </a:p>
        </p:txBody>
      </p:sp>
      <p:sp>
        <p:nvSpPr>
          <p:cNvPr id="11" name="Szövegdoboz 3">
            <a:extLst>
              <a:ext uri="{FF2B5EF4-FFF2-40B4-BE49-F238E27FC236}">
                <a16:creationId xmlns:a16="http://schemas.microsoft.com/office/drawing/2014/main" id="{B69447FA-0D84-4983-8794-05973D609FD3}"/>
              </a:ext>
            </a:extLst>
          </p:cNvPr>
          <p:cNvSpPr txBox="1"/>
          <p:nvPr/>
        </p:nvSpPr>
        <p:spPr>
          <a:xfrm>
            <a:off x="1136461" y="2234585"/>
            <a:ext cx="835693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</a:t>
            </a:r>
          </a:p>
        </p:txBody>
      </p:sp>
      <p:sp>
        <p:nvSpPr>
          <p:cNvPr id="12" name="Szövegdoboz 4">
            <a:extLst>
              <a:ext uri="{FF2B5EF4-FFF2-40B4-BE49-F238E27FC236}">
                <a16:creationId xmlns:a16="http://schemas.microsoft.com/office/drawing/2014/main" id="{41D42F3F-0A44-4554-B37F-B74B99E633A7}"/>
              </a:ext>
            </a:extLst>
          </p:cNvPr>
          <p:cNvSpPr txBox="1"/>
          <p:nvPr/>
        </p:nvSpPr>
        <p:spPr>
          <a:xfrm>
            <a:off x="1295181" y="190411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2021/2</a:t>
            </a:r>
          </a:p>
        </p:txBody>
      </p:sp>
      <p:sp>
        <p:nvSpPr>
          <p:cNvPr id="13" name="Szövegdoboz 5">
            <a:extLst>
              <a:ext uri="{FF2B5EF4-FFF2-40B4-BE49-F238E27FC236}">
                <a16:creationId xmlns:a16="http://schemas.microsoft.com/office/drawing/2014/main" id="{6543D5CF-941B-4020-9E82-EF88D827DAA9}"/>
              </a:ext>
            </a:extLst>
          </p:cNvPr>
          <p:cNvSpPr txBox="1"/>
          <p:nvPr/>
        </p:nvSpPr>
        <p:spPr>
          <a:xfrm>
            <a:off x="2089763" y="1888880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2021/3</a:t>
            </a:r>
          </a:p>
        </p:txBody>
      </p:sp>
      <p:sp>
        <p:nvSpPr>
          <p:cNvPr id="14" name="Szövegdoboz 6">
            <a:extLst>
              <a:ext uri="{FF2B5EF4-FFF2-40B4-BE49-F238E27FC236}">
                <a16:creationId xmlns:a16="http://schemas.microsoft.com/office/drawing/2014/main" id="{7AA4E913-6D34-470C-8A35-4CB7400070AE}"/>
              </a:ext>
            </a:extLst>
          </p:cNvPr>
          <p:cNvSpPr txBox="1"/>
          <p:nvPr/>
        </p:nvSpPr>
        <p:spPr>
          <a:xfrm>
            <a:off x="3128025" y="1533326"/>
            <a:ext cx="833107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2021/4</a:t>
            </a:r>
          </a:p>
        </p:txBody>
      </p:sp>
      <p:sp>
        <p:nvSpPr>
          <p:cNvPr id="15" name="Szövegdoboz 7">
            <a:extLst>
              <a:ext uri="{FF2B5EF4-FFF2-40B4-BE49-F238E27FC236}">
                <a16:creationId xmlns:a16="http://schemas.microsoft.com/office/drawing/2014/main" id="{F9600656-19EE-46A2-BE97-DA042F36624A}"/>
              </a:ext>
            </a:extLst>
          </p:cNvPr>
          <p:cNvSpPr txBox="1"/>
          <p:nvPr/>
        </p:nvSpPr>
        <p:spPr>
          <a:xfrm>
            <a:off x="4036207" y="20874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2021/5</a:t>
            </a:r>
          </a:p>
        </p:txBody>
      </p:sp>
      <p:sp>
        <p:nvSpPr>
          <p:cNvPr id="16" name="Szövegdoboz 8">
            <a:extLst>
              <a:ext uri="{FF2B5EF4-FFF2-40B4-BE49-F238E27FC236}">
                <a16:creationId xmlns:a16="http://schemas.microsoft.com/office/drawing/2014/main" id="{A556A5FE-67ED-40EA-8A0F-58FDF8B3F1B2}"/>
              </a:ext>
            </a:extLst>
          </p:cNvPr>
          <p:cNvSpPr txBox="1"/>
          <p:nvPr/>
        </p:nvSpPr>
        <p:spPr>
          <a:xfrm>
            <a:off x="4030679" y="1617127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2021/6</a:t>
            </a:r>
          </a:p>
        </p:txBody>
      </p:sp>
      <p:sp>
        <p:nvSpPr>
          <p:cNvPr id="17" name="Szövegdoboz 9">
            <a:extLst>
              <a:ext uri="{FF2B5EF4-FFF2-40B4-BE49-F238E27FC236}">
                <a16:creationId xmlns:a16="http://schemas.microsoft.com/office/drawing/2014/main" id="{7F7E545B-4A11-411E-9D89-1F17B66C10E0}"/>
              </a:ext>
            </a:extLst>
          </p:cNvPr>
          <p:cNvSpPr txBox="1"/>
          <p:nvPr/>
        </p:nvSpPr>
        <p:spPr>
          <a:xfrm>
            <a:off x="3248171" y="216945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2021/7</a:t>
            </a:r>
          </a:p>
        </p:txBody>
      </p:sp>
      <p:sp>
        <p:nvSpPr>
          <p:cNvPr id="20" name="Szövegdoboz 13">
            <a:extLst>
              <a:ext uri="{FF2B5EF4-FFF2-40B4-BE49-F238E27FC236}">
                <a16:creationId xmlns:a16="http://schemas.microsoft.com/office/drawing/2014/main" id="{BF218698-DFA5-48B1-8125-08D5B9AF88B2}"/>
              </a:ext>
            </a:extLst>
          </p:cNvPr>
          <p:cNvSpPr txBox="1"/>
          <p:nvPr/>
        </p:nvSpPr>
        <p:spPr>
          <a:xfrm>
            <a:off x="5269757" y="2993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2021/11</a:t>
            </a:r>
          </a:p>
        </p:txBody>
      </p:sp>
      <p:sp>
        <p:nvSpPr>
          <p:cNvPr id="21" name="Szövegdoboz 14">
            <a:extLst>
              <a:ext uri="{FF2B5EF4-FFF2-40B4-BE49-F238E27FC236}">
                <a16:creationId xmlns:a16="http://schemas.microsoft.com/office/drawing/2014/main" id="{5F6B11DC-CC7D-4E16-968D-1D05CE8F7F39}"/>
              </a:ext>
            </a:extLst>
          </p:cNvPr>
          <p:cNvSpPr txBox="1"/>
          <p:nvPr/>
        </p:nvSpPr>
        <p:spPr>
          <a:xfrm>
            <a:off x="6568302" y="2574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2021/12</a:t>
            </a:r>
          </a:p>
        </p:txBody>
      </p:sp>
      <p:sp>
        <p:nvSpPr>
          <p:cNvPr id="22" name="Szövegdoboz 15">
            <a:extLst>
              <a:ext uri="{FF2B5EF4-FFF2-40B4-BE49-F238E27FC236}">
                <a16:creationId xmlns:a16="http://schemas.microsoft.com/office/drawing/2014/main" id="{B7DAD095-E536-46E5-9088-369C2F30BD3B}"/>
              </a:ext>
            </a:extLst>
          </p:cNvPr>
          <p:cNvSpPr txBox="1"/>
          <p:nvPr/>
        </p:nvSpPr>
        <p:spPr>
          <a:xfrm>
            <a:off x="4822298" y="164209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2022/1</a:t>
            </a:r>
          </a:p>
        </p:txBody>
      </p:sp>
      <p:sp>
        <p:nvSpPr>
          <p:cNvPr id="23" name="Szövegdoboz 16">
            <a:extLst>
              <a:ext uri="{FF2B5EF4-FFF2-40B4-BE49-F238E27FC236}">
                <a16:creationId xmlns:a16="http://schemas.microsoft.com/office/drawing/2014/main" id="{ABE26227-D7E6-4107-B5F8-F64729C69075}"/>
              </a:ext>
            </a:extLst>
          </p:cNvPr>
          <p:cNvSpPr txBox="1"/>
          <p:nvPr/>
        </p:nvSpPr>
        <p:spPr>
          <a:xfrm>
            <a:off x="5733900" y="165586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2022/2</a:t>
            </a:r>
          </a:p>
        </p:txBody>
      </p:sp>
      <p:sp>
        <p:nvSpPr>
          <p:cNvPr id="24" name="Szövegdoboz 17">
            <a:extLst>
              <a:ext uri="{FF2B5EF4-FFF2-40B4-BE49-F238E27FC236}">
                <a16:creationId xmlns:a16="http://schemas.microsoft.com/office/drawing/2014/main" id="{8B33592E-85A6-4E37-B3E8-5F43A1F76FE8}"/>
              </a:ext>
            </a:extLst>
          </p:cNvPr>
          <p:cNvSpPr txBox="1"/>
          <p:nvPr/>
        </p:nvSpPr>
        <p:spPr>
          <a:xfrm>
            <a:off x="4681347" y="2568782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2022/3</a:t>
            </a:r>
          </a:p>
        </p:txBody>
      </p:sp>
      <p:sp>
        <p:nvSpPr>
          <p:cNvPr id="25" name="Szövegdoboz 18">
            <a:extLst>
              <a:ext uri="{FF2B5EF4-FFF2-40B4-BE49-F238E27FC236}">
                <a16:creationId xmlns:a16="http://schemas.microsoft.com/office/drawing/2014/main" id="{99E496A5-F4F5-4D09-9563-D5565B3A0260}"/>
              </a:ext>
            </a:extLst>
          </p:cNvPr>
          <p:cNvSpPr txBox="1"/>
          <p:nvPr/>
        </p:nvSpPr>
        <p:spPr>
          <a:xfrm>
            <a:off x="6422867" y="225355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2022/4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122CC433-BAA0-F7FA-1BF2-86ABD041DC35}"/>
              </a:ext>
            </a:extLst>
          </p:cNvPr>
          <p:cNvSpPr txBox="1"/>
          <p:nvPr/>
        </p:nvSpPr>
        <p:spPr>
          <a:xfrm>
            <a:off x="6365279" y="2964403"/>
            <a:ext cx="766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2022/7</a:t>
            </a:r>
          </a:p>
        </p:txBody>
      </p:sp>
      <p:sp>
        <p:nvSpPr>
          <p:cNvPr id="26" name="Szövegdoboz 18">
            <a:extLst>
              <a:ext uri="{FF2B5EF4-FFF2-40B4-BE49-F238E27FC236}">
                <a16:creationId xmlns:a16="http://schemas.microsoft.com/office/drawing/2014/main" id="{23EE2BC0-7994-74B7-C8D2-748ED9B4CE51}"/>
              </a:ext>
            </a:extLst>
          </p:cNvPr>
          <p:cNvSpPr txBox="1"/>
          <p:nvPr/>
        </p:nvSpPr>
        <p:spPr>
          <a:xfrm>
            <a:off x="5588466" y="257867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2022/5</a:t>
            </a:r>
          </a:p>
        </p:txBody>
      </p:sp>
      <p:sp>
        <p:nvSpPr>
          <p:cNvPr id="28" name="Szövegdoboz 18">
            <a:extLst>
              <a:ext uri="{FF2B5EF4-FFF2-40B4-BE49-F238E27FC236}">
                <a16:creationId xmlns:a16="http://schemas.microsoft.com/office/drawing/2014/main" id="{EA9E319E-141B-E04E-B77A-0136B868B2B7}"/>
              </a:ext>
            </a:extLst>
          </p:cNvPr>
          <p:cNvSpPr txBox="1"/>
          <p:nvPr/>
        </p:nvSpPr>
        <p:spPr>
          <a:xfrm>
            <a:off x="5656698" y="211231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2022/6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9E621D24-EDF9-CF19-EC74-86D3788DF9D5}"/>
              </a:ext>
            </a:extLst>
          </p:cNvPr>
          <p:cNvSpPr txBox="1"/>
          <p:nvPr/>
        </p:nvSpPr>
        <p:spPr>
          <a:xfrm>
            <a:off x="4706240" y="3180862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2022/8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AB786CBA-085A-41C0-138B-FFB180CF5D51}"/>
              </a:ext>
            </a:extLst>
          </p:cNvPr>
          <p:cNvSpPr txBox="1"/>
          <p:nvPr/>
        </p:nvSpPr>
        <p:spPr>
          <a:xfrm>
            <a:off x="4706240" y="3707261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2022/9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BCDBBF9F-BE44-1DE8-2636-522457C9D97A}"/>
              </a:ext>
            </a:extLst>
          </p:cNvPr>
          <p:cNvSpPr txBox="1"/>
          <p:nvPr/>
        </p:nvSpPr>
        <p:spPr>
          <a:xfrm>
            <a:off x="4714165" y="1875590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2021/9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855A857E-CAFD-D5B7-05A6-8131E3C90F78}"/>
              </a:ext>
            </a:extLst>
          </p:cNvPr>
          <p:cNvSpPr txBox="1"/>
          <p:nvPr/>
        </p:nvSpPr>
        <p:spPr>
          <a:xfrm>
            <a:off x="5688072" y="3299936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2022/10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2F2E858-0F01-7160-9F68-4E880A683CA7}"/>
              </a:ext>
            </a:extLst>
          </p:cNvPr>
          <p:cNvSpPr txBox="1"/>
          <p:nvPr/>
        </p:nvSpPr>
        <p:spPr>
          <a:xfrm>
            <a:off x="6032564" y="3599404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2022/11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7E79BC4D-0F5A-D1D5-418B-3F2A0FE7C378}"/>
              </a:ext>
            </a:extLst>
          </p:cNvPr>
          <p:cNvSpPr txBox="1"/>
          <p:nvPr/>
        </p:nvSpPr>
        <p:spPr>
          <a:xfrm>
            <a:off x="5389433" y="3795558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2022/12</a:t>
            </a:r>
          </a:p>
        </p:txBody>
      </p:sp>
      <p:graphicFrame>
        <p:nvGraphicFramePr>
          <p:cNvPr id="34" name="Diagram 33">
            <a:extLst>
              <a:ext uri="{FF2B5EF4-FFF2-40B4-BE49-F238E27FC236}">
                <a16:creationId xmlns:a16="http://schemas.microsoft.com/office/drawing/2014/main" id="{B1821869-F28F-40B9-8C2C-8B3B8442E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7464065"/>
              </p:ext>
            </p:extLst>
          </p:nvPr>
        </p:nvGraphicFramePr>
        <p:xfrm>
          <a:off x="0" y="919413"/>
          <a:ext cx="9144000" cy="5088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" name="Szövegdoboz 1">
            <a:extLst>
              <a:ext uri="{FF2B5EF4-FFF2-40B4-BE49-F238E27FC236}">
                <a16:creationId xmlns:a16="http://schemas.microsoft.com/office/drawing/2014/main" id="{AEE1E5FA-A291-4821-3951-C30AC2C417C8}"/>
              </a:ext>
            </a:extLst>
          </p:cNvPr>
          <p:cNvSpPr txBox="1"/>
          <p:nvPr/>
        </p:nvSpPr>
        <p:spPr>
          <a:xfrm>
            <a:off x="3602613" y="3579920"/>
            <a:ext cx="904159" cy="343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2023/11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221602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5702262"/>
            <a:ext cx="91440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*A válaszlehetőség 2022. júniustól szerepel a felmérésben  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 A válaszlehetőség 2022. októbertől szerepel a felmérésben</a:t>
            </a:r>
          </a:p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*** A válaszlehetőség 2023. januártól szerepel a felmérésben</a:t>
            </a: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409562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vállalatok tevékenységét nehezítő tényezők</a:t>
            </a:r>
          </a:p>
        </p:txBody>
      </p:sp>
      <p:sp>
        <p:nvSpPr>
          <p:cNvPr id="2" name="Cím 2">
            <a:extLst>
              <a:ext uri="{FF2B5EF4-FFF2-40B4-BE49-F238E27FC236}">
                <a16:creationId xmlns:a16="http://schemas.microsoft.com/office/drawing/2014/main" id="{59AB7B81-4703-1B67-6A7C-73A47CE8468A}"/>
              </a:ext>
            </a:extLst>
          </p:cNvPr>
          <p:cNvSpPr txBox="1">
            <a:spLocks/>
          </p:cNvSpPr>
          <p:nvPr/>
        </p:nvSpPr>
        <p:spPr>
          <a:xfrm>
            <a:off x="49159" y="302928"/>
            <a:ext cx="7998181" cy="639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74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hu-HU" sz="3000" kern="1200" cap="all" spc="8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2000" dirty="0"/>
              <a:t>TOVÁBBRA IS A MAGAS TERMELÉSI ÁRAK ÉS A VEVŐK HIÁNYA JELENTI A LEGGYAKORIBB PROBLÉMÁT A VÁLASZADÓK KÖRÉBEN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DD0D0BAF-B678-FE95-90C9-9212619FC4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4291805"/>
              </p:ext>
            </p:extLst>
          </p:nvPr>
        </p:nvGraphicFramePr>
        <p:xfrm>
          <a:off x="19664" y="922448"/>
          <a:ext cx="9104674" cy="4929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057161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ÜZLETI KÖRNYEZET ÁTLAGOS MEGÍTÉLÉSE TOVÁBBRA IS KEDVEZŐTLEN ÉS KISMÉRTÉKBEN GYENGÜLT AZ ELŐZŐ HÓNAPHOZ KÉPEST…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20340" y="12507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36156" y="2151647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42481" y="922448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9053543"/>
              </p:ext>
            </p:extLst>
          </p:nvPr>
        </p:nvGraphicFramePr>
        <p:xfrm>
          <a:off x="-2" y="922448"/>
          <a:ext cx="9144001" cy="4849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10448"/>
            <a:ext cx="7865494" cy="612000"/>
          </a:xfrm>
        </p:spPr>
        <p:txBody>
          <a:bodyPr>
            <a:noAutofit/>
          </a:bodyPr>
          <a:lstStyle/>
          <a:p>
            <a:r>
              <a:rPr lang="hu-HU" sz="2000" dirty="0"/>
              <a:t>… ÉS UGYANEZ A TENDENCIA JELLEMEZTE A VÁRAKOZÁSOKAT IS NOVEMBERBEN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586269" y="6067361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704101" y="1748346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712258" y="2476058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94296" y="1748346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214470"/>
              </p:ext>
            </p:extLst>
          </p:nvPr>
        </p:nvGraphicFramePr>
        <p:xfrm>
          <a:off x="-1" y="922448"/>
          <a:ext cx="9144001" cy="5144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155" y="310448"/>
            <a:ext cx="8014882" cy="612000"/>
          </a:xfrm>
        </p:spPr>
        <p:txBody>
          <a:bodyPr>
            <a:noAutofit/>
          </a:bodyPr>
          <a:lstStyle/>
          <a:p>
            <a:r>
              <a:rPr lang="hu-HU" sz="1800" dirty="0"/>
              <a:t>A beruházási várakozások alindexe CSÖKKENT AZ ELŐZŐ HÓNAPHOZ KÉPEST, AZ IPARBAN ÉS ÉPÍTŐIPARBAN UGYANAKKOR JELENTŐSAN JAVULT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34749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13358" y="2069200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592545" y="3222437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9045" y="1111135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sp>
        <p:nvSpPr>
          <p:cNvPr id="5" name="Téglalap 7">
            <a:extLst>
              <a:ext uri="{FF2B5EF4-FFF2-40B4-BE49-F238E27FC236}">
                <a16:creationId xmlns:a16="http://schemas.microsoft.com/office/drawing/2014/main" id="{A1834696-E835-3797-40D0-5E12392A9E64}"/>
              </a:ext>
            </a:extLst>
          </p:cNvPr>
          <p:cNvSpPr/>
          <p:nvPr/>
        </p:nvSpPr>
        <p:spPr>
          <a:xfrm>
            <a:off x="0" y="569195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sz="14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7095901"/>
              </p:ext>
            </p:extLst>
          </p:nvPr>
        </p:nvGraphicFramePr>
        <p:xfrm>
          <a:off x="0" y="922448"/>
          <a:ext cx="9144000" cy="4769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392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5331429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316" y="310449"/>
            <a:ext cx="7953072" cy="612000"/>
          </a:xfrm>
        </p:spPr>
        <p:txBody>
          <a:bodyPr>
            <a:noAutofit/>
          </a:bodyPr>
          <a:lstStyle/>
          <a:p>
            <a:r>
              <a:rPr lang="hu-HU" sz="1800" dirty="0"/>
              <a:t>A LÉTSZÁMVÁLTOZTATÁSI TERVEK MUTATÓJA NEGATÍVVÁ VÁLT ÉS EBBEN A HÓNAPBAN VOLT A LEGALACSONYABB A FELMÉRÉS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5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710894" y="235855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710894" y="324848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812895" y="254162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9296854"/>
              </p:ext>
            </p:extLst>
          </p:nvPr>
        </p:nvGraphicFramePr>
        <p:xfrm>
          <a:off x="0" y="922449"/>
          <a:ext cx="9143999" cy="5164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90" y="325772"/>
            <a:ext cx="7865807" cy="612000"/>
          </a:xfrm>
        </p:spPr>
        <p:txBody>
          <a:bodyPr>
            <a:noAutofit/>
          </a:bodyPr>
          <a:lstStyle/>
          <a:p>
            <a:r>
              <a:rPr lang="hu-HU" sz="1800" dirty="0"/>
              <a:t>AZ IPARBAN ÉS ÉPÍTŐIPARBAN TEVÉKENYKEDŐ VÁLASZADÓK FOGLALKOZTATÁSI VÁRAKOZÁSAI REKORDALACSONY SZINTRE CSÖKKENTEK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79987" y="6448837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638567" y="1880483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619285" y="2713155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740568" y="2028655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679825BB-6308-D916-C9CF-EAE5109F2B5C}"/>
              </a:ext>
            </a:extLst>
          </p:cNvPr>
          <p:cNvSpPr/>
          <p:nvPr/>
        </p:nvSpPr>
        <p:spPr>
          <a:xfrm>
            <a:off x="0" y="5781003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0208730"/>
              </p:ext>
            </p:extLst>
          </p:nvPr>
        </p:nvGraphicFramePr>
        <p:xfrm>
          <a:off x="1" y="937772"/>
          <a:ext cx="9144000" cy="4843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9027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9619"/>
            <a:ext cx="8164539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Az elmúlt 3 hónapban megvalósított áremelések indexe nem változott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7" y="5919281"/>
            <a:ext cx="749488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elmúlt 3 hónapban áremelést és árcsökkentést megvalósító válaszadók arányainak különbsége. </a:t>
            </a:r>
          </a:p>
          <a:p>
            <a:pPr algn="ctr"/>
            <a:r>
              <a:rPr lang="hu-HU" sz="2000" b="1" cap="all" dirty="0"/>
              <a:t>Az elmúlt 3 hónapban megvalósított áremelések</a:t>
            </a:r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30E62A43-BB11-389D-527C-08B8E59E73F3}"/>
              </a:ext>
            </a:extLst>
          </p:cNvPr>
          <p:cNvSpPr/>
          <p:nvPr/>
        </p:nvSpPr>
        <p:spPr>
          <a:xfrm>
            <a:off x="-108643" y="5684325"/>
            <a:ext cx="934317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</a:t>
            </a:r>
            <a:r>
              <a:rPr lang="hu-HU" sz="1400" i="1" dirty="0">
                <a:solidFill>
                  <a:srgbClr val="7F7F7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csoportosított adatok ágazati szinten, míg a teljes</a:t>
            </a:r>
            <a:r>
              <a:rPr lang="hu-HU" sz="1400" i="1" dirty="0">
                <a:solidFill>
                  <a:srgbClr val="7F7F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átlag ágazat és vállalatméret szerint is súlyozott.</a:t>
            </a:r>
            <a:endParaRPr lang="hu-H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CB018CDE-2D16-0198-AE29-66235E5014C9}"/>
              </a:ext>
            </a:extLst>
          </p:cNvPr>
          <p:cNvSpPr txBox="1"/>
          <p:nvPr/>
        </p:nvSpPr>
        <p:spPr>
          <a:xfrm>
            <a:off x="8788996" y="1001382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Emelkedtek az árak     Csökkentek az árak     </a:t>
            </a:r>
          </a:p>
        </p:txBody>
      </p:sp>
      <p:sp>
        <p:nvSpPr>
          <p:cNvPr id="8" name="Nyíl: felfelé mutató 7">
            <a:extLst>
              <a:ext uri="{FF2B5EF4-FFF2-40B4-BE49-F238E27FC236}">
                <a16:creationId xmlns:a16="http://schemas.microsoft.com/office/drawing/2014/main" id="{CEA9A399-39F3-F8B7-1230-481ED6DAEF16}"/>
              </a:ext>
            </a:extLst>
          </p:cNvPr>
          <p:cNvSpPr/>
          <p:nvPr/>
        </p:nvSpPr>
        <p:spPr>
          <a:xfrm>
            <a:off x="8650440" y="201980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9" name="Nyíl: felfelé mutató 8">
            <a:extLst>
              <a:ext uri="{FF2B5EF4-FFF2-40B4-BE49-F238E27FC236}">
                <a16:creationId xmlns:a16="http://schemas.microsoft.com/office/drawing/2014/main" id="{9D4C55FD-D3C0-41E7-8978-72197A4D58BC}"/>
              </a:ext>
            </a:extLst>
          </p:cNvPr>
          <p:cNvSpPr/>
          <p:nvPr/>
        </p:nvSpPr>
        <p:spPr>
          <a:xfrm rot="10800000">
            <a:off x="8650238" y="3149764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5EA6928B-CA3D-A12E-93C9-915A24FFA8E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4203487"/>
              </p:ext>
            </p:extLst>
          </p:nvPr>
        </p:nvGraphicFramePr>
        <p:xfrm>
          <a:off x="0" y="911619"/>
          <a:ext cx="9144000" cy="4772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940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01396"/>
            <a:ext cx="8091784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 következő 3 hónapban tervezett áremelések mutatója viszont az elmúlt 8 hónap legmagasabb szintjére nőtt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988" y="6410569"/>
            <a:ext cx="75840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1451" y="1295344"/>
            <a:ext cx="461665" cy="4111263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59450" y="2159768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59450" y="3181025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Téglalap 7">
            <a:extLst>
              <a:ext uri="{FF2B5EF4-FFF2-40B4-BE49-F238E27FC236}">
                <a16:creationId xmlns:a16="http://schemas.microsoft.com/office/drawing/2014/main" id="{C999B6D0-D99E-97A8-1E19-66B424115135}"/>
              </a:ext>
            </a:extLst>
          </p:cNvPr>
          <p:cNvSpPr/>
          <p:nvPr/>
        </p:nvSpPr>
        <p:spPr>
          <a:xfrm>
            <a:off x="-79116" y="5773665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ágazati és teljes átlag közötti különbséget az okozza, hogy előbbi súlyozatlan, utóbbi pedig nemcsak az ágazatok, hanem a vállalatok mérete szerint is súlyozott. </a:t>
            </a:r>
            <a:r>
              <a:rPr lang="hu-HU" sz="1400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AE43E789-3081-4627-B1A9-80FB80614C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1284011"/>
              </p:ext>
            </p:extLst>
          </p:nvPr>
        </p:nvGraphicFramePr>
        <p:xfrm>
          <a:off x="0" y="913396"/>
          <a:ext cx="9166885" cy="4860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7582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9"/>
            <a:ext cx="7832442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 magasabb infláció miatt a válaszadók 20 százaléka tervez évközi béremelést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688128" y="6147441"/>
            <a:ext cx="7767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magasabb infláció miatt évközi béremelést tervezők aránya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77136F5-1D1E-2D7C-641F-D959E37932ED}"/>
              </a:ext>
            </a:extLst>
          </p:cNvPr>
          <p:cNvCxnSpPr>
            <a:cxnSpLocks/>
          </p:cNvCxnSpPr>
          <p:nvPr/>
        </p:nvCxnSpPr>
        <p:spPr>
          <a:xfrm flipH="1" flipV="1">
            <a:off x="7337947" y="922449"/>
            <a:ext cx="6053" cy="400736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623D9BF0-154B-84D9-E6E5-A5C96BBAEF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0459192"/>
              </p:ext>
            </p:extLst>
          </p:nvPr>
        </p:nvGraphicFramePr>
        <p:xfrm>
          <a:off x="0" y="922449"/>
          <a:ext cx="9144000" cy="5224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9459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" y="310448"/>
            <a:ext cx="7951656" cy="612000"/>
          </a:xfrm>
        </p:spPr>
        <p:txBody>
          <a:bodyPr>
            <a:noAutofit/>
          </a:bodyPr>
          <a:lstStyle/>
          <a:p>
            <a:r>
              <a:rPr lang="hu-HU" sz="2000" dirty="0"/>
              <a:t>A vállalati konjunktúra továbbra is kedvezőtlen és minimálisan gyengült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848889841"/>
              </p:ext>
            </p:extLst>
          </p:nvPr>
        </p:nvGraphicFramePr>
        <p:xfrm>
          <a:off x="0" y="922448"/>
          <a:ext cx="9144000" cy="56251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303" y="309397"/>
            <a:ext cx="7882302" cy="612000"/>
          </a:xfrm>
        </p:spPr>
        <p:txBody>
          <a:bodyPr>
            <a:noAutofit/>
          </a:bodyPr>
          <a:lstStyle/>
          <a:p>
            <a:r>
              <a:rPr lang="hu-HU" sz="2000" dirty="0"/>
              <a:t>Az </a:t>
            </a:r>
            <a:r>
              <a:rPr lang="hu-HU" sz="2000" dirty="0" err="1"/>
              <a:t>mnb</a:t>
            </a:r>
            <a:r>
              <a:rPr lang="hu-HU" sz="2000" dirty="0"/>
              <a:t> vállalati konjunktúraindexe az előző havi -7-ről      -8 pontra mérséklődött 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583926" y="5803551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0237787"/>
              </p:ext>
            </p:extLst>
          </p:nvPr>
        </p:nvGraphicFramePr>
        <p:xfrm>
          <a:off x="15751" y="921397"/>
          <a:ext cx="9128250" cy="48821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1787"/>
            <a:ext cx="8056815" cy="612000"/>
          </a:xfrm>
        </p:spPr>
        <p:txBody>
          <a:bodyPr>
            <a:noAutofit/>
          </a:bodyPr>
          <a:lstStyle/>
          <a:p>
            <a:r>
              <a:rPr lang="hu-HU" sz="1800" dirty="0"/>
              <a:t>A nagyvállalati válaszadók körében az aktuális helyzet megítélése gyengült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81242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2114368"/>
              </p:ext>
            </p:extLst>
          </p:nvPr>
        </p:nvGraphicFramePr>
        <p:xfrm>
          <a:off x="1" y="923787"/>
          <a:ext cx="9112494" cy="4957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652" y="314733"/>
            <a:ext cx="7922717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vizsgált tényezői közül csak a bevételi szint megítélése mutatott javulást októberhez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3" y="1298260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3" y="2103491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004587"/>
            <a:ext cx="461665" cy="232865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    </a:t>
            </a:r>
            <a:r>
              <a:rPr lang="hu-HU" b="1" dirty="0">
                <a:solidFill>
                  <a:srgbClr val="FF0000"/>
                </a:solidFill>
              </a:rPr>
              <a:t>Kedvezőtlen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9040860"/>
              </p:ext>
            </p:extLst>
          </p:nvPr>
        </p:nvGraphicFramePr>
        <p:xfrm>
          <a:off x="0" y="926734"/>
          <a:ext cx="9136124" cy="5373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6189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4733"/>
            <a:ext cx="8154478" cy="612000"/>
          </a:xfrm>
        </p:spPr>
        <p:txBody>
          <a:bodyPr>
            <a:noAutofit/>
          </a:bodyPr>
          <a:lstStyle/>
          <a:p>
            <a:r>
              <a:rPr lang="hu-HU" sz="1800" dirty="0"/>
              <a:t>A várakozások tényezői közül csak a bérszinttel kapcsolatos várakozások javultak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177548" y="6457023"/>
            <a:ext cx="1958576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353044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2" y="1634918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66966" y="2445465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700215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5728324"/>
              </p:ext>
            </p:extLst>
          </p:nvPr>
        </p:nvGraphicFramePr>
        <p:xfrm>
          <a:off x="0" y="926733"/>
          <a:ext cx="9144000" cy="5530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818" y="310449"/>
            <a:ext cx="8383818" cy="612000"/>
          </a:xfrm>
        </p:spPr>
        <p:txBody>
          <a:bodyPr>
            <a:noAutofit/>
          </a:bodyPr>
          <a:lstStyle/>
          <a:p>
            <a:r>
              <a:rPr lang="hu-HU" sz="2000" dirty="0"/>
              <a:t>a várakozások a </a:t>
            </a:r>
            <a:r>
              <a:rPr lang="hu-HU" sz="2000" dirty="0" err="1"/>
              <a:t>MIKRO</a:t>
            </a:r>
            <a:r>
              <a:rPr lang="hu-HU" sz="2000" dirty="0"/>
              <a:t>-, ÉS KÖZÉPVÁLLALATOKNÁL JAVULTAK, </a:t>
            </a:r>
            <a:br>
              <a:rPr lang="hu-HU" sz="2000" dirty="0"/>
            </a:br>
            <a:r>
              <a:rPr lang="hu-HU" sz="2000" dirty="0"/>
              <a:t>A TÖBBI MÉRETKATEGÓRIÁBAN AZONBAN GYENGÜLTEK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3" y="5925795"/>
            <a:ext cx="834579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5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15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3330583"/>
              </p:ext>
            </p:extLst>
          </p:nvPr>
        </p:nvGraphicFramePr>
        <p:xfrm>
          <a:off x="0" y="922449"/>
          <a:ext cx="9144000" cy="5078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60709</TotalTime>
  <Words>1139</Words>
  <Application>Microsoft Office PowerPoint</Application>
  <PresentationFormat>Diavetítés a képernyőre (4:3 oldalarány)</PresentationFormat>
  <Paragraphs>133</Paragraphs>
  <Slides>26</Slides>
  <Notes>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26</vt:i4>
      </vt:variant>
    </vt:vector>
  </HeadingPairs>
  <TitlesOfParts>
    <vt:vector size="30" baseType="lpstr">
      <vt:lpstr>Arial</vt:lpstr>
      <vt:lpstr>Calibri</vt:lpstr>
      <vt:lpstr>MNB téma 4_3 új</vt:lpstr>
      <vt:lpstr>MNB téma 4_3 nyomtatásra</vt:lpstr>
      <vt:lpstr>Az mnb Vállalati Konjunktúra felmérésének 2023. novemberi eredményei</vt:lpstr>
      <vt:lpstr>Az mnb vállalati konjunktúra felmérései</vt:lpstr>
      <vt:lpstr>A vállalati konjunktúra továbbra is kedvezőtlen és minimálisan gyengült az előző hónaphoz képest</vt:lpstr>
      <vt:lpstr>Az mnb vállalati konjunktúraindexe az előző havi -7-ről      -8 pontra mérséklődött </vt:lpstr>
      <vt:lpstr>A nagyvállalati válaszadók körében az aktuális helyzet megítélése gyengült az előző hónaphoz képest</vt:lpstr>
      <vt:lpstr>A jelenlegi helyzet vizsgált tényezői közül csak a bevételi szint megítélése mutatott javulást októberhez képest</vt:lpstr>
      <vt:lpstr>A várakozások tényezői közül csak a bérszinttel kapcsolatos várakozások javultak az előző hónaphoz képest</vt:lpstr>
      <vt:lpstr>a várakozások a MIKRO-, ÉS KÖZÉPVÁLLALATOKNÁL JAVULTAK,  A TÖBBI MÉRETKATEGÓRIÁBAN AZONBAN GYENGÜLTEK</vt:lpstr>
      <vt:lpstr>Termelés és kereslet</vt:lpstr>
      <vt:lpstr>Az átlagos kapacitás-kihasználtság NEM VÁLTOZOTT, novemberben IS az egy évvel korábbi szint 90 százalékÁN ÁLLT</vt:lpstr>
      <vt:lpstr>AZ IPARBAN ÉS ÉPÍTŐIPARBAN STAGNÁLT, A TÖBBI IPARÁGBAN NŐTT AZ ÁTLAGOS KAPACITÁS-KIHASZNÁLTSÁG AZ ELŐZŐ HÓNAPHOZ KÉPEST</vt:lpstr>
      <vt:lpstr>A KAPACITÁS-KIHASZNÁLTSÁGRA VONATKOZÓ VÁRAKOZÁSOKAT FEBRUÁR ÓTA CSÖKKENŐ TREND JELLEMZI</vt:lpstr>
      <vt:lpstr>az átlagos bevételi szint NEM VÁLTOZOTT: novemberben IS az egy évvel korábbi szint 96 százalékáN ÁLLT</vt:lpstr>
      <vt:lpstr>AZ AKTUÁLIS BEVÉTELI SZINT KEDVEZŐTLEN MEGÍTÉLÉSE MÉRSÉKLŐDÖTT, A VÁRAKOZÁSOK AZONBAN TOVÁBB GYENGÜLTEK</vt:lpstr>
      <vt:lpstr>PowerPoint-bemutató</vt:lpstr>
      <vt:lpstr>Üzleti környezet, beruházások, foglalkoztatás</vt:lpstr>
      <vt:lpstr>AZ ÜZLETI KÖRNYEZET ÁTLAGOS MEGÍTÉLÉSE TOVÁBBRA IS KEDVEZŐTLEN ÉS KISMÉRTÉKBEN GYENGÜLT AZ ELŐZŐ HÓNAPHOZ KÉPEST…</vt:lpstr>
      <vt:lpstr>… ÉS UGYANEZ A TENDENCIA JELLEMEZTE A VÁRAKOZÁSOKAT IS NOVEMBERBEN</vt:lpstr>
      <vt:lpstr>A beruházási várakozások alindexe CSÖKKENT AZ ELŐZŐ HÓNAPHOZ KÉPEST, AZ IPARBAN ÉS ÉPÍTŐIPARBAN UGYANAKKOR JELENTŐSAN JAVULT</vt:lpstr>
      <vt:lpstr>A LÉTSZÁMVÁLTOZTATÁSI TERVEK MUTATÓJA NEGATÍVVÁ VÁLT ÉS EBBEN A HÓNAPBAN VOLT A LEGALACSONYABB A FELMÉRÉS KEZDETE ÓTA</vt:lpstr>
      <vt:lpstr>AZ IPARBAN ÉS ÉPÍTŐIPARBAN TEVÉKENYKEDŐ VÁLASZADÓK FOGLALKOZTATÁSI VÁRAKOZÁSAI REKORDALACSONY SZINTRE CSÖKKENTEK</vt:lpstr>
      <vt:lpstr>Árak</vt:lpstr>
      <vt:lpstr>Az elmúlt 3 hónapban megvalósított áremelések indexe nem változott az előző hónaphoz képest</vt:lpstr>
      <vt:lpstr>A következő 3 hónapban tervezett áremelések mutatója viszont az elmúlt 8 hónap legmagasabb szintjére nőtt</vt:lpstr>
      <vt:lpstr>a magasabb infláció miatt a válaszadók 20 százaléka tervez évközi béremelést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Lengyel Kinga</cp:lastModifiedBy>
  <cp:revision>2415</cp:revision>
  <dcterms:created xsi:type="dcterms:W3CDTF">2020-04-06T05:19:02Z</dcterms:created>
  <dcterms:modified xsi:type="dcterms:W3CDTF">2023-12-20T12:34:42Z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