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okt&#243;ber\input\2023.%20okt&#243;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588405445629119E-2"/>
          <c:w val="0.8070282405672915"/>
          <c:h val="0.5945670701907396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6C4-47EA-BD90-23A428890B84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C4-47EA-BD90-23A428890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Indexek!$B$4:$AJ$4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Indexek!$B$5:$AJ$5</c:f>
              <c:numCache>
                <c:formatCode>General\ "pont"</c:formatCode>
                <c:ptCount val="3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C4-47EA-BD90-23A428890B84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6C4-47EA-BD90-23A428890B84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C4-47EA-BD90-23A428890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Indexek!$B$4:$AJ$4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Indexek!$B$6:$AJ$6</c:f>
              <c:numCache>
                <c:formatCode>General\ "pont"</c:formatCode>
                <c:ptCount val="3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C4-47EA-BD90-23A428890B84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6C4-47EA-BD90-23A428890B84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C4-47EA-BD90-23A428890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Indexek!$B$4:$AJ$4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Indexek!$B$7:$AJ$7</c:f>
              <c:numCache>
                <c:formatCode>General\ "pont"</c:formatCode>
                <c:ptCount val="35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6C4-47EA-BD90-23A428890B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8-4009-BC0E-96C60A680B5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868-4009-BC0E-96C60A680B5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868-4009-BC0E-96C60A680B5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868-4009-BC0E-96C60A680B5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868-4009-BC0E-96C60A680B5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E868-4009-BC0E-96C60A680B5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E868-4009-BC0E-96C60A680B5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868-4009-BC0E-96C60A680B5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E868-4009-BC0E-96C60A680B5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E868-4009-BC0E-96C60A680B54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E868-4009-BC0E-96C60A680B54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E868-4009-BC0E-96C60A680B54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E868-4009-BC0E-96C60A680B54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E868-4009-BC0E-96C60A680B54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E868-4009-BC0E-96C60A680B54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E868-4009-BC0E-96C60A680B54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E868-4009-BC0E-96C60A680B54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E868-4009-BC0E-96C60A680B54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E868-4009-BC0E-96C60A680B54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E868-4009-BC0E-96C60A680B54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E868-4009-BC0E-96C60A680B54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E868-4009-BC0E-96C60A680B54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E868-4009-BC0E-96C60A680B54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E868-4009-BC0E-96C60A680B54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E868-4009-BC0E-96C60A680B54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E868-4009-BC0E-96C60A680B54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E868-4009-BC0E-96C60A680B54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E868-4009-BC0E-96C60A680B54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E868-4009-BC0E-96C60A680B54}"/>
              </c:ext>
            </c:extLst>
          </c:dPt>
          <c:xVal>
            <c:numRef>
              <c:f>Árbevétel!$B$2:$AJ$2</c:f>
              <c:numCache>
                <c:formatCode>General</c:formatCode>
                <c:ptCount val="35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</c:numCache>
            </c:numRef>
          </c:xVal>
          <c:yVal>
            <c:numRef>
              <c:f>Árbevétel!$B$3:$AJ$3</c:f>
              <c:numCache>
                <c:formatCode>General</c:formatCode>
                <c:ptCount val="35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C-E868-4009-BC0E-96C60A680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90277667353200708"/>
          <c:h val="0.3914886106034219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verzió'!$A$250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verzió'!$B$250:$AJ$250</c:f>
              <c:numCache>
                <c:formatCode>General</c:formatCode>
                <c:ptCount val="35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EB-4C42-B083-D262C2150092}"/>
            </c:ext>
          </c:extLst>
        </c:ser>
        <c:ser>
          <c:idx val="1"/>
          <c:order val="1"/>
          <c:tx>
            <c:strRef>
              <c:f>'Új verzió'!$A$251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7EB-4C42-B083-D262C2150092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7EB-4C42-B083-D262C2150092}"/>
              </c:ext>
            </c:extLst>
          </c:dPt>
          <c:dLbls>
            <c:dLbl>
              <c:idx val="34"/>
              <c:layout>
                <c:manualLayout>
                  <c:x val="-2.7777780815592826E-3"/>
                  <c:y val="7.8197235594314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verzió'!$B$251:$AJ$251</c:f>
              <c:numCache>
                <c:formatCode>General</c:formatCode>
                <c:ptCount val="35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EB-4C42-B083-D262C2150092}"/>
            </c:ext>
          </c:extLst>
        </c:ser>
        <c:ser>
          <c:idx val="7"/>
          <c:order val="2"/>
          <c:tx>
            <c:strRef>
              <c:f>'Új verzió'!$A$258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EB-4C42-B083-D262C2150092}"/>
                </c:ext>
              </c:extLst>
            </c:dLbl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verzió'!$B$258:$AJ$258</c:f>
              <c:numCache>
                <c:formatCode>General</c:formatCode>
                <c:ptCount val="35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37EB-4C42-B083-D262C2150092}"/>
            </c:ext>
          </c:extLst>
        </c:ser>
        <c:ser>
          <c:idx val="2"/>
          <c:order val="3"/>
          <c:tx>
            <c:strRef>
              <c:f>'Új verzió'!$A$253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verzió'!$B$253:$AJ$253</c:f>
              <c:numCache>
                <c:formatCode>0%</c:formatCode>
                <c:ptCount val="35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7EB-4C42-B083-D262C2150092}"/>
            </c:ext>
          </c:extLst>
        </c:ser>
        <c:ser>
          <c:idx val="3"/>
          <c:order val="4"/>
          <c:tx>
            <c:strRef>
              <c:f>'Új verzió'!$A$254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-1.3032872599052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verzió'!$B$254:$AJ$254</c:f>
              <c:numCache>
                <c:formatCode>0%</c:formatCode>
                <c:ptCount val="35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7EB-4C42-B083-D262C2150092}"/>
            </c:ext>
          </c:extLst>
        </c:ser>
        <c:ser>
          <c:idx val="4"/>
          <c:order val="5"/>
          <c:tx>
            <c:strRef>
              <c:f>'Új verzió'!$A$255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verzió'!$B$255:$AJ$255</c:f>
              <c:numCache>
                <c:formatCode>0%</c:formatCode>
                <c:ptCount val="35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7EB-4C42-B083-D262C2150092}"/>
            </c:ext>
          </c:extLst>
        </c:ser>
        <c:ser>
          <c:idx val="5"/>
          <c:order val="6"/>
          <c:tx>
            <c:strRef>
              <c:f>'Új verzió'!$A$256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verzió'!$B$256:$AJ$256</c:f>
              <c:numCache>
                <c:formatCode>0%</c:formatCode>
                <c:ptCount val="35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7EB-4C42-B083-D262C2150092}"/>
            </c:ext>
          </c:extLst>
        </c:ser>
        <c:ser>
          <c:idx val="6"/>
          <c:order val="7"/>
          <c:tx>
            <c:strRef>
              <c:f>'Új verzió'!$A$257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2.7777780815594864E-3"/>
                  <c:y val="-2.6065745198104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verzió'!$B$257:$AJ$257</c:f>
              <c:numCache>
                <c:formatCode>0%</c:formatCode>
                <c:ptCount val="35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7EB-4C42-B083-D262C2150092}"/>
            </c:ext>
          </c:extLst>
        </c:ser>
        <c:ser>
          <c:idx val="8"/>
          <c:order val="8"/>
          <c:tx>
            <c:strRef>
              <c:f>'Új verzió'!$A$259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2.0852596158483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7EB-4C42-B083-D262C2150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verzió'!$B$249:$AJ$249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verzió'!$B$259:$AJ$259</c:f>
              <c:numCache>
                <c:formatCode>0%</c:formatCode>
                <c:ptCount val="35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7EB-4C42-B083-D262C2150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verzió'!$A$260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37EB-4C42-B083-D262C215009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verzió'!$B$249:$AJ$249</c15:sqref>
                        </c15:formulaRef>
                      </c:ext>
                    </c:extLst>
                    <c:strCache>
                      <c:ptCount val="35"/>
                      <c:pt idx="0">
                        <c:v>2020. December</c:v>
                      </c:pt>
                      <c:pt idx="2">
                        <c:v>2021. Február</c:v>
                      </c:pt>
                      <c:pt idx="4">
                        <c:v>Április</c:v>
                      </c:pt>
                      <c:pt idx="6">
                        <c:v>Június</c:v>
                      </c:pt>
                      <c:pt idx="8">
                        <c:v>Augusztus</c:v>
                      </c:pt>
                      <c:pt idx="10">
                        <c:v>Október</c:v>
                      </c:pt>
                      <c:pt idx="12">
                        <c:v>December</c:v>
                      </c:pt>
                      <c:pt idx="14">
                        <c:v>2022. Február</c:v>
                      </c:pt>
                      <c:pt idx="16">
                        <c:v>Április</c:v>
                      </c:pt>
                      <c:pt idx="18">
                        <c:v>Június</c:v>
                      </c:pt>
                      <c:pt idx="20">
                        <c:v>Augusztus</c:v>
                      </c:pt>
                      <c:pt idx="22">
                        <c:v>Október</c:v>
                      </c:pt>
                      <c:pt idx="24">
                        <c:v>December</c:v>
                      </c:pt>
                      <c:pt idx="26">
                        <c:v>2023. Február</c:v>
                      </c:pt>
                      <c:pt idx="28">
                        <c:v>Április</c:v>
                      </c:pt>
                      <c:pt idx="30">
                        <c:v>Június</c:v>
                      </c:pt>
                      <c:pt idx="32">
                        <c:v>Augusztus</c:v>
                      </c:pt>
                      <c:pt idx="34">
                        <c:v>Október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verzió'!$B$260:$Z$260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37EB-4C42-B083-D262C2150092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1655287703228154"/>
          <c:w val="0.97655142347788215"/>
          <c:h val="0.265462374507290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074868766404201"/>
          <c:h val="0.6125945315785120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2.7777777777777779E-3"/>
                  <c:y val="2.880982033354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B5-4192-A14A-1A1FECB36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verzió'!$A$270:$A$304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verzió'!$B$270:$B$304</c:f>
              <c:numCache>
                <c:formatCode>General\ "pont"</c:formatCode>
                <c:ptCount val="35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B5-4192-A14A-1A1FECB36FB5}"/>
            </c:ext>
          </c:extLst>
        </c:ser>
        <c:ser>
          <c:idx val="1"/>
          <c:order val="1"/>
          <c:tx>
            <c:strRef>
              <c:f>'Új verzió'!$C$269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1.3888888888888889E-3"/>
                  <c:y val="-1.83335220304386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B5-4192-A14A-1A1FECB36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verzió'!$A$270:$A$304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verzió'!$C$270:$C$304</c:f>
              <c:numCache>
                <c:formatCode>General\ "pont"</c:formatCode>
                <c:ptCount val="35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B5-4192-A14A-1A1FECB36FB5}"/>
            </c:ext>
          </c:extLst>
        </c:ser>
        <c:ser>
          <c:idx val="2"/>
          <c:order val="2"/>
          <c:tx>
            <c:strRef>
              <c:f>'Új verzió'!$D$269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2.7777777777777779E-3"/>
                  <c:y val="1.5714447454661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B5-4192-A14A-1A1FECB36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verzió'!$A$270:$A$304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verzió'!$D$270:$D$304</c:f>
              <c:numCache>
                <c:formatCode>General\ "pont"</c:formatCode>
                <c:ptCount val="35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B5-4192-A14A-1A1FECB36FB5}"/>
            </c:ext>
          </c:extLst>
        </c:ser>
        <c:ser>
          <c:idx val="3"/>
          <c:order val="3"/>
          <c:tx>
            <c:strRef>
              <c:f>'Új verzió'!$E$269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B5-4192-A14A-1A1FECB36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verzió'!$A$270:$A$304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verzió'!$E$270:$E$304</c:f>
              <c:numCache>
                <c:formatCode>General\ "pont"</c:formatCode>
                <c:ptCount val="35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B5-4192-A14A-1A1FECB36FB5}"/>
            </c:ext>
          </c:extLst>
        </c:ser>
        <c:ser>
          <c:idx val="4"/>
          <c:order val="4"/>
          <c:tx>
            <c:strRef>
              <c:f>'Új verzió'!$F$269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B5-4192-A14A-1A1FECB36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verzió'!$A$270:$A$304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verzió'!$F$270:$F$304</c:f>
              <c:numCache>
                <c:formatCode>General\ "pont"</c:formatCode>
                <c:ptCount val="3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1B5-4192-A14A-1A1FECB36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2730706958344955"/>
          <c:w val="0.79775076552930879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314929320180802"/>
          <c:h val="0.624453688478998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verzió'!$B$307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9.67664758259056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2C-4CFE-9D36-29E570AF5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verzió'!$A$308:$A$342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verzió'!$B$308:$B$342</c:f>
              <c:numCache>
                <c:formatCode>General\ "pont"</c:formatCode>
                <c:ptCount val="35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2C-4CFE-9D36-29E570AF53F1}"/>
            </c:ext>
          </c:extLst>
        </c:ser>
        <c:ser>
          <c:idx val="1"/>
          <c:order val="1"/>
          <c:tx>
            <c:strRef>
              <c:f>'Új verzió'!$C$307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-1.9353295165181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2C-4CFE-9D36-29E570AF5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verzió'!$A$308:$A$342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verzió'!$C$308:$C$342</c:f>
              <c:numCache>
                <c:formatCode>General\ "pont"</c:formatCode>
                <c:ptCount val="35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2C-4CFE-9D36-29E570AF53F1}"/>
            </c:ext>
          </c:extLst>
        </c:ser>
        <c:ser>
          <c:idx val="2"/>
          <c:order val="2"/>
          <c:tx>
            <c:strRef>
              <c:f>'Új verzió'!$D$307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2C-4CFE-9D36-29E570AF5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verzió'!$A$308:$A$342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verzió'!$D$308:$D$342</c:f>
              <c:numCache>
                <c:formatCode>General\ "pont"</c:formatCode>
                <c:ptCount val="35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2C-4CFE-9D36-29E570AF53F1}"/>
            </c:ext>
          </c:extLst>
        </c:ser>
        <c:ser>
          <c:idx val="3"/>
          <c:order val="3"/>
          <c:tx>
            <c:strRef>
              <c:f>'Új verzió'!$E$307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2C-4CFE-9D36-29E570AF5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verzió'!$A$308:$A$342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verzió'!$E$308:$E$342</c:f>
              <c:numCache>
                <c:formatCode>General\ "pont"</c:formatCode>
                <c:ptCount val="35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F2C-4CFE-9D36-29E570AF53F1}"/>
            </c:ext>
          </c:extLst>
        </c:ser>
        <c:ser>
          <c:idx val="4"/>
          <c:order val="4"/>
          <c:tx>
            <c:strRef>
              <c:f>'Új verzió'!$F$307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-2.4191618956476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2C-4CFE-9D36-29E570AF5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verzió'!$A$308:$A$342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verzió'!$F$308:$F$342</c:f>
              <c:numCache>
                <c:formatCode>General\ "pont"</c:formatCode>
                <c:ptCount val="3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F2C-4CFE-9D36-29E570AF5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281922572178483"/>
          <c:h val="0.5579774716820706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verzió'!$L$354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EA-4FB5-A398-B1D546239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verzió'!$K$355:$K$389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verzió'!$L$355:$L$389</c:f>
              <c:numCache>
                <c:formatCode>General\ "pont"</c:formatCode>
                <c:ptCount val="35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EA-4FB5-A398-B1D5462399B2}"/>
            </c:ext>
          </c:extLst>
        </c:ser>
        <c:ser>
          <c:idx val="1"/>
          <c:order val="1"/>
          <c:tx>
            <c:strRef>
              <c:f>'Új verzió'!$M$354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EA-4FB5-A398-B1D546239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verzió'!$K$355:$K$389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verzió'!$M$355:$M$389</c:f>
              <c:numCache>
                <c:formatCode>General\ "pont"</c:formatCode>
                <c:ptCount val="35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EA-4FB5-A398-B1D5462399B2}"/>
            </c:ext>
          </c:extLst>
        </c:ser>
        <c:ser>
          <c:idx val="2"/>
          <c:order val="2"/>
          <c:tx>
            <c:strRef>
              <c:f>'Új verzió'!$N$354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EA-4FB5-A398-B1D546239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verzió'!$K$355:$K$389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verzió'!$N$355:$N$389</c:f>
              <c:numCache>
                <c:formatCode>General\ "pont"</c:formatCode>
                <c:ptCount val="35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EA-4FB5-A398-B1D5462399B2}"/>
            </c:ext>
          </c:extLst>
        </c:ser>
        <c:ser>
          <c:idx val="3"/>
          <c:order val="3"/>
          <c:tx>
            <c:strRef>
              <c:f>'Új verzió'!$O$354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EA-4FB5-A398-B1D546239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verzió'!$K$355:$K$389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verzió'!$O$355:$O$389</c:f>
              <c:numCache>
                <c:formatCode>General\ "pont"</c:formatCode>
                <c:ptCount val="3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5EA-4FB5-A398-B1D546239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782074808209985"/>
          <c:w val="0.73455621172353458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83094787469E-2"/>
          <c:w val="0.75630421656870261"/>
          <c:h val="0.606203548038168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verzió'!$B$389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CB-42B3-B3F4-05CD11ACE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verzió'!$A$390:$A$424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verzió'!$B$390:$B$424</c:f>
              <c:numCache>
                <c:formatCode>General\ "pont"</c:formatCode>
                <c:ptCount val="35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CB-42B3-B3F4-05CD11ACEEE9}"/>
            </c:ext>
          </c:extLst>
        </c:ser>
        <c:ser>
          <c:idx val="1"/>
          <c:order val="1"/>
          <c:tx>
            <c:strRef>
              <c:f>'Új verzió'!$C$389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CB-42B3-B3F4-05CD11ACE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verzió'!$A$390:$A$424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verzió'!$C$390:$C$424</c:f>
              <c:numCache>
                <c:formatCode>General\ "pont"</c:formatCode>
                <c:ptCount val="35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CB-42B3-B3F4-05CD11ACEEE9}"/>
            </c:ext>
          </c:extLst>
        </c:ser>
        <c:ser>
          <c:idx val="2"/>
          <c:order val="2"/>
          <c:tx>
            <c:strRef>
              <c:f>'Új verzió'!$D$389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2.7777780815592826E-3"/>
                  <c:y val="2.45923574698608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CB-42B3-B3F4-05CD11ACE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verzió'!$A$390:$A$424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verzió'!$D$390:$D$424</c:f>
              <c:numCache>
                <c:formatCode>General\ "pont"</c:formatCode>
                <c:ptCount val="35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CB-42B3-B3F4-05CD11ACEEE9}"/>
            </c:ext>
          </c:extLst>
        </c:ser>
        <c:ser>
          <c:idx val="3"/>
          <c:order val="3"/>
          <c:tx>
            <c:strRef>
              <c:f>'Új verzió'!$E$389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CB-42B3-B3F4-05CD11ACE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verzió'!$A$390:$A$424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verzió'!$E$390:$E$424</c:f>
              <c:numCache>
                <c:formatCode>General\ "pont"</c:formatCode>
                <c:ptCount val="35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CB-42B3-B3F4-05CD11ACEEE9}"/>
            </c:ext>
          </c:extLst>
        </c:ser>
        <c:ser>
          <c:idx val="4"/>
          <c:order val="4"/>
          <c:tx>
            <c:strRef>
              <c:f>'Új verzió'!$F$389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CB-42B3-B3F4-05CD11ACE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verzió'!$A$390:$A$424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verzió'!$F$390:$F$424</c:f>
              <c:numCache>
                <c:formatCode>General\ "pont"</c:formatCode>
                <c:ptCount val="3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CB-42B3-B3F4-05CD11ACE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922633878086757E-2"/>
          <c:w val="0.75074868766404201"/>
          <c:h val="0.534858651177282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verzió'!$L$426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F1-4492-A6B7-F5B802D358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verzió'!$K$427:$K$461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verzió'!$L$427:$L$461</c:f>
              <c:numCache>
                <c:formatCode>General\ "pont"</c:formatCode>
                <c:ptCount val="35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F1-4492-A6B7-F5B802D3589C}"/>
            </c:ext>
          </c:extLst>
        </c:ser>
        <c:ser>
          <c:idx val="1"/>
          <c:order val="1"/>
          <c:tx>
            <c:strRef>
              <c:f>'Új verzió'!$M$426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F1-4492-A6B7-F5B802D358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verzió'!$K$427:$K$461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verzió'!$M$427:$M$461</c:f>
              <c:numCache>
                <c:formatCode>General\ "pont"</c:formatCode>
                <c:ptCount val="35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F1-4492-A6B7-F5B802D3589C}"/>
            </c:ext>
          </c:extLst>
        </c:ser>
        <c:ser>
          <c:idx val="2"/>
          <c:order val="2"/>
          <c:tx>
            <c:strRef>
              <c:f>'Új verzió'!$N$426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F1-4492-A6B7-F5B802D358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verzió'!$K$427:$K$461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verzió'!$N$427:$N$461</c:f>
              <c:numCache>
                <c:formatCode>General\ "pont"</c:formatCode>
                <c:ptCount val="35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F1-4492-A6B7-F5B802D3589C}"/>
            </c:ext>
          </c:extLst>
        </c:ser>
        <c:ser>
          <c:idx val="3"/>
          <c:order val="3"/>
          <c:tx>
            <c:strRef>
              <c:f>'Új verzió'!$O$426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F1-4492-A6B7-F5B802D358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verzió'!$K$427:$K$461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verzió'!$O$427:$O$461</c:f>
              <c:numCache>
                <c:formatCode>General\ "pont"</c:formatCode>
                <c:ptCount val="3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F1-4492-A6B7-F5B802D35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837305715956969"/>
          <c:w val="0.77205621172353456"/>
          <c:h val="0.12589364413962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42122339428057E-2"/>
          <c:w val="0.76463757655293085"/>
          <c:h val="0.5605953018256942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verzió'!$B$589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5F-4D09-B676-13F6CF38D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verzió'!$A$590:$A$606</c:f>
              <c:strCache>
                <c:ptCount val="17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</c:strCache>
            </c:strRef>
          </c:cat>
          <c:val>
            <c:numRef>
              <c:f>'Új verzió'!$B$590:$B$606</c:f>
              <c:numCache>
                <c:formatCode>General\ "pont"</c:formatCode>
                <c:ptCount val="17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5F-4D09-B676-13F6CF38D80D}"/>
            </c:ext>
          </c:extLst>
        </c:ser>
        <c:ser>
          <c:idx val="1"/>
          <c:order val="1"/>
          <c:tx>
            <c:strRef>
              <c:f>'Új verzió'!$C$589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verzió'!$A$590:$A$606</c:f>
              <c:strCache>
                <c:ptCount val="17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</c:strCache>
            </c:strRef>
          </c:cat>
          <c:val>
            <c:numRef>
              <c:f>'Új verzió'!$C$590:$C$606</c:f>
              <c:numCache>
                <c:formatCode>General\ "pont"</c:formatCode>
                <c:ptCount val="17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5F-4D09-B676-13F6CF38D80D}"/>
            </c:ext>
          </c:extLst>
        </c:ser>
        <c:ser>
          <c:idx val="2"/>
          <c:order val="2"/>
          <c:tx>
            <c:strRef>
              <c:f>'Új verzió'!$D$589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1.3888888888888889E-3"/>
                  <c:y val="-3.1931577585457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5F-4D09-B676-13F6CF38D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verzió'!$A$590:$A$606</c:f>
              <c:strCache>
                <c:ptCount val="17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</c:strCache>
            </c:strRef>
          </c:cat>
          <c:val>
            <c:numRef>
              <c:f>'Új verzió'!$D$590:$D$606</c:f>
              <c:numCache>
                <c:formatCode>General\ "pont"</c:formatCode>
                <c:ptCount val="17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5F-4D09-B676-13F6CF38D80D}"/>
            </c:ext>
          </c:extLst>
        </c:ser>
        <c:ser>
          <c:idx val="3"/>
          <c:order val="3"/>
          <c:tx>
            <c:strRef>
              <c:f>'Új verzió'!$E$589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5F-4D09-B676-13F6CF38D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verzió'!$A$590:$A$606</c:f>
              <c:strCache>
                <c:ptCount val="17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</c:strCache>
            </c:strRef>
          </c:cat>
          <c:val>
            <c:numRef>
              <c:f>'Új verzió'!$E$590:$E$606</c:f>
              <c:numCache>
                <c:formatCode>General\ "pont"</c:formatCode>
                <c:ptCount val="17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5F-4D09-B676-13F6CF38D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55522747156606"/>
          <c:y val="0.85095831399594157"/>
          <c:w val="0.77622287839020132"/>
          <c:h val="0.143719756406482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75671264285989E-2"/>
          <c:w val="0.74380424321959759"/>
          <c:h val="0.58613669325710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verzió'!$L$555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2D-458A-9730-BF9683A30E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verzió'!$K$556:$K$590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verzió'!$L$556:$L$590</c:f>
              <c:numCache>
                <c:formatCode>General\ "pont"</c:formatCode>
                <c:ptCount val="35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2D-458A-9730-BF9683A30ED6}"/>
            </c:ext>
          </c:extLst>
        </c:ser>
        <c:ser>
          <c:idx val="1"/>
          <c:order val="1"/>
          <c:tx>
            <c:strRef>
              <c:f>'Új verzió'!$M$555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2D-458A-9730-BF9683A30E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verzió'!$K$556:$K$590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verzió'!$M$556:$M$590</c:f>
              <c:numCache>
                <c:formatCode>General\ "pont"</c:formatCode>
                <c:ptCount val="35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2D-458A-9730-BF9683A30ED6}"/>
            </c:ext>
          </c:extLst>
        </c:ser>
        <c:ser>
          <c:idx val="2"/>
          <c:order val="2"/>
          <c:tx>
            <c:strRef>
              <c:f>'Új verzió'!$N$555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2D-458A-9730-BF9683A30E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verzió'!$K$556:$K$590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verzió'!$N$556:$N$590</c:f>
              <c:numCache>
                <c:formatCode>General\ "pont"</c:formatCode>
                <c:ptCount val="35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2D-458A-9730-BF9683A30ED6}"/>
            </c:ext>
          </c:extLst>
        </c:ser>
        <c:ser>
          <c:idx val="3"/>
          <c:order val="3"/>
          <c:tx>
            <c:strRef>
              <c:f>'Új verzió'!$O$555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2D-458A-9730-BF9683A30E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verzió'!$K$556:$K$590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verzió'!$O$556:$O$590</c:f>
              <c:numCache>
                <c:formatCode>General\ "pont"</c:formatCode>
                <c:ptCount val="35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2D-458A-9730-BF9683A30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verzió'!$B$610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verzió'!$A$611:$A$615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verzió'!$B$611:$B$615</c:f>
              <c:numCache>
                <c:formatCode>General</c:formatCode>
                <c:ptCount val="5"/>
                <c:pt idx="0">
                  <c:v>0.69072164948453607</c:v>
                </c:pt>
                <c:pt idx="1">
                  <c:v>8.5910652920962199E-2</c:v>
                </c:pt>
                <c:pt idx="2">
                  <c:v>9.2783505154639179E-2</c:v>
                </c:pt>
                <c:pt idx="3">
                  <c:v>2.0618556701030927E-2</c:v>
                </c:pt>
                <c:pt idx="4">
                  <c:v>0.10996563573883161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E5-4E7C-ABA3-31F173982B9C}"/>
            </c:ext>
          </c:extLst>
        </c:ser>
        <c:ser>
          <c:idx val="1"/>
          <c:order val="1"/>
          <c:tx>
            <c:strRef>
              <c:f>'Új verzió'!$C$610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verzió'!$A$611:$A$615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verzió'!$C$611:$C$615</c:f>
              <c:numCache>
                <c:formatCode>General</c:formatCode>
                <c:ptCount val="5"/>
                <c:pt idx="0">
                  <c:v>0.55555555555555558</c:v>
                </c:pt>
                <c:pt idx="1">
                  <c:v>8.8888888888888892E-2</c:v>
                </c:pt>
                <c:pt idx="2">
                  <c:v>4.4444444444444446E-2</c:v>
                </c:pt>
                <c:pt idx="3">
                  <c:v>4.4444444444444446E-2</c:v>
                </c:pt>
                <c:pt idx="4">
                  <c:v>0.26666666666666666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E5-4E7C-ABA3-31F173982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2.8147708854644168E-2"/>
          <c:w val="0.80712678658553849"/>
          <c:h val="0.6538960010731312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17-4FB1-8A25-1D504CD0A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Indexek!$A$53:$A$87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Indexek!$B$53:$B$87</c:f>
              <c:numCache>
                <c:formatCode>General\ "pont"</c:formatCode>
                <c:ptCount val="35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17-4FB1-8A25-1D504CD0A247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717-4FB1-8A25-1D504CD0A247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17-4FB1-8A25-1D504CD0A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Indexek!$A$53:$A$87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Indexek!$C$53:$C$87</c:f>
              <c:numCache>
                <c:formatCode>General\ "pont"</c:formatCode>
                <c:ptCount val="35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17-4FB1-8A25-1D504CD0A247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Indexek!$A$53:$A$87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Indexek!$D$53:$D$87</c:f>
              <c:numCache>
                <c:formatCode>General\ "pont"</c:formatCode>
                <c:ptCount val="35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17-4FB1-8A25-1D504CD0A247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17-4FB1-8A25-1D504CD0A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Indexek!$A$53:$A$87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Indexek!$E$53:$E$87</c:f>
              <c:numCache>
                <c:formatCode>General\ "pont"</c:formatCode>
                <c:ptCount val="35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17-4FB1-8A25-1D504CD0A247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17-4FB1-8A25-1D504CD0A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Indexek!$A$53:$A$87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Indexek!$F$53:$F$87</c:f>
              <c:numCache>
                <c:formatCode>General\ "pont"</c:formatCode>
                <c:ptCount val="3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17-4FB1-8A25-1D504CD0A2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542207564412156"/>
          <c:h val="0.49260541963722815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Indexek!$B$26:$AJ$26</c:f>
              <c:numCache>
                <c:formatCode>General\ "pont"</c:formatCode>
                <c:ptCount val="35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11-4E12-AEB5-88C95ECB36A5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-2.5865987522484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11-4E12-AEB5-88C95ECB3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Indexek!$B$27:$AJ$27</c:f>
              <c:numCache>
                <c:formatCode>General\ "pont"</c:formatCode>
                <c:ptCount val="35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11-4E12-AEB5-88C95ECB36A5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Indexek!$B$28:$AJ$28</c:f>
              <c:numCache>
                <c:formatCode>General\ "pont"</c:formatCode>
                <c:ptCount val="35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11-4E12-AEB5-88C95ECB36A5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1.17572670556747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11-4E12-AEB5-88C95ECB3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Indexek!$B$29:$AJ$29</c:f>
              <c:numCache>
                <c:formatCode>General\ "pont"</c:formatCode>
                <c:ptCount val="3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11-4E12-AEB5-88C95ECB36A5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-1.6460173877944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11-4E12-AEB5-88C95ECB3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Indexek!$B$30:$AJ$30</c:f>
              <c:numCache>
                <c:formatCode>General</c:formatCode>
                <c:ptCount val="35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E11-4E12-AEB5-88C95ECB36A5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11-4E12-AEB5-88C95ECB3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Indexek!$B$31:$AJ$31</c:f>
              <c:numCache>
                <c:formatCode>General\ "pont"</c:formatCode>
                <c:ptCount val="35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E11-4E12-AEB5-88C95ECB36A5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11-4E12-AEB5-88C95ECB3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Indexek!$B$25:$AJ$25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Indexek!$B$32:$AJ$32</c:f>
              <c:numCache>
                <c:formatCode>General\ "pont"</c:formatCode>
                <c:ptCount val="3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E11-4E12-AEB5-88C95ECB3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6747995478543918"/>
          <c:w val="0.97967584280553144"/>
          <c:h val="0.232520045214560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3.741787007784847E-2"/>
          <c:w val="0.75687947920763876"/>
          <c:h val="0.4689635371065167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Indexek!$B$39:$AJ$39</c:f>
              <c:numCache>
                <c:formatCode>General\ "pont"</c:formatCode>
                <c:ptCount val="35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E4-4C4D-B5B5-8D91AC598DB5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1.0220281896651768E-16"/>
                  <c:y val="-2.340448234537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E4-4C4D-B5B5-8D91AC59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Indexek!$B$40:$AJ$40</c:f>
              <c:numCache>
                <c:formatCode>General\ "pont"</c:formatCode>
                <c:ptCount val="3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E4-4C4D-B5B5-8D91AC598DB5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Indexek!$B$41:$AJ$41</c:f>
              <c:numCache>
                <c:formatCode>General\ "pont"</c:formatCode>
                <c:ptCount val="3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E4-4C4D-B5B5-8D91AC598DB5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E4-4C4D-B5B5-8D91AC59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Indexek!$B$42:$AJ$42</c:f>
              <c:numCache>
                <c:formatCode>General\ "pont"</c:formatCode>
                <c:ptCount val="3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E4-4C4D-B5B5-8D91AC598DB5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E4-4C4D-B5B5-8D91AC59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Indexek!$B$43:$AJ$43</c:f>
              <c:numCache>
                <c:formatCode>General\ "pont"</c:formatCode>
                <c:ptCount val="35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5E4-4C4D-B5B5-8D91AC598DB5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1.0220281896651768E-16"/>
                  <c:y val="9.3617929381489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E4-4C4D-B5B5-8D91AC59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Indexek!$B$44:$AJ$44</c:f>
              <c:numCache>
                <c:formatCode>General\ "pont"</c:formatCode>
                <c:ptCount val="3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5E4-4C4D-B5B5-8D91AC598DB5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E4-4C4D-B5B5-8D91AC59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Indexek!$B$38:$AJ$38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Indexek!$B$45:$AJ$45</c:f>
              <c:numCache>
                <c:formatCode>General\ "pont"</c:formatCode>
                <c:ptCount val="3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5E4-4C4D-B5B5-8D91AC598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817972836426062"/>
          <c:w val="1"/>
          <c:h val="0.241820271635739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817147856517"/>
          <c:y val="3.296614564856111E-2"/>
          <c:w val="0.81796609798775166"/>
          <c:h val="0.65453211801304922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CA-46A6-8981-86EE1F6F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Indexek!$A$91:$A$125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Indexek!$B$91:$B$125</c:f>
              <c:numCache>
                <c:formatCode>General\ "pont"</c:formatCode>
                <c:ptCount val="35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CA-46A6-8981-86EE1F6F2646}"/>
            </c:ext>
          </c:extLst>
        </c:ser>
        <c:ser>
          <c:idx val="1"/>
          <c:order val="1"/>
          <c:tx>
            <c:strRef>
              <c:f>Indexek!$C$90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7.61490562813477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CA-46A6-8981-86EE1F6F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Indexek!$A$91:$A$125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Indexek!$C$91:$C$125</c:f>
              <c:numCache>
                <c:formatCode>General\ "pont"</c:formatCode>
                <c:ptCount val="35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CA-46A6-8981-86EE1F6F2646}"/>
            </c:ext>
          </c:extLst>
        </c:ser>
        <c:ser>
          <c:idx val="2"/>
          <c:order val="2"/>
          <c:tx>
            <c:strRef>
              <c:f>Indexek!$D$90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CA-46A6-8981-86EE1F6F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Indexek!$A$91:$A$125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Indexek!$D$91:$D$125</c:f>
              <c:numCache>
                <c:formatCode>General\ "pont"</c:formatCode>
                <c:ptCount val="35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CA-46A6-8981-86EE1F6F2646}"/>
            </c:ext>
          </c:extLst>
        </c:ser>
        <c:ser>
          <c:idx val="3"/>
          <c:order val="3"/>
          <c:tx>
            <c:strRef>
              <c:f>Indexek!$E$90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CA-46A6-8981-86EE1F6F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Indexek!$A$91:$A$125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Indexek!$E$91:$E$125</c:f>
              <c:numCache>
                <c:formatCode>General\ "pont"</c:formatCode>
                <c:ptCount val="35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CA-46A6-8981-86EE1F6F2646}"/>
            </c:ext>
          </c:extLst>
        </c:ser>
        <c:ser>
          <c:idx val="4"/>
          <c:order val="4"/>
          <c:tx>
            <c:strRef>
              <c:f>Indexek!$F$90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CA-46A6-8981-86EE1F6F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Indexek!$A$91:$A$125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Indexek!$F$91:$F$125</c:f>
              <c:numCache>
                <c:formatCode>General\ "pont"</c:formatCode>
                <c:ptCount val="3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CA-46A6-8981-86EE1F6F26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6605424321959745"/>
          <c:h val="0.6446376036783060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FDA-4073-B92E-FFB41C4616A6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FDA-4073-B92E-FFB41C4616A6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DA-4073-B92E-FFB41C461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verzió'!$A$56:$A$90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verzió'!$B$56:$B$90</c:f>
              <c:numCache>
                <c:formatCode>0%</c:formatCode>
                <c:ptCount val="35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DA-4073-B92E-FFB41C4616A6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FDA-4073-B92E-FFB41C4616A6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FDA-4073-B92E-FFB41C461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verzió'!$A$56:$A$90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verzió'!$C$56:$C$90</c:f>
              <c:numCache>
                <c:formatCode>0%</c:formatCode>
                <c:ptCount val="35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FDA-4073-B92E-FFB41C4616A6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FDA-4073-B92E-FFB41C461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verzió'!$A$56:$A$90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verzió'!$D$56:$D$90</c:f>
              <c:numCache>
                <c:formatCode>0%</c:formatCode>
                <c:ptCount val="35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FDA-4073-B92E-FFB41C4616A6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0"/>
                  <c:y val="-4.8636604904561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DA-4073-B92E-FFB41C461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verzió'!$A$56:$A$90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verzió'!$E$56:$E$90</c:f>
              <c:numCache>
                <c:formatCode>0%</c:formatCode>
                <c:ptCount val="35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FDA-4073-B92E-FFB41C4616A6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CFDA-4073-B92E-FFB41C4616A6}"/>
              </c:ext>
            </c:extLst>
          </c:dPt>
          <c:dLbls>
            <c:dLbl>
              <c:idx val="34"/>
              <c:layout>
                <c:manualLayout>
                  <c:x val="2.7777777777777779E-3"/>
                  <c:y val="-1.45909814713684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DA-4073-B92E-FFB41C461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verzió'!$A$56:$A$90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verzió'!$F$56:$F$90</c:f>
              <c:numCache>
                <c:formatCode>0%</c:formatCode>
                <c:ptCount val="3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FDA-4073-B92E-FFB41C4616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2965879271"/>
          <c:h val="0.5390154904277625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05-474C-85D1-FE045A75F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verzió'!$K$93:$K$127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verzió'!$L$93:$L$127</c:f>
              <c:numCache>
                <c:formatCode>0%</c:formatCode>
                <c:ptCount val="35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05-474C-85D1-FE045A75FF49}"/>
            </c:ext>
          </c:extLst>
        </c:ser>
        <c:ser>
          <c:idx val="1"/>
          <c:order val="1"/>
          <c:tx>
            <c:strRef>
              <c:f>'Új verzió'!$M$92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05-474C-85D1-FE045A75F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verzió'!$K$93:$K$127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verzió'!$M$93:$M$127</c:f>
              <c:numCache>
                <c:formatCode>0%</c:formatCode>
                <c:ptCount val="35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05-474C-85D1-FE045A75FF49}"/>
            </c:ext>
          </c:extLst>
        </c:ser>
        <c:ser>
          <c:idx val="2"/>
          <c:order val="2"/>
          <c:tx>
            <c:strRef>
              <c:f>'Új verzió'!$N$92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2.0370135052831988E-16"/>
                  <c:y val="2.98171951944157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05-474C-85D1-FE045A75F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verzió'!$K$93:$K$127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verzió'!$N$93:$N$127</c:f>
              <c:numCache>
                <c:formatCode>0%</c:formatCode>
                <c:ptCount val="35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05-474C-85D1-FE045A75FF49}"/>
            </c:ext>
          </c:extLst>
        </c:ser>
        <c:ser>
          <c:idx val="3"/>
          <c:order val="3"/>
          <c:tx>
            <c:strRef>
              <c:f>'Új verzió'!$O$92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2.0370135052831988E-16"/>
                  <c:y val="-2.7106541085832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05-474C-85D1-FE045A75F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verzió'!$K$93:$K$127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verzió'!$O$93:$O$127</c:f>
              <c:numCache>
                <c:formatCode>0%</c:formatCode>
                <c:ptCount val="3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05-474C-85D1-FE045A75F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3733257975726194"/>
          <c:w val="0.74844510061242353"/>
          <c:h val="0.146403495591238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71459222281358"/>
          <c:h val="0.6149193915404846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CD-4323-9BFF-0C971FE29F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verzió'!$A$125:$A$159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verzió'!$B$125:$B$159</c:f>
              <c:numCache>
                <c:formatCode>General\ "pont"</c:formatCode>
                <c:ptCount val="35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CD-4323-9BFF-0C971FE29FFF}"/>
            </c:ext>
          </c:extLst>
        </c:ser>
        <c:ser>
          <c:idx val="1"/>
          <c:order val="1"/>
          <c:tx>
            <c:strRef>
              <c:f>'Új verzió'!$C$124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4"/>
              <c:layout>
                <c:manualLayout>
                  <c:x val="-1.0185066412563586E-16"/>
                  <c:y val="3.26684095094949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CD-4323-9BFF-0C971FE29F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verzió'!$A$125:$A$159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verzió'!$C$125:$C$159</c:f>
              <c:numCache>
                <c:formatCode>General\ "pont"</c:formatCode>
                <c:ptCount val="35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CD-4323-9BFF-0C971FE29FFF}"/>
            </c:ext>
          </c:extLst>
        </c:ser>
        <c:ser>
          <c:idx val="2"/>
          <c:order val="2"/>
          <c:tx>
            <c:strRef>
              <c:f>'Új verzió'!$D$124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CD-4323-9BFF-0C971FE29F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verzió'!$A$125:$A$159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verzió'!$D$125:$D$159</c:f>
              <c:numCache>
                <c:formatCode>General\ "pont"</c:formatCode>
                <c:ptCount val="35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CD-4323-9BFF-0C971FE29FFF}"/>
            </c:ext>
          </c:extLst>
        </c:ser>
        <c:ser>
          <c:idx val="3"/>
          <c:order val="3"/>
          <c:tx>
            <c:strRef>
              <c:f>'Új verzió'!$E$124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CD-4323-9BFF-0C971FE29F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verzió'!$A$125:$A$159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verzió'!$E$125:$E$159</c:f>
              <c:numCache>
                <c:formatCode>General\ "pont"</c:formatCode>
                <c:ptCount val="35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CCD-4323-9BFF-0C971FE29FFF}"/>
            </c:ext>
          </c:extLst>
        </c:ser>
        <c:ser>
          <c:idx val="4"/>
          <c:order val="4"/>
          <c:tx>
            <c:strRef>
              <c:f>'Új verzió'!$F$124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CD-4323-9BFF-0C971FE29F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verzió'!$A$125:$A$159</c:f>
              <c:strCache>
                <c:ptCount val="35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  <c:pt idx="34">
                  <c:v>Október</c:v>
                </c:pt>
              </c:strCache>
            </c:strRef>
          </c:cat>
          <c:val>
            <c:numRef>
              <c:f>'Új verzió'!$F$125:$F$159</c:f>
              <c:numCache>
                <c:formatCode>General\ "pont"</c:formatCode>
                <c:ptCount val="3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CCD-4323-9BFF-0C971FE29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3359520289464E-2"/>
          <c:w val="0.85494313210848638"/>
          <c:h val="0.6569333928479826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1D1-4BEE-A1C8-2C89C55A6B4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1D1-4BEE-A1C8-2C89C55A6B41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1D1-4BEE-A1C8-2C89C55A6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verzió'!$A$173:$A$207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verzió'!$B$173:$B$207</c:f>
              <c:numCache>
                <c:formatCode>0%</c:formatCode>
                <c:ptCount val="35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D1-4BEE-A1C8-2C89C55A6B41}"/>
            </c:ext>
          </c:extLst>
        </c:ser>
        <c:ser>
          <c:idx val="1"/>
          <c:order val="1"/>
          <c:tx>
            <c:strRef>
              <c:f>'Új verzió'!$C$172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1D1-4BEE-A1C8-2C89C55A6B4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1D1-4BEE-A1C8-2C89C55A6B41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D1-4BEE-A1C8-2C89C55A6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verzió'!$A$173:$A$207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verzió'!$C$173:$C$207</c:f>
              <c:numCache>
                <c:formatCode>0%</c:formatCode>
                <c:ptCount val="35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1D1-4BEE-A1C8-2C89C55A6B41}"/>
            </c:ext>
          </c:extLst>
        </c:ser>
        <c:ser>
          <c:idx val="2"/>
          <c:order val="2"/>
          <c:tx>
            <c:strRef>
              <c:f>'Új verzió'!$D$172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1D1-4BEE-A1C8-2C89C55A6B4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1D1-4BEE-A1C8-2C89C55A6B41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1D1-4BEE-A1C8-2C89C55A6B41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1D1-4BEE-A1C8-2C89C55A6B41}"/>
              </c:ext>
            </c:extLst>
          </c:dPt>
          <c:dLbls>
            <c:delete val="1"/>
          </c:dLbls>
          <c:cat>
            <c:strRef>
              <c:f>'Új verzió'!$A$173:$A$207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verzió'!$D$173:$D$207</c:f>
              <c:numCache>
                <c:formatCode>0%</c:formatCode>
                <c:ptCount val="35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1D1-4BEE-A1C8-2C89C55A6B41}"/>
            </c:ext>
          </c:extLst>
        </c:ser>
        <c:ser>
          <c:idx val="3"/>
          <c:order val="3"/>
          <c:tx>
            <c:strRef>
              <c:f>'Új verzió'!$E$172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D1-4BEE-A1C8-2C89C55A6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verzió'!$A$173:$A$207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verzió'!$E$173:$E$207</c:f>
              <c:numCache>
                <c:formatCode>0%</c:formatCode>
                <c:ptCount val="35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1D1-4BEE-A1C8-2C89C55A6B41}"/>
            </c:ext>
          </c:extLst>
        </c:ser>
        <c:ser>
          <c:idx val="4"/>
          <c:order val="4"/>
          <c:tx>
            <c:strRef>
              <c:f>'Új verzió'!$F$172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D1D1-4BEE-A1C8-2C89C55A6B4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D1D1-4BEE-A1C8-2C89C55A6B41}"/>
              </c:ext>
            </c:extLst>
          </c:dPt>
          <c:dLbls>
            <c:dLbl>
              <c:idx val="3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1D1-4BEE-A1C8-2C89C55A6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verzió'!$A$173:$A$207</c:f>
              <c:strCache>
                <c:ptCount val="35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</c:strCache>
            </c:strRef>
          </c:cat>
          <c:val>
            <c:numRef>
              <c:f>'Új verzió'!$F$173:$F$207</c:f>
              <c:numCache>
                <c:formatCode>0%</c:formatCode>
                <c:ptCount val="35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1D1-4BEE-A1C8-2C89C55A6B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Ismét kettőség kezdi jellemezni az üzleti hangulat alakulását: a nagyobb vállalatok újra kedvezőbb konjunktúrát tapasztalnak a kisebbekhez képest, ugyanakkor a korábbiaktól eltérően az ipar és építőipar helyzetértékelése és várakozásai több tényező kapcsán is elmaradnak a szolgáltatás és kereskedelemben tapasztalttól.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nőtt szeptemberhez képest: előbbi 87-ről 90, utóbbi 93-ról 96 százalékra.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mutatói továbbra is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és javultak szeptemberhez képest: előbbi +20-ról +27, utóbbi +2-ről +5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szeptemberi -12 pontról -7 pontra nőtt, ami az elmúlt 5 hónap legkedvezőbb értéke.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javulását a jelenlegi helyzet megítélésének kedvezőbbé válása (-26-ról -19 pontra) nagyobb, a várakozások erősödése (+3-ról +5 pontra) kisebb mértékben támogatta.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szeptemberi -12 pontról -7 pontra nőtt, ami az elmúlt 5 hónap legkedvezőbb értéke.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javulását a jelenlegi helyzet megítélésének kedvezőbbé válása (-26-ról -19 pontra) nagyobb, a várakozások erősödése (+3-ról +5 pontra) kisebb mértékben támogatta.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nőtt szeptemberhez képest: előbbi 87-ről 90, utóbbi 93-ról 96 százalékra.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mutatói továbbra is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és javultak szeptemberhez képest: előbbi +20-ról +27, utóbbi +2-ről +5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Ismét kettőség kezdi jellemezni az üzleti hangulat alakulását: a nagyobb vállalatok újra kedvezőbb konjunktúrát tapasztalnak a kisebbekhez képest, ugyanakkor a korábbiaktól eltérően az ipar és építőipar helyzetértékelése és várakozásai több tényező kapcsán is elmaradnak a szolgáltatás és kereskedelemben tapasztalttól.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0.37611</cdr:x>
      <cdr:y>0.51906</cdr:y>
    </cdr:from>
    <cdr:to>
      <cdr:x>0.47125</cdr:x>
      <cdr:y>0.58275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64831CF7-C320-2A6D-A27E-ABEAEFC74203}"/>
            </a:ext>
          </a:extLst>
        </cdr:cNvPr>
        <cdr:cNvSpPr txBox="1"/>
      </cdr:nvSpPr>
      <cdr:spPr>
        <a:xfrm xmlns:a="http://schemas.openxmlformats.org/drawingml/2006/main">
          <a:off x="3411804" y="2569227"/>
          <a:ext cx="863064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dirty="0"/>
            <a:t>20</a:t>
          </a:r>
        </a:p>
      </cdr:txBody>
    </cdr:sp>
  </cdr:relSizeAnchor>
  <cdr:relSizeAnchor xmlns:cdr="http://schemas.openxmlformats.org/drawingml/2006/chartDrawing">
    <cdr:from>
      <cdr:x>0.30574</cdr:x>
      <cdr:y>0.30818</cdr:y>
    </cdr:from>
    <cdr:to>
      <cdr:x>0.39685</cdr:x>
      <cdr:y>0.37132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91C3D42E-48B6-D9AF-62DA-93C3FE1E24BF}"/>
            </a:ext>
          </a:extLst>
        </cdr:cNvPr>
        <cdr:cNvSpPr txBox="1"/>
      </cdr:nvSpPr>
      <cdr:spPr>
        <a:xfrm xmlns:a="http://schemas.openxmlformats.org/drawingml/2006/main">
          <a:off x="2795687" y="1538525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2023/3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0.48233</cdr:x>
      <cdr:y>0.36559</cdr:y>
    </cdr:from>
    <cdr:to>
      <cdr:x>0.57344</cdr:x>
      <cdr:y>0.42873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66837A83-AEE4-8BC8-3F2D-1B53C2CF1BD7}"/>
            </a:ext>
          </a:extLst>
        </cdr:cNvPr>
        <cdr:cNvSpPr txBox="1"/>
      </cdr:nvSpPr>
      <cdr:spPr>
        <a:xfrm xmlns:a="http://schemas.openxmlformats.org/drawingml/2006/main">
          <a:off x="4410452" y="18251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2023/4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0.26563</cdr:x>
      <cdr:y>0.35222</cdr:y>
    </cdr:from>
    <cdr:to>
      <cdr:x>0.35674</cdr:x>
      <cdr:y>0.41536</cdr:y>
    </cdr:to>
    <cdr:sp macro="" textlink="">
      <cdr:nvSpPr>
        <cdr:cNvPr id="5" name="Szövegdoboz 1">
          <a:extLst xmlns:a="http://schemas.openxmlformats.org/drawingml/2006/main">
            <a:ext uri="{FF2B5EF4-FFF2-40B4-BE49-F238E27FC236}">
              <a16:creationId xmlns:a16="http://schemas.microsoft.com/office/drawing/2014/main" id="{BF45F82F-57F1-5248-E183-3E0DB64FBBDF}"/>
            </a:ext>
          </a:extLst>
        </cdr:cNvPr>
        <cdr:cNvSpPr txBox="1"/>
      </cdr:nvSpPr>
      <cdr:spPr>
        <a:xfrm xmlns:a="http://schemas.openxmlformats.org/drawingml/2006/main">
          <a:off x="2428898" y="175837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2023/5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0.40092</cdr:x>
      <cdr:y>0.30909</cdr:y>
    </cdr:from>
    <cdr:to>
      <cdr:x>0.49203</cdr:x>
      <cdr:y>0.37223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73CDA6AB-D2EF-F17B-9F3C-B067A61A5BB1}"/>
            </a:ext>
          </a:extLst>
        </cdr:cNvPr>
        <cdr:cNvSpPr txBox="1"/>
      </cdr:nvSpPr>
      <cdr:spPr>
        <a:xfrm xmlns:a="http://schemas.openxmlformats.org/drawingml/2006/main">
          <a:off x="3666018" y="1543053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2023/6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0.2201</cdr:x>
      <cdr:y>0.40963</cdr:y>
    </cdr:from>
    <cdr:to>
      <cdr:x>0.31121</cdr:x>
      <cdr:y>0.47277</cdr:y>
    </cdr:to>
    <cdr:sp macro="" textlink="">
      <cdr:nvSpPr>
        <cdr:cNvPr id="7" name="Szövegdoboz 1">
          <a:extLst xmlns:a="http://schemas.openxmlformats.org/drawingml/2006/main">
            <a:ext uri="{FF2B5EF4-FFF2-40B4-BE49-F238E27FC236}">
              <a16:creationId xmlns:a16="http://schemas.microsoft.com/office/drawing/2014/main" id="{C896A513-801C-5A28-DD25-D418999FE8C4}"/>
            </a:ext>
          </a:extLst>
        </cdr:cNvPr>
        <cdr:cNvSpPr txBox="1"/>
      </cdr:nvSpPr>
      <cdr:spPr>
        <a:xfrm xmlns:a="http://schemas.openxmlformats.org/drawingml/2006/main">
          <a:off x="2012553" y="2044990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2023/7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0.41805</cdr:x>
      <cdr:y>0.39551</cdr:y>
    </cdr:from>
    <cdr:to>
      <cdr:x>0.50915</cdr:x>
      <cdr:y>0.45865</cdr:y>
    </cdr:to>
    <cdr:sp macro="" textlink="">
      <cdr:nvSpPr>
        <cdr:cNvPr id="8" name="Szövegdoboz 1">
          <a:extLst xmlns:a="http://schemas.openxmlformats.org/drawingml/2006/main">
            <a:ext uri="{FF2B5EF4-FFF2-40B4-BE49-F238E27FC236}">
              <a16:creationId xmlns:a16="http://schemas.microsoft.com/office/drawing/2014/main" id="{E6C56FB4-5E34-510F-DF77-895B03320DD3}"/>
            </a:ext>
          </a:extLst>
        </cdr:cNvPr>
        <cdr:cNvSpPr txBox="1"/>
      </cdr:nvSpPr>
      <cdr:spPr>
        <a:xfrm xmlns:a="http://schemas.openxmlformats.org/drawingml/2006/main">
          <a:off x="3822605" y="1974489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2023/8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0.30481</cdr:x>
      <cdr:y>0.44693</cdr:y>
    </cdr:from>
    <cdr:to>
      <cdr:x>0.39592</cdr:x>
      <cdr:y>0.51008</cdr:y>
    </cdr:to>
    <cdr:sp macro="" textlink="">
      <cdr:nvSpPr>
        <cdr:cNvPr id="9" name="Szövegdoboz 1">
          <a:extLst xmlns:a="http://schemas.openxmlformats.org/drawingml/2006/main">
            <a:ext uri="{FF2B5EF4-FFF2-40B4-BE49-F238E27FC236}">
              <a16:creationId xmlns:a16="http://schemas.microsoft.com/office/drawing/2014/main" id="{A5E419E4-D45E-A29A-6DA9-3B90EC01C53C}"/>
            </a:ext>
          </a:extLst>
        </cdr:cNvPr>
        <cdr:cNvSpPr txBox="1"/>
      </cdr:nvSpPr>
      <cdr:spPr>
        <a:xfrm xmlns:a="http://schemas.openxmlformats.org/drawingml/2006/main">
          <a:off x="2787202" y="22312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2023/9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0.41027</cdr:x>
      <cdr:y>0.45604</cdr:y>
    </cdr:from>
    <cdr:to>
      <cdr:x>0.50915</cdr:x>
      <cdr:y>0.52357</cdr:y>
    </cdr:to>
    <cdr:sp macro="" textlink="">
      <cdr:nvSpPr>
        <cdr:cNvPr id="10" name="Szövegdoboz 1">
          <a:extLst xmlns:a="http://schemas.openxmlformats.org/drawingml/2006/main">
            <a:ext uri="{FF2B5EF4-FFF2-40B4-BE49-F238E27FC236}">
              <a16:creationId xmlns:a16="http://schemas.microsoft.com/office/drawing/2014/main" id="{DFA00F3F-C6EF-A4CC-D6DF-97E1EAAC15F8}"/>
            </a:ext>
          </a:extLst>
        </cdr:cNvPr>
        <cdr:cNvSpPr txBox="1"/>
      </cdr:nvSpPr>
      <cdr:spPr>
        <a:xfrm xmlns:a="http://schemas.openxmlformats.org/drawingml/2006/main">
          <a:off x="3751517" y="2276689"/>
          <a:ext cx="904195" cy="337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2023/10</a:t>
          </a:r>
          <a:endParaRPr lang="hu-H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0.94806</cdr:x>
      <cdr:y>0.35333</cdr:y>
    </cdr:from>
    <cdr:to>
      <cdr:x>1</cdr:x>
      <cdr:y>0.41007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94489983-7FAF-079C-3B25-2531E8E82F08}"/>
            </a:ext>
          </a:extLst>
        </cdr:cNvPr>
        <cdr:cNvSpPr txBox="1"/>
      </cdr:nvSpPr>
      <cdr:spPr>
        <a:xfrm xmlns:a="http://schemas.openxmlformats.org/drawingml/2006/main">
          <a:off x="8669078" y="1721516"/>
          <a:ext cx="474921" cy="276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2023. 10. 30.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októberi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az egy évvel korábbi szint 90 százalékára nőtt az előző havi 87 százalékról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819103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6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A szolgáltatás és kereskedelem kivételével nőtt az átlagos kapacitás-kihasználtság szeptemberhez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306108"/>
              </p:ext>
            </p:extLst>
          </p:nvPr>
        </p:nvGraphicFramePr>
        <p:xfrm>
          <a:off x="0" y="920496"/>
          <a:ext cx="9144000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kapacitás-kihasználtságra vonatkozó várakozások az idei év eddigi legalacsonyabb szintjére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092215"/>
              </p:ext>
            </p:extLst>
          </p:nvPr>
        </p:nvGraphicFramePr>
        <p:xfrm>
          <a:off x="-1" y="922446"/>
          <a:ext cx="9144001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az egy évvel korábbi szint 96 százalékára nőtt az előző havi 93 százalékról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076"/>
              </p:ext>
            </p:extLst>
          </p:nvPr>
        </p:nvGraphicFramePr>
        <p:xfrm>
          <a:off x="0" y="931592"/>
          <a:ext cx="9144000" cy="522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7413"/>
            <a:ext cx="8128792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 kedvezőtlen megítélése mérséklődött, a várakozások azonban enyhén pesszimisták lettek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839423"/>
              </p:ext>
            </p:extLst>
          </p:nvPr>
        </p:nvGraphicFramePr>
        <p:xfrm>
          <a:off x="0" y="919413"/>
          <a:ext cx="9144000" cy="499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19663" y="283264"/>
            <a:ext cx="7998181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/>
              <a:t>a vevők hiánya jelenti a leggyakoribb problémát, ami 2021. Januárja óta nem volt ilyen jelentős mértékű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100627"/>
              </p:ext>
            </p:extLst>
          </p:nvPr>
        </p:nvGraphicFramePr>
        <p:xfrm>
          <a:off x="0" y="922449"/>
          <a:ext cx="9143999" cy="487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kismértékben gyengült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7269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0" y="310448"/>
            <a:ext cx="8150724" cy="612000"/>
          </a:xfrm>
        </p:spPr>
        <p:txBody>
          <a:bodyPr>
            <a:noAutofit/>
          </a:bodyPr>
          <a:lstStyle/>
          <a:p>
            <a:r>
              <a:rPr lang="hu-HU" sz="1800" dirty="0"/>
              <a:t>… viszont a várakozások a nagyvállalatoknál jelentősen javultak: az alindex 2022. februárja óta nem volt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697776"/>
              </p:ext>
            </p:extLst>
          </p:nvPr>
        </p:nvGraphicFramePr>
        <p:xfrm>
          <a:off x="19569" y="922448"/>
          <a:ext cx="9104862" cy="524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23037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alindexe az elmúlt 4 hónap legmagasabb szintjére nőtt, azonban az iparban és építőiparban rekordalacsony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796714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361273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6" y="310449"/>
            <a:ext cx="7953072" cy="612000"/>
          </a:xfrm>
        </p:spPr>
        <p:txBody>
          <a:bodyPr>
            <a:noAutofit/>
          </a:bodyPr>
          <a:lstStyle/>
          <a:p>
            <a:r>
              <a:rPr lang="hu-HU" sz="2000" dirty="0"/>
              <a:t>A kisvállalatok kivételével minden méretkategóriában nőtt a létszámváltoztatási tervek mutatója…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806809"/>
              </p:ext>
            </p:extLst>
          </p:nvPr>
        </p:nvGraphicFramePr>
        <p:xfrm>
          <a:off x="0" y="922449"/>
          <a:ext cx="9143999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Iparági bontásban azonban minden csoportban gyengülést mutatott az alindex szeptemberhez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484553"/>
              </p:ext>
            </p:extLst>
          </p:nvPr>
        </p:nvGraphicFramePr>
        <p:xfrm>
          <a:off x="0" y="937771"/>
          <a:ext cx="9144000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megvalósított áremelések indexe az iparban és építőiparban nőtt, a mezőgazdaságban azonban rekordalacsony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798288"/>
              </p:ext>
            </p:extLst>
          </p:nvPr>
        </p:nvGraphicFramePr>
        <p:xfrm>
          <a:off x="0" y="911619"/>
          <a:ext cx="9144000" cy="4772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következő 3 hónapban tervezett áremelések mutatója az elmúlt fél év legmagasabb szintjére nőtt októberre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59797"/>
              </p:ext>
            </p:extLst>
          </p:nvPr>
        </p:nvGraphicFramePr>
        <p:xfrm>
          <a:off x="0" y="913396"/>
          <a:ext cx="9144000" cy="486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20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595556"/>
              </p:ext>
            </p:extLst>
          </p:nvPr>
        </p:nvGraphicFramePr>
        <p:xfrm>
          <a:off x="0" y="922449"/>
          <a:ext cx="9144000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kedvezőtlen, de javult szeptemberhez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901947879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3" y="309397"/>
            <a:ext cx="788230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előző havi -12-ről      -7 pontra nőtt, ami az elmúlt 5 hónap legkedvezőbb értéke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386170"/>
              </p:ext>
            </p:extLst>
          </p:nvPr>
        </p:nvGraphicFramePr>
        <p:xfrm>
          <a:off x="15752" y="921397"/>
          <a:ext cx="9112494" cy="4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helyzet indexe a nagyvállalatoknál újra pozitív és az elmúlt 8 hónap legmagasabb értékét mutatta októberben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286869"/>
              </p:ext>
            </p:extLst>
          </p:nvPr>
        </p:nvGraphicFramePr>
        <p:xfrm>
          <a:off x="0" y="923787"/>
          <a:ext cx="9112494" cy="4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kivételével minden vizsgált tényező kapcsán javult az aktuális helyzet megítélése szeptemberhez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335181"/>
              </p:ext>
            </p:extLst>
          </p:nvPr>
        </p:nvGraphicFramePr>
        <p:xfrm>
          <a:off x="0" y="926732"/>
          <a:ext cx="9136123" cy="540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7137E30E-2208-C9B2-FBF1-FF32398F45E6}"/>
              </a:ext>
            </a:extLst>
          </p:cNvPr>
          <p:cNvSpPr txBox="1"/>
          <p:nvPr/>
        </p:nvSpPr>
        <p:spPr>
          <a:xfrm>
            <a:off x="7890960" y="2458645"/>
            <a:ext cx="902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-16 pont</a:t>
            </a:r>
          </a:p>
        </p:txBody>
      </p:sp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14733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javulás mutatkozott a várakozások szempontjainak többségénél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4BAADE9-8047-6657-ADE4-43B3A957E76F}"/>
              </a:ext>
            </a:extLst>
          </p:cNvPr>
          <p:cNvSpPr txBox="1"/>
          <p:nvPr/>
        </p:nvSpPr>
        <p:spPr>
          <a:xfrm>
            <a:off x="7960619" y="1746374"/>
            <a:ext cx="764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2060"/>
                </a:solidFill>
              </a:rPr>
              <a:t>26 pont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476540"/>
              </p:ext>
            </p:extLst>
          </p:nvPr>
        </p:nvGraphicFramePr>
        <p:xfrm>
          <a:off x="-1" y="926733"/>
          <a:ext cx="9165265" cy="542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8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nagyvállalatoknál a várakozások indexe az elmúlt fél év legmagasabb értékét mutatta októberben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96433"/>
              </p:ext>
            </p:extLst>
          </p:nvPr>
        </p:nvGraphicFramePr>
        <p:xfrm>
          <a:off x="1" y="922449"/>
          <a:ext cx="9144000" cy="500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59052</TotalTime>
  <Words>1151</Words>
  <Application>Microsoft Office PowerPoint</Application>
  <PresentationFormat>Diavetítés a képernyőre (4:3 oldalarány)</PresentationFormat>
  <Paragraphs>133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októberi eredményei</vt:lpstr>
      <vt:lpstr>Az mnb vállalati konjunktúra felmérései</vt:lpstr>
      <vt:lpstr>A vállalati konjunktúra továbbra is kedvezőtlen, de javult szeptemberhez képest</vt:lpstr>
      <vt:lpstr>Az mnb vállalati konjunktúraindexe az előző havi -12-ről      -7 pontra nőtt, ami az elmúlt 5 hónap legkedvezőbb értéke </vt:lpstr>
      <vt:lpstr>Az aktuális helyzet indexe a nagyvállalatoknál újra pozitív és az elmúlt 8 hónap legmagasabb értékét mutatta októberben</vt:lpstr>
      <vt:lpstr>Az üzleti környezet kivételével minden vizsgált tényező kapcsán javult az aktuális helyzet megítélése szeptemberhez képest…</vt:lpstr>
      <vt:lpstr>… és javulás mutatkozott a várakozások szempontjainak többségénél is</vt:lpstr>
      <vt:lpstr>a nagyvállalatoknál a várakozások indexe az elmúlt fél év legmagasabb értékét mutatta októberben</vt:lpstr>
      <vt:lpstr>Termelés és kereslet</vt:lpstr>
      <vt:lpstr>Az átlagos kapacitás-kihasználtság az egy évvel korábbi szint 90 százalékára nőtt az előző havi 87 százalékról</vt:lpstr>
      <vt:lpstr>A szolgáltatás és kereskedelem kivételével nőtt az átlagos kapacitás-kihasználtság szeptemberhez képest</vt:lpstr>
      <vt:lpstr>A kapacitás-kihasználtságra vonatkozó várakozások az idei év eddigi legalacsonyabb szintjére csökkentek</vt:lpstr>
      <vt:lpstr>az átlagos bevételi szint az egy évvel korábbi szint 96 százalékára nőtt az előző havi 93 százalékról</vt:lpstr>
      <vt:lpstr>A bevételi szint kedvezőtlen megítélése mérséklődött, a várakozások azonban enyhén pesszimisták lettek</vt:lpstr>
      <vt:lpstr>PowerPoint-bemutató</vt:lpstr>
      <vt:lpstr>Üzleti környezet, beruházások, foglalkoztatás</vt:lpstr>
      <vt:lpstr>Az üzleti környezet átlagos megítélése kismértékben gyengült az előző hónaphoz képest…</vt:lpstr>
      <vt:lpstr>… viszont a várakozások a nagyvállalatoknál jelentősen javultak: az alindex 2022. februárja óta nem volt ilyen magas szinten</vt:lpstr>
      <vt:lpstr>A beruházási várakozások alindexe az elmúlt 4 hónap legmagasabb szintjére nőtt, azonban az iparban és építőiparban rekordalacsony</vt:lpstr>
      <vt:lpstr>A kisvállalatok kivételével minden méretkategóriában nőtt a létszámváltoztatási tervek mutatója…</vt:lpstr>
      <vt:lpstr>… Iparági bontásban azonban minden csoportban gyengülést mutatott az alindex szeptemberhez képest</vt:lpstr>
      <vt:lpstr>Árak</vt:lpstr>
      <vt:lpstr>Az elmúlt 3 hónapban megvalósított áremelések indexe az iparban és építőiparban nőtt, a mezőgazdaságban azonban rekordalacsony</vt:lpstr>
      <vt:lpstr>A következő 3 hónapban tervezett áremelések mutatója az elmúlt fél év legmagasabb szintjére nőtt októberre</vt:lpstr>
      <vt:lpstr>a magasabb infláció miatt a válaszadók 20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2394</cp:revision>
  <dcterms:created xsi:type="dcterms:W3CDTF">2020-04-06T05:19:02Z</dcterms:created>
  <dcterms:modified xsi:type="dcterms:W3CDTF">2023-10-30T13:05:47Z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