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</p:sldMasterIdLst>
  <p:notesMasterIdLst>
    <p:notesMasterId r:id="rId29"/>
  </p:notesMasterIdLst>
  <p:sldIdLst>
    <p:sldId id="256" r:id="rId3"/>
    <p:sldId id="385" r:id="rId4"/>
    <p:sldId id="386" r:id="rId5"/>
    <p:sldId id="374" r:id="rId6"/>
    <p:sldId id="390" r:id="rId7"/>
    <p:sldId id="402" r:id="rId8"/>
    <p:sldId id="375" r:id="rId9"/>
    <p:sldId id="389" r:id="rId10"/>
    <p:sldId id="287" r:id="rId11"/>
    <p:sldId id="364" r:id="rId12"/>
    <p:sldId id="403" r:id="rId13"/>
    <p:sldId id="365" r:id="rId14"/>
    <p:sldId id="366" r:id="rId15"/>
    <p:sldId id="398" r:id="rId16"/>
    <p:sldId id="396" r:id="rId17"/>
    <p:sldId id="286" r:id="rId18"/>
    <p:sldId id="357" r:id="rId19"/>
    <p:sldId id="371" r:id="rId20"/>
    <p:sldId id="404" r:id="rId21"/>
    <p:sldId id="367" r:id="rId22"/>
    <p:sldId id="405" r:id="rId23"/>
    <p:sldId id="391" r:id="rId24"/>
    <p:sldId id="401" r:id="rId25"/>
    <p:sldId id="406" r:id="rId26"/>
    <p:sldId id="407" r:id="rId27"/>
    <p:sldId id="26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itrai Tamás" initials="NT" lastIdx="1" clrIdx="0">
    <p:extLst>
      <p:ext uri="{19B8F6BF-5375-455C-9EA6-DF929625EA0E}">
        <p15:presenceInfo xmlns:p15="http://schemas.microsoft.com/office/powerpoint/2012/main" userId="S::nyitrait@mnb.hu::f23169b93cb16101" providerId="AD"/>
      </p:ext>
    </p:extLst>
  </p:cmAuthor>
  <p:cmAuthor id="2" name="Fekete Ádám" initials="FÁ" lastIdx="3" clrIdx="1">
    <p:extLst>
      <p:ext uri="{19B8F6BF-5375-455C-9EA6-DF929625EA0E}">
        <p15:presenceInfo xmlns:p15="http://schemas.microsoft.com/office/powerpoint/2012/main" userId="S::feketea@mnb.hu::799a269cf97a9106" providerId="AD"/>
      </p:ext>
    </p:extLst>
  </p:cmAuthor>
  <p:cmAuthor id="3" name="Törzsök Veronika" initials="TV" lastIdx="2" clrIdx="2">
    <p:extLst>
      <p:ext uri="{19B8F6BF-5375-455C-9EA6-DF929625EA0E}">
        <p15:presenceInfo xmlns:p15="http://schemas.microsoft.com/office/powerpoint/2012/main" userId="Törzsök Veronika" providerId="None"/>
      </p:ext>
    </p:extLst>
  </p:cmAuthor>
  <p:cmAuthor id="4" name="Fekete Ádám" initials="FÁ [2]" lastIdx="1" clrIdx="3">
    <p:extLst>
      <p:ext uri="{19B8F6BF-5375-455C-9EA6-DF929625EA0E}">
        <p15:presenceInfo xmlns:p15="http://schemas.microsoft.com/office/powerpoint/2012/main" userId="S::feketea@mnb.hu::dd374126-fbba-4c49-83bf-967a88b91dd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4F8"/>
    <a:srgbClr val="B87F00"/>
    <a:srgbClr val="FFB3B5"/>
    <a:srgbClr val="FDC7E3"/>
    <a:srgbClr val="91EEFB"/>
    <a:srgbClr val="00FFFF"/>
    <a:srgbClr val="C7E1B5"/>
    <a:srgbClr val="99CCFF"/>
    <a:srgbClr val="CC99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96" autoAdjust="0"/>
    <p:restoredTop sz="91633" autoAdjust="0"/>
  </p:normalViewPr>
  <p:slideViewPr>
    <p:cSldViewPr snapToGrid="0">
      <p:cViewPr varScale="1">
        <p:scale>
          <a:sx n="75" d="100"/>
          <a:sy n="75" d="100"/>
        </p:scale>
        <p:origin x="14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2\2022.%20j&#250;nius\input\jelenlegi%20helyzet%20&#233;s%20v&#225;rakoz&#225;sok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2\mnb\FISCAL\Versenyk&#233;pess&#233;g\V&#225;llalati%20felm&#233;r&#233;sek\Felm&#233;r&#233;sek\Konjunkt&#250;rafelm&#233;r&#233;s\2023\szeptember\2023.%20szeptember_&#225;br&#225;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910612845329407"/>
          <c:y val="4.1588405445629119E-2"/>
          <c:w val="0.80424088024190965"/>
          <c:h val="0.6335867324136026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Indexek!$A$5</c:f>
              <c:strCache>
                <c:ptCount val="1"/>
                <c:pt idx="0">
                  <c:v>Jelenlegi helyzet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5D1-42D6-B185-8F245C7A9E49}"/>
              </c:ext>
            </c:extLst>
          </c:dPt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5D1-42D6-B185-8F245C7A9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Indexek!$B$4:$AI$4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Indexek!$B$5:$AI$5</c:f>
              <c:numCache>
                <c:formatCode>General\ "pont"</c:formatCode>
                <c:ptCount val="3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5D1-42D6-B185-8F245C7A9E49}"/>
            </c:ext>
          </c:extLst>
        </c:ser>
        <c:ser>
          <c:idx val="1"/>
          <c:order val="1"/>
          <c:tx>
            <c:strRef>
              <c:f>Indexek!$A$6</c:f>
              <c:strCache>
                <c:ptCount val="1"/>
                <c:pt idx="0">
                  <c:v>Várakozások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5D1-42D6-B185-8F245C7A9E49}"/>
              </c:ext>
            </c:extLst>
          </c:dPt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5D1-42D6-B185-8F245C7A9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Indexek!$B$4:$AI$4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Indexek!$B$6:$AI$6</c:f>
              <c:numCache>
                <c:formatCode>General\ "pont"</c:formatCode>
                <c:ptCount val="3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5D1-42D6-B185-8F245C7A9E49}"/>
            </c:ext>
          </c:extLst>
        </c:ser>
        <c:ser>
          <c:idx val="2"/>
          <c:order val="2"/>
          <c:tx>
            <c:strRef>
              <c:f>Indexek!$A$7</c:f>
              <c:strCache>
                <c:ptCount val="1"/>
                <c:pt idx="0">
                  <c:v>MNB konjunktúra index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2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85D1-42D6-B185-8F245C7A9E49}"/>
              </c:ext>
            </c:extLst>
          </c:dPt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5D1-42D6-B185-8F245C7A9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Indexek!$B$4:$AI$4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Indexek!$B$7:$AI$7</c:f>
              <c:numCache>
                <c:formatCode>General\ "pont"</c:formatCode>
                <c:ptCount val="34"/>
                <c:pt idx="0">
                  <c:v>-14</c:v>
                </c:pt>
                <c:pt idx="1">
                  <c:v>-6</c:v>
                </c:pt>
                <c:pt idx="2">
                  <c:v>-4</c:v>
                </c:pt>
                <c:pt idx="3">
                  <c:v>-2</c:v>
                </c:pt>
                <c:pt idx="4">
                  <c:v>8</c:v>
                </c:pt>
                <c:pt idx="5">
                  <c:v>10</c:v>
                </c:pt>
                <c:pt idx="6">
                  <c:v>13</c:v>
                </c:pt>
                <c:pt idx="7">
                  <c:v>6</c:v>
                </c:pt>
                <c:pt idx="8">
                  <c:v>9</c:v>
                </c:pt>
                <c:pt idx="9">
                  <c:v>12</c:v>
                </c:pt>
                <c:pt idx="10">
                  <c:v>9</c:v>
                </c:pt>
                <c:pt idx="11">
                  <c:v>10</c:v>
                </c:pt>
                <c:pt idx="12">
                  <c:v>14</c:v>
                </c:pt>
                <c:pt idx="13">
                  <c:v>15</c:v>
                </c:pt>
                <c:pt idx="14">
                  <c:v>15</c:v>
                </c:pt>
                <c:pt idx="15">
                  <c:v>4</c:v>
                </c:pt>
                <c:pt idx="16">
                  <c:v>8</c:v>
                </c:pt>
                <c:pt idx="17">
                  <c:v>7</c:v>
                </c:pt>
                <c:pt idx="18">
                  <c:v>6</c:v>
                </c:pt>
                <c:pt idx="19">
                  <c:v>-2</c:v>
                </c:pt>
                <c:pt idx="20">
                  <c:v>-7</c:v>
                </c:pt>
                <c:pt idx="21">
                  <c:v>-11</c:v>
                </c:pt>
                <c:pt idx="22">
                  <c:v>-9</c:v>
                </c:pt>
                <c:pt idx="23">
                  <c:v>-7</c:v>
                </c:pt>
                <c:pt idx="24">
                  <c:v>-5</c:v>
                </c:pt>
                <c:pt idx="25">
                  <c:v>0</c:v>
                </c:pt>
                <c:pt idx="26">
                  <c:v>0</c:v>
                </c:pt>
                <c:pt idx="27">
                  <c:v>-4</c:v>
                </c:pt>
                <c:pt idx="28">
                  <c:v>-1</c:v>
                </c:pt>
                <c:pt idx="29">
                  <c:v>-10</c:v>
                </c:pt>
                <c:pt idx="30">
                  <c:v>-8</c:v>
                </c:pt>
                <c:pt idx="31">
                  <c:v>-15</c:v>
                </c:pt>
                <c:pt idx="32">
                  <c:v>-8</c:v>
                </c:pt>
                <c:pt idx="33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5D1-42D6-B185-8F245C7A9E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896932095"/>
        <c:axId val="1896914207"/>
      </c:lineChart>
      <c:catAx>
        <c:axId val="1896932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14207"/>
        <c:crosses val="autoZero"/>
        <c:auto val="1"/>
        <c:lblAlgn val="ctr"/>
        <c:lblOffset val="0"/>
        <c:noMultiLvlLbl val="0"/>
      </c:catAx>
      <c:valAx>
        <c:axId val="1896914207"/>
        <c:scaling>
          <c:orientation val="minMax"/>
          <c:max val="3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896932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713927963746483"/>
          <c:y val="0.91739486300514073"/>
          <c:w val="0.76474478175296667"/>
          <c:h val="7.2199893735429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Árbevétel!$A$3</c:f>
              <c:strCache>
                <c:ptCount val="1"/>
                <c:pt idx="0">
                  <c:v>Várakozások</c:v>
                </c:pt>
              </c:strCache>
            </c:strRef>
          </c:tx>
          <c:spPr>
            <a:ln w="19050" cap="rnd">
              <a:solidFill>
                <a:schemeClr val="tx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81ECFB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CCD-42C4-A47C-7920374E479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CCD-42C4-A47C-7920374E479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CCD-42C4-A47C-7920374E479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CCD-42C4-A47C-7920374E479B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CCD-42C4-A47C-7920374E479B}"/>
              </c:ext>
            </c:extLst>
          </c:dPt>
          <c:dPt>
            <c:idx val="5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1CCD-42C4-A47C-7920374E479B}"/>
              </c:ext>
            </c:extLst>
          </c:dPt>
          <c:dPt>
            <c:idx val="6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1CCD-42C4-A47C-7920374E479B}"/>
              </c:ext>
            </c:extLst>
          </c:dPt>
          <c:dPt>
            <c:idx val="7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1CCD-42C4-A47C-7920374E479B}"/>
              </c:ext>
            </c:extLst>
          </c:dPt>
          <c:dPt>
            <c:idx val="8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1CCD-42C4-A47C-7920374E479B}"/>
              </c:ext>
            </c:extLst>
          </c:dPt>
          <c:dPt>
            <c:idx val="9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1CCD-42C4-A47C-7920374E479B}"/>
              </c:ext>
            </c:extLst>
          </c:dPt>
          <c:dPt>
            <c:idx val="1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1CCD-42C4-A47C-7920374E479B}"/>
              </c:ext>
            </c:extLst>
          </c:dPt>
          <c:dPt>
            <c:idx val="1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B-1CCD-42C4-A47C-7920374E479B}"/>
              </c:ext>
            </c:extLst>
          </c:dPt>
          <c:dPt>
            <c:idx val="12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1CCD-42C4-A47C-7920374E479B}"/>
              </c:ext>
            </c:extLst>
          </c:dPt>
          <c:dPt>
            <c:idx val="1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1CCD-42C4-A47C-7920374E479B}"/>
              </c:ext>
            </c:extLst>
          </c:dPt>
          <c:dPt>
            <c:idx val="1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E-1CCD-42C4-A47C-7920374E479B}"/>
              </c:ext>
            </c:extLst>
          </c:dPt>
          <c:dPt>
            <c:idx val="15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1CCD-42C4-A47C-7920374E479B}"/>
              </c:ext>
            </c:extLst>
          </c:dPt>
          <c:dPt>
            <c:idx val="16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0-1CCD-42C4-A47C-7920374E479B}"/>
              </c:ext>
            </c:extLst>
          </c:dPt>
          <c:dPt>
            <c:idx val="17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1-1CCD-42C4-A47C-7920374E479B}"/>
              </c:ext>
            </c:extLst>
          </c:dPt>
          <c:dPt>
            <c:idx val="18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2-1CCD-42C4-A47C-7920374E479B}"/>
              </c:ext>
            </c:extLst>
          </c:dPt>
          <c:dPt>
            <c:idx val="19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3-1CCD-42C4-A47C-7920374E479B}"/>
              </c:ext>
            </c:extLst>
          </c:dPt>
          <c:dPt>
            <c:idx val="2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4-1CCD-42C4-A47C-7920374E479B}"/>
              </c:ext>
            </c:extLst>
          </c:dPt>
          <c:dPt>
            <c:idx val="2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5-1CCD-42C4-A47C-7920374E479B}"/>
              </c:ext>
            </c:extLst>
          </c:dPt>
          <c:dPt>
            <c:idx val="2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6-1CCD-42C4-A47C-7920374E479B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7-1CCD-42C4-A47C-7920374E479B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8-1CCD-42C4-A47C-7920374E479B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9-1CCD-42C4-A47C-7920374E479B}"/>
              </c:ext>
            </c:extLst>
          </c:dPt>
          <c:dPt>
            <c:idx val="29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1CCD-42C4-A47C-7920374E479B}"/>
              </c:ext>
            </c:extLst>
          </c:dPt>
          <c:dPt>
            <c:idx val="30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5442-4E5A-8B25-C60B3AF67C64}"/>
              </c:ext>
            </c:extLst>
          </c:dPt>
          <c:dPt>
            <c:idx val="31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C-875F-4543-83BB-06CA1FE4E9AF}"/>
              </c:ext>
            </c:extLst>
          </c:dPt>
          <c:dPt>
            <c:idx val="32"/>
            <c:marker>
              <c:symbol val="circle"/>
              <c:size val="10"/>
              <c:spPr>
                <a:solidFill>
                  <a:srgbClr val="00206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D-67BF-48B9-A43C-CE12353FAA75}"/>
              </c:ext>
            </c:extLst>
          </c:dPt>
          <c:dPt>
            <c:idx val="33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E-3DAE-43E0-AF02-6B3161803686}"/>
              </c:ext>
            </c:extLst>
          </c:dPt>
          <c:xVal>
            <c:numRef>
              <c:f>Árbevétel!$B$2:$AI$2</c:f>
              <c:numCache>
                <c:formatCode>General</c:formatCode>
                <c:ptCount val="34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</c:numCache>
            </c:numRef>
          </c:xVal>
          <c:yVal>
            <c:numRef>
              <c:f>Árbevétel!$B$3:$AI$3</c:f>
              <c:numCache>
                <c:formatCode>General</c:formatCode>
                <c:ptCount val="34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1A-1CCD-42C4-A47C-7920374E47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58508152"/>
        <c:axId val="1058521600"/>
      </c:scatterChart>
      <c:valAx>
        <c:axId val="1058508152"/>
        <c:scaling>
          <c:orientation val="minMax"/>
          <c:max val="50"/>
          <c:min val="-5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Jelenlegi</a:t>
                </a:r>
                <a:r>
                  <a:rPr lang="hu-HU" sz="1800" b="1" baseline="0"/>
                  <a:t> helyzet</a:t>
                </a:r>
                <a:endParaRPr lang="hu-HU" sz="1800" b="1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21600"/>
        <c:crosses val="autoZero"/>
        <c:crossBetween val="midCat"/>
      </c:valAx>
      <c:valAx>
        <c:axId val="1058521600"/>
        <c:scaling>
          <c:orientation val="minMax"/>
          <c:max val="50"/>
          <c:min val="-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800" b="1"/>
                  <a:t>Várakozások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5850815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2362544098514159E-2"/>
          <c:y val="3.4931973210447366E-2"/>
          <c:w val="0.90138778449122747"/>
          <c:h val="0.373242572734415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verzió'!$A$247</c:f>
              <c:strCache>
                <c:ptCount val="1"/>
                <c:pt idx="0">
                  <c:v>Magas energiaárak*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1.3888890407796413E-3"/>
                  <c:y val="-3.39313694380093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verzió'!$B$247:$AI$247</c:f>
              <c:numCache>
                <c:formatCode>General</c:formatCode>
                <c:ptCount val="34"/>
                <c:pt idx="18" formatCode="0%">
                  <c:v>0.49</c:v>
                </c:pt>
                <c:pt idx="19" formatCode="0%">
                  <c:v>0.48</c:v>
                </c:pt>
                <c:pt idx="20" formatCode="0%">
                  <c:v>0.61</c:v>
                </c:pt>
                <c:pt idx="21" formatCode="0%">
                  <c:v>0.66</c:v>
                </c:pt>
                <c:pt idx="22" formatCode="0%">
                  <c:v>0.61</c:v>
                </c:pt>
                <c:pt idx="23" formatCode="0%">
                  <c:v>0.67</c:v>
                </c:pt>
                <c:pt idx="24" formatCode="0%">
                  <c:v>0.6</c:v>
                </c:pt>
                <c:pt idx="25" formatCode="0%">
                  <c:v>0.62</c:v>
                </c:pt>
                <c:pt idx="26" formatCode="0%">
                  <c:v>0.62</c:v>
                </c:pt>
                <c:pt idx="27" formatCode="0%">
                  <c:v>0.62</c:v>
                </c:pt>
                <c:pt idx="28" formatCode="0%">
                  <c:v>0.69</c:v>
                </c:pt>
                <c:pt idx="29" formatCode="0%">
                  <c:v>0.62</c:v>
                </c:pt>
                <c:pt idx="30" formatCode="0%">
                  <c:v>0.53</c:v>
                </c:pt>
                <c:pt idx="31" formatCode="0%">
                  <c:v>0.52</c:v>
                </c:pt>
                <c:pt idx="32" formatCode="0%">
                  <c:v>0.42</c:v>
                </c:pt>
                <c:pt idx="33" formatCode="0%">
                  <c:v>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E15-4806-BDC1-65A33A413E8E}"/>
            </c:ext>
          </c:extLst>
        </c:ser>
        <c:ser>
          <c:idx val="1"/>
          <c:order val="1"/>
          <c:tx>
            <c:strRef>
              <c:f>'Új verzió'!$A$248</c:f>
              <c:strCache>
                <c:ptCount val="1"/>
                <c:pt idx="0">
                  <c:v>Beszállítók áremelése**</c:v>
                </c:pt>
              </c:strCache>
            </c:strRef>
          </c:tx>
          <c:spPr>
            <a:ln w="25400" cap="rnd">
              <a:solidFill>
                <a:srgbClr val="7030A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7030A0"/>
              </a:solidFill>
              <a:ln w="9525">
                <a:noFill/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E15-4806-BDC1-65A33A413E8E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E15-4806-BDC1-65A33A413E8E}"/>
              </c:ext>
            </c:extLst>
          </c:dPt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verzió'!$B$248:$AI$248</c:f>
              <c:numCache>
                <c:formatCode>General</c:formatCode>
                <c:ptCount val="34"/>
                <c:pt idx="22" formatCode="0%">
                  <c:v>0.56999999999999995</c:v>
                </c:pt>
                <c:pt idx="23" formatCode="0%">
                  <c:v>0.59</c:v>
                </c:pt>
                <c:pt idx="24" formatCode="0%">
                  <c:v>0.57999999999999996</c:v>
                </c:pt>
                <c:pt idx="25" formatCode="0%">
                  <c:v>0.62</c:v>
                </c:pt>
                <c:pt idx="26" formatCode="0%">
                  <c:v>0.63</c:v>
                </c:pt>
                <c:pt idx="27" formatCode="0%">
                  <c:v>0.61</c:v>
                </c:pt>
                <c:pt idx="28" formatCode="0%">
                  <c:v>0.66</c:v>
                </c:pt>
                <c:pt idx="29" formatCode="0%">
                  <c:v>0.63</c:v>
                </c:pt>
                <c:pt idx="30" formatCode="0%">
                  <c:v>0.55000000000000004</c:v>
                </c:pt>
                <c:pt idx="31" formatCode="0%">
                  <c:v>0.54</c:v>
                </c:pt>
                <c:pt idx="32" formatCode="0%">
                  <c:v>0.41</c:v>
                </c:pt>
                <c:pt idx="33" formatCode="0%">
                  <c:v>0.49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15-4806-BDC1-65A33A413E8E}"/>
            </c:ext>
          </c:extLst>
        </c:ser>
        <c:ser>
          <c:idx val="7"/>
          <c:order val="2"/>
          <c:tx>
            <c:strRef>
              <c:f>'Új verzió'!$A$255</c:f>
              <c:strCache>
                <c:ptCount val="1"/>
                <c:pt idx="0">
                  <c:v>Munkaerőköltség emelkedése***</c:v>
                </c:pt>
              </c:strCache>
              <c:extLst xmlns:c15="http://schemas.microsoft.com/office/drawing/2012/chart"/>
            </c:strRef>
          </c:tx>
          <c:spPr>
            <a:ln w="25400" cap="rnd">
              <a:solidFill>
                <a:schemeClr val="accent4">
                  <a:lumMod val="50000"/>
                </a:schemeClr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4">
                  <a:lumMod val="50000"/>
                </a:schemeClr>
              </a:solidFill>
              <a:ln w="9525">
                <a:noFill/>
              </a:ln>
              <a:effectLst/>
            </c:spPr>
          </c:marker>
          <c:dLbls>
            <c:dLbl>
              <c:idx val="22"/>
              <c:layout>
                <c:manualLayout>
                  <c:x val="-1.7578488788968656E-16"/>
                  <c:y val="2.57896454370502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5="http://schemas.microsoft.com/office/drawing/2012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15-4806-BDC1-65A33A413E8E}"/>
                </c:ext>
              </c:extLst>
            </c:dLbl>
            <c:dLbl>
              <c:idx val="33"/>
              <c:layout>
                <c:manualLayout>
                  <c:x val="1.3888890407796413E-3"/>
                  <c:y val="2.8711158755238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>
                          <a:lumMod val="5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5="http://schemas.microsoft.com/office/drawing/2012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verzió'!$B$255:$AI$255</c:f>
              <c:numCache>
                <c:formatCode>General</c:formatCode>
                <c:ptCount val="34"/>
                <c:pt idx="25" formatCode="0%">
                  <c:v>0.45</c:v>
                </c:pt>
                <c:pt idx="26" formatCode="0%">
                  <c:v>0.47</c:v>
                </c:pt>
                <c:pt idx="27" formatCode="0%">
                  <c:v>0.4</c:v>
                </c:pt>
                <c:pt idx="28" formatCode="0%">
                  <c:v>0.51</c:v>
                </c:pt>
                <c:pt idx="29" formatCode="0%">
                  <c:v>0.48</c:v>
                </c:pt>
                <c:pt idx="30" formatCode="0%">
                  <c:v>0.41</c:v>
                </c:pt>
                <c:pt idx="31" formatCode="0%">
                  <c:v>0.46</c:v>
                </c:pt>
                <c:pt idx="32" formatCode="0%">
                  <c:v>0.36</c:v>
                </c:pt>
                <c:pt idx="33" formatCode="0%">
                  <c:v>0.41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5-1E15-4806-BDC1-65A33A413E8E}"/>
            </c:ext>
          </c:extLst>
        </c:ser>
        <c:ser>
          <c:idx val="2"/>
          <c:order val="3"/>
          <c:tx>
            <c:strRef>
              <c:f>'Új verzió'!$A$250</c:f>
              <c:strCache>
                <c:ptCount val="1"/>
                <c:pt idx="0">
                  <c:v>Vevők hiánya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verzió'!$B$250:$AI$250</c:f>
              <c:numCache>
                <c:formatCode>0%</c:formatCode>
                <c:ptCount val="34"/>
                <c:pt idx="0">
                  <c:v>0.5501506672406371</c:v>
                </c:pt>
                <c:pt idx="1">
                  <c:v>0.53129444999999997</c:v>
                </c:pt>
                <c:pt idx="2">
                  <c:v>0.5</c:v>
                </c:pt>
                <c:pt idx="3">
                  <c:v>0.47159000000000001</c:v>
                </c:pt>
                <c:pt idx="4">
                  <c:v>0.44</c:v>
                </c:pt>
                <c:pt idx="5">
                  <c:v>0.4</c:v>
                </c:pt>
                <c:pt idx="6">
                  <c:v>0.41</c:v>
                </c:pt>
                <c:pt idx="7">
                  <c:v>0.37</c:v>
                </c:pt>
                <c:pt idx="8">
                  <c:v>0.34</c:v>
                </c:pt>
                <c:pt idx="9">
                  <c:v>0.33</c:v>
                </c:pt>
                <c:pt idx="10">
                  <c:v>0.33</c:v>
                </c:pt>
                <c:pt idx="11">
                  <c:v>0.36</c:v>
                </c:pt>
                <c:pt idx="12">
                  <c:v>0.35</c:v>
                </c:pt>
                <c:pt idx="13">
                  <c:v>0.37</c:v>
                </c:pt>
                <c:pt idx="14">
                  <c:v>0.28000000000000003</c:v>
                </c:pt>
                <c:pt idx="15">
                  <c:v>0.35</c:v>
                </c:pt>
                <c:pt idx="16">
                  <c:v>0.28000000000000003</c:v>
                </c:pt>
                <c:pt idx="17">
                  <c:v>0.28000000000000003</c:v>
                </c:pt>
                <c:pt idx="18">
                  <c:v>0.28999999999999998</c:v>
                </c:pt>
                <c:pt idx="19">
                  <c:v>0.34</c:v>
                </c:pt>
                <c:pt idx="20">
                  <c:v>0.41</c:v>
                </c:pt>
                <c:pt idx="21">
                  <c:v>0.4</c:v>
                </c:pt>
                <c:pt idx="22">
                  <c:v>0.34</c:v>
                </c:pt>
                <c:pt idx="23">
                  <c:v>0.38</c:v>
                </c:pt>
                <c:pt idx="24">
                  <c:v>0.39</c:v>
                </c:pt>
                <c:pt idx="25">
                  <c:v>0.38</c:v>
                </c:pt>
                <c:pt idx="26">
                  <c:v>0.39</c:v>
                </c:pt>
                <c:pt idx="27">
                  <c:v>0.32</c:v>
                </c:pt>
                <c:pt idx="28">
                  <c:v>0.34</c:v>
                </c:pt>
                <c:pt idx="29">
                  <c:v>0.38</c:v>
                </c:pt>
                <c:pt idx="30">
                  <c:v>0.38</c:v>
                </c:pt>
                <c:pt idx="31">
                  <c:v>0.48</c:v>
                </c:pt>
                <c:pt idx="32">
                  <c:v>0.45</c:v>
                </c:pt>
                <c:pt idx="33">
                  <c:v>0.43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E15-4806-BDC1-65A33A413E8E}"/>
            </c:ext>
          </c:extLst>
        </c:ser>
        <c:ser>
          <c:idx val="3"/>
          <c:order val="4"/>
          <c:tx>
            <c:strRef>
              <c:f>'Új verzió'!$A$251</c:f>
              <c:strCache>
                <c:ptCount val="1"/>
                <c:pt idx="0">
                  <c:v>Munkaerőhiány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verzió'!$B$251:$AI$251</c:f>
              <c:numCache>
                <c:formatCode>0%</c:formatCode>
                <c:ptCount val="34"/>
                <c:pt idx="0">
                  <c:v>0.21093413689195006</c:v>
                </c:pt>
                <c:pt idx="1">
                  <c:v>0.169986</c:v>
                </c:pt>
                <c:pt idx="2">
                  <c:v>0.19</c:v>
                </c:pt>
                <c:pt idx="3">
                  <c:v>0.1988</c:v>
                </c:pt>
                <c:pt idx="4">
                  <c:v>0.26</c:v>
                </c:pt>
                <c:pt idx="5">
                  <c:v>0.27</c:v>
                </c:pt>
                <c:pt idx="6">
                  <c:v>0.28999999999999998</c:v>
                </c:pt>
                <c:pt idx="7">
                  <c:v>0.3</c:v>
                </c:pt>
                <c:pt idx="8">
                  <c:v>0.33</c:v>
                </c:pt>
                <c:pt idx="9">
                  <c:v>0.37</c:v>
                </c:pt>
                <c:pt idx="10">
                  <c:v>0.37</c:v>
                </c:pt>
                <c:pt idx="11">
                  <c:v>0.36</c:v>
                </c:pt>
                <c:pt idx="12">
                  <c:v>0.4</c:v>
                </c:pt>
                <c:pt idx="13">
                  <c:v>0.36</c:v>
                </c:pt>
                <c:pt idx="14">
                  <c:v>0.44</c:v>
                </c:pt>
                <c:pt idx="15">
                  <c:v>0.32</c:v>
                </c:pt>
                <c:pt idx="16">
                  <c:v>0.43</c:v>
                </c:pt>
                <c:pt idx="17">
                  <c:v>0.37</c:v>
                </c:pt>
                <c:pt idx="18">
                  <c:v>0.41</c:v>
                </c:pt>
                <c:pt idx="19">
                  <c:v>0.36</c:v>
                </c:pt>
                <c:pt idx="20">
                  <c:v>0.31</c:v>
                </c:pt>
                <c:pt idx="21">
                  <c:v>0.28999999999999998</c:v>
                </c:pt>
                <c:pt idx="22">
                  <c:v>0.3</c:v>
                </c:pt>
                <c:pt idx="23">
                  <c:v>0.27</c:v>
                </c:pt>
                <c:pt idx="24">
                  <c:v>0.28000000000000003</c:v>
                </c:pt>
                <c:pt idx="25">
                  <c:v>0.27</c:v>
                </c:pt>
                <c:pt idx="26">
                  <c:v>0.31</c:v>
                </c:pt>
                <c:pt idx="27">
                  <c:v>0.32</c:v>
                </c:pt>
                <c:pt idx="28">
                  <c:v>0.39</c:v>
                </c:pt>
                <c:pt idx="29">
                  <c:v>0.35</c:v>
                </c:pt>
                <c:pt idx="30">
                  <c:v>0.28999999999999998</c:v>
                </c:pt>
                <c:pt idx="31">
                  <c:v>0.32</c:v>
                </c:pt>
                <c:pt idx="32">
                  <c:v>0.26</c:v>
                </c:pt>
                <c:pt idx="33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E15-4806-BDC1-65A33A413E8E}"/>
            </c:ext>
          </c:extLst>
        </c:ser>
        <c:ser>
          <c:idx val="4"/>
          <c:order val="5"/>
          <c:tx>
            <c:strRef>
              <c:f>'Új verzió'!$A$252</c:f>
              <c:strCache>
                <c:ptCount val="1"/>
                <c:pt idx="0">
                  <c:v>Beszállítói problémák (késés/termékhiány)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verzió'!$B$252:$AI$252</c:f>
              <c:numCache>
                <c:formatCode>0%</c:formatCode>
                <c:ptCount val="34"/>
                <c:pt idx="0">
                  <c:v>0.10546706844597503</c:v>
                </c:pt>
                <c:pt idx="1">
                  <c:v>0.105263</c:v>
                </c:pt>
                <c:pt idx="2">
                  <c:v>0.1</c:v>
                </c:pt>
                <c:pt idx="3">
                  <c:v>0.18665000000000001</c:v>
                </c:pt>
                <c:pt idx="4">
                  <c:v>0.18</c:v>
                </c:pt>
                <c:pt idx="5">
                  <c:v>0.2</c:v>
                </c:pt>
                <c:pt idx="6">
                  <c:v>0.21</c:v>
                </c:pt>
                <c:pt idx="7">
                  <c:v>0.25</c:v>
                </c:pt>
                <c:pt idx="8">
                  <c:v>0.18</c:v>
                </c:pt>
                <c:pt idx="9">
                  <c:v>0.26</c:v>
                </c:pt>
                <c:pt idx="10">
                  <c:v>0.26</c:v>
                </c:pt>
                <c:pt idx="11">
                  <c:v>0.28000000000000003</c:v>
                </c:pt>
                <c:pt idx="12">
                  <c:v>0.27</c:v>
                </c:pt>
                <c:pt idx="13">
                  <c:v>0.25</c:v>
                </c:pt>
                <c:pt idx="14">
                  <c:v>0.3</c:v>
                </c:pt>
                <c:pt idx="15">
                  <c:v>0.28999999999999998</c:v>
                </c:pt>
                <c:pt idx="16">
                  <c:v>0.42</c:v>
                </c:pt>
                <c:pt idx="17">
                  <c:v>0.38</c:v>
                </c:pt>
                <c:pt idx="18">
                  <c:v>0.36</c:v>
                </c:pt>
                <c:pt idx="19">
                  <c:v>0.3</c:v>
                </c:pt>
                <c:pt idx="20">
                  <c:v>0.28000000000000003</c:v>
                </c:pt>
                <c:pt idx="21">
                  <c:v>0.24</c:v>
                </c:pt>
                <c:pt idx="22">
                  <c:v>0.27</c:v>
                </c:pt>
                <c:pt idx="23">
                  <c:v>0.23</c:v>
                </c:pt>
                <c:pt idx="24">
                  <c:v>0.22</c:v>
                </c:pt>
                <c:pt idx="25">
                  <c:v>0.17</c:v>
                </c:pt>
                <c:pt idx="26">
                  <c:v>0.18</c:v>
                </c:pt>
                <c:pt idx="27">
                  <c:v>0.13</c:v>
                </c:pt>
                <c:pt idx="28">
                  <c:v>0.18</c:v>
                </c:pt>
                <c:pt idx="29">
                  <c:v>0.19</c:v>
                </c:pt>
                <c:pt idx="30">
                  <c:v>0.1</c:v>
                </c:pt>
                <c:pt idx="31">
                  <c:v>0.1</c:v>
                </c:pt>
                <c:pt idx="32">
                  <c:v>0.09</c:v>
                </c:pt>
                <c:pt idx="33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E15-4806-BDC1-65A33A413E8E}"/>
            </c:ext>
          </c:extLst>
        </c:ser>
        <c:ser>
          <c:idx val="5"/>
          <c:order val="6"/>
          <c:tx>
            <c:strRef>
              <c:f>'Új verzió'!$A$253</c:f>
              <c:strCache>
                <c:ptCount val="1"/>
                <c:pt idx="0">
                  <c:v>Finanszírozási problémák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2.037013728053729E-16"/>
                  <c:y val="1.305052670692668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verzió'!$B$253:$AI$253</c:f>
              <c:numCache>
                <c:formatCode>0%</c:formatCode>
                <c:ptCount val="34"/>
                <c:pt idx="0">
                  <c:v>0.22858372793801118</c:v>
                </c:pt>
                <c:pt idx="1">
                  <c:v>0.18776699999999999</c:v>
                </c:pt>
                <c:pt idx="2">
                  <c:v>0.24</c:v>
                </c:pt>
                <c:pt idx="3">
                  <c:v>0.21729999999999999</c:v>
                </c:pt>
                <c:pt idx="4">
                  <c:v>0.23</c:v>
                </c:pt>
                <c:pt idx="5">
                  <c:v>0.22</c:v>
                </c:pt>
                <c:pt idx="6">
                  <c:v>0.22</c:v>
                </c:pt>
                <c:pt idx="7">
                  <c:v>0.23</c:v>
                </c:pt>
                <c:pt idx="8">
                  <c:v>0.22</c:v>
                </c:pt>
                <c:pt idx="9">
                  <c:v>0.2</c:v>
                </c:pt>
                <c:pt idx="10">
                  <c:v>0.22</c:v>
                </c:pt>
                <c:pt idx="11">
                  <c:v>0.2</c:v>
                </c:pt>
                <c:pt idx="12">
                  <c:v>0.18</c:v>
                </c:pt>
                <c:pt idx="13">
                  <c:v>0.21</c:v>
                </c:pt>
                <c:pt idx="14">
                  <c:v>0.18</c:v>
                </c:pt>
                <c:pt idx="15">
                  <c:v>0.21</c:v>
                </c:pt>
                <c:pt idx="16">
                  <c:v>0.15</c:v>
                </c:pt>
                <c:pt idx="17">
                  <c:v>0.21</c:v>
                </c:pt>
                <c:pt idx="18">
                  <c:v>0.26</c:v>
                </c:pt>
                <c:pt idx="19">
                  <c:v>0.22</c:v>
                </c:pt>
                <c:pt idx="20">
                  <c:v>0.17</c:v>
                </c:pt>
                <c:pt idx="21">
                  <c:v>0.23</c:v>
                </c:pt>
                <c:pt idx="22">
                  <c:v>0.22</c:v>
                </c:pt>
                <c:pt idx="23">
                  <c:v>0.21</c:v>
                </c:pt>
                <c:pt idx="24">
                  <c:v>0.24</c:v>
                </c:pt>
                <c:pt idx="25">
                  <c:v>0.15</c:v>
                </c:pt>
                <c:pt idx="26">
                  <c:v>0.16</c:v>
                </c:pt>
                <c:pt idx="27">
                  <c:v>0.22</c:v>
                </c:pt>
                <c:pt idx="28">
                  <c:v>0.22</c:v>
                </c:pt>
                <c:pt idx="29">
                  <c:v>0.19</c:v>
                </c:pt>
                <c:pt idx="30">
                  <c:v>0.21</c:v>
                </c:pt>
                <c:pt idx="31">
                  <c:v>0.25</c:v>
                </c:pt>
                <c:pt idx="32">
                  <c:v>0.21</c:v>
                </c:pt>
                <c:pt idx="33">
                  <c:v>0.24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E15-4806-BDC1-65A33A413E8E}"/>
            </c:ext>
          </c:extLst>
        </c:ser>
        <c:ser>
          <c:idx val="6"/>
          <c:order val="7"/>
          <c:tx>
            <c:strRef>
              <c:f>'Új verzió'!$A$254</c:f>
              <c:strCache>
                <c:ptCount val="1"/>
                <c:pt idx="0">
                  <c:v>Adminisztratív akadályok</c:v>
                </c:pt>
              </c:strCache>
            </c:strRef>
          </c:tx>
          <c:spPr>
            <a:ln w="25400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C00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C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verzió'!$B$254:$AI$254</c:f>
              <c:numCache>
                <c:formatCode>0%</c:formatCode>
                <c:ptCount val="34"/>
                <c:pt idx="0">
                  <c:v>0.10589754627636677</c:v>
                </c:pt>
                <c:pt idx="1">
                  <c:v>0.11593199999999999</c:v>
                </c:pt>
                <c:pt idx="2">
                  <c:v>0.09</c:v>
                </c:pt>
                <c:pt idx="3">
                  <c:v>0.15915000000000001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0.13</c:v>
                </c:pt>
                <c:pt idx="7">
                  <c:v>0.13</c:v>
                </c:pt>
                <c:pt idx="8">
                  <c:v>0.13</c:v>
                </c:pt>
                <c:pt idx="9">
                  <c:v>0.12</c:v>
                </c:pt>
                <c:pt idx="10">
                  <c:v>0.12</c:v>
                </c:pt>
                <c:pt idx="11">
                  <c:v>0.12</c:v>
                </c:pt>
                <c:pt idx="12">
                  <c:v>0.15</c:v>
                </c:pt>
                <c:pt idx="13">
                  <c:v>0.12</c:v>
                </c:pt>
                <c:pt idx="14">
                  <c:v>0.18</c:v>
                </c:pt>
                <c:pt idx="15">
                  <c:v>0.12</c:v>
                </c:pt>
                <c:pt idx="16">
                  <c:v>0.15</c:v>
                </c:pt>
                <c:pt idx="17">
                  <c:v>0.12</c:v>
                </c:pt>
                <c:pt idx="18">
                  <c:v>0.14000000000000001</c:v>
                </c:pt>
                <c:pt idx="19">
                  <c:v>0.15</c:v>
                </c:pt>
                <c:pt idx="20">
                  <c:v>0.14000000000000001</c:v>
                </c:pt>
                <c:pt idx="21">
                  <c:v>0.16</c:v>
                </c:pt>
                <c:pt idx="22">
                  <c:v>0.13</c:v>
                </c:pt>
                <c:pt idx="23">
                  <c:v>0.12</c:v>
                </c:pt>
                <c:pt idx="24">
                  <c:v>0.13</c:v>
                </c:pt>
                <c:pt idx="25">
                  <c:v>0.09</c:v>
                </c:pt>
                <c:pt idx="26">
                  <c:v>0.12</c:v>
                </c:pt>
                <c:pt idx="27">
                  <c:v>0.11</c:v>
                </c:pt>
                <c:pt idx="28">
                  <c:v>0.12</c:v>
                </c:pt>
                <c:pt idx="29">
                  <c:v>0.08</c:v>
                </c:pt>
                <c:pt idx="30">
                  <c:v>0.09</c:v>
                </c:pt>
                <c:pt idx="31">
                  <c:v>0.14000000000000001</c:v>
                </c:pt>
                <c:pt idx="32">
                  <c:v>0.13</c:v>
                </c:pt>
                <c:pt idx="33">
                  <c:v>0.14000000000000001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E15-4806-BDC1-65A33A413E8E}"/>
            </c:ext>
          </c:extLst>
        </c:ser>
        <c:ser>
          <c:idx val="8"/>
          <c:order val="8"/>
          <c:tx>
            <c:strRef>
              <c:f>'Új verzió'!$A$256</c:f>
              <c:strCache>
                <c:ptCount val="1"/>
                <c:pt idx="0">
                  <c:v>Nincs akadálya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2.037013728053729E-16"/>
                  <c:y val="1.044042136554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5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15-4806-BDC1-65A33A413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verzió'!$B$246:$AI$246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verzió'!$B$256:$AI$256</c:f>
              <c:numCache>
                <c:formatCode>0%</c:formatCode>
                <c:ptCount val="34"/>
                <c:pt idx="0">
                  <c:v>0.15238915195867414</c:v>
                </c:pt>
                <c:pt idx="1">
                  <c:v>0.12945000000000001</c:v>
                </c:pt>
                <c:pt idx="2">
                  <c:v>0.15</c:v>
                </c:pt>
                <c:pt idx="3">
                  <c:v>0.10459</c:v>
                </c:pt>
                <c:pt idx="4">
                  <c:v>0.1</c:v>
                </c:pt>
                <c:pt idx="5">
                  <c:v>0.12</c:v>
                </c:pt>
                <c:pt idx="6">
                  <c:v>0.13</c:v>
                </c:pt>
                <c:pt idx="7">
                  <c:v>0.12</c:v>
                </c:pt>
                <c:pt idx="8">
                  <c:v>0.13</c:v>
                </c:pt>
                <c:pt idx="9">
                  <c:v>0.12</c:v>
                </c:pt>
                <c:pt idx="10">
                  <c:v>0.13</c:v>
                </c:pt>
                <c:pt idx="11">
                  <c:v>0.12</c:v>
                </c:pt>
                <c:pt idx="12">
                  <c:v>0.12</c:v>
                </c:pt>
                <c:pt idx="13">
                  <c:v>0.12</c:v>
                </c:pt>
                <c:pt idx="14">
                  <c:v>0.1</c:v>
                </c:pt>
                <c:pt idx="15">
                  <c:v>0.11</c:v>
                </c:pt>
                <c:pt idx="16">
                  <c:v>0.09</c:v>
                </c:pt>
                <c:pt idx="17">
                  <c:v>0.13</c:v>
                </c:pt>
                <c:pt idx="18">
                  <c:v>0.06</c:v>
                </c:pt>
                <c:pt idx="19">
                  <c:v>0.06</c:v>
                </c:pt>
                <c:pt idx="20">
                  <c:v>7.0000000000000007E-2</c:v>
                </c:pt>
                <c:pt idx="21">
                  <c:v>0.04</c:v>
                </c:pt>
                <c:pt idx="22">
                  <c:v>0.05</c:v>
                </c:pt>
                <c:pt idx="23">
                  <c:v>0.04</c:v>
                </c:pt>
                <c:pt idx="24">
                  <c:v>0.03</c:v>
                </c:pt>
                <c:pt idx="25">
                  <c:v>0.03</c:v>
                </c:pt>
                <c:pt idx="26">
                  <c:v>0.04</c:v>
                </c:pt>
                <c:pt idx="27">
                  <c:v>0.04</c:v>
                </c:pt>
                <c:pt idx="28">
                  <c:v>0.02</c:v>
                </c:pt>
                <c:pt idx="29">
                  <c:v>0.02</c:v>
                </c:pt>
                <c:pt idx="30">
                  <c:v>0.05</c:v>
                </c:pt>
                <c:pt idx="31">
                  <c:v>0.04</c:v>
                </c:pt>
                <c:pt idx="32">
                  <c:v>0.06</c:v>
                </c:pt>
                <c:pt idx="33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E15-4806-BDC1-65A33A413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524360"/>
        <c:axId val="733516160"/>
        <c:extLst>
          <c:ext xmlns:c15="http://schemas.microsoft.com/office/drawing/2012/chart" uri="{02D57815-91ED-43cb-92C2-25804820EDAC}">
            <c15:filteredLineSeries>
              <c15:ser>
                <c:idx val="9"/>
                <c:order val="9"/>
                <c:tx>
                  <c:strRef>
                    <c:extLst>
                      <c:ext uri="{02D57815-91ED-43cb-92C2-25804820EDAC}">
                        <c15:formulaRef>
                          <c15:sqref>'Új verzió'!$A$257</c15:sqref>
                        </c15:formulaRef>
                      </c:ext>
                    </c:extLst>
                    <c:strCache>
                      <c:ptCount val="1"/>
                      <c:pt idx="0">
                        <c:v>Nem tudja/nem válaszol</c:v>
                      </c:pt>
                    </c:strCache>
                  </c:strRef>
                </c:tx>
                <c:spPr>
                  <a:ln w="25400" cap="rnd">
                    <a:solidFill>
                      <a:schemeClr val="bg1">
                        <a:lumMod val="75000"/>
                      </a:schemeClr>
                    </a:solidFill>
                    <a:round/>
                  </a:ln>
                  <a:effectLst/>
                </c:spPr>
                <c:marker>
                  <c:symbol val="circle"/>
                  <c:size val="10"/>
                  <c:spPr>
                    <a:solidFill>
                      <a:schemeClr val="bg1">
                        <a:lumMod val="75000"/>
                      </a:schemeClr>
                    </a:solidFill>
                    <a:ln w="9525">
                      <a:noFill/>
                    </a:ln>
                    <a:effectLst/>
                  </c:spPr>
                </c:marker>
                <c:dLbls>
                  <c:dLbl>
                    <c:idx val="22"/>
                    <c:layout>
                      <c:manualLayout>
                        <c:x val="0"/>
                        <c:y val="1.8113078425200879E-2"/>
                      </c:manualLayout>
                    </c:layout>
                    <c:showLegendKey val="0"/>
                    <c:showVal val="1"/>
                    <c:showCatName val="0"/>
                    <c:showSerName val="0"/>
                    <c:showPercent val="0"/>
                    <c:showBubbleSize val="0"/>
                    <c:extLst>
                      <c:ext uri="{CE6537A1-D6FC-4f65-9D91-7224C49458BB}"/>
                      <c:ext xmlns:c16="http://schemas.microsoft.com/office/drawing/2014/chart" uri="{C3380CC4-5D6E-409C-BE32-E72D297353CC}">
                        <c16:uniqueId val="{0000000C-1E15-4806-BDC1-65A33A413E8E}"/>
                      </c:ext>
                    </c:extLst>
                  </c:dLbl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u-HU"/>
                    </a:p>
                  </c:txPr>
                  <c:showLegendKey val="0"/>
                  <c:showVal val="0"/>
                  <c:showCatName val="0"/>
                  <c:showSerName val="0"/>
                  <c:showPercent val="0"/>
                  <c:showBubbleSize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'Új verzió'!$B$246:$AI$246</c15:sqref>
                        </c15:formulaRef>
                      </c:ext>
                    </c:extLst>
                    <c:strCache>
                      <c:ptCount val="34"/>
                      <c:pt idx="0">
                        <c:v>2020. December</c:v>
                      </c:pt>
                      <c:pt idx="1">
                        <c:v>2021. Január</c:v>
                      </c:pt>
                      <c:pt idx="2">
                        <c:v>Február</c:v>
                      </c:pt>
                      <c:pt idx="3">
                        <c:v>Március</c:v>
                      </c:pt>
                      <c:pt idx="4">
                        <c:v>Április</c:v>
                      </c:pt>
                      <c:pt idx="5">
                        <c:v>Május</c:v>
                      </c:pt>
                      <c:pt idx="6">
                        <c:v>Június</c:v>
                      </c:pt>
                      <c:pt idx="7">
                        <c:v>Július</c:v>
                      </c:pt>
                      <c:pt idx="8">
                        <c:v>Augusztus</c:v>
                      </c:pt>
                      <c:pt idx="9">
                        <c:v>Szeptember</c:v>
                      </c:pt>
                      <c:pt idx="10">
                        <c:v>Október</c:v>
                      </c:pt>
                      <c:pt idx="11">
                        <c:v>November</c:v>
                      </c:pt>
                      <c:pt idx="12">
                        <c:v>December</c:v>
                      </c:pt>
                      <c:pt idx="13">
                        <c:v>2022. Január</c:v>
                      </c:pt>
                      <c:pt idx="14">
                        <c:v>Február</c:v>
                      </c:pt>
                      <c:pt idx="15">
                        <c:v>Március</c:v>
                      </c:pt>
                      <c:pt idx="16">
                        <c:v>Április</c:v>
                      </c:pt>
                      <c:pt idx="17">
                        <c:v>Május</c:v>
                      </c:pt>
                      <c:pt idx="18">
                        <c:v>Június</c:v>
                      </c:pt>
                      <c:pt idx="19">
                        <c:v>Július</c:v>
                      </c:pt>
                      <c:pt idx="20">
                        <c:v>Augusztus</c:v>
                      </c:pt>
                      <c:pt idx="21">
                        <c:v>Szeptember</c:v>
                      </c:pt>
                      <c:pt idx="22">
                        <c:v>Október</c:v>
                      </c:pt>
                      <c:pt idx="23">
                        <c:v>November</c:v>
                      </c:pt>
                      <c:pt idx="24">
                        <c:v>December</c:v>
                      </c:pt>
                      <c:pt idx="25">
                        <c:v>2023. Január</c:v>
                      </c:pt>
                      <c:pt idx="26">
                        <c:v>Február</c:v>
                      </c:pt>
                      <c:pt idx="27">
                        <c:v>Március</c:v>
                      </c:pt>
                      <c:pt idx="28">
                        <c:v>Április</c:v>
                      </c:pt>
                      <c:pt idx="29">
                        <c:v>Május</c:v>
                      </c:pt>
                      <c:pt idx="30">
                        <c:v>Június</c:v>
                      </c:pt>
                      <c:pt idx="31">
                        <c:v>Július</c:v>
                      </c:pt>
                      <c:pt idx="32">
                        <c:v>Augusztus</c:v>
                      </c:pt>
                      <c:pt idx="33">
                        <c:v>Szeptember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'Új verzió'!$B$257:$Z$257</c15:sqref>
                        </c15:formulaRef>
                      </c:ext>
                    </c:extLst>
                    <c:numCache>
                      <c:formatCode>0%</c:formatCode>
                      <c:ptCount val="25"/>
                      <c:pt idx="0">
                        <c:v>6.4141196728368488E-2</c:v>
                      </c:pt>
                      <c:pt idx="1">
                        <c:v>3.8406999999999997E-2</c:v>
                      </c:pt>
                      <c:pt idx="2">
                        <c:v>0.05</c:v>
                      </c:pt>
                      <c:pt idx="3">
                        <c:v>5.4100000000000002E-2</c:v>
                      </c:pt>
                      <c:pt idx="4">
                        <c:v>0.05</c:v>
                      </c:pt>
                      <c:pt idx="5">
                        <c:v>0.06</c:v>
                      </c:pt>
                      <c:pt idx="6">
                        <c:v>0.05</c:v>
                      </c:pt>
                      <c:pt idx="7">
                        <c:v>7.0000000000000007E-2</c:v>
                      </c:pt>
                      <c:pt idx="8">
                        <c:v>7.0000000000000007E-2</c:v>
                      </c:pt>
                      <c:pt idx="9">
                        <c:v>0.06</c:v>
                      </c:pt>
                      <c:pt idx="10">
                        <c:v>0.06</c:v>
                      </c:pt>
                      <c:pt idx="11">
                        <c:v>0.06</c:v>
                      </c:pt>
                      <c:pt idx="12">
                        <c:v>0.05</c:v>
                      </c:pt>
                      <c:pt idx="13">
                        <c:v>0.05</c:v>
                      </c:pt>
                      <c:pt idx="14">
                        <c:v>0.05</c:v>
                      </c:pt>
                      <c:pt idx="15">
                        <c:v>7.0000000000000007E-2</c:v>
                      </c:pt>
                      <c:pt idx="16">
                        <c:v>0.04</c:v>
                      </c:pt>
                      <c:pt idx="17">
                        <c:v>0.04</c:v>
                      </c:pt>
                      <c:pt idx="18">
                        <c:v>0.04</c:v>
                      </c:pt>
                      <c:pt idx="19">
                        <c:v>0.06</c:v>
                      </c:pt>
                      <c:pt idx="20">
                        <c:v>0.04</c:v>
                      </c:pt>
                      <c:pt idx="21">
                        <c:v>0.03</c:v>
                      </c:pt>
                      <c:pt idx="22">
                        <c:v>0.04</c:v>
                      </c:pt>
                      <c:pt idx="23">
                        <c:v>0.02</c:v>
                      </c:pt>
                      <c:pt idx="24">
                        <c:v>0.04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D-1E15-4806-BDC1-65A33A413E8E}"/>
                  </c:ext>
                </c:extLst>
              </c15:ser>
            </c15:filteredLineSeries>
          </c:ext>
        </c:extLst>
      </c:lineChart>
      <c:catAx>
        <c:axId val="733524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16160"/>
        <c:crosses val="autoZero"/>
        <c:auto val="1"/>
        <c:lblAlgn val="ctr"/>
        <c:lblOffset val="100"/>
        <c:noMultiLvlLbl val="0"/>
      </c:catAx>
      <c:valAx>
        <c:axId val="733516160"/>
        <c:scaling>
          <c:orientation val="minMax"/>
          <c:max val="0.70000000000000007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524360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53780001158156E-2"/>
          <c:y val="0.70355533341115706"/>
          <c:w val="0.97655142347788215"/>
          <c:h val="0.278460013186169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68603828429846E-2"/>
          <c:y val="5.745725180578843E-2"/>
          <c:w val="0.75074868766404201"/>
          <c:h val="0.5968801672577800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verzió'!$B$266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A5-4758-AEAF-600025A8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verzió'!$A$267:$A$300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verzió'!$B$267:$B$300</c:f>
              <c:numCache>
                <c:formatCode>General\ "pont"</c:formatCode>
                <c:ptCount val="34"/>
                <c:pt idx="0">
                  <c:v>-33</c:v>
                </c:pt>
                <c:pt idx="1">
                  <c:v>-32</c:v>
                </c:pt>
                <c:pt idx="2">
                  <c:v>-22</c:v>
                </c:pt>
                <c:pt idx="3">
                  <c:v>-35</c:v>
                </c:pt>
                <c:pt idx="4">
                  <c:v>-13</c:v>
                </c:pt>
                <c:pt idx="5">
                  <c:v>-2</c:v>
                </c:pt>
                <c:pt idx="6">
                  <c:v>-7</c:v>
                </c:pt>
                <c:pt idx="7">
                  <c:v>-12</c:v>
                </c:pt>
                <c:pt idx="8">
                  <c:v>-10</c:v>
                </c:pt>
                <c:pt idx="9">
                  <c:v>-5</c:v>
                </c:pt>
                <c:pt idx="10">
                  <c:v>-13</c:v>
                </c:pt>
                <c:pt idx="11">
                  <c:v>-23</c:v>
                </c:pt>
                <c:pt idx="12">
                  <c:v>-14</c:v>
                </c:pt>
                <c:pt idx="13">
                  <c:v>-25</c:v>
                </c:pt>
                <c:pt idx="14">
                  <c:v>-8</c:v>
                </c:pt>
                <c:pt idx="15">
                  <c:v>-28</c:v>
                </c:pt>
                <c:pt idx="16">
                  <c:v>-23</c:v>
                </c:pt>
                <c:pt idx="17">
                  <c:v>-15</c:v>
                </c:pt>
                <c:pt idx="18">
                  <c:v>-26</c:v>
                </c:pt>
                <c:pt idx="19">
                  <c:v>-37</c:v>
                </c:pt>
                <c:pt idx="20">
                  <c:v>-47</c:v>
                </c:pt>
                <c:pt idx="21">
                  <c:v>-41</c:v>
                </c:pt>
                <c:pt idx="22">
                  <c:v>-41</c:v>
                </c:pt>
                <c:pt idx="23">
                  <c:v>-36</c:v>
                </c:pt>
                <c:pt idx="24">
                  <c:v>-42</c:v>
                </c:pt>
                <c:pt idx="25">
                  <c:v>-43</c:v>
                </c:pt>
                <c:pt idx="26">
                  <c:v>-36</c:v>
                </c:pt>
                <c:pt idx="27">
                  <c:v>-27</c:v>
                </c:pt>
                <c:pt idx="28">
                  <c:v>-25</c:v>
                </c:pt>
                <c:pt idx="29">
                  <c:v>-29</c:v>
                </c:pt>
                <c:pt idx="30">
                  <c:v>-27</c:v>
                </c:pt>
                <c:pt idx="31">
                  <c:v>-44</c:v>
                </c:pt>
                <c:pt idx="32">
                  <c:v>-32</c:v>
                </c:pt>
                <c:pt idx="33">
                  <c:v>-36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7A5-4758-AEAF-600025A8697E}"/>
            </c:ext>
          </c:extLst>
        </c:ser>
        <c:ser>
          <c:idx val="1"/>
          <c:order val="1"/>
          <c:tx>
            <c:strRef>
              <c:f>'Új verzió'!$C$266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1.0185067526415994E-16"/>
                  <c:y val="-1.0476296142619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B0F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A5-4758-AEAF-600025A8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verzió'!$A$267:$A$300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verzió'!$C$267:$C$300</c:f>
              <c:numCache>
                <c:formatCode>General\ "pont"</c:formatCode>
                <c:ptCount val="34"/>
                <c:pt idx="0">
                  <c:v>-28</c:v>
                </c:pt>
                <c:pt idx="1">
                  <c:v>-25</c:v>
                </c:pt>
                <c:pt idx="2">
                  <c:v>-14</c:v>
                </c:pt>
                <c:pt idx="3">
                  <c:v>-26</c:v>
                </c:pt>
                <c:pt idx="4">
                  <c:v>-3</c:v>
                </c:pt>
                <c:pt idx="5">
                  <c:v>-1</c:v>
                </c:pt>
                <c:pt idx="6">
                  <c:v>1</c:v>
                </c:pt>
                <c:pt idx="7">
                  <c:v>-3</c:v>
                </c:pt>
                <c:pt idx="8">
                  <c:v>-4</c:v>
                </c:pt>
                <c:pt idx="9">
                  <c:v>-3</c:v>
                </c:pt>
                <c:pt idx="10">
                  <c:v>-8</c:v>
                </c:pt>
                <c:pt idx="11">
                  <c:v>-14</c:v>
                </c:pt>
                <c:pt idx="12">
                  <c:v>-17</c:v>
                </c:pt>
                <c:pt idx="13">
                  <c:v>-16</c:v>
                </c:pt>
                <c:pt idx="14">
                  <c:v>-16</c:v>
                </c:pt>
                <c:pt idx="15">
                  <c:v>-28</c:v>
                </c:pt>
                <c:pt idx="16">
                  <c:v>-13</c:v>
                </c:pt>
                <c:pt idx="17">
                  <c:v>-22</c:v>
                </c:pt>
                <c:pt idx="18">
                  <c:v>-26</c:v>
                </c:pt>
                <c:pt idx="19">
                  <c:v>-41</c:v>
                </c:pt>
                <c:pt idx="20">
                  <c:v>-41</c:v>
                </c:pt>
                <c:pt idx="21">
                  <c:v>-44</c:v>
                </c:pt>
                <c:pt idx="22">
                  <c:v>-52</c:v>
                </c:pt>
                <c:pt idx="23">
                  <c:v>-38</c:v>
                </c:pt>
                <c:pt idx="24">
                  <c:v>-36</c:v>
                </c:pt>
                <c:pt idx="25">
                  <c:v>-43</c:v>
                </c:pt>
                <c:pt idx="26">
                  <c:v>-33</c:v>
                </c:pt>
                <c:pt idx="27">
                  <c:v>-34</c:v>
                </c:pt>
                <c:pt idx="28">
                  <c:v>-15</c:v>
                </c:pt>
                <c:pt idx="29">
                  <c:v>-12</c:v>
                </c:pt>
                <c:pt idx="30">
                  <c:v>-25</c:v>
                </c:pt>
                <c:pt idx="31">
                  <c:v>-32</c:v>
                </c:pt>
                <c:pt idx="32">
                  <c:v>-37</c:v>
                </c:pt>
                <c:pt idx="33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7A5-4758-AEAF-600025A8697E}"/>
            </c:ext>
          </c:extLst>
        </c:ser>
        <c:ser>
          <c:idx val="2"/>
          <c:order val="2"/>
          <c:tx>
            <c:strRef>
              <c:f>'Új verzió'!$D$266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1.0185067526415994E-16"/>
                  <c:y val="1.83335182495841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7A5-4758-AEAF-600025A8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verzió'!$A$267:$A$300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verzió'!$D$267:$D$300</c:f>
              <c:numCache>
                <c:formatCode>General\ "pont"</c:formatCode>
                <c:ptCount val="34"/>
                <c:pt idx="0">
                  <c:v>-22</c:v>
                </c:pt>
                <c:pt idx="1">
                  <c:v>-24</c:v>
                </c:pt>
                <c:pt idx="2">
                  <c:v>-3</c:v>
                </c:pt>
                <c:pt idx="3">
                  <c:v>-12</c:v>
                </c:pt>
                <c:pt idx="4">
                  <c:v>-2</c:v>
                </c:pt>
                <c:pt idx="5">
                  <c:v>17</c:v>
                </c:pt>
                <c:pt idx="6">
                  <c:v>12</c:v>
                </c:pt>
                <c:pt idx="7">
                  <c:v>6</c:v>
                </c:pt>
                <c:pt idx="8">
                  <c:v>-4</c:v>
                </c:pt>
                <c:pt idx="9">
                  <c:v>1</c:v>
                </c:pt>
                <c:pt idx="10">
                  <c:v>-2</c:v>
                </c:pt>
                <c:pt idx="11">
                  <c:v>-13</c:v>
                </c:pt>
                <c:pt idx="12">
                  <c:v>-18</c:v>
                </c:pt>
                <c:pt idx="13">
                  <c:v>-16</c:v>
                </c:pt>
                <c:pt idx="14">
                  <c:v>-17</c:v>
                </c:pt>
                <c:pt idx="15">
                  <c:v>-43</c:v>
                </c:pt>
                <c:pt idx="16">
                  <c:v>-15</c:v>
                </c:pt>
                <c:pt idx="17">
                  <c:v>-26</c:v>
                </c:pt>
                <c:pt idx="18">
                  <c:v>-24</c:v>
                </c:pt>
                <c:pt idx="19">
                  <c:v>-46</c:v>
                </c:pt>
                <c:pt idx="20">
                  <c:v>-47</c:v>
                </c:pt>
                <c:pt idx="21">
                  <c:v>-50</c:v>
                </c:pt>
                <c:pt idx="22">
                  <c:v>-55</c:v>
                </c:pt>
                <c:pt idx="23">
                  <c:v>-42</c:v>
                </c:pt>
                <c:pt idx="24">
                  <c:v>-35</c:v>
                </c:pt>
                <c:pt idx="25">
                  <c:v>-42</c:v>
                </c:pt>
                <c:pt idx="26">
                  <c:v>-4</c:v>
                </c:pt>
                <c:pt idx="27">
                  <c:v>-12</c:v>
                </c:pt>
                <c:pt idx="28">
                  <c:v>-37</c:v>
                </c:pt>
                <c:pt idx="29">
                  <c:v>-27</c:v>
                </c:pt>
                <c:pt idx="30">
                  <c:v>-32</c:v>
                </c:pt>
                <c:pt idx="31">
                  <c:v>-38</c:v>
                </c:pt>
                <c:pt idx="32">
                  <c:v>-29</c:v>
                </c:pt>
                <c:pt idx="33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A5-4758-AEAF-600025A8697E}"/>
            </c:ext>
          </c:extLst>
        </c:ser>
        <c:ser>
          <c:idx val="3"/>
          <c:order val="3"/>
          <c:tx>
            <c:strRef>
              <c:f>'Új verzió'!$E$266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1.0185067526415994E-16"/>
                  <c:y val="-2.619074035654877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A5-4758-AEAF-600025A8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verzió'!$A$267:$A$300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verzió'!$E$267:$E$300</c:f>
              <c:numCache>
                <c:formatCode>General\ "pont"</c:formatCode>
                <c:ptCount val="34"/>
                <c:pt idx="0">
                  <c:v>-12</c:v>
                </c:pt>
                <c:pt idx="1">
                  <c:v>-4</c:v>
                </c:pt>
                <c:pt idx="2">
                  <c:v>-2</c:v>
                </c:pt>
                <c:pt idx="3">
                  <c:v>-5</c:v>
                </c:pt>
                <c:pt idx="4">
                  <c:v>9</c:v>
                </c:pt>
                <c:pt idx="5">
                  <c:v>8</c:v>
                </c:pt>
                <c:pt idx="6">
                  <c:v>16</c:v>
                </c:pt>
                <c:pt idx="7">
                  <c:v>-11</c:v>
                </c:pt>
                <c:pt idx="8">
                  <c:v>-12</c:v>
                </c:pt>
                <c:pt idx="9">
                  <c:v>6</c:v>
                </c:pt>
                <c:pt idx="10">
                  <c:v>-7</c:v>
                </c:pt>
                <c:pt idx="11">
                  <c:v>-7</c:v>
                </c:pt>
                <c:pt idx="12">
                  <c:v>0</c:v>
                </c:pt>
                <c:pt idx="13">
                  <c:v>-7</c:v>
                </c:pt>
                <c:pt idx="14">
                  <c:v>8</c:v>
                </c:pt>
                <c:pt idx="15">
                  <c:v>-38</c:v>
                </c:pt>
                <c:pt idx="16">
                  <c:v>-36</c:v>
                </c:pt>
                <c:pt idx="17">
                  <c:v>-24</c:v>
                </c:pt>
                <c:pt idx="18">
                  <c:v>-27</c:v>
                </c:pt>
                <c:pt idx="19">
                  <c:v>-20</c:v>
                </c:pt>
                <c:pt idx="20">
                  <c:v>-20</c:v>
                </c:pt>
                <c:pt idx="21">
                  <c:v>-39</c:v>
                </c:pt>
                <c:pt idx="22">
                  <c:v>-45</c:v>
                </c:pt>
                <c:pt idx="23">
                  <c:v>-26</c:v>
                </c:pt>
                <c:pt idx="24">
                  <c:v>-42</c:v>
                </c:pt>
                <c:pt idx="25">
                  <c:v>-28</c:v>
                </c:pt>
                <c:pt idx="26">
                  <c:v>-26</c:v>
                </c:pt>
                <c:pt idx="27">
                  <c:v>-21</c:v>
                </c:pt>
                <c:pt idx="28">
                  <c:v>-19</c:v>
                </c:pt>
                <c:pt idx="29">
                  <c:v>-36</c:v>
                </c:pt>
                <c:pt idx="30">
                  <c:v>-33</c:v>
                </c:pt>
                <c:pt idx="31">
                  <c:v>-26</c:v>
                </c:pt>
                <c:pt idx="32">
                  <c:v>-14</c:v>
                </c:pt>
                <c:pt idx="33">
                  <c:v>-18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7A5-4758-AEAF-600025A8697E}"/>
            </c:ext>
          </c:extLst>
        </c:ser>
        <c:ser>
          <c:idx val="4"/>
          <c:order val="4"/>
          <c:tx>
            <c:strRef>
              <c:f>'Új verzió'!$F$266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2.7777777777777779E-3"/>
                  <c:y val="4.1905184570478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7A5-4758-AEAF-600025A8697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verzió'!$A$267:$A$300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verzió'!$F$267:$F$300</c:f>
              <c:numCache>
                <c:formatCode>General\ "pont"</c:formatCode>
                <c:ptCount val="34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7A5-4758-AEAF-600025A86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3722927"/>
        <c:axId val="733722511"/>
      </c:lineChart>
      <c:catAx>
        <c:axId val="733722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511"/>
        <c:crosses val="autoZero"/>
        <c:auto val="1"/>
        <c:lblAlgn val="ctr"/>
        <c:lblOffset val="50"/>
        <c:noMultiLvlLbl val="0"/>
      </c:catAx>
      <c:valAx>
        <c:axId val="733722511"/>
        <c:scaling>
          <c:orientation val="minMax"/>
          <c:max val="20"/>
          <c:min val="-6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37229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5822816668465E-2"/>
          <c:y val="3.991880228454589E-2"/>
          <c:w val="0.76059285231046192"/>
          <c:h val="0.6390172195331582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verzió'!$B$303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'Új verzió'!$A$304:$A$337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verzió'!$B$304:$B$337</c:f>
              <c:numCache>
                <c:formatCode>General\ "pont"</c:formatCode>
                <c:ptCount val="34"/>
                <c:pt idx="0">
                  <c:v>-18</c:v>
                </c:pt>
                <c:pt idx="1">
                  <c:v>1</c:v>
                </c:pt>
                <c:pt idx="2">
                  <c:v>11</c:v>
                </c:pt>
                <c:pt idx="3">
                  <c:v>3</c:v>
                </c:pt>
                <c:pt idx="4">
                  <c:v>20</c:v>
                </c:pt>
                <c:pt idx="5">
                  <c:v>19</c:v>
                </c:pt>
                <c:pt idx="6">
                  <c:v>13</c:v>
                </c:pt>
                <c:pt idx="7">
                  <c:v>3</c:v>
                </c:pt>
                <c:pt idx="8">
                  <c:v>-1</c:v>
                </c:pt>
                <c:pt idx="9">
                  <c:v>3</c:v>
                </c:pt>
                <c:pt idx="10">
                  <c:v>-3</c:v>
                </c:pt>
                <c:pt idx="11">
                  <c:v>-14</c:v>
                </c:pt>
                <c:pt idx="12">
                  <c:v>-7</c:v>
                </c:pt>
                <c:pt idx="13">
                  <c:v>16</c:v>
                </c:pt>
                <c:pt idx="14">
                  <c:v>2</c:v>
                </c:pt>
                <c:pt idx="15">
                  <c:v>-18</c:v>
                </c:pt>
                <c:pt idx="16">
                  <c:v>-18</c:v>
                </c:pt>
                <c:pt idx="17">
                  <c:v>-9</c:v>
                </c:pt>
                <c:pt idx="18">
                  <c:v>-17</c:v>
                </c:pt>
                <c:pt idx="19">
                  <c:v>-30</c:v>
                </c:pt>
                <c:pt idx="20">
                  <c:v>-53</c:v>
                </c:pt>
                <c:pt idx="21">
                  <c:v>-46</c:v>
                </c:pt>
                <c:pt idx="22">
                  <c:v>-50</c:v>
                </c:pt>
                <c:pt idx="23">
                  <c:v>-38</c:v>
                </c:pt>
                <c:pt idx="24">
                  <c:v>-43</c:v>
                </c:pt>
                <c:pt idx="25">
                  <c:v>-20</c:v>
                </c:pt>
                <c:pt idx="26">
                  <c:v>-10</c:v>
                </c:pt>
                <c:pt idx="27">
                  <c:v>-12</c:v>
                </c:pt>
                <c:pt idx="28">
                  <c:v>-12</c:v>
                </c:pt>
                <c:pt idx="29">
                  <c:v>-19</c:v>
                </c:pt>
                <c:pt idx="30">
                  <c:v>-19</c:v>
                </c:pt>
                <c:pt idx="31">
                  <c:v>-33</c:v>
                </c:pt>
                <c:pt idx="32">
                  <c:v>-17</c:v>
                </c:pt>
                <c:pt idx="33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01-45C4-B1C4-07CEB68D48EA}"/>
            </c:ext>
          </c:extLst>
        </c:ser>
        <c:ser>
          <c:idx val="1"/>
          <c:order val="1"/>
          <c:tx>
            <c:strRef>
              <c:f>'Új verzió'!$C$303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01-45C4-B1C4-07CEB68D4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verzió'!$A$304:$A$337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verzió'!$C$304:$C$337</c:f>
              <c:numCache>
                <c:formatCode>General\ "pont"</c:formatCode>
                <c:ptCount val="34"/>
                <c:pt idx="0">
                  <c:v>-15</c:v>
                </c:pt>
                <c:pt idx="1">
                  <c:v>9</c:v>
                </c:pt>
                <c:pt idx="2">
                  <c:v>20</c:v>
                </c:pt>
                <c:pt idx="3">
                  <c:v>8</c:v>
                </c:pt>
                <c:pt idx="4">
                  <c:v>28</c:v>
                </c:pt>
                <c:pt idx="5">
                  <c:v>26</c:v>
                </c:pt>
                <c:pt idx="6">
                  <c:v>12</c:v>
                </c:pt>
                <c:pt idx="7">
                  <c:v>6</c:v>
                </c:pt>
                <c:pt idx="8">
                  <c:v>11</c:v>
                </c:pt>
                <c:pt idx="9">
                  <c:v>0</c:v>
                </c:pt>
                <c:pt idx="10">
                  <c:v>2</c:v>
                </c:pt>
                <c:pt idx="11">
                  <c:v>-12</c:v>
                </c:pt>
                <c:pt idx="12">
                  <c:v>-8</c:v>
                </c:pt>
                <c:pt idx="13">
                  <c:v>18</c:v>
                </c:pt>
                <c:pt idx="14">
                  <c:v>10</c:v>
                </c:pt>
                <c:pt idx="15">
                  <c:v>-23</c:v>
                </c:pt>
                <c:pt idx="16">
                  <c:v>-13</c:v>
                </c:pt>
                <c:pt idx="17">
                  <c:v>-20</c:v>
                </c:pt>
                <c:pt idx="18">
                  <c:v>-25</c:v>
                </c:pt>
                <c:pt idx="19">
                  <c:v>-39</c:v>
                </c:pt>
                <c:pt idx="20">
                  <c:v>-56</c:v>
                </c:pt>
                <c:pt idx="21">
                  <c:v>-56</c:v>
                </c:pt>
                <c:pt idx="22">
                  <c:v>-63</c:v>
                </c:pt>
                <c:pt idx="23">
                  <c:v>-44</c:v>
                </c:pt>
                <c:pt idx="24">
                  <c:v>-43</c:v>
                </c:pt>
                <c:pt idx="25">
                  <c:v>-29</c:v>
                </c:pt>
                <c:pt idx="26">
                  <c:v>-5</c:v>
                </c:pt>
                <c:pt idx="27">
                  <c:v>-15</c:v>
                </c:pt>
                <c:pt idx="28">
                  <c:v>2</c:v>
                </c:pt>
                <c:pt idx="29">
                  <c:v>-8</c:v>
                </c:pt>
                <c:pt idx="30">
                  <c:v>-14</c:v>
                </c:pt>
                <c:pt idx="31">
                  <c:v>-18</c:v>
                </c:pt>
                <c:pt idx="32">
                  <c:v>-30</c:v>
                </c:pt>
                <c:pt idx="33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01-45C4-B1C4-07CEB68D48EA}"/>
            </c:ext>
          </c:extLst>
        </c:ser>
        <c:ser>
          <c:idx val="2"/>
          <c:order val="2"/>
          <c:tx>
            <c:strRef>
              <c:f>'Új verzió'!$D$303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4.1756028403303327E-3"/>
                  <c:y val="3.20899498203370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01-45C4-B1C4-07CEB68D4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verzió'!$A$304:$A$337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verzió'!$D$304:$D$337</c:f>
              <c:numCache>
                <c:formatCode>General\ "pont"</c:formatCode>
                <c:ptCount val="34"/>
                <c:pt idx="0">
                  <c:v>-11</c:v>
                </c:pt>
                <c:pt idx="1">
                  <c:v>17</c:v>
                </c:pt>
                <c:pt idx="2">
                  <c:v>16</c:v>
                </c:pt>
                <c:pt idx="3">
                  <c:v>17</c:v>
                </c:pt>
                <c:pt idx="4">
                  <c:v>33</c:v>
                </c:pt>
                <c:pt idx="5">
                  <c:v>30</c:v>
                </c:pt>
                <c:pt idx="6">
                  <c:v>14</c:v>
                </c:pt>
                <c:pt idx="7">
                  <c:v>5</c:v>
                </c:pt>
                <c:pt idx="8">
                  <c:v>6</c:v>
                </c:pt>
                <c:pt idx="9">
                  <c:v>4</c:v>
                </c:pt>
                <c:pt idx="10">
                  <c:v>-8</c:v>
                </c:pt>
                <c:pt idx="11">
                  <c:v>-25</c:v>
                </c:pt>
                <c:pt idx="12">
                  <c:v>-18</c:v>
                </c:pt>
                <c:pt idx="13">
                  <c:v>-3</c:v>
                </c:pt>
                <c:pt idx="14">
                  <c:v>5</c:v>
                </c:pt>
                <c:pt idx="15">
                  <c:v>-33</c:v>
                </c:pt>
                <c:pt idx="16">
                  <c:v>-28</c:v>
                </c:pt>
                <c:pt idx="17">
                  <c:v>-43</c:v>
                </c:pt>
                <c:pt idx="18">
                  <c:v>-27</c:v>
                </c:pt>
                <c:pt idx="19">
                  <c:v>-46</c:v>
                </c:pt>
                <c:pt idx="20">
                  <c:v>-65</c:v>
                </c:pt>
                <c:pt idx="21">
                  <c:v>-51</c:v>
                </c:pt>
                <c:pt idx="22">
                  <c:v>-67</c:v>
                </c:pt>
                <c:pt idx="23">
                  <c:v>-54</c:v>
                </c:pt>
                <c:pt idx="24">
                  <c:v>-43</c:v>
                </c:pt>
                <c:pt idx="25">
                  <c:v>-25</c:v>
                </c:pt>
                <c:pt idx="26">
                  <c:v>6</c:v>
                </c:pt>
                <c:pt idx="27">
                  <c:v>-5</c:v>
                </c:pt>
                <c:pt idx="28">
                  <c:v>-12</c:v>
                </c:pt>
                <c:pt idx="29">
                  <c:v>-21</c:v>
                </c:pt>
                <c:pt idx="30">
                  <c:v>-19</c:v>
                </c:pt>
                <c:pt idx="31">
                  <c:v>-43</c:v>
                </c:pt>
                <c:pt idx="32">
                  <c:v>-24</c:v>
                </c:pt>
                <c:pt idx="33">
                  <c:v>-24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01-45C4-B1C4-07CEB68D48EA}"/>
            </c:ext>
          </c:extLst>
        </c:ser>
        <c:ser>
          <c:idx val="3"/>
          <c:order val="3"/>
          <c:tx>
            <c:strRef>
              <c:f>'Új verzió'!$E$303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1.3918676134437164E-3"/>
                  <c:y val="-1.2342288392437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01-45C4-B1C4-07CEB68D4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verzió'!$A$304:$A$337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verzió'!$E$304:$E$337</c:f>
              <c:numCache>
                <c:formatCode>General\ "pont"</c:formatCode>
                <c:ptCount val="34"/>
                <c:pt idx="0">
                  <c:v>4</c:v>
                </c:pt>
                <c:pt idx="1">
                  <c:v>12</c:v>
                </c:pt>
                <c:pt idx="2">
                  <c:v>31</c:v>
                </c:pt>
                <c:pt idx="3">
                  <c:v>29</c:v>
                </c:pt>
                <c:pt idx="4">
                  <c:v>30</c:v>
                </c:pt>
                <c:pt idx="5">
                  <c:v>10</c:v>
                </c:pt>
                <c:pt idx="6">
                  <c:v>37</c:v>
                </c:pt>
                <c:pt idx="7">
                  <c:v>6</c:v>
                </c:pt>
                <c:pt idx="8">
                  <c:v>2</c:v>
                </c:pt>
                <c:pt idx="9">
                  <c:v>16</c:v>
                </c:pt>
                <c:pt idx="10">
                  <c:v>-12</c:v>
                </c:pt>
                <c:pt idx="11">
                  <c:v>-5</c:v>
                </c:pt>
                <c:pt idx="12">
                  <c:v>12</c:v>
                </c:pt>
                <c:pt idx="13">
                  <c:v>0</c:v>
                </c:pt>
                <c:pt idx="14">
                  <c:v>-3</c:v>
                </c:pt>
                <c:pt idx="15">
                  <c:v>-38</c:v>
                </c:pt>
                <c:pt idx="16">
                  <c:v>-19</c:v>
                </c:pt>
                <c:pt idx="17">
                  <c:v>-15</c:v>
                </c:pt>
                <c:pt idx="18">
                  <c:v>-29</c:v>
                </c:pt>
                <c:pt idx="19">
                  <c:v>-43</c:v>
                </c:pt>
                <c:pt idx="20">
                  <c:v>-15</c:v>
                </c:pt>
                <c:pt idx="21">
                  <c:v>-57</c:v>
                </c:pt>
                <c:pt idx="22">
                  <c:v>-57</c:v>
                </c:pt>
                <c:pt idx="23">
                  <c:v>-36</c:v>
                </c:pt>
                <c:pt idx="24">
                  <c:v>-31</c:v>
                </c:pt>
                <c:pt idx="25">
                  <c:v>-6</c:v>
                </c:pt>
                <c:pt idx="26">
                  <c:v>-10</c:v>
                </c:pt>
                <c:pt idx="27">
                  <c:v>-14</c:v>
                </c:pt>
                <c:pt idx="28">
                  <c:v>-16</c:v>
                </c:pt>
                <c:pt idx="29">
                  <c:v>-19</c:v>
                </c:pt>
                <c:pt idx="30">
                  <c:v>-11</c:v>
                </c:pt>
                <c:pt idx="31">
                  <c:v>-6</c:v>
                </c:pt>
                <c:pt idx="32">
                  <c:v>-16</c:v>
                </c:pt>
                <c:pt idx="33">
                  <c:v>-20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01-45C4-B1C4-07CEB68D48EA}"/>
            </c:ext>
          </c:extLst>
        </c:ser>
        <c:ser>
          <c:idx val="4"/>
          <c:order val="4"/>
          <c:tx>
            <c:strRef>
              <c:f>'Új verzió'!$F$303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1.0206911254142625E-16"/>
                  <c:y val="1.23422883924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01-45C4-B1C4-07CEB68D48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verzió'!$A$304:$A$337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verzió'!$F$304:$F$337</c:f>
              <c:numCache>
                <c:formatCode>General\ "pont"</c:formatCode>
                <c:ptCount val="34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E01-45C4-B1C4-07CEB68D48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72906207"/>
        <c:axId val="672905791"/>
      </c:lineChart>
      <c:catAx>
        <c:axId val="6729062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5791"/>
        <c:crosses val="autoZero"/>
        <c:auto val="1"/>
        <c:lblAlgn val="ctr"/>
        <c:lblOffset val="50"/>
        <c:noMultiLvlLbl val="0"/>
      </c:catAx>
      <c:valAx>
        <c:axId val="672905791"/>
        <c:scaling>
          <c:orientation val="minMax"/>
          <c:max val="40.799999999999997"/>
          <c:min val="-7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72906207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532277355157814"/>
          <c:y val="0.93148747121671449"/>
          <c:w val="0.7994616869808101"/>
          <c:h val="6.85125287832855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4871922027727"/>
          <c:y val="4.6448696221898497E-2"/>
          <c:w val="0.75281922572178483"/>
          <c:h val="0.55534502925431206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verzió'!$L$349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FDA-43B4-9B42-B70E86C48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verzió'!$K$350:$K$383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verzió'!$L$350:$L$383</c:f>
              <c:numCache>
                <c:formatCode>General\ "pont"</c:formatCode>
                <c:ptCount val="34"/>
                <c:pt idx="0">
                  <c:v>13.5</c:v>
                </c:pt>
                <c:pt idx="1">
                  <c:v>33</c:v>
                </c:pt>
                <c:pt idx="2">
                  <c:v>30</c:v>
                </c:pt>
                <c:pt idx="3">
                  <c:v>30</c:v>
                </c:pt>
                <c:pt idx="4">
                  <c:v>33.495000000000005</c:v>
                </c:pt>
                <c:pt idx="5">
                  <c:v>39</c:v>
                </c:pt>
                <c:pt idx="6">
                  <c:v>28</c:v>
                </c:pt>
                <c:pt idx="7">
                  <c:v>29</c:v>
                </c:pt>
                <c:pt idx="8">
                  <c:v>24</c:v>
                </c:pt>
                <c:pt idx="9">
                  <c:v>25</c:v>
                </c:pt>
                <c:pt idx="10">
                  <c:v>27</c:v>
                </c:pt>
                <c:pt idx="11">
                  <c:v>33</c:v>
                </c:pt>
                <c:pt idx="12">
                  <c:v>32</c:v>
                </c:pt>
                <c:pt idx="13">
                  <c:v>38</c:v>
                </c:pt>
                <c:pt idx="14">
                  <c:v>51</c:v>
                </c:pt>
                <c:pt idx="15">
                  <c:v>27</c:v>
                </c:pt>
                <c:pt idx="16">
                  <c:v>45</c:v>
                </c:pt>
                <c:pt idx="17">
                  <c:v>37</c:v>
                </c:pt>
                <c:pt idx="18">
                  <c:v>20</c:v>
                </c:pt>
                <c:pt idx="19">
                  <c:v>8</c:v>
                </c:pt>
                <c:pt idx="20">
                  <c:v>6</c:v>
                </c:pt>
                <c:pt idx="21">
                  <c:v>2</c:v>
                </c:pt>
                <c:pt idx="22">
                  <c:v>3</c:v>
                </c:pt>
                <c:pt idx="23">
                  <c:v>7</c:v>
                </c:pt>
                <c:pt idx="24">
                  <c:v>9</c:v>
                </c:pt>
                <c:pt idx="25">
                  <c:v>18</c:v>
                </c:pt>
                <c:pt idx="26">
                  <c:v>6</c:v>
                </c:pt>
                <c:pt idx="27">
                  <c:v>21</c:v>
                </c:pt>
                <c:pt idx="28">
                  <c:v>34</c:v>
                </c:pt>
                <c:pt idx="29">
                  <c:v>20</c:v>
                </c:pt>
                <c:pt idx="30">
                  <c:v>17</c:v>
                </c:pt>
                <c:pt idx="31">
                  <c:v>13</c:v>
                </c:pt>
                <c:pt idx="32">
                  <c:v>17</c:v>
                </c:pt>
                <c:pt idx="3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DA-43B4-9B42-B70E86C48D42}"/>
            </c:ext>
          </c:extLst>
        </c:ser>
        <c:ser>
          <c:idx val="1"/>
          <c:order val="1"/>
          <c:tx>
            <c:strRef>
              <c:f>'Új verzió'!$M$349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FDA-43B4-9B42-B70E86C48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verzió'!$K$350:$K$383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verzió'!$M$350:$M$383</c:f>
              <c:numCache>
                <c:formatCode>General\ "pont"</c:formatCode>
                <c:ptCount val="34"/>
                <c:pt idx="0">
                  <c:v>15</c:v>
                </c:pt>
                <c:pt idx="1">
                  <c:v>38</c:v>
                </c:pt>
                <c:pt idx="2">
                  <c:v>32</c:v>
                </c:pt>
                <c:pt idx="3">
                  <c:v>30</c:v>
                </c:pt>
                <c:pt idx="4">
                  <c:v>42.86</c:v>
                </c:pt>
                <c:pt idx="5">
                  <c:v>29</c:v>
                </c:pt>
                <c:pt idx="6">
                  <c:v>36</c:v>
                </c:pt>
                <c:pt idx="7">
                  <c:v>32</c:v>
                </c:pt>
                <c:pt idx="8">
                  <c:v>17</c:v>
                </c:pt>
                <c:pt idx="9">
                  <c:v>36</c:v>
                </c:pt>
                <c:pt idx="10">
                  <c:v>32</c:v>
                </c:pt>
                <c:pt idx="11">
                  <c:v>22</c:v>
                </c:pt>
                <c:pt idx="12">
                  <c:v>15</c:v>
                </c:pt>
                <c:pt idx="13">
                  <c:v>42</c:v>
                </c:pt>
                <c:pt idx="14">
                  <c:v>36</c:v>
                </c:pt>
                <c:pt idx="15">
                  <c:v>15</c:v>
                </c:pt>
                <c:pt idx="16">
                  <c:v>33</c:v>
                </c:pt>
                <c:pt idx="17">
                  <c:v>29</c:v>
                </c:pt>
                <c:pt idx="18">
                  <c:v>31</c:v>
                </c:pt>
                <c:pt idx="19">
                  <c:v>18</c:v>
                </c:pt>
                <c:pt idx="20">
                  <c:v>0</c:v>
                </c:pt>
                <c:pt idx="21">
                  <c:v>-10</c:v>
                </c:pt>
                <c:pt idx="22">
                  <c:v>16</c:v>
                </c:pt>
                <c:pt idx="23">
                  <c:v>-25</c:v>
                </c:pt>
                <c:pt idx="24">
                  <c:v>7</c:v>
                </c:pt>
                <c:pt idx="25">
                  <c:v>39</c:v>
                </c:pt>
                <c:pt idx="26">
                  <c:v>16</c:v>
                </c:pt>
                <c:pt idx="27">
                  <c:v>-1</c:v>
                </c:pt>
                <c:pt idx="28">
                  <c:v>14</c:v>
                </c:pt>
                <c:pt idx="29">
                  <c:v>22</c:v>
                </c:pt>
                <c:pt idx="30">
                  <c:v>-2</c:v>
                </c:pt>
                <c:pt idx="31">
                  <c:v>-12</c:v>
                </c:pt>
                <c:pt idx="32">
                  <c:v>6</c:v>
                </c:pt>
                <c:pt idx="33">
                  <c:v>-16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DA-43B4-9B42-B70E86C48D42}"/>
            </c:ext>
          </c:extLst>
        </c:ser>
        <c:ser>
          <c:idx val="2"/>
          <c:order val="2"/>
          <c:tx>
            <c:strRef>
              <c:f>'Új verzió'!$N$349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FDA-43B4-9B42-B70E86C48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verzió'!$K$350:$K$383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verzió'!$N$350:$N$383</c:f>
              <c:numCache>
                <c:formatCode>General\ "pont"</c:formatCode>
                <c:ptCount val="34"/>
                <c:pt idx="0">
                  <c:v>-11.25</c:v>
                </c:pt>
                <c:pt idx="1">
                  <c:v>1.75</c:v>
                </c:pt>
                <c:pt idx="2">
                  <c:v>3.75</c:v>
                </c:pt>
                <c:pt idx="3">
                  <c:v>-0.75</c:v>
                </c:pt>
                <c:pt idx="4">
                  <c:v>20.594999999999999</c:v>
                </c:pt>
                <c:pt idx="5">
                  <c:v>19</c:v>
                </c:pt>
                <c:pt idx="6">
                  <c:v>6</c:v>
                </c:pt>
                <c:pt idx="7">
                  <c:v>-3</c:v>
                </c:pt>
                <c:pt idx="8">
                  <c:v>10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16</c:v>
                </c:pt>
                <c:pt idx="13">
                  <c:v>24</c:v>
                </c:pt>
                <c:pt idx="14">
                  <c:v>31</c:v>
                </c:pt>
                <c:pt idx="15">
                  <c:v>10</c:v>
                </c:pt>
                <c:pt idx="16">
                  <c:v>27</c:v>
                </c:pt>
                <c:pt idx="17">
                  <c:v>10</c:v>
                </c:pt>
                <c:pt idx="18">
                  <c:v>13</c:v>
                </c:pt>
                <c:pt idx="19">
                  <c:v>-1</c:v>
                </c:pt>
                <c:pt idx="20">
                  <c:v>8</c:v>
                </c:pt>
                <c:pt idx="21">
                  <c:v>-3</c:v>
                </c:pt>
                <c:pt idx="22">
                  <c:v>2</c:v>
                </c:pt>
                <c:pt idx="23">
                  <c:v>19</c:v>
                </c:pt>
                <c:pt idx="24">
                  <c:v>-4</c:v>
                </c:pt>
                <c:pt idx="25">
                  <c:v>10</c:v>
                </c:pt>
                <c:pt idx="26">
                  <c:v>25</c:v>
                </c:pt>
                <c:pt idx="27">
                  <c:v>15</c:v>
                </c:pt>
                <c:pt idx="28">
                  <c:v>22</c:v>
                </c:pt>
                <c:pt idx="29">
                  <c:v>36</c:v>
                </c:pt>
                <c:pt idx="30">
                  <c:v>13</c:v>
                </c:pt>
                <c:pt idx="31">
                  <c:v>-1</c:v>
                </c:pt>
                <c:pt idx="32">
                  <c:v>2</c:v>
                </c:pt>
                <c:pt idx="33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DA-43B4-9B42-B70E86C48D42}"/>
            </c:ext>
          </c:extLst>
        </c:ser>
        <c:ser>
          <c:idx val="3"/>
          <c:order val="3"/>
          <c:tx>
            <c:strRef>
              <c:f>'Új verzió'!$O$349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FDA-43B4-9B42-B70E86C48D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verzió'!$K$350:$K$383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verzió'!$O$350:$O$383</c:f>
              <c:numCache>
                <c:formatCode>General\ "pont"</c:formatCode>
                <c:ptCount val="34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DA-43B4-9B42-B70E86C48D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9036448"/>
        <c:axId val="979037104"/>
      </c:lineChart>
      <c:catAx>
        <c:axId val="97903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7104"/>
        <c:crosses val="autoZero"/>
        <c:auto val="1"/>
        <c:lblAlgn val="ctr"/>
        <c:lblOffset val="100"/>
        <c:noMultiLvlLbl val="0"/>
      </c:catAx>
      <c:valAx>
        <c:axId val="979037104"/>
        <c:scaling>
          <c:orientation val="minMax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7903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688856080489935"/>
          <c:y val="0.85255586322658261"/>
          <c:w val="0.70816732283464567"/>
          <c:h val="0.142179251917900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8609068750957903E-2"/>
          <c:w val="0.7604709098862642"/>
          <c:h val="0.6205388433385423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verzió'!$B$384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73-4397-B4B9-4D0AE4499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verzió'!$A$385:$A$418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verzió'!$B$385:$B$418</c:f>
              <c:numCache>
                <c:formatCode>General\ "pont"</c:formatCode>
                <c:ptCount val="34"/>
                <c:pt idx="0">
                  <c:v>-3</c:v>
                </c:pt>
                <c:pt idx="1">
                  <c:v>2</c:v>
                </c:pt>
                <c:pt idx="2">
                  <c:v>3</c:v>
                </c:pt>
                <c:pt idx="3">
                  <c:v>1</c:v>
                </c:pt>
                <c:pt idx="4">
                  <c:v>11</c:v>
                </c:pt>
                <c:pt idx="5">
                  <c:v>6</c:v>
                </c:pt>
                <c:pt idx="6">
                  <c:v>8</c:v>
                </c:pt>
                <c:pt idx="7">
                  <c:v>4</c:v>
                </c:pt>
                <c:pt idx="8">
                  <c:v>1</c:v>
                </c:pt>
                <c:pt idx="9">
                  <c:v>4</c:v>
                </c:pt>
                <c:pt idx="10">
                  <c:v>4</c:v>
                </c:pt>
                <c:pt idx="11">
                  <c:v>1</c:v>
                </c:pt>
                <c:pt idx="12">
                  <c:v>5</c:v>
                </c:pt>
                <c:pt idx="13">
                  <c:v>12</c:v>
                </c:pt>
                <c:pt idx="14">
                  <c:v>9</c:v>
                </c:pt>
                <c:pt idx="15">
                  <c:v>5</c:v>
                </c:pt>
                <c:pt idx="16">
                  <c:v>2</c:v>
                </c:pt>
                <c:pt idx="17">
                  <c:v>5</c:v>
                </c:pt>
                <c:pt idx="18">
                  <c:v>4</c:v>
                </c:pt>
                <c:pt idx="19">
                  <c:v>-3</c:v>
                </c:pt>
                <c:pt idx="20">
                  <c:v>-9</c:v>
                </c:pt>
                <c:pt idx="21">
                  <c:v>-10</c:v>
                </c:pt>
                <c:pt idx="22">
                  <c:v>-4</c:v>
                </c:pt>
                <c:pt idx="23">
                  <c:v>-10</c:v>
                </c:pt>
                <c:pt idx="24">
                  <c:v>-8</c:v>
                </c:pt>
                <c:pt idx="25">
                  <c:v>-4</c:v>
                </c:pt>
                <c:pt idx="26">
                  <c:v>-1</c:v>
                </c:pt>
                <c:pt idx="27">
                  <c:v>1</c:v>
                </c:pt>
                <c:pt idx="28">
                  <c:v>0</c:v>
                </c:pt>
                <c:pt idx="29">
                  <c:v>-10</c:v>
                </c:pt>
                <c:pt idx="30">
                  <c:v>2</c:v>
                </c:pt>
                <c:pt idx="31">
                  <c:v>-7</c:v>
                </c:pt>
                <c:pt idx="32">
                  <c:v>-2</c:v>
                </c:pt>
                <c:pt idx="33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73-4397-B4B9-4D0AE4499C93}"/>
            </c:ext>
          </c:extLst>
        </c:ser>
        <c:ser>
          <c:idx val="1"/>
          <c:order val="1"/>
          <c:tx>
            <c:strRef>
              <c:f>'Új verzió'!$C$384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0"/>
                  <c:y val="-1.931965162256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73-4397-B4B9-4D0AE4499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verzió'!$A$385:$A$418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verzió'!$C$385:$C$418</c:f>
              <c:numCache>
                <c:formatCode>General\ "pont"</c:formatCode>
                <c:ptCount val="34"/>
                <c:pt idx="0">
                  <c:v>1</c:v>
                </c:pt>
                <c:pt idx="1">
                  <c:v>8</c:v>
                </c:pt>
                <c:pt idx="2">
                  <c:v>11</c:v>
                </c:pt>
                <c:pt idx="3">
                  <c:v>6</c:v>
                </c:pt>
                <c:pt idx="4">
                  <c:v>21</c:v>
                </c:pt>
                <c:pt idx="5">
                  <c:v>17</c:v>
                </c:pt>
                <c:pt idx="6">
                  <c:v>12</c:v>
                </c:pt>
                <c:pt idx="7">
                  <c:v>16</c:v>
                </c:pt>
                <c:pt idx="8">
                  <c:v>12</c:v>
                </c:pt>
                <c:pt idx="9">
                  <c:v>19</c:v>
                </c:pt>
                <c:pt idx="10">
                  <c:v>10</c:v>
                </c:pt>
                <c:pt idx="11">
                  <c:v>13</c:v>
                </c:pt>
                <c:pt idx="12">
                  <c:v>14</c:v>
                </c:pt>
                <c:pt idx="13">
                  <c:v>19</c:v>
                </c:pt>
                <c:pt idx="14">
                  <c:v>23</c:v>
                </c:pt>
                <c:pt idx="15">
                  <c:v>14</c:v>
                </c:pt>
                <c:pt idx="16">
                  <c:v>11</c:v>
                </c:pt>
                <c:pt idx="17">
                  <c:v>17</c:v>
                </c:pt>
                <c:pt idx="18">
                  <c:v>14</c:v>
                </c:pt>
                <c:pt idx="19">
                  <c:v>3</c:v>
                </c:pt>
                <c:pt idx="20">
                  <c:v>0</c:v>
                </c:pt>
                <c:pt idx="21">
                  <c:v>-20</c:v>
                </c:pt>
                <c:pt idx="22">
                  <c:v>-9</c:v>
                </c:pt>
                <c:pt idx="23">
                  <c:v>-8</c:v>
                </c:pt>
                <c:pt idx="24">
                  <c:v>-11</c:v>
                </c:pt>
                <c:pt idx="25">
                  <c:v>1</c:v>
                </c:pt>
                <c:pt idx="26">
                  <c:v>-3</c:v>
                </c:pt>
                <c:pt idx="27">
                  <c:v>2</c:v>
                </c:pt>
                <c:pt idx="28">
                  <c:v>4</c:v>
                </c:pt>
                <c:pt idx="29">
                  <c:v>0</c:v>
                </c:pt>
                <c:pt idx="30">
                  <c:v>-3</c:v>
                </c:pt>
                <c:pt idx="31">
                  <c:v>-2</c:v>
                </c:pt>
                <c:pt idx="32">
                  <c:v>-11</c:v>
                </c:pt>
                <c:pt idx="33">
                  <c:v>-5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73-4397-B4B9-4D0AE4499C93}"/>
            </c:ext>
          </c:extLst>
        </c:ser>
        <c:ser>
          <c:idx val="2"/>
          <c:order val="2"/>
          <c:tx>
            <c:strRef>
              <c:f>'Új verzió'!$D$384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73-4397-B4B9-4D0AE4499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verzió'!$A$385:$A$418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verzió'!$D$385:$D$418</c:f>
              <c:numCache>
                <c:formatCode>General\ "pont"</c:formatCode>
                <c:ptCount val="34"/>
                <c:pt idx="0">
                  <c:v>4</c:v>
                </c:pt>
                <c:pt idx="1">
                  <c:v>15</c:v>
                </c:pt>
                <c:pt idx="2">
                  <c:v>19</c:v>
                </c:pt>
                <c:pt idx="3">
                  <c:v>22</c:v>
                </c:pt>
                <c:pt idx="4">
                  <c:v>25</c:v>
                </c:pt>
                <c:pt idx="5">
                  <c:v>31</c:v>
                </c:pt>
                <c:pt idx="6">
                  <c:v>26</c:v>
                </c:pt>
                <c:pt idx="7">
                  <c:v>22</c:v>
                </c:pt>
                <c:pt idx="8">
                  <c:v>26</c:v>
                </c:pt>
                <c:pt idx="9">
                  <c:v>19</c:v>
                </c:pt>
                <c:pt idx="10">
                  <c:v>16</c:v>
                </c:pt>
                <c:pt idx="11">
                  <c:v>10</c:v>
                </c:pt>
                <c:pt idx="12">
                  <c:v>23</c:v>
                </c:pt>
                <c:pt idx="13">
                  <c:v>21</c:v>
                </c:pt>
                <c:pt idx="14">
                  <c:v>34</c:v>
                </c:pt>
                <c:pt idx="15">
                  <c:v>27</c:v>
                </c:pt>
                <c:pt idx="16">
                  <c:v>30</c:v>
                </c:pt>
                <c:pt idx="17">
                  <c:v>13</c:v>
                </c:pt>
                <c:pt idx="18">
                  <c:v>23</c:v>
                </c:pt>
                <c:pt idx="19">
                  <c:v>6</c:v>
                </c:pt>
                <c:pt idx="20">
                  <c:v>-21</c:v>
                </c:pt>
                <c:pt idx="21">
                  <c:v>-15</c:v>
                </c:pt>
                <c:pt idx="22">
                  <c:v>-15</c:v>
                </c:pt>
                <c:pt idx="23">
                  <c:v>-8</c:v>
                </c:pt>
                <c:pt idx="24">
                  <c:v>0</c:v>
                </c:pt>
                <c:pt idx="25">
                  <c:v>10</c:v>
                </c:pt>
                <c:pt idx="26">
                  <c:v>29</c:v>
                </c:pt>
                <c:pt idx="27">
                  <c:v>8</c:v>
                </c:pt>
                <c:pt idx="28">
                  <c:v>4</c:v>
                </c:pt>
                <c:pt idx="29">
                  <c:v>-6</c:v>
                </c:pt>
                <c:pt idx="30">
                  <c:v>-1</c:v>
                </c:pt>
                <c:pt idx="31">
                  <c:v>-3</c:v>
                </c:pt>
                <c:pt idx="32">
                  <c:v>-5</c:v>
                </c:pt>
                <c:pt idx="33">
                  <c:v>-11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73-4397-B4B9-4D0AE4499C93}"/>
            </c:ext>
          </c:extLst>
        </c:ser>
        <c:ser>
          <c:idx val="3"/>
          <c:order val="3"/>
          <c:tx>
            <c:strRef>
              <c:f>'Új verzió'!$E$384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73-4397-B4B9-4D0AE4499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verzió'!$A$385:$A$418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verzió'!$E$385:$E$418</c:f>
              <c:numCache>
                <c:formatCode>General\ "pont"</c:formatCode>
                <c:ptCount val="34"/>
                <c:pt idx="0">
                  <c:v>6</c:v>
                </c:pt>
                <c:pt idx="1">
                  <c:v>14</c:v>
                </c:pt>
                <c:pt idx="2">
                  <c:v>14</c:v>
                </c:pt>
                <c:pt idx="3">
                  <c:v>19</c:v>
                </c:pt>
                <c:pt idx="4">
                  <c:v>23</c:v>
                </c:pt>
                <c:pt idx="5">
                  <c:v>18</c:v>
                </c:pt>
                <c:pt idx="6">
                  <c:v>45</c:v>
                </c:pt>
                <c:pt idx="7">
                  <c:v>39</c:v>
                </c:pt>
                <c:pt idx="8">
                  <c:v>24</c:v>
                </c:pt>
                <c:pt idx="9">
                  <c:v>31</c:v>
                </c:pt>
                <c:pt idx="10">
                  <c:v>24</c:v>
                </c:pt>
                <c:pt idx="11">
                  <c:v>39</c:v>
                </c:pt>
                <c:pt idx="12">
                  <c:v>33</c:v>
                </c:pt>
                <c:pt idx="13">
                  <c:v>29</c:v>
                </c:pt>
                <c:pt idx="14">
                  <c:v>26</c:v>
                </c:pt>
                <c:pt idx="15">
                  <c:v>43</c:v>
                </c:pt>
                <c:pt idx="16">
                  <c:v>32</c:v>
                </c:pt>
                <c:pt idx="17">
                  <c:v>27</c:v>
                </c:pt>
                <c:pt idx="18">
                  <c:v>27</c:v>
                </c:pt>
                <c:pt idx="19">
                  <c:v>23</c:v>
                </c:pt>
                <c:pt idx="20">
                  <c:v>33</c:v>
                </c:pt>
                <c:pt idx="21">
                  <c:v>21</c:v>
                </c:pt>
                <c:pt idx="22">
                  <c:v>3</c:v>
                </c:pt>
                <c:pt idx="23">
                  <c:v>7</c:v>
                </c:pt>
                <c:pt idx="24">
                  <c:v>21</c:v>
                </c:pt>
                <c:pt idx="25">
                  <c:v>9</c:v>
                </c:pt>
                <c:pt idx="26">
                  <c:v>23</c:v>
                </c:pt>
                <c:pt idx="27">
                  <c:v>29</c:v>
                </c:pt>
                <c:pt idx="28">
                  <c:v>19</c:v>
                </c:pt>
                <c:pt idx="29">
                  <c:v>14</c:v>
                </c:pt>
                <c:pt idx="30">
                  <c:v>16</c:v>
                </c:pt>
                <c:pt idx="31">
                  <c:v>11</c:v>
                </c:pt>
                <c:pt idx="32">
                  <c:v>18</c:v>
                </c:pt>
                <c:pt idx="3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873-4397-B4B9-4D0AE4499C93}"/>
            </c:ext>
          </c:extLst>
        </c:ser>
        <c:ser>
          <c:idx val="4"/>
          <c:order val="4"/>
          <c:tx>
            <c:strRef>
              <c:f>'Új verzió'!$F$384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73-4397-B4B9-4D0AE4499C9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verzió'!$A$385:$A$418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verzió'!$F$385:$F$418</c:f>
              <c:numCache>
                <c:formatCode>General\ "pont"</c:formatCode>
                <c:ptCount val="3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873-4397-B4B9-4D0AE4499C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3912688"/>
        <c:axId val="923914656"/>
      </c:lineChart>
      <c:catAx>
        <c:axId val="92391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4656"/>
        <c:crosses val="autoZero"/>
        <c:auto val="1"/>
        <c:lblAlgn val="ctr"/>
        <c:lblOffset val="100"/>
        <c:noMultiLvlLbl val="0"/>
      </c:catAx>
      <c:valAx>
        <c:axId val="923914656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239126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84678477690287"/>
          <c:y val="0.92089762600272984"/>
          <c:w val="0.79775076552930879"/>
          <c:h val="6.70275917331667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4379967807"/>
          <c:y val="4.0543856899101123E-2"/>
          <c:w val="0.75074871492249395"/>
          <c:h val="0.52733272296864875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verzió'!$L$420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917-4158-91CF-32AF88999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verzió'!$K$421:$K$454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verzió'!$L$421:$L$454</c:f>
              <c:numCache>
                <c:formatCode>General\ "pont"</c:formatCode>
                <c:ptCount val="34"/>
                <c:pt idx="0">
                  <c:v>3</c:v>
                </c:pt>
                <c:pt idx="1">
                  <c:v>15.5</c:v>
                </c:pt>
                <c:pt idx="2">
                  <c:v>13.5</c:v>
                </c:pt>
                <c:pt idx="3">
                  <c:v>15</c:v>
                </c:pt>
                <c:pt idx="4">
                  <c:v>19.22</c:v>
                </c:pt>
                <c:pt idx="5">
                  <c:v>17</c:v>
                </c:pt>
                <c:pt idx="6">
                  <c:v>19</c:v>
                </c:pt>
                <c:pt idx="7">
                  <c:v>19.5</c:v>
                </c:pt>
                <c:pt idx="8">
                  <c:v>16</c:v>
                </c:pt>
                <c:pt idx="9">
                  <c:v>13</c:v>
                </c:pt>
                <c:pt idx="10">
                  <c:v>10</c:v>
                </c:pt>
                <c:pt idx="11">
                  <c:v>11</c:v>
                </c:pt>
                <c:pt idx="12">
                  <c:v>14</c:v>
                </c:pt>
                <c:pt idx="13">
                  <c:v>19</c:v>
                </c:pt>
                <c:pt idx="14">
                  <c:v>21</c:v>
                </c:pt>
                <c:pt idx="15">
                  <c:v>20</c:v>
                </c:pt>
                <c:pt idx="16">
                  <c:v>20</c:v>
                </c:pt>
                <c:pt idx="17">
                  <c:v>16</c:v>
                </c:pt>
                <c:pt idx="18">
                  <c:v>13</c:v>
                </c:pt>
                <c:pt idx="19">
                  <c:v>10</c:v>
                </c:pt>
                <c:pt idx="20">
                  <c:v>-4</c:v>
                </c:pt>
                <c:pt idx="21">
                  <c:v>-8</c:v>
                </c:pt>
                <c:pt idx="22">
                  <c:v>-4</c:v>
                </c:pt>
                <c:pt idx="23">
                  <c:v>-12</c:v>
                </c:pt>
                <c:pt idx="24">
                  <c:v>-6</c:v>
                </c:pt>
                <c:pt idx="25">
                  <c:v>3</c:v>
                </c:pt>
                <c:pt idx="26">
                  <c:v>0</c:v>
                </c:pt>
                <c:pt idx="27">
                  <c:v>0</c:v>
                </c:pt>
                <c:pt idx="28">
                  <c:v>3</c:v>
                </c:pt>
                <c:pt idx="29">
                  <c:v>-1</c:v>
                </c:pt>
                <c:pt idx="30">
                  <c:v>2</c:v>
                </c:pt>
                <c:pt idx="31">
                  <c:v>-5</c:v>
                </c:pt>
                <c:pt idx="32">
                  <c:v>-5</c:v>
                </c:pt>
                <c:pt idx="33">
                  <c:v>-6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917-4158-91CF-32AF8899911B}"/>
            </c:ext>
          </c:extLst>
        </c:ser>
        <c:ser>
          <c:idx val="1"/>
          <c:order val="1"/>
          <c:tx>
            <c:strRef>
              <c:f>'Új verzió'!$M$420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17-4158-91CF-32AF88999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verzió'!$K$421:$K$454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verzió'!$M$421:$M$454</c:f>
              <c:numCache>
                <c:formatCode>General\ "pont"</c:formatCode>
                <c:ptCount val="34"/>
                <c:pt idx="0">
                  <c:v>-1</c:v>
                </c:pt>
                <c:pt idx="1">
                  <c:v>8</c:v>
                </c:pt>
                <c:pt idx="2">
                  <c:v>2</c:v>
                </c:pt>
                <c:pt idx="3">
                  <c:v>5</c:v>
                </c:pt>
                <c:pt idx="4">
                  <c:v>7.62</c:v>
                </c:pt>
                <c:pt idx="5">
                  <c:v>13</c:v>
                </c:pt>
                <c:pt idx="6">
                  <c:v>7</c:v>
                </c:pt>
                <c:pt idx="7">
                  <c:v>1</c:v>
                </c:pt>
                <c:pt idx="8">
                  <c:v>0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-6</c:v>
                </c:pt>
                <c:pt idx="13">
                  <c:v>5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  <c:pt idx="17">
                  <c:v>-7</c:v>
                </c:pt>
                <c:pt idx="18">
                  <c:v>7</c:v>
                </c:pt>
                <c:pt idx="19">
                  <c:v>-5</c:v>
                </c:pt>
                <c:pt idx="20">
                  <c:v>15</c:v>
                </c:pt>
                <c:pt idx="21">
                  <c:v>-9</c:v>
                </c:pt>
                <c:pt idx="22">
                  <c:v>-26</c:v>
                </c:pt>
                <c:pt idx="23">
                  <c:v>-13</c:v>
                </c:pt>
                <c:pt idx="24">
                  <c:v>-6</c:v>
                </c:pt>
                <c:pt idx="25">
                  <c:v>0</c:v>
                </c:pt>
                <c:pt idx="26">
                  <c:v>-3</c:v>
                </c:pt>
                <c:pt idx="27">
                  <c:v>2</c:v>
                </c:pt>
                <c:pt idx="28">
                  <c:v>-18</c:v>
                </c:pt>
                <c:pt idx="29">
                  <c:v>-8</c:v>
                </c:pt>
                <c:pt idx="30">
                  <c:v>3</c:v>
                </c:pt>
                <c:pt idx="31">
                  <c:v>-4</c:v>
                </c:pt>
                <c:pt idx="32">
                  <c:v>-9</c:v>
                </c:pt>
                <c:pt idx="33">
                  <c:v>-13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917-4158-91CF-32AF8899911B}"/>
            </c:ext>
          </c:extLst>
        </c:ser>
        <c:ser>
          <c:idx val="2"/>
          <c:order val="2"/>
          <c:tx>
            <c:strRef>
              <c:f>'Új verzió'!$N$420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17-4158-91CF-32AF88999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verzió'!$K$421:$K$454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verzió'!$N$421:$N$454</c:f>
              <c:numCache>
                <c:formatCode>General\ "pont"</c:formatCode>
                <c:ptCount val="34"/>
                <c:pt idx="0">
                  <c:v>-5</c:v>
                </c:pt>
                <c:pt idx="1">
                  <c:v>1.5</c:v>
                </c:pt>
                <c:pt idx="2">
                  <c:v>5.5</c:v>
                </c:pt>
                <c:pt idx="3">
                  <c:v>4.75</c:v>
                </c:pt>
                <c:pt idx="4">
                  <c:v>20.237499999999997</c:v>
                </c:pt>
                <c:pt idx="5">
                  <c:v>12.25</c:v>
                </c:pt>
                <c:pt idx="6">
                  <c:v>6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  <c:pt idx="10">
                  <c:v>5</c:v>
                </c:pt>
                <c:pt idx="11">
                  <c:v>2</c:v>
                </c:pt>
                <c:pt idx="12">
                  <c:v>10</c:v>
                </c:pt>
                <c:pt idx="13">
                  <c:v>18</c:v>
                </c:pt>
                <c:pt idx="14">
                  <c:v>18</c:v>
                </c:pt>
                <c:pt idx="15">
                  <c:v>10</c:v>
                </c:pt>
                <c:pt idx="16">
                  <c:v>12</c:v>
                </c:pt>
                <c:pt idx="17">
                  <c:v>15</c:v>
                </c:pt>
                <c:pt idx="18">
                  <c:v>5</c:v>
                </c:pt>
                <c:pt idx="19">
                  <c:v>-7</c:v>
                </c:pt>
                <c:pt idx="20">
                  <c:v>-11</c:v>
                </c:pt>
                <c:pt idx="21">
                  <c:v>-18</c:v>
                </c:pt>
                <c:pt idx="22">
                  <c:v>-18</c:v>
                </c:pt>
                <c:pt idx="23">
                  <c:v>-7</c:v>
                </c:pt>
                <c:pt idx="24">
                  <c:v>-13</c:v>
                </c:pt>
                <c:pt idx="25">
                  <c:v>3</c:v>
                </c:pt>
                <c:pt idx="26">
                  <c:v>12</c:v>
                </c:pt>
                <c:pt idx="27">
                  <c:v>15</c:v>
                </c:pt>
                <c:pt idx="28">
                  <c:v>12</c:v>
                </c:pt>
                <c:pt idx="29">
                  <c:v>1</c:v>
                </c:pt>
                <c:pt idx="30">
                  <c:v>3</c:v>
                </c:pt>
                <c:pt idx="31">
                  <c:v>-4</c:v>
                </c:pt>
                <c:pt idx="32">
                  <c:v>-2</c:v>
                </c:pt>
                <c:pt idx="33">
                  <c:v>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17-4158-91CF-32AF8899911B}"/>
            </c:ext>
          </c:extLst>
        </c:ser>
        <c:ser>
          <c:idx val="3"/>
          <c:order val="3"/>
          <c:tx>
            <c:strRef>
              <c:f>'Új verzió'!$O$420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17-4158-91CF-32AF889991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verzió'!$K$421:$K$454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verzió'!$O$421:$O$454</c:f>
              <c:numCache>
                <c:formatCode>General\ "pont"</c:formatCode>
                <c:ptCount val="3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917-4158-91CF-32AF88999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507856"/>
        <c:axId val="1009500312"/>
      </c:lineChart>
      <c:catAx>
        <c:axId val="100950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0312"/>
        <c:crosses val="autoZero"/>
        <c:auto val="1"/>
        <c:lblAlgn val="ctr"/>
        <c:lblOffset val="100"/>
        <c:noMultiLvlLbl val="0"/>
      </c:catAx>
      <c:valAx>
        <c:axId val="1009500312"/>
        <c:scaling>
          <c:orientation val="minMax"/>
          <c:max val="3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950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7552254206"/>
          <c:y val="0.84781511740867244"/>
          <c:w val="0.75955612865746625"/>
          <c:h val="0.136969030149153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4.2395757772412911E-2"/>
          <c:w val="0.76741535433070862"/>
          <c:h val="0.5621070571133024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verzió'!$B$583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1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DD-441B-827E-BBFABC26E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verzió'!$A$584:$A$599</c:f>
              <c:strCache>
                <c:ptCount val="16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</c:strCache>
            </c:strRef>
          </c:cat>
          <c:val>
            <c:numRef>
              <c:f>'Új verzió'!$B$584:$B$599</c:f>
              <c:numCache>
                <c:formatCode>General\ "pont"</c:formatCode>
                <c:ptCount val="16"/>
                <c:pt idx="0">
                  <c:v>72</c:v>
                </c:pt>
                <c:pt idx="1">
                  <c:v>68</c:v>
                </c:pt>
                <c:pt idx="2">
                  <c:v>75</c:v>
                </c:pt>
                <c:pt idx="3">
                  <c:v>50</c:v>
                </c:pt>
                <c:pt idx="4">
                  <c:v>45</c:v>
                </c:pt>
                <c:pt idx="5">
                  <c:v>31</c:v>
                </c:pt>
                <c:pt idx="6">
                  <c:v>28</c:v>
                </c:pt>
                <c:pt idx="7">
                  <c:v>-6</c:v>
                </c:pt>
                <c:pt idx="8">
                  <c:v>-13</c:v>
                </c:pt>
                <c:pt idx="9">
                  <c:v>-20</c:v>
                </c:pt>
                <c:pt idx="10">
                  <c:v>-32</c:v>
                </c:pt>
                <c:pt idx="11">
                  <c:v>-28</c:v>
                </c:pt>
                <c:pt idx="12">
                  <c:v>-49</c:v>
                </c:pt>
                <c:pt idx="13">
                  <c:v>-37</c:v>
                </c:pt>
                <c:pt idx="14">
                  <c:v>-54</c:v>
                </c:pt>
                <c:pt idx="15">
                  <c:v>-59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DD-441B-827E-BBFABC26E0A8}"/>
            </c:ext>
          </c:extLst>
        </c:ser>
        <c:ser>
          <c:idx val="1"/>
          <c:order val="1"/>
          <c:tx>
            <c:strRef>
              <c:f>'Új verzió'!$C$583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DD-441B-827E-BBFABC26E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verzió'!$A$584:$A$599</c:f>
              <c:strCache>
                <c:ptCount val="16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</c:strCache>
            </c:strRef>
          </c:cat>
          <c:val>
            <c:numRef>
              <c:f>'Új verzió'!$C$584:$C$599</c:f>
              <c:numCache>
                <c:formatCode>General\ "pont"</c:formatCode>
                <c:ptCount val="16"/>
                <c:pt idx="0">
                  <c:v>65</c:v>
                </c:pt>
                <c:pt idx="1">
                  <c:v>66</c:v>
                </c:pt>
                <c:pt idx="2">
                  <c:v>63</c:v>
                </c:pt>
                <c:pt idx="3">
                  <c:v>62</c:v>
                </c:pt>
                <c:pt idx="4">
                  <c:v>60</c:v>
                </c:pt>
                <c:pt idx="5">
                  <c:v>65</c:v>
                </c:pt>
                <c:pt idx="6">
                  <c:v>58</c:v>
                </c:pt>
                <c:pt idx="7">
                  <c:v>51</c:v>
                </c:pt>
                <c:pt idx="8">
                  <c:v>63</c:v>
                </c:pt>
                <c:pt idx="9">
                  <c:v>43</c:v>
                </c:pt>
                <c:pt idx="10">
                  <c:v>18</c:v>
                </c:pt>
                <c:pt idx="11">
                  <c:v>0</c:v>
                </c:pt>
                <c:pt idx="12">
                  <c:v>8</c:v>
                </c:pt>
                <c:pt idx="13">
                  <c:v>18</c:v>
                </c:pt>
                <c:pt idx="14">
                  <c:v>4</c:v>
                </c:pt>
                <c:pt idx="15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DD-441B-827E-BBFABC26E0A8}"/>
            </c:ext>
          </c:extLst>
        </c:ser>
        <c:ser>
          <c:idx val="2"/>
          <c:order val="2"/>
          <c:tx>
            <c:strRef>
              <c:f>'Új verzió'!$D$583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-4.1666666666665651E-3"/>
                  <c:y val="-3.71253378969519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DD-441B-827E-BBFABC26E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verzió'!$A$584:$A$599</c:f>
              <c:strCache>
                <c:ptCount val="16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</c:strCache>
            </c:strRef>
          </c:cat>
          <c:val>
            <c:numRef>
              <c:f>'Új verzió'!$D$584:$D$599</c:f>
              <c:numCache>
                <c:formatCode>General\ "pont"</c:formatCode>
                <c:ptCount val="16"/>
                <c:pt idx="0">
                  <c:v>44</c:v>
                </c:pt>
                <c:pt idx="1">
                  <c:v>46</c:v>
                </c:pt>
                <c:pt idx="2">
                  <c:v>39</c:v>
                </c:pt>
                <c:pt idx="3">
                  <c:v>45</c:v>
                </c:pt>
                <c:pt idx="4">
                  <c:v>41</c:v>
                </c:pt>
                <c:pt idx="5">
                  <c:v>40</c:v>
                </c:pt>
                <c:pt idx="6">
                  <c:v>40</c:v>
                </c:pt>
                <c:pt idx="7">
                  <c:v>48</c:v>
                </c:pt>
                <c:pt idx="8">
                  <c:v>46</c:v>
                </c:pt>
                <c:pt idx="9">
                  <c:v>39</c:v>
                </c:pt>
                <c:pt idx="10">
                  <c:v>27</c:v>
                </c:pt>
                <c:pt idx="11">
                  <c:v>25</c:v>
                </c:pt>
                <c:pt idx="12">
                  <c:v>25</c:v>
                </c:pt>
                <c:pt idx="13">
                  <c:v>20</c:v>
                </c:pt>
                <c:pt idx="14">
                  <c:v>23</c:v>
                </c:pt>
                <c:pt idx="15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3DD-441B-827E-BBFABC26E0A8}"/>
            </c:ext>
          </c:extLst>
        </c:ser>
        <c:ser>
          <c:idx val="3"/>
          <c:order val="3"/>
          <c:tx>
            <c:strRef>
              <c:f>'Új verzió'!$E$583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15"/>
              <c:layout>
                <c:manualLayout>
                  <c:x val="0"/>
                  <c:y val="-3.4473528047169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DD-441B-827E-BBFABC26E0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verzió'!$A$584:$A$599</c:f>
              <c:strCache>
                <c:ptCount val="16"/>
                <c:pt idx="0">
                  <c:v>Június</c:v>
                </c:pt>
                <c:pt idx="1">
                  <c:v>Július</c:v>
                </c:pt>
                <c:pt idx="2">
                  <c:v>Augusztus</c:v>
                </c:pt>
                <c:pt idx="3">
                  <c:v>Szeptember</c:v>
                </c:pt>
                <c:pt idx="4">
                  <c:v>Október</c:v>
                </c:pt>
                <c:pt idx="5">
                  <c:v>November</c:v>
                </c:pt>
                <c:pt idx="6">
                  <c:v>December</c:v>
                </c:pt>
                <c:pt idx="7">
                  <c:v>2023. Január</c:v>
                </c:pt>
                <c:pt idx="8">
                  <c:v>Február</c:v>
                </c:pt>
                <c:pt idx="9">
                  <c:v>Március</c:v>
                </c:pt>
                <c:pt idx="10">
                  <c:v>Április</c:v>
                </c:pt>
                <c:pt idx="11">
                  <c:v>Május</c:v>
                </c:pt>
                <c:pt idx="12">
                  <c:v>Június</c:v>
                </c:pt>
                <c:pt idx="13">
                  <c:v>Július</c:v>
                </c:pt>
                <c:pt idx="14">
                  <c:v>Augusztus</c:v>
                </c:pt>
                <c:pt idx="15">
                  <c:v>Szeptember</c:v>
                </c:pt>
              </c:strCache>
            </c:strRef>
          </c:cat>
          <c:val>
            <c:numRef>
              <c:f>'Új verzió'!$E$584:$E$599</c:f>
              <c:numCache>
                <c:formatCode>General\ "pont"</c:formatCode>
                <c:ptCount val="16"/>
                <c:pt idx="0">
                  <c:v>54</c:v>
                </c:pt>
                <c:pt idx="1">
                  <c:v>55</c:v>
                </c:pt>
                <c:pt idx="2">
                  <c:v>50</c:v>
                </c:pt>
                <c:pt idx="3">
                  <c:v>53</c:v>
                </c:pt>
                <c:pt idx="4">
                  <c:v>46</c:v>
                </c:pt>
                <c:pt idx="5">
                  <c:v>50</c:v>
                </c:pt>
                <c:pt idx="6">
                  <c:v>47</c:v>
                </c:pt>
                <c:pt idx="7">
                  <c:v>47</c:v>
                </c:pt>
                <c:pt idx="8">
                  <c:v>48</c:v>
                </c:pt>
                <c:pt idx="9">
                  <c:v>37</c:v>
                </c:pt>
                <c:pt idx="10">
                  <c:v>24</c:v>
                </c:pt>
                <c:pt idx="11">
                  <c:v>12</c:v>
                </c:pt>
                <c:pt idx="12">
                  <c:v>11</c:v>
                </c:pt>
                <c:pt idx="13">
                  <c:v>9</c:v>
                </c:pt>
                <c:pt idx="14">
                  <c:v>12</c:v>
                </c:pt>
                <c:pt idx="15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3DD-441B-827E-BBFABC26E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6891624"/>
        <c:axId val="856894248"/>
      </c:lineChart>
      <c:catAx>
        <c:axId val="85689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4248"/>
        <c:crosses val="autoZero"/>
        <c:auto val="1"/>
        <c:lblAlgn val="ctr"/>
        <c:lblOffset val="100"/>
        <c:noMultiLvlLbl val="0"/>
      </c:catAx>
      <c:valAx>
        <c:axId val="856894248"/>
        <c:scaling>
          <c:orientation val="minMax"/>
          <c:max val="8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85689162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2189413823272"/>
          <c:y val="0.84086384689493943"/>
          <c:w val="0.74427843394575688"/>
          <c:h val="0.1432252940063668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67758315085704"/>
          <c:y val="4.1341330620695158E-2"/>
          <c:w val="0.75189796587926505"/>
          <c:h val="0.6111264724111503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verzió'!$L$549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1.0185067526415994E-16"/>
                  <c:y val="-3.62019916389280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22-4A94-90DC-B041933B0E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verzió'!$K$550:$K$583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verzió'!$L$550:$L$583</c:f>
              <c:numCache>
                <c:formatCode>General\ "pont"</c:formatCode>
                <c:ptCount val="34"/>
                <c:pt idx="0">
                  <c:v>18.482165443966608</c:v>
                </c:pt>
                <c:pt idx="1">
                  <c:v>28.728687916975538</c:v>
                </c:pt>
                <c:pt idx="2">
                  <c:v>34.73378661087866</c:v>
                </c:pt>
                <c:pt idx="3">
                  <c:v>36.747169486417839</c:v>
                </c:pt>
                <c:pt idx="4">
                  <c:v>34.415802934446091</c:v>
                </c:pt>
                <c:pt idx="5">
                  <c:v>36.677468872590822</c:v>
                </c:pt>
                <c:pt idx="6">
                  <c:v>44.11455680081508</c:v>
                </c:pt>
                <c:pt idx="7">
                  <c:v>44.948935646610067</c:v>
                </c:pt>
                <c:pt idx="8">
                  <c:v>39.953236524735416</c:v>
                </c:pt>
                <c:pt idx="9">
                  <c:v>42.163345929233941</c:v>
                </c:pt>
                <c:pt idx="10">
                  <c:v>49.249249249249246</c:v>
                </c:pt>
                <c:pt idx="11">
                  <c:v>29.5</c:v>
                </c:pt>
                <c:pt idx="12">
                  <c:v>63.93399685699319</c:v>
                </c:pt>
                <c:pt idx="13">
                  <c:v>64.464573897652144</c:v>
                </c:pt>
                <c:pt idx="14">
                  <c:v>56.243414120126445</c:v>
                </c:pt>
                <c:pt idx="15">
                  <c:v>63.46153846153846</c:v>
                </c:pt>
                <c:pt idx="16">
                  <c:v>68.117543084401234</c:v>
                </c:pt>
                <c:pt idx="17">
                  <c:v>57</c:v>
                </c:pt>
                <c:pt idx="18">
                  <c:v>55</c:v>
                </c:pt>
                <c:pt idx="19">
                  <c:v>54</c:v>
                </c:pt>
                <c:pt idx="20">
                  <c:v>52</c:v>
                </c:pt>
                <c:pt idx="21">
                  <c:v>57</c:v>
                </c:pt>
                <c:pt idx="22">
                  <c:v>48</c:v>
                </c:pt>
                <c:pt idx="23">
                  <c:v>59</c:v>
                </c:pt>
                <c:pt idx="24">
                  <c:v>50</c:v>
                </c:pt>
                <c:pt idx="25">
                  <c:v>56</c:v>
                </c:pt>
                <c:pt idx="26">
                  <c:v>37</c:v>
                </c:pt>
                <c:pt idx="27">
                  <c:v>23</c:v>
                </c:pt>
                <c:pt idx="28">
                  <c:v>11</c:v>
                </c:pt>
                <c:pt idx="29">
                  <c:v>-6</c:v>
                </c:pt>
                <c:pt idx="30">
                  <c:v>4</c:v>
                </c:pt>
                <c:pt idx="31">
                  <c:v>11</c:v>
                </c:pt>
                <c:pt idx="32">
                  <c:v>4</c:v>
                </c:pt>
                <c:pt idx="33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22-4A94-90DC-B041933B0E81}"/>
            </c:ext>
          </c:extLst>
        </c:ser>
        <c:ser>
          <c:idx val="1"/>
          <c:order val="1"/>
          <c:tx>
            <c:strRef>
              <c:f>'Új verzió'!$M$549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422-4A94-90DC-B041933B0E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verzió'!$K$550:$K$583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verzió'!$M$550:$M$583</c:f>
              <c:numCache>
                <c:formatCode>General\ "pont"</c:formatCode>
                <c:ptCount val="34"/>
                <c:pt idx="0">
                  <c:v>13.23529411764706</c:v>
                </c:pt>
                <c:pt idx="1">
                  <c:v>32.18390804597702</c:v>
                </c:pt>
                <c:pt idx="2">
                  <c:v>25.373134328358205</c:v>
                </c:pt>
                <c:pt idx="3">
                  <c:v>28.387096774193548</c:v>
                </c:pt>
                <c:pt idx="4">
                  <c:v>26.666666666666671</c:v>
                </c:pt>
                <c:pt idx="5">
                  <c:v>27.999999999999996</c:v>
                </c:pt>
                <c:pt idx="6">
                  <c:v>46.153846153846153</c:v>
                </c:pt>
                <c:pt idx="7">
                  <c:v>32.87671232876712</c:v>
                </c:pt>
                <c:pt idx="8">
                  <c:v>35.785953177257525</c:v>
                </c:pt>
                <c:pt idx="9">
                  <c:v>20</c:v>
                </c:pt>
                <c:pt idx="10">
                  <c:v>47.457627118644076</c:v>
                </c:pt>
                <c:pt idx="11">
                  <c:v>49</c:v>
                </c:pt>
                <c:pt idx="12">
                  <c:v>41.17647058823529</c:v>
                </c:pt>
                <c:pt idx="13">
                  <c:v>54.545454545454554</c:v>
                </c:pt>
                <c:pt idx="14">
                  <c:v>14.285714285714288</c:v>
                </c:pt>
                <c:pt idx="15">
                  <c:v>60</c:v>
                </c:pt>
                <c:pt idx="16">
                  <c:v>33.333333333333336</c:v>
                </c:pt>
                <c:pt idx="17">
                  <c:v>61</c:v>
                </c:pt>
                <c:pt idx="18">
                  <c:v>56</c:v>
                </c:pt>
                <c:pt idx="19">
                  <c:v>64</c:v>
                </c:pt>
                <c:pt idx="20">
                  <c:v>40</c:v>
                </c:pt>
                <c:pt idx="21">
                  <c:v>50</c:v>
                </c:pt>
                <c:pt idx="22">
                  <c:v>26</c:v>
                </c:pt>
                <c:pt idx="23">
                  <c:v>19</c:v>
                </c:pt>
                <c:pt idx="24">
                  <c:v>16</c:v>
                </c:pt>
                <c:pt idx="25">
                  <c:v>3</c:v>
                </c:pt>
                <c:pt idx="26">
                  <c:v>-16</c:v>
                </c:pt>
                <c:pt idx="27">
                  <c:v>-6</c:v>
                </c:pt>
                <c:pt idx="28">
                  <c:v>-32</c:v>
                </c:pt>
                <c:pt idx="29">
                  <c:v>-25</c:v>
                </c:pt>
                <c:pt idx="30">
                  <c:v>-31</c:v>
                </c:pt>
                <c:pt idx="31">
                  <c:v>-14</c:v>
                </c:pt>
                <c:pt idx="32">
                  <c:v>-26</c:v>
                </c:pt>
                <c:pt idx="33">
                  <c:v>-29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22-4A94-90DC-B041933B0E81}"/>
            </c:ext>
          </c:extLst>
        </c:ser>
        <c:ser>
          <c:idx val="2"/>
          <c:order val="2"/>
          <c:tx>
            <c:strRef>
              <c:f>'Új verzió'!$N$549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4.1666666666666666E-3"/>
                  <c:y val="-3.3616135093290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22-4A94-90DC-B041933B0E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verzió'!$K$550:$K$583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verzió'!$N$550:$N$583</c:f>
              <c:numCache>
                <c:formatCode>General\ "pont"</c:formatCode>
                <c:ptCount val="34"/>
                <c:pt idx="0">
                  <c:v>14.044000916385725</c:v>
                </c:pt>
                <c:pt idx="1">
                  <c:v>21.834562660199865</c:v>
                </c:pt>
                <c:pt idx="2">
                  <c:v>24.607840639549579</c:v>
                </c:pt>
                <c:pt idx="3">
                  <c:v>25.927920614711219</c:v>
                </c:pt>
                <c:pt idx="4">
                  <c:v>32.451267557382664</c:v>
                </c:pt>
                <c:pt idx="5">
                  <c:v>33.598994243065505</c:v>
                </c:pt>
                <c:pt idx="6">
                  <c:v>26.063934677697695</c:v>
                </c:pt>
                <c:pt idx="7">
                  <c:v>25.318891634530267</c:v>
                </c:pt>
                <c:pt idx="8">
                  <c:v>30.699001596916645</c:v>
                </c:pt>
                <c:pt idx="9">
                  <c:v>28.955779265776236</c:v>
                </c:pt>
                <c:pt idx="10">
                  <c:v>47.970236776589232</c:v>
                </c:pt>
                <c:pt idx="11">
                  <c:v>39</c:v>
                </c:pt>
                <c:pt idx="12">
                  <c:v>53.256685499058385</c:v>
                </c:pt>
                <c:pt idx="13">
                  <c:v>55.757959093571486</c:v>
                </c:pt>
                <c:pt idx="14">
                  <c:v>51.893796992481207</c:v>
                </c:pt>
                <c:pt idx="15">
                  <c:v>51.761948385963322</c:v>
                </c:pt>
                <c:pt idx="16">
                  <c:v>56.722444222444217</c:v>
                </c:pt>
                <c:pt idx="17">
                  <c:v>57</c:v>
                </c:pt>
                <c:pt idx="18">
                  <c:v>48</c:v>
                </c:pt>
                <c:pt idx="19">
                  <c:v>52</c:v>
                </c:pt>
                <c:pt idx="20">
                  <c:v>47</c:v>
                </c:pt>
                <c:pt idx="21">
                  <c:v>56</c:v>
                </c:pt>
                <c:pt idx="22">
                  <c:v>46</c:v>
                </c:pt>
                <c:pt idx="23">
                  <c:v>47</c:v>
                </c:pt>
                <c:pt idx="24">
                  <c:v>52</c:v>
                </c:pt>
                <c:pt idx="25">
                  <c:v>49</c:v>
                </c:pt>
                <c:pt idx="26">
                  <c:v>39</c:v>
                </c:pt>
                <c:pt idx="27">
                  <c:v>32</c:v>
                </c:pt>
                <c:pt idx="28">
                  <c:v>19</c:v>
                </c:pt>
                <c:pt idx="29">
                  <c:v>22</c:v>
                </c:pt>
                <c:pt idx="30">
                  <c:v>12</c:v>
                </c:pt>
                <c:pt idx="31">
                  <c:v>21</c:v>
                </c:pt>
                <c:pt idx="32">
                  <c:v>14</c:v>
                </c:pt>
                <c:pt idx="33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22-4A94-90DC-B041933B0E81}"/>
            </c:ext>
          </c:extLst>
        </c:ser>
        <c:ser>
          <c:idx val="3"/>
          <c:order val="3"/>
          <c:tx>
            <c:strRef>
              <c:f>'Új verzió'!$O$549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22-4A94-90DC-B041933B0E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verzió'!$K$550:$K$583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verzió'!$O$550:$O$583</c:f>
              <c:numCache>
                <c:formatCode>General\ "pont"</c:formatCode>
                <c:ptCount val="34"/>
                <c:pt idx="0">
                  <c:v>17</c:v>
                </c:pt>
                <c:pt idx="1">
                  <c:v>24</c:v>
                </c:pt>
                <c:pt idx="2">
                  <c:v>24</c:v>
                </c:pt>
                <c:pt idx="3">
                  <c:v>29</c:v>
                </c:pt>
                <c:pt idx="4">
                  <c:v>30</c:v>
                </c:pt>
                <c:pt idx="5">
                  <c:v>27</c:v>
                </c:pt>
                <c:pt idx="6">
                  <c:v>35</c:v>
                </c:pt>
                <c:pt idx="7">
                  <c:v>34</c:v>
                </c:pt>
                <c:pt idx="8">
                  <c:v>33</c:v>
                </c:pt>
                <c:pt idx="9">
                  <c:v>33</c:v>
                </c:pt>
                <c:pt idx="10">
                  <c:v>43</c:v>
                </c:pt>
                <c:pt idx="11">
                  <c:v>40</c:v>
                </c:pt>
                <c:pt idx="12">
                  <c:v>50</c:v>
                </c:pt>
                <c:pt idx="13">
                  <c:v>54</c:v>
                </c:pt>
                <c:pt idx="14">
                  <c:v>39</c:v>
                </c:pt>
                <c:pt idx="15">
                  <c:v>51</c:v>
                </c:pt>
                <c:pt idx="16">
                  <c:v>52</c:v>
                </c:pt>
                <c:pt idx="17">
                  <c:v>51</c:v>
                </c:pt>
                <c:pt idx="18">
                  <c:v>45</c:v>
                </c:pt>
                <c:pt idx="19">
                  <c:v>48</c:v>
                </c:pt>
                <c:pt idx="20">
                  <c:v>40</c:v>
                </c:pt>
                <c:pt idx="21">
                  <c:v>53</c:v>
                </c:pt>
                <c:pt idx="22">
                  <c:v>40</c:v>
                </c:pt>
                <c:pt idx="23">
                  <c:v>47</c:v>
                </c:pt>
                <c:pt idx="24">
                  <c:v>49</c:v>
                </c:pt>
                <c:pt idx="25">
                  <c:v>45</c:v>
                </c:pt>
                <c:pt idx="26">
                  <c:v>28</c:v>
                </c:pt>
                <c:pt idx="27">
                  <c:v>16</c:v>
                </c:pt>
                <c:pt idx="28">
                  <c:v>10</c:v>
                </c:pt>
                <c:pt idx="29">
                  <c:v>4</c:v>
                </c:pt>
                <c:pt idx="30">
                  <c:v>3</c:v>
                </c:pt>
                <c:pt idx="31">
                  <c:v>7</c:v>
                </c:pt>
                <c:pt idx="32">
                  <c:v>5</c:v>
                </c:pt>
                <c:pt idx="33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22-4A94-90DC-B041933B0E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6610488"/>
        <c:axId val="936610816"/>
      </c:lineChart>
      <c:catAx>
        <c:axId val="936610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816"/>
        <c:crosses val="autoZero"/>
        <c:auto val="1"/>
        <c:lblAlgn val="ctr"/>
        <c:lblOffset val="100"/>
        <c:noMultiLvlLbl val="0"/>
      </c:catAx>
      <c:valAx>
        <c:axId val="936610816"/>
        <c:scaling>
          <c:orientation val="minMax"/>
          <c:max val="70"/>
          <c:min val="-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36610488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020472179765736"/>
          <c:y val="0.87976392375008483"/>
          <c:w val="0.84233056878965007"/>
          <c:h val="0.108214551093848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'Új verzió'!$B$603</c:f>
              <c:strCache>
                <c:ptCount val="1"/>
                <c:pt idx="0">
                  <c:v>KKV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'Új verzió'!$A$604:$A$608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verzió'!$B$604:$B$608</c:f>
              <c:numCache>
                <c:formatCode>General</c:formatCode>
                <c:ptCount val="5"/>
                <c:pt idx="0">
                  <c:v>0.75032679738562091</c:v>
                </c:pt>
                <c:pt idx="1">
                  <c:v>8.3660130718954243E-2</c:v>
                </c:pt>
                <c:pt idx="2">
                  <c:v>7.5816993464052282E-2</c:v>
                </c:pt>
                <c:pt idx="3">
                  <c:v>2.2222222222222223E-2</c:v>
                </c:pt>
                <c:pt idx="4">
                  <c:v>6.7973856209150321E-2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6A-4E63-9699-8E2F9B77BBA0}"/>
            </c:ext>
          </c:extLst>
        </c:ser>
        <c:ser>
          <c:idx val="1"/>
          <c:order val="1"/>
          <c:tx>
            <c:strRef>
              <c:f>'Új verzió'!$C$603</c:f>
              <c:strCache>
                <c:ptCount val="1"/>
                <c:pt idx="0">
                  <c:v>Nagyvállalat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cat>
            <c:strRef>
              <c:f>'Új verzió'!$A$604:$A$608</c:f>
              <c:strCache>
                <c:ptCount val="5"/>
                <c:pt idx="0">
                  <c:v>Nem</c:v>
                </c:pt>
                <c:pt idx="1">
                  <c:v>Igen, 0 és 5 százalék között</c:v>
                </c:pt>
                <c:pt idx="2">
                  <c:v>Igen, 6 és 10 százalék között</c:v>
                </c:pt>
                <c:pt idx="3">
                  <c:v>Igen, 11 százalék felett</c:v>
                </c:pt>
                <c:pt idx="4">
                  <c:v>Nem tudja/nem válaszol</c:v>
                </c:pt>
              </c:strCache>
            </c:strRef>
          </c:cat>
          <c:val>
            <c:numRef>
              <c:f>'Új verzió'!$C$604:$C$608</c:f>
              <c:numCache>
                <c:formatCode>General</c:formatCode>
                <c:ptCount val="5"/>
                <c:pt idx="0">
                  <c:v>0.67500000000000004</c:v>
                </c:pt>
                <c:pt idx="1">
                  <c:v>0.05</c:v>
                </c:pt>
                <c:pt idx="2">
                  <c:v>2.5000000000000001E-2</c:v>
                </c:pt>
                <c:pt idx="3">
                  <c:v>0.05</c:v>
                </c:pt>
                <c:pt idx="4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A-4E63-9699-8E2F9B77B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5467024"/>
        <c:axId val="1235466368"/>
      </c:barChart>
      <c:catAx>
        <c:axId val="123546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6368"/>
        <c:crosses val="autoZero"/>
        <c:auto val="1"/>
        <c:lblAlgn val="ctr"/>
        <c:lblOffset val="100"/>
        <c:noMultiLvlLbl val="0"/>
      </c:catAx>
      <c:valAx>
        <c:axId val="1235466368"/>
        <c:scaling>
          <c:orientation val="minMax"/>
          <c:max val="0.8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23546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629308228797114"/>
          <c:y val="3.0034160673167987E-2"/>
          <c:w val="0.80873665791776028"/>
          <c:h val="0.65678437827473979"/>
        </c:manualLayout>
      </c:layout>
      <c:lineChart>
        <c:grouping val="standard"/>
        <c:varyColors val="0"/>
        <c:ser>
          <c:idx val="0"/>
          <c:order val="0"/>
          <c:tx>
            <c:strRef>
              <c:f>Indexek!$B$52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BA-4B74-A9E8-26D783C2A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Indexek!$B$53:$B$86</c:f>
              <c:numCache>
                <c:formatCode>General\ "pont"</c:formatCode>
                <c:ptCount val="34"/>
                <c:pt idx="0">
                  <c:v>-37</c:v>
                </c:pt>
                <c:pt idx="1">
                  <c:v>-43</c:v>
                </c:pt>
                <c:pt idx="2">
                  <c:v>-40</c:v>
                </c:pt>
                <c:pt idx="3">
                  <c:v>-42</c:v>
                </c:pt>
                <c:pt idx="4">
                  <c:v>-32</c:v>
                </c:pt>
                <c:pt idx="5">
                  <c:v>-23</c:v>
                </c:pt>
                <c:pt idx="6">
                  <c:v>-22</c:v>
                </c:pt>
                <c:pt idx="7">
                  <c:v>-23</c:v>
                </c:pt>
                <c:pt idx="8">
                  <c:v>-17</c:v>
                </c:pt>
                <c:pt idx="9">
                  <c:v>-15</c:v>
                </c:pt>
                <c:pt idx="10">
                  <c:v>-15</c:v>
                </c:pt>
                <c:pt idx="11">
                  <c:v>-17</c:v>
                </c:pt>
                <c:pt idx="12">
                  <c:v>-8</c:v>
                </c:pt>
                <c:pt idx="13">
                  <c:v>-15</c:v>
                </c:pt>
                <c:pt idx="14">
                  <c:v>-16</c:v>
                </c:pt>
                <c:pt idx="15">
                  <c:v>-22</c:v>
                </c:pt>
                <c:pt idx="16">
                  <c:v>-16</c:v>
                </c:pt>
                <c:pt idx="17">
                  <c:v>-14</c:v>
                </c:pt>
                <c:pt idx="18">
                  <c:v>-17</c:v>
                </c:pt>
                <c:pt idx="19">
                  <c:v>-22</c:v>
                </c:pt>
                <c:pt idx="20">
                  <c:v>-30</c:v>
                </c:pt>
                <c:pt idx="21">
                  <c:v>-25</c:v>
                </c:pt>
                <c:pt idx="22">
                  <c:v>-22</c:v>
                </c:pt>
                <c:pt idx="23">
                  <c:v>-24</c:v>
                </c:pt>
                <c:pt idx="24">
                  <c:v>-25</c:v>
                </c:pt>
                <c:pt idx="25">
                  <c:v>-35</c:v>
                </c:pt>
                <c:pt idx="26">
                  <c:v>-31</c:v>
                </c:pt>
                <c:pt idx="27">
                  <c:v>-31</c:v>
                </c:pt>
                <c:pt idx="28">
                  <c:v>-31</c:v>
                </c:pt>
                <c:pt idx="29">
                  <c:v>-41</c:v>
                </c:pt>
                <c:pt idx="30">
                  <c:v>-27</c:v>
                </c:pt>
                <c:pt idx="31">
                  <c:v>-45</c:v>
                </c:pt>
                <c:pt idx="32">
                  <c:v>-30</c:v>
                </c:pt>
                <c:pt idx="33">
                  <c:v>-37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BA-4B74-A9E8-26D783C2A03F}"/>
            </c:ext>
          </c:extLst>
        </c:ser>
        <c:ser>
          <c:idx val="1"/>
          <c:order val="1"/>
          <c:tx>
            <c:strRef>
              <c:f>Indexek!$C$52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4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F5BA-4B74-A9E8-26D783C2A03F}"/>
              </c:ext>
            </c:extLst>
          </c:dPt>
          <c:dLbls>
            <c:dLbl>
              <c:idx val="33"/>
              <c:layout>
                <c:manualLayout>
                  <c:x val="-2.7777777777777779E-3"/>
                  <c:y val="1.02471933683713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5BA-4B74-A9E8-26D783C2A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Indexek!$C$53:$C$86</c:f>
              <c:numCache>
                <c:formatCode>General\ "pont"</c:formatCode>
                <c:ptCount val="34"/>
                <c:pt idx="0">
                  <c:v>-30</c:v>
                </c:pt>
                <c:pt idx="1">
                  <c:v>-35</c:v>
                </c:pt>
                <c:pt idx="2">
                  <c:v>-34</c:v>
                </c:pt>
                <c:pt idx="3">
                  <c:v>-29</c:v>
                </c:pt>
                <c:pt idx="4">
                  <c:v>-16</c:v>
                </c:pt>
                <c:pt idx="5">
                  <c:v>-13</c:v>
                </c:pt>
                <c:pt idx="6">
                  <c:v>-9</c:v>
                </c:pt>
                <c:pt idx="7">
                  <c:v>-7</c:v>
                </c:pt>
                <c:pt idx="8">
                  <c:v>-2</c:v>
                </c:pt>
                <c:pt idx="9">
                  <c:v>-4</c:v>
                </c:pt>
                <c:pt idx="10">
                  <c:v>-3</c:v>
                </c:pt>
                <c:pt idx="11">
                  <c:v>-2</c:v>
                </c:pt>
                <c:pt idx="12">
                  <c:v>-3</c:v>
                </c:pt>
                <c:pt idx="13">
                  <c:v>-4</c:v>
                </c:pt>
                <c:pt idx="14">
                  <c:v>-5</c:v>
                </c:pt>
                <c:pt idx="15">
                  <c:v>-6</c:v>
                </c:pt>
                <c:pt idx="16">
                  <c:v>-4</c:v>
                </c:pt>
                <c:pt idx="17">
                  <c:v>-2</c:v>
                </c:pt>
                <c:pt idx="18">
                  <c:v>-6</c:v>
                </c:pt>
                <c:pt idx="19">
                  <c:v>-5</c:v>
                </c:pt>
                <c:pt idx="20">
                  <c:v>-21</c:v>
                </c:pt>
                <c:pt idx="21">
                  <c:v>-19</c:v>
                </c:pt>
                <c:pt idx="22">
                  <c:v>-16</c:v>
                </c:pt>
                <c:pt idx="23">
                  <c:v>-21</c:v>
                </c:pt>
                <c:pt idx="24">
                  <c:v>-14</c:v>
                </c:pt>
                <c:pt idx="25">
                  <c:v>-22</c:v>
                </c:pt>
                <c:pt idx="26">
                  <c:v>-29</c:v>
                </c:pt>
                <c:pt idx="27">
                  <c:v>-38</c:v>
                </c:pt>
                <c:pt idx="28">
                  <c:v>-22</c:v>
                </c:pt>
                <c:pt idx="29">
                  <c:v>-22</c:v>
                </c:pt>
                <c:pt idx="30">
                  <c:v>-28</c:v>
                </c:pt>
                <c:pt idx="31">
                  <c:v>-33</c:v>
                </c:pt>
                <c:pt idx="32">
                  <c:v>-32</c:v>
                </c:pt>
                <c:pt idx="33">
                  <c:v>-27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BA-4B74-A9E8-26D783C2A03F}"/>
            </c:ext>
          </c:extLst>
        </c:ser>
        <c:ser>
          <c:idx val="2"/>
          <c:order val="2"/>
          <c:tx>
            <c:strRef>
              <c:f>Indexek!$D$52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Indexek!$A$53:$A$86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Indexek!$D$53:$D$86</c:f>
              <c:numCache>
                <c:formatCode>General\ "pont"</c:formatCode>
                <c:ptCount val="34"/>
                <c:pt idx="0">
                  <c:v>-29</c:v>
                </c:pt>
                <c:pt idx="1">
                  <c:v>-32</c:v>
                </c:pt>
                <c:pt idx="2">
                  <c:v>-21</c:v>
                </c:pt>
                <c:pt idx="3">
                  <c:v>-10</c:v>
                </c:pt>
                <c:pt idx="4">
                  <c:v>-6</c:v>
                </c:pt>
                <c:pt idx="5">
                  <c:v>15</c:v>
                </c:pt>
                <c:pt idx="6">
                  <c:v>5</c:v>
                </c:pt>
                <c:pt idx="7">
                  <c:v>10</c:v>
                </c:pt>
                <c:pt idx="8">
                  <c:v>14</c:v>
                </c:pt>
                <c:pt idx="9">
                  <c:v>7</c:v>
                </c:pt>
                <c:pt idx="10">
                  <c:v>12</c:v>
                </c:pt>
                <c:pt idx="11">
                  <c:v>12</c:v>
                </c:pt>
                <c:pt idx="12">
                  <c:v>13</c:v>
                </c:pt>
                <c:pt idx="13">
                  <c:v>8</c:v>
                </c:pt>
                <c:pt idx="14">
                  <c:v>17</c:v>
                </c:pt>
                <c:pt idx="15">
                  <c:v>8</c:v>
                </c:pt>
                <c:pt idx="16">
                  <c:v>9</c:v>
                </c:pt>
                <c:pt idx="17">
                  <c:v>1</c:v>
                </c:pt>
                <c:pt idx="18">
                  <c:v>6</c:v>
                </c:pt>
                <c:pt idx="19">
                  <c:v>-4</c:v>
                </c:pt>
                <c:pt idx="20">
                  <c:v>-4</c:v>
                </c:pt>
                <c:pt idx="21">
                  <c:v>-9</c:v>
                </c:pt>
                <c:pt idx="22">
                  <c:v>-8</c:v>
                </c:pt>
                <c:pt idx="23">
                  <c:v>-14</c:v>
                </c:pt>
                <c:pt idx="24">
                  <c:v>4</c:v>
                </c:pt>
                <c:pt idx="25">
                  <c:v>-11</c:v>
                </c:pt>
                <c:pt idx="26">
                  <c:v>1</c:v>
                </c:pt>
                <c:pt idx="27">
                  <c:v>-14</c:v>
                </c:pt>
                <c:pt idx="28">
                  <c:v>-29</c:v>
                </c:pt>
                <c:pt idx="29">
                  <c:v>-31</c:v>
                </c:pt>
                <c:pt idx="30">
                  <c:v>-25</c:v>
                </c:pt>
                <c:pt idx="31">
                  <c:v>-23</c:v>
                </c:pt>
                <c:pt idx="32">
                  <c:v>-27</c:v>
                </c:pt>
                <c:pt idx="33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BA-4B74-A9E8-26D783C2A03F}"/>
            </c:ext>
          </c:extLst>
        </c:ser>
        <c:ser>
          <c:idx val="3"/>
          <c:order val="3"/>
          <c:tx>
            <c:strRef>
              <c:f>Indexek!$E$52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BA-4B74-A9E8-26D783C2A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Indexek!$A$53:$A$86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Indexek!$E$53:$E$86</c:f>
              <c:numCache>
                <c:formatCode>General\ "pont"</c:formatCode>
                <c:ptCount val="34"/>
                <c:pt idx="0">
                  <c:v>-28</c:v>
                </c:pt>
                <c:pt idx="1">
                  <c:v>-7</c:v>
                </c:pt>
                <c:pt idx="2">
                  <c:v>-7</c:v>
                </c:pt>
                <c:pt idx="3">
                  <c:v>9</c:v>
                </c:pt>
                <c:pt idx="4">
                  <c:v>16</c:v>
                </c:pt>
                <c:pt idx="5">
                  <c:v>26</c:v>
                </c:pt>
                <c:pt idx="6">
                  <c:v>33</c:v>
                </c:pt>
                <c:pt idx="7">
                  <c:v>10</c:v>
                </c:pt>
                <c:pt idx="8">
                  <c:v>32</c:v>
                </c:pt>
                <c:pt idx="9">
                  <c:v>30</c:v>
                </c:pt>
                <c:pt idx="10">
                  <c:v>19</c:v>
                </c:pt>
                <c:pt idx="11">
                  <c:v>35</c:v>
                </c:pt>
                <c:pt idx="12">
                  <c:v>28</c:v>
                </c:pt>
                <c:pt idx="13">
                  <c:v>25</c:v>
                </c:pt>
                <c:pt idx="14">
                  <c:v>17</c:v>
                </c:pt>
                <c:pt idx="15">
                  <c:v>18</c:v>
                </c:pt>
                <c:pt idx="16">
                  <c:v>14</c:v>
                </c:pt>
                <c:pt idx="17">
                  <c:v>14</c:v>
                </c:pt>
                <c:pt idx="18">
                  <c:v>16</c:v>
                </c:pt>
                <c:pt idx="19">
                  <c:v>17</c:v>
                </c:pt>
                <c:pt idx="20">
                  <c:v>15</c:v>
                </c:pt>
                <c:pt idx="21">
                  <c:v>4</c:v>
                </c:pt>
                <c:pt idx="22">
                  <c:v>-1</c:v>
                </c:pt>
                <c:pt idx="23">
                  <c:v>1</c:v>
                </c:pt>
                <c:pt idx="24">
                  <c:v>1</c:v>
                </c:pt>
                <c:pt idx="25">
                  <c:v>8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-21</c:v>
                </c:pt>
                <c:pt idx="30">
                  <c:v>-20</c:v>
                </c:pt>
                <c:pt idx="31">
                  <c:v>-23</c:v>
                </c:pt>
                <c:pt idx="32">
                  <c:v>-4</c:v>
                </c:pt>
                <c:pt idx="33">
                  <c:v>-14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5BA-4B74-A9E8-26D783C2A03F}"/>
            </c:ext>
          </c:extLst>
        </c:ser>
        <c:ser>
          <c:idx val="4"/>
          <c:order val="4"/>
          <c:tx>
            <c:strRef>
              <c:f>Indexek!$F$52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33"/>
              <c:layout>
                <c:manualLayout>
                  <c:x val="0"/>
                  <c:y val="-2.3056185078835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5BA-4B74-A9E8-26D783C2A0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Indexek!$A$53:$A$86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Indexek!$F$53:$F$86</c:f>
              <c:numCache>
                <c:formatCode>General\ "pont"</c:formatCode>
                <c:ptCount val="3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5BA-4B74-A9E8-26D783C2A0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66746464"/>
        <c:axId val="966751056"/>
      </c:lineChart>
      <c:catAx>
        <c:axId val="9667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51056"/>
        <c:crosses val="autoZero"/>
        <c:auto val="1"/>
        <c:lblAlgn val="ctr"/>
        <c:lblOffset val="0"/>
        <c:noMultiLvlLbl val="0"/>
      </c:catAx>
      <c:valAx>
        <c:axId val="966751056"/>
        <c:scaling>
          <c:orientation val="minMax"/>
          <c:max val="4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6746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61045494313211"/>
          <c:y val="0.92121138769792144"/>
          <c:w val="0.7296679790026247"/>
          <c:h val="7.1103217275799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132389840650923E-2"/>
          <c:y val="2.7455832217222597E-2"/>
          <c:w val="0.75820224837165606"/>
          <c:h val="0.46749392754507912"/>
        </c:manualLayout>
      </c:layout>
      <c:lineChart>
        <c:grouping val="standard"/>
        <c:varyColors val="0"/>
        <c:ser>
          <c:idx val="0"/>
          <c:order val="0"/>
          <c:tx>
            <c:strRef>
              <c:f>Indexek!$A$26</c:f>
              <c:strCache>
                <c:ptCount val="1"/>
                <c:pt idx="0">
                  <c:v>Árbevétel jelenlegi szintje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855-40BA-B9E7-FFE824B48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Indexek!$B$25:$AI$25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Indexek!$B$26:$AI$26</c:f>
              <c:numCache>
                <c:formatCode>General\ "pont"</c:formatCode>
                <c:ptCount val="34"/>
                <c:pt idx="0">
                  <c:v>-33</c:v>
                </c:pt>
                <c:pt idx="1">
                  <c:v>-33</c:v>
                </c:pt>
                <c:pt idx="2">
                  <c:v>-33</c:v>
                </c:pt>
                <c:pt idx="3">
                  <c:v>-25</c:v>
                </c:pt>
                <c:pt idx="4">
                  <c:v>-14</c:v>
                </c:pt>
                <c:pt idx="5">
                  <c:v>1</c:v>
                </c:pt>
                <c:pt idx="6">
                  <c:v>-1</c:v>
                </c:pt>
                <c:pt idx="7">
                  <c:v>-8</c:v>
                </c:pt>
                <c:pt idx="8">
                  <c:v>8</c:v>
                </c:pt>
                <c:pt idx="9">
                  <c:v>8</c:v>
                </c:pt>
                <c:pt idx="10">
                  <c:v>6</c:v>
                </c:pt>
                <c:pt idx="11">
                  <c:v>11</c:v>
                </c:pt>
                <c:pt idx="12">
                  <c:v>22</c:v>
                </c:pt>
                <c:pt idx="13">
                  <c:v>10</c:v>
                </c:pt>
                <c:pt idx="14">
                  <c:v>13</c:v>
                </c:pt>
                <c:pt idx="15">
                  <c:v>5</c:v>
                </c:pt>
                <c:pt idx="16">
                  <c:v>20</c:v>
                </c:pt>
                <c:pt idx="17">
                  <c:v>15</c:v>
                </c:pt>
                <c:pt idx="18">
                  <c:v>11</c:v>
                </c:pt>
                <c:pt idx="19">
                  <c:v>19</c:v>
                </c:pt>
                <c:pt idx="20">
                  <c:v>7</c:v>
                </c:pt>
                <c:pt idx="21">
                  <c:v>5</c:v>
                </c:pt>
                <c:pt idx="22">
                  <c:v>12</c:v>
                </c:pt>
                <c:pt idx="23">
                  <c:v>16</c:v>
                </c:pt>
                <c:pt idx="24">
                  <c:v>11</c:v>
                </c:pt>
                <c:pt idx="25">
                  <c:v>9</c:v>
                </c:pt>
                <c:pt idx="26">
                  <c:v>-1</c:v>
                </c:pt>
                <c:pt idx="27">
                  <c:v>-13</c:v>
                </c:pt>
                <c:pt idx="28">
                  <c:v>0</c:v>
                </c:pt>
                <c:pt idx="29">
                  <c:v>-19</c:v>
                </c:pt>
                <c:pt idx="30">
                  <c:v>-10</c:v>
                </c:pt>
                <c:pt idx="31">
                  <c:v>-22</c:v>
                </c:pt>
                <c:pt idx="32">
                  <c:v>-4</c:v>
                </c:pt>
                <c:pt idx="33">
                  <c:v>-15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55-40BA-B9E7-FFE824B48FC8}"/>
            </c:ext>
          </c:extLst>
        </c:ser>
        <c:ser>
          <c:idx val="1"/>
          <c:order val="1"/>
          <c:tx>
            <c:strRef>
              <c:f>Indexek!$A$27</c:f>
              <c:strCache>
                <c:ptCount val="1"/>
                <c:pt idx="0">
                  <c:v>Beszállítói rendelésállomány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cat>
            <c:strRef>
              <c:f>Indexek!$B$25:$AI$25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Indexek!$B$27:$AI$27</c:f>
              <c:numCache>
                <c:formatCode>General\ "pont"</c:formatCode>
                <c:ptCount val="34"/>
                <c:pt idx="0">
                  <c:v>-28</c:v>
                </c:pt>
                <c:pt idx="1">
                  <c:v>-24</c:v>
                </c:pt>
                <c:pt idx="2">
                  <c:v>-21</c:v>
                </c:pt>
                <c:pt idx="3">
                  <c:v>-12</c:v>
                </c:pt>
                <c:pt idx="4">
                  <c:v>-3</c:v>
                </c:pt>
                <c:pt idx="5">
                  <c:v>4</c:v>
                </c:pt>
                <c:pt idx="6">
                  <c:v>8</c:v>
                </c:pt>
                <c:pt idx="7">
                  <c:v>5</c:v>
                </c:pt>
                <c:pt idx="8">
                  <c:v>10</c:v>
                </c:pt>
                <c:pt idx="9">
                  <c:v>13</c:v>
                </c:pt>
                <c:pt idx="10">
                  <c:v>9</c:v>
                </c:pt>
                <c:pt idx="11">
                  <c:v>13</c:v>
                </c:pt>
                <c:pt idx="12">
                  <c:v>19</c:v>
                </c:pt>
                <c:pt idx="13">
                  <c:v>10</c:v>
                </c:pt>
                <c:pt idx="14">
                  <c:v>7</c:v>
                </c:pt>
                <c:pt idx="15">
                  <c:v>8</c:v>
                </c:pt>
                <c:pt idx="16">
                  <c:v>9</c:v>
                </c:pt>
                <c:pt idx="17">
                  <c:v>12</c:v>
                </c:pt>
                <c:pt idx="18">
                  <c:v>15</c:v>
                </c:pt>
                <c:pt idx="19">
                  <c:v>5</c:v>
                </c:pt>
                <c:pt idx="20">
                  <c:v>-2</c:v>
                </c:pt>
                <c:pt idx="21">
                  <c:v>-3</c:v>
                </c:pt>
                <c:pt idx="22">
                  <c:v>-1</c:v>
                </c:pt>
                <c:pt idx="23">
                  <c:v>-10</c:v>
                </c:pt>
                <c:pt idx="24">
                  <c:v>-6</c:v>
                </c:pt>
                <c:pt idx="25">
                  <c:v>-11</c:v>
                </c:pt>
                <c:pt idx="26">
                  <c:v>-12</c:v>
                </c:pt>
                <c:pt idx="27">
                  <c:v>-11</c:v>
                </c:pt>
                <c:pt idx="28">
                  <c:v>-7</c:v>
                </c:pt>
                <c:pt idx="29">
                  <c:v>-18</c:v>
                </c:pt>
                <c:pt idx="30">
                  <c:v>-21</c:v>
                </c:pt>
                <c:pt idx="31">
                  <c:v>-28</c:v>
                </c:pt>
                <c:pt idx="32">
                  <c:v>-19</c:v>
                </c:pt>
                <c:pt idx="33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55-40BA-B9E7-FFE824B48FC8}"/>
            </c:ext>
          </c:extLst>
        </c:ser>
        <c:ser>
          <c:idx val="2"/>
          <c:order val="2"/>
          <c:tx>
            <c:strRef>
              <c:f>Indexek!$A$28</c:f>
              <c:strCache>
                <c:ptCount val="1"/>
                <c:pt idx="0">
                  <c:v>Vevői rendelésállomány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1.3900863637671108E-3"/>
                  <c:y val="-7.20524859809690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855-40BA-B9E7-FFE824B48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Indexek!$B$25:$AI$25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Indexek!$B$28:$AI$28</c:f>
              <c:numCache>
                <c:formatCode>General\ "pont"</c:formatCode>
                <c:ptCount val="34"/>
                <c:pt idx="0">
                  <c:v>-30</c:v>
                </c:pt>
                <c:pt idx="1">
                  <c:v>-22</c:v>
                </c:pt>
                <c:pt idx="2">
                  <c:v>-27</c:v>
                </c:pt>
                <c:pt idx="3">
                  <c:v>-14</c:v>
                </c:pt>
                <c:pt idx="4">
                  <c:v>-7</c:v>
                </c:pt>
                <c:pt idx="5">
                  <c:v>7</c:v>
                </c:pt>
                <c:pt idx="6">
                  <c:v>5</c:v>
                </c:pt>
                <c:pt idx="7">
                  <c:v>1</c:v>
                </c:pt>
                <c:pt idx="8">
                  <c:v>12</c:v>
                </c:pt>
                <c:pt idx="9">
                  <c:v>12</c:v>
                </c:pt>
                <c:pt idx="10">
                  <c:v>11</c:v>
                </c:pt>
                <c:pt idx="11">
                  <c:v>18</c:v>
                </c:pt>
                <c:pt idx="12">
                  <c:v>17</c:v>
                </c:pt>
                <c:pt idx="13">
                  <c:v>11</c:v>
                </c:pt>
                <c:pt idx="14">
                  <c:v>14</c:v>
                </c:pt>
                <c:pt idx="15">
                  <c:v>10</c:v>
                </c:pt>
                <c:pt idx="16">
                  <c:v>11</c:v>
                </c:pt>
                <c:pt idx="17">
                  <c:v>13</c:v>
                </c:pt>
                <c:pt idx="18">
                  <c:v>13</c:v>
                </c:pt>
                <c:pt idx="19">
                  <c:v>5</c:v>
                </c:pt>
                <c:pt idx="20">
                  <c:v>-1</c:v>
                </c:pt>
                <c:pt idx="21">
                  <c:v>-4</c:v>
                </c:pt>
                <c:pt idx="22">
                  <c:v>-2</c:v>
                </c:pt>
                <c:pt idx="23">
                  <c:v>-8</c:v>
                </c:pt>
                <c:pt idx="24">
                  <c:v>-2</c:v>
                </c:pt>
                <c:pt idx="25">
                  <c:v>-12</c:v>
                </c:pt>
                <c:pt idx="26">
                  <c:v>-10</c:v>
                </c:pt>
                <c:pt idx="27">
                  <c:v>-13</c:v>
                </c:pt>
                <c:pt idx="28">
                  <c:v>-6</c:v>
                </c:pt>
                <c:pt idx="29">
                  <c:v>-28</c:v>
                </c:pt>
                <c:pt idx="30">
                  <c:v>-19</c:v>
                </c:pt>
                <c:pt idx="31">
                  <c:v>-33</c:v>
                </c:pt>
                <c:pt idx="32">
                  <c:v>-12</c:v>
                </c:pt>
                <c:pt idx="33">
                  <c:v>-23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55-40BA-B9E7-FFE824B48FC8}"/>
            </c:ext>
          </c:extLst>
        </c:ser>
        <c:ser>
          <c:idx val="3"/>
          <c:order val="3"/>
          <c:tx>
            <c:strRef>
              <c:f>Indexek!$A$29</c:f>
              <c:strCache>
                <c:ptCount val="1"/>
                <c:pt idx="0">
                  <c:v>Jelenlegi helyzet indexe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Indexek!$B$25:$AI$25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Indexek!$B$29:$AI$29</c:f>
              <c:numCache>
                <c:formatCode>General\ "pont"</c:formatCode>
                <c:ptCount val="34"/>
                <c:pt idx="0">
                  <c:v>-32</c:v>
                </c:pt>
                <c:pt idx="1">
                  <c:v>-29</c:v>
                </c:pt>
                <c:pt idx="2">
                  <c:v>-28</c:v>
                </c:pt>
                <c:pt idx="3">
                  <c:v>-21</c:v>
                </c:pt>
                <c:pt idx="4">
                  <c:v>-12</c:v>
                </c:pt>
                <c:pt idx="5">
                  <c:v>-2</c:v>
                </c:pt>
                <c:pt idx="6">
                  <c:v>-1</c:v>
                </c:pt>
                <c:pt idx="7">
                  <c:v>-7</c:v>
                </c:pt>
                <c:pt idx="8">
                  <c:v>1</c:v>
                </c:pt>
                <c:pt idx="9">
                  <c:v>3</c:v>
                </c:pt>
                <c:pt idx="10">
                  <c:v>-1</c:v>
                </c:pt>
                <c:pt idx="11">
                  <c:v>4</c:v>
                </c:pt>
                <c:pt idx="12">
                  <c:v>7</c:v>
                </c:pt>
                <c:pt idx="13">
                  <c:v>1</c:v>
                </c:pt>
                <c:pt idx="14">
                  <c:v>2</c:v>
                </c:pt>
                <c:pt idx="15">
                  <c:v>-5</c:v>
                </c:pt>
                <c:pt idx="16">
                  <c:v>-1</c:v>
                </c:pt>
                <c:pt idx="17">
                  <c:v>-1</c:v>
                </c:pt>
                <c:pt idx="18">
                  <c:v>-2</c:v>
                </c:pt>
                <c:pt idx="19">
                  <c:v>-4</c:v>
                </c:pt>
                <c:pt idx="20">
                  <c:v>-11</c:v>
                </c:pt>
                <c:pt idx="21">
                  <c:v>-15</c:v>
                </c:pt>
                <c:pt idx="22">
                  <c:v>-12</c:v>
                </c:pt>
                <c:pt idx="23">
                  <c:v>-14</c:v>
                </c:pt>
                <c:pt idx="24">
                  <c:v>-11</c:v>
                </c:pt>
                <c:pt idx="25">
                  <c:v>-15</c:v>
                </c:pt>
                <c:pt idx="26">
                  <c:v>-16</c:v>
                </c:pt>
                <c:pt idx="27">
                  <c:v>-20</c:v>
                </c:pt>
                <c:pt idx="28">
                  <c:v>-16</c:v>
                </c:pt>
                <c:pt idx="29">
                  <c:v>-28</c:v>
                </c:pt>
                <c:pt idx="30">
                  <c:v>-23</c:v>
                </c:pt>
                <c:pt idx="31">
                  <c:v>-32</c:v>
                </c:pt>
                <c:pt idx="32">
                  <c:v>-21</c:v>
                </c:pt>
                <c:pt idx="33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55-40BA-B9E7-FFE824B48FC8}"/>
            </c:ext>
          </c:extLst>
        </c:ser>
        <c:ser>
          <c:idx val="4"/>
          <c:order val="4"/>
          <c:tx>
            <c:strRef>
              <c:f>Indexek!$A$30</c:f>
              <c:strCache>
                <c:ptCount val="1"/>
                <c:pt idx="0">
                  <c:v>Eddig megvalósított beruházások*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cat>
            <c:strRef>
              <c:f>Indexek!$B$25:$AI$25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Indexek!$B$30:$AI$30</c:f>
              <c:numCache>
                <c:formatCode>General</c:formatCode>
                <c:ptCount val="34"/>
                <c:pt idx="2" formatCode="General\ &quot;pont&quot;">
                  <c:v>-26</c:v>
                </c:pt>
                <c:pt idx="3" formatCode="General\ &quot;pont&quot;">
                  <c:v>-19</c:v>
                </c:pt>
                <c:pt idx="4" formatCode="General\ &quot;pont&quot;">
                  <c:v>-17</c:v>
                </c:pt>
                <c:pt idx="5" formatCode="General\ &quot;pont&quot;">
                  <c:v>-15</c:v>
                </c:pt>
                <c:pt idx="6" formatCode="General\ &quot;pont&quot;">
                  <c:v>-9</c:v>
                </c:pt>
                <c:pt idx="7" formatCode="General\ &quot;pont&quot;">
                  <c:v>-13</c:v>
                </c:pt>
                <c:pt idx="8" formatCode="General\ &quot;pont&quot;">
                  <c:v>-1</c:v>
                </c:pt>
                <c:pt idx="9" formatCode="General\ &quot;pont&quot;">
                  <c:v>-6</c:v>
                </c:pt>
                <c:pt idx="10" formatCode="General\ &quot;pont&quot;">
                  <c:v>-6</c:v>
                </c:pt>
                <c:pt idx="11" formatCode="General\ &quot;pont&quot;">
                  <c:v>3</c:v>
                </c:pt>
                <c:pt idx="12" formatCode="General\ &quot;pont&quot;">
                  <c:v>-3</c:v>
                </c:pt>
                <c:pt idx="13" formatCode="General\ &quot;pont&quot;">
                  <c:v>2</c:v>
                </c:pt>
                <c:pt idx="14" formatCode="General\ &quot;pont&quot;">
                  <c:v>-14</c:v>
                </c:pt>
                <c:pt idx="15" formatCode="General\ &quot;pont&quot;">
                  <c:v>-9</c:v>
                </c:pt>
                <c:pt idx="16" formatCode="General\ &quot;pont&quot;">
                  <c:v>-9</c:v>
                </c:pt>
                <c:pt idx="17" formatCode="General\ &quot;pont&quot;">
                  <c:v>-12</c:v>
                </c:pt>
                <c:pt idx="18" formatCode="General\ &quot;pont&quot;">
                  <c:v>-15</c:v>
                </c:pt>
                <c:pt idx="19" formatCode="General\ &quot;pont&quot;">
                  <c:v>-7</c:v>
                </c:pt>
                <c:pt idx="20" formatCode="General\ &quot;pont&quot;">
                  <c:v>-13</c:v>
                </c:pt>
                <c:pt idx="21" formatCode="General\ &quot;pont&quot;">
                  <c:v>-18</c:v>
                </c:pt>
                <c:pt idx="22" formatCode="General\ &quot;pont&quot;">
                  <c:v>-12</c:v>
                </c:pt>
                <c:pt idx="23" formatCode="General\ &quot;pont&quot;">
                  <c:v>-17</c:v>
                </c:pt>
                <c:pt idx="24" formatCode="General\ &quot;pont&quot;">
                  <c:v>-3</c:v>
                </c:pt>
                <c:pt idx="25" formatCode="General\ &quot;pont&quot;">
                  <c:v>-4</c:v>
                </c:pt>
                <c:pt idx="26" formatCode="General\ &quot;pont&quot;">
                  <c:v>-19</c:v>
                </c:pt>
                <c:pt idx="27" formatCode="General\ &quot;pont&quot;">
                  <c:v>-23</c:v>
                </c:pt>
                <c:pt idx="28" formatCode="General\ &quot;pont&quot;">
                  <c:v>-33</c:v>
                </c:pt>
                <c:pt idx="29" formatCode="General\ &quot;pont&quot;">
                  <c:v>-29</c:v>
                </c:pt>
                <c:pt idx="30" formatCode="General\ &quot;pont&quot;">
                  <c:v>-26</c:v>
                </c:pt>
                <c:pt idx="31" formatCode="General\ &quot;pont&quot;">
                  <c:v>-30</c:v>
                </c:pt>
                <c:pt idx="32" formatCode="General\ &quot;pont&quot;">
                  <c:v>-29</c:v>
                </c:pt>
                <c:pt idx="33" formatCode="General\ &quot;pont&quot;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855-40BA-B9E7-FFE824B48FC8}"/>
            </c:ext>
          </c:extLst>
        </c:ser>
        <c:ser>
          <c:idx val="5"/>
          <c:order val="5"/>
          <c:tx>
            <c:strRef>
              <c:f>Indexek!$A$31</c:f>
              <c:strCache>
                <c:ptCount val="1"/>
                <c:pt idx="0">
                  <c:v>Kapacitás jelenlegi szintje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855-40BA-B9E7-FFE824B48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Indexek!$B$25:$AI$25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Indexek!$B$31:$AI$31</c:f>
              <c:numCache>
                <c:formatCode>General\ "pont"</c:formatCode>
                <c:ptCount val="34"/>
                <c:pt idx="0">
                  <c:v>-46</c:v>
                </c:pt>
                <c:pt idx="1">
                  <c:v>-43</c:v>
                </c:pt>
                <c:pt idx="2">
                  <c:v>-44</c:v>
                </c:pt>
                <c:pt idx="3">
                  <c:v>-34</c:v>
                </c:pt>
                <c:pt idx="4">
                  <c:v>-25</c:v>
                </c:pt>
                <c:pt idx="5">
                  <c:v>-13</c:v>
                </c:pt>
                <c:pt idx="6">
                  <c:v>-11</c:v>
                </c:pt>
                <c:pt idx="7">
                  <c:v>-20</c:v>
                </c:pt>
                <c:pt idx="8">
                  <c:v>-11</c:v>
                </c:pt>
                <c:pt idx="9">
                  <c:v>-10</c:v>
                </c:pt>
                <c:pt idx="10">
                  <c:v>-12</c:v>
                </c:pt>
                <c:pt idx="11">
                  <c:v>-6</c:v>
                </c:pt>
                <c:pt idx="12">
                  <c:v>-5</c:v>
                </c:pt>
                <c:pt idx="13">
                  <c:v>-13</c:v>
                </c:pt>
                <c:pt idx="14">
                  <c:v>-4</c:v>
                </c:pt>
                <c:pt idx="15">
                  <c:v>-14</c:v>
                </c:pt>
                <c:pt idx="16">
                  <c:v>-10</c:v>
                </c:pt>
                <c:pt idx="17">
                  <c:v>-12</c:v>
                </c:pt>
                <c:pt idx="18">
                  <c:v>-7</c:v>
                </c:pt>
                <c:pt idx="19">
                  <c:v>-15</c:v>
                </c:pt>
                <c:pt idx="20">
                  <c:v>-21</c:v>
                </c:pt>
                <c:pt idx="21">
                  <c:v>-28</c:v>
                </c:pt>
                <c:pt idx="22">
                  <c:v>-22</c:v>
                </c:pt>
                <c:pt idx="23">
                  <c:v>-32</c:v>
                </c:pt>
                <c:pt idx="24">
                  <c:v>-28</c:v>
                </c:pt>
                <c:pt idx="25">
                  <c:v>-34</c:v>
                </c:pt>
                <c:pt idx="26">
                  <c:v>-30</c:v>
                </c:pt>
                <c:pt idx="27">
                  <c:v>-36</c:v>
                </c:pt>
                <c:pt idx="28">
                  <c:v>-26</c:v>
                </c:pt>
                <c:pt idx="29">
                  <c:v>-46</c:v>
                </c:pt>
                <c:pt idx="30">
                  <c:v>-35</c:v>
                </c:pt>
                <c:pt idx="31">
                  <c:v>-43</c:v>
                </c:pt>
                <c:pt idx="32">
                  <c:v>-36</c:v>
                </c:pt>
                <c:pt idx="33">
                  <c:v>-40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855-40BA-B9E7-FFE824B48FC8}"/>
            </c:ext>
          </c:extLst>
        </c:ser>
        <c:ser>
          <c:idx val="6"/>
          <c:order val="6"/>
          <c:tx>
            <c:strRef>
              <c:f>Indexek!$A$32</c:f>
              <c:strCache>
                <c:ptCount val="1"/>
                <c:pt idx="0">
                  <c:v>Üzleti környezet jelenleg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55-40BA-B9E7-FFE824B48F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Indexek!$B$25:$AI$25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Indexek!$B$32:$AI$32</c:f>
              <c:numCache>
                <c:formatCode>General\ "pont"</c:formatCode>
                <c:ptCount val="34"/>
                <c:pt idx="0">
                  <c:v>-24</c:v>
                </c:pt>
                <c:pt idx="1">
                  <c:v>-20</c:v>
                </c:pt>
                <c:pt idx="2">
                  <c:v>-13</c:v>
                </c:pt>
                <c:pt idx="3">
                  <c:v>-22</c:v>
                </c:pt>
                <c:pt idx="4">
                  <c:v>-4</c:v>
                </c:pt>
                <c:pt idx="5">
                  <c:v>3</c:v>
                </c:pt>
                <c:pt idx="6">
                  <c:v>3</c:v>
                </c:pt>
                <c:pt idx="7">
                  <c:v>-8</c:v>
                </c:pt>
                <c:pt idx="8">
                  <c:v>-10</c:v>
                </c:pt>
                <c:pt idx="9">
                  <c:v>-1</c:v>
                </c:pt>
                <c:pt idx="10">
                  <c:v>-10</c:v>
                </c:pt>
                <c:pt idx="11">
                  <c:v>-15</c:v>
                </c:pt>
                <c:pt idx="12">
                  <c:v>-10</c:v>
                </c:pt>
                <c:pt idx="13">
                  <c:v>-16</c:v>
                </c:pt>
                <c:pt idx="14">
                  <c:v>-5</c:v>
                </c:pt>
                <c:pt idx="15">
                  <c:v>-33</c:v>
                </c:pt>
                <c:pt idx="16">
                  <c:v>-24</c:v>
                </c:pt>
                <c:pt idx="17">
                  <c:v>-20</c:v>
                </c:pt>
                <c:pt idx="18">
                  <c:v>-26</c:v>
                </c:pt>
                <c:pt idx="19">
                  <c:v>-33</c:v>
                </c:pt>
                <c:pt idx="20">
                  <c:v>-37</c:v>
                </c:pt>
                <c:pt idx="21">
                  <c:v>-42</c:v>
                </c:pt>
                <c:pt idx="22">
                  <c:v>-46</c:v>
                </c:pt>
                <c:pt idx="23">
                  <c:v>-34</c:v>
                </c:pt>
                <c:pt idx="24">
                  <c:v>-40</c:v>
                </c:pt>
                <c:pt idx="25">
                  <c:v>-37</c:v>
                </c:pt>
                <c:pt idx="26">
                  <c:v>-28</c:v>
                </c:pt>
                <c:pt idx="27">
                  <c:v>-25</c:v>
                </c:pt>
                <c:pt idx="28">
                  <c:v>-23</c:v>
                </c:pt>
                <c:pt idx="29">
                  <c:v>-30</c:v>
                </c:pt>
                <c:pt idx="30">
                  <c:v>-28</c:v>
                </c:pt>
                <c:pt idx="31">
                  <c:v>-34</c:v>
                </c:pt>
                <c:pt idx="32">
                  <c:v>-27</c:v>
                </c:pt>
                <c:pt idx="33">
                  <c:v>-26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7855-40BA-B9E7-FFE824B48F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448032"/>
        <c:axId val="1032442456"/>
      </c:lineChart>
      <c:catAx>
        <c:axId val="103244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2456"/>
        <c:crosses val="autoZero"/>
        <c:auto val="1"/>
        <c:lblAlgn val="ctr"/>
        <c:lblOffset val="100"/>
        <c:noMultiLvlLbl val="0"/>
      </c:catAx>
      <c:valAx>
        <c:axId val="1032442456"/>
        <c:scaling>
          <c:orientation val="minMax"/>
          <c:max val="30"/>
          <c:min val="-5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244803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384846084457603E-2"/>
          <c:y val="0.7703344975199572"/>
          <c:w val="0.98261515391554244"/>
          <c:h val="0.2146725337436353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9575678040245"/>
          <c:y val="3.741787007784847E-2"/>
          <c:w val="0.75908202099737532"/>
          <c:h val="0.471303985341054"/>
        </c:manualLayout>
      </c:layout>
      <c:lineChart>
        <c:grouping val="standard"/>
        <c:varyColors val="0"/>
        <c:ser>
          <c:idx val="0"/>
          <c:order val="0"/>
          <c:tx>
            <c:strRef>
              <c:f>Indexek!$A$39</c:f>
              <c:strCache>
                <c:ptCount val="1"/>
                <c:pt idx="0">
                  <c:v>Bérszint 3 hónap múlva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44C-4A4A-8330-41F7CE4912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Indexek!$B$38:$AI$38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Indexek!$B$39:$AI$39</c:f>
              <c:numCache>
                <c:formatCode>General\ "pont"</c:formatCode>
                <c:ptCount val="34"/>
                <c:pt idx="0">
                  <c:v>17</c:v>
                </c:pt>
                <c:pt idx="1">
                  <c:v>21</c:v>
                </c:pt>
                <c:pt idx="2">
                  <c:v>17</c:v>
                </c:pt>
                <c:pt idx="3">
                  <c:v>11</c:v>
                </c:pt>
                <c:pt idx="4">
                  <c:v>16</c:v>
                </c:pt>
                <c:pt idx="5">
                  <c:v>13</c:v>
                </c:pt>
                <c:pt idx="6">
                  <c:v>21</c:v>
                </c:pt>
                <c:pt idx="7">
                  <c:v>23</c:v>
                </c:pt>
                <c:pt idx="8">
                  <c:v>15</c:v>
                </c:pt>
                <c:pt idx="9">
                  <c:v>27</c:v>
                </c:pt>
                <c:pt idx="10">
                  <c:v>38</c:v>
                </c:pt>
                <c:pt idx="11">
                  <c:v>54</c:v>
                </c:pt>
                <c:pt idx="12">
                  <c:v>56</c:v>
                </c:pt>
                <c:pt idx="13">
                  <c:v>56</c:v>
                </c:pt>
                <c:pt idx="14">
                  <c:v>48</c:v>
                </c:pt>
                <c:pt idx="15">
                  <c:v>25</c:v>
                </c:pt>
                <c:pt idx="16">
                  <c:v>28</c:v>
                </c:pt>
                <c:pt idx="17">
                  <c:v>24</c:v>
                </c:pt>
                <c:pt idx="18">
                  <c:v>27</c:v>
                </c:pt>
                <c:pt idx="19">
                  <c:v>22</c:v>
                </c:pt>
                <c:pt idx="20">
                  <c:v>12</c:v>
                </c:pt>
                <c:pt idx="21">
                  <c:v>20</c:v>
                </c:pt>
                <c:pt idx="22">
                  <c:v>33</c:v>
                </c:pt>
                <c:pt idx="23">
                  <c:v>43</c:v>
                </c:pt>
                <c:pt idx="24">
                  <c:v>46</c:v>
                </c:pt>
                <c:pt idx="25">
                  <c:v>54</c:v>
                </c:pt>
                <c:pt idx="26">
                  <c:v>44</c:v>
                </c:pt>
                <c:pt idx="27">
                  <c:v>27</c:v>
                </c:pt>
                <c:pt idx="28">
                  <c:v>31</c:v>
                </c:pt>
                <c:pt idx="29">
                  <c:v>27</c:v>
                </c:pt>
                <c:pt idx="30">
                  <c:v>15</c:v>
                </c:pt>
                <c:pt idx="31">
                  <c:v>14</c:v>
                </c:pt>
                <c:pt idx="32">
                  <c:v>14</c:v>
                </c:pt>
                <c:pt idx="33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4C-4A4A-8330-41F7CE491280}"/>
            </c:ext>
          </c:extLst>
        </c:ser>
        <c:ser>
          <c:idx val="1"/>
          <c:order val="1"/>
          <c:tx>
            <c:strRef>
              <c:f>Indexek!$A$40</c:f>
              <c:strCache>
                <c:ptCount val="1"/>
                <c:pt idx="0">
                  <c:v>Beruházás 3 hónap múlva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0"/>
                  <c:y val="-1.1702241172686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44C-4A4A-8330-41F7CE4912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Indexek!$B$38:$AI$38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Indexek!$B$40:$AI$40</c:f>
              <c:numCache>
                <c:formatCode>General\ "pont"</c:formatCode>
                <c:ptCount val="34"/>
                <c:pt idx="0">
                  <c:v>13</c:v>
                </c:pt>
                <c:pt idx="1">
                  <c:v>31</c:v>
                </c:pt>
                <c:pt idx="2">
                  <c:v>33</c:v>
                </c:pt>
                <c:pt idx="3">
                  <c:v>31</c:v>
                </c:pt>
                <c:pt idx="4">
                  <c:v>38</c:v>
                </c:pt>
                <c:pt idx="5">
                  <c:v>38</c:v>
                </c:pt>
                <c:pt idx="6">
                  <c:v>36</c:v>
                </c:pt>
                <c:pt idx="7">
                  <c:v>32</c:v>
                </c:pt>
                <c:pt idx="8">
                  <c:v>32</c:v>
                </c:pt>
                <c:pt idx="9">
                  <c:v>33</c:v>
                </c:pt>
                <c:pt idx="10">
                  <c:v>33</c:v>
                </c:pt>
                <c:pt idx="11">
                  <c:v>35</c:v>
                </c:pt>
                <c:pt idx="12">
                  <c:v>35</c:v>
                </c:pt>
                <c:pt idx="13">
                  <c:v>38</c:v>
                </c:pt>
                <c:pt idx="14">
                  <c:v>47</c:v>
                </c:pt>
                <c:pt idx="15">
                  <c:v>37</c:v>
                </c:pt>
                <c:pt idx="16">
                  <c:v>42</c:v>
                </c:pt>
                <c:pt idx="17">
                  <c:v>32</c:v>
                </c:pt>
                <c:pt idx="18">
                  <c:v>30</c:v>
                </c:pt>
                <c:pt idx="19">
                  <c:v>14</c:v>
                </c:pt>
                <c:pt idx="20">
                  <c:v>25</c:v>
                </c:pt>
                <c:pt idx="21">
                  <c:v>12</c:v>
                </c:pt>
                <c:pt idx="22">
                  <c:v>19</c:v>
                </c:pt>
                <c:pt idx="23">
                  <c:v>24</c:v>
                </c:pt>
                <c:pt idx="24">
                  <c:v>18</c:v>
                </c:pt>
                <c:pt idx="25">
                  <c:v>29</c:v>
                </c:pt>
                <c:pt idx="26">
                  <c:v>25</c:v>
                </c:pt>
                <c:pt idx="27">
                  <c:v>28</c:v>
                </c:pt>
                <c:pt idx="28">
                  <c:v>34</c:v>
                </c:pt>
                <c:pt idx="29">
                  <c:v>36</c:v>
                </c:pt>
                <c:pt idx="30">
                  <c:v>24</c:v>
                </c:pt>
                <c:pt idx="31">
                  <c:v>16</c:v>
                </c:pt>
                <c:pt idx="32">
                  <c:v>24</c:v>
                </c:pt>
                <c:pt idx="33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4C-4A4A-8330-41F7CE491280}"/>
            </c:ext>
          </c:extLst>
        </c:ser>
        <c:ser>
          <c:idx val="2"/>
          <c:order val="2"/>
          <c:tx>
            <c:strRef>
              <c:f>Indexek!$A$41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cat>
            <c:strRef>
              <c:f>Indexek!$B$38:$AI$38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Indexek!$B$41:$AI$41</c:f>
              <c:numCache>
                <c:formatCode>General\ "pont"</c:formatCode>
                <c:ptCount val="3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4C-4A4A-8330-41F7CE491280}"/>
            </c:ext>
          </c:extLst>
        </c:ser>
        <c:ser>
          <c:idx val="3"/>
          <c:order val="3"/>
          <c:tx>
            <c:strRef>
              <c:f>Indexek!$A$42</c:f>
              <c:strCache>
                <c:ptCount val="1"/>
                <c:pt idx="0">
                  <c:v>Foglalkoztatás 3 hónap múlva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Indexek!$B$38:$AI$38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Indexek!$B$42:$AI$42</c:f>
              <c:numCache>
                <c:formatCode>General\ "pont"</c:formatCode>
                <c:ptCount val="34"/>
                <c:pt idx="0">
                  <c:v>2</c:v>
                </c:pt>
                <c:pt idx="1">
                  <c:v>8</c:v>
                </c:pt>
                <c:pt idx="2">
                  <c:v>9</c:v>
                </c:pt>
                <c:pt idx="3">
                  <c:v>9</c:v>
                </c:pt>
                <c:pt idx="4">
                  <c:v>17</c:v>
                </c:pt>
                <c:pt idx="5">
                  <c:v>14</c:v>
                </c:pt>
                <c:pt idx="6">
                  <c:v>21</c:v>
                </c:pt>
                <c:pt idx="7">
                  <c:v>19</c:v>
                </c:pt>
                <c:pt idx="8">
                  <c:v>12</c:v>
                </c:pt>
                <c:pt idx="9">
                  <c:v>16</c:v>
                </c:pt>
                <c:pt idx="10">
                  <c:v>12</c:v>
                </c:pt>
                <c:pt idx="11">
                  <c:v>15</c:v>
                </c:pt>
                <c:pt idx="12">
                  <c:v>17</c:v>
                </c:pt>
                <c:pt idx="13">
                  <c:v>19</c:v>
                </c:pt>
                <c:pt idx="14">
                  <c:v>21</c:v>
                </c:pt>
                <c:pt idx="15">
                  <c:v>19</c:v>
                </c:pt>
                <c:pt idx="16">
                  <c:v>17</c:v>
                </c:pt>
                <c:pt idx="17">
                  <c:v>15</c:v>
                </c:pt>
                <c:pt idx="18">
                  <c:v>15</c:v>
                </c:pt>
                <c:pt idx="19">
                  <c:v>8</c:v>
                </c:pt>
                <c:pt idx="20">
                  <c:v>5</c:v>
                </c:pt>
                <c:pt idx="21">
                  <c:v>-2</c:v>
                </c:pt>
                <c:pt idx="22">
                  <c:v>-4</c:v>
                </c:pt>
                <c:pt idx="23">
                  <c:v>-3</c:v>
                </c:pt>
                <c:pt idx="24">
                  <c:v>2</c:v>
                </c:pt>
                <c:pt idx="25">
                  <c:v>3</c:v>
                </c:pt>
                <c:pt idx="26">
                  <c:v>10</c:v>
                </c:pt>
                <c:pt idx="27">
                  <c:v>11</c:v>
                </c:pt>
                <c:pt idx="28">
                  <c:v>10</c:v>
                </c:pt>
                <c:pt idx="29">
                  <c:v>2</c:v>
                </c:pt>
                <c:pt idx="30">
                  <c:v>5</c:v>
                </c:pt>
                <c:pt idx="31">
                  <c:v>1</c:v>
                </c:pt>
                <c:pt idx="32">
                  <c:v>3</c:v>
                </c:pt>
                <c:pt idx="33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4C-4A4A-8330-41F7CE491280}"/>
            </c:ext>
          </c:extLst>
        </c:ser>
        <c:ser>
          <c:idx val="4"/>
          <c:order val="4"/>
          <c:tx>
            <c:strRef>
              <c:f>Indexek!$A$43</c:f>
              <c:strCache>
                <c:ptCount val="1"/>
                <c:pt idx="0">
                  <c:v>Árbevétel 3 hónap múlva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1.388888888888787E-3"/>
                  <c:y val="-1.8723585876297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44C-4A4A-8330-41F7CE4912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Indexek!$B$38:$AI$38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Indexek!$B$43:$AI$43</c:f>
              <c:numCache>
                <c:formatCode>General\ "pont"</c:formatCode>
                <c:ptCount val="34"/>
                <c:pt idx="0">
                  <c:v>0</c:v>
                </c:pt>
                <c:pt idx="1">
                  <c:v>19</c:v>
                </c:pt>
                <c:pt idx="2">
                  <c:v>24</c:v>
                </c:pt>
                <c:pt idx="3">
                  <c:v>24</c:v>
                </c:pt>
                <c:pt idx="4">
                  <c:v>32</c:v>
                </c:pt>
                <c:pt idx="5">
                  <c:v>25</c:v>
                </c:pt>
                <c:pt idx="6">
                  <c:v>30</c:v>
                </c:pt>
                <c:pt idx="7">
                  <c:v>23</c:v>
                </c:pt>
                <c:pt idx="8">
                  <c:v>19</c:v>
                </c:pt>
                <c:pt idx="9">
                  <c:v>26</c:v>
                </c:pt>
                <c:pt idx="10">
                  <c:v>20</c:v>
                </c:pt>
                <c:pt idx="11">
                  <c:v>7</c:v>
                </c:pt>
                <c:pt idx="12">
                  <c:v>13</c:v>
                </c:pt>
                <c:pt idx="13">
                  <c:v>30</c:v>
                </c:pt>
                <c:pt idx="14">
                  <c:v>30</c:v>
                </c:pt>
                <c:pt idx="15">
                  <c:v>17</c:v>
                </c:pt>
                <c:pt idx="16">
                  <c:v>18</c:v>
                </c:pt>
                <c:pt idx="17">
                  <c:v>16</c:v>
                </c:pt>
                <c:pt idx="18">
                  <c:v>20</c:v>
                </c:pt>
                <c:pt idx="19">
                  <c:v>4</c:v>
                </c:pt>
                <c:pt idx="20">
                  <c:v>-5</c:v>
                </c:pt>
                <c:pt idx="21">
                  <c:v>-9</c:v>
                </c:pt>
                <c:pt idx="22">
                  <c:v>-5</c:v>
                </c:pt>
                <c:pt idx="23">
                  <c:v>-9</c:v>
                </c:pt>
                <c:pt idx="24">
                  <c:v>-9</c:v>
                </c:pt>
                <c:pt idx="25">
                  <c:v>14</c:v>
                </c:pt>
                <c:pt idx="26">
                  <c:v>19</c:v>
                </c:pt>
                <c:pt idx="27">
                  <c:v>14</c:v>
                </c:pt>
                <c:pt idx="28">
                  <c:v>13</c:v>
                </c:pt>
                <c:pt idx="29">
                  <c:v>5</c:v>
                </c:pt>
                <c:pt idx="30">
                  <c:v>11</c:v>
                </c:pt>
                <c:pt idx="31">
                  <c:v>3</c:v>
                </c:pt>
                <c:pt idx="32">
                  <c:v>10</c:v>
                </c:pt>
                <c:pt idx="3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44C-4A4A-8330-41F7CE491280}"/>
            </c:ext>
          </c:extLst>
        </c:ser>
        <c:ser>
          <c:idx val="5"/>
          <c:order val="5"/>
          <c:tx>
            <c:strRef>
              <c:f>Indexek!$A$44</c:f>
              <c:strCache>
                <c:ptCount val="1"/>
                <c:pt idx="0">
                  <c:v>Kapacitás-kihasználtság 3 hónap múlva</c:v>
                </c:pt>
              </c:strCache>
            </c:strRef>
          </c:tx>
          <c:spPr>
            <a:ln w="25400" cap="rnd">
              <a:solidFill>
                <a:srgbClr val="9966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9660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2.777777777777676E-3"/>
                  <c:y val="2.106403411083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44C-4A4A-8330-41F7CE4912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Indexek!$B$38:$AI$38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Indexek!$B$44:$AI$44</c:f>
              <c:numCache>
                <c:formatCode>General\ "pont"</c:formatCode>
                <c:ptCount val="34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C44C-4A4A-8330-41F7CE491280}"/>
            </c:ext>
          </c:extLst>
        </c:ser>
        <c:ser>
          <c:idx val="6"/>
          <c:order val="6"/>
          <c:tx>
            <c:strRef>
              <c:f>Indexek!$A$45</c:f>
              <c:strCache>
                <c:ptCount val="1"/>
                <c:pt idx="0">
                  <c:v>Üzleti környezet 3 hónap múlva</c:v>
                </c:pt>
              </c:strCache>
            </c:strRef>
          </c:tx>
          <c:spPr>
            <a:ln w="25400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5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44C-4A4A-8330-41F7CE4912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Indexek!$B$38:$AI$38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Indexek!$B$45:$AI$45</c:f>
              <c:numCache>
                <c:formatCode>General\ "pont"</c:formatCode>
                <c:ptCount val="34"/>
                <c:pt idx="0">
                  <c:v>-10</c:v>
                </c:pt>
                <c:pt idx="1">
                  <c:v>7</c:v>
                </c:pt>
                <c:pt idx="2">
                  <c:v>17</c:v>
                </c:pt>
                <c:pt idx="3">
                  <c:v>12</c:v>
                </c:pt>
                <c:pt idx="4">
                  <c:v>25</c:v>
                </c:pt>
                <c:pt idx="5">
                  <c:v>18</c:v>
                </c:pt>
                <c:pt idx="6">
                  <c:v>20</c:v>
                </c:pt>
                <c:pt idx="7">
                  <c:v>5</c:v>
                </c:pt>
                <c:pt idx="8">
                  <c:v>2</c:v>
                </c:pt>
                <c:pt idx="9">
                  <c:v>6</c:v>
                </c:pt>
                <c:pt idx="10">
                  <c:v>-6</c:v>
                </c:pt>
                <c:pt idx="11">
                  <c:v>-11</c:v>
                </c:pt>
                <c:pt idx="12">
                  <c:v>-2</c:v>
                </c:pt>
                <c:pt idx="13">
                  <c:v>8</c:v>
                </c:pt>
                <c:pt idx="14">
                  <c:v>3</c:v>
                </c:pt>
                <c:pt idx="15">
                  <c:v>-28</c:v>
                </c:pt>
                <c:pt idx="16">
                  <c:v>-19</c:v>
                </c:pt>
                <c:pt idx="17">
                  <c:v>-17</c:v>
                </c:pt>
                <c:pt idx="18">
                  <c:v>-24</c:v>
                </c:pt>
                <c:pt idx="19">
                  <c:v>-38</c:v>
                </c:pt>
                <c:pt idx="20">
                  <c:v>-42</c:v>
                </c:pt>
                <c:pt idx="21">
                  <c:v>-51</c:v>
                </c:pt>
                <c:pt idx="22">
                  <c:v>-57</c:v>
                </c:pt>
                <c:pt idx="23">
                  <c:v>-40</c:v>
                </c:pt>
                <c:pt idx="24">
                  <c:v>-39</c:v>
                </c:pt>
                <c:pt idx="25">
                  <c:v>-19</c:v>
                </c:pt>
                <c:pt idx="26">
                  <c:v>-8</c:v>
                </c:pt>
                <c:pt idx="27">
                  <c:v>-13</c:v>
                </c:pt>
                <c:pt idx="28">
                  <c:v>-14</c:v>
                </c:pt>
                <c:pt idx="29">
                  <c:v>-19</c:v>
                </c:pt>
                <c:pt idx="30">
                  <c:v>-15</c:v>
                </c:pt>
                <c:pt idx="31">
                  <c:v>-22</c:v>
                </c:pt>
                <c:pt idx="32">
                  <c:v>-18</c:v>
                </c:pt>
                <c:pt idx="33">
                  <c:v>-21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44C-4A4A-8330-41F7CE4912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3163264"/>
        <c:axId val="1033163920"/>
      </c:lineChart>
      <c:catAx>
        <c:axId val="103316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920"/>
        <c:crosses val="autoZero"/>
        <c:auto val="1"/>
        <c:lblAlgn val="ctr"/>
        <c:lblOffset val="100"/>
        <c:noMultiLvlLbl val="0"/>
      </c:catAx>
      <c:valAx>
        <c:axId val="1033163920"/>
        <c:scaling>
          <c:orientation val="minMax"/>
          <c:max val="60"/>
          <c:min val="-6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3316326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77924376247509586"/>
          <c:w val="0.99630675853018358"/>
          <c:h val="0.195152839562642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68372703412074"/>
          <c:y val="3.1852884049993743E-2"/>
          <c:w val="0.81241054243219613"/>
          <c:h val="0.67991520074765965"/>
        </c:manualLayout>
      </c:layout>
      <c:lineChart>
        <c:grouping val="standard"/>
        <c:varyColors val="0"/>
        <c:ser>
          <c:idx val="0"/>
          <c:order val="0"/>
          <c:tx>
            <c:strRef>
              <c:f>Indexek!$B$89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EC-4650-851C-40CDEA4AA0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Indexek!$A$90:$A$123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Indexek!$B$90:$B$123</c:f>
              <c:numCache>
                <c:formatCode>General\ "pont"</c:formatCode>
                <c:ptCount val="34"/>
                <c:pt idx="0">
                  <c:v>-10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15</c:v>
                </c:pt>
                <c:pt idx="5">
                  <c:v>13</c:v>
                </c:pt>
                <c:pt idx="6">
                  <c:v>11</c:v>
                </c:pt>
                <c:pt idx="7">
                  <c:v>6</c:v>
                </c:pt>
                <c:pt idx="8">
                  <c:v>3</c:v>
                </c:pt>
                <c:pt idx="9">
                  <c:v>6</c:v>
                </c:pt>
                <c:pt idx="10">
                  <c:v>6</c:v>
                </c:pt>
                <c:pt idx="11">
                  <c:v>-1</c:v>
                </c:pt>
                <c:pt idx="12">
                  <c:v>7</c:v>
                </c:pt>
                <c:pt idx="13">
                  <c:v>22</c:v>
                </c:pt>
                <c:pt idx="14">
                  <c:v>15</c:v>
                </c:pt>
                <c:pt idx="15">
                  <c:v>2</c:v>
                </c:pt>
                <c:pt idx="16">
                  <c:v>1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-18</c:v>
                </c:pt>
                <c:pt idx="22">
                  <c:v>-13</c:v>
                </c:pt>
                <c:pt idx="23">
                  <c:v>-13</c:v>
                </c:pt>
                <c:pt idx="24">
                  <c:v>-15</c:v>
                </c:pt>
                <c:pt idx="25">
                  <c:v>0</c:v>
                </c:pt>
                <c:pt idx="26">
                  <c:v>2</c:v>
                </c:pt>
                <c:pt idx="27">
                  <c:v>1</c:v>
                </c:pt>
                <c:pt idx="28">
                  <c:v>2</c:v>
                </c:pt>
                <c:pt idx="29">
                  <c:v>-7</c:v>
                </c:pt>
                <c:pt idx="30">
                  <c:v>-2</c:v>
                </c:pt>
                <c:pt idx="31">
                  <c:v>-14</c:v>
                </c:pt>
                <c:pt idx="32">
                  <c:v>-3</c:v>
                </c:pt>
                <c:pt idx="33">
                  <c:v>-9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EEC-4650-851C-40CDEA4AA0B4}"/>
            </c:ext>
          </c:extLst>
        </c:ser>
        <c:ser>
          <c:idx val="1"/>
          <c:order val="1"/>
          <c:tx>
            <c:strRef>
              <c:f>Indexek!$C$89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elete val="1"/>
          </c:dLbls>
          <c:cat>
            <c:strRef>
              <c:f>Indexek!$A$90:$A$123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Indexek!$C$90:$C$123</c:f>
              <c:numCache>
                <c:formatCode>General\ "pont"</c:formatCode>
                <c:ptCount val="34"/>
                <c:pt idx="0">
                  <c:v>1</c:v>
                </c:pt>
                <c:pt idx="1">
                  <c:v>16</c:v>
                </c:pt>
                <c:pt idx="2">
                  <c:v>25</c:v>
                </c:pt>
                <c:pt idx="3">
                  <c:v>16</c:v>
                </c:pt>
                <c:pt idx="4">
                  <c:v>30</c:v>
                </c:pt>
                <c:pt idx="5">
                  <c:v>26</c:v>
                </c:pt>
                <c:pt idx="6">
                  <c:v>21</c:v>
                </c:pt>
                <c:pt idx="7">
                  <c:v>19</c:v>
                </c:pt>
                <c:pt idx="8">
                  <c:v>20</c:v>
                </c:pt>
                <c:pt idx="9">
                  <c:v>19</c:v>
                </c:pt>
                <c:pt idx="10">
                  <c:v>19</c:v>
                </c:pt>
                <c:pt idx="11">
                  <c:v>14</c:v>
                </c:pt>
                <c:pt idx="12">
                  <c:v>18</c:v>
                </c:pt>
                <c:pt idx="13">
                  <c:v>33</c:v>
                </c:pt>
                <c:pt idx="14">
                  <c:v>29</c:v>
                </c:pt>
                <c:pt idx="15">
                  <c:v>11</c:v>
                </c:pt>
                <c:pt idx="16">
                  <c:v>13</c:v>
                </c:pt>
                <c:pt idx="17">
                  <c:v>17</c:v>
                </c:pt>
                <c:pt idx="18">
                  <c:v>15</c:v>
                </c:pt>
                <c:pt idx="19">
                  <c:v>0</c:v>
                </c:pt>
                <c:pt idx="20">
                  <c:v>-9</c:v>
                </c:pt>
                <c:pt idx="21">
                  <c:v>-17</c:v>
                </c:pt>
                <c:pt idx="22">
                  <c:v>-12</c:v>
                </c:pt>
                <c:pt idx="23">
                  <c:v>-9</c:v>
                </c:pt>
                <c:pt idx="24">
                  <c:v>-5</c:v>
                </c:pt>
                <c:pt idx="25">
                  <c:v>8</c:v>
                </c:pt>
                <c:pt idx="26">
                  <c:v>16</c:v>
                </c:pt>
                <c:pt idx="27">
                  <c:v>8</c:v>
                </c:pt>
                <c:pt idx="28">
                  <c:v>10</c:v>
                </c:pt>
                <c:pt idx="29">
                  <c:v>5</c:v>
                </c:pt>
                <c:pt idx="30">
                  <c:v>6</c:v>
                </c:pt>
                <c:pt idx="31">
                  <c:v>0</c:v>
                </c:pt>
                <c:pt idx="32">
                  <c:v>-7</c:v>
                </c:pt>
                <c:pt idx="33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EEC-4650-851C-40CDEA4AA0B4}"/>
            </c:ext>
          </c:extLst>
        </c:ser>
        <c:ser>
          <c:idx val="2"/>
          <c:order val="2"/>
          <c:tx>
            <c:strRef>
              <c:f>Indexek!$D$89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EC-4650-851C-40CDEA4AA0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Indexek!$A$90:$A$123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Indexek!$D$90:$D$123</c:f>
              <c:numCache>
                <c:formatCode>General\ "pont"</c:formatCode>
                <c:ptCount val="34"/>
                <c:pt idx="0">
                  <c:v>10</c:v>
                </c:pt>
                <c:pt idx="1">
                  <c:v>27</c:v>
                </c:pt>
                <c:pt idx="2">
                  <c:v>30</c:v>
                </c:pt>
                <c:pt idx="3">
                  <c:v>31</c:v>
                </c:pt>
                <c:pt idx="4">
                  <c:v>37</c:v>
                </c:pt>
                <c:pt idx="5">
                  <c:v>37</c:v>
                </c:pt>
                <c:pt idx="6">
                  <c:v>33</c:v>
                </c:pt>
                <c:pt idx="7">
                  <c:v>28</c:v>
                </c:pt>
                <c:pt idx="8">
                  <c:v>29</c:v>
                </c:pt>
                <c:pt idx="9">
                  <c:v>23</c:v>
                </c:pt>
                <c:pt idx="10">
                  <c:v>25</c:v>
                </c:pt>
                <c:pt idx="11">
                  <c:v>19</c:v>
                </c:pt>
                <c:pt idx="12">
                  <c:v>17</c:v>
                </c:pt>
                <c:pt idx="13">
                  <c:v>34</c:v>
                </c:pt>
                <c:pt idx="14">
                  <c:v>41</c:v>
                </c:pt>
                <c:pt idx="15">
                  <c:v>25</c:v>
                </c:pt>
                <c:pt idx="16">
                  <c:v>20</c:v>
                </c:pt>
                <c:pt idx="17">
                  <c:v>12</c:v>
                </c:pt>
                <c:pt idx="18">
                  <c:v>23</c:v>
                </c:pt>
                <c:pt idx="19">
                  <c:v>-4</c:v>
                </c:pt>
                <c:pt idx="20">
                  <c:v>-15</c:v>
                </c:pt>
                <c:pt idx="21">
                  <c:v>-8</c:v>
                </c:pt>
                <c:pt idx="22">
                  <c:v>-12</c:v>
                </c:pt>
                <c:pt idx="23">
                  <c:v>1</c:v>
                </c:pt>
                <c:pt idx="24">
                  <c:v>7</c:v>
                </c:pt>
                <c:pt idx="25">
                  <c:v>22</c:v>
                </c:pt>
                <c:pt idx="26">
                  <c:v>39</c:v>
                </c:pt>
                <c:pt idx="27">
                  <c:v>21</c:v>
                </c:pt>
                <c:pt idx="28">
                  <c:v>14</c:v>
                </c:pt>
                <c:pt idx="29">
                  <c:v>5</c:v>
                </c:pt>
                <c:pt idx="30">
                  <c:v>6</c:v>
                </c:pt>
                <c:pt idx="31">
                  <c:v>-4</c:v>
                </c:pt>
                <c:pt idx="32">
                  <c:v>3</c:v>
                </c:pt>
                <c:pt idx="33">
                  <c:v>-1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EC-4650-851C-40CDEA4AA0B4}"/>
            </c:ext>
          </c:extLst>
        </c:ser>
        <c:ser>
          <c:idx val="3"/>
          <c:order val="3"/>
          <c:tx>
            <c:strRef>
              <c:f>Indexek!$E$89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EC-4650-851C-40CDEA4AA0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Indexek!$A$90:$A$123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Indexek!$E$90:$E$123</c:f>
              <c:numCache>
                <c:formatCode>General\ "pont"</c:formatCode>
                <c:ptCount val="34"/>
                <c:pt idx="0">
                  <c:v>19</c:v>
                </c:pt>
                <c:pt idx="1">
                  <c:v>31</c:v>
                </c:pt>
                <c:pt idx="2">
                  <c:v>37</c:v>
                </c:pt>
                <c:pt idx="3">
                  <c:v>38</c:v>
                </c:pt>
                <c:pt idx="4">
                  <c:v>39</c:v>
                </c:pt>
                <c:pt idx="5">
                  <c:v>27</c:v>
                </c:pt>
                <c:pt idx="6">
                  <c:v>49</c:v>
                </c:pt>
                <c:pt idx="7">
                  <c:v>38</c:v>
                </c:pt>
                <c:pt idx="8">
                  <c:v>32</c:v>
                </c:pt>
                <c:pt idx="9">
                  <c:v>42</c:v>
                </c:pt>
                <c:pt idx="10">
                  <c:v>34</c:v>
                </c:pt>
                <c:pt idx="11">
                  <c:v>40</c:v>
                </c:pt>
                <c:pt idx="12">
                  <c:v>43</c:v>
                </c:pt>
                <c:pt idx="13">
                  <c:v>40</c:v>
                </c:pt>
                <c:pt idx="14">
                  <c:v>40</c:v>
                </c:pt>
                <c:pt idx="15">
                  <c:v>35</c:v>
                </c:pt>
                <c:pt idx="16">
                  <c:v>31</c:v>
                </c:pt>
                <c:pt idx="17">
                  <c:v>24</c:v>
                </c:pt>
                <c:pt idx="18">
                  <c:v>22</c:v>
                </c:pt>
                <c:pt idx="19">
                  <c:v>13</c:v>
                </c:pt>
                <c:pt idx="20">
                  <c:v>27</c:v>
                </c:pt>
                <c:pt idx="21">
                  <c:v>11</c:v>
                </c:pt>
                <c:pt idx="22">
                  <c:v>8</c:v>
                </c:pt>
                <c:pt idx="23">
                  <c:v>18</c:v>
                </c:pt>
                <c:pt idx="24">
                  <c:v>21</c:v>
                </c:pt>
                <c:pt idx="25">
                  <c:v>33</c:v>
                </c:pt>
                <c:pt idx="26">
                  <c:v>28</c:v>
                </c:pt>
                <c:pt idx="27">
                  <c:v>28</c:v>
                </c:pt>
                <c:pt idx="28">
                  <c:v>23</c:v>
                </c:pt>
                <c:pt idx="29">
                  <c:v>23</c:v>
                </c:pt>
                <c:pt idx="30">
                  <c:v>17</c:v>
                </c:pt>
                <c:pt idx="31">
                  <c:v>19</c:v>
                </c:pt>
                <c:pt idx="32">
                  <c:v>18</c:v>
                </c:pt>
                <c:pt idx="33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EC-4650-851C-40CDEA4AA0B4}"/>
            </c:ext>
          </c:extLst>
        </c:ser>
        <c:ser>
          <c:idx val="4"/>
          <c:order val="4"/>
          <c:tx>
            <c:strRef>
              <c:f>Indexek!$F$89</c:f>
              <c:strCache>
                <c:ptCount val="1"/>
                <c:pt idx="0">
                  <c:v>Várakozások indexe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EC-4650-851C-40CDEA4AA0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Indexek!$A$90:$A$123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Indexek!$F$90:$F$123</c:f>
              <c:numCache>
                <c:formatCode>General\ "pont"</c:formatCode>
                <c:ptCount val="34"/>
                <c:pt idx="0">
                  <c:v>4</c:v>
                </c:pt>
                <c:pt idx="1">
                  <c:v>17</c:v>
                </c:pt>
                <c:pt idx="2">
                  <c:v>21</c:v>
                </c:pt>
                <c:pt idx="3">
                  <c:v>18</c:v>
                </c:pt>
                <c:pt idx="4">
                  <c:v>27</c:v>
                </c:pt>
                <c:pt idx="5">
                  <c:v>22</c:v>
                </c:pt>
                <c:pt idx="6">
                  <c:v>26</c:v>
                </c:pt>
                <c:pt idx="7">
                  <c:v>20</c:v>
                </c:pt>
                <c:pt idx="8">
                  <c:v>16</c:v>
                </c:pt>
                <c:pt idx="9">
                  <c:v>21</c:v>
                </c:pt>
                <c:pt idx="10">
                  <c:v>18</c:v>
                </c:pt>
                <c:pt idx="11">
                  <c:v>17</c:v>
                </c:pt>
                <c:pt idx="12">
                  <c:v>22</c:v>
                </c:pt>
                <c:pt idx="13">
                  <c:v>30</c:v>
                </c:pt>
                <c:pt idx="14">
                  <c:v>29</c:v>
                </c:pt>
                <c:pt idx="15">
                  <c:v>14</c:v>
                </c:pt>
                <c:pt idx="16">
                  <c:v>16</c:v>
                </c:pt>
                <c:pt idx="17">
                  <c:v>14</c:v>
                </c:pt>
                <c:pt idx="18">
                  <c:v>13</c:v>
                </c:pt>
                <c:pt idx="19">
                  <c:v>1</c:v>
                </c:pt>
                <c:pt idx="20">
                  <c:v>-2</c:v>
                </c:pt>
                <c:pt idx="21">
                  <c:v>-8</c:v>
                </c:pt>
                <c:pt idx="22">
                  <c:v>-5</c:v>
                </c:pt>
                <c:pt idx="23">
                  <c:v>0</c:v>
                </c:pt>
                <c:pt idx="24">
                  <c:v>1</c:v>
                </c:pt>
                <c:pt idx="25">
                  <c:v>14</c:v>
                </c:pt>
                <c:pt idx="26">
                  <c:v>17</c:v>
                </c:pt>
                <c:pt idx="27">
                  <c:v>13</c:v>
                </c:pt>
                <c:pt idx="28">
                  <c:v>14</c:v>
                </c:pt>
                <c:pt idx="29">
                  <c:v>9</c:v>
                </c:pt>
                <c:pt idx="30">
                  <c:v>7</c:v>
                </c:pt>
                <c:pt idx="31">
                  <c:v>2</c:v>
                </c:pt>
                <c:pt idx="32">
                  <c:v>5</c:v>
                </c:pt>
                <c:pt idx="33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EEC-4650-851C-40CDEA4AA0B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005343440"/>
        <c:axId val="1005346064"/>
      </c:lineChart>
      <c:catAx>
        <c:axId val="1005343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6064"/>
        <c:crosses val="autoZero"/>
        <c:auto val="1"/>
        <c:lblAlgn val="ctr"/>
        <c:lblOffset val="0"/>
        <c:noMultiLvlLbl val="0"/>
      </c:catAx>
      <c:valAx>
        <c:axId val="1005346064"/>
        <c:scaling>
          <c:orientation val="minMax"/>
          <c:max val="50"/>
          <c:min val="-30"/>
        </c:scaling>
        <c:delete val="0"/>
        <c:axPos val="l"/>
        <c:numFmt formatCode="General\ &quot;pont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005343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065923009623797"/>
          <c:y val="0.92954894584544023"/>
          <c:w val="0.68312598425196847"/>
          <c:h val="7.04510541545597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462752975804887E-2"/>
          <c:y val="3.8878838174909489E-2"/>
          <c:w val="0.86553827646544168"/>
          <c:h val="0.61059198024511319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verzió'!$B$55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8F19-4A67-9AD3-0F6B270753C6}"/>
              </c:ext>
            </c:extLst>
          </c:dPt>
          <c:dPt>
            <c:idx val="4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F19-4A67-9AD3-0F6B270753C6}"/>
              </c:ext>
            </c:extLst>
          </c:dPt>
          <c:dLbls>
            <c:dLbl>
              <c:idx val="33"/>
              <c:layout>
                <c:manualLayout>
                  <c:x val="0"/>
                  <c:y val="2.91819629427367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F19-4A67-9AD3-0F6B270753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verzió'!$A$56:$A$89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verzió'!$B$56:$B$89</c:f>
              <c:numCache>
                <c:formatCode>0%</c:formatCode>
                <c:ptCount val="34"/>
                <c:pt idx="0">
                  <c:v>0.77494545454545438</c:v>
                </c:pt>
                <c:pt idx="1">
                  <c:v>0.67519035532994942</c:v>
                </c:pt>
                <c:pt idx="2">
                  <c:v>0.71971608832807565</c:v>
                </c:pt>
                <c:pt idx="3">
                  <c:v>0.7</c:v>
                </c:pt>
                <c:pt idx="4">
                  <c:v>0.75</c:v>
                </c:pt>
                <c:pt idx="5">
                  <c:v>0.84</c:v>
                </c:pt>
                <c:pt idx="6">
                  <c:v>0.85</c:v>
                </c:pt>
                <c:pt idx="7">
                  <c:v>0.83</c:v>
                </c:pt>
                <c:pt idx="8">
                  <c:v>0.87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0.9</c:v>
                </c:pt>
                <c:pt idx="13">
                  <c:v>0.87</c:v>
                </c:pt>
                <c:pt idx="14">
                  <c:v>0.88</c:v>
                </c:pt>
                <c:pt idx="15">
                  <c:v>0.86</c:v>
                </c:pt>
                <c:pt idx="16">
                  <c:v>0.91</c:v>
                </c:pt>
                <c:pt idx="17">
                  <c:v>0.87</c:v>
                </c:pt>
                <c:pt idx="18">
                  <c:v>0.89</c:v>
                </c:pt>
                <c:pt idx="19">
                  <c:v>0.89</c:v>
                </c:pt>
                <c:pt idx="20">
                  <c:v>0.84</c:v>
                </c:pt>
                <c:pt idx="21">
                  <c:v>0.85</c:v>
                </c:pt>
                <c:pt idx="22">
                  <c:v>0.89</c:v>
                </c:pt>
                <c:pt idx="23">
                  <c:v>0.89</c:v>
                </c:pt>
                <c:pt idx="24">
                  <c:v>0.84</c:v>
                </c:pt>
                <c:pt idx="25">
                  <c:v>0.81</c:v>
                </c:pt>
                <c:pt idx="26">
                  <c:v>0.82</c:v>
                </c:pt>
                <c:pt idx="27">
                  <c:v>0.84</c:v>
                </c:pt>
                <c:pt idx="28">
                  <c:v>0.84</c:v>
                </c:pt>
                <c:pt idx="29">
                  <c:v>0.86</c:v>
                </c:pt>
                <c:pt idx="30">
                  <c:v>0.88</c:v>
                </c:pt>
                <c:pt idx="31">
                  <c:v>0.79</c:v>
                </c:pt>
                <c:pt idx="32">
                  <c:v>0.82</c:v>
                </c:pt>
                <c:pt idx="33">
                  <c:v>0.84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19-4A67-9AD3-0F6B270753C6}"/>
            </c:ext>
          </c:extLst>
        </c:ser>
        <c:ser>
          <c:idx val="1"/>
          <c:order val="1"/>
          <c:tx>
            <c:strRef>
              <c:f>'Új verzió'!$C$55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F19-4A67-9AD3-0F6B270753C6}"/>
              </c:ext>
            </c:extLst>
          </c:dPt>
          <c:dLbls>
            <c:delete val="1"/>
          </c:dLbls>
          <c:cat>
            <c:strRef>
              <c:f>'Új verzió'!$A$56:$A$89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verzió'!$C$56:$C$89</c:f>
              <c:numCache>
                <c:formatCode>0%</c:formatCode>
                <c:ptCount val="34"/>
                <c:pt idx="0">
                  <c:v>0.85590062111801246</c:v>
                </c:pt>
                <c:pt idx="1">
                  <c:v>0.77149837133550492</c:v>
                </c:pt>
                <c:pt idx="2">
                  <c:v>0.83971553610503291</c:v>
                </c:pt>
                <c:pt idx="3">
                  <c:v>0.87</c:v>
                </c:pt>
                <c:pt idx="4">
                  <c:v>0.9</c:v>
                </c:pt>
                <c:pt idx="5">
                  <c:v>0.91</c:v>
                </c:pt>
                <c:pt idx="6">
                  <c:v>0.96</c:v>
                </c:pt>
                <c:pt idx="7">
                  <c:v>0.95</c:v>
                </c:pt>
                <c:pt idx="8">
                  <c:v>0.98</c:v>
                </c:pt>
                <c:pt idx="9">
                  <c:v>0.95</c:v>
                </c:pt>
                <c:pt idx="10">
                  <c:v>0.98</c:v>
                </c:pt>
                <c:pt idx="11">
                  <c:v>0.96</c:v>
                </c:pt>
                <c:pt idx="12">
                  <c:v>0.97</c:v>
                </c:pt>
                <c:pt idx="13">
                  <c:v>0.95</c:v>
                </c:pt>
                <c:pt idx="14">
                  <c:v>0.96</c:v>
                </c:pt>
                <c:pt idx="15">
                  <c:v>0.97</c:v>
                </c:pt>
                <c:pt idx="16">
                  <c:v>0.96</c:v>
                </c:pt>
                <c:pt idx="17">
                  <c:v>0.99</c:v>
                </c:pt>
                <c:pt idx="18">
                  <c:v>0.98</c:v>
                </c:pt>
                <c:pt idx="19">
                  <c:v>0.97</c:v>
                </c:pt>
                <c:pt idx="20">
                  <c:v>0.94</c:v>
                </c:pt>
                <c:pt idx="21">
                  <c:v>0.91</c:v>
                </c:pt>
                <c:pt idx="22">
                  <c:v>0.96</c:v>
                </c:pt>
                <c:pt idx="23">
                  <c:v>0.88</c:v>
                </c:pt>
                <c:pt idx="24">
                  <c:v>0.94</c:v>
                </c:pt>
                <c:pt idx="25">
                  <c:v>0.89</c:v>
                </c:pt>
                <c:pt idx="26">
                  <c:v>0.89</c:v>
                </c:pt>
                <c:pt idx="27">
                  <c:v>0.86</c:v>
                </c:pt>
                <c:pt idx="28">
                  <c:v>0.9</c:v>
                </c:pt>
                <c:pt idx="29">
                  <c:v>0.87</c:v>
                </c:pt>
                <c:pt idx="30">
                  <c:v>0.9</c:v>
                </c:pt>
                <c:pt idx="31">
                  <c:v>0.89</c:v>
                </c:pt>
                <c:pt idx="32">
                  <c:v>0.89</c:v>
                </c:pt>
                <c:pt idx="33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F19-4A67-9AD3-0F6B270753C6}"/>
            </c:ext>
          </c:extLst>
        </c:ser>
        <c:ser>
          <c:idx val="2"/>
          <c:order val="2"/>
          <c:tx>
            <c:strRef>
              <c:f>'Új verzió'!$D$55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2.0370135052831988E-16"/>
                  <c:y val="-4.37729444141050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F19-4A67-9AD3-0F6B270753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verzió'!$A$56:$A$89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verzió'!$D$56:$D$89</c:f>
              <c:numCache>
                <c:formatCode>0%</c:formatCode>
                <c:ptCount val="34"/>
                <c:pt idx="0">
                  <c:v>0.8844537815126049</c:v>
                </c:pt>
                <c:pt idx="1">
                  <c:v>0.80644171779141105</c:v>
                </c:pt>
                <c:pt idx="2">
                  <c:v>0.89417808219178063</c:v>
                </c:pt>
                <c:pt idx="3">
                  <c:v>0.92</c:v>
                </c:pt>
                <c:pt idx="4">
                  <c:v>0.94</c:v>
                </c:pt>
                <c:pt idx="5">
                  <c:v>1.02</c:v>
                </c:pt>
                <c:pt idx="6">
                  <c:v>0.99</c:v>
                </c:pt>
                <c:pt idx="7">
                  <c:v>1</c:v>
                </c:pt>
                <c:pt idx="8">
                  <c:v>1.01</c:v>
                </c:pt>
                <c:pt idx="9">
                  <c:v>0.98</c:v>
                </c:pt>
                <c:pt idx="10">
                  <c:v>1.01</c:v>
                </c:pt>
                <c:pt idx="11">
                  <c:v>1.01</c:v>
                </c:pt>
                <c:pt idx="12">
                  <c:v>1.04</c:v>
                </c:pt>
                <c:pt idx="13">
                  <c:v>0.98</c:v>
                </c:pt>
                <c:pt idx="14">
                  <c:v>1.03</c:v>
                </c:pt>
                <c:pt idx="15">
                  <c:v>1.03</c:v>
                </c:pt>
                <c:pt idx="16">
                  <c:v>1.03</c:v>
                </c:pt>
                <c:pt idx="17">
                  <c:v>1.01</c:v>
                </c:pt>
                <c:pt idx="18">
                  <c:v>1</c:v>
                </c:pt>
                <c:pt idx="19">
                  <c:v>1.01</c:v>
                </c:pt>
                <c:pt idx="20">
                  <c:v>0.95</c:v>
                </c:pt>
                <c:pt idx="21">
                  <c:v>0.98</c:v>
                </c:pt>
                <c:pt idx="22">
                  <c:v>0.95</c:v>
                </c:pt>
                <c:pt idx="23">
                  <c:v>0.91</c:v>
                </c:pt>
                <c:pt idx="24">
                  <c:v>0.98</c:v>
                </c:pt>
                <c:pt idx="25">
                  <c:v>0.92</c:v>
                </c:pt>
                <c:pt idx="26">
                  <c:v>0.96</c:v>
                </c:pt>
                <c:pt idx="27">
                  <c:v>0.92</c:v>
                </c:pt>
                <c:pt idx="28">
                  <c:v>0.91</c:v>
                </c:pt>
                <c:pt idx="29">
                  <c:v>0.9</c:v>
                </c:pt>
                <c:pt idx="30">
                  <c:v>0.92</c:v>
                </c:pt>
                <c:pt idx="31">
                  <c:v>0.9</c:v>
                </c:pt>
                <c:pt idx="32">
                  <c:v>0.93</c:v>
                </c:pt>
                <c:pt idx="33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F19-4A67-9AD3-0F6B270753C6}"/>
            </c:ext>
          </c:extLst>
        </c:ser>
        <c:ser>
          <c:idx val="3"/>
          <c:order val="3"/>
          <c:tx>
            <c:strRef>
              <c:f>'Új verzió'!$E$55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-1.3888888888888889E-3"/>
                  <c:y val="-3.1613793187964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F19-4A67-9AD3-0F6B270753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verzió'!$A$56:$A$89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verzió'!$E$56:$E$89</c:f>
              <c:numCache>
                <c:formatCode>0%</c:formatCode>
                <c:ptCount val="34"/>
                <c:pt idx="0">
                  <c:v>0.91455696202531644</c:v>
                </c:pt>
                <c:pt idx="1">
                  <c:v>0.96574074074074079</c:v>
                </c:pt>
                <c:pt idx="2">
                  <c:v>0.96964285714285703</c:v>
                </c:pt>
                <c:pt idx="3">
                  <c:v>0.97</c:v>
                </c:pt>
                <c:pt idx="4">
                  <c:v>1.08</c:v>
                </c:pt>
                <c:pt idx="5">
                  <c:v>1.17</c:v>
                </c:pt>
                <c:pt idx="6">
                  <c:v>1.1299999999999999</c:v>
                </c:pt>
                <c:pt idx="7">
                  <c:v>1.02</c:v>
                </c:pt>
                <c:pt idx="8">
                  <c:v>1.06</c:v>
                </c:pt>
                <c:pt idx="9">
                  <c:v>1.06</c:v>
                </c:pt>
                <c:pt idx="10">
                  <c:v>1.07</c:v>
                </c:pt>
                <c:pt idx="11">
                  <c:v>1.1100000000000001</c:v>
                </c:pt>
                <c:pt idx="12">
                  <c:v>1.07</c:v>
                </c:pt>
                <c:pt idx="13">
                  <c:v>1.02</c:v>
                </c:pt>
                <c:pt idx="14">
                  <c:v>0.96</c:v>
                </c:pt>
                <c:pt idx="15">
                  <c:v>1.05</c:v>
                </c:pt>
                <c:pt idx="16">
                  <c:v>1.04</c:v>
                </c:pt>
                <c:pt idx="17">
                  <c:v>1.1000000000000001</c:v>
                </c:pt>
                <c:pt idx="18">
                  <c:v>1.04</c:v>
                </c:pt>
                <c:pt idx="19">
                  <c:v>1.02</c:v>
                </c:pt>
                <c:pt idx="20">
                  <c:v>1.06</c:v>
                </c:pt>
                <c:pt idx="21">
                  <c:v>0.99</c:v>
                </c:pt>
                <c:pt idx="22">
                  <c:v>1.01</c:v>
                </c:pt>
                <c:pt idx="23">
                  <c:v>0.97</c:v>
                </c:pt>
                <c:pt idx="24">
                  <c:v>0.99</c:v>
                </c:pt>
                <c:pt idx="25">
                  <c:v>0.98</c:v>
                </c:pt>
                <c:pt idx="26">
                  <c:v>0.98</c:v>
                </c:pt>
                <c:pt idx="27">
                  <c:v>0.99</c:v>
                </c:pt>
                <c:pt idx="28">
                  <c:v>0.99</c:v>
                </c:pt>
                <c:pt idx="29">
                  <c:v>0.95</c:v>
                </c:pt>
                <c:pt idx="30">
                  <c:v>0.94</c:v>
                </c:pt>
                <c:pt idx="31">
                  <c:v>0.95</c:v>
                </c:pt>
                <c:pt idx="32">
                  <c:v>0.98</c:v>
                </c:pt>
                <c:pt idx="33">
                  <c:v>0.89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8F19-4A67-9AD3-0F6B270753C6}"/>
            </c:ext>
          </c:extLst>
        </c:ser>
        <c:ser>
          <c:idx val="4"/>
          <c:order val="4"/>
          <c:tx>
            <c:strRef>
              <c:f>'Új verzió'!$F$55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8F19-4A67-9AD3-0F6B270753C6}"/>
              </c:ext>
            </c:extLst>
          </c:dPt>
          <c:dLbls>
            <c:dLbl>
              <c:idx val="33"/>
              <c:layout>
                <c:manualLayout>
                  <c:x val="0"/>
                  <c:y val="2.1886472207052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F19-4A67-9AD3-0F6B270753C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verzió'!$A$56:$A$89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verzió'!$F$56:$F$89</c:f>
              <c:numCache>
                <c:formatCode>0%</c:formatCode>
                <c:ptCount val="34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0.91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8F19-4A67-9AD3-0F6B270753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08155487"/>
        <c:axId val="908155071"/>
      </c:lineChart>
      <c:catAx>
        <c:axId val="9081554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071"/>
        <c:crosses val="autoZero"/>
        <c:auto val="1"/>
        <c:lblAlgn val="ctr"/>
        <c:lblOffset val="100"/>
        <c:noMultiLvlLbl val="0"/>
      </c:catAx>
      <c:valAx>
        <c:axId val="908155071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081554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5178343116732044E-2"/>
          <c:y val="3.9658862024404613E-2"/>
          <c:w val="0.87116272965879271"/>
          <c:h val="0.55256876097067897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verzió'!$L$91</c:f>
              <c:strCache>
                <c:ptCount val="1"/>
                <c:pt idx="0">
                  <c:v>Ipar és építőipar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2B7-4E81-A0B9-456208960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verzió'!$K$92:$K$125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verzió'!$L$92:$L$125</c:f>
              <c:numCache>
                <c:formatCode>0%</c:formatCode>
                <c:ptCount val="34"/>
                <c:pt idx="0">
                  <c:v>0.84560700188391502</c:v>
                </c:pt>
                <c:pt idx="1">
                  <c:v>0.88553002654280011</c:v>
                </c:pt>
                <c:pt idx="2">
                  <c:v>0.83220832855340143</c:v>
                </c:pt>
                <c:pt idx="3">
                  <c:v>0.9</c:v>
                </c:pt>
                <c:pt idx="4">
                  <c:v>0.92246042647828363</c:v>
                </c:pt>
                <c:pt idx="5">
                  <c:v>0.95</c:v>
                </c:pt>
                <c:pt idx="6">
                  <c:v>0.97</c:v>
                </c:pt>
                <c:pt idx="7">
                  <c:v>0.92</c:v>
                </c:pt>
                <c:pt idx="8">
                  <c:v>0.97</c:v>
                </c:pt>
                <c:pt idx="9">
                  <c:v>0.95</c:v>
                </c:pt>
                <c:pt idx="10">
                  <c:v>0.94</c:v>
                </c:pt>
                <c:pt idx="11">
                  <c:v>0.98</c:v>
                </c:pt>
                <c:pt idx="12">
                  <c:v>1.01</c:v>
                </c:pt>
                <c:pt idx="13">
                  <c:v>0.93</c:v>
                </c:pt>
                <c:pt idx="14">
                  <c:v>0.95</c:v>
                </c:pt>
                <c:pt idx="15">
                  <c:v>0.94</c:v>
                </c:pt>
                <c:pt idx="16">
                  <c:v>0.98</c:v>
                </c:pt>
                <c:pt idx="17">
                  <c:v>0.97</c:v>
                </c:pt>
                <c:pt idx="18">
                  <c:v>0.96</c:v>
                </c:pt>
                <c:pt idx="19">
                  <c:v>0.95</c:v>
                </c:pt>
                <c:pt idx="20">
                  <c:v>0.91</c:v>
                </c:pt>
                <c:pt idx="21">
                  <c:v>0.88</c:v>
                </c:pt>
                <c:pt idx="22">
                  <c:v>0.93</c:v>
                </c:pt>
                <c:pt idx="23">
                  <c:v>0.92</c:v>
                </c:pt>
                <c:pt idx="24">
                  <c:v>0.91</c:v>
                </c:pt>
                <c:pt idx="25">
                  <c:v>0.85</c:v>
                </c:pt>
                <c:pt idx="26">
                  <c:v>0.85</c:v>
                </c:pt>
                <c:pt idx="27">
                  <c:v>0.83</c:v>
                </c:pt>
                <c:pt idx="28">
                  <c:v>0.89</c:v>
                </c:pt>
                <c:pt idx="29">
                  <c:v>0.79</c:v>
                </c:pt>
                <c:pt idx="30">
                  <c:v>0.86</c:v>
                </c:pt>
                <c:pt idx="31">
                  <c:v>0.83</c:v>
                </c:pt>
                <c:pt idx="32">
                  <c:v>0.85</c:v>
                </c:pt>
                <c:pt idx="33">
                  <c:v>0.83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B7-4E81-A0B9-4562089607B8}"/>
            </c:ext>
          </c:extLst>
        </c:ser>
        <c:ser>
          <c:idx val="1"/>
          <c:order val="1"/>
          <c:tx>
            <c:strRef>
              <c:f>'Új verzió'!$M$91</c:f>
              <c:strCache>
                <c:ptCount val="1"/>
                <c:pt idx="0">
                  <c:v>Mezőgazdaság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cat>
            <c:strRef>
              <c:f>'Új verzió'!$K$92:$K$125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verzió'!$M$92:$M$125</c:f>
              <c:numCache>
                <c:formatCode>0%</c:formatCode>
                <c:ptCount val="34"/>
                <c:pt idx="0">
                  <c:v>0.93884615384615366</c:v>
                </c:pt>
                <c:pt idx="1">
                  <c:v>0.89935897435897427</c:v>
                </c:pt>
                <c:pt idx="2">
                  <c:v>0.88945312499999996</c:v>
                </c:pt>
                <c:pt idx="3">
                  <c:v>0.89</c:v>
                </c:pt>
                <c:pt idx="4">
                  <c:v>0.91683673469387761</c:v>
                </c:pt>
                <c:pt idx="5">
                  <c:v>0.93</c:v>
                </c:pt>
                <c:pt idx="6">
                  <c:v>0.94</c:v>
                </c:pt>
                <c:pt idx="7">
                  <c:v>0.89</c:v>
                </c:pt>
                <c:pt idx="8">
                  <c:v>0.91</c:v>
                </c:pt>
                <c:pt idx="9">
                  <c:v>0.89</c:v>
                </c:pt>
                <c:pt idx="10">
                  <c:v>0.93</c:v>
                </c:pt>
                <c:pt idx="11">
                  <c:v>0.92</c:v>
                </c:pt>
                <c:pt idx="12">
                  <c:v>0.95</c:v>
                </c:pt>
                <c:pt idx="13">
                  <c:v>0.94</c:v>
                </c:pt>
                <c:pt idx="14">
                  <c:v>0.92</c:v>
                </c:pt>
                <c:pt idx="15">
                  <c:v>0.92</c:v>
                </c:pt>
                <c:pt idx="16">
                  <c:v>0.96</c:v>
                </c:pt>
                <c:pt idx="17">
                  <c:v>0.99</c:v>
                </c:pt>
                <c:pt idx="18">
                  <c:v>0.99</c:v>
                </c:pt>
                <c:pt idx="19">
                  <c:v>0.99</c:v>
                </c:pt>
                <c:pt idx="20">
                  <c:v>0.95</c:v>
                </c:pt>
                <c:pt idx="21">
                  <c:v>0.89</c:v>
                </c:pt>
                <c:pt idx="22">
                  <c:v>0.86</c:v>
                </c:pt>
                <c:pt idx="23">
                  <c:v>0.84</c:v>
                </c:pt>
                <c:pt idx="24">
                  <c:v>0.9</c:v>
                </c:pt>
                <c:pt idx="25">
                  <c:v>0.9</c:v>
                </c:pt>
                <c:pt idx="26">
                  <c:v>0.92</c:v>
                </c:pt>
                <c:pt idx="27">
                  <c:v>0.87</c:v>
                </c:pt>
                <c:pt idx="28">
                  <c:v>0.83</c:v>
                </c:pt>
                <c:pt idx="29">
                  <c:v>0.96</c:v>
                </c:pt>
                <c:pt idx="30">
                  <c:v>0.93</c:v>
                </c:pt>
                <c:pt idx="31">
                  <c:v>0.86</c:v>
                </c:pt>
                <c:pt idx="32">
                  <c:v>0.91</c:v>
                </c:pt>
                <c:pt idx="33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B7-4E81-A0B9-4562089607B8}"/>
            </c:ext>
          </c:extLst>
        </c:ser>
        <c:ser>
          <c:idx val="2"/>
          <c:order val="2"/>
          <c:tx>
            <c:strRef>
              <c:f>'Új verzió'!$N$91</c:f>
              <c:strCache>
                <c:ptCount val="1"/>
                <c:pt idx="0">
                  <c:v>Szolgáltatás és kereskedelem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1.3888888888888889E-3"/>
                  <c:y val="-2.168523286866603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2B7-4E81-A0B9-456208960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verzió'!$K$92:$K$125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verzió'!$N$92:$N$125</c:f>
              <c:numCache>
                <c:formatCode>0%</c:formatCode>
                <c:ptCount val="34"/>
                <c:pt idx="0">
                  <c:v>0.71738633469602497</c:v>
                </c:pt>
                <c:pt idx="1">
                  <c:v>0.62368835148907342</c:v>
                </c:pt>
                <c:pt idx="2">
                  <c:v>0.66004791501863025</c:v>
                </c:pt>
                <c:pt idx="3">
                  <c:v>0.64500000000000002</c:v>
                </c:pt>
                <c:pt idx="4">
                  <c:v>0.70576481468686314</c:v>
                </c:pt>
                <c:pt idx="5">
                  <c:v>0.78500000000000003</c:v>
                </c:pt>
                <c:pt idx="6">
                  <c:v>0.80249999999999999</c:v>
                </c:pt>
                <c:pt idx="7">
                  <c:v>0.82750000000000001</c:v>
                </c:pt>
                <c:pt idx="8">
                  <c:v>0.84</c:v>
                </c:pt>
                <c:pt idx="9">
                  <c:v>0.88</c:v>
                </c:pt>
                <c:pt idx="10">
                  <c:v>0.87</c:v>
                </c:pt>
                <c:pt idx="11">
                  <c:v>0.86</c:v>
                </c:pt>
                <c:pt idx="12">
                  <c:v>0.88</c:v>
                </c:pt>
                <c:pt idx="13">
                  <c:v>0.88</c:v>
                </c:pt>
                <c:pt idx="14">
                  <c:v>0.89</c:v>
                </c:pt>
                <c:pt idx="15">
                  <c:v>0.88</c:v>
                </c:pt>
                <c:pt idx="16">
                  <c:v>0.96</c:v>
                </c:pt>
                <c:pt idx="17">
                  <c:v>0.92</c:v>
                </c:pt>
                <c:pt idx="18">
                  <c:v>0.91</c:v>
                </c:pt>
                <c:pt idx="19">
                  <c:v>0.95</c:v>
                </c:pt>
                <c:pt idx="20">
                  <c:v>0.9</c:v>
                </c:pt>
                <c:pt idx="21">
                  <c:v>0.85</c:v>
                </c:pt>
                <c:pt idx="22">
                  <c:v>0.95</c:v>
                </c:pt>
                <c:pt idx="23">
                  <c:v>0.89</c:v>
                </c:pt>
                <c:pt idx="24">
                  <c:v>0.82</c:v>
                </c:pt>
                <c:pt idx="25">
                  <c:v>0.86</c:v>
                </c:pt>
                <c:pt idx="26">
                  <c:v>0.86</c:v>
                </c:pt>
                <c:pt idx="27">
                  <c:v>0.82</c:v>
                </c:pt>
                <c:pt idx="28">
                  <c:v>0.93</c:v>
                </c:pt>
                <c:pt idx="29">
                  <c:v>0.92</c:v>
                </c:pt>
                <c:pt idx="30">
                  <c:v>0.89</c:v>
                </c:pt>
                <c:pt idx="31">
                  <c:v>0.82</c:v>
                </c:pt>
                <c:pt idx="32">
                  <c:v>0.86</c:v>
                </c:pt>
                <c:pt idx="33">
                  <c:v>0.88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2B7-4E81-A0B9-4562089607B8}"/>
            </c:ext>
          </c:extLst>
        </c:ser>
        <c:ser>
          <c:idx val="3"/>
          <c:order val="3"/>
          <c:tx>
            <c:strRef>
              <c:f>'Új verzió'!$O$91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B7-4E81-A0B9-4562089607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verzió'!$K$92:$K$125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verzió'!$O$92:$O$125</c:f>
              <c:numCache>
                <c:formatCode>0%</c:formatCode>
                <c:ptCount val="34"/>
                <c:pt idx="0">
                  <c:v>0.84343437799511489</c:v>
                </c:pt>
                <c:pt idx="1">
                  <c:v>0.80854755775995901</c:v>
                </c:pt>
                <c:pt idx="2">
                  <c:v>0.83041966094741682</c:v>
                </c:pt>
                <c:pt idx="3">
                  <c:v>0.83</c:v>
                </c:pt>
                <c:pt idx="4">
                  <c:v>0.90557834309474194</c:v>
                </c:pt>
                <c:pt idx="5">
                  <c:v>0.97</c:v>
                </c:pt>
                <c:pt idx="6">
                  <c:v>0.96</c:v>
                </c:pt>
                <c:pt idx="7">
                  <c:v>0.92</c:v>
                </c:pt>
                <c:pt idx="8">
                  <c:v>0.95</c:v>
                </c:pt>
                <c:pt idx="9">
                  <c:v>0.96</c:v>
                </c:pt>
                <c:pt idx="10">
                  <c:v>0.96</c:v>
                </c:pt>
                <c:pt idx="11">
                  <c:v>0.97</c:v>
                </c:pt>
                <c:pt idx="12">
                  <c:v>0.98</c:v>
                </c:pt>
                <c:pt idx="13">
                  <c:v>0.94</c:v>
                </c:pt>
                <c:pt idx="14">
                  <c:v>0.94</c:v>
                </c:pt>
                <c:pt idx="15">
                  <c:v>0.95</c:v>
                </c:pt>
                <c:pt idx="16">
                  <c:v>0.98</c:v>
                </c:pt>
                <c:pt idx="17">
                  <c:v>0.98</c:v>
                </c:pt>
                <c:pt idx="18">
                  <c:v>0.96</c:v>
                </c:pt>
                <c:pt idx="19">
                  <c:v>0.96</c:v>
                </c:pt>
                <c:pt idx="20">
                  <c:v>0.94</c:v>
                </c:pt>
                <c:pt idx="21">
                  <c:v>0.91</c:v>
                </c:pt>
                <c:pt idx="22">
                  <c:v>0.95</c:v>
                </c:pt>
                <c:pt idx="23">
                  <c:v>0.91</c:v>
                </c:pt>
                <c:pt idx="24">
                  <c:v>0.92</c:v>
                </c:pt>
                <c:pt idx="25">
                  <c:v>0.9</c:v>
                </c:pt>
                <c:pt idx="26">
                  <c:v>0.9</c:v>
                </c:pt>
                <c:pt idx="27">
                  <c:v>0.9</c:v>
                </c:pt>
                <c:pt idx="28">
                  <c:v>0.93</c:v>
                </c:pt>
                <c:pt idx="29">
                  <c:v>0.9</c:v>
                </c:pt>
                <c:pt idx="30">
                  <c:v>0.91</c:v>
                </c:pt>
                <c:pt idx="31">
                  <c:v>0.87</c:v>
                </c:pt>
                <c:pt idx="32">
                  <c:v>0.9</c:v>
                </c:pt>
                <c:pt idx="33">
                  <c:v>0.87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2B7-4E81-A0B9-4562089607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8149640"/>
        <c:axId val="968151608"/>
      </c:lineChart>
      <c:catAx>
        <c:axId val="968149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51608"/>
        <c:crosses val="autoZero"/>
        <c:auto val="1"/>
        <c:lblAlgn val="ctr"/>
        <c:lblOffset val="100"/>
        <c:noMultiLvlLbl val="0"/>
      </c:catAx>
      <c:valAx>
        <c:axId val="968151608"/>
        <c:scaling>
          <c:orientation val="minMax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968149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740343226922575"/>
          <c:y val="3.1996045757143321E-2"/>
          <c:w val="0.76871456692913376"/>
          <c:h val="0.64256189189467272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verzió'!$B$123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1.0185067526415994E-16"/>
                  <c:y val="4.020727324245539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4EE4F8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20A-40AA-B75E-F6D0571DF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verzió'!$A$124:$A$157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verzió'!$B$124:$B$157</c:f>
              <c:numCache>
                <c:formatCode>General\ "pont"</c:formatCode>
                <c:ptCount val="34"/>
                <c:pt idx="0">
                  <c:v>-13</c:v>
                </c:pt>
                <c:pt idx="1">
                  <c:v>14</c:v>
                </c:pt>
                <c:pt idx="2">
                  <c:v>16</c:v>
                </c:pt>
                <c:pt idx="3">
                  <c:v>10</c:v>
                </c:pt>
                <c:pt idx="4">
                  <c:v>21</c:v>
                </c:pt>
                <c:pt idx="5">
                  <c:v>19</c:v>
                </c:pt>
                <c:pt idx="6">
                  <c:v>15</c:v>
                </c:pt>
                <c:pt idx="7">
                  <c:v>11</c:v>
                </c:pt>
                <c:pt idx="8">
                  <c:v>4</c:v>
                </c:pt>
                <c:pt idx="9">
                  <c:v>7</c:v>
                </c:pt>
                <c:pt idx="10">
                  <c:v>5</c:v>
                </c:pt>
                <c:pt idx="11">
                  <c:v>-7</c:v>
                </c:pt>
                <c:pt idx="12">
                  <c:v>1</c:v>
                </c:pt>
                <c:pt idx="13">
                  <c:v>26</c:v>
                </c:pt>
                <c:pt idx="14">
                  <c:v>17</c:v>
                </c:pt>
                <c:pt idx="15">
                  <c:v>5</c:v>
                </c:pt>
                <c:pt idx="16">
                  <c:v>3</c:v>
                </c:pt>
                <c:pt idx="17">
                  <c:v>4</c:v>
                </c:pt>
                <c:pt idx="18">
                  <c:v>2</c:v>
                </c:pt>
                <c:pt idx="19">
                  <c:v>-8</c:v>
                </c:pt>
                <c:pt idx="20">
                  <c:v>-21</c:v>
                </c:pt>
                <c:pt idx="21">
                  <c:v>-24</c:v>
                </c:pt>
                <c:pt idx="22">
                  <c:v>-19</c:v>
                </c:pt>
                <c:pt idx="23">
                  <c:v>-23</c:v>
                </c:pt>
                <c:pt idx="24">
                  <c:v>-23</c:v>
                </c:pt>
                <c:pt idx="25">
                  <c:v>1</c:v>
                </c:pt>
                <c:pt idx="26">
                  <c:v>5</c:v>
                </c:pt>
                <c:pt idx="27">
                  <c:v>8</c:v>
                </c:pt>
                <c:pt idx="28">
                  <c:v>6</c:v>
                </c:pt>
                <c:pt idx="29">
                  <c:v>-9</c:v>
                </c:pt>
                <c:pt idx="30">
                  <c:v>0</c:v>
                </c:pt>
                <c:pt idx="31">
                  <c:v>-17</c:v>
                </c:pt>
                <c:pt idx="32">
                  <c:v>-4</c:v>
                </c:pt>
                <c:pt idx="33">
                  <c:v>-12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20A-40AA-B75E-F6D0571DF539}"/>
            </c:ext>
          </c:extLst>
        </c:ser>
        <c:ser>
          <c:idx val="1"/>
          <c:order val="1"/>
          <c:tx>
            <c:strRef>
              <c:f>'Új verzió'!$C$123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20A-40AA-B75E-F6D0571DF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verzió'!$A$124:$A$157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verzió'!$C$124:$C$157</c:f>
              <c:numCache>
                <c:formatCode>General\ "pont"</c:formatCode>
                <c:ptCount val="34"/>
                <c:pt idx="0">
                  <c:v>-5</c:v>
                </c:pt>
                <c:pt idx="1">
                  <c:v>20</c:v>
                </c:pt>
                <c:pt idx="2">
                  <c:v>30</c:v>
                </c:pt>
                <c:pt idx="3">
                  <c:v>14</c:v>
                </c:pt>
                <c:pt idx="4">
                  <c:v>33</c:v>
                </c:pt>
                <c:pt idx="5">
                  <c:v>29</c:v>
                </c:pt>
                <c:pt idx="6">
                  <c:v>21</c:v>
                </c:pt>
                <c:pt idx="7">
                  <c:v>19</c:v>
                </c:pt>
                <c:pt idx="8">
                  <c:v>16</c:v>
                </c:pt>
                <c:pt idx="9">
                  <c:v>10</c:v>
                </c:pt>
                <c:pt idx="10">
                  <c:v>9</c:v>
                </c:pt>
                <c:pt idx="11">
                  <c:v>-1</c:v>
                </c:pt>
                <c:pt idx="12">
                  <c:v>5</c:v>
                </c:pt>
                <c:pt idx="13">
                  <c:v>26</c:v>
                </c:pt>
                <c:pt idx="14">
                  <c:v>25</c:v>
                </c:pt>
                <c:pt idx="15">
                  <c:v>12</c:v>
                </c:pt>
                <c:pt idx="16">
                  <c:v>6</c:v>
                </c:pt>
                <c:pt idx="17">
                  <c:v>6</c:v>
                </c:pt>
                <c:pt idx="18">
                  <c:v>13</c:v>
                </c:pt>
                <c:pt idx="19">
                  <c:v>0</c:v>
                </c:pt>
                <c:pt idx="20">
                  <c:v>-27</c:v>
                </c:pt>
                <c:pt idx="21">
                  <c:v>-31</c:v>
                </c:pt>
                <c:pt idx="22">
                  <c:v>-26</c:v>
                </c:pt>
                <c:pt idx="23">
                  <c:v>-27</c:v>
                </c:pt>
                <c:pt idx="24">
                  <c:v>-19</c:v>
                </c:pt>
                <c:pt idx="25">
                  <c:v>-3</c:v>
                </c:pt>
                <c:pt idx="26">
                  <c:v>14</c:v>
                </c:pt>
                <c:pt idx="27">
                  <c:v>10</c:v>
                </c:pt>
                <c:pt idx="28">
                  <c:v>11</c:v>
                </c:pt>
                <c:pt idx="29">
                  <c:v>4</c:v>
                </c:pt>
                <c:pt idx="30">
                  <c:v>11</c:v>
                </c:pt>
                <c:pt idx="31">
                  <c:v>-6</c:v>
                </c:pt>
                <c:pt idx="32">
                  <c:v>-12</c:v>
                </c:pt>
                <c:pt idx="33">
                  <c:v>-7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20A-40AA-B75E-F6D0571DF539}"/>
            </c:ext>
          </c:extLst>
        </c:ser>
        <c:ser>
          <c:idx val="2"/>
          <c:order val="2"/>
          <c:tx>
            <c:strRef>
              <c:f>'Új verzió'!$D$123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1.0185067526415994E-16"/>
                  <c:y val="1.759068204357423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20A-40AA-B75E-F6D0571DF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verzió'!$A$124:$A$157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verzió'!$D$124:$D$157</c:f>
              <c:numCache>
                <c:formatCode>General\ "pont"</c:formatCode>
                <c:ptCount val="34"/>
                <c:pt idx="0">
                  <c:v>6</c:v>
                </c:pt>
                <c:pt idx="1">
                  <c:v>22</c:v>
                </c:pt>
                <c:pt idx="2">
                  <c:v>33</c:v>
                </c:pt>
                <c:pt idx="3">
                  <c:v>31</c:v>
                </c:pt>
                <c:pt idx="4">
                  <c:v>37</c:v>
                </c:pt>
                <c:pt idx="5">
                  <c:v>31</c:v>
                </c:pt>
                <c:pt idx="6">
                  <c:v>27</c:v>
                </c:pt>
                <c:pt idx="7">
                  <c:v>23</c:v>
                </c:pt>
                <c:pt idx="8">
                  <c:v>23</c:v>
                </c:pt>
                <c:pt idx="9">
                  <c:v>20</c:v>
                </c:pt>
                <c:pt idx="10">
                  <c:v>14</c:v>
                </c:pt>
                <c:pt idx="11">
                  <c:v>-6</c:v>
                </c:pt>
                <c:pt idx="12">
                  <c:v>-7</c:v>
                </c:pt>
                <c:pt idx="13">
                  <c:v>24</c:v>
                </c:pt>
                <c:pt idx="14">
                  <c:v>40</c:v>
                </c:pt>
                <c:pt idx="15">
                  <c:v>21</c:v>
                </c:pt>
                <c:pt idx="16">
                  <c:v>18</c:v>
                </c:pt>
                <c:pt idx="17">
                  <c:v>6</c:v>
                </c:pt>
                <c:pt idx="18">
                  <c:v>23</c:v>
                </c:pt>
                <c:pt idx="19">
                  <c:v>-27</c:v>
                </c:pt>
                <c:pt idx="20">
                  <c:v>-28</c:v>
                </c:pt>
                <c:pt idx="21">
                  <c:v>-32</c:v>
                </c:pt>
                <c:pt idx="22">
                  <c:v>-27</c:v>
                </c:pt>
                <c:pt idx="23">
                  <c:v>-24</c:v>
                </c:pt>
                <c:pt idx="24">
                  <c:v>-7</c:v>
                </c:pt>
                <c:pt idx="25">
                  <c:v>15</c:v>
                </c:pt>
                <c:pt idx="26">
                  <c:v>24</c:v>
                </c:pt>
                <c:pt idx="27">
                  <c:v>10</c:v>
                </c:pt>
                <c:pt idx="28">
                  <c:v>8</c:v>
                </c:pt>
                <c:pt idx="29">
                  <c:v>-3</c:v>
                </c:pt>
                <c:pt idx="30">
                  <c:v>0</c:v>
                </c:pt>
                <c:pt idx="31">
                  <c:v>-9</c:v>
                </c:pt>
                <c:pt idx="32">
                  <c:v>-7</c:v>
                </c:pt>
                <c:pt idx="33">
                  <c:v>-10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20A-40AA-B75E-F6D0571DF539}"/>
            </c:ext>
          </c:extLst>
        </c:ser>
        <c:ser>
          <c:idx val="3"/>
          <c:order val="3"/>
          <c:tx>
            <c:strRef>
              <c:f>'Új verzió'!$E$123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0A-40AA-B75E-F6D0571DF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verzió'!$A$124:$A$157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verzió'!$E$124:$E$157</c:f>
              <c:numCache>
                <c:formatCode>General\ "pont"</c:formatCode>
                <c:ptCount val="34"/>
                <c:pt idx="0">
                  <c:v>13</c:v>
                </c:pt>
                <c:pt idx="1">
                  <c:v>16</c:v>
                </c:pt>
                <c:pt idx="2">
                  <c:v>33</c:v>
                </c:pt>
                <c:pt idx="3">
                  <c:v>36</c:v>
                </c:pt>
                <c:pt idx="4">
                  <c:v>41</c:v>
                </c:pt>
                <c:pt idx="5">
                  <c:v>26</c:v>
                </c:pt>
                <c:pt idx="6">
                  <c:v>50</c:v>
                </c:pt>
                <c:pt idx="7">
                  <c:v>25</c:v>
                </c:pt>
                <c:pt idx="8">
                  <c:v>30</c:v>
                </c:pt>
                <c:pt idx="9">
                  <c:v>31</c:v>
                </c:pt>
                <c:pt idx="10">
                  <c:v>24</c:v>
                </c:pt>
                <c:pt idx="11">
                  <c:v>12</c:v>
                </c:pt>
                <c:pt idx="12">
                  <c:v>30</c:v>
                </c:pt>
                <c:pt idx="13">
                  <c:v>34</c:v>
                </c:pt>
                <c:pt idx="14">
                  <c:v>26</c:v>
                </c:pt>
                <c:pt idx="15">
                  <c:v>32</c:v>
                </c:pt>
                <c:pt idx="16">
                  <c:v>13</c:v>
                </c:pt>
                <c:pt idx="17">
                  <c:v>20</c:v>
                </c:pt>
                <c:pt idx="18">
                  <c:v>20</c:v>
                </c:pt>
                <c:pt idx="19">
                  <c:v>3</c:v>
                </c:pt>
                <c:pt idx="20">
                  <c:v>20</c:v>
                </c:pt>
                <c:pt idx="21">
                  <c:v>0</c:v>
                </c:pt>
                <c:pt idx="22">
                  <c:v>-10</c:v>
                </c:pt>
                <c:pt idx="23">
                  <c:v>-7</c:v>
                </c:pt>
                <c:pt idx="24">
                  <c:v>1</c:v>
                </c:pt>
                <c:pt idx="25">
                  <c:v>9</c:v>
                </c:pt>
                <c:pt idx="26">
                  <c:v>18</c:v>
                </c:pt>
                <c:pt idx="27">
                  <c:v>19</c:v>
                </c:pt>
                <c:pt idx="28">
                  <c:v>9</c:v>
                </c:pt>
                <c:pt idx="29">
                  <c:v>12</c:v>
                </c:pt>
                <c:pt idx="30">
                  <c:v>10</c:v>
                </c:pt>
                <c:pt idx="31">
                  <c:v>15</c:v>
                </c:pt>
                <c:pt idx="32">
                  <c:v>0</c:v>
                </c:pt>
                <c:pt idx="33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20A-40AA-B75E-F6D0571DF539}"/>
            </c:ext>
          </c:extLst>
        </c:ser>
        <c:ser>
          <c:idx val="4"/>
          <c:order val="4"/>
          <c:tx>
            <c:strRef>
              <c:f>'Új verzió'!$F$123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Lbls>
            <c:dLbl>
              <c:idx val="33"/>
              <c:layout>
                <c:manualLayout>
                  <c:x val="1.0185067526415994E-16"/>
                  <c:y val="-1.00518183106138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20A-40AA-B75E-F6D0571DF53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verzió'!$A$124:$A$157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2021. 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2022. 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2023. 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verzió'!$F$124:$F$157</c:f>
              <c:numCache>
                <c:formatCode>General\ "pont"</c:formatCode>
                <c:ptCount val="34"/>
                <c:pt idx="0">
                  <c:v>0</c:v>
                </c:pt>
                <c:pt idx="1">
                  <c:v>17</c:v>
                </c:pt>
                <c:pt idx="2">
                  <c:v>23</c:v>
                </c:pt>
                <c:pt idx="3">
                  <c:v>20</c:v>
                </c:pt>
                <c:pt idx="4">
                  <c:v>30</c:v>
                </c:pt>
                <c:pt idx="5">
                  <c:v>23</c:v>
                </c:pt>
                <c:pt idx="6">
                  <c:v>28</c:v>
                </c:pt>
                <c:pt idx="7">
                  <c:v>18</c:v>
                </c:pt>
                <c:pt idx="8">
                  <c:v>15</c:v>
                </c:pt>
                <c:pt idx="9">
                  <c:v>16</c:v>
                </c:pt>
                <c:pt idx="10">
                  <c:v>12</c:v>
                </c:pt>
                <c:pt idx="11">
                  <c:v>1</c:v>
                </c:pt>
                <c:pt idx="12">
                  <c:v>10</c:v>
                </c:pt>
                <c:pt idx="13">
                  <c:v>27</c:v>
                </c:pt>
                <c:pt idx="14">
                  <c:v>25</c:v>
                </c:pt>
                <c:pt idx="15">
                  <c:v>14</c:v>
                </c:pt>
                <c:pt idx="16">
                  <c:v>8</c:v>
                </c:pt>
                <c:pt idx="17">
                  <c:v>10</c:v>
                </c:pt>
                <c:pt idx="18">
                  <c:v>13</c:v>
                </c:pt>
                <c:pt idx="19">
                  <c:v>-4</c:v>
                </c:pt>
                <c:pt idx="20">
                  <c:v>-7</c:v>
                </c:pt>
                <c:pt idx="21">
                  <c:v>-18</c:v>
                </c:pt>
                <c:pt idx="22">
                  <c:v>-18</c:v>
                </c:pt>
                <c:pt idx="23">
                  <c:v>-18</c:v>
                </c:pt>
                <c:pt idx="24">
                  <c:v>-12</c:v>
                </c:pt>
                <c:pt idx="25">
                  <c:v>4</c:v>
                </c:pt>
                <c:pt idx="26">
                  <c:v>13</c:v>
                </c:pt>
                <c:pt idx="27">
                  <c:v>11</c:v>
                </c:pt>
                <c:pt idx="28">
                  <c:v>7</c:v>
                </c:pt>
                <c:pt idx="29">
                  <c:v>4</c:v>
                </c:pt>
                <c:pt idx="30">
                  <c:v>5</c:v>
                </c:pt>
                <c:pt idx="31">
                  <c:v>-2</c:v>
                </c:pt>
                <c:pt idx="32">
                  <c:v>-2</c:v>
                </c:pt>
                <c:pt idx="33">
                  <c:v>-4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20A-40AA-B75E-F6D0571DF5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7789727"/>
        <c:axId val="737790559"/>
      </c:lineChart>
      <c:catAx>
        <c:axId val="7377897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90559"/>
        <c:crosses val="autoZero"/>
        <c:auto val="1"/>
        <c:lblAlgn val="ctr"/>
        <c:lblOffset val="50"/>
        <c:noMultiLvlLbl val="0"/>
      </c:catAx>
      <c:valAx>
        <c:axId val="737790559"/>
        <c:scaling>
          <c:orientation val="minMax"/>
          <c:max val="50"/>
          <c:min val="-40"/>
        </c:scaling>
        <c:delete val="0"/>
        <c:axPos val="l"/>
        <c:numFmt formatCode="0\ &quot;pont&quot;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77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751345144356954"/>
          <c:y val="0.93025245102113019"/>
          <c:w val="0.79775076552930879"/>
          <c:h val="6.97475489788698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12413810978368E-2"/>
          <c:y val="3.8723607228142221E-2"/>
          <c:w val="0.86744314660508026"/>
          <c:h val="0.64363433300803174"/>
        </c:manualLayout>
      </c:layout>
      <c:lineChart>
        <c:grouping val="standard"/>
        <c:varyColors val="0"/>
        <c:ser>
          <c:idx val="0"/>
          <c:order val="0"/>
          <c:tx>
            <c:strRef>
              <c:f>'Új verzió'!$B$170</c:f>
              <c:strCache>
                <c:ptCount val="1"/>
                <c:pt idx="0">
                  <c:v>Mikro</c:v>
                </c:pt>
              </c:strCache>
            </c:strRef>
          </c:tx>
          <c:spPr>
            <a:ln w="25400" cap="rnd">
              <a:solidFill>
                <a:srgbClr val="92ECF6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92ECF6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A1F8-4DCB-9C54-B8BACBB9BC4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92ECF6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A1F8-4DCB-9C54-B8BACBB9BC4B}"/>
              </c:ext>
            </c:extLst>
          </c:dPt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1F8-4DCB-9C54-B8BACBB9B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4EE4F8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verzió'!$A$171:$A$204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verzió'!$B$171:$B$204</c:f>
              <c:numCache>
                <c:formatCode>0%</c:formatCode>
                <c:ptCount val="34"/>
                <c:pt idx="0">
                  <c:v>0.80434782608695665</c:v>
                </c:pt>
                <c:pt idx="1">
                  <c:v>0.68759640102827768</c:v>
                </c:pt>
                <c:pt idx="2">
                  <c:v>0.720089571337172</c:v>
                </c:pt>
                <c:pt idx="3">
                  <c:v>0.7</c:v>
                </c:pt>
                <c:pt idx="4">
                  <c:v>0.76</c:v>
                </c:pt>
                <c:pt idx="5">
                  <c:v>0.85</c:v>
                </c:pt>
                <c:pt idx="6">
                  <c:v>0.85</c:v>
                </c:pt>
                <c:pt idx="7">
                  <c:v>0.84</c:v>
                </c:pt>
                <c:pt idx="8">
                  <c:v>0.89</c:v>
                </c:pt>
                <c:pt idx="9">
                  <c:v>0.92</c:v>
                </c:pt>
                <c:pt idx="10">
                  <c:v>0.91</c:v>
                </c:pt>
                <c:pt idx="11">
                  <c:v>0.9</c:v>
                </c:pt>
                <c:pt idx="12">
                  <c:v>0.96</c:v>
                </c:pt>
                <c:pt idx="13">
                  <c:v>0.91</c:v>
                </c:pt>
                <c:pt idx="14">
                  <c:v>0.92</c:v>
                </c:pt>
                <c:pt idx="15">
                  <c:v>0.88</c:v>
                </c:pt>
                <c:pt idx="16">
                  <c:v>0.92</c:v>
                </c:pt>
                <c:pt idx="17">
                  <c:v>0.89</c:v>
                </c:pt>
                <c:pt idx="18">
                  <c:v>0.92</c:v>
                </c:pt>
                <c:pt idx="19">
                  <c:v>0.9</c:v>
                </c:pt>
                <c:pt idx="20">
                  <c:v>0.87</c:v>
                </c:pt>
                <c:pt idx="21">
                  <c:v>0.9</c:v>
                </c:pt>
                <c:pt idx="22">
                  <c:v>0.94</c:v>
                </c:pt>
                <c:pt idx="23">
                  <c:v>0.94</c:v>
                </c:pt>
                <c:pt idx="24">
                  <c:v>0.91</c:v>
                </c:pt>
                <c:pt idx="25">
                  <c:v>0.86</c:v>
                </c:pt>
                <c:pt idx="26">
                  <c:v>0.84</c:v>
                </c:pt>
                <c:pt idx="27">
                  <c:v>0.83</c:v>
                </c:pt>
                <c:pt idx="28">
                  <c:v>0.87</c:v>
                </c:pt>
                <c:pt idx="29">
                  <c:v>0.82</c:v>
                </c:pt>
                <c:pt idx="30">
                  <c:v>0.85</c:v>
                </c:pt>
                <c:pt idx="31">
                  <c:v>0.8</c:v>
                </c:pt>
                <c:pt idx="32">
                  <c:v>0.87</c:v>
                </c:pt>
                <c:pt idx="33">
                  <c:v>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1F8-4DCB-9C54-B8BACBB9BC4B}"/>
            </c:ext>
          </c:extLst>
        </c:ser>
        <c:ser>
          <c:idx val="1"/>
          <c:order val="1"/>
          <c:tx>
            <c:strRef>
              <c:f>'Új verzió'!$C$170</c:f>
              <c:strCache>
                <c:ptCount val="1"/>
                <c:pt idx="0">
                  <c:v>Kis</c:v>
                </c:pt>
              </c:strCache>
            </c:strRef>
          </c:tx>
          <c:spPr>
            <a:ln w="25400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B0F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A1F8-4DCB-9C54-B8BACBB9BC4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B0F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A1F8-4DCB-9C54-B8BACBB9BC4B}"/>
              </c:ext>
            </c:extLst>
          </c:dPt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1F8-4DCB-9C54-B8BACBB9B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B0F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verzió'!$A$171:$A$204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verzió'!$C$171:$C$204</c:f>
              <c:numCache>
                <c:formatCode>0%</c:formatCode>
                <c:ptCount val="34"/>
                <c:pt idx="0">
                  <c:v>0.8998971193415638</c:v>
                </c:pt>
                <c:pt idx="1">
                  <c:v>0.78538961038961042</c:v>
                </c:pt>
                <c:pt idx="2">
                  <c:v>0.85943820224719092</c:v>
                </c:pt>
                <c:pt idx="3">
                  <c:v>0.89</c:v>
                </c:pt>
                <c:pt idx="4">
                  <c:v>0.93</c:v>
                </c:pt>
                <c:pt idx="5">
                  <c:v>0.95</c:v>
                </c:pt>
                <c:pt idx="6">
                  <c:v>0.98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1.02</c:v>
                </c:pt>
                <c:pt idx="11">
                  <c:v>1.02</c:v>
                </c:pt>
                <c:pt idx="12">
                  <c:v>1.04</c:v>
                </c:pt>
                <c:pt idx="13">
                  <c:v>1.03</c:v>
                </c:pt>
                <c:pt idx="14">
                  <c:v>1.01</c:v>
                </c:pt>
                <c:pt idx="15">
                  <c:v>1</c:v>
                </c:pt>
                <c:pt idx="16">
                  <c:v>1.04</c:v>
                </c:pt>
                <c:pt idx="17">
                  <c:v>1.05</c:v>
                </c:pt>
                <c:pt idx="18">
                  <c:v>1.01</c:v>
                </c:pt>
                <c:pt idx="19">
                  <c:v>1.07</c:v>
                </c:pt>
                <c:pt idx="20">
                  <c:v>1.04</c:v>
                </c:pt>
                <c:pt idx="21">
                  <c:v>1.02</c:v>
                </c:pt>
                <c:pt idx="22">
                  <c:v>1.03</c:v>
                </c:pt>
                <c:pt idx="23">
                  <c:v>1</c:v>
                </c:pt>
                <c:pt idx="24">
                  <c:v>1.06</c:v>
                </c:pt>
                <c:pt idx="25">
                  <c:v>0.98</c:v>
                </c:pt>
                <c:pt idx="26">
                  <c:v>0.93</c:v>
                </c:pt>
                <c:pt idx="27">
                  <c:v>0.92</c:v>
                </c:pt>
                <c:pt idx="28">
                  <c:v>1</c:v>
                </c:pt>
                <c:pt idx="29">
                  <c:v>0.92</c:v>
                </c:pt>
                <c:pt idx="30">
                  <c:v>0.95</c:v>
                </c:pt>
                <c:pt idx="31">
                  <c:v>0.94</c:v>
                </c:pt>
                <c:pt idx="32">
                  <c:v>0.95</c:v>
                </c:pt>
                <c:pt idx="33">
                  <c:v>0.92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1F8-4DCB-9C54-B8BACBB9BC4B}"/>
            </c:ext>
          </c:extLst>
        </c:ser>
        <c:ser>
          <c:idx val="2"/>
          <c:order val="2"/>
          <c:tx>
            <c:strRef>
              <c:f>'Új verzió'!$D$170</c:f>
              <c:strCache>
                <c:ptCount val="1"/>
                <c:pt idx="0">
                  <c:v>Közép</c:v>
                </c:pt>
              </c:strCache>
            </c:strRef>
          </c:tx>
          <c:spPr>
            <a:ln w="2540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70C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A1F8-4DCB-9C54-B8BACBB9BC4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A1F8-4DCB-9C54-B8BACBB9BC4B}"/>
              </c:ext>
            </c:extLst>
          </c:dPt>
          <c:dPt>
            <c:idx val="2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A1F8-4DCB-9C54-B8BACBB9BC4B}"/>
              </c:ext>
            </c:extLst>
          </c:dPt>
          <c:dPt>
            <c:idx val="3"/>
            <c:marker>
              <c:symbol val="circle"/>
              <c:size val="10"/>
              <c:spPr>
                <a:solidFill>
                  <a:srgbClr val="0070C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9-A1F8-4DCB-9C54-B8BACBB9BC4B}"/>
              </c:ext>
            </c:extLst>
          </c:dPt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1F8-4DCB-9C54-B8BACBB9B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verzió'!$A$171:$A$204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verzió'!$D$171:$D$204</c:f>
              <c:numCache>
                <c:formatCode>0%</c:formatCode>
                <c:ptCount val="34"/>
                <c:pt idx="0">
                  <c:v>0.91769547325102885</c:v>
                </c:pt>
                <c:pt idx="1">
                  <c:v>0.83881987577639738</c:v>
                </c:pt>
                <c:pt idx="2">
                  <c:v>0.92202797202797204</c:v>
                </c:pt>
                <c:pt idx="3">
                  <c:v>0.95</c:v>
                </c:pt>
                <c:pt idx="4">
                  <c:v>0.96</c:v>
                </c:pt>
                <c:pt idx="5">
                  <c:v>1.06</c:v>
                </c:pt>
                <c:pt idx="6">
                  <c:v>1.04</c:v>
                </c:pt>
                <c:pt idx="7">
                  <c:v>1.06</c:v>
                </c:pt>
                <c:pt idx="8">
                  <c:v>1.07</c:v>
                </c:pt>
                <c:pt idx="9">
                  <c:v>1.04</c:v>
                </c:pt>
                <c:pt idx="10">
                  <c:v>1.1000000000000001</c:v>
                </c:pt>
                <c:pt idx="11">
                  <c:v>1.0900000000000001</c:v>
                </c:pt>
                <c:pt idx="12">
                  <c:v>1.1299999999999999</c:v>
                </c:pt>
                <c:pt idx="13">
                  <c:v>1.08</c:v>
                </c:pt>
                <c:pt idx="14">
                  <c:v>1.0900000000000001</c:v>
                </c:pt>
                <c:pt idx="15">
                  <c:v>1.1200000000000001</c:v>
                </c:pt>
                <c:pt idx="16">
                  <c:v>1.1399999999999999</c:v>
                </c:pt>
                <c:pt idx="17">
                  <c:v>1.06</c:v>
                </c:pt>
                <c:pt idx="18">
                  <c:v>1.08</c:v>
                </c:pt>
                <c:pt idx="19">
                  <c:v>1.07</c:v>
                </c:pt>
                <c:pt idx="20">
                  <c:v>1.0900000000000001</c:v>
                </c:pt>
                <c:pt idx="21">
                  <c:v>1.07</c:v>
                </c:pt>
                <c:pt idx="22">
                  <c:v>1.0900000000000001</c:v>
                </c:pt>
                <c:pt idx="23">
                  <c:v>1.08</c:v>
                </c:pt>
                <c:pt idx="24">
                  <c:v>1.1299999999999999</c:v>
                </c:pt>
                <c:pt idx="25">
                  <c:v>1</c:v>
                </c:pt>
                <c:pt idx="26">
                  <c:v>1.05</c:v>
                </c:pt>
                <c:pt idx="27">
                  <c:v>1.05</c:v>
                </c:pt>
                <c:pt idx="28">
                  <c:v>0.99</c:v>
                </c:pt>
                <c:pt idx="29">
                  <c:v>0.94</c:v>
                </c:pt>
                <c:pt idx="30">
                  <c:v>0.98</c:v>
                </c:pt>
                <c:pt idx="31">
                  <c:v>1.02</c:v>
                </c:pt>
                <c:pt idx="32">
                  <c:v>0.98</c:v>
                </c:pt>
                <c:pt idx="33">
                  <c:v>0.98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1F8-4DCB-9C54-B8BACBB9BC4B}"/>
            </c:ext>
          </c:extLst>
        </c:ser>
        <c:ser>
          <c:idx val="3"/>
          <c:order val="3"/>
          <c:tx>
            <c:strRef>
              <c:f>'Új verzió'!$E$170</c:f>
              <c:strCache>
                <c:ptCount val="1"/>
                <c:pt idx="0">
                  <c:v>Nagy</c:v>
                </c:pt>
              </c:strCache>
            </c:strRef>
          </c:tx>
          <c:spPr>
            <a:ln w="25400" cap="rnd">
              <a:solidFill>
                <a:srgbClr val="00206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002060"/>
              </a:solidFill>
              <a:ln w="9525">
                <a:noFill/>
              </a:ln>
              <a:effectLst/>
            </c:spPr>
          </c:marker>
          <c:dLbls>
            <c:dLbl>
              <c:idx val="3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1F8-4DCB-9C54-B8BACBB9B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'Új verzió'!$A$171:$A$204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verzió'!$E$171:$E$204</c:f>
              <c:numCache>
                <c:formatCode>0%</c:formatCode>
                <c:ptCount val="34"/>
                <c:pt idx="0">
                  <c:v>0.94506172839506164</c:v>
                </c:pt>
                <c:pt idx="1">
                  <c:v>0.97924528301886782</c:v>
                </c:pt>
                <c:pt idx="2">
                  <c:v>0.99259259259259269</c:v>
                </c:pt>
                <c:pt idx="3">
                  <c:v>1.05</c:v>
                </c:pt>
                <c:pt idx="4">
                  <c:v>1.1000000000000001</c:v>
                </c:pt>
                <c:pt idx="5">
                  <c:v>1.2</c:v>
                </c:pt>
                <c:pt idx="6">
                  <c:v>1.18</c:v>
                </c:pt>
                <c:pt idx="7">
                  <c:v>1.04</c:v>
                </c:pt>
                <c:pt idx="8">
                  <c:v>1.1200000000000001</c:v>
                </c:pt>
                <c:pt idx="9">
                  <c:v>1.1200000000000001</c:v>
                </c:pt>
                <c:pt idx="10">
                  <c:v>1.1200000000000001</c:v>
                </c:pt>
                <c:pt idx="11">
                  <c:v>1.18</c:v>
                </c:pt>
                <c:pt idx="12">
                  <c:v>1.19</c:v>
                </c:pt>
                <c:pt idx="13">
                  <c:v>1.1100000000000001</c:v>
                </c:pt>
                <c:pt idx="14">
                  <c:v>1.04</c:v>
                </c:pt>
                <c:pt idx="15">
                  <c:v>1.1299999999999999</c:v>
                </c:pt>
                <c:pt idx="16">
                  <c:v>1.1200000000000001</c:v>
                </c:pt>
                <c:pt idx="17">
                  <c:v>1.1599999999999999</c:v>
                </c:pt>
                <c:pt idx="18">
                  <c:v>1.1299999999999999</c:v>
                </c:pt>
                <c:pt idx="19">
                  <c:v>1.17</c:v>
                </c:pt>
                <c:pt idx="20">
                  <c:v>1.1399999999999999</c:v>
                </c:pt>
                <c:pt idx="21">
                  <c:v>1.1100000000000001</c:v>
                </c:pt>
                <c:pt idx="22">
                  <c:v>1.1399999999999999</c:v>
                </c:pt>
                <c:pt idx="23">
                  <c:v>1.17</c:v>
                </c:pt>
                <c:pt idx="24">
                  <c:v>1.1499999999999999</c:v>
                </c:pt>
                <c:pt idx="25">
                  <c:v>1.18</c:v>
                </c:pt>
                <c:pt idx="26">
                  <c:v>1.07</c:v>
                </c:pt>
                <c:pt idx="27">
                  <c:v>1.06</c:v>
                </c:pt>
                <c:pt idx="28">
                  <c:v>1.05</c:v>
                </c:pt>
                <c:pt idx="29">
                  <c:v>1.02</c:v>
                </c:pt>
                <c:pt idx="30">
                  <c:v>1.04</c:v>
                </c:pt>
                <c:pt idx="31">
                  <c:v>1.01</c:v>
                </c:pt>
                <c:pt idx="32">
                  <c:v>1.1200000000000001</c:v>
                </c:pt>
                <c:pt idx="33">
                  <c:v>1.02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1F8-4DCB-9C54-B8BACBB9BC4B}"/>
            </c:ext>
          </c:extLst>
        </c:ser>
        <c:ser>
          <c:idx val="4"/>
          <c:order val="4"/>
          <c:tx>
            <c:strRef>
              <c:f>'Új verzió'!$F$170</c:f>
              <c:strCache>
                <c:ptCount val="1"/>
                <c:pt idx="0">
                  <c:v>A válaszadók súlyozott átlaga</c:v>
                </c:pt>
              </c:strCache>
            </c:strRef>
          </c:tx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FF0000"/>
              </a:solidFill>
              <a:ln w="9525">
                <a:noFill/>
              </a:ln>
              <a:effectLst/>
            </c:spPr>
          </c:marker>
          <c:dPt>
            <c:idx val="0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A1F8-4DCB-9C54-B8BACBB9BC4B}"/>
              </c:ext>
            </c:extLst>
          </c:dPt>
          <c:dPt>
            <c:idx val="1"/>
            <c:marker>
              <c:symbol val="circle"/>
              <c:size val="10"/>
              <c:spPr>
                <a:solidFill>
                  <a:srgbClr val="FF000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D-A1F8-4DCB-9C54-B8BACBB9BC4B}"/>
              </c:ext>
            </c:extLst>
          </c:dPt>
          <c:dLbls>
            <c:dLbl>
              <c:idx val="33"/>
              <c:layout>
                <c:manualLayout>
                  <c:x val="1.3888887369980678E-3"/>
                  <c:y val="-1.45327242812261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1F8-4DCB-9C54-B8BACBB9BC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'Új verzió'!$A$171:$A$204</c:f>
              <c:strCache>
                <c:ptCount val="34"/>
                <c:pt idx="0">
                  <c:v>2020. December</c:v>
                </c:pt>
                <c:pt idx="1">
                  <c:v>2021. Január</c:v>
                </c:pt>
                <c:pt idx="2">
                  <c:v>Február</c:v>
                </c:pt>
                <c:pt idx="3">
                  <c:v>Március</c:v>
                </c:pt>
                <c:pt idx="4">
                  <c:v>Április</c:v>
                </c:pt>
                <c:pt idx="5">
                  <c:v>Május</c:v>
                </c:pt>
                <c:pt idx="6">
                  <c:v>Június</c:v>
                </c:pt>
                <c:pt idx="7">
                  <c:v>Július</c:v>
                </c:pt>
                <c:pt idx="8">
                  <c:v>Augusztus</c:v>
                </c:pt>
                <c:pt idx="9">
                  <c:v>Szeptember</c:v>
                </c:pt>
                <c:pt idx="10">
                  <c:v>Október</c:v>
                </c:pt>
                <c:pt idx="11">
                  <c:v>November</c:v>
                </c:pt>
                <c:pt idx="12">
                  <c:v>December</c:v>
                </c:pt>
                <c:pt idx="13">
                  <c:v>2022. Január</c:v>
                </c:pt>
                <c:pt idx="14">
                  <c:v>Február</c:v>
                </c:pt>
                <c:pt idx="15">
                  <c:v>Március</c:v>
                </c:pt>
                <c:pt idx="16">
                  <c:v>Április</c:v>
                </c:pt>
                <c:pt idx="17">
                  <c:v>Május</c:v>
                </c:pt>
                <c:pt idx="18">
                  <c:v>Június</c:v>
                </c:pt>
                <c:pt idx="19">
                  <c:v>Július</c:v>
                </c:pt>
                <c:pt idx="20">
                  <c:v>Augusztus</c:v>
                </c:pt>
                <c:pt idx="21">
                  <c:v>Szeptember</c:v>
                </c:pt>
                <c:pt idx="22">
                  <c:v>Október</c:v>
                </c:pt>
                <c:pt idx="23">
                  <c:v>November</c:v>
                </c:pt>
                <c:pt idx="24">
                  <c:v>December</c:v>
                </c:pt>
                <c:pt idx="25">
                  <c:v>2023. Január</c:v>
                </c:pt>
                <c:pt idx="26">
                  <c:v>Február</c:v>
                </c:pt>
                <c:pt idx="27">
                  <c:v>Március</c:v>
                </c:pt>
                <c:pt idx="28">
                  <c:v>Április</c:v>
                </c:pt>
                <c:pt idx="29">
                  <c:v>Május</c:v>
                </c:pt>
                <c:pt idx="30">
                  <c:v>Június</c:v>
                </c:pt>
                <c:pt idx="31">
                  <c:v>Július</c:v>
                </c:pt>
                <c:pt idx="32">
                  <c:v>Augusztus</c:v>
                </c:pt>
                <c:pt idx="33">
                  <c:v>Szeptember</c:v>
                </c:pt>
              </c:strCache>
            </c:strRef>
          </c:cat>
          <c:val>
            <c:numRef>
              <c:f>'Új verzió'!$F$171:$F$204</c:f>
              <c:numCache>
                <c:formatCode>0%</c:formatCode>
                <c:ptCount val="34"/>
                <c:pt idx="0">
                  <c:v>0.87866303797191447</c:v>
                </c:pt>
                <c:pt idx="1">
                  <c:v>0.82528986696929318</c:v>
                </c:pt>
                <c:pt idx="2">
                  <c:v>0.84784356045465104</c:v>
                </c:pt>
                <c:pt idx="3">
                  <c:v>0.86</c:v>
                </c:pt>
                <c:pt idx="4">
                  <c:v>0.92</c:v>
                </c:pt>
                <c:pt idx="5">
                  <c:v>1</c:v>
                </c:pt>
                <c:pt idx="6">
                  <c:v>0.99</c:v>
                </c:pt>
                <c:pt idx="7">
                  <c:v>0.95</c:v>
                </c:pt>
                <c:pt idx="8">
                  <c:v>0.99</c:v>
                </c:pt>
                <c:pt idx="9">
                  <c:v>1.01</c:v>
                </c:pt>
                <c:pt idx="10">
                  <c:v>1.01</c:v>
                </c:pt>
                <c:pt idx="11">
                  <c:v>1.02</c:v>
                </c:pt>
                <c:pt idx="12">
                  <c:v>1.06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1.04</c:v>
                </c:pt>
                <c:pt idx="17">
                  <c:v>1.02</c:v>
                </c:pt>
                <c:pt idx="18">
                  <c:v>1.02</c:v>
                </c:pt>
                <c:pt idx="19">
                  <c:v>1.04</c:v>
                </c:pt>
                <c:pt idx="20">
                  <c:v>1</c:v>
                </c:pt>
                <c:pt idx="21">
                  <c:v>0.99</c:v>
                </c:pt>
                <c:pt idx="22">
                  <c:v>1.04</c:v>
                </c:pt>
                <c:pt idx="23">
                  <c:v>1.04</c:v>
                </c:pt>
                <c:pt idx="24">
                  <c:v>1.03</c:v>
                </c:pt>
                <c:pt idx="25">
                  <c:v>1.01</c:v>
                </c:pt>
                <c:pt idx="26">
                  <c:v>0.96</c:v>
                </c:pt>
                <c:pt idx="27">
                  <c:v>0.95</c:v>
                </c:pt>
                <c:pt idx="28">
                  <c:v>0.99</c:v>
                </c:pt>
                <c:pt idx="29">
                  <c:v>0.94</c:v>
                </c:pt>
                <c:pt idx="30">
                  <c:v>0.97</c:v>
                </c:pt>
                <c:pt idx="31">
                  <c:v>0.93</c:v>
                </c:pt>
                <c:pt idx="32">
                  <c:v>0.98</c:v>
                </c:pt>
                <c:pt idx="33">
                  <c:v>0.93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A1F8-4DCB-9C54-B8BACBB9BC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39390335"/>
        <c:axId val="739396159"/>
      </c:lineChart>
      <c:catAx>
        <c:axId val="7393903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6159"/>
        <c:crosses val="autoZero"/>
        <c:auto val="1"/>
        <c:lblAlgn val="ctr"/>
        <c:lblOffset val="100"/>
        <c:noMultiLvlLbl val="0"/>
      </c:catAx>
      <c:valAx>
        <c:axId val="739396159"/>
        <c:scaling>
          <c:orientation val="minMax"/>
          <c:max val="1.2"/>
          <c:min val="0.60000000000000009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7393903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18021443785931"/>
          <c:y val="0.92550720065973224"/>
          <c:w val="0.79775067828623381"/>
          <c:h val="6.7226437199654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088EF8E0-31C4-40E3-91E8-F540107D7DDD}">
      <dgm:prSet phldrT="[Text]"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522785" tIns="45720" rIns="45720" bIns="4572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gm:t>
    </dgm:pt>
    <dgm:pt modelId="{9ED2E3AF-79BB-4825-86A6-D11ED004BE0E}" type="par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E750E527-F2FC-47A4-80FF-3EF70621A0B7}" type="sibTrans" cxnId="{A3BCE237-F187-40DA-A225-25A992EB0D45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7B412FF0-ADD8-4AE4-B6D6-DB1BD0A87CCF}">
      <dgm:prSet custT="1"/>
      <dgm:spPr>
        <a:ln>
          <a:noFill/>
        </a:ln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gm:t>
    </dgm:pt>
    <dgm:pt modelId="{1FC453A1-9F35-40E9-A0FE-D78D294FCC1F}" type="par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29B28632-9886-45A9-8954-FD4F3920E3B1}" type="sibTrans" cxnId="{4300E806-91F2-4DF1-9D12-DD4F01A1E082}">
      <dgm:prSet/>
      <dgm:spPr/>
      <dgm:t>
        <a:bodyPr/>
        <a:lstStyle/>
        <a:p>
          <a:endParaRPr lang="hu-HU" sz="1800">
            <a:solidFill>
              <a:schemeClr val="tx2"/>
            </a:solidFill>
          </a:endParaRPr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/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/>
        </a:p>
      </dgm:t>
    </dgm:pt>
    <dgm:pt modelId="{4EAFE022-DBAD-48C9-A709-5459A8DE7E87}">
      <dgm:prSet custT="1"/>
      <dgm:spPr>
        <a:ln>
          <a:noFill/>
        </a:ln>
      </dgm:spPr>
      <dgm:t>
        <a:bodyPr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gm:t>
    </dgm:pt>
    <dgm:pt modelId="{0074FD97-21E1-4CEE-8E1F-87B36A22BF45}" type="parTrans" cxnId="{01362C16-F508-4F60-8A5D-39D652381AFD}">
      <dgm:prSet/>
      <dgm:spPr/>
      <dgm:t>
        <a:bodyPr/>
        <a:lstStyle/>
        <a:p>
          <a:endParaRPr lang="hu-HU"/>
        </a:p>
      </dgm:t>
    </dgm:pt>
    <dgm:pt modelId="{0F2EC4A6-9002-4B1F-A6A1-7ACEC2FF007A}" type="sibTrans" cxnId="{01362C16-F508-4F60-8A5D-39D652381AFD}">
      <dgm:prSet/>
      <dgm:spPr/>
      <dgm:t>
        <a:bodyPr/>
        <a:lstStyle/>
        <a:p>
          <a:endParaRPr lang="hu-HU"/>
        </a:p>
      </dgm:t>
    </dgm:pt>
    <dgm:pt modelId="{47DDC116-1DE5-4D2B-AE32-154C35F48BA0}">
      <dgm:prSet custT="1"/>
      <dgm:spPr>
        <a:ln>
          <a:solidFill>
            <a:schemeClr val="bg1"/>
          </a:solidFill>
        </a:ln>
      </dgm:spPr>
      <dgm:t>
        <a:bodyPr/>
        <a:lstStyle/>
        <a:p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gm:t>
    </dgm:pt>
    <dgm:pt modelId="{5535AA26-7B83-4BAF-B17D-42B4543CC2D4}" type="sibTrans" cxnId="{F72DB7E8-7D82-4578-855C-84F98F66C997}">
      <dgm:prSet/>
      <dgm:spPr/>
      <dgm:t>
        <a:bodyPr/>
        <a:lstStyle/>
        <a:p>
          <a:endParaRPr lang="hu-HU"/>
        </a:p>
      </dgm:t>
    </dgm:pt>
    <dgm:pt modelId="{D488044B-8747-4A9D-A196-72DE1F493DDF}" type="parTrans" cxnId="{F72DB7E8-7D82-4578-855C-84F98F66C997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02949546-BBFD-4974-8755-895F0735153C}" type="pres">
      <dgm:prSet presAssocID="{4EAFE022-DBAD-48C9-A709-5459A8DE7E87}" presName="text_2" presStyleLbl="node1" presStyleIdx="1" presStyleCnt="5">
        <dgm:presLayoutVars>
          <dgm:bulletEnabled val="1"/>
        </dgm:presLayoutVars>
      </dgm:prSet>
      <dgm:spPr/>
    </dgm:pt>
    <dgm:pt modelId="{345CDCDA-F0E7-4F74-A7B1-A4038D7B734B}" type="pres">
      <dgm:prSet presAssocID="{4EAFE022-DBAD-48C9-A709-5459A8DE7E87}" presName="accent_2" presStyleCnt="0"/>
      <dgm:spPr/>
    </dgm:pt>
    <dgm:pt modelId="{A348C023-4EB0-4E9E-B66B-7FA62BBCF1C9}" type="pres">
      <dgm:prSet presAssocID="{4EAFE022-DBAD-48C9-A709-5459A8DE7E87}" presName="accentRepeatNode" presStyleLbl="solidFgAcc1" presStyleIdx="1" presStyleCnt="5"/>
      <dgm:spPr/>
    </dgm:pt>
    <dgm:pt modelId="{6FBBC7D8-B187-415D-954C-562D8E567D0C}" type="pres">
      <dgm:prSet presAssocID="{088EF8E0-31C4-40E3-91E8-F540107D7DDD}" presName="text_3" presStyleLbl="node1" presStyleIdx="2" presStyleCnt="5">
        <dgm:presLayoutVars>
          <dgm:bulletEnabled val="1"/>
        </dgm:presLayoutVars>
      </dgm:prSet>
      <dgm:spPr>
        <a:xfrm>
          <a:off x="1112537" y="2304352"/>
          <a:ext cx="7633574" cy="658627"/>
        </a:xfrm>
        <a:prstGeom prst="rect">
          <a:avLst/>
        </a:prstGeom>
      </dgm:spPr>
    </dgm:pt>
    <dgm:pt modelId="{B54B306D-4C7D-44D8-ABBF-8421173AE38A}" type="pres">
      <dgm:prSet presAssocID="{088EF8E0-31C4-40E3-91E8-F540107D7DDD}" presName="accent_3" presStyleCnt="0"/>
      <dgm:spPr/>
    </dgm:pt>
    <dgm:pt modelId="{1402A038-4796-4682-A5B0-D46385A09C24}" type="pres">
      <dgm:prSet presAssocID="{088EF8E0-31C4-40E3-91E8-F540107D7DDD}" presName="accentRepeatNode" presStyleLbl="solidFgAcc1" presStyleIdx="2" presStyleCnt="5"/>
      <dgm:spPr>
        <a:xfrm>
          <a:off x="578556" y="1285196"/>
          <a:ext cx="857163" cy="857163"/>
        </a:xfrm>
        <a:prstGeom prst="ellipse">
          <a:avLst/>
        </a:prstGeom>
      </dgm:spPr>
    </dgm:pt>
    <dgm:pt modelId="{D1A00C27-D551-4E18-9975-14657574FAE3}" type="pres">
      <dgm:prSet presAssocID="{47DDC116-1DE5-4D2B-AE32-154C35F48BA0}" presName="text_4" presStyleLbl="node1" presStyleIdx="3" presStyleCnt="5">
        <dgm:presLayoutVars>
          <dgm:bulletEnabled val="1"/>
        </dgm:presLayoutVars>
      </dgm:prSet>
      <dgm:spPr/>
    </dgm:pt>
    <dgm:pt modelId="{3937E788-FD7B-4BA9-8F7B-AF66B0F98B9A}" type="pres">
      <dgm:prSet presAssocID="{47DDC116-1DE5-4D2B-AE32-154C35F48BA0}" presName="accent_4" presStyleCnt="0"/>
      <dgm:spPr/>
    </dgm:pt>
    <dgm:pt modelId="{D9B72EBC-C7D4-4E75-84AF-26BCF62C8721}" type="pres">
      <dgm:prSet presAssocID="{47DDC116-1DE5-4D2B-AE32-154C35F48BA0}" presName="accentRepeatNode" presStyleLbl="solidFgAcc1" presStyleIdx="3" presStyleCnt="5"/>
      <dgm:spPr/>
    </dgm:pt>
    <dgm:pt modelId="{25B9A6EB-1F84-435A-A38F-0662589AE380}" type="pres">
      <dgm:prSet presAssocID="{7B412FF0-ADD8-4AE4-B6D6-DB1BD0A87CCF}" presName="text_5" presStyleLbl="node1" presStyleIdx="4" presStyleCnt="5">
        <dgm:presLayoutVars>
          <dgm:bulletEnabled val="1"/>
        </dgm:presLayoutVars>
      </dgm:prSet>
      <dgm:spPr/>
    </dgm:pt>
    <dgm:pt modelId="{00CA73B2-0A6F-4F2E-8DF2-3CA90FA5EF44}" type="pres">
      <dgm:prSet presAssocID="{7B412FF0-ADD8-4AE4-B6D6-DB1BD0A87CCF}" presName="accent_5" presStyleCnt="0"/>
      <dgm:spPr/>
    </dgm:pt>
    <dgm:pt modelId="{9F0847F9-3AE9-40D2-92B5-128DB8C3A512}" type="pres">
      <dgm:prSet presAssocID="{7B412FF0-ADD8-4AE4-B6D6-DB1BD0A87CCF}" presName="accentRepeatNode" presStyleLbl="solidFgAcc1" presStyleIdx="4" presStyleCnt="5"/>
      <dgm:spPr>
        <a:xfrm>
          <a:off x="553603" y="3679825"/>
          <a:ext cx="721706" cy="721706"/>
        </a:xfrm>
        <a:prstGeom prst="ellipse">
          <a:avLst/>
        </a:prstGeom>
      </dgm:spPr>
    </dgm:pt>
  </dgm:ptLst>
  <dgm:cxnLst>
    <dgm:cxn modelId="{4300E806-91F2-4DF1-9D12-DD4F01A1E082}" srcId="{68E21B0D-CBAC-4EA7-97F3-94026FF8C51F}" destId="{7B412FF0-ADD8-4AE4-B6D6-DB1BD0A87CCF}" srcOrd="4" destOrd="0" parTransId="{1FC453A1-9F35-40E9-A0FE-D78D294FCC1F}" sibTransId="{29B28632-9886-45A9-8954-FD4F3920E3B1}"/>
    <dgm:cxn modelId="{E48FBC12-5021-4DFC-B140-D5C7B4194959}" type="presOf" srcId="{7B412FF0-ADD8-4AE4-B6D6-DB1BD0A87CCF}" destId="{25B9A6EB-1F84-435A-A38F-0662589AE380}" srcOrd="0" destOrd="0" presId="urn:microsoft.com/office/officeart/2008/layout/VerticalCurvedList"/>
    <dgm:cxn modelId="{01362C16-F508-4F60-8A5D-39D652381AFD}" srcId="{68E21B0D-CBAC-4EA7-97F3-94026FF8C51F}" destId="{4EAFE022-DBAD-48C9-A709-5459A8DE7E87}" srcOrd="1" destOrd="0" parTransId="{0074FD97-21E1-4CEE-8E1F-87B36A22BF45}" sibTransId="{0F2EC4A6-9002-4B1F-A6A1-7ACEC2FF007A}"/>
    <dgm:cxn modelId="{A3BCE237-F187-40DA-A225-25A992EB0D45}" srcId="{68E21B0D-CBAC-4EA7-97F3-94026FF8C51F}" destId="{088EF8E0-31C4-40E3-91E8-F540107D7DDD}" srcOrd="2" destOrd="0" parTransId="{9ED2E3AF-79BB-4825-86A6-D11ED004BE0E}" sibTransId="{E750E527-F2FC-47A4-80FF-3EF70621A0B7}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62E2CD56-5C51-4F9A-B57E-472C053D8887}" type="presOf" srcId="{4EAFE022-DBAD-48C9-A709-5459A8DE7E87}" destId="{02949546-BBFD-4974-8755-895F0735153C}" srcOrd="0" destOrd="0" presId="urn:microsoft.com/office/officeart/2008/layout/VerticalCurvedList"/>
    <dgm:cxn modelId="{D801818E-AFB0-45FD-94BF-B3B1DC06C6D9}" type="presOf" srcId="{17BFB10E-DFB4-4CD5-8B0A-CCD1B29C9CF2}" destId="{505EA83E-D553-40FD-9833-4CCEE38D3EC5}" srcOrd="0" destOrd="0" presId="urn:microsoft.com/office/officeart/2008/layout/VerticalCurvedList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C3EF5DD-3259-49F3-B5F2-CBA51ADED47E}" type="presOf" srcId="{47DDC116-1DE5-4D2B-AE32-154C35F48BA0}" destId="{D1A00C27-D551-4E18-9975-14657574FAE3}" srcOrd="0" destOrd="0" presId="urn:microsoft.com/office/officeart/2008/layout/VerticalCurvedList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F72DB7E8-7D82-4578-855C-84F98F66C997}" srcId="{68E21B0D-CBAC-4EA7-97F3-94026FF8C51F}" destId="{47DDC116-1DE5-4D2B-AE32-154C35F48BA0}" srcOrd="3" destOrd="0" parTransId="{D488044B-8747-4A9D-A196-72DE1F493DDF}" sibTransId="{5535AA26-7B83-4BAF-B17D-42B4543CC2D4}"/>
    <dgm:cxn modelId="{0CF01CFD-B0D7-4B9C-BE93-27F742D21A40}" type="presOf" srcId="{088EF8E0-31C4-40E3-91E8-F540107D7DDD}" destId="{6FBBC7D8-B187-415D-954C-562D8E567D0C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3171773A-CD1B-4294-AEA8-5CA1F81D86AA}" type="presParOf" srcId="{A55778FD-1C20-4749-B692-0C762B0462F2}" destId="{02949546-BBFD-4974-8755-895F0735153C}" srcOrd="3" destOrd="0" presId="urn:microsoft.com/office/officeart/2008/layout/VerticalCurvedList"/>
    <dgm:cxn modelId="{DBB7A776-F47B-4C7B-AA35-E62DDE4564C7}" type="presParOf" srcId="{A55778FD-1C20-4749-B692-0C762B0462F2}" destId="{345CDCDA-F0E7-4F74-A7B1-A4038D7B734B}" srcOrd="4" destOrd="0" presId="urn:microsoft.com/office/officeart/2008/layout/VerticalCurvedList"/>
    <dgm:cxn modelId="{B2FE2B08-1F45-42F1-A6C4-A018A5F0DA17}" type="presParOf" srcId="{345CDCDA-F0E7-4F74-A7B1-A4038D7B734B}" destId="{A348C023-4EB0-4E9E-B66B-7FA62BBCF1C9}" srcOrd="0" destOrd="0" presId="urn:microsoft.com/office/officeart/2008/layout/VerticalCurvedList"/>
    <dgm:cxn modelId="{5EC48ACF-C02D-418B-8683-E3C39BD41B7D}" type="presParOf" srcId="{A55778FD-1C20-4749-B692-0C762B0462F2}" destId="{6FBBC7D8-B187-415D-954C-562D8E567D0C}" srcOrd="5" destOrd="0" presId="urn:microsoft.com/office/officeart/2008/layout/VerticalCurvedList"/>
    <dgm:cxn modelId="{241C3A2F-5418-4CF4-8FED-1D81DCE83373}" type="presParOf" srcId="{A55778FD-1C20-4749-B692-0C762B0462F2}" destId="{B54B306D-4C7D-44D8-ABBF-8421173AE38A}" srcOrd="6" destOrd="0" presId="urn:microsoft.com/office/officeart/2008/layout/VerticalCurvedList"/>
    <dgm:cxn modelId="{7D6D708A-A410-4CF1-9D40-4032D1E65CFB}" type="presParOf" srcId="{B54B306D-4C7D-44D8-ABBF-8421173AE38A}" destId="{1402A038-4796-4682-A5B0-D46385A09C24}" srcOrd="0" destOrd="0" presId="urn:microsoft.com/office/officeart/2008/layout/VerticalCurvedList"/>
    <dgm:cxn modelId="{C06FFFBD-3C42-47A7-A9DD-747B6B649003}" type="presParOf" srcId="{A55778FD-1C20-4749-B692-0C762B0462F2}" destId="{D1A00C27-D551-4E18-9975-14657574FAE3}" srcOrd="7" destOrd="0" presId="urn:microsoft.com/office/officeart/2008/layout/VerticalCurvedList"/>
    <dgm:cxn modelId="{725F2370-9F41-40E3-BC76-6D4B24985612}" type="presParOf" srcId="{A55778FD-1C20-4749-B692-0C762B0462F2}" destId="{3937E788-FD7B-4BA9-8F7B-AF66B0F98B9A}" srcOrd="8" destOrd="0" presId="urn:microsoft.com/office/officeart/2008/layout/VerticalCurvedList"/>
    <dgm:cxn modelId="{F582ED51-1F22-4FB7-BF87-8CD7CC93FCAB}" type="presParOf" srcId="{3937E788-FD7B-4BA9-8F7B-AF66B0F98B9A}" destId="{D9B72EBC-C7D4-4E75-84AF-26BCF62C8721}" srcOrd="0" destOrd="0" presId="urn:microsoft.com/office/officeart/2008/layout/VerticalCurvedList"/>
    <dgm:cxn modelId="{984CAD04-A28B-4399-B83D-7AB59F9B4CE0}" type="presParOf" srcId="{A55778FD-1C20-4749-B692-0C762B0462F2}" destId="{25B9A6EB-1F84-435A-A38F-0662589AE380}" srcOrd="9" destOrd="0" presId="urn:microsoft.com/office/officeart/2008/layout/VerticalCurvedList"/>
    <dgm:cxn modelId="{FD9BD56D-EE4D-4B75-8CC0-B991B9859C23}" type="presParOf" srcId="{A55778FD-1C20-4749-B692-0C762B0462F2}" destId="{00CA73B2-0A6F-4F2E-8DF2-3CA90FA5EF44}" srcOrd="10" destOrd="0" presId="urn:microsoft.com/office/officeart/2008/layout/VerticalCurvedList"/>
    <dgm:cxn modelId="{E8BA2E46-18A0-47F6-A1A7-39DE574CD34C}" type="presParOf" srcId="{00CA73B2-0A6F-4F2E-8DF2-3CA90FA5EF44}" destId="{9F0847F9-3AE9-40D2-92B5-128DB8C3A51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E21B0D-CBAC-4EA7-97F3-94026FF8C51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hu-HU"/>
        </a:p>
      </dgm:t>
    </dgm:pt>
    <dgm:pt modelId="{6090B06F-4AFE-4CE9-897E-51A54A1D377A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konjunktúraindex előző hónaphoz viszonyított gyengülése elsősorban a nagyvállalati válaszadók aktuális helyzettel kapcsolatos tapasztalatainak kedvezőtlenebbé válásával magyarázható.</a:t>
          </a:r>
        </a:p>
      </dgm:t>
    </dgm:pt>
    <dgm:pt modelId="{9820B12D-F42A-403B-90E6-F22E35BB41AF}" type="par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1CB113A5-494A-4E98-85B7-18E8FC9EBE98}" type="sibTrans" cxnId="{1313D2B4-537C-41CA-BE47-9ADF82A44B9F}">
      <dgm:prSet/>
      <dgm:spPr/>
      <dgm:t>
        <a:bodyPr/>
        <a:lstStyle/>
        <a:p>
          <a:endParaRPr lang="hu-HU" sz="1800" b="1">
            <a:solidFill>
              <a:schemeClr val="tx2"/>
            </a:solidFill>
          </a:endParaRPr>
        </a:p>
      </dgm:t>
    </dgm:pt>
    <dgm:pt modelId="{542B9BE7-C64F-46EC-A3B5-E064F072579F}">
      <dgm:prSet custT="1"/>
      <dgm:spPr>
        <a:ln>
          <a:noFill/>
        </a:ln>
      </dgm:spPr>
      <dgm:t>
        <a:bodyPr/>
        <a:lstStyle/>
        <a:p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augusztushoz képest: előbbi 90-ről 87, utóbbi 98-ról 93 százalékra.</a:t>
          </a:r>
          <a:endParaRPr lang="hu-HU" sz="1800" dirty="0"/>
        </a:p>
      </dgm:t>
    </dgm:pt>
    <dgm:pt modelId="{D2301725-D1C2-4F66-8428-CA7B7AC3AFD6}" type="parTrans" cxnId="{D0040C9A-092B-46F3-AAA6-8405C08E1476}">
      <dgm:prSet/>
      <dgm:spPr/>
      <dgm:t>
        <a:bodyPr/>
        <a:lstStyle/>
        <a:p>
          <a:endParaRPr lang="hu-HU"/>
        </a:p>
      </dgm:t>
    </dgm:pt>
    <dgm:pt modelId="{1AC59D6A-696E-4CBD-A5AA-DDBCB9A8A1AC}" type="sibTrans" cxnId="{D0040C9A-092B-46F3-AAA6-8405C08E1476}">
      <dgm:prSet/>
      <dgm:spPr/>
      <dgm:t>
        <a:bodyPr/>
        <a:lstStyle/>
        <a:p>
          <a:endParaRPr lang="hu-HU"/>
        </a:p>
      </dgm:t>
    </dgm:pt>
    <dgm:pt modelId="{5BC02F0C-BFBB-47DD-93C5-86CA70E51D56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létszámváltoztatási tervek mutatói továbbra is </a:t>
          </a:r>
          <a:r>
            <a:rPr lang="hu-HU" sz="1800" b="1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dirty="0">
              <a:solidFill>
                <a:srgbClr val="0C2148"/>
              </a:solidFill>
              <a:latin typeface="Calibri"/>
              <a:ea typeface="+mn-ea"/>
              <a:cs typeface="+mn-cs"/>
            </a:rPr>
            <a:t>, de gyengültek az előző hónaphoz képest: előbbi +24-ről +20, utóbbi +3-ról +2 pontra.</a:t>
          </a:r>
        </a:p>
      </dgm:t>
    </dgm:pt>
    <dgm:pt modelId="{FCC96BCD-6745-487A-90C7-5CF0BC5EA796}" type="parTrans" cxnId="{610534A5-01FF-4076-AD18-0532C6EFA6A3}">
      <dgm:prSet/>
      <dgm:spPr/>
      <dgm:t>
        <a:bodyPr/>
        <a:lstStyle/>
        <a:p>
          <a:endParaRPr lang="hu-HU"/>
        </a:p>
      </dgm:t>
    </dgm:pt>
    <dgm:pt modelId="{E9C68BDB-EEDA-4EE5-ABE7-537166A34275}" type="sibTrans" cxnId="{610534A5-01FF-4076-AD18-0532C6EFA6A3}">
      <dgm:prSet/>
      <dgm:spPr/>
      <dgm:t>
        <a:bodyPr/>
        <a:lstStyle/>
        <a:p>
          <a:endParaRPr lang="hu-HU"/>
        </a:p>
      </dgm:t>
    </dgm:pt>
    <dgm:pt modelId="{8B201FFD-8EBF-456B-8E79-3B81B9E9CDAF}">
      <dgm:prSet custT="1"/>
      <dgm:spPr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gm:spPr>
      <dgm:t>
        <a:bodyPr spcFirstLastPara="0" vert="horz" wrap="square" lIns="458284" tIns="50800" rIns="50800" bIns="50800" numCol="1" spcCol="1270" anchor="ctr" anchorCtr="0"/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az augusztusi -8 pontról -12 pontra csökkent.</a:t>
          </a:r>
        </a:p>
      </dgm:t>
    </dgm:pt>
    <dgm:pt modelId="{17BFB10E-DFB4-4CD5-8B0A-CCD1B29C9CF2}" type="sibTrans" cxnId="{333B4E6E-BBFB-4311-BDD0-E83528C08F40}">
      <dgm:prSet/>
      <dgm:spPr/>
      <dgm:t>
        <a:bodyPr/>
        <a:lstStyle/>
        <a:p>
          <a:endParaRPr lang="hu-HU" b="1"/>
        </a:p>
      </dgm:t>
    </dgm:pt>
    <dgm:pt modelId="{5A072F9E-FA53-4458-BC4D-FB3EFE7F5A03}" type="parTrans" cxnId="{333B4E6E-BBFB-4311-BDD0-E83528C08F40}">
      <dgm:prSet/>
      <dgm:spPr/>
      <dgm:t>
        <a:bodyPr/>
        <a:lstStyle/>
        <a:p>
          <a:endParaRPr lang="hu-HU" b="1"/>
        </a:p>
      </dgm:t>
    </dgm:pt>
    <dgm:pt modelId="{0BC59536-7FDB-405C-BEA9-59B3A7329E42}">
      <dgm:prSet custT="1"/>
      <dgm:spPr>
        <a:ln>
          <a:noFill/>
        </a:ln>
      </dgm:spPr>
      <dgm:t>
        <a:bodyPr/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gyengüléséhez a jelenlegi helyzet megítélésének romlása (-21-ről -26 pontra) és a várakozások gyengülése (+5-ről +3 pontra) is hozzájárult.</a:t>
          </a:r>
        </a:p>
      </dgm:t>
    </dgm:pt>
    <dgm:pt modelId="{D4FBC9D3-017F-41C1-B85B-50203D19140C}" type="parTrans" cxnId="{6358EAB5-ADB7-423D-9483-340D3A3C3AA4}">
      <dgm:prSet/>
      <dgm:spPr/>
      <dgm:t>
        <a:bodyPr/>
        <a:lstStyle/>
        <a:p>
          <a:endParaRPr lang="hu-HU"/>
        </a:p>
      </dgm:t>
    </dgm:pt>
    <dgm:pt modelId="{A4EB6832-0B0E-475F-8A4E-64813FFBEBE9}" type="sibTrans" cxnId="{6358EAB5-ADB7-423D-9483-340D3A3C3AA4}">
      <dgm:prSet/>
      <dgm:spPr/>
      <dgm:t>
        <a:bodyPr/>
        <a:lstStyle/>
        <a:p>
          <a:endParaRPr lang="hu-HU"/>
        </a:p>
      </dgm:t>
    </dgm:pt>
    <dgm:pt modelId="{43AF2C7F-9D4D-4A49-8B13-6A831E89864E}" type="pres">
      <dgm:prSet presAssocID="{68E21B0D-CBAC-4EA7-97F3-94026FF8C51F}" presName="Name0" presStyleCnt="0">
        <dgm:presLayoutVars>
          <dgm:chMax val="7"/>
          <dgm:chPref val="7"/>
          <dgm:dir/>
        </dgm:presLayoutVars>
      </dgm:prSet>
      <dgm:spPr/>
    </dgm:pt>
    <dgm:pt modelId="{A55778FD-1C20-4749-B692-0C762B0462F2}" type="pres">
      <dgm:prSet presAssocID="{68E21B0D-CBAC-4EA7-97F3-94026FF8C51F}" presName="Name1" presStyleCnt="0"/>
      <dgm:spPr/>
    </dgm:pt>
    <dgm:pt modelId="{856534C4-DC8B-4E2A-AF30-1D1792EC9544}" type="pres">
      <dgm:prSet presAssocID="{68E21B0D-CBAC-4EA7-97F3-94026FF8C51F}" presName="cycle" presStyleCnt="0"/>
      <dgm:spPr/>
    </dgm:pt>
    <dgm:pt modelId="{1B64F6A8-1B16-4DC6-A510-2EB268F3947C}" type="pres">
      <dgm:prSet presAssocID="{68E21B0D-CBAC-4EA7-97F3-94026FF8C51F}" presName="srcNode" presStyleLbl="node1" presStyleIdx="0" presStyleCnt="5"/>
      <dgm:spPr/>
    </dgm:pt>
    <dgm:pt modelId="{505EA83E-D553-40FD-9833-4CCEE38D3EC5}" type="pres">
      <dgm:prSet presAssocID="{68E21B0D-CBAC-4EA7-97F3-94026FF8C51F}" presName="conn" presStyleLbl="parChTrans1D2" presStyleIdx="0" presStyleCnt="1"/>
      <dgm:spPr/>
    </dgm:pt>
    <dgm:pt modelId="{297420CF-4700-40BE-A0C5-61932E931679}" type="pres">
      <dgm:prSet presAssocID="{68E21B0D-CBAC-4EA7-97F3-94026FF8C51F}" presName="extraNode" presStyleLbl="node1" presStyleIdx="0" presStyleCnt="5"/>
      <dgm:spPr/>
    </dgm:pt>
    <dgm:pt modelId="{0DAADFA9-AE67-4DDD-8B74-47EC6C91FA3A}" type="pres">
      <dgm:prSet presAssocID="{68E21B0D-CBAC-4EA7-97F3-94026FF8C51F}" presName="dstNode" presStyleLbl="node1" presStyleIdx="0" presStyleCnt="5"/>
      <dgm:spPr/>
    </dgm:pt>
    <dgm:pt modelId="{68C3EA52-DE74-46CA-9FF6-609FCF20AB74}" type="pres">
      <dgm:prSet presAssocID="{8B201FFD-8EBF-456B-8E79-3B81B9E9CDAF}" presName="text_1" presStyleLbl="node1" presStyleIdx="0" presStyleCnt="5">
        <dgm:presLayoutVars>
          <dgm:bulletEnabled val="1"/>
        </dgm:presLayoutVars>
      </dgm:prSet>
      <dgm:spPr/>
    </dgm:pt>
    <dgm:pt modelId="{9BFD6AFF-7B36-4785-B927-099250E13710}" type="pres">
      <dgm:prSet presAssocID="{8B201FFD-8EBF-456B-8E79-3B81B9E9CDAF}" presName="accent_1" presStyleCnt="0"/>
      <dgm:spPr/>
    </dgm:pt>
    <dgm:pt modelId="{82C24F11-80B1-4F65-AD1A-8531954803D6}" type="pres">
      <dgm:prSet presAssocID="{8B201FFD-8EBF-456B-8E79-3B81B9E9CDAF}" presName="accentRepeatNode" presStyleLbl="solidFgAcc1" presStyleIdx="0" presStyleCnt="5"/>
      <dgm:spPr/>
    </dgm:pt>
    <dgm:pt modelId="{1E444D9B-61F3-44D0-97DA-D9A37356B144}" type="pres">
      <dgm:prSet presAssocID="{0BC59536-7FDB-405C-BEA9-59B3A7329E42}" presName="text_2" presStyleLbl="node1" presStyleIdx="1" presStyleCnt="5">
        <dgm:presLayoutVars>
          <dgm:bulletEnabled val="1"/>
        </dgm:presLayoutVars>
      </dgm:prSet>
      <dgm:spPr/>
    </dgm:pt>
    <dgm:pt modelId="{3211DE0F-F245-4053-AB31-06BC2399D388}" type="pres">
      <dgm:prSet presAssocID="{0BC59536-7FDB-405C-BEA9-59B3A7329E42}" presName="accent_2" presStyleCnt="0"/>
      <dgm:spPr/>
    </dgm:pt>
    <dgm:pt modelId="{AEECCA16-77F3-45E7-A48D-60937F0179A7}" type="pres">
      <dgm:prSet presAssocID="{0BC59536-7FDB-405C-BEA9-59B3A7329E42}" presName="accentRepeatNode" presStyleLbl="solidFgAcc1" presStyleIdx="1" presStyleCnt="5"/>
      <dgm:spPr/>
    </dgm:pt>
    <dgm:pt modelId="{2A6A6251-B34A-4C1B-B7D8-EE9EBACCD7DA}" type="pres">
      <dgm:prSet presAssocID="{542B9BE7-C64F-46EC-A3B5-E064F072579F}" presName="text_3" presStyleLbl="node1" presStyleIdx="2" presStyleCnt="5">
        <dgm:presLayoutVars>
          <dgm:bulletEnabled val="1"/>
        </dgm:presLayoutVars>
      </dgm:prSet>
      <dgm:spPr/>
    </dgm:pt>
    <dgm:pt modelId="{6ED62044-5872-4AFE-A8A2-E1AA6DA593CF}" type="pres">
      <dgm:prSet presAssocID="{542B9BE7-C64F-46EC-A3B5-E064F072579F}" presName="accent_3" presStyleCnt="0"/>
      <dgm:spPr/>
    </dgm:pt>
    <dgm:pt modelId="{833BB777-15FA-4149-8247-460D9C195F45}" type="pres">
      <dgm:prSet presAssocID="{542B9BE7-C64F-46EC-A3B5-E064F072579F}" presName="accentRepeatNode" presStyleLbl="solidFgAcc1" presStyleIdx="2" presStyleCnt="5"/>
      <dgm:spPr/>
    </dgm:pt>
    <dgm:pt modelId="{31813B7C-5D23-4FAD-8FD5-895671125D17}" type="pres">
      <dgm:prSet presAssocID="{5BC02F0C-BFBB-47DD-93C5-86CA70E51D56}" presName="text_4" presStyleLbl="node1" presStyleIdx="3" presStyleCnt="5">
        <dgm:presLayoutVars>
          <dgm:bulletEnabled val="1"/>
        </dgm:presLayoutVars>
      </dgm:prSet>
      <dgm:spPr/>
    </dgm:pt>
    <dgm:pt modelId="{604028C9-1A47-46B1-9B93-1354F78E7C77}" type="pres">
      <dgm:prSet presAssocID="{5BC02F0C-BFBB-47DD-93C5-86CA70E51D56}" presName="accent_4" presStyleCnt="0"/>
      <dgm:spPr/>
    </dgm:pt>
    <dgm:pt modelId="{99F2E81B-3650-4D03-95C1-89D30D01C17B}" type="pres">
      <dgm:prSet presAssocID="{5BC02F0C-BFBB-47DD-93C5-86CA70E51D56}" presName="accentRepeatNode" presStyleLbl="solidFgAcc1" presStyleIdx="3" presStyleCnt="5"/>
      <dgm:spPr/>
    </dgm:pt>
    <dgm:pt modelId="{A9A25F28-84AE-440F-8DEB-E5B1487B6415}" type="pres">
      <dgm:prSet presAssocID="{6090B06F-4AFE-4CE9-897E-51A54A1D377A}" presName="text_5" presStyleLbl="node1" presStyleIdx="4" presStyleCnt="5">
        <dgm:presLayoutVars>
          <dgm:bulletEnabled val="1"/>
        </dgm:presLayoutVars>
      </dgm:prSet>
      <dgm:spPr/>
    </dgm:pt>
    <dgm:pt modelId="{9086F95A-F19B-4B1D-A9E5-0EEE2DBF244A}" type="pres">
      <dgm:prSet presAssocID="{6090B06F-4AFE-4CE9-897E-51A54A1D377A}" presName="accent_5" presStyleCnt="0"/>
      <dgm:spPr/>
    </dgm:pt>
    <dgm:pt modelId="{F9B28654-D436-4056-A83D-E81A90D53409}" type="pres">
      <dgm:prSet presAssocID="{6090B06F-4AFE-4CE9-897E-51A54A1D377A}" presName="accentRepeatNode" presStyleLbl="solidFgAcc1" presStyleIdx="4" presStyleCnt="5"/>
      <dgm:spPr>
        <a:xfrm>
          <a:off x="770773" y="2813887"/>
          <a:ext cx="721706" cy="721706"/>
        </a:xfrm>
        <a:prstGeom prst="ellipse">
          <a:avLst/>
        </a:prstGeom>
      </dgm:spPr>
    </dgm:pt>
  </dgm:ptLst>
  <dgm:cxnLst>
    <dgm:cxn modelId="{AC224C18-6584-494F-B9E6-07349FC53CE0}" type="presOf" srcId="{6090B06F-4AFE-4CE9-897E-51A54A1D377A}" destId="{A9A25F28-84AE-440F-8DEB-E5B1487B6415}" srcOrd="0" destOrd="0" presId="urn:microsoft.com/office/officeart/2008/layout/VerticalCurvedList"/>
    <dgm:cxn modelId="{4698F639-DD7A-4AEF-83B5-8F067DF85408}" type="presOf" srcId="{5BC02F0C-BFBB-47DD-93C5-86CA70E51D56}" destId="{31813B7C-5D23-4FAD-8FD5-895671125D17}" srcOrd="0" destOrd="0" presId="urn:microsoft.com/office/officeart/2008/layout/VerticalCurvedList"/>
    <dgm:cxn modelId="{333B4E6E-BBFB-4311-BDD0-E83528C08F40}" srcId="{68E21B0D-CBAC-4EA7-97F3-94026FF8C51F}" destId="{8B201FFD-8EBF-456B-8E79-3B81B9E9CDAF}" srcOrd="0" destOrd="0" parTransId="{5A072F9E-FA53-4458-BC4D-FB3EFE7F5A03}" sibTransId="{17BFB10E-DFB4-4CD5-8B0A-CCD1B29C9CF2}"/>
    <dgm:cxn modelId="{7298F996-169A-41D3-9172-2BF97DD7F01E}" type="presOf" srcId="{8B201FFD-8EBF-456B-8E79-3B81B9E9CDAF}" destId="{68C3EA52-DE74-46CA-9FF6-609FCF20AB74}" srcOrd="0" destOrd="0" presId="urn:microsoft.com/office/officeart/2008/layout/VerticalCurvedList"/>
    <dgm:cxn modelId="{D0040C9A-092B-46F3-AAA6-8405C08E1476}" srcId="{68E21B0D-CBAC-4EA7-97F3-94026FF8C51F}" destId="{542B9BE7-C64F-46EC-A3B5-E064F072579F}" srcOrd="2" destOrd="0" parTransId="{D2301725-D1C2-4F66-8428-CA7B7AC3AFD6}" sibTransId="{1AC59D6A-696E-4CBD-A5AA-DDBCB9A8A1AC}"/>
    <dgm:cxn modelId="{9EFA139B-1D06-4B0F-9034-7A3E77E2861F}" type="presOf" srcId="{0BC59536-7FDB-405C-BEA9-59B3A7329E42}" destId="{1E444D9B-61F3-44D0-97DA-D9A37356B144}" srcOrd="0" destOrd="0" presId="urn:microsoft.com/office/officeart/2008/layout/VerticalCurvedList"/>
    <dgm:cxn modelId="{610534A5-01FF-4076-AD18-0532C6EFA6A3}" srcId="{68E21B0D-CBAC-4EA7-97F3-94026FF8C51F}" destId="{5BC02F0C-BFBB-47DD-93C5-86CA70E51D56}" srcOrd="3" destOrd="0" parTransId="{FCC96BCD-6745-487A-90C7-5CF0BC5EA796}" sibTransId="{E9C68BDB-EEDA-4EE5-ABE7-537166A34275}"/>
    <dgm:cxn modelId="{83C3C0AC-ACCC-4C0A-88D3-C3AC58D2BA48}" type="presOf" srcId="{542B9BE7-C64F-46EC-A3B5-E064F072579F}" destId="{2A6A6251-B34A-4C1B-B7D8-EE9EBACCD7DA}" srcOrd="0" destOrd="0" presId="urn:microsoft.com/office/officeart/2008/layout/VerticalCurvedList"/>
    <dgm:cxn modelId="{1313D2B4-537C-41CA-BE47-9ADF82A44B9F}" srcId="{68E21B0D-CBAC-4EA7-97F3-94026FF8C51F}" destId="{6090B06F-4AFE-4CE9-897E-51A54A1D377A}" srcOrd="4" destOrd="0" parTransId="{9820B12D-F42A-403B-90E6-F22E35BB41AF}" sibTransId="{1CB113A5-494A-4E98-85B7-18E8FC9EBE98}"/>
    <dgm:cxn modelId="{6358EAB5-ADB7-423D-9483-340D3A3C3AA4}" srcId="{68E21B0D-CBAC-4EA7-97F3-94026FF8C51F}" destId="{0BC59536-7FDB-405C-BEA9-59B3A7329E42}" srcOrd="1" destOrd="0" parTransId="{D4FBC9D3-017F-41C1-B85B-50203D19140C}" sibTransId="{A4EB6832-0B0E-475F-8A4E-64813FFBEBE9}"/>
    <dgm:cxn modelId="{8D8DF3DE-E2C0-4AE9-A673-85FD7D75BE11}" type="presOf" srcId="{68E21B0D-CBAC-4EA7-97F3-94026FF8C51F}" destId="{43AF2C7F-9D4D-4A49-8B13-6A831E89864E}" srcOrd="0" destOrd="0" presId="urn:microsoft.com/office/officeart/2008/layout/VerticalCurvedList"/>
    <dgm:cxn modelId="{13531BED-F7A0-4F96-A3F9-619AB147E909}" type="presOf" srcId="{17BFB10E-DFB4-4CD5-8B0A-CCD1B29C9CF2}" destId="{505EA83E-D553-40FD-9833-4CCEE38D3EC5}" srcOrd="0" destOrd="0" presId="urn:microsoft.com/office/officeart/2008/layout/VerticalCurvedList"/>
    <dgm:cxn modelId="{2F9CB54F-A8E6-4F7D-824F-F848DAE0776A}" type="presParOf" srcId="{43AF2C7F-9D4D-4A49-8B13-6A831E89864E}" destId="{A55778FD-1C20-4749-B692-0C762B0462F2}" srcOrd="0" destOrd="0" presId="urn:microsoft.com/office/officeart/2008/layout/VerticalCurvedList"/>
    <dgm:cxn modelId="{81C8419F-9AA0-499C-89CE-328BA1F42C57}" type="presParOf" srcId="{A55778FD-1C20-4749-B692-0C762B0462F2}" destId="{856534C4-DC8B-4E2A-AF30-1D1792EC9544}" srcOrd="0" destOrd="0" presId="urn:microsoft.com/office/officeart/2008/layout/VerticalCurvedList"/>
    <dgm:cxn modelId="{CF7111A7-1E46-4017-A7CF-EC6F937A3506}" type="presParOf" srcId="{856534C4-DC8B-4E2A-AF30-1D1792EC9544}" destId="{1B64F6A8-1B16-4DC6-A510-2EB268F3947C}" srcOrd="0" destOrd="0" presId="urn:microsoft.com/office/officeart/2008/layout/VerticalCurvedList"/>
    <dgm:cxn modelId="{D02E50B8-0D29-4DF8-A444-5636C924B242}" type="presParOf" srcId="{856534C4-DC8B-4E2A-AF30-1D1792EC9544}" destId="{505EA83E-D553-40FD-9833-4CCEE38D3EC5}" srcOrd="1" destOrd="0" presId="urn:microsoft.com/office/officeart/2008/layout/VerticalCurvedList"/>
    <dgm:cxn modelId="{1CB92C14-1BB4-4316-A7A8-DA75051DDD9F}" type="presParOf" srcId="{856534C4-DC8B-4E2A-AF30-1D1792EC9544}" destId="{297420CF-4700-40BE-A0C5-61932E931679}" srcOrd="2" destOrd="0" presId="urn:microsoft.com/office/officeart/2008/layout/VerticalCurvedList"/>
    <dgm:cxn modelId="{CFCEC925-7C48-4934-B9A8-4FB3A59B709F}" type="presParOf" srcId="{856534C4-DC8B-4E2A-AF30-1D1792EC9544}" destId="{0DAADFA9-AE67-4DDD-8B74-47EC6C91FA3A}" srcOrd="3" destOrd="0" presId="urn:microsoft.com/office/officeart/2008/layout/VerticalCurvedList"/>
    <dgm:cxn modelId="{33B30D41-BFCC-4141-B467-257906FFBFA9}" type="presParOf" srcId="{A55778FD-1C20-4749-B692-0C762B0462F2}" destId="{68C3EA52-DE74-46CA-9FF6-609FCF20AB74}" srcOrd="1" destOrd="0" presId="urn:microsoft.com/office/officeart/2008/layout/VerticalCurvedList"/>
    <dgm:cxn modelId="{E0EDC027-45D6-4664-8BB0-94C8D25A591B}" type="presParOf" srcId="{A55778FD-1C20-4749-B692-0C762B0462F2}" destId="{9BFD6AFF-7B36-4785-B927-099250E13710}" srcOrd="2" destOrd="0" presId="urn:microsoft.com/office/officeart/2008/layout/VerticalCurvedList"/>
    <dgm:cxn modelId="{0E6F5055-4DBA-4639-B07B-17B10FB3C637}" type="presParOf" srcId="{9BFD6AFF-7B36-4785-B927-099250E13710}" destId="{82C24F11-80B1-4F65-AD1A-8531954803D6}" srcOrd="0" destOrd="0" presId="urn:microsoft.com/office/officeart/2008/layout/VerticalCurvedList"/>
    <dgm:cxn modelId="{F47B2DB2-FDC2-4927-B8FA-E2956F473BC1}" type="presParOf" srcId="{A55778FD-1C20-4749-B692-0C762B0462F2}" destId="{1E444D9B-61F3-44D0-97DA-D9A37356B144}" srcOrd="3" destOrd="0" presId="urn:microsoft.com/office/officeart/2008/layout/VerticalCurvedList"/>
    <dgm:cxn modelId="{713BC452-9B2B-45A1-81E8-9D14161759A9}" type="presParOf" srcId="{A55778FD-1C20-4749-B692-0C762B0462F2}" destId="{3211DE0F-F245-4053-AB31-06BC2399D388}" srcOrd="4" destOrd="0" presId="urn:microsoft.com/office/officeart/2008/layout/VerticalCurvedList"/>
    <dgm:cxn modelId="{C730D751-7298-4CFB-B1C8-905F831692BA}" type="presParOf" srcId="{3211DE0F-F245-4053-AB31-06BC2399D388}" destId="{AEECCA16-77F3-45E7-A48D-60937F0179A7}" srcOrd="0" destOrd="0" presId="urn:microsoft.com/office/officeart/2008/layout/VerticalCurvedList"/>
    <dgm:cxn modelId="{274186FB-859B-4F38-BB74-1094AD09C233}" type="presParOf" srcId="{A55778FD-1C20-4749-B692-0C762B0462F2}" destId="{2A6A6251-B34A-4C1B-B7D8-EE9EBACCD7DA}" srcOrd="5" destOrd="0" presId="urn:microsoft.com/office/officeart/2008/layout/VerticalCurvedList"/>
    <dgm:cxn modelId="{0FC7F58B-7456-4A48-9DA5-E4CF21D9000F}" type="presParOf" srcId="{A55778FD-1C20-4749-B692-0C762B0462F2}" destId="{6ED62044-5872-4AFE-A8A2-E1AA6DA593CF}" srcOrd="6" destOrd="0" presId="urn:microsoft.com/office/officeart/2008/layout/VerticalCurvedList"/>
    <dgm:cxn modelId="{44A403C9-DC7E-410C-A8A9-518DE675534E}" type="presParOf" srcId="{6ED62044-5872-4AFE-A8A2-E1AA6DA593CF}" destId="{833BB777-15FA-4149-8247-460D9C195F45}" srcOrd="0" destOrd="0" presId="urn:microsoft.com/office/officeart/2008/layout/VerticalCurvedList"/>
    <dgm:cxn modelId="{039296A5-AC4F-4D7A-AA7C-BFDB2983A80D}" type="presParOf" srcId="{A55778FD-1C20-4749-B692-0C762B0462F2}" destId="{31813B7C-5D23-4FAD-8FD5-895671125D17}" srcOrd="7" destOrd="0" presId="urn:microsoft.com/office/officeart/2008/layout/VerticalCurvedList"/>
    <dgm:cxn modelId="{1D1F7D8C-45F1-40E5-B495-2B6798B04E78}" type="presParOf" srcId="{A55778FD-1C20-4749-B692-0C762B0462F2}" destId="{604028C9-1A47-46B1-9B93-1354F78E7C77}" srcOrd="8" destOrd="0" presId="urn:microsoft.com/office/officeart/2008/layout/VerticalCurvedList"/>
    <dgm:cxn modelId="{33A038C5-7035-453E-AF4C-CF46CADAC8D8}" type="presParOf" srcId="{604028C9-1A47-46B1-9B93-1354F78E7C77}" destId="{99F2E81B-3650-4D03-95C1-89D30D01C17B}" srcOrd="0" destOrd="0" presId="urn:microsoft.com/office/officeart/2008/layout/VerticalCurvedList"/>
    <dgm:cxn modelId="{C4461BC8-F5F5-42E2-9598-660C7FB0A032}" type="presParOf" srcId="{A55778FD-1C20-4749-B692-0C762B0462F2}" destId="{A9A25F28-84AE-440F-8DEB-E5B1487B6415}" srcOrd="9" destOrd="0" presId="urn:microsoft.com/office/officeart/2008/layout/VerticalCurvedList"/>
    <dgm:cxn modelId="{DB8BA5CC-27C2-43BF-A86A-98B239E2A59F}" type="presParOf" srcId="{A55778FD-1C20-4749-B692-0C762B0462F2}" destId="{9086F95A-F19B-4B1D-A9E5-0EEE2DBF244A}" srcOrd="10" destOrd="0" presId="urn:microsoft.com/office/officeart/2008/layout/VerticalCurvedList"/>
    <dgm:cxn modelId="{B3D632C1-3C8D-4D6D-A450-6099A7686B94}" type="presParOf" srcId="{9086F95A-F19B-4B1D-A9E5-0EEE2DBF244A}" destId="{F9B28654-D436-4056-A83D-E81A90D53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5955763" y="-911381"/>
          <a:ext cx="7090094" cy="7090094"/>
        </a:xfrm>
        <a:prstGeom prst="blockArc">
          <a:avLst>
            <a:gd name="adj1" fmla="val 18900000"/>
            <a:gd name="adj2" fmla="val 2700000"/>
            <a:gd name="adj3" fmla="val 30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495733" y="329102"/>
          <a:ext cx="8250378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jegybank alapfeladatainak ellátásához kiemelten fontosnak tartja a hazai vállalati szektor aktuális gazdasági helyzetének és jövőbeli várakozásainak nyomon követését. </a:t>
          </a:r>
        </a:p>
      </dsp:txBody>
      <dsp:txXfrm>
        <a:off x="495733" y="329102"/>
        <a:ext cx="8250378" cy="658627"/>
      </dsp:txXfrm>
    </dsp:sp>
    <dsp:sp modelId="{82C24F11-80B1-4F65-AD1A-8531954803D6}">
      <dsp:nvSpPr>
        <dsp:cNvPr id="0" name=""/>
        <dsp:cNvSpPr/>
      </dsp:nvSpPr>
      <dsp:spPr>
        <a:xfrm>
          <a:off x="84091" y="24677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49546-BBFD-4974-8755-895F0735153C}">
      <dsp:nvSpPr>
        <dsp:cNvPr id="0" name=""/>
        <dsp:cNvSpPr/>
      </dsp:nvSpPr>
      <dsp:spPr>
        <a:xfrm>
          <a:off x="967686" y="131672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Ennek érdekében az MNB 2020 decemberétől havi gyakorisággal végez vállalati konjunktúrafelmérést,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amelynek segítségével az aggregált statisztikai adatoknál részletesebb és közvetlenebb visszajelzés kapható a gazdasági szereplők helyzetéről és kilátásairól. </a:t>
          </a:r>
        </a:p>
      </dsp:txBody>
      <dsp:txXfrm>
        <a:off x="967686" y="1316727"/>
        <a:ext cx="7778425" cy="658627"/>
      </dsp:txXfrm>
    </dsp:sp>
    <dsp:sp modelId="{A348C023-4EB0-4E9E-B66B-7FA62BBCF1C9}">
      <dsp:nvSpPr>
        <dsp:cNvPr id="0" name=""/>
        <dsp:cNvSpPr/>
      </dsp:nvSpPr>
      <dsp:spPr>
        <a:xfrm>
          <a:off x="556044" y="1234399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BBC7D8-B187-415D-954C-562D8E567D0C}">
      <dsp:nvSpPr>
        <dsp:cNvPr id="0" name=""/>
        <dsp:cNvSpPr/>
      </dsp:nvSpPr>
      <dsp:spPr>
        <a:xfrm>
          <a:off x="1112537" y="2304352"/>
          <a:ext cx="7633574" cy="658627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chemeClr val="tx2"/>
              </a:solidFill>
            </a:rPr>
            <a:t>Az MNB vállalati konjunktúra indexe a jelenlegi helyzet és a várakozások megítélésének együttes figyelembevételével kerül kiszámításra, </a:t>
          </a:r>
          <a:r>
            <a:rPr lang="hu-HU" sz="1800" kern="1200" dirty="0">
              <a:solidFill>
                <a:schemeClr val="tx2"/>
              </a:solidFill>
            </a:rPr>
            <a:t>amely egy mutatóba sűrítve vizsgálja a hazai vállalati konjunktúra alakulását. </a:t>
          </a:r>
          <a:endParaRPr lang="hu-HU" sz="1800" b="1" kern="1200" dirty="0">
            <a:solidFill>
              <a:schemeClr val="tx2"/>
            </a:solidFill>
            <a:latin typeface="Calibri"/>
            <a:ea typeface="+mn-ea"/>
            <a:cs typeface="+mn-cs"/>
          </a:endParaRPr>
        </a:p>
      </dsp:txBody>
      <dsp:txXfrm>
        <a:off x="1112537" y="2304352"/>
        <a:ext cx="7633574" cy="658627"/>
      </dsp:txXfrm>
    </dsp:sp>
    <dsp:sp modelId="{1402A038-4796-4682-A5B0-D46385A09C24}">
      <dsp:nvSpPr>
        <dsp:cNvPr id="0" name=""/>
        <dsp:cNvSpPr/>
      </dsp:nvSpPr>
      <dsp:spPr>
        <a:xfrm>
          <a:off x="700895" y="2222024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A00C27-D551-4E18-9975-14657574FAE3}">
      <dsp:nvSpPr>
        <dsp:cNvPr id="0" name=""/>
        <dsp:cNvSpPr/>
      </dsp:nvSpPr>
      <dsp:spPr>
        <a:xfrm>
          <a:off x="967686" y="3291977"/>
          <a:ext cx="7778425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2785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felmérésben résztvevő vállalatok száma 1000 körül alakult az eddigi felmérések során. </a:t>
          </a:r>
          <a:r>
            <a:rPr lang="hu-HU" sz="1800" b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rendelkezésre álló idősorok rövidsége korlátozza az eredmények robusztusságát.</a:t>
          </a:r>
        </a:p>
      </dsp:txBody>
      <dsp:txXfrm>
        <a:off x="967686" y="3291977"/>
        <a:ext cx="7778425" cy="658627"/>
      </dsp:txXfrm>
    </dsp:sp>
    <dsp:sp modelId="{D9B72EBC-C7D4-4E75-84AF-26BCF62C8721}">
      <dsp:nvSpPr>
        <dsp:cNvPr id="0" name=""/>
        <dsp:cNvSpPr/>
      </dsp:nvSpPr>
      <dsp:spPr>
        <a:xfrm>
          <a:off x="556044" y="3209648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A6EB-1F84-435A-A38F-0662589AE380}">
      <dsp:nvSpPr>
        <dsp:cNvPr id="0" name=""/>
        <dsp:cNvSpPr/>
      </dsp:nvSpPr>
      <dsp:spPr>
        <a:xfrm>
          <a:off x="495733" y="4279601"/>
          <a:ext cx="8250378" cy="658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Ezúton is szeretnénk megköszönni a felmérésben közreműködőknek, hogy együttműködésükkel segítik az MNB munkáját!</a:t>
          </a:r>
          <a:r>
            <a:rPr lang="hu-HU" sz="1800" b="0" kern="1200" dirty="0">
              <a:solidFill>
                <a:srgbClr val="0C2148"/>
              </a:solidFill>
              <a:latin typeface="+mn-lt"/>
              <a:ea typeface="+mn-ea"/>
              <a:cs typeface="+mn-cs"/>
            </a:rPr>
            <a:t> </a:t>
          </a:r>
          <a:endParaRPr lang="hu-HU" sz="1800" b="0" kern="1200" dirty="0">
            <a:solidFill>
              <a:srgbClr val="0C2148"/>
            </a:solidFill>
            <a:latin typeface="Calibri"/>
            <a:ea typeface="+mn-ea"/>
            <a:cs typeface="+mn-cs"/>
          </a:endParaRPr>
        </a:p>
      </dsp:txBody>
      <dsp:txXfrm>
        <a:off x="495733" y="4279601"/>
        <a:ext cx="8250378" cy="658627"/>
      </dsp:txXfrm>
    </dsp:sp>
    <dsp:sp modelId="{9F0847F9-3AE9-40D2-92B5-128DB8C3A512}">
      <dsp:nvSpPr>
        <dsp:cNvPr id="0" name=""/>
        <dsp:cNvSpPr/>
      </dsp:nvSpPr>
      <dsp:spPr>
        <a:xfrm>
          <a:off x="84091" y="4197273"/>
          <a:ext cx="823283" cy="82328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EA83E-D553-40FD-9833-4CCEE38D3EC5}">
      <dsp:nvSpPr>
        <dsp:cNvPr id="0" name=""/>
        <dsp:cNvSpPr/>
      </dsp:nvSpPr>
      <dsp:spPr>
        <a:xfrm>
          <a:off x="-6360539" y="-972917"/>
          <a:ext cx="7570938" cy="7570938"/>
        </a:xfrm>
        <a:prstGeom prst="blockArc">
          <a:avLst>
            <a:gd name="adj1" fmla="val 18900000"/>
            <a:gd name="adj2" fmla="val 2700000"/>
            <a:gd name="adj3" fmla="val 285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C3EA52-DE74-46CA-9FF6-609FCF20AB74}">
      <dsp:nvSpPr>
        <dsp:cNvPr id="0" name=""/>
        <dsp:cNvSpPr/>
      </dsp:nvSpPr>
      <dsp:spPr>
        <a:xfrm>
          <a:off x="528793" y="351456"/>
          <a:ext cx="8535363" cy="703362"/>
        </a:xfrm>
        <a:prstGeom prst="rect">
          <a:avLst/>
        </a:prstGeom>
        <a:solidFill>
          <a:prstClr val="white">
            <a:hueOff val="0"/>
            <a:satOff val="0"/>
            <a:lumOff val="0"/>
            <a:alphaOff val="0"/>
          </a:prst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8284" tIns="50800" rIns="50800" bIns="5080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</a:t>
          </a:r>
          <a:r>
            <a:rPr lang="hu-HU" sz="1800" b="1" i="0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 MNB vállalati konjunktúraindexe az augusztusi -8 pontról -12 pontra csökkent.</a:t>
          </a:r>
        </a:p>
      </dsp:txBody>
      <dsp:txXfrm>
        <a:off x="528793" y="351456"/>
        <a:ext cx="8535363" cy="703362"/>
      </dsp:txXfrm>
    </dsp:sp>
    <dsp:sp modelId="{82C24F11-80B1-4F65-AD1A-8531954803D6}">
      <dsp:nvSpPr>
        <dsp:cNvPr id="0" name=""/>
        <dsp:cNvSpPr/>
      </dsp:nvSpPr>
      <dsp:spPr>
        <a:xfrm>
          <a:off x="89191" y="26353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444D9B-61F3-44D0-97DA-D9A37356B144}">
      <dsp:nvSpPr>
        <dsp:cNvPr id="0" name=""/>
        <dsp:cNvSpPr/>
      </dsp:nvSpPr>
      <dsp:spPr>
        <a:xfrm>
          <a:off x="1032802" y="1406163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index gyengüléséhez a jelenlegi helyzet megítélésének romlása (-21-ről -26 pontra) és a várakozások gyengülése (+5-ről +3 pontra) is hozzájárult.</a:t>
          </a:r>
        </a:p>
      </dsp:txBody>
      <dsp:txXfrm>
        <a:off x="1032802" y="1406163"/>
        <a:ext cx="8031354" cy="703362"/>
      </dsp:txXfrm>
    </dsp:sp>
    <dsp:sp modelId="{AEECCA16-77F3-45E7-A48D-60937F0179A7}">
      <dsp:nvSpPr>
        <dsp:cNvPr id="0" name=""/>
        <dsp:cNvSpPr/>
      </dsp:nvSpPr>
      <dsp:spPr>
        <a:xfrm>
          <a:off x="593201" y="1318242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6A6251-B34A-4C1B-B7D8-EE9EBACCD7DA}">
      <dsp:nvSpPr>
        <dsp:cNvPr id="0" name=""/>
        <dsp:cNvSpPr/>
      </dsp:nvSpPr>
      <dsp:spPr>
        <a:xfrm>
          <a:off x="1187493" y="2460870"/>
          <a:ext cx="787666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Az 1 évvel korábbi szinthez viszonyított átlagos kapacitás-kihasználtság és bevételi szint is csökkent augusztushoz képest: előbbi 90-ről 87, utóbbi 98-ról 93 százalékra.</a:t>
          </a:r>
          <a:endParaRPr lang="hu-HU" sz="1800" kern="1200" dirty="0"/>
        </a:p>
      </dsp:txBody>
      <dsp:txXfrm>
        <a:off x="1187493" y="2460870"/>
        <a:ext cx="7876664" cy="703362"/>
      </dsp:txXfrm>
    </dsp:sp>
    <dsp:sp modelId="{833BB777-15FA-4149-8247-460D9C195F45}">
      <dsp:nvSpPr>
        <dsp:cNvPr id="0" name=""/>
        <dsp:cNvSpPr/>
      </dsp:nvSpPr>
      <dsp:spPr>
        <a:xfrm>
          <a:off x="747891" y="2372949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813B7C-5D23-4FAD-8FD5-895671125D17}">
      <dsp:nvSpPr>
        <dsp:cNvPr id="0" name=""/>
        <dsp:cNvSpPr/>
      </dsp:nvSpPr>
      <dsp:spPr>
        <a:xfrm>
          <a:off x="1032802" y="3515576"/>
          <a:ext cx="8031354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beruházási és a létszámváltoztatási tervek mutatói továbbra is </a:t>
          </a:r>
          <a:r>
            <a:rPr lang="hu-HU" sz="1800" b="1" kern="1200" dirty="0" err="1">
              <a:solidFill>
                <a:srgbClr val="0C2148"/>
              </a:solidFill>
              <a:latin typeface="Calibri"/>
              <a:ea typeface="+mn-ea"/>
              <a:cs typeface="+mn-cs"/>
            </a:rPr>
            <a:t>pozitívak</a:t>
          </a: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, de gyengültek az előző hónaphoz képest: előbbi +24-ről +20, utóbbi +3-ról +2 pontra.</a:t>
          </a:r>
        </a:p>
      </dsp:txBody>
      <dsp:txXfrm>
        <a:off x="1032802" y="3515576"/>
        <a:ext cx="8031354" cy="703362"/>
      </dsp:txXfrm>
    </dsp:sp>
    <dsp:sp modelId="{99F2E81B-3650-4D03-95C1-89D30D01C17B}">
      <dsp:nvSpPr>
        <dsp:cNvPr id="0" name=""/>
        <dsp:cNvSpPr/>
      </dsp:nvSpPr>
      <dsp:spPr>
        <a:xfrm>
          <a:off x="593201" y="3427656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A25F28-84AE-440F-8DEB-E5B1487B6415}">
      <dsp:nvSpPr>
        <dsp:cNvPr id="0" name=""/>
        <dsp:cNvSpPr/>
      </dsp:nvSpPr>
      <dsp:spPr>
        <a:xfrm>
          <a:off x="528793" y="4570283"/>
          <a:ext cx="8535363" cy="7033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294" tIns="45720" rIns="45720" bIns="4572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b="1" kern="1200" dirty="0">
              <a:solidFill>
                <a:srgbClr val="0C2148"/>
              </a:solidFill>
              <a:latin typeface="Calibri"/>
              <a:ea typeface="+mn-ea"/>
              <a:cs typeface="+mn-cs"/>
            </a:rPr>
            <a:t>A konjunktúraindex előző hónaphoz viszonyított gyengülése elsősorban a nagyvállalati válaszadók aktuális helyzettel kapcsolatos tapasztalatainak kedvezőtlenebbé válásával magyarázható.</a:t>
          </a:r>
        </a:p>
      </dsp:txBody>
      <dsp:txXfrm>
        <a:off x="528793" y="4570283"/>
        <a:ext cx="8535363" cy="703362"/>
      </dsp:txXfrm>
    </dsp:sp>
    <dsp:sp modelId="{F9B28654-D436-4056-A83D-E81A90D53409}">
      <dsp:nvSpPr>
        <dsp:cNvPr id="0" name=""/>
        <dsp:cNvSpPr/>
      </dsp:nvSpPr>
      <dsp:spPr>
        <a:xfrm>
          <a:off x="89191" y="4482363"/>
          <a:ext cx="879203" cy="87920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0.94596</cdr:x>
      <cdr:y>0.33339</cdr:y>
    </cdr:from>
    <cdr:to>
      <cdr:x>1</cdr:x>
      <cdr:y>0.38124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093D7C98-4B1C-3434-D27E-0B2CA7756D32}"/>
            </a:ext>
          </a:extLst>
        </cdr:cNvPr>
        <cdr:cNvSpPr txBox="1"/>
      </cdr:nvSpPr>
      <cdr:spPr>
        <a:xfrm xmlns:a="http://schemas.openxmlformats.org/drawingml/2006/main">
          <a:off x="8649858" y="1741081"/>
          <a:ext cx="494142" cy="249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b="1" dirty="0">
              <a:solidFill>
                <a:srgbClr val="00B0F0"/>
              </a:solidFill>
            </a:rPr>
            <a:t>88%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0.27502</cdr:x>
      <cdr:y>0.45438</cdr:y>
    </cdr:from>
    <cdr:to>
      <cdr:x>0.47139</cdr:x>
      <cdr:y>0.52956</cdr:y>
    </cdr:to>
    <cdr:sp macro="" textlink="">
      <cdr:nvSpPr>
        <cdr:cNvPr id="2" name="Szövegdoboz 1">
          <a:extLst xmlns:a="http://schemas.openxmlformats.org/drawingml/2006/main">
            <a:ext uri="{FF2B5EF4-FFF2-40B4-BE49-F238E27FC236}">
              <a16:creationId xmlns:a16="http://schemas.microsoft.com/office/drawing/2014/main" id="{1A30C7E5-E6A9-748C-3FBD-8F03A422CBD8}"/>
            </a:ext>
          </a:extLst>
        </cdr:cNvPr>
        <cdr:cNvSpPr txBox="1"/>
      </cdr:nvSpPr>
      <cdr:spPr>
        <a:xfrm xmlns:a="http://schemas.openxmlformats.org/drawingml/2006/main">
          <a:off x="2514785" y="2299488"/>
          <a:ext cx="1795571" cy="3805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hu-HU" sz="1400" dirty="0"/>
            <a:t>2023/5     2023/9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65C2E-1604-4784-8553-0A222209E1B8}" type="datetimeFigureOut">
              <a:rPr lang="hu-HU" smtClean="0"/>
              <a:t>2023. 09. 29.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FEA2C-798A-4D21-96EA-D0DEB3101E0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2675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5428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16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339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9184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68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FEA2C-798A-4D21-96EA-D0DEB3101E0A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7865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1EFD92E4-2321-49E5-AEED-0D4F061F923D}"/>
              </a:ext>
            </a:extLst>
          </p:cNvPr>
          <p:cNvSpPr/>
          <p:nvPr/>
        </p:nvSpPr>
        <p:spPr>
          <a:xfrm>
            <a:off x="0" y="1079505"/>
            <a:ext cx="9144000" cy="5778499"/>
          </a:xfrm>
          <a:prstGeom prst="rect">
            <a:avLst/>
          </a:prstGeom>
          <a:gradFill flip="none" rotWithShape="1">
            <a:gsLst>
              <a:gs pos="6000">
                <a:schemeClr val="tx2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398923B4-BAF4-482B-8B9E-42943A59C2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AA4D6964-545F-4255-BA13-25E11882AE9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 rot="5400000">
            <a:off x="3748962" y="2612183"/>
            <a:ext cx="1594800" cy="5052565"/>
          </a:xfrm>
          <a:prstGeom prst="rect">
            <a:avLst/>
          </a:prstGeom>
        </p:spPr>
      </p:pic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25373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bg1"/>
                </a:gs>
                <a:gs pos="0">
                  <a:schemeClr val="bg1">
                    <a:alpha val="0"/>
                  </a:schemeClr>
                </a:gs>
                <a:gs pos="7700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grpSp>
        <p:nvGrpSpPr>
          <p:cNvPr id="3" name="Csoportba foglalás 2">
            <a:extLst>
              <a:ext uri="{FF2B5EF4-FFF2-40B4-BE49-F238E27FC236}">
                <a16:creationId xmlns:a16="http://schemas.microsoft.com/office/drawing/2014/main" id="{9B285920-0F2F-4913-A146-A627FA1F22EF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2" name="Ellipszis 11">
              <a:extLst>
                <a:ext uri="{FF2B5EF4-FFF2-40B4-BE49-F238E27FC236}">
                  <a16:creationId xmlns:a16="http://schemas.microsoft.com/office/drawing/2014/main" id="{720D2D16-3C73-4B29-BF0A-5C0CD4A3568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64B7CD62-C5AE-49B3-A3F1-CCDBFFCCD9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8457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>
            <a:extLst>
              <a:ext uri="{FF2B5EF4-FFF2-40B4-BE49-F238E27FC236}">
                <a16:creationId xmlns:a16="http://schemas.microsoft.com/office/drawing/2014/main" id="{EB9F1D99-C601-4291-9D39-04D45263AC3B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6200000">
            <a:off x="3817311" y="2640145"/>
            <a:ext cx="1594839" cy="5054400"/>
          </a:xfrm>
          <a:prstGeom prst="rect">
            <a:avLst/>
          </a:prstGeom>
        </p:spPr>
      </p:pic>
      <p:sp>
        <p:nvSpPr>
          <p:cNvPr id="13" name="Téglalap 12">
            <a:extLst>
              <a:ext uri="{FF2B5EF4-FFF2-40B4-BE49-F238E27FC236}">
                <a16:creationId xmlns:a16="http://schemas.microsoft.com/office/drawing/2014/main" id="{2A2EB4D7-427D-41DD-AE99-B6B9194DE3AC}"/>
              </a:ext>
            </a:extLst>
          </p:cNvPr>
          <p:cNvSpPr/>
          <p:nvPr/>
        </p:nvSpPr>
        <p:spPr>
          <a:xfrm>
            <a:off x="-1" y="893235"/>
            <a:ext cx="9144001" cy="360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Szöveg helye 13">
            <a:extLst>
              <a:ext uri="{FF2B5EF4-FFF2-40B4-BE49-F238E27FC236}">
                <a16:creationId xmlns:a16="http://schemas.microsoft.com/office/drawing/2014/main" id="{E1E54AF7-9CFA-45CB-9750-29AB45291CF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326029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 algn="r"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Konferencia | 2018</a:t>
            </a:r>
          </a:p>
        </p:txBody>
      </p:sp>
      <p:grpSp>
        <p:nvGrpSpPr>
          <p:cNvPr id="12" name="Csoportba foglalás 11">
            <a:extLst>
              <a:ext uri="{FF2B5EF4-FFF2-40B4-BE49-F238E27FC236}">
                <a16:creationId xmlns:a16="http://schemas.microsoft.com/office/drawing/2014/main" id="{D1EEAEB3-CFC8-4394-B774-6AA1C08E9A04}"/>
              </a:ext>
            </a:extLst>
          </p:cNvPr>
          <p:cNvGrpSpPr>
            <a:grpSpLocks noChangeAspect="1"/>
          </p:cNvGrpSpPr>
          <p:nvPr/>
        </p:nvGrpSpPr>
        <p:grpSpPr>
          <a:xfrm>
            <a:off x="3900743" y="407902"/>
            <a:ext cx="1342514" cy="1342514"/>
            <a:chOff x="5357620" y="340777"/>
            <a:chExt cx="1476765" cy="1476765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8A739B8A-ACBE-49F4-9B88-71B3EE960FB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357620" y="340777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8" name="Kép 17">
              <a:extLst>
                <a:ext uri="{FF2B5EF4-FFF2-40B4-BE49-F238E27FC236}">
                  <a16:creationId xmlns:a16="http://schemas.microsoft.com/office/drawing/2014/main" id="{FA027976-C715-4431-8E04-1893195DD5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5463779" y="445740"/>
              <a:ext cx="1264444" cy="1266826"/>
            </a:xfrm>
            <a:prstGeom prst="rect">
              <a:avLst/>
            </a:prstGeom>
          </p:spPr>
        </p:pic>
      </p:grpSp>
      <p:cxnSp>
        <p:nvCxnSpPr>
          <p:cNvPr id="11" name="Egyenes összekötő 10">
            <a:extLst>
              <a:ext uri="{FF2B5EF4-FFF2-40B4-BE49-F238E27FC236}">
                <a16:creationId xmlns:a16="http://schemas.microsoft.com/office/drawing/2014/main" id="{8F540EF5-DEC4-4616-91D5-F7ED154C603B}"/>
              </a:ext>
            </a:extLst>
          </p:cNvPr>
          <p:cNvCxnSpPr>
            <a:cxnSpLocks/>
          </p:cNvCxnSpPr>
          <p:nvPr/>
        </p:nvCxnSpPr>
        <p:spPr>
          <a:xfrm>
            <a:off x="1110346" y="4336002"/>
            <a:ext cx="6770915" cy="0"/>
          </a:xfrm>
          <a:prstGeom prst="line">
            <a:avLst/>
          </a:prstGeom>
          <a:ln>
            <a:gradFill>
              <a:gsLst>
                <a:gs pos="27000">
                  <a:schemeClr val="tx2">
                    <a:lumMod val="10000"/>
                    <a:lumOff val="90000"/>
                  </a:schemeClr>
                </a:gs>
                <a:gs pos="0">
                  <a:schemeClr val="bg1">
                    <a:alpha val="0"/>
                  </a:schemeClr>
                </a:gs>
                <a:gs pos="77000">
                  <a:schemeClr val="tx2">
                    <a:lumMod val="10000"/>
                    <a:lumOff val="9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 helye 13">
            <a:extLst>
              <a:ext uri="{FF2B5EF4-FFF2-40B4-BE49-F238E27FC236}">
                <a16:creationId xmlns:a16="http://schemas.microsoft.com/office/drawing/2014/main" id="{F6EF56F0-9022-4FBA-AE45-DAF024E4576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4365" y="400113"/>
            <a:ext cx="3533158" cy="300082"/>
          </a:xfrm>
          <a:noFill/>
        </p:spPr>
        <p:txBody>
          <a:bodyPr wrap="square" rtlCol="0">
            <a:spAutoFit/>
          </a:bodyPr>
          <a:lstStyle>
            <a:lvl1pPr>
              <a:defRPr lang="hu-HU" sz="1500" spc="113" baseline="0" dirty="0" smtClean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 defTabSz="342900"/>
            <a:r>
              <a:rPr lang="hu-HU" dirty="0"/>
              <a:t>Előadó Neve | titulusa</a:t>
            </a:r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60B16E0B-3720-4EB9-98E5-A7CFC7210E1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5637" y="2211574"/>
            <a:ext cx="8312727" cy="2098808"/>
          </a:xfrm>
          <a:noFill/>
        </p:spPr>
        <p:txBody>
          <a:bodyPr wrap="square" bIns="108000" rtlCol="0" anchor="b">
            <a:noAutofit/>
          </a:bodyPr>
          <a:lstStyle>
            <a:lvl1pPr algn="ctr">
              <a:lnSpc>
                <a:spcPct val="100000"/>
              </a:lnSpc>
              <a:defRPr lang="hu-HU" sz="36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algn="ctr" defTabSz="342900"/>
            <a:r>
              <a:rPr lang="hu-HU" dirty="0" err="1"/>
              <a:t>MintacíM</a:t>
            </a:r>
            <a:r>
              <a:rPr lang="hu-HU" dirty="0"/>
              <a:t> szerkesztése</a:t>
            </a:r>
          </a:p>
        </p:txBody>
      </p:sp>
    </p:spTree>
    <p:extLst>
      <p:ext uri="{BB962C8B-B14F-4D97-AF65-F5344CB8AC3E}">
        <p14:creationId xmlns:p14="http://schemas.microsoft.com/office/powerpoint/2010/main" val="78548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6">
            <a:extLst>
              <a:ext uri="{FF2B5EF4-FFF2-40B4-BE49-F238E27FC236}">
                <a16:creationId xmlns:a16="http://schemas.microsoft.com/office/drawing/2014/main" id="{69E10144-FD81-4BC1-A765-3E1125135280}"/>
              </a:ext>
            </a:extLst>
          </p:cNvPr>
          <p:cNvPicPr>
            <a:picLocks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9066"/>
          <a:stretch/>
        </p:blipFill>
        <p:spPr>
          <a:xfrm rot="10800000">
            <a:off x="0" y="1035000"/>
            <a:ext cx="1763100" cy="4788000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774" y="2794239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 dirty="0"/>
              <a:t>Mintacím szerkesztése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CD015DD8-BBBF-4B3F-98C5-3B6027871DC5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9" name="Ellipszis 8">
              <a:extLst>
                <a:ext uri="{FF2B5EF4-FFF2-40B4-BE49-F238E27FC236}">
                  <a16:creationId xmlns:a16="http://schemas.microsoft.com/office/drawing/2014/main" id="{1D98A545-DE95-4A45-9DEF-A3E72DEBE3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0" name="Kép 9">
              <a:extLst>
                <a:ext uri="{FF2B5EF4-FFF2-40B4-BE49-F238E27FC236}">
                  <a16:creationId xmlns:a16="http://schemas.microsoft.com/office/drawing/2014/main" id="{424597F1-186A-4114-A071-57BDDF43A6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16402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95FE9D6D-B265-4369-BA63-B46716865F75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6169C81-0BA3-45EB-936B-A3663F68EABC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9EFD7621-71CF-437C-B3D4-E1A48BAFC18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0AF630AB-9F6B-4D24-B8B6-92584799BA1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1" name="Szöveg helye 7">
            <a:extLst>
              <a:ext uri="{FF2B5EF4-FFF2-40B4-BE49-F238E27FC236}">
                <a16:creationId xmlns:a16="http://schemas.microsoft.com/office/drawing/2014/main" id="{B3343780-31AA-4D24-8F2C-5BB0F16FE66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2" name="Cím 8">
            <a:extLst>
              <a:ext uri="{FF2B5EF4-FFF2-40B4-BE49-F238E27FC236}">
                <a16:creationId xmlns:a16="http://schemas.microsoft.com/office/drawing/2014/main" id="{28121AF0-8220-4AE5-9CE4-C958BB7BE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7AD3AEF0-EEC9-497F-8B15-C8297DB6A97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4" name="Tartalom helye 3">
            <a:extLst>
              <a:ext uri="{FF2B5EF4-FFF2-40B4-BE49-F238E27FC236}">
                <a16:creationId xmlns:a16="http://schemas.microsoft.com/office/drawing/2014/main" id="{443B9895-50E0-4F70-9538-A82F0E77226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5">
            <a:extLst>
              <a:ext uri="{FF2B5EF4-FFF2-40B4-BE49-F238E27FC236}">
                <a16:creationId xmlns:a16="http://schemas.microsoft.com/office/drawing/2014/main" id="{62358A1B-165E-4F6B-81B3-3E8B391590A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FD60B878-9459-4CFB-9A06-B09114F8CA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87362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232416D1-8352-4C9D-AB69-E103306AD2A5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A2D54897-97BC-4AB6-A043-75DF451CB4B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Szöveg helye 7">
            <a:extLst>
              <a:ext uri="{FF2B5EF4-FFF2-40B4-BE49-F238E27FC236}">
                <a16:creationId xmlns:a16="http://schemas.microsoft.com/office/drawing/2014/main" id="{507977F6-41ED-4021-9514-403C913B5B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23" name="Cím 8">
            <a:extLst>
              <a:ext uri="{FF2B5EF4-FFF2-40B4-BE49-F238E27FC236}">
                <a16:creationId xmlns:a16="http://schemas.microsoft.com/office/drawing/2014/main" id="{E4FB3E16-AC8D-45AA-B9BF-06A9E74E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tx2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E11484FF-1675-41C3-818B-AB2F6DAAE4F2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25" name="Ellipszis 24">
              <a:extLst>
                <a:ext uri="{FF2B5EF4-FFF2-40B4-BE49-F238E27FC236}">
                  <a16:creationId xmlns:a16="http://schemas.microsoft.com/office/drawing/2014/main" id="{80BD8AF3-1867-48AE-B2EB-9BB371E59B0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6" name="Kép 25">
              <a:extLst>
                <a:ext uri="{FF2B5EF4-FFF2-40B4-BE49-F238E27FC236}">
                  <a16:creationId xmlns:a16="http://schemas.microsoft.com/office/drawing/2014/main" id="{FAE3769D-ED75-4170-9866-10C93F4A41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7" name="Szöveg helye 5">
            <a:extLst>
              <a:ext uri="{FF2B5EF4-FFF2-40B4-BE49-F238E27FC236}">
                <a16:creationId xmlns:a16="http://schemas.microsoft.com/office/drawing/2014/main" id="{DB20685B-301B-40ED-8D58-1BC4C293D33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3D9A0A3-0A6C-4362-87DE-59B7198C713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9" name="Tartalom helye 3">
            <a:extLst>
              <a:ext uri="{FF2B5EF4-FFF2-40B4-BE49-F238E27FC236}">
                <a16:creationId xmlns:a16="http://schemas.microsoft.com/office/drawing/2014/main" id="{2930C90B-1E3C-41E7-9F75-83F7F2287384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5137600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72A46DC0-580F-4857-8317-082AAE9E86DC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5678F594-92B3-40FB-8F4D-BF90B71FEE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8233694C-4943-4A7D-BE48-B2660ABF295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23F20983-B6FB-42DD-91ED-468B9EAAA058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2">
            <a:extLst>
              <a:ext uri="{FF2B5EF4-FFF2-40B4-BE49-F238E27FC236}">
                <a16:creationId xmlns:a16="http://schemas.microsoft.com/office/drawing/2014/main" id="{596EA518-1AF5-4030-BCE6-6AFA7A1D09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3AF593BC-57A1-4BA1-B8B2-3C3906E541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D922AE4-7C86-483F-8C1F-C571DB7E6D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7" name="Csoportba foglalás 26">
            <a:extLst>
              <a:ext uri="{FF2B5EF4-FFF2-40B4-BE49-F238E27FC236}">
                <a16:creationId xmlns:a16="http://schemas.microsoft.com/office/drawing/2014/main" id="{F1984F91-C90F-4ADE-AB8F-4BD6428FB7CA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8" name="Ellipszis 27">
              <a:extLst>
                <a:ext uri="{FF2B5EF4-FFF2-40B4-BE49-F238E27FC236}">
                  <a16:creationId xmlns:a16="http://schemas.microsoft.com/office/drawing/2014/main" id="{4BE942ED-20A0-462C-9AA3-98A3D8EB06A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9" name="Kép 28">
              <a:extLst>
                <a:ext uri="{FF2B5EF4-FFF2-40B4-BE49-F238E27FC236}">
                  <a16:creationId xmlns:a16="http://schemas.microsoft.com/office/drawing/2014/main" id="{9C25A85E-BCED-4D19-8B8D-AEDE48715F5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2979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0AD6B8B2-D23E-4691-9AAC-7EDDD28611E6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Cím 4">
            <a:extLst>
              <a:ext uri="{FF2B5EF4-FFF2-40B4-BE49-F238E27FC236}">
                <a16:creationId xmlns:a16="http://schemas.microsoft.com/office/drawing/2014/main" id="{8FFDDC65-6164-4CCB-B333-E1644A4AB0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9" name="Szöveg helye 2">
            <a:extLst>
              <a:ext uri="{FF2B5EF4-FFF2-40B4-BE49-F238E27FC236}">
                <a16:creationId xmlns:a16="http://schemas.microsoft.com/office/drawing/2014/main" id="{5F09AFC3-B5CD-4E41-9D45-5F00B3C242B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0" name="Szöveg helye 2">
            <a:extLst>
              <a:ext uri="{FF2B5EF4-FFF2-40B4-BE49-F238E27FC236}">
                <a16:creationId xmlns:a16="http://schemas.microsoft.com/office/drawing/2014/main" id="{66DB3B47-E5BD-4D9C-ABC4-FD9EFBDB8EF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BD258CC9-59BD-4AFF-9FC5-6FC59D53E1B0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22" name="Ellipszis 21">
              <a:extLst>
                <a:ext uri="{FF2B5EF4-FFF2-40B4-BE49-F238E27FC236}">
                  <a16:creationId xmlns:a16="http://schemas.microsoft.com/office/drawing/2014/main" id="{5CF829C1-E4FA-4C2D-BE75-8FC9B14B806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7" name="Kép 26">
              <a:extLst>
                <a:ext uri="{FF2B5EF4-FFF2-40B4-BE49-F238E27FC236}">
                  <a16:creationId xmlns:a16="http://schemas.microsoft.com/office/drawing/2014/main" id="{CF7E04B7-1E02-4476-A274-2A06E51F7C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8" name="Tartalom helye 3">
            <a:extLst>
              <a:ext uri="{FF2B5EF4-FFF2-40B4-BE49-F238E27FC236}">
                <a16:creationId xmlns:a16="http://schemas.microsoft.com/office/drawing/2014/main" id="{02898BE7-775E-458D-B1BC-FD141877356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ADE4F8FA-4D91-467C-95E1-115577AEB26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0" name="Szöveg helye 5">
            <a:extLst>
              <a:ext uri="{FF2B5EF4-FFF2-40B4-BE49-F238E27FC236}">
                <a16:creationId xmlns:a16="http://schemas.microsoft.com/office/drawing/2014/main" id="{4A364233-E73C-46A3-BB4E-EF995774560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8408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églalap 13">
            <a:extLst>
              <a:ext uri="{FF2B5EF4-FFF2-40B4-BE49-F238E27FC236}">
                <a16:creationId xmlns:a16="http://schemas.microsoft.com/office/drawing/2014/main" id="{F49FE928-4021-49BA-8B20-CA9BBBC6F1F1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5" name="Cím 1">
            <a:extLst>
              <a:ext uri="{FF2B5EF4-FFF2-40B4-BE49-F238E27FC236}">
                <a16:creationId xmlns:a16="http://schemas.microsoft.com/office/drawing/2014/main" id="{8E3F0C2D-FFFB-4442-865A-AFAC54F1B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7" name="Szöveg helye 2">
            <a:extLst>
              <a:ext uri="{FF2B5EF4-FFF2-40B4-BE49-F238E27FC236}">
                <a16:creationId xmlns:a16="http://schemas.microsoft.com/office/drawing/2014/main" id="{9EAD14A0-CF7F-4FF1-BB24-9FD596609E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18" name="Szöveg helye 2">
            <a:extLst>
              <a:ext uri="{FF2B5EF4-FFF2-40B4-BE49-F238E27FC236}">
                <a16:creationId xmlns:a16="http://schemas.microsoft.com/office/drawing/2014/main" id="{BDFF43FA-559E-4CC2-BA64-4A83B6A39BD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1DDF96CC-2707-498B-9D47-F656111740F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C01B383D-BBDA-4686-84F7-4C6CE781159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2" name="Kép 21">
              <a:extLst>
                <a:ext uri="{FF2B5EF4-FFF2-40B4-BE49-F238E27FC236}">
                  <a16:creationId xmlns:a16="http://schemas.microsoft.com/office/drawing/2014/main" id="{F4A63ADB-B578-435E-BDB6-6E72222B8E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6" name="Tartalom helye 3">
            <a:extLst>
              <a:ext uri="{FF2B5EF4-FFF2-40B4-BE49-F238E27FC236}">
                <a16:creationId xmlns:a16="http://schemas.microsoft.com/office/drawing/2014/main" id="{A5D8B0BB-C4C6-48D5-A4BA-AB0AB6F1B5C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8" name="Szöveg helye 5">
            <a:extLst>
              <a:ext uri="{FF2B5EF4-FFF2-40B4-BE49-F238E27FC236}">
                <a16:creationId xmlns:a16="http://schemas.microsoft.com/office/drawing/2014/main" id="{1CAC9F08-C220-4C2B-80B9-1A6C9C33B69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9" name="Szöveg helye 5">
            <a:extLst>
              <a:ext uri="{FF2B5EF4-FFF2-40B4-BE49-F238E27FC236}">
                <a16:creationId xmlns:a16="http://schemas.microsoft.com/office/drawing/2014/main" id="{0B3EA3D5-59BC-400F-9370-46BF346B116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12801746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artalom helye 3">
            <a:extLst>
              <a:ext uri="{FF2B5EF4-FFF2-40B4-BE49-F238E27FC236}">
                <a16:creationId xmlns:a16="http://schemas.microsoft.com/office/drawing/2014/main" id="{4DD4CFD9-DEB4-4FAD-A942-9652D70A5E5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2" name="Téglalap 11">
            <a:extLst>
              <a:ext uri="{FF2B5EF4-FFF2-40B4-BE49-F238E27FC236}">
                <a16:creationId xmlns:a16="http://schemas.microsoft.com/office/drawing/2014/main" id="{698EDC3C-F61C-4E0A-9B87-65FB0A6394C5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pattFill prst="ltUpDiag">
            <a:fgClr>
              <a:schemeClr val="tx2">
                <a:lumMod val="10000"/>
                <a:lumOff val="9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4" name="Cím 1">
            <a:extLst>
              <a:ext uri="{FF2B5EF4-FFF2-40B4-BE49-F238E27FC236}">
                <a16:creationId xmlns:a16="http://schemas.microsoft.com/office/drawing/2014/main" id="{F15B2FEA-02B9-417D-A720-B3FC61919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tx2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 dirty="0"/>
              <a:t>Mintacím szerkesztése</a:t>
            </a:r>
          </a:p>
        </p:txBody>
      </p:sp>
      <p:sp>
        <p:nvSpPr>
          <p:cNvPr id="15" name="Szöveg helye 2">
            <a:extLst>
              <a:ext uri="{FF2B5EF4-FFF2-40B4-BE49-F238E27FC236}">
                <a16:creationId xmlns:a16="http://schemas.microsoft.com/office/drawing/2014/main" id="{5DC307C6-FB29-457B-BF8E-A49D05DE79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7" name="Csoportba foglalás 16">
            <a:extLst>
              <a:ext uri="{FF2B5EF4-FFF2-40B4-BE49-F238E27FC236}">
                <a16:creationId xmlns:a16="http://schemas.microsoft.com/office/drawing/2014/main" id="{2294AA46-0A5D-445B-8443-08F3C32D1209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8" name="Ellipszis 17">
              <a:extLst>
                <a:ext uri="{FF2B5EF4-FFF2-40B4-BE49-F238E27FC236}">
                  <a16:creationId xmlns:a16="http://schemas.microsoft.com/office/drawing/2014/main" id="{2CB1EFAC-6859-48B0-8A0B-2C13EEC9EF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A961BC90-D2F2-45FB-AF47-AE07F2977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92237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178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jezet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B9832036-2788-4622-A64B-17EA6B541E33}"/>
              </a:ext>
            </a:extLst>
          </p:cNvPr>
          <p:cNvSpPr/>
          <p:nvPr/>
        </p:nvSpPr>
        <p:spPr>
          <a:xfrm>
            <a:off x="2" y="1"/>
            <a:ext cx="1400175" cy="6858000"/>
          </a:xfrm>
          <a:prstGeom prst="rect">
            <a:avLst/>
          </a:prstGeom>
          <a:gradFill>
            <a:gsLst>
              <a:gs pos="0">
                <a:srgbClr val="143777"/>
              </a:gs>
              <a:gs pos="100000">
                <a:schemeClr val="tx2">
                  <a:lumMod val="75000"/>
                  <a:lumOff val="25000"/>
                </a:schemeClr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5746DDF3-1237-4ABC-BE9B-40E07F65220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13954" r="50075" b="15166"/>
          <a:stretch/>
        </p:blipFill>
        <p:spPr>
          <a:xfrm>
            <a:off x="5637689" y="0"/>
            <a:ext cx="3497733" cy="6858000"/>
          </a:xfrm>
          <a:prstGeom prst="rect">
            <a:avLst/>
          </a:prstGeom>
        </p:spPr>
      </p:pic>
      <p:sp>
        <p:nvSpPr>
          <p:cNvPr id="16" name="Téglalap 15">
            <a:extLst>
              <a:ext uri="{FF2B5EF4-FFF2-40B4-BE49-F238E27FC236}">
                <a16:creationId xmlns:a16="http://schemas.microsoft.com/office/drawing/2014/main" id="{C5E54EA3-5DA1-484C-86ED-D48C079F35EE}"/>
              </a:ext>
            </a:extLst>
          </p:cNvPr>
          <p:cNvSpPr>
            <a:spLocks noChangeAspect="1"/>
          </p:cNvSpPr>
          <p:nvPr/>
        </p:nvSpPr>
        <p:spPr>
          <a:xfrm>
            <a:off x="5637689" y="-1"/>
            <a:ext cx="3506313" cy="6858001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99000">
                <a:schemeClr val="bg1">
                  <a:alpha val="0"/>
                </a:schemeClr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F8A1C6F4-B994-46B7-B604-2637090259BF}"/>
              </a:ext>
            </a:extLst>
          </p:cNvPr>
          <p:cNvGrpSpPr/>
          <p:nvPr/>
        </p:nvGrpSpPr>
        <p:grpSpPr>
          <a:xfrm>
            <a:off x="790749" y="2757743"/>
            <a:ext cx="1342514" cy="1342514"/>
            <a:chOff x="2398603" y="3656545"/>
            <a:chExt cx="1476765" cy="1476765"/>
          </a:xfrm>
        </p:grpSpPr>
        <p:sp>
          <p:nvSpPr>
            <p:cNvPr id="10" name="Ellipszis 9">
              <a:extLst>
                <a:ext uri="{FF2B5EF4-FFF2-40B4-BE49-F238E27FC236}">
                  <a16:creationId xmlns:a16="http://schemas.microsoft.com/office/drawing/2014/main" id="{A6271CBC-C030-43FF-85C3-A12DBA354E3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398603" y="3656545"/>
              <a:ext cx="1476765" cy="147676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1" name="Kép 10">
              <a:extLst>
                <a:ext uri="{FF2B5EF4-FFF2-40B4-BE49-F238E27FC236}">
                  <a16:creationId xmlns:a16="http://schemas.microsoft.com/office/drawing/2014/main" id="{506F0F34-288C-4900-8715-CDD0E3BBBA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2504762" y="3761508"/>
              <a:ext cx="1264444" cy="1266826"/>
            </a:xfrm>
            <a:prstGeom prst="rect">
              <a:avLst/>
            </a:prstGeom>
          </p:spPr>
        </p:pic>
      </p:grpSp>
      <p:pic>
        <p:nvPicPr>
          <p:cNvPr id="17" name="Kép 16">
            <a:extLst>
              <a:ext uri="{FF2B5EF4-FFF2-40B4-BE49-F238E27FC236}">
                <a16:creationId xmlns:a16="http://schemas.microsoft.com/office/drawing/2014/main" id="{66325AB9-9CA1-4E78-B77C-07464C8D65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56"/>
          <a:stretch/>
        </p:blipFill>
        <p:spPr>
          <a:xfrm>
            <a:off x="8583" y="1129644"/>
            <a:ext cx="1762121" cy="4786769"/>
          </a:xfrm>
          <a:prstGeom prst="rect">
            <a:avLst/>
          </a:prstGeom>
        </p:spPr>
      </p:pic>
      <p:sp>
        <p:nvSpPr>
          <p:cNvPr id="3" name="Cím 2">
            <a:extLst>
              <a:ext uri="{FF2B5EF4-FFF2-40B4-BE49-F238E27FC236}">
                <a16:creationId xmlns:a16="http://schemas.microsoft.com/office/drawing/2014/main" id="{35A37BE2-9DE4-465D-8D3E-B086EDC1E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824213"/>
            <a:ext cx="4983366" cy="1209562"/>
          </a:xfrm>
          <a:noFill/>
        </p:spPr>
        <p:txBody>
          <a:bodyPr wrap="square" rtlCol="0" anchor="ctr">
            <a:spAutoFit/>
          </a:bodyPr>
          <a:lstStyle>
            <a:lvl1pPr>
              <a:lnSpc>
                <a:spcPct val="110000"/>
              </a:lnSpc>
              <a:defRPr lang="hu-HU" sz="3300" cap="all" spc="225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defTabSz="342900"/>
            <a:r>
              <a:rPr lang="hu-HU"/>
              <a:t>Mintacím szerkesztése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095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7372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6119730"/>
            <a:ext cx="3888432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7714EFCE-D761-4920-A4FD-C7BB8DCD8C78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5600914"/>
            <a:ext cx="916955" cy="916955"/>
            <a:chOff x="7979931" y="5555066"/>
            <a:chExt cx="1008650" cy="1008650"/>
          </a:xfrm>
        </p:grpSpPr>
        <p:sp>
          <p:nvSpPr>
            <p:cNvPr id="16" name="Ellipszis 15">
              <a:extLst>
                <a:ext uri="{FF2B5EF4-FFF2-40B4-BE49-F238E27FC236}">
                  <a16:creationId xmlns:a16="http://schemas.microsoft.com/office/drawing/2014/main" id="{350EBC85-C44A-49C8-B9C4-B37A733500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B1717237-3717-49F6-B135-8CF62385ED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516" y="5815205"/>
            <a:ext cx="781401" cy="1306829"/>
          </a:xfrm>
          <a:prstGeom prst="rect">
            <a:avLst/>
          </a:prstGeom>
        </p:spPr>
      </p:pic>
      <p:sp>
        <p:nvSpPr>
          <p:cNvPr id="37" name="Szöveg helye 7">
            <a:extLst>
              <a:ext uri="{FF2B5EF4-FFF2-40B4-BE49-F238E27FC236}">
                <a16:creationId xmlns:a16="http://schemas.microsoft.com/office/drawing/2014/main" id="{02C34324-1D62-4033-965F-F0EE61C2802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00000" y="1880323"/>
            <a:ext cx="3600000" cy="3717670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38" name="Cím 8">
            <a:extLst>
              <a:ext uri="{FF2B5EF4-FFF2-40B4-BE49-F238E27FC236}">
                <a16:creationId xmlns:a16="http://schemas.microsoft.com/office/drawing/2014/main" id="{5DC3556C-9858-4CD8-AC57-BA798C8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0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39" name="Szöveg helye 2">
            <a:extLst>
              <a:ext uri="{FF2B5EF4-FFF2-40B4-BE49-F238E27FC236}">
                <a16:creationId xmlns:a16="http://schemas.microsoft.com/office/drawing/2014/main" id="{39C7282D-11A0-4434-A196-D66513CD397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999" y="6316643"/>
            <a:ext cx="3600001" cy="369333"/>
          </a:xfrm>
        </p:spPr>
        <p:txBody>
          <a:bodyPr anchor="ctr">
            <a:noAutofit/>
          </a:bodyPr>
          <a:lstStyle>
            <a:lvl1pPr algn="l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19" name="Tartalom helye 3">
            <a:extLst>
              <a:ext uri="{FF2B5EF4-FFF2-40B4-BE49-F238E27FC236}">
                <a16:creationId xmlns:a16="http://schemas.microsoft.com/office/drawing/2014/main" id="{F44D6510-BF2B-4B8D-B8CB-9EBEB238AFE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1B73FA26-82AB-4322-839E-DCCBF5E35E5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10434836-BF4A-430A-BDC7-2F0A9F649B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29990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0" y="-7370"/>
            <a:ext cx="3888000" cy="604823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2" y="6119730"/>
            <a:ext cx="3888000" cy="73827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1553302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B1C46F0A-1AB8-4BCC-BAFC-1016B87CF06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82066" y="6316865"/>
            <a:ext cx="2827684" cy="361835"/>
          </a:xfrm>
        </p:spPr>
        <p:txBody>
          <a:bodyPr anchor="ctr">
            <a:noAutofit/>
          </a:bodyPr>
          <a:lstStyle>
            <a:lvl1pPr algn="r"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8" name="Szöveg helye 7">
            <a:extLst>
              <a:ext uri="{FF2B5EF4-FFF2-40B4-BE49-F238E27FC236}">
                <a16:creationId xmlns:a16="http://schemas.microsoft.com/office/drawing/2014/main" id="{CEC0966E-815A-4B33-9F0C-B8A5DD6DD6C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09749" y="1887824"/>
            <a:ext cx="3600000" cy="3710173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hu-HU" dirty="0"/>
              <a:t>Az ábrához tartozó magyarázat hosszabb kifejtése, egy vagy több mondatban, hivatkozások, megjegyzések helye…</a:t>
            </a:r>
          </a:p>
        </p:txBody>
      </p:sp>
      <p:sp>
        <p:nvSpPr>
          <p:cNvPr id="9" name="Cím 8">
            <a:extLst>
              <a:ext uri="{FF2B5EF4-FFF2-40B4-BE49-F238E27FC236}">
                <a16:creationId xmlns:a16="http://schemas.microsoft.com/office/drawing/2014/main" id="{C75D0434-E8E8-440E-8707-77DCFF370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49" y="365129"/>
            <a:ext cx="3600000" cy="1325563"/>
          </a:xfrm>
          <a:ln>
            <a:gradFill flip="none" rotWithShape="1">
              <a:gsLst>
                <a:gs pos="1000">
                  <a:schemeClr val="accent1">
                    <a:lumMod val="5000"/>
                    <a:lumOff val="95000"/>
                  </a:schemeClr>
                </a:gs>
                <a:gs pos="1000">
                  <a:schemeClr val="bg1">
                    <a:alpha val="0"/>
                  </a:schemeClr>
                </a:gs>
              </a:gsLst>
              <a:lin ang="16200000" scaled="0"/>
              <a:tileRect/>
            </a:gradFill>
          </a:ln>
        </p:spPr>
        <p:txBody>
          <a:bodyPr bIns="144000" anchor="b">
            <a:normAutofit/>
          </a:bodyPr>
          <a:lstStyle>
            <a:lvl1pPr>
              <a:lnSpc>
                <a:spcPct val="120000"/>
              </a:lnSpc>
              <a:defRPr sz="3000" cap="all" spc="75" baseline="0">
                <a:solidFill>
                  <a:schemeClr val="bg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hu-HU" dirty="0"/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CCB2BA63-84A4-4546-87A0-D9DA49F8D53E}"/>
              </a:ext>
            </a:extLst>
          </p:cNvPr>
          <p:cNvGrpSpPr>
            <a:grpSpLocks noChangeAspect="1"/>
          </p:cNvGrpSpPr>
          <p:nvPr/>
        </p:nvGrpSpPr>
        <p:grpSpPr>
          <a:xfrm>
            <a:off x="209232" y="5600914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3603E696-F6AE-4DB9-AB6F-CC64995919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71F5F168-646F-4B5E-804F-43C2504515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3" name="Szöveg helye 5">
            <a:extLst>
              <a:ext uri="{FF2B5EF4-FFF2-40B4-BE49-F238E27FC236}">
                <a16:creationId xmlns:a16="http://schemas.microsoft.com/office/drawing/2014/main" id="{F0C73910-03DB-4031-A496-E4DE431BA81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25525" y="5841351"/>
            <a:ext cx="4536000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4" name="Szöveg helye 5">
            <a:extLst>
              <a:ext uri="{FF2B5EF4-FFF2-40B4-BE49-F238E27FC236}">
                <a16:creationId xmlns:a16="http://schemas.microsoft.com/office/drawing/2014/main" id="{C303D8CD-B4C5-4351-A36C-57B8B61283D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25525" y="6315176"/>
            <a:ext cx="4536000" cy="370800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sp>
        <p:nvSpPr>
          <p:cNvPr id="25" name="Tartalom helye 3">
            <a:extLst>
              <a:ext uri="{FF2B5EF4-FFF2-40B4-BE49-F238E27FC236}">
                <a16:creationId xmlns:a16="http://schemas.microsoft.com/office/drawing/2014/main" id="{EB5270F9-D439-41A4-9A4D-1A79F355782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225670" y="571670"/>
            <a:ext cx="4536000" cy="505508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</p:spTree>
    <p:extLst>
      <p:ext uri="{BB962C8B-B14F-4D97-AF65-F5344CB8AC3E}">
        <p14:creationId xmlns:p14="http://schemas.microsoft.com/office/powerpoint/2010/main" val="424375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5664" y="-4"/>
            <a:ext cx="3888336" cy="338400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9832" y="365129"/>
            <a:ext cx="3600000" cy="2892066"/>
          </a:xfrm>
          <a:ln>
            <a:noFill/>
          </a:ln>
        </p:spPr>
        <p:txBody>
          <a:bodyPr anchor="b">
            <a:norm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Több soros Mintacím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5664" y="3449169"/>
            <a:ext cx="3888767" cy="34088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346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9832" y="3579212"/>
            <a:ext cx="3600000" cy="2550849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 tartalmak helye.</a:t>
            </a:r>
          </a:p>
        </p:txBody>
      </p:sp>
      <p:sp>
        <p:nvSpPr>
          <p:cNvPr id="22" name="Tartalom helye 3">
            <a:extLst>
              <a:ext uri="{FF2B5EF4-FFF2-40B4-BE49-F238E27FC236}">
                <a16:creationId xmlns:a16="http://schemas.microsoft.com/office/drawing/2014/main" id="{828B175C-BEBE-4758-9D4B-D75CC083C91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5" name="Szöveg helye 2">
            <a:extLst>
              <a:ext uri="{FF2B5EF4-FFF2-40B4-BE49-F238E27FC236}">
                <a16:creationId xmlns:a16="http://schemas.microsoft.com/office/drawing/2014/main" id="{D1B90F64-22FD-46A6-AD66-EACE5DE9A5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9983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sp>
        <p:nvSpPr>
          <p:cNvPr id="26" name="Szöveg helye 5">
            <a:extLst>
              <a:ext uri="{FF2B5EF4-FFF2-40B4-BE49-F238E27FC236}">
                <a16:creationId xmlns:a16="http://schemas.microsoft.com/office/drawing/2014/main" id="{62CF5B3C-7531-4D70-9104-C67EBB1CF80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31" name="Szöveg helye 5">
            <a:extLst>
              <a:ext uri="{FF2B5EF4-FFF2-40B4-BE49-F238E27FC236}">
                <a16:creationId xmlns:a16="http://schemas.microsoft.com/office/drawing/2014/main" id="{B67782A7-14FB-488C-ADBF-95EC70AB208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  <p:grpSp>
        <p:nvGrpSpPr>
          <p:cNvPr id="20" name="Csoportba foglalás 19">
            <a:extLst>
              <a:ext uri="{FF2B5EF4-FFF2-40B4-BE49-F238E27FC236}">
                <a16:creationId xmlns:a16="http://schemas.microsoft.com/office/drawing/2014/main" id="{713E5D64-A416-4407-A7A9-09466826ED7E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2968169"/>
            <a:ext cx="916955" cy="916955"/>
            <a:chOff x="7979931" y="5555066"/>
            <a:chExt cx="1008650" cy="1008650"/>
          </a:xfrm>
        </p:grpSpPr>
        <p:sp>
          <p:nvSpPr>
            <p:cNvPr id="21" name="Ellipszis 20">
              <a:extLst>
                <a:ext uri="{FF2B5EF4-FFF2-40B4-BE49-F238E27FC236}">
                  <a16:creationId xmlns:a16="http://schemas.microsoft.com/office/drawing/2014/main" id="{D0A6B8B5-ED8C-481E-9B80-314EA5E96C0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23" name="Kép 22">
              <a:extLst>
                <a:ext uri="{FF2B5EF4-FFF2-40B4-BE49-F238E27FC236}">
                  <a16:creationId xmlns:a16="http://schemas.microsoft.com/office/drawing/2014/main" id="{7D9D7D4A-71F2-4FD6-A2E4-D41AE88DAF8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0348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>
            <a:extLst>
              <a:ext uri="{FF2B5EF4-FFF2-40B4-BE49-F238E27FC236}">
                <a16:creationId xmlns:a16="http://schemas.microsoft.com/office/drawing/2014/main" id="{9BA93E46-E304-457C-B4E5-97307FE0451E}"/>
              </a:ext>
            </a:extLst>
          </p:cNvPr>
          <p:cNvSpPr/>
          <p:nvPr/>
        </p:nvSpPr>
        <p:spPr>
          <a:xfrm flipV="1">
            <a:off x="5256000" y="-3"/>
            <a:ext cx="3888000" cy="1663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  <a:lumOff val="25000"/>
                </a:schemeClr>
              </a:gs>
              <a:gs pos="100000">
                <a:schemeClr val="tx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5" name="Cím 4">
            <a:extLst>
              <a:ext uri="{FF2B5EF4-FFF2-40B4-BE49-F238E27FC236}">
                <a16:creationId xmlns:a16="http://schemas.microsoft.com/office/drawing/2014/main" id="{BBA96685-E775-4D65-81A4-7D98E230E3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7424" y="365129"/>
            <a:ext cx="3600000" cy="998976"/>
          </a:xfrm>
          <a:ln>
            <a:noFill/>
          </a:ln>
        </p:spPr>
        <p:txBody>
          <a:bodyPr anchor="b">
            <a:noAutofit/>
          </a:bodyPr>
          <a:lstStyle>
            <a:lvl1pPr>
              <a:lnSpc>
                <a:spcPct val="120000"/>
              </a:lnSpc>
              <a:defRPr lang="hu-HU" sz="3000" cap="all" spc="75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marL="0" lvl="0">
              <a:lnSpc>
                <a:spcPct val="100000"/>
              </a:lnSpc>
            </a:pPr>
            <a:r>
              <a:rPr lang="hu-HU" dirty="0"/>
              <a:t>Rövid cím szerkesztése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243A6DB6-4204-4902-B048-54DA76673F9E}"/>
              </a:ext>
            </a:extLst>
          </p:cNvPr>
          <p:cNvSpPr/>
          <p:nvPr/>
        </p:nvSpPr>
        <p:spPr>
          <a:xfrm>
            <a:off x="5256000" y="1729236"/>
            <a:ext cx="3888000" cy="512876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C9E3E7CF-F49B-4DF1-899B-52D5E5BE38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809299" y="5815205"/>
            <a:ext cx="781401" cy="1306829"/>
          </a:xfrm>
          <a:prstGeom prst="rect">
            <a:avLst/>
          </a:prstGeom>
        </p:spPr>
      </p:pic>
      <p:sp>
        <p:nvSpPr>
          <p:cNvPr id="3" name="Szöveg helye 2">
            <a:extLst>
              <a:ext uri="{FF2B5EF4-FFF2-40B4-BE49-F238E27FC236}">
                <a16:creationId xmlns:a16="http://schemas.microsoft.com/office/drawing/2014/main" id="{E3946156-F48D-415B-A39E-CE3FF05536B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86454" y="1835397"/>
            <a:ext cx="3600000" cy="4294658"/>
          </a:xfrm>
        </p:spPr>
        <p:txBody>
          <a:bodyPr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</a:t>
            </a:r>
            <a:br>
              <a:rPr lang="hu-HU" dirty="0"/>
            </a:br>
            <a:r>
              <a:rPr lang="hu-HU" dirty="0"/>
              <a:t>magyarázat egy vagy több mondatban. Hivatkozások, megjegyzések és egyéb tartalmak helye.</a:t>
            </a:r>
          </a:p>
        </p:txBody>
      </p:sp>
      <p:sp>
        <p:nvSpPr>
          <p:cNvPr id="23" name="Szöveg helye 2">
            <a:extLst>
              <a:ext uri="{FF2B5EF4-FFF2-40B4-BE49-F238E27FC236}">
                <a16:creationId xmlns:a16="http://schemas.microsoft.com/office/drawing/2014/main" id="{0B2D9C99-1C4E-4298-A997-389B38EEFC4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6454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3C8BD7F5-F845-4745-82FD-81504485B0BD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241912"/>
            <a:ext cx="916955" cy="916955"/>
            <a:chOff x="7979931" y="5555066"/>
            <a:chExt cx="1008650" cy="1008650"/>
          </a:xfrm>
        </p:grpSpPr>
        <p:sp>
          <p:nvSpPr>
            <p:cNvPr id="17" name="Ellipszis 16">
              <a:extLst>
                <a:ext uri="{FF2B5EF4-FFF2-40B4-BE49-F238E27FC236}">
                  <a16:creationId xmlns:a16="http://schemas.microsoft.com/office/drawing/2014/main" id="{725A775F-8F32-4260-A9DA-60C1222D4E9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9" name="Kép 18">
              <a:extLst>
                <a:ext uri="{FF2B5EF4-FFF2-40B4-BE49-F238E27FC236}">
                  <a16:creationId xmlns:a16="http://schemas.microsoft.com/office/drawing/2014/main" id="{D614204D-7C12-4091-98F5-6937A3747D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20" name="Tartalom helye 3">
            <a:extLst>
              <a:ext uri="{FF2B5EF4-FFF2-40B4-BE49-F238E27FC236}">
                <a16:creationId xmlns:a16="http://schemas.microsoft.com/office/drawing/2014/main" id="{DC6DF135-3B7D-4956-9743-C8E623DF8DD0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365129"/>
            <a:ext cx="4534946" cy="5193842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21" name="Szöveg helye 5">
            <a:extLst>
              <a:ext uri="{FF2B5EF4-FFF2-40B4-BE49-F238E27FC236}">
                <a16:creationId xmlns:a16="http://schemas.microsoft.com/office/drawing/2014/main" id="{42BB3DE8-1251-4064-8D6B-4B1FA45267A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2" name="Szöveg helye 5">
            <a:extLst>
              <a:ext uri="{FF2B5EF4-FFF2-40B4-BE49-F238E27FC236}">
                <a16:creationId xmlns:a16="http://schemas.microsoft.com/office/drawing/2014/main" id="{A78D3E86-9993-4BC1-99AD-7D429BC36DA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60071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>
            <a:extLst>
              <a:ext uri="{FF2B5EF4-FFF2-40B4-BE49-F238E27FC236}">
                <a16:creationId xmlns:a16="http://schemas.microsoft.com/office/drawing/2014/main" id="{894D9129-1CB5-417B-87D6-5893AB314D9E}"/>
              </a:ext>
            </a:extLst>
          </p:cNvPr>
          <p:cNvSpPr/>
          <p:nvPr/>
        </p:nvSpPr>
        <p:spPr>
          <a:xfrm>
            <a:off x="5184000" y="922448"/>
            <a:ext cx="3960000" cy="59355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sz="1350"/>
          </a:p>
        </p:txBody>
      </p:sp>
      <p:sp>
        <p:nvSpPr>
          <p:cNvPr id="13" name="Téglalap 12">
            <a:extLst>
              <a:ext uri="{FF2B5EF4-FFF2-40B4-BE49-F238E27FC236}">
                <a16:creationId xmlns:a16="http://schemas.microsoft.com/office/drawing/2014/main" id="{98C45189-E75A-4873-AC6E-8DB275763272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6" name="Cím 1">
            <a:extLst>
              <a:ext uri="{FF2B5EF4-FFF2-40B4-BE49-F238E27FC236}">
                <a16:creationId xmlns:a16="http://schemas.microsoft.com/office/drawing/2014/main" id="{112F30A4-08F8-460C-90AB-68491CC36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27" name="Szöveg helye 2">
            <a:extLst>
              <a:ext uri="{FF2B5EF4-FFF2-40B4-BE49-F238E27FC236}">
                <a16:creationId xmlns:a16="http://schemas.microsoft.com/office/drawing/2014/main" id="{4291317A-D0C3-4FE3-A84C-AA2CE6A52AF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74967" y="1200845"/>
            <a:ext cx="3600000" cy="4929210"/>
          </a:xfrm>
        </p:spPr>
        <p:txBody>
          <a:bodyPr anchor="ctr">
            <a:normAutofit/>
          </a:bodyPr>
          <a:lstStyle>
            <a:lvl1pPr>
              <a:lnSpc>
                <a:spcPct val="120000"/>
              </a:lnSpc>
              <a:defRPr sz="2000"/>
            </a:lvl1pPr>
          </a:lstStyle>
          <a:p>
            <a:pPr lvl="0"/>
            <a:r>
              <a:rPr lang="hu-HU" dirty="0"/>
              <a:t>Az ábrához tartozó magyarázat egy vagy több mondatban. Hivatkozások, megjegyzések és egy tartalmak helye.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EBD72CD-FF20-466C-95CC-B40009752B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pic>
        <p:nvPicPr>
          <p:cNvPr id="37" name="Kép 36">
            <a:extLst>
              <a:ext uri="{FF2B5EF4-FFF2-40B4-BE49-F238E27FC236}">
                <a16:creationId xmlns:a16="http://schemas.microsoft.com/office/drawing/2014/main" id="{BB5CD19C-83CD-4D97-A40F-1DDB7075D6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" t="7806" r="50075" b="9197"/>
          <a:stretch/>
        </p:blipFill>
        <p:spPr>
          <a:xfrm rot="5400000">
            <a:off x="6773299" y="5815205"/>
            <a:ext cx="781401" cy="1306829"/>
          </a:xfrm>
          <a:prstGeom prst="rect">
            <a:avLst/>
          </a:prstGeom>
        </p:spPr>
      </p:pic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A709C96B-E554-4008-9A8F-B4F67C413947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8D790186-02D7-4DFF-8358-FCB9B2A8A1B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EB79F6CD-A0F3-4DDB-9DE2-475A98B6B0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  <p:sp>
        <p:nvSpPr>
          <p:cNvPr id="18" name="Tartalom helye 3">
            <a:extLst>
              <a:ext uri="{FF2B5EF4-FFF2-40B4-BE49-F238E27FC236}">
                <a16:creationId xmlns:a16="http://schemas.microsoft.com/office/drawing/2014/main" id="{4C844328-3F5C-4E88-8EAF-CDCA6317F1F7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17475" y="1200845"/>
            <a:ext cx="4534946" cy="435812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9" name="Szöveg helye 5">
            <a:extLst>
              <a:ext uri="{FF2B5EF4-FFF2-40B4-BE49-F238E27FC236}">
                <a16:creationId xmlns:a16="http://schemas.microsoft.com/office/drawing/2014/main" id="{BF34CC12-9A43-4F7C-BD11-631BEB1771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7329" y="581571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800" cap="all" spc="113" baseline="0"/>
            </a:lvl1pPr>
          </a:lstStyle>
          <a:p>
            <a:pPr lvl="0"/>
            <a:r>
              <a:rPr lang="hu-HU" dirty="0"/>
              <a:t>Ábra / Diagram címe </a:t>
            </a:r>
          </a:p>
        </p:txBody>
      </p:sp>
      <p:sp>
        <p:nvSpPr>
          <p:cNvPr id="20" name="Szöveg helye 5">
            <a:extLst>
              <a:ext uri="{FF2B5EF4-FFF2-40B4-BE49-F238E27FC236}">
                <a16:creationId xmlns:a16="http://schemas.microsoft.com/office/drawing/2014/main" id="{AEEC4DA1-E1B7-421F-9AFB-BA5458CBDF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7329" y="6282023"/>
            <a:ext cx="4535091" cy="444979"/>
          </a:xfrm>
        </p:spPr>
        <p:txBody>
          <a:bodyPr anchor="ctr">
            <a:normAutofit/>
          </a:bodyPr>
          <a:lstStyle>
            <a:lvl1pPr algn="ctr">
              <a:defRPr sz="1350" cap="none" spc="113" baseline="0"/>
            </a:lvl1pPr>
          </a:lstStyle>
          <a:p>
            <a:pPr lvl="0"/>
            <a:r>
              <a:rPr lang="hu-HU" dirty="0"/>
              <a:t>Az ábra alcíme, évszám, korcsoport, egyéb</a:t>
            </a:r>
          </a:p>
        </p:txBody>
      </p:sp>
    </p:spTree>
    <p:extLst>
      <p:ext uri="{BB962C8B-B14F-4D97-AF65-F5344CB8AC3E}">
        <p14:creationId xmlns:p14="http://schemas.microsoft.com/office/powerpoint/2010/main" val="331718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örzs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artalom helye 3">
            <a:extLst>
              <a:ext uri="{FF2B5EF4-FFF2-40B4-BE49-F238E27FC236}">
                <a16:creationId xmlns:a16="http://schemas.microsoft.com/office/drawing/2014/main" id="{B61A9FF3-877E-4A8A-8082-96C99F684F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8176" y="1190675"/>
            <a:ext cx="8059483" cy="5047096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hu-HU" dirty="0"/>
              <a:t>Ábra / diagram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9D2ABD4F-9A65-4313-83C2-BC6B67352DD4}"/>
              </a:ext>
            </a:extLst>
          </p:cNvPr>
          <p:cNvSpPr/>
          <p:nvPr/>
        </p:nvSpPr>
        <p:spPr>
          <a:xfrm>
            <a:off x="-1" y="293639"/>
            <a:ext cx="9144001" cy="635999"/>
          </a:xfrm>
          <a:prstGeom prst="rect">
            <a:avLst/>
          </a:prstGeom>
          <a:gradFill>
            <a:gsLst>
              <a:gs pos="9000">
                <a:schemeClr val="tx2">
                  <a:lumMod val="75000"/>
                  <a:lumOff val="25000"/>
                </a:schemeClr>
              </a:gs>
              <a:gs pos="95000">
                <a:schemeClr val="tx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3B2918A8-6FD6-4141-916F-31D783AD9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8174" y="310448"/>
            <a:ext cx="7610642" cy="6120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hu-HU" sz="3000" cap="all" spc="80" baseline="0"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hu-HU"/>
              <a:t>Mintacím szerkesztése</a:t>
            </a:r>
            <a:endParaRPr lang="hu-HU" dirty="0"/>
          </a:p>
        </p:txBody>
      </p:sp>
      <p:sp>
        <p:nvSpPr>
          <p:cNvPr id="12" name="Szöveg helye 2">
            <a:extLst>
              <a:ext uri="{FF2B5EF4-FFF2-40B4-BE49-F238E27FC236}">
                <a16:creationId xmlns:a16="http://schemas.microsoft.com/office/drawing/2014/main" id="{42DF65F1-33FF-4F3C-AC86-2C7F5F898A3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82152" y="6316643"/>
            <a:ext cx="3600000" cy="369333"/>
          </a:xfrm>
        </p:spPr>
        <p:txBody>
          <a:bodyPr anchor="ctr">
            <a:noAutofit/>
          </a:bodyPr>
          <a:lstStyle>
            <a:lvl1pPr algn="r">
              <a:spcBef>
                <a:spcPts val="0"/>
              </a:spcBef>
              <a:defRPr sz="1350"/>
            </a:lvl1pPr>
          </a:lstStyle>
          <a:p>
            <a:pPr lvl="0"/>
            <a:r>
              <a:rPr lang="hu-HU" dirty="0"/>
              <a:t>Forrás | MNB</a:t>
            </a:r>
          </a:p>
        </p:txBody>
      </p:sp>
      <p:grpSp>
        <p:nvGrpSpPr>
          <p:cNvPr id="14" name="Csoportba foglalás 13">
            <a:extLst>
              <a:ext uri="{FF2B5EF4-FFF2-40B4-BE49-F238E27FC236}">
                <a16:creationId xmlns:a16="http://schemas.microsoft.com/office/drawing/2014/main" id="{DCBADE1C-80E7-482F-A47F-C127E1858476}"/>
              </a:ext>
            </a:extLst>
          </p:cNvPr>
          <p:cNvGrpSpPr>
            <a:grpSpLocks noChangeAspect="1"/>
          </p:cNvGrpSpPr>
          <p:nvPr/>
        </p:nvGrpSpPr>
        <p:grpSpPr>
          <a:xfrm>
            <a:off x="8025779" y="156593"/>
            <a:ext cx="916955" cy="916955"/>
            <a:chOff x="7979931" y="5555066"/>
            <a:chExt cx="1008650" cy="1008650"/>
          </a:xfrm>
        </p:grpSpPr>
        <p:sp>
          <p:nvSpPr>
            <p:cNvPr id="15" name="Ellipszis 14">
              <a:extLst>
                <a:ext uri="{FF2B5EF4-FFF2-40B4-BE49-F238E27FC236}">
                  <a16:creationId xmlns:a16="http://schemas.microsoft.com/office/drawing/2014/main" id="{5B7FBF9F-FEA5-4855-8A19-53DEDE5E45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979931" y="5555066"/>
              <a:ext cx="1008650" cy="100865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 sz="1800"/>
            </a:p>
          </p:txBody>
        </p:sp>
        <p:pic>
          <p:nvPicPr>
            <p:cNvPr id="17" name="Kép 16">
              <a:extLst>
                <a:ext uri="{FF2B5EF4-FFF2-40B4-BE49-F238E27FC236}">
                  <a16:creationId xmlns:a16="http://schemas.microsoft.com/office/drawing/2014/main" id="{630B57B0-5140-4B64-9110-EE7C31CECD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79" t="13826" r="24393" b="13968"/>
            <a:stretch/>
          </p:blipFill>
          <p:spPr>
            <a:xfrm>
              <a:off x="8052439" y="5626756"/>
              <a:ext cx="863632" cy="86525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0524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255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09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12" name="Szöveg helye 16">
            <a:extLst>
              <a:ext uri="{FF2B5EF4-FFF2-40B4-BE49-F238E27FC236}">
                <a16:creationId xmlns:a16="http://schemas.microsoft.com/office/drawing/2014/main" id="{8FBA625A-5531-479D-ABA0-7EC882803FA7}"/>
              </a:ext>
            </a:extLst>
          </p:cNvPr>
          <p:cNvSpPr txBox="1">
            <a:spLocks/>
          </p:cNvSpPr>
          <p:nvPr/>
        </p:nvSpPr>
        <p:spPr>
          <a:xfrm>
            <a:off x="8826" y="6344468"/>
            <a:ext cx="553150" cy="335135"/>
          </a:xfrm>
          <a:prstGeom prst="rect">
            <a:avLst/>
          </a:prstGeom>
          <a:ln>
            <a:noFill/>
          </a:ln>
        </p:spPr>
        <p:txBody>
          <a:bodyPr anchor="ctr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hu-HU" sz="1400" b="0" kern="0" spc="50" baseline="0" dirty="0" smtClean="0">
                <a:solidFill>
                  <a:schemeClr val="accent2"/>
                </a:solidFill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9F5897F7-D0F6-48BC-987C-C4C9ABF430D0}" type="slidenum">
              <a:rPr lang="en-US" sz="1350" kern="1200" spc="0" smtClean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pPr algn="r"/>
              <a:t>‹#›</a:t>
            </a:fld>
            <a:r>
              <a:rPr lang="hu-HU" sz="1350" kern="1200" spc="0" dirty="0">
                <a:solidFill>
                  <a:schemeClr val="tx2"/>
                </a:solidFill>
                <a:latin typeface="+mj-lt"/>
                <a:cs typeface="Calibri Light" panose="020F0302020204030204" pitchFamily="34" charset="0"/>
              </a:rPr>
              <a:t> |</a:t>
            </a:r>
            <a:endParaRPr lang="en-US" sz="1350" dirty="0">
              <a:solidFill>
                <a:schemeClr val="tx2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16" name="Élőláb helye 15">
            <a:extLst>
              <a:ext uri="{FF2B5EF4-FFF2-40B4-BE49-F238E27FC236}">
                <a16:creationId xmlns:a16="http://schemas.microsoft.com/office/drawing/2014/main" id="{1BA11169-7FEF-4E22-B20D-BBD07A24C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7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55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l" defTabSz="685749" rtl="0" eaLnBrk="1" latinLnBrk="0" hangingPunct="1">
        <a:lnSpc>
          <a:spcPct val="90000"/>
        </a:lnSpc>
        <a:spcBef>
          <a:spcPct val="0"/>
        </a:spcBef>
        <a:buNone/>
        <a:defRPr sz="2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7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2100" kern="1200">
          <a:solidFill>
            <a:schemeClr val="tx2"/>
          </a:solidFill>
          <a:latin typeface="+mn-lt"/>
          <a:ea typeface="+mn-ea"/>
          <a:cs typeface="+mn-cs"/>
        </a:defRPr>
      </a:lvl1pPr>
      <a:lvl2pPr marL="342875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8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685749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5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028624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371498" indent="0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None/>
        <a:defRPr sz="1350" kern="1200">
          <a:solidFill>
            <a:schemeClr val="accent2"/>
          </a:solidFill>
          <a:latin typeface="+mn-lt"/>
          <a:ea typeface="+mn-ea"/>
          <a:cs typeface="+mn-cs"/>
        </a:defRPr>
      </a:lvl5pPr>
      <a:lvl6pPr marL="1885809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4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3" indent="-171438" algn="l" defTabSz="6857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49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3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A866332-96FA-4C17-8E19-F95E408D2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2204939"/>
            <a:ext cx="8312727" cy="22002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hu-HU" sz="4000" b="1" dirty="0"/>
              <a:t>Az </a:t>
            </a:r>
            <a:r>
              <a:rPr lang="hu-HU" sz="4000" b="1" dirty="0" err="1"/>
              <a:t>mnb</a:t>
            </a:r>
            <a:r>
              <a:rPr lang="hu-HU" sz="4000" b="1" dirty="0"/>
              <a:t> Vállalati Konjunktúra felmérésének 2023. szeptemberi eredményei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65307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2837382E-A9ED-4B61-9CB2-863967452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2" y="310448"/>
            <a:ext cx="800717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kapacitás-kihasználtság az egy évvel korábbi szint 87 százalékára csökkent az előző havi 90 százalékról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3B35837-E483-45F9-9387-04E5E2BC1F8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3405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2EA1A8E0-6AFE-41AA-8098-FC1090720371}"/>
              </a:ext>
            </a:extLst>
          </p:cNvPr>
          <p:cNvSpPr/>
          <p:nvPr/>
        </p:nvSpPr>
        <p:spPr>
          <a:xfrm>
            <a:off x="804569" y="6147366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81E780D-9BCB-4960-ABD1-14C3E43332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0819096"/>
              </p:ext>
            </p:extLst>
          </p:nvPr>
        </p:nvGraphicFramePr>
        <p:xfrm>
          <a:off x="0" y="922448"/>
          <a:ext cx="9144000" cy="5222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7354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058044C-501D-4DF7-9CB0-E2C587075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56" y="308496"/>
            <a:ext cx="7969480" cy="612000"/>
          </a:xfrm>
        </p:spPr>
        <p:txBody>
          <a:bodyPr>
            <a:noAutofit/>
          </a:bodyPr>
          <a:lstStyle/>
          <a:p>
            <a:r>
              <a:rPr lang="hu-HU" sz="2000" dirty="0"/>
              <a:t>Csak a szolgáltatás és kereskedelem területén nőtt az átlagos kapacitás-kihasználtság augusztushoz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6D016A3-C2AE-43C4-B600-55BDFE867C3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801583" y="6482012"/>
            <a:ext cx="1342416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4E721061-B8C4-48A5-BF7F-BBE84F96DF92}"/>
              </a:ext>
            </a:extLst>
          </p:cNvPr>
          <p:cNvSpPr/>
          <p:nvPr/>
        </p:nvSpPr>
        <p:spPr>
          <a:xfrm>
            <a:off x="885492" y="6195561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válaszadók átlagos kapacitás-kihasználtsága </a:t>
            </a:r>
          </a:p>
          <a:p>
            <a:pPr algn="ctr"/>
            <a:r>
              <a:rPr lang="hu-HU" sz="2000" dirty="0"/>
              <a:t>(előző év azonos időszaka = 100%)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14C75E03-6E02-4C06-A1E5-17D3AAAC3841}"/>
              </a:ext>
            </a:extLst>
          </p:cNvPr>
          <p:cNvSpPr/>
          <p:nvPr/>
        </p:nvSpPr>
        <p:spPr>
          <a:xfrm>
            <a:off x="0" y="5605712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7D3E95E5-296E-4E5F-990D-6D8976EA73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948671"/>
              </p:ext>
            </p:extLst>
          </p:nvPr>
        </p:nvGraphicFramePr>
        <p:xfrm>
          <a:off x="1" y="920496"/>
          <a:ext cx="9144000" cy="4685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3915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66A2960-6846-402E-A2F3-841EC975C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749" y="310446"/>
            <a:ext cx="7926239" cy="612000"/>
          </a:xfrm>
        </p:spPr>
        <p:txBody>
          <a:bodyPr>
            <a:noAutofit/>
          </a:bodyPr>
          <a:lstStyle/>
          <a:p>
            <a:r>
              <a:rPr lang="hu-HU" sz="2000" dirty="0"/>
              <a:t>A termelési szintre vonatkozó kilátások az elmúlt 8 hónap legalacsonyabb szintjére gyengültek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0E71D74-4ADD-469C-9479-0CF36CDAEE4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01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397F862-9B9F-435D-86FD-8569703E95E1}"/>
              </a:ext>
            </a:extLst>
          </p:cNvPr>
          <p:cNvSpPr/>
          <p:nvPr/>
        </p:nvSpPr>
        <p:spPr>
          <a:xfrm>
            <a:off x="885493" y="5976258"/>
            <a:ext cx="737301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500" b="1" i="1" cap="all" dirty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r>
              <a:rPr lang="hu-HU" sz="2000" b="1" cap="all" dirty="0"/>
              <a:t>A kapacitás-kihasználtság várható alakulása 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D5F87B06-B1BB-4DC2-ACF6-C69221E9C82D}"/>
              </a:ext>
            </a:extLst>
          </p:cNvPr>
          <p:cNvSpPr/>
          <p:nvPr/>
        </p:nvSpPr>
        <p:spPr>
          <a:xfrm>
            <a:off x="8715375" y="2473757"/>
            <a:ext cx="215856" cy="36933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4E975533-ACB2-43FB-990F-28C0DA3722A7}"/>
              </a:ext>
            </a:extLst>
          </p:cNvPr>
          <p:cNvSpPr/>
          <p:nvPr/>
        </p:nvSpPr>
        <p:spPr>
          <a:xfrm rot="10800000">
            <a:off x="8715375" y="3075620"/>
            <a:ext cx="212935" cy="36933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20D5084A-D7D8-4133-96F4-3555EA2B5960}"/>
              </a:ext>
            </a:extLst>
          </p:cNvPr>
          <p:cNvSpPr txBox="1"/>
          <p:nvPr/>
        </p:nvSpPr>
        <p:spPr>
          <a:xfrm>
            <a:off x="8813585" y="2409938"/>
            <a:ext cx="461665" cy="16049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25F295A-3F57-4019-BEBF-3D6A0F6838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7943515"/>
              </p:ext>
            </p:extLst>
          </p:nvPr>
        </p:nvGraphicFramePr>
        <p:xfrm>
          <a:off x="1" y="922446"/>
          <a:ext cx="9144000" cy="505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15936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95" y="319591"/>
            <a:ext cx="7971754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átlagos bevételi szint az egy évvel korábbi szint 93 százalékára csökkent az előző havi 98 százalékról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887356" y="6156075"/>
            <a:ext cx="73692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dirty="0"/>
              <a:t>A VÁLASZADÓK ÁTLAGOS ÁRBEVÉTELE</a:t>
            </a:r>
          </a:p>
          <a:p>
            <a:pPr algn="ctr"/>
            <a:r>
              <a:rPr lang="hu-HU" sz="2000" dirty="0"/>
              <a:t>(előző év azonos időszaka = 100%)</a:t>
            </a:r>
          </a:p>
          <a:p>
            <a:endParaRPr lang="hu-HU" sz="2000" b="1" i="1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2126AF01-BE19-4801-8E66-9702350F68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3903797"/>
              </p:ext>
            </p:extLst>
          </p:nvPr>
        </p:nvGraphicFramePr>
        <p:xfrm>
          <a:off x="-1" y="931590"/>
          <a:ext cx="9144001" cy="52433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718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B2744F6A-34C5-44BA-A1E0-76FFBAAA7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2" y="307413"/>
            <a:ext cx="8092440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bevételi szintre továbbra is kedvezőtlen helyzetértékelés és csak enyhén optimista várakozások jellemzők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773F050-C90D-4578-BAE3-A2A743A7455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sz="140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AA398CA3-E8A7-4DA1-805E-32E684D9D6CA}"/>
              </a:ext>
            </a:extLst>
          </p:cNvPr>
          <p:cNvSpPr/>
          <p:nvPr/>
        </p:nvSpPr>
        <p:spPr>
          <a:xfrm>
            <a:off x="933450" y="5788019"/>
            <a:ext cx="7704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</a:t>
            </a:r>
            <a:r>
              <a:rPr lang="hu-HU" i="1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pPr algn="ctr"/>
            <a:endParaRPr lang="hu-HU" sz="500" b="1" dirty="0"/>
          </a:p>
          <a:p>
            <a:pPr algn="ctr"/>
            <a:r>
              <a:rPr lang="hu-HU" sz="2000" b="1" dirty="0"/>
              <a:t>A JELENLEGI HELYZET ÉS A VÁRAKOZÁSOK EGYENLEGMUTATÓI AZ </a:t>
            </a:r>
            <a:r>
              <a:rPr lang="hu-HU" sz="2000" b="1" dirty="0" err="1"/>
              <a:t>ÁRBEVÉTELI</a:t>
            </a:r>
            <a:r>
              <a:rPr lang="hu-HU" sz="2000" b="1" dirty="0"/>
              <a:t> SZINTRE VONATKOZÓAN</a:t>
            </a:r>
            <a:endParaRPr lang="hu-HU" sz="2000" b="1" i="1" dirty="0"/>
          </a:p>
        </p:txBody>
      </p:sp>
      <p:sp>
        <p:nvSpPr>
          <p:cNvPr id="10" name="Szövegdoboz 2">
            <a:extLst>
              <a:ext uri="{FF2B5EF4-FFF2-40B4-BE49-F238E27FC236}">
                <a16:creationId xmlns:a16="http://schemas.microsoft.com/office/drawing/2014/main" id="{D103D296-CA33-4BB1-97D0-C42AF9645979}"/>
              </a:ext>
            </a:extLst>
          </p:cNvPr>
          <p:cNvSpPr txBox="1"/>
          <p:nvPr/>
        </p:nvSpPr>
        <p:spPr>
          <a:xfrm>
            <a:off x="1136461" y="299301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2020/12</a:t>
            </a:r>
          </a:p>
        </p:txBody>
      </p:sp>
      <p:sp>
        <p:nvSpPr>
          <p:cNvPr id="11" name="Szövegdoboz 3">
            <a:extLst>
              <a:ext uri="{FF2B5EF4-FFF2-40B4-BE49-F238E27FC236}">
                <a16:creationId xmlns:a16="http://schemas.microsoft.com/office/drawing/2014/main" id="{B69447FA-0D84-4983-8794-05973D609FD3}"/>
              </a:ext>
            </a:extLst>
          </p:cNvPr>
          <p:cNvSpPr txBox="1"/>
          <p:nvPr/>
        </p:nvSpPr>
        <p:spPr>
          <a:xfrm>
            <a:off x="1136461" y="2234585"/>
            <a:ext cx="835693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</a:t>
            </a:r>
          </a:p>
        </p:txBody>
      </p:sp>
      <p:sp>
        <p:nvSpPr>
          <p:cNvPr id="12" name="Szövegdoboz 4">
            <a:extLst>
              <a:ext uri="{FF2B5EF4-FFF2-40B4-BE49-F238E27FC236}">
                <a16:creationId xmlns:a16="http://schemas.microsoft.com/office/drawing/2014/main" id="{41D42F3F-0A44-4554-B37F-B74B99E633A7}"/>
              </a:ext>
            </a:extLst>
          </p:cNvPr>
          <p:cNvSpPr txBox="1"/>
          <p:nvPr/>
        </p:nvSpPr>
        <p:spPr>
          <a:xfrm>
            <a:off x="1295181" y="190411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2021/2</a:t>
            </a:r>
          </a:p>
        </p:txBody>
      </p:sp>
      <p:sp>
        <p:nvSpPr>
          <p:cNvPr id="13" name="Szövegdoboz 5">
            <a:extLst>
              <a:ext uri="{FF2B5EF4-FFF2-40B4-BE49-F238E27FC236}">
                <a16:creationId xmlns:a16="http://schemas.microsoft.com/office/drawing/2014/main" id="{6543D5CF-941B-4020-9E82-EF88D827DAA9}"/>
              </a:ext>
            </a:extLst>
          </p:cNvPr>
          <p:cNvSpPr txBox="1"/>
          <p:nvPr/>
        </p:nvSpPr>
        <p:spPr>
          <a:xfrm>
            <a:off x="2089763" y="1888880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2021/3</a:t>
            </a:r>
          </a:p>
        </p:txBody>
      </p:sp>
      <p:sp>
        <p:nvSpPr>
          <p:cNvPr id="14" name="Szövegdoboz 6">
            <a:extLst>
              <a:ext uri="{FF2B5EF4-FFF2-40B4-BE49-F238E27FC236}">
                <a16:creationId xmlns:a16="http://schemas.microsoft.com/office/drawing/2014/main" id="{7AA4E913-6D34-470C-8A35-4CB7400070AE}"/>
              </a:ext>
            </a:extLst>
          </p:cNvPr>
          <p:cNvSpPr txBox="1"/>
          <p:nvPr/>
        </p:nvSpPr>
        <p:spPr>
          <a:xfrm>
            <a:off x="3128025" y="1533326"/>
            <a:ext cx="833107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2021/4</a:t>
            </a:r>
          </a:p>
        </p:txBody>
      </p:sp>
      <p:sp>
        <p:nvSpPr>
          <p:cNvPr id="15" name="Szövegdoboz 7">
            <a:extLst>
              <a:ext uri="{FF2B5EF4-FFF2-40B4-BE49-F238E27FC236}">
                <a16:creationId xmlns:a16="http://schemas.microsoft.com/office/drawing/2014/main" id="{F9600656-19EE-46A2-BE97-DA042F36624A}"/>
              </a:ext>
            </a:extLst>
          </p:cNvPr>
          <p:cNvSpPr txBox="1"/>
          <p:nvPr/>
        </p:nvSpPr>
        <p:spPr>
          <a:xfrm>
            <a:off x="4036207" y="2087413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2021/5</a:t>
            </a:r>
          </a:p>
        </p:txBody>
      </p:sp>
      <p:sp>
        <p:nvSpPr>
          <p:cNvPr id="16" name="Szövegdoboz 8">
            <a:extLst>
              <a:ext uri="{FF2B5EF4-FFF2-40B4-BE49-F238E27FC236}">
                <a16:creationId xmlns:a16="http://schemas.microsoft.com/office/drawing/2014/main" id="{A556A5FE-67ED-40EA-8A0F-58FDF8B3F1B2}"/>
              </a:ext>
            </a:extLst>
          </p:cNvPr>
          <p:cNvSpPr txBox="1"/>
          <p:nvPr/>
        </p:nvSpPr>
        <p:spPr>
          <a:xfrm>
            <a:off x="4030679" y="1617127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2021/6</a:t>
            </a:r>
          </a:p>
        </p:txBody>
      </p:sp>
      <p:sp>
        <p:nvSpPr>
          <p:cNvPr id="17" name="Szövegdoboz 9">
            <a:extLst>
              <a:ext uri="{FF2B5EF4-FFF2-40B4-BE49-F238E27FC236}">
                <a16:creationId xmlns:a16="http://schemas.microsoft.com/office/drawing/2014/main" id="{7F7E545B-4A11-411E-9D89-1F17B66C10E0}"/>
              </a:ext>
            </a:extLst>
          </p:cNvPr>
          <p:cNvSpPr txBox="1"/>
          <p:nvPr/>
        </p:nvSpPr>
        <p:spPr>
          <a:xfrm>
            <a:off x="3248171" y="2169456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2021/7</a:t>
            </a:r>
          </a:p>
        </p:txBody>
      </p:sp>
      <p:sp>
        <p:nvSpPr>
          <p:cNvPr id="20" name="Szövegdoboz 13">
            <a:extLst>
              <a:ext uri="{FF2B5EF4-FFF2-40B4-BE49-F238E27FC236}">
                <a16:creationId xmlns:a16="http://schemas.microsoft.com/office/drawing/2014/main" id="{BF218698-DFA5-48B1-8125-08D5B9AF88B2}"/>
              </a:ext>
            </a:extLst>
          </p:cNvPr>
          <p:cNvSpPr txBox="1"/>
          <p:nvPr/>
        </p:nvSpPr>
        <p:spPr>
          <a:xfrm>
            <a:off x="5269757" y="2993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2021/11</a:t>
            </a:r>
          </a:p>
        </p:txBody>
      </p:sp>
      <p:sp>
        <p:nvSpPr>
          <p:cNvPr id="21" name="Szövegdoboz 14">
            <a:extLst>
              <a:ext uri="{FF2B5EF4-FFF2-40B4-BE49-F238E27FC236}">
                <a16:creationId xmlns:a16="http://schemas.microsoft.com/office/drawing/2014/main" id="{5F6B11DC-CC7D-4E16-968D-1D05CE8F7F39}"/>
              </a:ext>
            </a:extLst>
          </p:cNvPr>
          <p:cNvSpPr txBox="1"/>
          <p:nvPr/>
        </p:nvSpPr>
        <p:spPr>
          <a:xfrm>
            <a:off x="6568302" y="257401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2021/12</a:t>
            </a:r>
          </a:p>
        </p:txBody>
      </p:sp>
      <p:sp>
        <p:nvSpPr>
          <p:cNvPr id="22" name="Szövegdoboz 15">
            <a:extLst>
              <a:ext uri="{FF2B5EF4-FFF2-40B4-BE49-F238E27FC236}">
                <a16:creationId xmlns:a16="http://schemas.microsoft.com/office/drawing/2014/main" id="{B7DAD095-E536-46E5-9088-369C2F30BD3B}"/>
              </a:ext>
            </a:extLst>
          </p:cNvPr>
          <p:cNvSpPr txBox="1"/>
          <p:nvPr/>
        </p:nvSpPr>
        <p:spPr>
          <a:xfrm>
            <a:off x="4822298" y="1642099"/>
            <a:ext cx="834400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2022/1</a:t>
            </a:r>
          </a:p>
        </p:txBody>
      </p:sp>
      <p:sp>
        <p:nvSpPr>
          <p:cNvPr id="23" name="Szövegdoboz 16">
            <a:extLst>
              <a:ext uri="{FF2B5EF4-FFF2-40B4-BE49-F238E27FC236}">
                <a16:creationId xmlns:a16="http://schemas.microsoft.com/office/drawing/2014/main" id="{ABE26227-D7E6-4107-B5F8-F64729C69075}"/>
              </a:ext>
            </a:extLst>
          </p:cNvPr>
          <p:cNvSpPr txBox="1"/>
          <p:nvPr/>
        </p:nvSpPr>
        <p:spPr>
          <a:xfrm>
            <a:off x="5733900" y="165586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/>
              <a:t>2022/2</a:t>
            </a:r>
          </a:p>
        </p:txBody>
      </p:sp>
      <p:sp>
        <p:nvSpPr>
          <p:cNvPr id="24" name="Szövegdoboz 17">
            <a:extLst>
              <a:ext uri="{FF2B5EF4-FFF2-40B4-BE49-F238E27FC236}">
                <a16:creationId xmlns:a16="http://schemas.microsoft.com/office/drawing/2014/main" id="{8B33592E-85A6-4E37-B3E8-5F43A1F76FE8}"/>
              </a:ext>
            </a:extLst>
          </p:cNvPr>
          <p:cNvSpPr txBox="1"/>
          <p:nvPr/>
        </p:nvSpPr>
        <p:spPr>
          <a:xfrm>
            <a:off x="4681347" y="2568782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2022/3</a:t>
            </a:r>
          </a:p>
        </p:txBody>
      </p:sp>
      <p:sp>
        <p:nvSpPr>
          <p:cNvPr id="25" name="Szövegdoboz 18">
            <a:extLst>
              <a:ext uri="{FF2B5EF4-FFF2-40B4-BE49-F238E27FC236}">
                <a16:creationId xmlns:a16="http://schemas.microsoft.com/office/drawing/2014/main" id="{99E496A5-F4F5-4D09-9563-D5565B3A0260}"/>
              </a:ext>
            </a:extLst>
          </p:cNvPr>
          <p:cNvSpPr txBox="1"/>
          <p:nvPr/>
        </p:nvSpPr>
        <p:spPr>
          <a:xfrm>
            <a:off x="6422867" y="225355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2022/4</a:t>
            </a:r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122CC433-BAA0-F7FA-1BF2-86ABD041DC35}"/>
              </a:ext>
            </a:extLst>
          </p:cNvPr>
          <p:cNvSpPr txBox="1"/>
          <p:nvPr/>
        </p:nvSpPr>
        <p:spPr>
          <a:xfrm>
            <a:off x="6365279" y="2964403"/>
            <a:ext cx="766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2022/7</a:t>
            </a:r>
          </a:p>
        </p:txBody>
      </p:sp>
      <p:sp>
        <p:nvSpPr>
          <p:cNvPr id="26" name="Szövegdoboz 18">
            <a:extLst>
              <a:ext uri="{FF2B5EF4-FFF2-40B4-BE49-F238E27FC236}">
                <a16:creationId xmlns:a16="http://schemas.microsoft.com/office/drawing/2014/main" id="{23EE2BC0-7994-74B7-C8D2-748ED9B4CE51}"/>
              </a:ext>
            </a:extLst>
          </p:cNvPr>
          <p:cNvSpPr txBox="1"/>
          <p:nvPr/>
        </p:nvSpPr>
        <p:spPr>
          <a:xfrm>
            <a:off x="5588466" y="2578675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2022/5</a:t>
            </a:r>
          </a:p>
        </p:txBody>
      </p:sp>
      <p:sp>
        <p:nvSpPr>
          <p:cNvPr id="28" name="Szövegdoboz 18">
            <a:extLst>
              <a:ext uri="{FF2B5EF4-FFF2-40B4-BE49-F238E27FC236}">
                <a16:creationId xmlns:a16="http://schemas.microsoft.com/office/drawing/2014/main" id="{EA9E319E-141B-E04E-B77A-0136B868B2B7}"/>
              </a:ext>
            </a:extLst>
          </p:cNvPr>
          <p:cNvSpPr txBox="1"/>
          <p:nvPr/>
        </p:nvSpPr>
        <p:spPr>
          <a:xfrm>
            <a:off x="5656698" y="2112314"/>
            <a:ext cx="834401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2022/6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9E621D24-EDF9-CF19-EC74-86D3788DF9D5}"/>
              </a:ext>
            </a:extLst>
          </p:cNvPr>
          <p:cNvSpPr txBox="1"/>
          <p:nvPr/>
        </p:nvSpPr>
        <p:spPr>
          <a:xfrm>
            <a:off x="4706240" y="3180862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2022/8</a:t>
            </a:r>
          </a:p>
        </p:txBody>
      </p:sp>
      <p:sp>
        <p:nvSpPr>
          <p:cNvPr id="8" name="Szövegdoboz 7">
            <a:extLst>
              <a:ext uri="{FF2B5EF4-FFF2-40B4-BE49-F238E27FC236}">
                <a16:creationId xmlns:a16="http://schemas.microsoft.com/office/drawing/2014/main" id="{AB786CBA-085A-41C0-138B-FFB180CF5D51}"/>
              </a:ext>
            </a:extLst>
          </p:cNvPr>
          <p:cNvSpPr txBox="1"/>
          <p:nvPr/>
        </p:nvSpPr>
        <p:spPr>
          <a:xfrm>
            <a:off x="4706240" y="3707261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2022/9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BCDBBF9F-BE44-1DE8-2636-522457C9D97A}"/>
              </a:ext>
            </a:extLst>
          </p:cNvPr>
          <p:cNvSpPr txBox="1"/>
          <p:nvPr/>
        </p:nvSpPr>
        <p:spPr>
          <a:xfrm>
            <a:off x="4714165" y="1875590"/>
            <a:ext cx="931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2021/9</a:t>
            </a: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855A857E-CAFD-D5B7-05A6-8131E3C90F78}"/>
              </a:ext>
            </a:extLst>
          </p:cNvPr>
          <p:cNvSpPr txBox="1"/>
          <p:nvPr/>
        </p:nvSpPr>
        <p:spPr>
          <a:xfrm>
            <a:off x="5688072" y="3299936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2022/10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A2F2E858-0F01-7160-9F68-4E880A683CA7}"/>
              </a:ext>
            </a:extLst>
          </p:cNvPr>
          <p:cNvSpPr txBox="1"/>
          <p:nvPr/>
        </p:nvSpPr>
        <p:spPr>
          <a:xfrm>
            <a:off x="6032564" y="3599404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2022/11</a:t>
            </a:r>
          </a:p>
        </p:txBody>
      </p:sp>
      <p:sp>
        <p:nvSpPr>
          <p:cNvPr id="29" name="Szövegdoboz 28">
            <a:extLst>
              <a:ext uri="{FF2B5EF4-FFF2-40B4-BE49-F238E27FC236}">
                <a16:creationId xmlns:a16="http://schemas.microsoft.com/office/drawing/2014/main" id="{7E79BC4D-0F5A-D1D5-418B-3F2A0FE7C378}"/>
              </a:ext>
            </a:extLst>
          </p:cNvPr>
          <p:cNvSpPr txBox="1"/>
          <p:nvPr/>
        </p:nvSpPr>
        <p:spPr>
          <a:xfrm>
            <a:off x="5389433" y="3795558"/>
            <a:ext cx="10259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dirty="0"/>
              <a:t>2022/12</a:t>
            </a:r>
          </a:p>
        </p:txBody>
      </p:sp>
      <p:sp>
        <p:nvSpPr>
          <p:cNvPr id="27" name="Szövegdoboz 17">
            <a:extLst>
              <a:ext uri="{FF2B5EF4-FFF2-40B4-BE49-F238E27FC236}">
                <a16:creationId xmlns:a16="http://schemas.microsoft.com/office/drawing/2014/main" id="{4B97B9EA-1618-6EC3-4C76-5B09AD72BFB6}"/>
              </a:ext>
            </a:extLst>
          </p:cNvPr>
          <p:cNvSpPr txBox="1"/>
          <p:nvPr/>
        </p:nvSpPr>
        <p:spPr>
          <a:xfrm>
            <a:off x="3871101" y="2375113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2023/2</a:t>
            </a:r>
          </a:p>
        </p:txBody>
      </p:sp>
      <p:sp>
        <p:nvSpPr>
          <p:cNvPr id="31" name="Szövegdoboz 17">
            <a:extLst>
              <a:ext uri="{FF2B5EF4-FFF2-40B4-BE49-F238E27FC236}">
                <a16:creationId xmlns:a16="http://schemas.microsoft.com/office/drawing/2014/main" id="{0525F66C-7385-5D28-1893-A573FF289D98}"/>
              </a:ext>
            </a:extLst>
          </p:cNvPr>
          <p:cNvSpPr txBox="1"/>
          <p:nvPr/>
        </p:nvSpPr>
        <p:spPr>
          <a:xfrm>
            <a:off x="2812546" y="264263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2023/3</a:t>
            </a:r>
          </a:p>
        </p:txBody>
      </p:sp>
      <p:sp>
        <p:nvSpPr>
          <p:cNvPr id="30" name="Szövegdoboz 17">
            <a:extLst>
              <a:ext uri="{FF2B5EF4-FFF2-40B4-BE49-F238E27FC236}">
                <a16:creationId xmlns:a16="http://schemas.microsoft.com/office/drawing/2014/main" id="{94EA2A4B-832D-68F5-638E-86DC7435ACEC}"/>
              </a:ext>
            </a:extLst>
          </p:cNvPr>
          <p:cNvSpPr txBox="1"/>
          <p:nvPr/>
        </p:nvSpPr>
        <p:spPr>
          <a:xfrm>
            <a:off x="4099350" y="2850593"/>
            <a:ext cx="1884430" cy="267698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2023/8   2023/4</a:t>
            </a:r>
          </a:p>
        </p:txBody>
      </p:sp>
      <p:graphicFrame>
        <p:nvGraphicFramePr>
          <p:cNvPr id="33" name="Diagram 32">
            <a:extLst>
              <a:ext uri="{FF2B5EF4-FFF2-40B4-BE49-F238E27FC236}">
                <a16:creationId xmlns:a16="http://schemas.microsoft.com/office/drawing/2014/main" id="{B1821869-F28F-40B9-8C2C-8B3B8442EA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6136321"/>
              </p:ext>
            </p:extLst>
          </p:nvPr>
        </p:nvGraphicFramePr>
        <p:xfrm>
          <a:off x="36352" y="919413"/>
          <a:ext cx="9144000" cy="506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Szövegdoboz 17">
            <a:extLst>
              <a:ext uri="{FF2B5EF4-FFF2-40B4-BE49-F238E27FC236}">
                <a16:creationId xmlns:a16="http://schemas.microsoft.com/office/drawing/2014/main" id="{3D62FEED-94E4-125C-9E59-61E2F36EC8A4}"/>
              </a:ext>
            </a:extLst>
          </p:cNvPr>
          <p:cNvSpPr txBox="1"/>
          <p:nvPr/>
        </p:nvSpPr>
        <p:spPr>
          <a:xfrm>
            <a:off x="3448156" y="2972151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2023/6</a:t>
            </a:r>
          </a:p>
        </p:txBody>
      </p:sp>
      <p:sp>
        <p:nvSpPr>
          <p:cNvPr id="32" name="Szövegdoboz 17">
            <a:extLst>
              <a:ext uri="{FF2B5EF4-FFF2-40B4-BE49-F238E27FC236}">
                <a16:creationId xmlns:a16="http://schemas.microsoft.com/office/drawing/2014/main" id="{298313EB-969F-AA49-B8B2-8026937ADCD1}"/>
              </a:ext>
            </a:extLst>
          </p:cNvPr>
          <p:cNvSpPr txBox="1"/>
          <p:nvPr/>
        </p:nvSpPr>
        <p:spPr>
          <a:xfrm>
            <a:off x="2054313" y="2826127"/>
            <a:ext cx="834402" cy="315227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1400" dirty="0"/>
              <a:t>2023/7</a:t>
            </a:r>
          </a:p>
        </p:txBody>
      </p:sp>
    </p:spTree>
    <p:extLst>
      <p:ext uri="{BB962C8B-B14F-4D97-AF65-F5344CB8AC3E}">
        <p14:creationId xmlns:p14="http://schemas.microsoft.com/office/powerpoint/2010/main" val="22160278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>
            <a:extLst>
              <a:ext uri="{FF2B5EF4-FFF2-40B4-BE49-F238E27FC236}">
                <a16:creationId xmlns:a16="http://schemas.microsoft.com/office/drawing/2014/main" id="{6282C818-27E9-4165-91C3-54410B91AD0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3999" y="648709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D18C8106-8553-4AD0-8974-00D78C757DFE}"/>
              </a:ext>
            </a:extLst>
          </p:cNvPr>
          <p:cNvSpPr/>
          <p:nvPr/>
        </p:nvSpPr>
        <p:spPr>
          <a:xfrm>
            <a:off x="0" y="5702262"/>
            <a:ext cx="91440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*A válaszlehetőség 2022. júniustól szerepel a felmérésben  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 A válaszlehetőség 2022. októbertől szerepel a felmérésben</a:t>
            </a:r>
          </a:p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*** A válaszlehetőség 2023. januártól szerepel a felmérésben</a:t>
            </a: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C2F1D16-58CA-440C-9260-DBD05F1BE97A}"/>
              </a:ext>
            </a:extLst>
          </p:cNvPr>
          <p:cNvSpPr/>
          <p:nvPr/>
        </p:nvSpPr>
        <p:spPr>
          <a:xfrm>
            <a:off x="885493" y="6409562"/>
            <a:ext cx="737301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vállalatok tevékenységét nehezítő tényezők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D0D0BAF-B678-FE95-90C9-9212619FC4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1281502"/>
              </p:ext>
            </p:extLst>
          </p:nvPr>
        </p:nvGraphicFramePr>
        <p:xfrm>
          <a:off x="1" y="922448"/>
          <a:ext cx="9143999" cy="4865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ím 2">
            <a:extLst>
              <a:ext uri="{FF2B5EF4-FFF2-40B4-BE49-F238E27FC236}">
                <a16:creationId xmlns:a16="http://schemas.microsoft.com/office/drawing/2014/main" id="{59AB7B81-4703-1B67-6A7C-73A47CE8468A}"/>
              </a:ext>
            </a:extLst>
          </p:cNvPr>
          <p:cNvSpPr txBox="1">
            <a:spLocks/>
          </p:cNvSpPr>
          <p:nvPr/>
        </p:nvSpPr>
        <p:spPr>
          <a:xfrm>
            <a:off x="19663" y="283264"/>
            <a:ext cx="8238843" cy="639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74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hu-HU" sz="3000" kern="1200" cap="all" spc="8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800" dirty="0"/>
              <a:t>a vevők hiánya és a beszállítói problémák kivételével minden vizsgált tényező kapcsán nőtt a nehézséget tapasztalók aránya</a:t>
            </a:r>
          </a:p>
        </p:txBody>
      </p:sp>
    </p:spTree>
    <p:extLst>
      <p:ext uri="{BB962C8B-B14F-4D97-AF65-F5344CB8AC3E}">
        <p14:creationId xmlns:p14="http://schemas.microsoft.com/office/powerpoint/2010/main" val="1389889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558884"/>
            <a:ext cx="4983366" cy="1740220"/>
          </a:xfrm>
        </p:spPr>
        <p:txBody>
          <a:bodyPr/>
          <a:lstStyle/>
          <a:p>
            <a:r>
              <a:rPr lang="hu-HU" b="1" dirty="0"/>
              <a:t>Üzleti környezet, beruházások, foglalkoztatás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388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F137383E-9C16-4A6D-B65B-4C727813E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8"/>
            <a:ext cx="8057161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átlagos megítélése az elmúlt 4 hónap legmagasabb szintjére javult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DA18DFA-2DCA-4A17-A86D-9495398F2E7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4F32CAD-F421-4D0E-9B2B-4932342E74CE}"/>
              </a:ext>
            </a:extLst>
          </p:cNvPr>
          <p:cNvSpPr/>
          <p:nvPr/>
        </p:nvSpPr>
        <p:spPr>
          <a:xfrm>
            <a:off x="885493" y="5771489"/>
            <a:ext cx="737301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változása az előző hónaphoz képest</a:t>
            </a:r>
          </a:p>
          <a:p>
            <a:pPr algn="ctr"/>
            <a:r>
              <a:rPr lang="hu-HU" sz="2000" dirty="0"/>
              <a:t>(előző hónap = 100%)</a:t>
            </a:r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83B2F9AD-1A5F-4E59-A99A-F683A89E0C4F}"/>
              </a:ext>
            </a:extLst>
          </p:cNvPr>
          <p:cNvSpPr/>
          <p:nvPr/>
        </p:nvSpPr>
        <p:spPr>
          <a:xfrm>
            <a:off x="8620340" y="1250791"/>
            <a:ext cx="180390" cy="666282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Nyíl: felfelé mutató 12">
            <a:extLst>
              <a:ext uri="{FF2B5EF4-FFF2-40B4-BE49-F238E27FC236}">
                <a16:creationId xmlns:a16="http://schemas.microsoft.com/office/drawing/2014/main" id="{69AC34D1-02C9-496A-8811-F8A6EF1ABEFB}"/>
              </a:ext>
            </a:extLst>
          </p:cNvPr>
          <p:cNvSpPr/>
          <p:nvPr/>
        </p:nvSpPr>
        <p:spPr>
          <a:xfrm rot="10800000">
            <a:off x="8636156" y="2151647"/>
            <a:ext cx="180390" cy="66628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0509585C-336E-4D36-906B-F88CD00D2333}"/>
              </a:ext>
            </a:extLst>
          </p:cNvPr>
          <p:cNvSpPr txBox="1"/>
          <p:nvPr/>
        </p:nvSpPr>
        <p:spPr>
          <a:xfrm>
            <a:off x="8742481" y="922448"/>
            <a:ext cx="461665" cy="245839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Kedvezőbb   </a:t>
            </a:r>
            <a:r>
              <a:rPr lang="hu-HU" b="1" dirty="0">
                <a:solidFill>
                  <a:srgbClr val="FF0000"/>
                </a:solidFill>
              </a:rPr>
              <a:t>Gyengébb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1806981A-AFDA-47AE-8849-278D7EACA6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507542"/>
              </p:ext>
            </p:extLst>
          </p:nvPr>
        </p:nvGraphicFramePr>
        <p:xfrm>
          <a:off x="1" y="922448"/>
          <a:ext cx="9144000" cy="4849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8338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83FE1990-CDB8-400E-8686-4898A9647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310448"/>
            <a:ext cx="8078853" cy="612000"/>
          </a:xfrm>
        </p:spPr>
        <p:txBody>
          <a:bodyPr>
            <a:noAutofit/>
          </a:bodyPr>
          <a:lstStyle/>
          <a:p>
            <a:r>
              <a:rPr lang="hu-HU" sz="2000" dirty="0"/>
              <a:t>Az üzleti környezet alakulására vonatkozó várakozások ugyanakkor kismértékben gyengültek augusztushoz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D8A3BDB-C38C-4261-B1D2-B7615C39D05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24431" y="6485919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C6F47AE3-DAB6-4935-844A-6EC3F2B06438}"/>
              </a:ext>
            </a:extLst>
          </p:cNvPr>
          <p:cNvSpPr/>
          <p:nvPr/>
        </p:nvSpPr>
        <p:spPr>
          <a:xfrm>
            <a:off x="586269" y="6067361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Az Üzleti környezet változásával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F30A6E8F-11ED-4D07-83E0-F79A822D571B}"/>
              </a:ext>
            </a:extLst>
          </p:cNvPr>
          <p:cNvSpPr/>
          <p:nvPr/>
        </p:nvSpPr>
        <p:spPr>
          <a:xfrm>
            <a:off x="8704101" y="1748346"/>
            <a:ext cx="180390" cy="51843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466FFF8-2E15-41C6-833E-07FFA15AFD98}"/>
              </a:ext>
            </a:extLst>
          </p:cNvPr>
          <p:cNvSpPr/>
          <p:nvPr/>
        </p:nvSpPr>
        <p:spPr>
          <a:xfrm rot="10800000">
            <a:off x="8712258" y="2476058"/>
            <a:ext cx="180390" cy="51843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88352E4E-A5C3-4AB2-A34C-1C2345C3EDD1}"/>
              </a:ext>
            </a:extLst>
          </p:cNvPr>
          <p:cNvSpPr txBox="1"/>
          <p:nvPr/>
        </p:nvSpPr>
        <p:spPr>
          <a:xfrm>
            <a:off x="8794296" y="1748346"/>
            <a:ext cx="461665" cy="140206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</a:t>
            </a:r>
            <a:r>
              <a:rPr lang="hu-HU" b="1" dirty="0">
                <a:solidFill>
                  <a:srgbClr val="FF0000"/>
                </a:solidFill>
              </a:rPr>
              <a:t>Romlik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E713768-11E8-49C9-9D7F-CAAFBAEF84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1828289"/>
              </p:ext>
            </p:extLst>
          </p:nvPr>
        </p:nvGraphicFramePr>
        <p:xfrm>
          <a:off x="0" y="922448"/>
          <a:ext cx="9124431" cy="51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786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43138300-3BBA-449B-9960-1D2B2BDE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52" y="310448"/>
            <a:ext cx="8058385" cy="612000"/>
          </a:xfrm>
        </p:spPr>
        <p:txBody>
          <a:bodyPr>
            <a:noAutofit/>
          </a:bodyPr>
          <a:lstStyle/>
          <a:p>
            <a:r>
              <a:rPr lang="hu-HU" sz="2000" dirty="0"/>
              <a:t>A beruházási várakozások mutatója az ipar és építőipar területén az elmúlt 1 év legalacsonyabb szintjére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A49900-B2C0-4EAC-B789-E6B54173A1D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24CDD132-646C-4399-95A8-7E9CF82B4795}"/>
              </a:ext>
            </a:extLst>
          </p:cNvPr>
          <p:cNvSpPr/>
          <p:nvPr/>
        </p:nvSpPr>
        <p:spPr>
          <a:xfrm>
            <a:off x="779988" y="634749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beruházásokkal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6D338BA4-8D8C-4F09-9329-AEB3B7BB0701}"/>
              </a:ext>
            </a:extLst>
          </p:cNvPr>
          <p:cNvSpPr/>
          <p:nvPr/>
        </p:nvSpPr>
        <p:spPr>
          <a:xfrm>
            <a:off x="8613358" y="2069200"/>
            <a:ext cx="204002" cy="78202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99A9A8D-4E26-420E-B67B-10B2F10A4513}"/>
              </a:ext>
            </a:extLst>
          </p:cNvPr>
          <p:cNvSpPr/>
          <p:nvPr/>
        </p:nvSpPr>
        <p:spPr>
          <a:xfrm rot="10800000">
            <a:off x="8592545" y="3222437"/>
            <a:ext cx="224815" cy="782026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Szövegdoboz 1">
            <a:extLst>
              <a:ext uri="{FF2B5EF4-FFF2-40B4-BE49-F238E27FC236}">
                <a16:creationId xmlns:a16="http://schemas.microsoft.com/office/drawing/2014/main" id="{5007BB0C-943E-493A-9F31-EE5E09098329}"/>
              </a:ext>
            </a:extLst>
          </p:cNvPr>
          <p:cNvSpPr txBox="1"/>
          <p:nvPr/>
        </p:nvSpPr>
        <p:spPr>
          <a:xfrm>
            <a:off x="8789045" y="1111135"/>
            <a:ext cx="461665" cy="348018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Tervez beruházást      </a:t>
            </a:r>
            <a:r>
              <a:rPr lang="hu-HU" b="1" dirty="0">
                <a:solidFill>
                  <a:srgbClr val="FF0000"/>
                </a:solidFill>
              </a:rPr>
              <a:t>Elhalasztotta</a:t>
            </a:r>
          </a:p>
        </p:txBody>
      </p:sp>
      <p:sp>
        <p:nvSpPr>
          <p:cNvPr id="5" name="Téglalap 7">
            <a:extLst>
              <a:ext uri="{FF2B5EF4-FFF2-40B4-BE49-F238E27FC236}">
                <a16:creationId xmlns:a16="http://schemas.microsoft.com/office/drawing/2014/main" id="{A1834696-E835-3797-40D0-5E12392A9E64}"/>
              </a:ext>
            </a:extLst>
          </p:cNvPr>
          <p:cNvSpPr/>
          <p:nvPr/>
        </p:nvSpPr>
        <p:spPr>
          <a:xfrm>
            <a:off x="0" y="569195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  <a:endParaRPr lang="hu-HU" sz="1400" i="1" dirty="0">
              <a:solidFill>
                <a:schemeClr val="bg1">
                  <a:lumMod val="50000"/>
                </a:schemeClr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11ABC85B-BFFA-43E2-BCB1-4D5DA6232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830438"/>
              </p:ext>
            </p:extLst>
          </p:nvPr>
        </p:nvGraphicFramePr>
        <p:xfrm>
          <a:off x="1" y="922448"/>
          <a:ext cx="9144000" cy="482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92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3BB4B34D-0DCF-4BF7-BE2B-56074C3C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Az </a:t>
            </a:r>
            <a:r>
              <a:rPr lang="hu-HU" dirty="0" err="1"/>
              <a:t>mnb</a:t>
            </a:r>
            <a:r>
              <a:rPr lang="hu-HU" dirty="0"/>
              <a:t> vállalati konjunktúra felmérései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1608236-9EAD-4840-BC67-1A59EC809B5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3506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5" name="Tartalom helye 7">
            <a:extLst>
              <a:ext uri="{FF2B5EF4-FFF2-40B4-BE49-F238E27FC236}">
                <a16:creationId xmlns:a16="http://schemas.microsoft.com/office/drawing/2014/main" id="{C0F23E92-2569-4FDC-8E86-4F906A03BC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0451"/>
              </p:ext>
            </p:extLst>
          </p:nvPr>
        </p:nvGraphicFramePr>
        <p:xfrm>
          <a:off x="323696" y="1049311"/>
          <a:ext cx="8820304" cy="5267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2763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011EC9C-BDE0-4E56-8413-1A7FFED21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8110388" cy="612000"/>
          </a:xfrm>
        </p:spPr>
        <p:txBody>
          <a:bodyPr>
            <a:noAutofit/>
          </a:bodyPr>
          <a:lstStyle/>
          <a:p>
            <a:r>
              <a:rPr lang="hu-HU" sz="2000" dirty="0"/>
              <a:t>A létszámbővítési tervek alindexe az elmúlt 10 hónap legalacsonyabb szintjére gyengült a középvállalatoknál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F68E6320-AED9-48BE-8C1A-5A232CE0490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2951"/>
            <a:ext cx="3600000" cy="369333"/>
          </a:xfrm>
        </p:spPr>
        <p:txBody>
          <a:bodyPr/>
          <a:lstStyle/>
          <a:p>
            <a:endParaRPr lang="hu-HU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92D50B64-998B-48D5-8E65-C813D3D83B6F}"/>
              </a:ext>
            </a:extLst>
          </p:cNvPr>
          <p:cNvSpPr/>
          <p:nvPr/>
        </p:nvSpPr>
        <p:spPr>
          <a:xfrm>
            <a:off x="779988" y="6086655"/>
            <a:ext cx="75840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5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 </a:t>
            </a:r>
          </a:p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9D48E71-B065-4EC0-A389-EF7208874ED6}"/>
              </a:ext>
            </a:extLst>
          </p:cNvPr>
          <p:cNvSpPr/>
          <p:nvPr/>
        </p:nvSpPr>
        <p:spPr>
          <a:xfrm>
            <a:off x="8710894" y="2358555"/>
            <a:ext cx="204002" cy="585169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Nyíl: felfelé mutató 11">
            <a:extLst>
              <a:ext uri="{FF2B5EF4-FFF2-40B4-BE49-F238E27FC236}">
                <a16:creationId xmlns:a16="http://schemas.microsoft.com/office/drawing/2014/main" id="{B71CF8CF-B011-4D6A-AC1C-5950FC14655F}"/>
              </a:ext>
            </a:extLst>
          </p:cNvPr>
          <p:cNvSpPr/>
          <p:nvPr/>
        </p:nvSpPr>
        <p:spPr>
          <a:xfrm rot="10800000">
            <a:off x="8710894" y="3248484"/>
            <a:ext cx="204002" cy="58517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3" name="Szövegdoboz 12">
            <a:extLst>
              <a:ext uri="{FF2B5EF4-FFF2-40B4-BE49-F238E27FC236}">
                <a16:creationId xmlns:a16="http://schemas.microsoft.com/office/drawing/2014/main" id="{D679119C-7A71-49DD-A2BF-6F24F3525E56}"/>
              </a:ext>
            </a:extLst>
          </p:cNvPr>
          <p:cNvSpPr txBox="1"/>
          <p:nvPr/>
        </p:nvSpPr>
        <p:spPr>
          <a:xfrm>
            <a:off x="8812895" y="2541626"/>
            <a:ext cx="461665" cy="15967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 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E7D5A77-4EBA-4339-93A4-0289F79574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103802"/>
              </p:ext>
            </p:extLst>
          </p:nvPr>
        </p:nvGraphicFramePr>
        <p:xfrm>
          <a:off x="0" y="922450"/>
          <a:ext cx="9144000" cy="5258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5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9" y="325772"/>
            <a:ext cx="7761692" cy="612000"/>
          </a:xfrm>
        </p:spPr>
        <p:txBody>
          <a:bodyPr>
            <a:noAutofit/>
          </a:bodyPr>
          <a:lstStyle/>
          <a:p>
            <a:r>
              <a:rPr lang="hu-HU" sz="1800" dirty="0"/>
              <a:t>A létszámnövelési tervek mutatója az iparban és az építőiparban az idei év eddigi legalacsonyabb szintjére csökkent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5FAA06C-E0DC-4EFD-B1D5-6AAB16355210}"/>
              </a:ext>
            </a:extLst>
          </p:cNvPr>
          <p:cNvSpPr/>
          <p:nvPr/>
        </p:nvSpPr>
        <p:spPr>
          <a:xfrm>
            <a:off x="779987" y="6448837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Foglalkoztatással kapcsolatos várakozások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215631CF-D211-4EE7-9B7A-634DCAEE9341}"/>
              </a:ext>
            </a:extLst>
          </p:cNvPr>
          <p:cNvSpPr/>
          <p:nvPr/>
        </p:nvSpPr>
        <p:spPr>
          <a:xfrm>
            <a:off x="8638567" y="1880483"/>
            <a:ext cx="204002" cy="540234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911157E8-3600-42E9-A2F3-FB3C2D83A453}"/>
              </a:ext>
            </a:extLst>
          </p:cNvPr>
          <p:cNvSpPr/>
          <p:nvPr/>
        </p:nvSpPr>
        <p:spPr>
          <a:xfrm rot="10800000">
            <a:off x="8619285" y="2713155"/>
            <a:ext cx="204002" cy="616063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BAE4D132-A870-4A0C-8439-337647CD3495}"/>
              </a:ext>
            </a:extLst>
          </p:cNvPr>
          <p:cNvSpPr txBox="1"/>
          <p:nvPr/>
        </p:nvSpPr>
        <p:spPr>
          <a:xfrm>
            <a:off x="8740568" y="2028655"/>
            <a:ext cx="461665" cy="1593001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Nő      </a:t>
            </a:r>
            <a:r>
              <a:rPr lang="hu-HU" b="1" dirty="0">
                <a:solidFill>
                  <a:srgbClr val="FF0000"/>
                </a:solidFill>
              </a:rPr>
              <a:t>Csökken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679825BB-6308-D916-C9CF-EAE5109F2B5C}"/>
              </a:ext>
            </a:extLst>
          </p:cNvPr>
          <p:cNvSpPr/>
          <p:nvPr/>
        </p:nvSpPr>
        <p:spPr>
          <a:xfrm>
            <a:off x="0" y="5781003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 pozitív és negatív válaszok arányainak különbsége.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9C93EB7-E483-432F-84BA-BF37B97A22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692599"/>
              </p:ext>
            </p:extLst>
          </p:nvPr>
        </p:nvGraphicFramePr>
        <p:xfrm>
          <a:off x="-1" y="861237"/>
          <a:ext cx="9144001" cy="5007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90272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30C6D57-395A-4C70-8B77-F3411EEE66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Árak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20422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9619"/>
            <a:ext cx="8164539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1800" dirty="0"/>
              <a:t>Az elmúlt 3 hónapban megvalósított áremelések mutatója a 2022 júniusa óta tapasztalt legalacsonyabb szintre csökkent…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7" y="5919281"/>
            <a:ext cx="749488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elmúlt 3 hónapban áremelést és árcsökkentést megvalósító válaszadók arányainak különbsége. </a:t>
            </a:r>
          </a:p>
          <a:p>
            <a:pPr algn="ctr"/>
            <a:r>
              <a:rPr lang="hu-HU" sz="2000" b="1" cap="all" dirty="0"/>
              <a:t>Az elmúlt 3 hónapban megvalósított áremelések</a:t>
            </a:r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30E62A43-BB11-389D-527C-08B8E59E73F3}"/>
              </a:ext>
            </a:extLst>
          </p:cNvPr>
          <p:cNvSpPr/>
          <p:nvPr/>
        </p:nvSpPr>
        <p:spPr>
          <a:xfrm>
            <a:off x="-108643" y="5684325"/>
            <a:ext cx="934317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</a:t>
            </a:r>
            <a:r>
              <a:rPr lang="hu-HU" sz="1400" i="1" dirty="0">
                <a:solidFill>
                  <a:srgbClr val="7F7F7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csoportosított adatok ágazati szinten, míg a teljes</a:t>
            </a:r>
            <a:r>
              <a:rPr lang="hu-HU" sz="1400" i="1" dirty="0">
                <a:solidFill>
                  <a:srgbClr val="7F7F7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átlag ágazat és vállalatméret szerint is súlyozott.</a:t>
            </a:r>
            <a:endParaRPr lang="hu-HU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CB018CDE-2D16-0198-AE29-66235E5014C9}"/>
              </a:ext>
            </a:extLst>
          </p:cNvPr>
          <p:cNvSpPr txBox="1"/>
          <p:nvPr/>
        </p:nvSpPr>
        <p:spPr>
          <a:xfrm>
            <a:off x="8788996" y="1001382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Emelkedtek az árak     Csökkentek az árak     </a:t>
            </a:r>
          </a:p>
        </p:txBody>
      </p:sp>
      <p:sp>
        <p:nvSpPr>
          <p:cNvPr id="8" name="Nyíl: felfelé mutató 7">
            <a:extLst>
              <a:ext uri="{FF2B5EF4-FFF2-40B4-BE49-F238E27FC236}">
                <a16:creationId xmlns:a16="http://schemas.microsoft.com/office/drawing/2014/main" id="{CEA9A399-39F3-F8B7-1230-481ED6DAEF16}"/>
              </a:ext>
            </a:extLst>
          </p:cNvPr>
          <p:cNvSpPr/>
          <p:nvPr/>
        </p:nvSpPr>
        <p:spPr>
          <a:xfrm>
            <a:off x="8650440" y="201980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9" name="Nyíl: felfelé mutató 8">
            <a:extLst>
              <a:ext uri="{FF2B5EF4-FFF2-40B4-BE49-F238E27FC236}">
                <a16:creationId xmlns:a16="http://schemas.microsoft.com/office/drawing/2014/main" id="{9D4C55FD-D3C0-41E7-8978-72197A4D58BC}"/>
              </a:ext>
            </a:extLst>
          </p:cNvPr>
          <p:cNvSpPr/>
          <p:nvPr/>
        </p:nvSpPr>
        <p:spPr>
          <a:xfrm rot="10800000">
            <a:off x="8650238" y="3149764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5EA6928B-CA3D-A12E-93C9-915A24FFA8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8557515"/>
              </p:ext>
            </p:extLst>
          </p:nvPr>
        </p:nvGraphicFramePr>
        <p:xfrm>
          <a:off x="0" y="895143"/>
          <a:ext cx="9144000" cy="478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5940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1396"/>
            <a:ext cx="8091784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… és minimálisan csökkent a következő 3 hónapban tervezett áremelések mutatója is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779988" y="6410569"/>
            <a:ext cx="75840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Az </a:t>
            </a:r>
            <a:r>
              <a:rPr lang="hu-HU" sz="2000" b="1" cap="all" dirty="0" err="1"/>
              <a:t>árváltoztatással</a:t>
            </a:r>
            <a:r>
              <a:rPr lang="hu-HU" sz="2000" b="1" cap="all" dirty="0"/>
              <a:t> kapcsolatos várakozások</a:t>
            </a: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D8BDDC9E-4CF4-4942-97EC-8764931768F0}"/>
              </a:ext>
            </a:extLst>
          </p:cNvPr>
          <p:cNvSpPr txBox="1"/>
          <p:nvPr/>
        </p:nvSpPr>
        <p:spPr>
          <a:xfrm>
            <a:off x="8761451" y="1295344"/>
            <a:ext cx="461665" cy="4111263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/>
              <a:t>Áremelést tervez    Árcsökkentést tervez</a:t>
            </a:r>
          </a:p>
        </p:txBody>
      </p:sp>
      <p:sp>
        <p:nvSpPr>
          <p:cNvPr id="16" name="Nyíl: felfelé mutató 15">
            <a:extLst>
              <a:ext uri="{FF2B5EF4-FFF2-40B4-BE49-F238E27FC236}">
                <a16:creationId xmlns:a16="http://schemas.microsoft.com/office/drawing/2014/main" id="{E6CDD610-B420-470A-87D9-751B8B6D65DA}"/>
              </a:ext>
            </a:extLst>
          </p:cNvPr>
          <p:cNvSpPr/>
          <p:nvPr/>
        </p:nvSpPr>
        <p:spPr>
          <a:xfrm>
            <a:off x="8659450" y="2159768"/>
            <a:ext cx="204002" cy="782025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17" name="Nyíl: felfelé mutató 16">
            <a:extLst>
              <a:ext uri="{FF2B5EF4-FFF2-40B4-BE49-F238E27FC236}">
                <a16:creationId xmlns:a16="http://schemas.microsoft.com/office/drawing/2014/main" id="{55FE3721-E2FD-457E-89FF-18302E78CB03}"/>
              </a:ext>
            </a:extLst>
          </p:cNvPr>
          <p:cNvSpPr/>
          <p:nvPr/>
        </p:nvSpPr>
        <p:spPr>
          <a:xfrm rot="10800000">
            <a:off x="8659450" y="3181025"/>
            <a:ext cx="204002" cy="782026"/>
          </a:xfrm>
          <a:prstGeom prst="upArrow">
            <a:avLst/>
          </a:prstGeom>
          <a:solidFill>
            <a:srgbClr val="B8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/>
          </a:p>
        </p:txBody>
      </p:sp>
      <p:sp>
        <p:nvSpPr>
          <p:cNvPr id="2" name="Téglalap 7">
            <a:extLst>
              <a:ext uri="{FF2B5EF4-FFF2-40B4-BE49-F238E27FC236}">
                <a16:creationId xmlns:a16="http://schemas.microsoft.com/office/drawing/2014/main" id="{C999B6D0-D99E-97A8-1E19-66B424115135}"/>
              </a:ext>
            </a:extLst>
          </p:cNvPr>
          <p:cNvSpPr/>
          <p:nvPr/>
        </p:nvSpPr>
        <p:spPr>
          <a:xfrm>
            <a:off x="-79116" y="5773665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4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Megjegyzés: Az ágazati és teljes átlag közötti különbséget az okozza, hogy előbbi súlyozatlan, utóbbi pedig nemcsak az ágazatok, hanem a vállalatok mérete szerint is súlyozott. </a:t>
            </a:r>
            <a:r>
              <a:rPr lang="hu-HU" sz="1400" i="1" dirty="0">
                <a:solidFill>
                  <a:schemeClr val="bg1">
                    <a:lumMod val="50000"/>
                  </a:schemeClr>
                </a:solidFill>
              </a:rPr>
              <a:t>Az egyenlegmutató az áremelést és árcsökkentést tervező válaszadók arányainak különbsége. 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AE43E789-3081-4627-B1A9-80FB80614C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8710773"/>
              </p:ext>
            </p:extLst>
          </p:nvPr>
        </p:nvGraphicFramePr>
        <p:xfrm>
          <a:off x="0" y="913396"/>
          <a:ext cx="9144000" cy="491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582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6BDEA464-2D61-454E-AFB1-87A62F12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0449"/>
            <a:ext cx="7832442" cy="6120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000" dirty="0"/>
              <a:t>a magasabb infláció miatt a válaszadók 18 százaléka tervez évközi béremelést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27B7D11-D4E0-42AD-8658-64CDA5F9EB4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88667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CD90382C-7B66-4BF6-AD10-CA770678CC28}"/>
              </a:ext>
            </a:extLst>
          </p:cNvPr>
          <p:cNvSpPr/>
          <p:nvPr/>
        </p:nvSpPr>
        <p:spPr>
          <a:xfrm>
            <a:off x="688128" y="6147441"/>
            <a:ext cx="77677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magasabb infláció miatt évközi béremelést tervezők aránya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77136F5-1D1E-2D7C-641F-D959E37932ED}"/>
              </a:ext>
            </a:extLst>
          </p:cNvPr>
          <p:cNvCxnSpPr>
            <a:cxnSpLocks/>
          </p:cNvCxnSpPr>
          <p:nvPr/>
        </p:nvCxnSpPr>
        <p:spPr>
          <a:xfrm flipH="1" flipV="1">
            <a:off x="7337947" y="922449"/>
            <a:ext cx="6053" cy="4007360"/>
          </a:xfrm>
          <a:prstGeom prst="line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623D9BF0-154B-84D9-E6E5-A5C96BBAEF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9694168"/>
              </p:ext>
            </p:extLst>
          </p:nvPr>
        </p:nvGraphicFramePr>
        <p:xfrm>
          <a:off x="0" y="922448"/>
          <a:ext cx="9125837" cy="5255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94592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45324B-6843-4354-8A92-924D4FA99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2279577"/>
            <a:ext cx="5736358" cy="2298834"/>
          </a:xfrm>
        </p:spPr>
        <p:txBody>
          <a:bodyPr/>
          <a:lstStyle/>
          <a:p>
            <a:r>
              <a:rPr lang="hu-HU" dirty="0"/>
              <a:t>Köszönjük minden közreműködőnek a kitöltésben való részvételt!</a:t>
            </a:r>
          </a:p>
        </p:txBody>
      </p:sp>
    </p:spTree>
    <p:extLst>
      <p:ext uri="{BB962C8B-B14F-4D97-AF65-F5344CB8AC3E}">
        <p14:creationId xmlns:p14="http://schemas.microsoft.com/office/powerpoint/2010/main" val="183732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B70AFAA-7737-4596-94E8-AE33F13BB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" y="310448"/>
            <a:ext cx="7951656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vállalati konjunktúra továbbra is kedvezőtlen és gyengült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3C45795-BC3B-4D91-B499-FE1B4B8FE4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44515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graphicFrame>
        <p:nvGraphicFramePr>
          <p:cNvPr id="8" name="Tartalom helye 7">
            <a:extLst>
              <a:ext uri="{FF2B5EF4-FFF2-40B4-BE49-F238E27FC236}">
                <a16:creationId xmlns:a16="http://schemas.microsoft.com/office/drawing/2014/main" id="{A8E1A91E-993A-431B-894E-5E00C5DD12AD}"/>
              </a:ext>
            </a:extLst>
          </p:cNvPr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94480946"/>
              </p:ext>
            </p:extLst>
          </p:nvPr>
        </p:nvGraphicFramePr>
        <p:xfrm>
          <a:off x="0" y="922448"/>
          <a:ext cx="9144000" cy="56251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87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303" y="309397"/>
            <a:ext cx="7882302" cy="612000"/>
          </a:xfrm>
        </p:spPr>
        <p:txBody>
          <a:bodyPr>
            <a:noAutofit/>
          </a:bodyPr>
          <a:lstStyle/>
          <a:p>
            <a:r>
              <a:rPr lang="hu-HU" sz="2000" dirty="0"/>
              <a:t>Az </a:t>
            </a:r>
            <a:r>
              <a:rPr lang="hu-HU" sz="2000" dirty="0" err="1"/>
              <a:t>mnb</a:t>
            </a:r>
            <a:r>
              <a:rPr lang="hu-HU" sz="2000" dirty="0"/>
              <a:t> vállalati konjunktúraindexe az előző havi -8-ról      -12 pontra csökkent 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47532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29C42FF4-1ED7-4CFD-A338-2F7652C24DEF}"/>
              </a:ext>
            </a:extLst>
          </p:cNvPr>
          <p:cNvSpPr/>
          <p:nvPr/>
        </p:nvSpPr>
        <p:spPr>
          <a:xfrm>
            <a:off x="15751" y="6290666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helyzet, a várakozások és az MNB konjunktúra indexe</a:t>
            </a:r>
          </a:p>
        </p:txBody>
      </p:sp>
      <p:sp>
        <p:nvSpPr>
          <p:cNvPr id="14" name="Téglalap 13">
            <a:extLst>
              <a:ext uri="{FF2B5EF4-FFF2-40B4-BE49-F238E27FC236}">
                <a16:creationId xmlns:a16="http://schemas.microsoft.com/office/drawing/2014/main" id="{70FE1926-3A9A-4E74-9CA0-ABD85A2F0232}"/>
              </a:ext>
            </a:extLst>
          </p:cNvPr>
          <p:cNvSpPr/>
          <p:nvPr/>
        </p:nvSpPr>
        <p:spPr>
          <a:xfrm>
            <a:off x="583926" y="5803551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270337"/>
              </p:ext>
            </p:extLst>
          </p:nvPr>
        </p:nvGraphicFramePr>
        <p:xfrm>
          <a:off x="15750" y="921397"/>
          <a:ext cx="9112495" cy="4882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79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50DFB418-1B95-49EA-8D7A-974C9983B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92" y="311787"/>
            <a:ext cx="8056815" cy="612000"/>
          </a:xfrm>
        </p:spPr>
        <p:txBody>
          <a:bodyPr>
            <a:noAutofit/>
          </a:bodyPr>
          <a:lstStyle/>
          <a:p>
            <a:r>
              <a:rPr lang="hu-HU" sz="2000" dirty="0"/>
              <a:t>Az aktuális helyzet megítélése számottevően romlott az előző hónaphoz képest a nagyvállalatok körében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09C89794-5F2C-4AC7-A95F-240E1C83C7E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12495" y="647443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F186A0CF-C284-4680-AF26-FF28FECB416C}"/>
              </a:ext>
            </a:extLst>
          </p:cNvPr>
          <p:cNvSpPr/>
          <p:nvPr/>
        </p:nvSpPr>
        <p:spPr>
          <a:xfrm>
            <a:off x="598095" y="5881242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5F1E777-9332-46F0-B550-C4B81158C786}"/>
              </a:ext>
            </a:extLst>
          </p:cNvPr>
          <p:cNvSpPr/>
          <p:nvPr/>
        </p:nvSpPr>
        <p:spPr>
          <a:xfrm>
            <a:off x="0" y="6399622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jelenlegi helyzet indexe vállalatméret szerint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5607DD30-891E-4AA6-95B3-CBF998C8E1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76288"/>
              </p:ext>
            </p:extLst>
          </p:nvPr>
        </p:nvGraphicFramePr>
        <p:xfrm>
          <a:off x="0" y="923787"/>
          <a:ext cx="9144000" cy="4957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2634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2" y="314733"/>
            <a:ext cx="7922717" cy="612000"/>
          </a:xfrm>
        </p:spPr>
        <p:txBody>
          <a:bodyPr>
            <a:noAutofit/>
          </a:bodyPr>
          <a:lstStyle/>
          <a:p>
            <a:r>
              <a:rPr lang="hu-HU" sz="2000" dirty="0"/>
              <a:t>A jelenlegi helyzet indexe a felmérésben vizsgált tényezők többsége kapcsán gyengült augusztushoz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214545"/>
            <a:ext cx="9112494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*Az első két felmérésben nem szerepelt ez a kérdés</a:t>
            </a:r>
          </a:p>
          <a:p>
            <a:pPr algn="ctr"/>
            <a:r>
              <a:rPr lang="hu-HU" sz="2000" b="1" cap="all" dirty="0"/>
              <a:t>A jelenlegi helyzet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3" y="1298260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75363" y="2103491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004587"/>
            <a:ext cx="461665" cy="232865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Kedvező    </a:t>
            </a:r>
            <a:r>
              <a:rPr lang="hu-HU" b="1" dirty="0">
                <a:solidFill>
                  <a:srgbClr val="FF0000"/>
                </a:solidFill>
              </a:rPr>
              <a:t>Kedvezőtlen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3494932-ECBF-43EE-AAF0-B32C0382DC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9667430"/>
              </p:ext>
            </p:extLst>
          </p:nvPr>
        </p:nvGraphicFramePr>
        <p:xfrm>
          <a:off x="0" y="926733"/>
          <a:ext cx="9136123" cy="528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66189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E8CCF150-97A5-4F9E-AEC4-737215E59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04" y="314733"/>
            <a:ext cx="7989674" cy="612000"/>
          </a:xfrm>
        </p:spPr>
        <p:txBody>
          <a:bodyPr>
            <a:noAutofit/>
          </a:bodyPr>
          <a:lstStyle/>
          <a:p>
            <a:r>
              <a:rPr lang="hu-HU" sz="2000" dirty="0"/>
              <a:t>A bérszint kivételével kismértékű gyengülés jellemezte a várakozások tényezőit is az előző hónaphoz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3F20BEA-550F-434F-AF54-C30B7F7A2F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36124" y="6457023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13670992-96D8-4A00-8D2C-68C36B448FC9}"/>
              </a:ext>
            </a:extLst>
          </p:cNvPr>
          <p:cNvSpPr/>
          <p:nvPr/>
        </p:nvSpPr>
        <p:spPr>
          <a:xfrm>
            <a:off x="31506" y="6353044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alindexei</a:t>
            </a:r>
          </a:p>
        </p:txBody>
      </p:sp>
      <p:sp>
        <p:nvSpPr>
          <p:cNvPr id="10" name="Nyíl: felfelé mutató 9">
            <a:extLst>
              <a:ext uri="{FF2B5EF4-FFF2-40B4-BE49-F238E27FC236}">
                <a16:creationId xmlns:a16="http://schemas.microsoft.com/office/drawing/2014/main" id="{6DF855B3-92E7-4286-80C0-80361F4F943C}"/>
              </a:ext>
            </a:extLst>
          </p:cNvPr>
          <p:cNvSpPr/>
          <p:nvPr/>
        </p:nvSpPr>
        <p:spPr>
          <a:xfrm>
            <a:off x="8675362" y="1634918"/>
            <a:ext cx="215857" cy="562753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Nyíl: felfelé mutató 10">
            <a:extLst>
              <a:ext uri="{FF2B5EF4-FFF2-40B4-BE49-F238E27FC236}">
                <a16:creationId xmlns:a16="http://schemas.microsoft.com/office/drawing/2014/main" id="{2C14FD94-C330-4973-859E-26CCF9143A8A}"/>
              </a:ext>
            </a:extLst>
          </p:cNvPr>
          <p:cNvSpPr/>
          <p:nvPr/>
        </p:nvSpPr>
        <p:spPr>
          <a:xfrm rot="10800000">
            <a:off x="8666966" y="2445465"/>
            <a:ext cx="215857" cy="677108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6413B0AA-AC58-46BD-8206-80FF7546FBEF}"/>
              </a:ext>
            </a:extLst>
          </p:cNvPr>
          <p:cNvSpPr txBox="1"/>
          <p:nvPr/>
        </p:nvSpPr>
        <p:spPr>
          <a:xfrm>
            <a:off x="8783291" y="1700215"/>
            <a:ext cx="461665" cy="181367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hu-HU" b="1" dirty="0">
                <a:solidFill>
                  <a:srgbClr val="00B050"/>
                </a:solidFill>
              </a:rPr>
              <a:t>Javul    </a:t>
            </a:r>
            <a:r>
              <a:rPr lang="hu-HU" b="1" dirty="0">
                <a:solidFill>
                  <a:srgbClr val="FF0000"/>
                </a:solidFill>
              </a:rPr>
              <a:t>Gyengül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F150BA5B-DAAF-4CAF-B569-384E3FB3E4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1207138"/>
              </p:ext>
            </p:extLst>
          </p:nvPr>
        </p:nvGraphicFramePr>
        <p:xfrm>
          <a:off x="0" y="926732"/>
          <a:ext cx="9144000" cy="5426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zövegdoboz 4">
            <a:extLst>
              <a:ext uri="{FF2B5EF4-FFF2-40B4-BE49-F238E27FC236}">
                <a16:creationId xmlns:a16="http://schemas.microsoft.com/office/drawing/2014/main" id="{F4BAADE9-8047-6657-ADE4-43B3A957E76F}"/>
              </a:ext>
            </a:extLst>
          </p:cNvPr>
          <p:cNvSpPr txBox="1"/>
          <p:nvPr/>
        </p:nvSpPr>
        <p:spPr>
          <a:xfrm>
            <a:off x="8007747" y="2291575"/>
            <a:ext cx="659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b="1" dirty="0">
                <a:solidFill>
                  <a:srgbClr val="00B0F0"/>
                </a:solidFill>
              </a:rPr>
              <a:t>2 pont</a:t>
            </a:r>
          </a:p>
        </p:txBody>
      </p:sp>
    </p:spTree>
    <p:extLst>
      <p:ext uri="{BB962C8B-B14F-4D97-AF65-F5344CB8AC3E}">
        <p14:creationId xmlns:p14="http://schemas.microsoft.com/office/powerpoint/2010/main" val="38657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>
            <a:extLst>
              <a:ext uri="{FF2B5EF4-FFF2-40B4-BE49-F238E27FC236}">
                <a16:creationId xmlns:a16="http://schemas.microsoft.com/office/drawing/2014/main" id="{170C5D8F-DC25-4F79-940F-5A7DE3F3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818" y="310449"/>
            <a:ext cx="8383818" cy="612000"/>
          </a:xfrm>
        </p:spPr>
        <p:txBody>
          <a:bodyPr>
            <a:noAutofit/>
          </a:bodyPr>
          <a:lstStyle/>
          <a:p>
            <a:r>
              <a:rPr lang="hu-HU" sz="2000" dirty="0"/>
              <a:t>A várakozások csak a kisvállalatoknál javultak    augusztushoz képest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B54C2B69-C3A6-4FDC-915A-7E59A6D0D30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544000" y="6559964"/>
            <a:ext cx="3600000" cy="369333"/>
          </a:xfrm>
        </p:spPr>
        <p:txBody>
          <a:bodyPr/>
          <a:lstStyle/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3DA8FA6A-60BB-4F99-ACEA-8AC53F30853B}"/>
              </a:ext>
            </a:extLst>
          </p:cNvPr>
          <p:cNvSpPr/>
          <p:nvPr/>
        </p:nvSpPr>
        <p:spPr>
          <a:xfrm>
            <a:off x="478173" y="5925795"/>
            <a:ext cx="834579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15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rPr>
              <a:t>A skála értékei -100 és +100 között mozognak. A pozitív értékek a konjunktúra javulását, a negatívok a romlását jelzik.</a:t>
            </a:r>
            <a:endParaRPr lang="hu-HU" sz="15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1224B0E6-D9AD-4FE7-A5A0-510A7DEAF52D}"/>
              </a:ext>
            </a:extLst>
          </p:cNvPr>
          <p:cNvSpPr/>
          <p:nvPr/>
        </p:nvSpPr>
        <p:spPr>
          <a:xfrm>
            <a:off x="94825" y="6399621"/>
            <a:ext cx="91124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000" b="1" cap="all" dirty="0"/>
              <a:t>A várakozások indexe vállalatméret szerint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A45E312B-888A-4850-8BC6-84B37BEB11F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3869539"/>
              </p:ext>
            </p:extLst>
          </p:nvPr>
        </p:nvGraphicFramePr>
        <p:xfrm>
          <a:off x="0" y="922449"/>
          <a:ext cx="9144000" cy="5003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50605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54677F3-E60F-43ED-BE54-5EB930DC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771" y="3117498"/>
            <a:ext cx="4983366" cy="622991"/>
          </a:xfrm>
        </p:spPr>
        <p:txBody>
          <a:bodyPr/>
          <a:lstStyle/>
          <a:p>
            <a:r>
              <a:rPr lang="hu-HU" b="1" dirty="0"/>
              <a:t>Termelés és kereslet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15098486"/>
      </p:ext>
    </p:extLst>
  </p:cSld>
  <p:clrMapOvr>
    <a:masterClrMapping/>
  </p:clrMapOvr>
</p:sld>
</file>

<file path=ppt/theme/theme1.xml><?xml version="1.0" encoding="utf-8"?>
<a:theme xmlns:a="http://schemas.openxmlformats.org/drawingml/2006/main" name="MNB téma 4_3 új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B62070E2-8DAD-4C8D-8BC5-F50A9BF3ACF0}"/>
    </a:ext>
  </a:extLst>
</a:theme>
</file>

<file path=ppt/theme/theme2.xml><?xml version="1.0" encoding="utf-8"?>
<a:theme xmlns:a="http://schemas.openxmlformats.org/drawingml/2006/main" name="MNB téma 4_3 nyomtatásra">
  <a:themeElements>
    <a:clrScheme name="MNB séma">
      <a:dk1>
        <a:sysClr val="windowText" lastClr="000000"/>
      </a:dk1>
      <a:lt1>
        <a:sysClr val="window" lastClr="FFFFFF"/>
      </a:lt1>
      <a:dk2>
        <a:srgbClr val="0C2148"/>
      </a:dk2>
      <a:lt2>
        <a:srgbClr val="E7E6E6"/>
      </a:lt2>
      <a:accent1>
        <a:srgbClr val="009EE0"/>
      </a:accent1>
      <a:accent2>
        <a:srgbClr val="48A0AE"/>
      </a:accent2>
      <a:accent3>
        <a:srgbClr val="DA0000"/>
      </a:accent3>
      <a:accent4>
        <a:srgbClr val="E57200"/>
      </a:accent4>
      <a:accent5>
        <a:srgbClr val="F6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MNB séma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9D82F22-8C12-49ED-9B02-0DE281DA6CCC}" vid="{A9582B90-6524-41EB-9FA6-0BA03A9CB942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57180</TotalTime>
  <Words>1168</Words>
  <Application>Microsoft Office PowerPoint</Application>
  <PresentationFormat>Diavetítés a képernyőre (4:3 oldalarány)</PresentationFormat>
  <Paragraphs>205</Paragraphs>
  <Slides>26</Slides>
  <Notes>8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Arial</vt:lpstr>
      <vt:lpstr>Calibri</vt:lpstr>
      <vt:lpstr>MNB téma 4_3 új</vt:lpstr>
      <vt:lpstr>MNB téma 4_3 nyomtatásra</vt:lpstr>
      <vt:lpstr>Az mnb Vállalati Konjunktúra felmérésének 2023. szeptemberi eredményei</vt:lpstr>
      <vt:lpstr>Az mnb vállalati konjunktúra felmérései</vt:lpstr>
      <vt:lpstr>A vállalati konjunktúra továbbra is kedvezőtlen és gyengült az előző hónaphoz képest</vt:lpstr>
      <vt:lpstr>Az mnb vállalati konjunktúraindexe az előző havi -8-ról      -12 pontra csökkent </vt:lpstr>
      <vt:lpstr>Az aktuális helyzet megítélése számottevően romlott az előző hónaphoz képest a nagyvállalatok körében</vt:lpstr>
      <vt:lpstr>A jelenlegi helyzet indexe a felmérésben vizsgált tényezők többsége kapcsán gyengült augusztushoz képest</vt:lpstr>
      <vt:lpstr>A bérszint kivételével kismértékű gyengülés jellemezte a várakozások tényezőit is az előző hónaphoz képest</vt:lpstr>
      <vt:lpstr>A várakozások csak a kisvállalatoknál javultak    augusztushoz képest</vt:lpstr>
      <vt:lpstr>Termelés és kereslet</vt:lpstr>
      <vt:lpstr>Az átlagos kapacitás-kihasználtság az egy évvel korábbi szint 87 százalékára csökkent az előző havi 90 százalékról</vt:lpstr>
      <vt:lpstr>Csak a szolgáltatás és kereskedelem területén nőtt az átlagos kapacitás-kihasználtság augusztushoz képest</vt:lpstr>
      <vt:lpstr>A termelési szintre vonatkozó kilátások az elmúlt 8 hónap legalacsonyabb szintjére gyengültek</vt:lpstr>
      <vt:lpstr>az átlagos bevételi szint az egy évvel korábbi szint 93 százalékára csökkent az előző havi 98 százalékról</vt:lpstr>
      <vt:lpstr>A bevételi szintre továbbra is kedvezőtlen helyzetértékelés és csak enyhén optimista várakozások jellemzők</vt:lpstr>
      <vt:lpstr>PowerPoint-bemutató</vt:lpstr>
      <vt:lpstr>Üzleti környezet, beruházások, foglalkoztatás</vt:lpstr>
      <vt:lpstr>Az üzleti környezet átlagos megítélése az elmúlt 4 hónap legmagasabb szintjére javult</vt:lpstr>
      <vt:lpstr>Az üzleti környezet alakulására vonatkozó várakozások ugyanakkor kismértékben gyengültek augusztushoz képest</vt:lpstr>
      <vt:lpstr>A beruházási várakozások mutatója az ipar és építőipar területén az elmúlt 1 év legalacsonyabb szintjére csökkent</vt:lpstr>
      <vt:lpstr>A létszámbővítési tervek alindexe az elmúlt 10 hónap legalacsonyabb szintjére gyengült a középvállalatoknál</vt:lpstr>
      <vt:lpstr>A létszámnövelési tervek mutatója az iparban és az építőiparban az idei év eddigi legalacsonyabb szintjére csökkent</vt:lpstr>
      <vt:lpstr>Árak</vt:lpstr>
      <vt:lpstr>Az elmúlt 3 hónapban megvalósított áremelések mutatója a 2022 júniusa óta tapasztalt legalacsonyabb szintre csökkent…</vt:lpstr>
      <vt:lpstr>… és minimálisan csökkent a következő 3 hónapban tervezett áremelések mutatója is</vt:lpstr>
      <vt:lpstr>a magasabb infláció miatt a válaszadók 18 százaléka tervez évközi béremelést</vt:lpstr>
      <vt:lpstr>Köszönjük minden közreműködőnek a kitöltésben való részvételt!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Fekete Ádám</dc:creator>
  <cp:lastModifiedBy>Kreiszné Hudák Emese</cp:lastModifiedBy>
  <cp:revision>2364</cp:revision>
  <dcterms:created xsi:type="dcterms:W3CDTF">2020-04-06T05:19:02Z</dcterms:created>
  <dcterms:modified xsi:type="dcterms:W3CDTF">2023-09-29T14:57:11Z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d11092-50c9-4e74-84b5-b1af078dc3d0_Enabled">
    <vt:lpwstr>True</vt:lpwstr>
  </property>
  <property fmtid="{D5CDD505-2E9C-101B-9397-08002B2CF9AE}" pid="3" name="MSIP_Label_b0d11092-50c9-4e74-84b5-b1af078dc3d0_SiteId">
    <vt:lpwstr>97c01ef8-0264-4eef-9c08-fb4a9ba1c0db</vt:lpwstr>
  </property>
  <property fmtid="{D5CDD505-2E9C-101B-9397-08002B2CF9AE}" pid="4" name="MSIP_Label_b0d11092-50c9-4e74-84b5-b1af078dc3d0_Ref">
    <vt:lpwstr>https://api.informationprotection.azure.com/api/97c01ef8-0264-4eef-9c08-fb4a9ba1c0db</vt:lpwstr>
  </property>
  <property fmtid="{D5CDD505-2E9C-101B-9397-08002B2CF9AE}" pid="5" name="MSIP_Label_b0d11092-50c9-4e74-84b5-b1af078dc3d0_Owner">
    <vt:lpwstr>feketea@mnb.hu</vt:lpwstr>
  </property>
  <property fmtid="{D5CDD505-2E9C-101B-9397-08002B2CF9AE}" pid="6" name="MSIP_Label_b0d11092-50c9-4e74-84b5-b1af078dc3d0_SetDate">
    <vt:lpwstr>2020-04-06T08:02:34.1071123+02:00</vt:lpwstr>
  </property>
  <property fmtid="{D5CDD505-2E9C-101B-9397-08002B2CF9AE}" pid="7" name="MSIP_Label_b0d11092-50c9-4e74-84b5-b1af078dc3d0_Name">
    <vt:lpwstr>Protected</vt:lpwstr>
  </property>
  <property fmtid="{D5CDD505-2E9C-101B-9397-08002B2CF9AE}" pid="8" name="MSIP_Label_b0d11092-50c9-4e74-84b5-b1af078dc3d0_Application">
    <vt:lpwstr>Microsoft Azure Information Protection</vt:lpwstr>
  </property>
  <property fmtid="{D5CDD505-2E9C-101B-9397-08002B2CF9AE}" pid="9" name="MSIP_Label_b0d11092-50c9-4e74-84b5-b1af078dc3d0_Extended_MSFT_Method">
    <vt:lpwstr>Automatic</vt:lpwstr>
  </property>
  <property fmtid="{D5CDD505-2E9C-101B-9397-08002B2CF9AE}" pid="10" name="Sensitivity">
    <vt:lpwstr>Protected</vt:lpwstr>
  </property>
</Properties>
</file>