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6" autoAdjust="0"/>
    <p:restoredTop sz="91633" autoAdjust="0"/>
  </p:normalViewPr>
  <p:slideViewPr>
    <p:cSldViewPr snapToGrid="0">
      <p:cViewPr varScale="1">
        <p:scale>
          <a:sx n="75" d="100"/>
          <a:sy n="75" d="100"/>
        </p:scale>
        <p:origin x="14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szeptember\2023.%20szeptem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2845329407"/>
          <c:y val="4.1588405445629119E-2"/>
          <c:w val="0.80424088024190965"/>
          <c:h val="0.6335867324136026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5D1-42D6-B185-8F245C7A9E49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D1-42D6-B185-8F245C7A9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Indexek!$B$4:$AI$4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Indexek!$B$5:$AI$5</c:f>
              <c:numCache>
                <c:formatCode>General\ "pont"</c:formatCode>
                <c:ptCount val="3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D1-42D6-B185-8F245C7A9E49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5D1-42D6-B185-8F245C7A9E49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D1-42D6-B185-8F245C7A9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Indexek!$B$4:$AI$4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Indexek!$B$6:$AI$6</c:f>
              <c:numCache>
                <c:formatCode>General\ "pont"</c:formatCode>
                <c:ptCount val="3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D1-42D6-B185-8F245C7A9E49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5D1-42D6-B185-8F245C7A9E49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D1-42D6-B185-8F245C7A9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Indexek!$B$4:$AI$4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Indexek!$B$7:$AI$7</c:f>
              <c:numCache>
                <c:formatCode>General\ "pont"</c:formatCode>
                <c:ptCount val="34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5D1-42D6-B185-8F245C7A9E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13927963746483"/>
          <c:y val="0.91739486300514073"/>
          <c:w val="0.76474478175296667"/>
          <c:h val="7.21998937354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CCD-42C4-A47C-7920374E479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CCD-42C4-A47C-7920374E479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CCD-42C4-A47C-7920374E479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CCD-42C4-A47C-7920374E479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CCD-42C4-A47C-7920374E479B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CCD-42C4-A47C-7920374E479B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CCD-42C4-A47C-7920374E479B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CCD-42C4-A47C-7920374E479B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CCD-42C4-A47C-7920374E479B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CCD-42C4-A47C-7920374E479B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CCD-42C4-A47C-7920374E479B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CCD-42C4-A47C-7920374E479B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CCD-42C4-A47C-7920374E479B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CCD-42C4-A47C-7920374E479B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CCD-42C4-A47C-7920374E479B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CCD-42C4-A47C-7920374E479B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CCD-42C4-A47C-7920374E479B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CCD-42C4-A47C-7920374E479B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CCD-42C4-A47C-7920374E479B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CCD-42C4-A47C-7920374E479B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CCD-42C4-A47C-7920374E479B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CCD-42C4-A47C-7920374E479B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CCD-42C4-A47C-7920374E479B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CCD-42C4-A47C-7920374E479B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CCD-42C4-A47C-7920374E479B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CCD-42C4-A47C-7920374E479B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CCD-42C4-A47C-7920374E479B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5442-4E5A-8B25-C60B3AF67C64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875F-4543-83BB-06CA1FE4E9AF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67BF-48B9-A43C-CE12353FAA75}"/>
              </c:ext>
            </c:extLst>
          </c:dPt>
          <c:dPt>
            <c:idx val="33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3DAE-43E0-AF02-6B3161803686}"/>
              </c:ext>
            </c:extLst>
          </c:dPt>
          <c:xVal>
            <c:numRef>
              <c:f>Árbevétel!$B$2:$AI$2</c:f>
              <c:numCache>
                <c:formatCode>General</c:formatCode>
                <c:ptCount val="34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</c:numCache>
            </c:numRef>
          </c:xVal>
          <c:yVal>
            <c:numRef>
              <c:f>Árbevétel!$B$3:$AI$3</c:f>
              <c:numCache>
                <c:formatCode>General</c:formatCode>
                <c:ptCount val="34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1CCD-42C4-A47C-7920374E4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90138778449122747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verzió'!$A$247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3888890407796413E-3"/>
                  <c:y val="-3.39313694380093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verzió'!$B$247:$AI$247</c:f>
              <c:numCache>
                <c:formatCode>General</c:formatCode>
                <c:ptCount val="34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15-4806-BDC1-65A33A413E8E}"/>
            </c:ext>
          </c:extLst>
        </c:ser>
        <c:ser>
          <c:idx val="1"/>
          <c:order val="1"/>
          <c:tx>
            <c:strRef>
              <c:f>'Új verzió'!$A$248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E15-4806-BDC1-65A33A413E8E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E15-4806-BDC1-65A33A413E8E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verzió'!$B$248:$AI$248</c:f>
              <c:numCache>
                <c:formatCode>General</c:formatCode>
                <c:ptCount val="34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15-4806-BDC1-65A33A413E8E}"/>
            </c:ext>
          </c:extLst>
        </c:ser>
        <c:ser>
          <c:idx val="7"/>
          <c:order val="2"/>
          <c:tx>
            <c:strRef>
              <c:f>'Új verzió'!$A$255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15-4806-BDC1-65A33A413E8E}"/>
                </c:ext>
              </c:extLst>
            </c:dLbl>
            <c:dLbl>
              <c:idx val="33"/>
              <c:layout>
                <c:manualLayout>
                  <c:x val="1.3888890407796413E-3"/>
                  <c:y val="2.8711158755238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verzió'!$B$255:$AI$255</c:f>
              <c:numCache>
                <c:formatCode>General</c:formatCode>
                <c:ptCount val="34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1E15-4806-BDC1-65A33A413E8E}"/>
            </c:ext>
          </c:extLst>
        </c:ser>
        <c:ser>
          <c:idx val="2"/>
          <c:order val="3"/>
          <c:tx>
            <c:strRef>
              <c:f>'Új verzió'!$A$250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verzió'!$B$250:$AI$250</c:f>
              <c:numCache>
                <c:formatCode>0%</c:formatCode>
                <c:ptCount val="34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E15-4806-BDC1-65A33A413E8E}"/>
            </c:ext>
          </c:extLst>
        </c:ser>
        <c:ser>
          <c:idx val="3"/>
          <c:order val="4"/>
          <c:tx>
            <c:strRef>
              <c:f>'Új verzió'!$A$251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verzió'!$B$251:$AI$251</c:f>
              <c:numCache>
                <c:formatCode>0%</c:formatCode>
                <c:ptCount val="34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E15-4806-BDC1-65A33A413E8E}"/>
            </c:ext>
          </c:extLst>
        </c:ser>
        <c:ser>
          <c:idx val="4"/>
          <c:order val="5"/>
          <c:tx>
            <c:strRef>
              <c:f>'Új verzió'!$A$252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verzió'!$B$252:$AI$252</c:f>
              <c:numCache>
                <c:formatCode>0%</c:formatCode>
                <c:ptCount val="34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E15-4806-BDC1-65A33A413E8E}"/>
            </c:ext>
          </c:extLst>
        </c:ser>
        <c:ser>
          <c:idx val="5"/>
          <c:order val="6"/>
          <c:tx>
            <c:strRef>
              <c:f>'Új verzió'!$A$253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2.037013728053729E-16"/>
                  <c:y val="1.3050526706926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verzió'!$B$253:$AI$253</c:f>
              <c:numCache>
                <c:formatCode>0%</c:formatCode>
                <c:ptCount val="34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E15-4806-BDC1-65A33A413E8E}"/>
            </c:ext>
          </c:extLst>
        </c:ser>
        <c:ser>
          <c:idx val="6"/>
          <c:order val="7"/>
          <c:tx>
            <c:strRef>
              <c:f>'Új verzió'!$A$254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verzió'!$B$254:$AI$254</c:f>
              <c:numCache>
                <c:formatCode>0%</c:formatCode>
                <c:ptCount val="34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E15-4806-BDC1-65A33A413E8E}"/>
            </c:ext>
          </c:extLst>
        </c:ser>
        <c:ser>
          <c:idx val="8"/>
          <c:order val="8"/>
          <c:tx>
            <c:strRef>
              <c:f>'Új verzió'!$A$256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2.037013728053729E-16"/>
                  <c:y val="1.04404213655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15-4806-BDC1-65A33A413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verzió'!$B$246:$AI$246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verzió'!$B$256:$AI$256</c:f>
              <c:numCache>
                <c:formatCode>0%</c:formatCode>
                <c:ptCount val="34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E15-4806-BDC1-65A33A413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verzió'!$A$257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1E15-4806-BDC1-65A33A413E8E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verzió'!$B$246:$AI$246</c15:sqref>
                        </c15:formulaRef>
                      </c:ext>
                    </c:extLst>
                    <c:strCache>
                      <c:ptCount val="34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  <c:pt idx="28">
                        <c:v>Április</c:v>
                      </c:pt>
                      <c:pt idx="29">
                        <c:v>Május</c:v>
                      </c:pt>
                      <c:pt idx="30">
                        <c:v>Június</c:v>
                      </c:pt>
                      <c:pt idx="31">
                        <c:v>Július</c:v>
                      </c:pt>
                      <c:pt idx="32">
                        <c:v>Augusztus</c:v>
                      </c:pt>
                      <c:pt idx="33">
                        <c:v>Szeptember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verzió'!$B$257:$Z$257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1E15-4806-BDC1-65A33A413E8E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0355533341115706"/>
          <c:w val="0.97655142347788215"/>
          <c:h val="0.27846001318616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074868766404201"/>
          <c:h val="0.5968801672577800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A5-4758-AEAF-600025A86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verzió'!$A$267:$A$300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verzió'!$B$267:$B$300</c:f>
              <c:numCache>
                <c:formatCode>General\ "pont"</c:formatCode>
                <c:ptCount val="34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A5-4758-AEAF-600025A8697E}"/>
            </c:ext>
          </c:extLst>
        </c:ser>
        <c:ser>
          <c:idx val="1"/>
          <c:order val="1"/>
          <c:tx>
            <c:strRef>
              <c:f>'Új verzió'!$C$266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0185067526415994E-16"/>
                  <c:y val="-1.0476296142619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A5-4758-AEAF-600025A86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verzió'!$A$267:$A$300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verzió'!$C$267:$C$300</c:f>
              <c:numCache>
                <c:formatCode>General\ "pont"</c:formatCode>
                <c:ptCount val="34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A5-4758-AEAF-600025A8697E}"/>
            </c:ext>
          </c:extLst>
        </c:ser>
        <c:ser>
          <c:idx val="2"/>
          <c:order val="2"/>
          <c:tx>
            <c:strRef>
              <c:f>'Új verzió'!$D$266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0185067526415994E-16"/>
                  <c:y val="1.83335182495841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A5-4758-AEAF-600025A86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verzió'!$A$267:$A$300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verzió'!$D$267:$D$300</c:f>
              <c:numCache>
                <c:formatCode>General\ "pont"</c:formatCode>
                <c:ptCount val="34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A5-4758-AEAF-600025A8697E}"/>
            </c:ext>
          </c:extLst>
        </c:ser>
        <c:ser>
          <c:idx val="3"/>
          <c:order val="3"/>
          <c:tx>
            <c:strRef>
              <c:f>'Új verzió'!$E$266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0185067526415994E-16"/>
                  <c:y val="-2.61907403565487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A5-4758-AEAF-600025A86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verzió'!$A$267:$A$300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verzió'!$E$267:$E$300</c:f>
              <c:numCache>
                <c:formatCode>General\ "pont"</c:formatCode>
                <c:ptCount val="34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A5-4758-AEAF-600025A8697E}"/>
            </c:ext>
          </c:extLst>
        </c:ser>
        <c:ser>
          <c:idx val="4"/>
          <c:order val="4"/>
          <c:tx>
            <c:strRef>
              <c:f>'Új verzió'!$F$266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2.7777777777777779E-3"/>
                  <c:y val="4.190518457047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A5-4758-AEAF-600025A86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verzió'!$A$267:$A$300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verzió'!$F$267:$F$300</c:f>
              <c:numCache>
                <c:formatCode>General\ "pont"</c:formatCode>
                <c:ptCount val="3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7A5-4758-AEAF-600025A86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059285231046192"/>
          <c:h val="0.639017219533158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verzió'!$B$303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verzió'!$A$304:$A$337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verzió'!$B$304:$B$337</c:f>
              <c:numCache>
                <c:formatCode>General\ "pont"</c:formatCode>
                <c:ptCount val="34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01-45C4-B1C4-07CEB68D48EA}"/>
            </c:ext>
          </c:extLst>
        </c:ser>
        <c:ser>
          <c:idx val="1"/>
          <c:order val="1"/>
          <c:tx>
            <c:strRef>
              <c:f>'Új verzió'!$C$303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01-45C4-B1C4-07CEB68D4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verzió'!$A$304:$A$337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verzió'!$C$304:$C$337</c:f>
              <c:numCache>
                <c:formatCode>General\ "pont"</c:formatCode>
                <c:ptCount val="34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1-45C4-B1C4-07CEB68D48EA}"/>
            </c:ext>
          </c:extLst>
        </c:ser>
        <c:ser>
          <c:idx val="2"/>
          <c:order val="2"/>
          <c:tx>
            <c:strRef>
              <c:f>'Új verzió'!$D$303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4.1756028403303327E-3"/>
                  <c:y val="3.2089949820337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01-45C4-B1C4-07CEB68D4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verzió'!$A$304:$A$337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verzió'!$D$304:$D$337</c:f>
              <c:numCache>
                <c:formatCode>General\ "pont"</c:formatCode>
                <c:ptCount val="34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01-45C4-B1C4-07CEB68D48EA}"/>
            </c:ext>
          </c:extLst>
        </c:ser>
        <c:ser>
          <c:idx val="3"/>
          <c:order val="3"/>
          <c:tx>
            <c:strRef>
              <c:f>'Új verzió'!$E$303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3918676134437164E-3"/>
                  <c:y val="-1.2342288392437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01-45C4-B1C4-07CEB68D4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verzió'!$A$304:$A$337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verzió'!$E$304:$E$337</c:f>
              <c:numCache>
                <c:formatCode>General\ "pont"</c:formatCode>
                <c:ptCount val="34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01-45C4-B1C4-07CEB68D48EA}"/>
            </c:ext>
          </c:extLst>
        </c:ser>
        <c:ser>
          <c:idx val="4"/>
          <c:order val="4"/>
          <c:tx>
            <c:strRef>
              <c:f>'Új verzió'!$F$303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0206911254142625E-16"/>
                  <c:y val="1.23422883924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01-45C4-B1C4-07CEB68D4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verzió'!$A$304:$A$337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verzió'!$F$304:$F$337</c:f>
              <c:numCache>
                <c:formatCode>General\ "pont"</c:formatCode>
                <c:ptCount val="3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E01-45C4-B1C4-07CEB68D4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32277355157814"/>
          <c:y val="0.93148747121671449"/>
          <c:w val="0.7994616869808101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281922572178483"/>
          <c:h val="0.555345029254312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verzió'!$L$349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DA-43B4-9B42-B70E86C48D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verzió'!$K$350:$K$383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verzió'!$L$350:$L$383</c:f>
              <c:numCache>
                <c:formatCode>General\ "pont"</c:formatCode>
                <c:ptCount val="34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DA-43B4-9B42-B70E86C48D42}"/>
            </c:ext>
          </c:extLst>
        </c:ser>
        <c:ser>
          <c:idx val="1"/>
          <c:order val="1"/>
          <c:tx>
            <c:strRef>
              <c:f>'Új verzió'!$M$349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DA-43B4-9B42-B70E86C48D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verzió'!$K$350:$K$383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verzió'!$M$350:$M$383</c:f>
              <c:numCache>
                <c:formatCode>General\ "pont"</c:formatCode>
                <c:ptCount val="34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DA-43B4-9B42-B70E86C48D42}"/>
            </c:ext>
          </c:extLst>
        </c:ser>
        <c:ser>
          <c:idx val="2"/>
          <c:order val="2"/>
          <c:tx>
            <c:strRef>
              <c:f>'Új verzió'!$N$349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DA-43B4-9B42-B70E86C48D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verzió'!$K$350:$K$383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verzió'!$N$350:$N$383</c:f>
              <c:numCache>
                <c:formatCode>General\ "pont"</c:formatCode>
                <c:ptCount val="34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DA-43B4-9B42-B70E86C48D42}"/>
            </c:ext>
          </c:extLst>
        </c:ser>
        <c:ser>
          <c:idx val="3"/>
          <c:order val="3"/>
          <c:tx>
            <c:strRef>
              <c:f>'Új verzió'!$O$349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DA-43B4-9B42-B70E86C48D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verzió'!$K$350:$K$383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verzió'!$O$350:$O$383</c:f>
              <c:numCache>
                <c:formatCode>General\ "pont"</c:formatCode>
                <c:ptCount val="3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DA-43B4-9B42-B70E86C48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688856080489935"/>
          <c:y val="0.85255586322658261"/>
          <c:w val="0.70816732283464567"/>
          <c:h val="0.142179251917900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8609068750957903E-2"/>
          <c:w val="0.7604709098862642"/>
          <c:h val="0.620538843338542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verzió'!$B$384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73-4397-B4B9-4D0AE4499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verzió'!$A$385:$A$418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verzió'!$B$385:$B$418</c:f>
              <c:numCache>
                <c:formatCode>General\ "pont"</c:formatCode>
                <c:ptCount val="34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73-4397-B4B9-4D0AE4499C93}"/>
            </c:ext>
          </c:extLst>
        </c:ser>
        <c:ser>
          <c:idx val="1"/>
          <c:order val="1"/>
          <c:tx>
            <c:strRef>
              <c:f>'Új verzió'!$C$384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0"/>
                  <c:y val="-1.931965162256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73-4397-B4B9-4D0AE4499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verzió'!$A$385:$A$418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verzió'!$C$385:$C$418</c:f>
              <c:numCache>
                <c:formatCode>General\ "pont"</c:formatCode>
                <c:ptCount val="34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73-4397-B4B9-4D0AE4499C93}"/>
            </c:ext>
          </c:extLst>
        </c:ser>
        <c:ser>
          <c:idx val="2"/>
          <c:order val="2"/>
          <c:tx>
            <c:strRef>
              <c:f>'Új verzió'!$D$384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73-4397-B4B9-4D0AE4499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verzió'!$A$385:$A$418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verzió'!$D$385:$D$418</c:f>
              <c:numCache>
                <c:formatCode>General\ "pont"</c:formatCode>
                <c:ptCount val="34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73-4397-B4B9-4D0AE4499C93}"/>
            </c:ext>
          </c:extLst>
        </c:ser>
        <c:ser>
          <c:idx val="3"/>
          <c:order val="3"/>
          <c:tx>
            <c:strRef>
              <c:f>'Új verzió'!$E$384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73-4397-B4B9-4D0AE4499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verzió'!$A$385:$A$418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verzió'!$E$385:$E$418</c:f>
              <c:numCache>
                <c:formatCode>General\ "pont"</c:formatCode>
                <c:ptCount val="34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873-4397-B4B9-4D0AE4499C93}"/>
            </c:ext>
          </c:extLst>
        </c:ser>
        <c:ser>
          <c:idx val="4"/>
          <c:order val="4"/>
          <c:tx>
            <c:strRef>
              <c:f>'Új verzió'!$F$384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73-4397-B4B9-4D0AE4499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verzió'!$A$385:$A$418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verzió'!$F$385:$F$418</c:f>
              <c:numCache>
                <c:formatCode>General\ "pont"</c:formatCode>
                <c:ptCount val="3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873-4397-B4B9-4D0AE4499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84678477690287"/>
          <c:y val="0.92089762600272984"/>
          <c:w val="0.79775076552930879"/>
          <c:h val="6.7027591733166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0543856899101123E-2"/>
          <c:w val="0.75074871492249395"/>
          <c:h val="0.5273327229686487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verzió'!$L$420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17-4158-91CF-32AF88999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verzió'!$K$421:$K$454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verzió'!$L$421:$L$454</c:f>
              <c:numCache>
                <c:formatCode>General\ "pont"</c:formatCode>
                <c:ptCount val="34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17-4158-91CF-32AF8899911B}"/>
            </c:ext>
          </c:extLst>
        </c:ser>
        <c:ser>
          <c:idx val="1"/>
          <c:order val="1"/>
          <c:tx>
            <c:strRef>
              <c:f>'Új verzió'!$M$420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17-4158-91CF-32AF88999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verzió'!$K$421:$K$454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verzió'!$M$421:$M$454</c:f>
              <c:numCache>
                <c:formatCode>General\ "pont"</c:formatCode>
                <c:ptCount val="34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17-4158-91CF-32AF8899911B}"/>
            </c:ext>
          </c:extLst>
        </c:ser>
        <c:ser>
          <c:idx val="2"/>
          <c:order val="2"/>
          <c:tx>
            <c:strRef>
              <c:f>'Új verzió'!$N$420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17-4158-91CF-32AF88999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verzió'!$K$421:$K$454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verzió'!$N$421:$N$454</c:f>
              <c:numCache>
                <c:formatCode>General\ "pont"</c:formatCode>
                <c:ptCount val="34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17-4158-91CF-32AF8899911B}"/>
            </c:ext>
          </c:extLst>
        </c:ser>
        <c:ser>
          <c:idx val="3"/>
          <c:order val="3"/>
          <c:tx>
            <c:strRef>
              <c:f>'Új verzió'!$O$420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17-4158-91CF-32AF88999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verzió'!$K$421:$K$454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verzió'!$O$421:$O$454</c:f>
              <c:numCache>
                <c:formatCode>General\ "pont"</c:formatCode>
                <c:ptCount val="3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17-4158-91CF-32AF88999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4781511740867244"/>
          <c:w val="0.75955612865746625"/>
          <c:h val="0.13696903014915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395757772412911E-2"/>
          <c:w val="0.76741535433070862"/>
          <c:h val="0.562107057113302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verzió'!$B$583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DD-441B-827E-BBFABC26E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verzió'!$A$584:$A$599</c:f>
              <c:strCache>
                <c:ptCount val="16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</c:strCache>
            </c:strRef>
          </c:cat>
          <c:val>
            <c:numRef>
              <c:f>'Új verzió'!$B$584:$B$599</c:f>
              <c:numCache>
                <c:formatCode>General\ "pont"</c:formatCode>
                <c:ptCount val="16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DD-441B-827E-BBFABC26E0A8}"/>
            </c:ext>
          </c:extLst>
        </c:ser>
        <c:ser>
          <c:idx val="1"/>
          <c:order val="1"/>
          <c:tx>
            <c:strRef>
              <c:f>'Új verzió'!$C$583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DD-441B-827E-BBFABC26E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verzió'!$A$584:$A$599</c:f>
              <c:strCache>
                <c:ptCount val="16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</c:strCache>
            </c:strRef>
          </c:cat>
          <c:val>
            <c:numRef>
              <c:f>'Új verzió'!$C$584:$C$599</c:f>
              <c:numCache>
                <c:formatCode>General\ "pont"</c:formatCode>
                <c:ptCount val="16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DD-441B-827E-BBFABC26E0A8}"/>
            </c:ext>
          </c:extLst>
        </c:ser>
        <c:ser>
          <c:idx val="2"/>
          <c:order val="2"/>
          <c:tx>
            <c:strRef>
              <c:f>'Új verzió'!$D$583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-4.1666666666665651E-3"/>
                  <c:y val="-3.71253378969519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DD-441B-827E-BBFABC26E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verzió'!$A$584:$A$599</c:f>
              <c:strCache>
                <c:ptCount val="16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</c:strCache>
            </c:strRef>
          </c:cat>
          <c:val>
            <c:numRef>
              <c:f>'Új verzió'!$D$584:$D$599</c:f>
              <c:numCache>
                <c:formatCode>General\ "pont"</c:formatCode>
                <c:ptCount val="16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DD-441B-827E-BBFABC26E0A8}"/>
            </c:ext>
          </c:extLst>
        </c:ser>
        <c:ser>
          <c:idx val="3"/>
          <c:order val="3"/>
          <c:tx>
            <c:strRef>
              <c:f>'Új verzió'!$E$583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5"/>
              <c:layout>
                <c:manualLayout>
                  <c:x val="0"/>
                  <c:y val="-3.4473528047169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DD-441B-827E-BBFABC26E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verzió'!$A$584:$A$599</c:f>
              <c:strCache>
                <c:ptCount val="16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</c:strCache>
            </c:strRef>
          </c:cat>
          <c:val>
            <c:numRef>
              <c:f>'Új verzió'!$E$584:$E$599</c:f>
              <c:numCache>
                <c:formatCode>General\ "pont"</c:formatCode>
                <c:ptCount val="16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DD-441B-827E-BBFABC26E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086384689493943"/>
          <c:w val="0.74427843394575688"/>
          <c:h val="0.143225294006366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67758315085704"/>
          <c:y val="4.1341330620695158E-2"/>
          <c:w val="0.75189796587926505"/>
          <c:h val="0.611126472411150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verzió'!$L$549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0185067526415994E-16"/>
                  <c:y val="-3.62019916389280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22-4A94-90DC-B041933B0E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verzió'!$K$550:$K$583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verzió'!$L$550:$L$583</c:f>
              <c:numCache>
                <c:formatCode>General\ "pont"</c:formatCode>
                <c:ptCount val="34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22-4A94-90DC-B041933B0E81}"/>
            </c:ext>
          </c:extLst>
        </c:ser>
        <c:ser>
          <c:idx val="1"/>
          <c:order val="1"/>
          <c:tx>
            <c:strRef>
              <c:f>'Új verzió'!$M$549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22-4A94-90DC-B041933B0E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verzió'!$K$550:$K$583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verzió'!$M$550:$M$583</c:f>
              <c:numCache>
                <c:formatCode>General\ "pont"</c:formatCode>
                <c:ptCount val="34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22-4A94-90DC-B041933B0E81}"/>
            </c:ext>
          </c:extLst>
        </c:ser>
        <c:ser>
          <c:idx val="2"/>
          <c:order val="2"/>
          <c:tx>
            <c:strRef>
              <c:f>'Új verzió'!$N$549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4.1666666666666666E-3"/>
                  <c:y val="-3.3616135093290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22-4A94-90DC-B041933B0E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verzió'!$K$550:$K$583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verzió'!$N$550:$N$583</c:f>
              <c:numCache>
                <c:formatCode>General\ "pont"</c:formatCode>
                <c:ptCount val="34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22-4A94-90DC-B041933B0E81}"/>
            </c:ext>
          </c:extLst>
        </c:ser>
        <c:ser>
          <c:idx val="3"/>
          <c:order val="3"/>
          <c:tx>
            <c:strRef>
              <c:f>'Új verzió'!$O$549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22-4A94-90DC-B041933B0E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verzió'!$K$550:$K$583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verzió'!$O$550:$O$583</c:f>
              <c:numCache>
                <c:formatCode>General\ "pont"</c:formatCode>
                <c:ptCount val="34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22-4A94-90DC-B041933B0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verzió'!$B$603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verzió'!$A$604:$A$608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verzió'!$B$604:$B$608</c:f>
              <c:numCache>
                <c:formatCode>General</c:formatCode>
                <c:ptCount val="5"/>
                <c:pt idx="0">
                  <c:v>0.75032679738562091</c:v>
                </c:pt>
                <c:pt idx="1">
                  <c:v>8.3660130718954243E-2</c:v>
                </c:pt>
                <c:pt idx="2">
                  <c:v>7.5816993464052282E-2</c:v>
                </c:pt>
                <c:pt idx="3">
                  <c:v>2.2222222222222223E-2</c:v>
                </c:pt>
                <c:pt idx="4">
                  <c:v>6.7973856209150321E-2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6A-4E63-9699-8E2F9B77BBA0}"/>
            </c:ext>
          </c:extLst>
        </c:ser>
        <c:ser>
          <c:idx val="1"/>
          <c:order val="1"/>
          <c:tx>
            <c:strRef>
              <c:f>'Új verzió'!$C$603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verzió'!$A$604:$A$608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verzió'!$C$604:$C$608</c:f>
              <c:numCache>
                <c:formatCode>General</c:formatCode>
                <c:ptCount val="5"/>
                <c:pt idx="0">
                  <c:v>0.67500000000000004</c:v>
                </c:pt>
                <c:pt idx="1">
                  <c:v>0.05</c:v>
                </c:pt>
                <c:pt idx="2">
                  <c:v>2.5000000000000001E-2</c:v>
                </c:pt>
                <c:pt idx="3">
                  <c:v>0.05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6A-4E63-9699-8E2F9B77B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8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3.0034160673167987E-2"/>
          <c:w val="0.80873665791776028"/>
          <c:h val="0.6567843782747397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BA-4B74-A9E8-26D783C2A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Indexek!$B$53:$B$86</c:f>
              <c:numCache>
                <c:formatCode>General\ "pont"</c:formatCode>
                <c:ptCount val="34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BA-4B74-A9E8-26D783C2A03F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5BA-4B74-A9E8-26D783C2A03F}"/>
              </c:ext>
            </c:extLst>
          </c:dPt>
          <c:dLbls>
            <c:dLbl>
              <c:idx val="33"/>
              <c:layout>
                <c:manualLayout>
                  <c:x val="-2.7777777777777779E-3"/>
                  <c:y val="1.024719336837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BA-4B74-A9E8-26D783C2A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Indexek!$C$53:$C$86</c:f>
              <c:numCache>
                <c:formatCode>General\ "pont"</c:formatCode>
                <c:ptCount val="34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BA-4B74-A9E8-26D783C2A03F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Indexek!$A$53:$A$86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Indexek!$D$53:$D$86</c:f>
              <c:numCache>
                <c:formatCode>General\ "pont"</c:formatCode>
                <c:ptCount val="34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5BA-4B74-A9E8-26D783C2A03F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BA-4B74-A9E8-26D783C2A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Indexek!$E$53:$E$86</c:f>
              <c:numCache>
                <c:formatCode>General\ "pont"</c:formatCode>
                <c:ptCount val="34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5BA-4B74-A9E8-26D783C2A03F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3"/>
              <c:layout>
                <c:manualLayout>
                  <c:x val="0"/>
                  <c:y val="-2.3056185078835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BA-4B74-A9E8-26D783C2A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Indexek!$A$53:$A$86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Indexek!$F$53:$F$86</c:f>
              <c:numCache>
                <c:formatCode>General\ "pont"</c:formatCode>
                <c:ptCount val="3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5BA-4B74-A9E8-26D783C2A0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61045494313211"/>
          <c:y val="0.92121138769792144"/>
          <c:w val="0.7296679790026247"/>
          <c:h val="7.1103217275799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820224837165606"/>
          <c:h val="0.4674939275450791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55-40BA-B9E7-FFE824B48F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Indexek!$B$26:$AI$26</c:f>
              <c:numCache>
                <c:formatCode>General\ "pont"</c:formatCode>
                <c:ptCount val="34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55-40BA-B9E7-FFE824B48FC8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Indexek!$B$27:$AI$27</c:f>
              <c:numCache>
                <c:formatCode>General\ "pont"</c:formatCode>
                <c:ptCount val="34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55-40BA-B9E7-FFE824B48FC8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3900863637671108E-3"/>
                  <c:y val="-7.2052485980969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55-40BA-B9E7-FFE824B48F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Indexek!$B$28:$AI$28</c:f>
              <c:numCache>
                <c:formatCode>General\ "pont"</c:formatCode>
                <c:ptCount val="34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55-40BA-B9E7-FFE824B48FC8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Indexek!$B$29:$AI$29</c:f>
              <c:numCache>
                <c:formatCode>General\ "pont"</c:formatCode>
                <c:ptCount val="3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55-40BA-B9E7-FFE824B48FC8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Indexek!$B$30:$AI$30</c:f>
              <c:numCache>
                <c:formatCode>General</c:formatCode>
                <c:ptCount val="34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855-40BA-B9E7-FFE824B48FC8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55-40BA-B9E7-FFE824B48F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Indexek!$B$31:$AI$31</c:f>
              <c:numCache>
                <c:formatCode>General\ "pont"</c:formatCode>
                <c:ptCount val="34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855-40BA-B9E7-FFE824B48FC8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55-40BA-B9E7-FFE824B48F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Indexek!$B$25:$AI$25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Indexek!$B$32:$AI$32</c:f>
              <c:numCache>
                <c:formatCode>General\ "pont"</c:formatCode>
                <c:ptCount val="3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55-40BA-B9E7-FFE824B48F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703344975199572"/>
          <c:w val="0.98261515391554244"/>
          <c:h val="0.21467253374363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741787007784847E-2"/>
          <c:w val="0.75908202099737532"/>
          <c:h val="0.47130398534105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4C-4A4A-8330-41F7CE491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Indexek!$B$39:$AI$39</c:f>
              <c:numCache>
                <c:formatCode>General\ "pont"</c:formatCode>
                <c:ptCount val="34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4C-4A4A-8330-41F7CE491280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0"/>
                  <c:y val="-1.170224117268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4C-4A4A-8330-41F7CE491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Indexek!$B$40:$AI$40</c:f>
              <c:numCache>
                <c:formatCode>General\ "pont"</c:formatCode>
                <c:ptCount val="3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4C-4A4A-8330-41F7CE491280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Indexek!$B$41:$AI$41</c:f>
              <c:numCache>
                <c:formatCode>General\ "pont"</c:formatCode>
                <c:ptCount val="3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4C-4A4A-8330-41F7CE491280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Indexek!$B$42:$AI$42</c:f>
              <c:numCache>
                <c:formatCode>General\ "pont"</c:formatCode>
                <c:ptCount val="3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4C-4A4A-8330-41F7CE491280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388888888888787E-3"/>
                  <c:y val="-1.8723585876297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4C-4A4A-8330-41F7CE491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Indexek!$B$43:$AI$43</c:f>
              <c:numCache>
                <c:formatCode>General\ "pont"</c:formatCode>
                <c:ptCount val="34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44C-4A4A-8330-41F7CE491280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2.777777777777676E-3"/>
                  <c:y val="2.106403411083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4C-4A4A-8330-41F7CE491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Indexek!$B$44:$AI$44</c:f>
              <c:numCache>
                <c:formatCode>General\ "pont"</c:formatCode>
                <c:ptCount val="3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4C-4A4A-8330-41F7CE491280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4C-4A4A-8330-41F7CE491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Indexek!$B$38:$AI$38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Indexek!$B$45:$AI$45</c:f>
              <c:numCache>
                <c:formatCode>General\ "pont"</c:formatCode>
                <c:ptCount val="3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4C-4A4A-8330-41F7CE491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924376247509586"/>
          <c:w val="0.99630675853018358"/>
          <c:h val="0.195152839562642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8372703412074"/>
          <c:y val="3.1852884049993743E-2"/>
          <c:w val="0.81241054243219613"/>
          <c:h val="0.67991520074765965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EC-4650-851C-40CDEA4AA0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Indexek!$A$90:$A$123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Indexek!$B$90:$B$123</c:f>
              <c:numCache>
                <c:formatCode>General\ "pont"</c:formatCode>
                <c:ptCount val="34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EC-4650-851C-40CDEA4AA0B4}"/>
            </c:ext>
          </c:extLst>
        </c:ser>
        <c:ser>
          <c:idx val="1"/>
          <c:order val="1"/>
          <c:tx>
            <c:strRef>
              <c:f>Indexek!$C$89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Indexek!$A$90:$A$123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Indexek!$C$90:$C$123</c:f>
              <c:numCache>
                <c:formatCode>General\ "pont"</c:formatCode>
                <c:ptCount val="34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EC-4650-851C-40CDEA4AA0B4}"/>
            </c:ext>
          </c:extLst>
        </c:ser>
        <c:ser>
          <c:idx val="2"/>
          <c:order val="2"/>
          <c:tx>
            <c:strRef>
              <c:f>Indexek!$D$89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EC-4650-851C-40CDEA4AA0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Indexek!$A$90:$A$123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Indexek!$D$90:$D$123</c:f>
              <c:numCache>
                <c:formatCode>General\ "pont"</c:formatCode>
                <c:ptCount val="34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EC-4650-851C-40CDEA4AA0B4}"/>
            </c:ext>
          </c:extLst>
        </c:ser>
        <c:ser>
          <c:idx val="3"/>
          <c:order val="3"/>
          <c:tx>
            <c:strRef>
              <c:f>Indexek!$E$89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EC-4650-851C-40CDEA4AA0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Indexek!$A$90:$A$123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Indexek!$E$90:$E$123</c:f>
              <c:numCache>
                <c:formatCode>General\ "pont"</c:formatCode>
                <c:ptCount val="34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EC-4650-851C-40CDEA4AA0B4}"/>
            </c:ext>
          </c:extLst>
        </c:ser>
        <c:ser>
          <c:idx val="4"/>
          <c:order val="4"/>
          <c:tx>
            <c:strRef>
              <c:f>Indexek!$F$89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EC-4650-851C-40CDEA4AA0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Indexek!$A$90:$A$123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Indexek!$F$90:$F$123</c:f>
              <c:numCache>
                <c:formatCode>General\ "pont"</c:formatCode>
                <c:ptCount val="3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EEC-4650-851C-40CDEA4AA0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065923009623797"/>
          <c:y val="0.92954894584544023"/>
          <c:w val="0.68312598425196847"/>
          <c:h val="7.04510541545597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78838174909489E-2"/>
          <c:w val="0.86553827646544168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F19-4A67-9AD3-0F6B270753C6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F19-4A67-9AD3-0F6B270753C6}"/>
              </c:ext>
            </c:extLst>
          </c:dPt>
          <c:dLbls>
            <c:dLbl>
              <c:idx val="33"/>
              <c:layout>
                <c:manualLayout>
                  <c:x val="0"/>
                  <c:y val="2.9181962942736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19-4A67-9AD3-0F6B27075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verzió'!$A$56:$A$89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verzió'!$B$56:$B$89</c:f>
              <c:numCache>
                <c:formatCode>0%</c:formatCode>
                <c:ptCount val="34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19-4A67-9AD3-0F6B270753C6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F19-4A67-9AD3-0F6B270753C6}"/>
              </c:ext>
            </c:extLst>
          </c:dPt>
          <c:dLbls>
            <c:delete val="1"/>
          </c:dLbls>
          <c:cat>
            <c:strRef>
              <c:f>'Új verzió'!$A$56:$A$89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verzió'!$C$56:$C$89</c:f>
              <c:numCache>
                <c:formatCode>0%</c:formatCode>
                <c:ptCount val="34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19-4A67-9AD3-0F6B270753C6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2.0370135052831988E-16"/>
                  <c:y val="-4.3772944414105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19-4A67-9AD3-0F6B27075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verzió'!$A$56:$A$89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verzió'!$D$56:$D$89</c:f>
              <c:numCache>
                <c:formatCode>0%</c:formatCode>
                <c:ptCount val="34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F19-4A67-9AD3-0F6B270753C6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-1.3888888888888889E-3"/>
                  <c:y val="-3.1613793187964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19-4A67-9AD3-0F6B27075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verzió'!$A$56:$A$89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verzió'!$E$56:$E$89</c:f>
              <c:numCache>
                <c:formatCode>0%</c:formatCode>
                <c:ptCount val="34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F19-4A67-9AD3-0F6B270753C6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F19-4A67-9AD3-0F6B270753C6}"/>
              </c:ext>
            </c:extLst>
          </c:dPt>
          <c:dLbls>
            <c:dLbl>
              <c:idx val="33"/>
              <c:layout>
                <c:manualLayout>
                  <c:x val="0"/>
                  <c:y val="2.188647220705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19-4A67-9AD3-0F6B27075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verzió'!$A$56:$A$89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verzió'!$F$56:$F$89</c:f>
              <c:numCache>
                <c:formatCode>0%</c:formatCode>
                <c:ptCount val="3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F19-4A67-9AD3-0F6B270753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2965879271"/>
          <c:h val="0.5525687609706789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B7-4E81-A0B9-456208960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verzió'!$K$92:$K$125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verzió'!$L$92:$L$125</c:f>
              <c:numCache>
                <c:formatCode>0%</c:formatCode>
                <c:ptCount val="34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B7-4E81-A0B9-4562089607B8}"/>
            </c:ext>
          </c:extLst>
        </c:ser>
        <c:ser>
          <c:idx val="1"/>
          <c:order val="1"/>
          <c:tx>
            <c:strRef>
              <c:f>'Új verzió'!$M$91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verzió'!$K$92:$K$125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verzió'!$M$92:$M$125</c:f>
              <c:numCache>
                <c:formatCode>0%</c:formatCode>
                <c:ptCount val="34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B7-4E81-A0B9-4562089607B8}"/>
            </c:ext>
          </c:extLst>
        </c:ser>
        <c:ser>
          <c:idx val="2"/>
          <c:order val="2"/>
          <c:tx>
            <c:strRef>
              <c:f>'Új verzió'!$N$91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3888888888888889E-3"/>
                  <c:y val="-2.16852328686660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B7-4E81-A0B9-456208960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verzió'!$K$92:$K$125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verzió'!$N$92:$N$125</c:f>
              <c:numCache>
                <c:formatCode>0%</c:formatCode>
                <c:ptCount val="34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B7-4E81-A0B9-4562089607B8}"/>
            </c:ext>
          </c:extLst>
        </c:ser>
        <c:ser>
          <c:idx val="3"/>
          <c:order val="3"/>
          <c:tx>
            <c:strRef>
              <c:f>'Új verzió'!$O$91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B7-4E81-A0B9-456208960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verzió'!$K$92:$K$125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verzió'!$O$92:$O$125</c:f>
              <c:numCache>
                <c:formatCode>0%</c:formatCode>
                <c:ptCount val="3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B7-4E81-A0B9-456208960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3.1996045757143321E-2"/>
          <c:w val="0.76871456692913376"/>
          <c:h val="0.642561891894672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0185067526415994E-16"/>
                  <c:y val="4.02072732424553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0A-40AA-B75E-F6D0571DF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verzió'!$A$124:$A$157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verzió'!$B$124:$B$157</c:f>
              <c:numCache>
                <c:formatCode>General\ "pont"</c:formatCode>
                <c:ptCount val="34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0A-40AA-B75E-F6D0571DF539}"/>
            </c:ext>
          </c:extLst>
        </c:ser>
        <c:ser>
          <c:idx val="1"/>
          <c:order val="1"/>
          <c:tx>
            <c:strRef>
              <c:f>'Új verzió'!$C$123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20A-40AA-B75E-F6D0571DF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verzió'!$A$124:$A$157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verzió'!$C$124:$C$157</c:f>
              <c:numCache>
                <c:formatCode>General\ "pont"</c:formatCode>
                <c:ptCount val="34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0A-40AA-B75E-F6D0571DF539}"/>
            </c:ext>
          </c:extLst>
        </c:ser>
        <c:ser>
          <c:idx val="2"/>
          <c:order val="2"/>
          <c:tx>
            <c:strRef>
              <c:f>'Új verzió'!$D$123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0185067526415994E-16"/>
                  <c:y val="1.7590682043574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20A-40AA-B75E-F6D0571DF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verzió'!$A$124:$A$157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verzió'!$D$124:$D$157</c:f>
              <c:numCache>
                <c:formatCode>General\ "pont"</c:formatCode>
                <c:ptCount val="34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0A-40AA-B75E-F6D0571DF539}"/>
            </c:ext>
          </c:extLst>
        </c:ser>
        <c:ser>
          <c:idx val="3"/>
          <c:order val="3"/>
          <c:tx>
            <c:strRef>
              <c:f>'Új verzió'!$E$123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0A-40AA-B75E-F6D0571DF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verzió'!$A$124:$A$157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verzió'!$E$124:$E$157</c:f>
              <c:numCache>
                <c:formatCode>General\ "pont"</c:formatCode>
                <c:ptCount val="34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0A-40AA-B75E-F6D0571DF539}"/>
            </c:ext>
          </c:extLst>
        </c:ser>
        <c:ser>
          <c:idx val="4"/>
          <c:order val="4"/>
          <c:tx>
            <c:strRef>
              <c:f>'Új verzió'!$F$123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3"/>
              <c:layout>
                <c:manualLayout>
                  <c:x val="1.0185067526415994E-16"/>
                  <c:y val="-1.0051818310613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0A-40AA-B75E-F6D0571DF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verzió'!$A$124:$A$157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verzió'!$F$124:$F$157</c:f>
              <c:numCache>
                <c:formatCode>General\ "pont"</c:formatCode>
                <c:ptCount val="3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0A-40AA-B75E-F6D0571DF5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51345144356954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13810978368E-2"/>
          <c:y val="3.8723607228142221E-2"/>
          <c:w val="0.86744314660508026"/>
          <c:h val="0.6436343330080317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1F8-4DCB-9C54-B8BACBB9BC4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1F8-4DCB-9C54-B8BACBB9BC4B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1F8-4DCB-9C54-B8BACBB9B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verzió'!$A$171:$A$204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verzió'!$B$171:$B$204</c:f>
              <c:numCache>
                <c:formatCode>0%</c:formatCode>
                <c:ptCount val="34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F8-4DCB-9C54-B8BACBB9BC4B}"/>
            </c:ext>
          </c:extLst>
        </c:ser>
        <c:ser>
          <c:idx val="1"/>
          <c:order val="1"/>
          <c:tx>
            <c:strRef>
              <c:f>'Új verzió'!$C$170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A1F8-4DCB-9C54-B8BACBB9BC4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A1F8-4DCB-9C54-B8BACBB9BC4B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1F8-4DCB-9C54-B8BACBB9B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verzió'!$A$171:$A$204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verzió'!$C$171:$C$204</c:f>
              <c:numCache>
                <c:formatCode>0%</c:formatCode>
                <c:ptCount val="34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1F8-4DCB-9C54-B8BACBB9BC4B}"/>
            </c:ext>
          </c:extLst>
        </c:ser>
        <c:ser>
          <c:idx val="2"/>
          <c:order val="2"/>
          <c:tx>
            <c:strRef>
              <c:f>'Új verzió'!$D$170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A1F8-4DCB-9C54-B8BACBB9BC4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A1F8-4DCB-9C54-B8BACBB9BC4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A1F8-4DCB-9C54-B8BACBB9BC4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A1F8-4DCB-9C54-B8BACBB9BC4B}"/>
              </c:ext>
            </c:extLst>
          </c:dPt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1F8-4DCB-9C54-B8BACBB9B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verzió'!$A$171:$A$204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verzió'!$D$171:$D$204</c:f>
              <c:numCache>
                <c:formatCode>0%</c:formatCode>
                <c:ptCount val="34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1F8-4DCB-9C54-B8BACBB9BC4B}"/>
            </c:ext>
          </c:extLst>
        </c:ser>
        <c:ser>
          <c:idx val="3"/>
          <c:order val="3"/>
          <c:tx>
            <c:strRef>
              <c:f>'Új verzió'!$E$170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1F8-4DCB-9C54-B8BACBB9B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verzió'!$A$171:$A$204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verzió'!$E$171:$E$204</c:f>
              <c:numCache>
                <c:formatCode>0%</c:formatCode>
                <c:ptCount val="34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1F8-4DCB-9C54-B8BACBB9BC4B}"/>
            </c:ext>
          </c:extLst>
        </c:ser>
        <c:ser>
          <c:idx val="4"/>
          <c:order val="4"/>
          <c:tx>
            <c:strRef>
              <c:f>'Új verzió'!$F$170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A1F8-4DCB-9C54-B8BACBB9BC4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A1F8-4DCB-9C54-B8BACBB9BC4B}"/>
              </c:ext>
            </c:extLst>
          </c:dPt>
          <c:dLbls>
            <c:dLbl>
              <c:idx val="33"/>
              <c:layout>
                <c:manualLayout>
                  <c:x val="1.3888887369980678E-3"/>
                  <c:y val="-1.45327242812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1F8-4DCB-9C54-B8BACBB9B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verzió'!$A$171:$A$204</c:f>
              <c:strCache>
                <c:ptCount val="3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  <c:pt idx="33">
                  <c:v>Szeptember</c:v>
                </c:pt>
              </c:strCache>
            </c:strRef>
          </c:cat>
          <c:val>
            <c:numRef>
              <c:f>'Új verzió'!$F$171:$F$204</c:f>
              <c:numCache>
                <c:formatCode>0%</c:formatCode>
                <c:ptCount val="34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1F8-4DCB-9C54-B8BACBB9BC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18021443785931"/>
          <c:y val="0.92550720065973224"/>
          <c:w val="0.79775067828623381"/>
          <c:h val="6.7226437199654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konjunktúraindex előző hónaphoz viszonyított gyengülése elsősorban a nagyvállalati válaszadók aktuális helyzettel kapcsolatos tapasztalatainak kedvezőtlenebbé válásával magyarázható.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augusztushoz képest: előbbi 90-ről 87, utóbbi 98-ról 93 százalékra.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mutatói továbbra is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, de gyengültek az előző hónaphoz képest: előbbi +24-ről +20, utóbbi +3-ról +2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augusztusi -8 pontról -12 pontra csökkent.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gyengüléséhez a jelenlegi helyzet megítélésének romlása (-21-ről -26 pontra) és a várakozások gyengülése (+5-ről +3 pontra) is hozzájárult.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augusztusi -8 pontról -12 pontra csökkent.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gyengüléséhez a jelenlegi helyzet megítélésének romlása (-21-ről -26 pontra) és a várakozások gyengülése (+5-ről +3 pontra) is hozzájárult.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augusztushoz képest: előbbi 90-ről 87, utóbbi 98-ról 93 százalékra.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mutatói továbbra is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, de gyengültek az előző hónaphoz képest: előbbi +24-ről +20, utóbbi +3-ról +2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konjunktúraindex előző hónaphoz viszonyított gyengülése elsősorban a nagyvállalati válaszadók aktuális helyzettel kapcsolatos tapasztalatainak kedvezőtlenebbé válásával magyarázható.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0.94596</cdr:x>
      <cdr:y>0.33339</cdr:y>
    </cdr:from>
    <cdr:to>
      <cdr:x>1</cdr:x>
      <cdr:y>0.38124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093D7C98-4B1C-3434-D27E-0B2CA7756D32}"/>
            </a:ext>
          </a:extLst>
        </cdr:cNvPr>
        <cdr:cNvSpPr txBox="1"/>
      </cdr:nvSpPr>
      <cdr:spPr>
        <a:xfrm xmlns:a="http://schemas.openxmlformats.org/drawingml/2006/main">
          <a:off x="8649858" y="1741081"/>
          <a:ext cx="494142" cy="249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88%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0.27502</cdr:x>
      <cdr:y>0.45438</cdr:y>
    </cdr:from>
    <cdr:to>
      <cdr:x>0.47139</cdr:x>
      <cdr:y>0.52956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1A30C7E5-E6A9-748C-3FBD-8F03A422CBD8}"/>
            </a:ext>
          </a:extLst>
        </cdr:cNvPr>
        <cdr:cNvSpPr txBox="1"/>
      </cdr:nvSpPr>
      <cdr:spPr>
        <a:xfrm xmlns:a="http://schemas.openxmlformats.org/drawingml/2006/main">
          <a:off x="2514785" y="2299488"/>
          <a:ext cx="1795571" cy="3805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2023/5     2023/9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szeptemberi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az egy évvel korábbi szint 87 százalékára csökkent az előző havi 90 százalékról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0819096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6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Csak a szolgáltatás és kereskedelem területén nőtt az átlagos kapacitás-kihasználtság augusztushoz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948671"/>
              </p:ext>
            </p:extLst>
          </p:nvPr>
        </p:nvGraphicFramePr>
        <p:xfrm>
          <a:off x="1" y="920496"/>
          <a:ext cx="9144000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kilátások az elmúlt 8 hónap legalacsonyabb szintjére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943515"/>
              </p:ext>
            </p:extLst>
          </p:nvPr>
        </p:nvGraphicFramePr>
        <p:xfrm>
          <a:off x="1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az egy évvel korábbi szint 93 százalékára csökkent az előző havi 98 százalékról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903797"/>
              </p:ext>
            </p:extLst>
          </p:nvPr>
        </p:nvGraphicFramePr>
        <p:xfrm>
          <a:off x="-1" y="931590"/>
          <a:ext cx="9144001" cy="5243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2" y="307413"/>
            <a:ext cx="8092440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szintre továbbra is kedvezőtlen helyzetértékelés és csak enyhén optimista várakozások jellemzők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871101" y="237511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2812546" y="264263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  <p:sp>
        <p:nvSpPr>
          <p:cNvPr id="30" name="Szövegdoboz 17">
            <a:extLst>
              <a:ext uri="{FF2B5EF4-FFF2-40B4-BE49-F238E27FC236}">
                <a16:creationId xmlns:a16="http://schemas.microsoft.com/office/drawing/2014/main" id="{94EA2A4B-832D-68F5-638E-86DC7435ACEC}"/>
              </a:ext>
            </a:extLst>
          </p:cNvPr>
          <p:cNvSpPr txBox="1"/>
          <p:nvPr/>
        </p:nvSpPr>
        <p:spPr>
          <a:xfrm>
            <a:off x="4099350" y="2850593"/>
            <a:ext cx="1884430" cy="26769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2023/8   2023/4</a:t>
            </a:r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136321"/>
              </p:ext>
            </p:extLst>
          </p:nvPr>
        </p:nvGraphicFramePr>
        <p:xfrm>
          <a:off x="36352" y="919413"/>
          <a:ext cx="9144000" cy="506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Szövegdoboz 17">
            <a:extLst>
              <a:ext uri="{FF2B5EF4-FFF2-40B4-BE49-F238E27FC236}">
                <a16:creationId xmlns:a16="http://schemas.microsoft.com/office/drawing/2014/main" id="{3D62FEED-94E4-125C-9E59-61E2F36EC8A4}"/>
              </a:ext>
            </a:extLst>
          </p:cNvPr>
          <p:cNvSpPr txBox="1"/>
          <p:nvPr/>
        </p:nvSpPr>
        <p:spPr>
          <a:xfrm>
            <a:off x="3448156" y="2972151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2023/6</a:t>
            </a:r>
          </a:p>
        </p:txBody>
      </p:sp>
      <p:sp>
        <p:nvSpPr>
          <p:cNvPr id="32" name="Szövegdoboz 17">
            <a:extLst>
              <a:ext uri="{FF2B5EF4-FFF2-40B4-BE49-F238E27FC236}">
                <a16:creationId xmlns:a16="http://schemas.microsoft.com/office/drawing/2014/main" id="{298313EB-969F-AA49-B8B2-8026937ADCD1}"/>
              </a:ext>
            </a:extLst>
          </p:cNvPr>
          <p:cNvSpPr txBox="1"/>
          <p:nvPr/>
        </p:nvSpPr>
        <p:spPr>
          <a:xfrm>
            <a:off x="2054313" y="282612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2023/7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281502"/>
              </p:ext>
            </p:extLst>
          </p:nvPr>
        </p:nvGraphicFramePr>
        <p:xfrm>
          <a:off x="1" y="922448"/>
          <a:ext cx="9143999" cy="486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19663" y="283264"/>
            <a:ext cx="8238843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800" dirty="0"/>
              <a:t>a vevők hiánya és a beszállítói problémák kivételével minden vizsgált tényező kapcsán nőtt a nehézséget tapasztalók aránya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az elmúlt 4 hónap legmagasabb szintjére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07542"/>
              </p:ext>
            </p:extLst>
          </p:nvPr>
        </p:nvGraphicFramePr>
        <p:xfrm>
          <a:off x="1" y="922448"/>
          <a:ext cx="9144000" cy="4849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310448"/>
            <a:ext cx="8078853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alakulására vonatkozó várakozások ugyanakkor kismértékben gyengültek augusztushoz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828289"/>
              </p:ext>
            </p:extLst>
          </p:nvPr>
        </p:nvGraphicFramePr>
        <p:xfrm>
          <a:off x="0" y="922448"/>
          <a:ext cx="9124431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2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az ipar és építőipar területén az elmúlt 1 év legalacsonyabb szintjére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830438"/>
              </p:ext>
            </p:extLst>
          </p:nvPr>
        </p:nvGraphicFramePr>
        <p:xfrm>
          <a:off x="1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0451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létszámbővítési tervek alindexe az elmúlt 10 hónap legalacsonyabb szintjére gyengült a középvállalatoknál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103802"/>
              </p:ext>
            </p:extLst>
          </p:nvPr>
        </p:nvGraphicFramePr>
        <p:xfrm>
          <a:off x="0" y="922450"/>
          <a:ext cx="9144000" cy="52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325772"/>
            <a:ext cx="776169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létszámnövelési tervek mutatója az iparban és az építőiparban az idei év eddigi legalacsonyabb szintjére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692599"/>
              </p:ext>
            </p:extLst>
          </p:nvPr>
        </p:nvGraphicFramePr>
        <p:xfrm>
          <a:off x="-1" y="861237"/>
          <a:ext cx="9144001" cy="5007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megvalósított áremelések mutatója a 2022 júniusa óta tapasztalt legalacsonyabb szintre csökkent…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557515"/>
              </p:ext>
            </p:extLst>
          </p:nvPr>
        </p:nvGraphicFramePr>
        <p:xfrm>
          <a:off x="0" y="895143"/>
          <a:ext cx="9144000" cy="478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… és minimálisan csökkent a következő 3 hónapban tervezett áremelések mutatója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710773"/>
              </p:ext>
            </p:extLst>
          </p:nvPr>
        </p:nvGraphicFramePr>
        <p:xfrm>
          <a:off x="0" y="913396"/>
          <a:ext cx="9144000" cy="491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18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694168"/>
              </p:ext>
            </p:extLst>
          </p:nvPr>
        </p:nvGraphicFramePr>
        <p:xfrm>
          <a:off x="0" y="922448"/>
          <a:ext cx="9125837" cy="525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 és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4480946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3" y="309397"/>
            <a:ext cx="788230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előző havi -8-ról      -12 pontra csökkent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270337"/>
              </p:ext>
            </p:extLst>
          </p:nvPr>
        </p:nvGraphicFramePr>
        <p:xfrm>
          <a:off x="15750" y="921397"/>
          <a:ext cx="9112495" cy="4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2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 megítélése számottevően romlott az előző hónaphoz képest a nagyvállalatok körében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76288"/>
              </p:ext>
            </p:extLst>
          </p:nvPr>
        </p:nvGraphicFramePr>
        <p:xfrm>
          <a:off x="0" y="923787"/>
          <a:ext cx="9144000" cy="4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a felmérésben vizsgált tényezők többsége kapcsán gyengült augusztushoz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667430"/>
              </p:ext>
            </p:extLst>
          </p:nvPr>
        </p:nvGraphicFramePr>
        <p:xfrm>
          <a:off x="0" y="926733"/>
          <a:ext cx="9136123" cy="52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14733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A bérszint kivételével kismértékű gyengülés jellemezte a várakozások tényezőit is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207138"/>
              </p:ext>
            </p:extLst>
          </p:nvPr>
        </p:nvGraphicFramePr>
        <p:xfrm>
          <a:off x="0" y="926732"/>
          <a:ext cx="9144000" cy="542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F4BAADE9-8047-6657-ADE4-43B3A957E76F}"/>
              </a:ext>
            </a:extLst>
          </p:cNvPr>
          <p:cNvSpPr txBox="1"/>
          <p:nvPr/>
        </p:nvSpPr>
        <p:spPr>
          <a:xfrm>
            <a:off x="8007747" y="2291575"/>
            <a:ext cx="659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2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8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csak a kisvállalatoknál javultak    augusztushoz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869539"/>
              </p:ext>
            </p:extLst>
          </p:nvPr>
        </p:nvGraphicFramePr>
        <p:xfrm>
          <a:off x="0" y="922449"/>
          <a:ext cx="9144000" cy="500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57180</TotalTime>
  <Words>1168</Words>
  <Application>Microsoft Office PowerPoint</Application>
  <PresentationFormat>Diavetítés a képernyőre (4:3 oldalarány)</PresentationFormat>
  <Paragraphs>205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szeptemberi eredményei</vt:lpstr>
      <vt:lpstr>Az mnb vállalati konjunktúra felmérései</vt:lpstr>
      <vt:lpstr>A vállalati konjunktúra továbbra is kedvezőtlen és gyengült az előző hónaphoz képest</vt:lpstr>
      <vt:lpstr>Az mnb vállalati konjunktúraindexe az előző havi -8-ról      -12 pontra csökkent </vt:lpstr>
      <vt:lpstr>Az aktuális helyzet megítélése számottevően romlott az előző hónaphoz képest a nagyvállalatok körében</vt:lpstr>
      <vt:lpstr>A jelenlegi helyzet indexe a felmérésben vizsgált tényezők többsége kapcsán gyengült augusztushoz képest</vt:lpstr>
      <vt:lpstr>A bérszint kivételével kismértékű gyengülés jellemezte a várakozások tényezőit is az előző hónaphoz képest</vt:lpstr>
      <vt:lpstr>A várakozások csak a kisvállalatoknál javultak    augusztushoz képest</vt:lpstr>
      <vt:lpstr>Termelés és kereslet</vt:lpstr>
      <vt:lpstr>Az átlagos kapacitás-kihasználtság az egy évvel korábbi szint 87 százalékára csökkent az előző havi 90 százalékról</vt:lpstr>
      <vt:lpstr>Csak a szolgáltatás és kereskedelem területén nőtt az átlagos kapacitás-kihasználtság augusztushoz képest</vt:lpstr>
      <vt:lpstr>A termelési szintre vonatkozó kilátások az elmúlt 8 hónap legalacsonyabb szintjére gyengültek</vt:lpstr>
      <vt:lpstr>az átlagos bevételi szint az egy évvel korábbi szint 93 százalékára csökkent az előző havi 98 százalékról</vt:lpstr>
      <vt:lpstr>A bevételi szintre továbbra is kedvezőtlen helyzetértékelés és csak enyhén optimista várakozások jellemzők</vt:lpstr>
      <vt:lpstr>PowerPoint-bemutató</vt:lpstr>
      <vt:lpstr>Üzleti környezet, beruházások, foglalkoztatás</vt:lpstr>
      <vt:lpstr>Az üzleti környezet átlagos megítélése az elmúlt 4 hónap legmagasabb szintjére javult</vt:lpstr>
      <vt:lpstr>Az üzleti környezet alakulására vonatkozó várakozások ugyanakkor kismértékben gyengültek augusztushoz képest</vt:lpstr>
      <vt:lpstr>A beruházási várakozások mutatója az ipar és építőipar területén az elmúlt 1 év legalacsonyabb szintjére csökkent</vt:lpstr>
      <vt:lpstr>A létszámbővítési tervek alindexe az elmúlt 10 hónap legalacsonyabb szintjére gyengült a középvállalatoknál</vt:lpstr>
      <vt:lpstr>A létszámnövelési tervek mutatója az iparban és az építőiparban az idei év eddigi legalacsonyabb szintjére csökkent</vt:lpstr>
      <vt:lpstr>Árak</vt:lpstr>
      <vt:lpstr>Az elmúlt 3 hónapban megvalósított áremelések mutatója a 2022 júniusa óta tapasztalt legalacsonyabb szintre csökkent…</vt:lpstr>
      <vt:lpstr>… és minimálisan csökkent a következő 3 hónapban tervezett áremelések mutatója is</vt:lpstr>
      <vt:lpstr>a magasabb infláció miatt a válaszadók 18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Kreiszné Hudák Emese</cp:lastModifiedBy>
  <cp:revision>2364</cp:revision>
  <dcterms:created xsi:type="dcterms:W3CDTF">2020-04-06T05:19:02Z</dcterms:created>
  <dcterms:modified xsi:type="dcterms:W3CDTF">2023-09-29T14:57:11Z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