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9"/>
  </p:notesMasterIdLst>
  <p:sldIdLst>
    <p:sldId id="3260" r:id="rId3"/>
    <p:sldId id="385" r:id="rId4"/>
    <p:sldId id="386" r:id="rId5"/>
    <p:sldId id="374" r:id="rId6"/>
    <p:sldId id="390" r:id="rId7"/>
    <p:sldId id="407" r:id="rId8"/>
    <p:sldId id="375" r:id="rId9"/>
    <p:sldId id="389" r:id="rId10"/>
    <p:sldId id="287" r:id="rId11"/>
    <p:sldId id="364" r:id="rId12"/>
    <p:sldId id="403" r:id="rId13"/>
    <p:sldId id="365" r:id="rId14"/>
    <p:sldId id="366" r:id="rId15"/>
    <p:sldId id="398" r:id="rId16"/>
    <p:sldId id="396" r:id="rId17"/>
    <p:sldId id="286" r:id="rId18"/>
    <p:sldId id="357" r:id="rId19"/>
    <p:sldId id="371" r:id="rId20"/>
    <p:sldId id="404" r:id="rId21"/>
    <p:sldId id="367" r:id="rId22"/>
    <p:sldId id="405" r:id="rId23"/>
    <p:sldId id="391" r:id="rId24"/>
    <p:sldId id="401" r:id="rId25"/>
    <p:sldId id="406" r:id="rId26"/>
    <p:sldId id="408" r:id="rId27"/>
    <p:sldId id="32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572A231-54B8-120A-800E-EBDE597166B8}" name="Szalai Ákos" initials="SÁ" userId="S::szalaia@mnb.hu::0a014927-0d02-4712-97ad-700fd3cdfc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yitrai Tamás" initials="NT" lastIdx="1" clrIdx="0">
    <p:extLst>
      <p:ext uri="{19B8F6BF-5375-455C-9EA6-DF929625EA0E}">
        <p15:presenceInfo xmlns:p15="http://schemas.microsoft.com/office/powerpoint/2012/main" userId="S::nyitrait@mnb.hu::f23169b93cb16101" providerId="AD"/>
      </p:ext>
    </p:extLst>
  </p:cmAuthor>
  <p:cmAuthor id="2" name="Fekete Ádám" initials="FÁ" lastIdx="3" clrIdx="1">
    <p:extLst>
      <p:ext uri="{19B8F6BF-5375-455C-9EA6-DF929625EA0E}">
        <p15:presenceInfo xmlns:p15="http://schemas.microsoft.com/office/powerpoint/2012/main" userId="S::feketea@mnb.hu::799a269cf97a9106" providerId="AD"/>
      </p:ext>
    </p:extLst>
  </p:cmAuthor>
  <p:cmAuthor id="3" name="Törzsök Veronika" initials="TV" lastIdx="2" clrIdx="2">
    <p:extLst>
      <p:ext uri="{19B8F6BF-5375-455C-9EA6-DF929625EA0E}">
        <p15:presenceInfo xmlns:p15="http://schemas.microsoft.com/office/powerpoint/2012/main" userId="Törzsök Veronika" providerId="None"/>
      </p:ext>
    </p:extLst>
  </p:cmAuthor>
  <p:cmAuthor id="4" name="Fekete Ádám" initials="FÁ [2]" lastIdx="1" clrIdx="3">
    <p:extLst>
      <p:ext uri="{19B8F6BF-5375-455C-9EA6-DF929625EA0E}">
        <p15:presenceInfo xmlns:p15="http://schemas.microsoft.com/office/powerpoint/2012/main" userId="S::feketea@mnb.hu::dd374126-fbba-4c49-83bf-967a88b91d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E4F8"/>
    <a:srgbClr val="B87F00"/>
    <a:srgbClr val="00FFFF"/>
    <a:srgbClr val="FFB3B5"/>
    <a:srgbClr val="FDC7E3"/>
    <a:srgbClr val="91EEFB"/>
    <a:srgbClr val="C7E1B5"/>
    <a:srgbClr val="99CCFF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92443" autoAdjust="0"/>
  </p:normalViewPr>
  <p:slideViewPr>
    <p:cSldViewPr snapToGrid="0">
      <p:cViewPr varScale="1">
        <p:scale>
          <a:sx n="79" d="100"/>
          <a:sy n="79" d="100"/>
        </p:scale>
        <p:origin x="13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2\2022.%20j&#250;nius\input\jelenlegi%20helyzet%20&#233;s%20v&#225;rakoz&#225;so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augusztus\input\2024%20augusztus%20&#225;br&#225;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0614152393406"/>
          <c:y val="4.1523086468784012E-2"/>
          <c:w val="0.79727240423971735"/>
          <c:h val="0.66792615045827741"/>
        </c:manualLayout>
      </c:layout>
      <c:lineChart>
        <c:grouping val="standard"/>
        <c:varyColors val="0"/>
        <c:ser>
          <c:idx val="0"/>
          <c:order val="0"/>
          <c:tx>
            <c:strRef>
              <c:f>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EF3-47FA-B4D9-0767448AA649}"/>
              </c:ext>
            </c:extLst>
          </c:dPt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F3-47FA-B4D9-0767448AA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Indexek!$B$4:$AT$4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Indexek!$B$5:$AT$5</c:f>
              <c:numCache>
                <c:formatCode>General\ "pont"</c:formatCode>
                <c:ptCount val="45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F3-47FA-B4D9-0767448AA649}"/>
            </c:ext>
          </c:extLst>
        </c:ser>
        <c:ser>
          <c:idx val="1"/>
          <c:order val="1"/>
          <c:tx>
            <c:strRef>
              <c:f>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EF3-47FA-B4D9-0767448AA649}"/>
              </c:ext>
            </c:extLst>
          </c:dPt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F3-47FA-B4D9-0767448AA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Indexek!$B$4:$AT$4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Indexek!$B$6:$AT$6</c:f>
              <c:numCache>
                <c:formatCode>General\ "pont"</c:formatCode>
                <c:ptCount val="45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F3-47FA-B4D9-0767448AA649}"/>
            </c:ext>
          </c:extLst>
        </c:ser>
        <c:ser>
          <c:idx val="2"/>
          <c:order val="2"/>
          <c:tx>
            <c:strRef>
              <c:f>Indexek!$A$7</c:f>
              <c:strCache>
                <c:ptCount val="1"/>
                <c:pt idx="0">
                  <c:v>MNB konjunktúra 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EF3-47FA-B4D9-0767448AA649}"/>
              </c:ext>
            </c:extLst>
          </c:dPt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F3-47FA-B4D9-0767448AA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Indexek!$B$4:$AT$4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Indexek!$B$7:$AT$7</c:f>
              <c:numCache>
                <c:formatCode>General\ "pont"</c:formatCode>
                <c:ptCount val="45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  <c:pt idx="43">
                  <c:v>1</c:v>
                </c:pt>
                <c:pt idx="44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EF3-47FA-B4D9-0767448AA6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53287585155064"/>
          <c:y val="0.92791350381219484"/>
          <c:w val="0.76474486567563171"/>
          <c:h val="7.2086496187805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Árbevétel!$A$3</c:f>
              <c:strCache>
                <c:ptCount val="1"/>
                <c:pt idx="0">
                  <c:v>Várakozások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AB3-4E9F-9C39-2E66E8608324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AB3-4E9F-9C39-2E66E8608324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AB3-4E9F-9C39-2E66E8608324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AB3-4E9F-9C39-2E66E8608324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AB3-4E9F-9C39-2E66E8608324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AB3-4E9F-9C39-2E66E8608324}"/>
              </c:ext>
            </c:extLst>
          </c:dPt>
          <c:dPt>
            <c:idx val="6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AB3-4E9F-9C39-2E66E8608324}"/>
              </c:ext>
            </c:extLst>
          </c:dPt>
          <c:dPt>
            <c:idx val="7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AB3-4E9F-9C39-2E66E8608324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AB3-4E9F-9C39-2E66E8608324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AB3-4E9F-9C39-2E66E8608324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AB3-4E9F-9C39-2E66E8608324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AB3-4E9F-9C39-2E66E8608324}"/>
              </c:ext>
            </c:extLst>
          </c:dPt>
          <c:dPt>
            <c:idx val="1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AB3-4E9F-9C39-2E66E8608324}"/>
              </c:ext>
            </c:extLst>
          </c:dPt>
          <c:dPt>
            <c:idx val="1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AB3-4E9F-9C39-2E66E8608324}"/>
              </c:ext>
            </c:extLst>
          </c:dPt>
          <c:dPt>
            <c:idx val="1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AB3-4E9F-9C39-2E66E8608324}"/>
              </c:ext>
            </c:extLst>
          </c:dPt>
          <c:dPt>
            <c:idx val="15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1AB3-4E9F-9C39-2E66E8608324}"/>
              </c:ext>
            </c:extLst>
          </c:dPt>
          <c:dPt>
            <c:idx val="16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AB3-4E9F-9C39-2E66E8608324}"/>
              </c:ext>
            </c:extLst>
          </c:dPt>
          <c:dPt>
            <c:idx val="17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1AB3-4E9F-9C39-2E66E8608324}"/>
              </c:ext>
            </c:extLst>
          </c:dPt>
          <c:dPt>
            <c:idx val="18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1AB3-4E9F-9C39-2E66E8608324}"/>
              </c:ext>
            </c:extLst>
          </c:dPt>
          <c:dPt>
            <c:idx val="19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AB3-4E9F-9C39-2E66E8608324}"/>
              </c:ext>
            </c:extLst>
          </c:dPt>
          <c:dPt>
            <c:idx val="2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1AB3-4E9F-9C39-2E66E8608324}"/>
              </c:ext>
            </c:extLst>
          </c:dPt>
          <c:dPt>
            <c:idx val="2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AB3-4E9F-9C39-2E66E8608324}"/>
              </c:ext>
            </c:extLst>
          </c:dPt>
          <c:dPt>
            <c:idx val="2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1AB3-4E9F-9C39-2E66E8608324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1AB3-4E9F-9C39-2E66E8608324}"/>
              </c:ext>
            </c:extLst>
          </c:dPt>
          <c:dPt>
            <c:idx val="2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1AB3-4E9F-9C39-2E66E8608324}"/>
              </c:ext>
            </c:extLst>
          </c:dPt>
          <c:dPt>
            <c:idx val="2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1AB3-4E9F-9C39-2E66E8608324}"/>
              </c:ext>
            </c:extLst>
          </c:dPt>
          <c:dPt>
            <c:idx val="2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1AB3-4E9F-9C39-2E66E8608324}"/>
              </c:ext>
            </c:extLst>
          </c:dPt>
          <c:dPt>
            <c:idx val="27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1AB3-4E9F-9C39-2E66E8608324}"/>
              </c:ext>
            </c:extLst>
          </c:dPt>
          <c:dPt>
            <c:idx val="28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1AB3-4E9F-9C39-2E66E8608324}"/>
              </c:ext>
            </c:extLst>
          </c:dPt>
          <c:dPt>
            <c:idx val="29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1AB3-4E9F-9C39-2E66E8608324}"/>
              </c:ext>
            </c:extLst>
          </c:dPt>
          <c:dPt>
            <c:idx val="3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1AB3-4E9F-9C39-2E66E8608324}"/>
              </c:ext>
            </c:extLst>
          </c:dPt>
          <c:dPt>
            <c:idx val="3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1AB3-4E9F-9C39-2E66E8608324}"/>
              </c:ext>
            </c:extLst>
          </c:dPt>
          <c:dPt>
            <c:idx val="3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1AB3-4E9F-9C39-2E66E8608324}"/>
              </c:ext>
            </c:extLst>
          </c:dPt>
          <c:dPt>
            <c:idx val="3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1AB3-4E9F-9C39-2E66E8608324}"/>
              </c:ext>
            </c:extLst>
          </c:dPt>
          <c:dPt>
            <c:idx val="34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1AB3-4E9F-9C39-2E66E8608324}"/>
              </c:ext>
            </c:extLst>
          </c:dPt>
          <c:dPt>
            <c:idx val="3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1AB3-4E9F-9C39-2E66E8608324}"/>
              </c:ext>
            </c:extLst>
          </c:dPt>
          <c:dPt>
            <c:idx val="3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1AB3-4E9F-9C39-2E66E8608324}"/>
              </c:ext>
            </c:extLst>
          </c:dPt>
          <c:dPt>
            <c:idx val="38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1AB3-4E9F-9C39-2E66E8608324}"/>
              </c:ext>
            </c:extLst>
          </c:dPt>
          <c:dPt>
            <c:idx val="39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1AB3-4E9F-9C39-2E66E8608324}"/>
              </c:ext>
            </c:extLst>
          </c:dPt>
          <c:dPt>
            <c:idx val="4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1AB3-4E9F-9C39-2E66E8608324}"/>
              </c:ext>
            </c:extLst>
          </c:dPt>
          <c:dPt>
            <c:idx val="43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4BF2-4D9C-A374-EEA26F901206}"/>
              </c:ext>
            </c:extLst>
          </c:dPt>
          <c:dPt>
            <c:idx val="44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EC6D-4946-9D8C-D80280328526}"/>
              </c:ext>
            </c:extLst>
          </c:dPt>
          <c:xVal>
            <c:numRef>
              <c:f>Árbevétel!$B$2:$AT$2</c:f>
              <c:numCache>
                <c:formatCode>General</c:formatCode>
                <c:ptCount val="45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  <c:pt idx="42">
                  <c:v>-14</c:v>
                </c:pt>
                <c:pt idx="43">
                  <c:v>-6</c:v>
                </c:pt>
                <c:pt idx="44">
                  <c:v>-17</c:v>
                </c:pt>
              </c:numCache>
            </c:numRef>
          </c:xVal>
          <c:yVal>
            <c:numRef>
              <c:f>Árbevétel!$B$3:$AT$3</c:f>
              <c:numCache>
                <c:formatCode>General</c:formatCode>
                <c:ptCount val="45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  <c:pt idx="42">
                  <c:v>19</c:v>
                </c:pt>
                <c:pt idx="43">
                  <c:v>16</c:v>
                </c:pt>
                <c:pt idx="44">
                  <c:v>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1AB3-4E9F-9C39-2E66E8608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508152"/>
        <c:axId val="1058521600"/>
      </c:scatterChart>
      <c:valAx>
        <c:axId val="1058508152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Jelenlegi</a:t>
                </a:r>
                <a:r>
                  <a:rPr lang="hu-HU" sz="1800" b="1" baseline="0"/>
                  <a:t> helyzet</a:t>
                </a:r>
                <a:endParaRPr lang="hu-HU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21600"/>
        <c:crosses val="autoZero"/>
        <c:crossBetween val="midCat"/>
      </c:valAx>
      <c:valAx>
        <c:axId val="1058521600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Várakozások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08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62544098514159E-2"/>
          <c:y val="2.8419489348979622E-2"/>
          <c:w val="0.8819433637419769"/>
          <c:h val="0.41462707274025545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verzió'!$A$280</c:f>
              <c:strCache>
                <c:ptCount val="1"/>
                <c:pt idx="0">
                  <c:v>Magas energiaárak*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0"/>
                  <c:y val="1.2932669062570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C37-4CA4-A582-C70D3E30B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verzió'!$B$279:$AT$279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verzió'!$B$280:$AT$280</c:f>
              <c:numCache>
                <c:formatCode>General</c:formatCode>
                <c:ptCount val="45"/>
                <c:pt idx="18" formatCode="0%">
                  <c:v>0.49</c:v>
                </c:pt>
                <c:pt idx="19" formatCode="0%">
                  <c:v>0.48</c:v>
                </c:pt>
                <c:pt idx="20" formatCode="0%">
                  <c:v>0.61</c:v>
                </c:pt>
                <c:pt idx="21" formatCode="0%">
                  <c:v>0.66</c:v>
                </c:pt>
                <c:pt idx="22" formatCode="0%">
                  <c:v>0.61</c:v>
                </c:pt>
                <c:pt idx="23" formatCode="0%">
                  <c:v>0.67</c:v>
                </c:pt>
                <c:pt idx="24" formatCode="0%">
                  <c:v>0.6</c:v>
                </c:pt>
                <c:pt idx="25" formatCode="0%">
                  <c:v>0.62</c:v>
                </c:pt>
                <c:pt idx="26" formatCode="0%">
                  <c:v>0.62</c:v>
                </c:pt>
                <c:pt idx="27" formatCode="0%">
                  <c:v>0.62</c:v>
                </c:pt>
                <c:pt idx="28" formatCode="0%">
                  <c:v>0.69</c:v>
                </c:pt>
                <c:pt idx="29" formatCode="0%">
                  <c:v>0.62</c:v>
                </c:pt>
                <c:pt idx="30" formatCode="0%">
                  <c:v>0.53</c:v>
                </c:pt>
                <c:pt idx="31" formatCode="0%">
                  <c:v>0.52</c:v>
                </c:pt>
                <c:pt idx="32" formatCode="0%">
                  <c:v>0.42</c:v>
                </c:pt>
                <c:pt idx="33" formatCode="0%">
                  <c:v>0.5</c:v>
                </c:pt>
                <c:pt idx="34" formatCode="0%">
                  <c:v>0.45</c:v>
                </c:pt>
                <c:pt idx="35" formatCode="0%">
                  <c:v>0.47</c:v>
                </c:pt>
                <c:pt idx="36" formatCode="0%">
                  <c:v>0.49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0.41</c:v>
                </c:pt>
                <c:pt idx="40" formatCode="0%">
                  <c:v>0.39</c:v>
                </c:pt>
                <c:pt idx="41" formatCode="0%">
                  <c:v>0.39</c:v>
                </c:pt>
                <c:pt idx="42" formatCode="0%">
                  <c:v>0.38</c:v>
                </c:pt>
                <c:pt idx="43" formatCode="0%">
                  <c:v>0.4</c:v>
                </c:pt>
                <c:pt idx="44" formatCode="0%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37-4CA4-A582-C70D3E30B09D}"/>
            </c:ext>
          </c:extLst>
        </c:ser>
        <c:ser>
          <c:idx val="1"/>
          <c:order val="1"/>
          <c:tx>
            <c:strRef>
              <c:f>'Új verzió'!$A$281</c:f>
              <c:strCache>
                <c:ptCount val="1"/>
                <c:pt idx="0">
                  <c:v>Beszállítók áremelése**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Pt>
            <c:idx val="22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C37-4CA4-A582-C70D3E30B09D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C37-4CA4-A582-C70D3E30B09D}"/>
              </c:ext>
            </c:extLst>
          </c:dPt>
          <c:cat>
            <c:strRef>
              <c:f>'Új verzió'!$B$279:$AT$279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verzió'!$B$281:$AT$281</c:f>
              <c:numCache>
                <c:formatCode>General</c:formatCode>
                <c:ptCount val="45"/>
                <c:pt idx="22" formatCode="0%">
                  <c:v>0.56999999999999995</c:v>
                </c:pt>
                <c:pt idx="23" formatCode="0%">
                  <c:v>0.59</c:v>
                </c:pt>
                <c:pt idx="24" formatCode="0%">
                  <c:v>0.57999999999999996</c:v>
                </c:pt>
                <c:pt idx="25" formatCode="0%">
                  <c:v>0.62</c:v>
                </c:pt>
                <c:pt idx="26" formatCode="0%">
                  <c:v>0.63</c:v>
                </c:pt>
                <c:pt idx="27" formatCode="0%">
                  <c:v>0.61</c:v>
                </c:pt>
                <c:pt idx="28" formatCode="0%">
                  <c:v>0.66</c:v>
                </c:pt>
                <c:pt idx="29" formatCode="0%">
                  <c:v>0.63</c:v>
                </c:pt>
                <c:pt idx="30" formatCode="0%">
                  <c:v>0.55000000000000004</c:v>
                </c:pt>
                <c:pt idx="31" formatCode="0%">
                  <c:v>0.54</c:v>
                </c:pt>
                <c:pt idx="32" formatCode="0%">
                  <c:v>0.41</c:v>
                </c:pt>
                <c:pt idx="33" formatCode="0%">
                  <c:v>0.49</c:v>
                </c:pt>
                <c:pt idx="34" formatCode="0%">
                  <c:v>0.41</c:v>
                </c:pt>
                <c:pt idx="35" formatCode="0%">
                  <c:v>0.45</c:v>
                </c:pt>
                <c:pt idx="36" formatCode="0%">
                  <c:v>0.52</c:v>
                </c:pt>
                <c:pt idx="37" formatCode="0%">
                  <c:v>0.54</c:v>
                </c:pt>
                <c:pt idx="38" formatCode="0%">
                  <c:v>0.51</c:v>
                </c:pt>
                <c:pt idx="39" formatCode="0%">
                  <c:v>0.45</c:v>
                </c:pt>
                <c:pt idx="40" formatCode="0%">
                  <c:v>0.47</c:v>
                </c:pt>
                <c:pt idx="41" formatCode="0%">
                  <c:v>0.45</c:v>
                </c:pt>
                <c:pt idx="42" formatCode="0%">
                  <c:v>0.47</c:v>
                </c:pt>
                <c:pt idx="43" formatCode="0%">
                  <c:v>0.44</c:v>
                </c:pt>
                <c:pt idx="44" formatCode="0%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37-4CA4-A582-C70D3E30B09D}"/>
            </c:ext>
          </c:extLst>
        </c:ser>
        <c:ser>
          <c:idx val="7"/>
          <c:order val="2"/>
          <c:tx>
            <c:strRef>
              <c:f>'Új verzió'!$A$288</c:f>
              <c:strCache>
                <c:ptCount val="1"/>
                <c:pt idx="0">
                  <c:v>Munkaerőköltség emelkedése***</c:v>
                </c:pt>
              </c:strCache>
              <c:extLst xmlns:c15="http://schemas.microsoft.com/office/drawing/2012/chart"/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22"/>
              <c:layout>
                <c:manualLayout>
                  <c:x val="-1.7578488788968656E-16"/>
                  <c:y val="2.578964543705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37-4CA4-A582-C70D3E30B09D}"/>
                </c:ext>
              </c:extLst>
            </c:dLbl>
            <c:dLbl>
              <c:idx val="44"/>
              <c:layout>
                <c:manualLayout>
                  <c:x val="0"/>
                  <c:y val="-7.75960143754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C37-4CA4-A582-C70D3E30B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verzió'!$B$279:$AT$279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verzió'!$B$288:$AT$288</c:f>
              <c:numCache>
                <c:formatCode>General</c:formatCode>
                <c:ptCount val="45"/>
                <c:pt idx="25" formatCode="0%">
                  <c:v>0.45</c:v>
                </c:pt>
                <c:pt idx="26" formatCode="0%">
                  <c:v>0.47</c:v>
                </c:pt>
                <c:pt idx="27" formatCode="0%">
                  <c:v>0.4</c:v>
                </c:pt>
                <c:pt idx="28" formatCode="0%">
                  <c:v>0.51</c:v>
                </c:pt>
                <c:pt idx="29" formatCode="0%">
                  <c:v>0.48</c:v>
                </c:pt>
                <c:pt idx="30" formatCode="0%">
                  <c:v>0.41</c:v>
                </c:pt>
                <c:pt idx="31" formatCode="0%">
                  <c:v>0.46</c:v>
                </c:pt>
                <c:pt idx="32" formatCode="0%">
                  <c:v>0.36</c:v>
                </c:pt>
                <c:pt idx="33" formatCode="0%">
                  <c:v>0.41</c:v>
                </c:pt>
                <c:pt idx="34" formatCode="0%">
                  <c:v>0.33</c:v>
                </c:pt>
                <c:pt idx="35" formatCode="0%">
                  <c:v>0.44</c:v>
                </c:pt>
                <c:pt idx="36" formatCode="0%">
                  <c:v>0.45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0.43</c:v>
                </c:pt>
                <c:pt idx="40" formatCode="0%">
                  <c:v>0.51</c:v>
                </c:pt>
                <c:pt idx="41" formatCode="0%">
                  <c:v>0.41</c:v>
                </c:pt>
                <c:pt idx="42" formatCode="0%">
                  <c:v>0.42</c:v>
                </c:pt>
                <c:pt idx="43" formatCode="0%">
                  <c:v>0.43</c:v>
                </c:pt>
                <c:pt idx="44" formatCode="0%">
                  <c:v>0.46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4C37-4CA4-A582-C70D3E30B09D}"/>
            </c:ext>
          </c:extLst>
        </c:ser>
        <c:ser>
          <c:idx val="2"/>
          <c:order val="3"/>
          <c:tx>
            <c:strRef>
              <c:f>'Új verzió'!$A$283</c:f>
              <c:strCache>
                <c:ptCount val="1"/>
                <c:pt idx="0">
                  <c:v>Vevők hiánya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-1.3888887369981695E-3"/>
                  <c:y val="-2.586533812514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C37-4CA4-A582-C70D3E30B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verzió'!$B$279:$AT$279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verzió'!$B$283:$AT$283</c:f>
              <c:numCache>
                <c:formatCode>0%</c:formatCode>
                <c:ptCount val="45"/>
                <c:pt idx="0">
                  <c:v>0.5501506672406371</c:v>
                </c:pt>
                <c:pt idx="1">
                  <c:v>0.53129444999999997</c:v>
                </c:pt>
                <c:pt idx="2">
                  <c:v>0.5</c:v>
                </c:pt>
                <c:pt idx="3">
                  <c:v>0.47159000000000001</c:v>
                </c:pt>
                <c:pt idx="4">
                  <c:v>0.44</c:v>
                </c:pt>
                <c:pt idx="5">
                  <c:v>0.4</c:v>
                </c:pt>
                <c:pt idx="6">
                  <c:v>0.41</c:v>
                </c:pt>
                <c:pt idx="7">
                  <c:v>0.37</c:v>
                </c:pt>
                <c:pt idx="8">
                  <c:v>0.34</c:v>
                </c:pt>
                <c:pt idx="9">
                  <c:v>0.33</c:v>
                </c:pt>
                <c:pt idx="10">
                  <c:v>0.33</c:v>
                </c:pt>
                <c:pt idx="11">
                  <c:v>0.36</c:v>
                </c:pt>
                <c:pt idx="12">
                  <c:v>0.35</c:v>
                </c:pt>
                <c:pt idx="13">
                  <c:v>0.37</c:v>
                </c:pt>
                <c:pt idx="14">
                  <c:v>0.28000000000000003</c:v>
                </c:pt>
                <c:pt idx="15">
                  <c:v>0.35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0.28999999999999998</c:v>
                </c:pt>
                <c:pt idx="19">
                  <c:v>0.34</c:v>
                </c:pt>
                <c:pt idx="20">
                  <c:v>0.41</c:v>
                </c:pt>
                <c:pt idx="21">
                  <c:v>0.4</c:v>
                </c:pt>
                <c:pt idx="22">
                  <c:v>0.34</c:v>
                </c:pt>
                <c:pt idx="23">
                  <c:v>0.38</c:v>
                </c:pt>
                <c:pt idx="24">
                  <c:v>0.39</c:v>
                </c:pt>
                <c:pt idx="25">
                  <c:v>0.38</c:v>
                </c:pt>
                <c:pt idx="26">
                  <c:v>0.39</c:v>
                </c:pt>
                <c:pt idx="27">
                  <c:v>0.32</c:v>
                </c:pt>
                <c:pt idx="28">
                  <c:v>0.34</c:v>
                </c:pt>
                <c:pt idx="29">
                  <c:v>0.38</c:v>
                </c:pt>
                <c:pt idx="30">
                  <c:v>0.38</c:v>
                </c:pt>
                <c:pt idx="31">
                  <c:v>0.48</c:v>
                </c:pt>
                <c:pt idx="32">
                  <c:v>0.45</c:v>
                </c:pt>
                <c:pt idx="33">
                  <c:v>0.43</c:v>
                </c:pt>
                <c:pt idx="34">
                  <c:v>0.51</c:v>
                </c:pt>
                <c:pt idx="35">
                  <c:v>0.45</c:v>
                </c:pt>
                <c:pt idx="36">
                  <c:v>0.47</c:v>
                </c:pt>
                <c:pt idx="37">
                  <c:v>0.43</c:v>
                </c:pt>
                <c:pt idx="38">
                  <c:v>0.5</c:v>
                </c:pt>
                <c:pt idx="39">
                  <c:v>0.46</c:v>
                </c:pt>
                <c:pt idx="40">
                  <c:v>0.46</c:v>
                </c:pt>
                <c:pt idx="41">
                  <c:v>0.46</c:v>
                </c:pt>
                <c:pt idx="42">
                  <c:v>0.4</c:v>
                </c:pt>
                <c:pt idx="43">
                  <c:v>0.43</c:v>
                </c:pt>
                <c:pt idx="44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37-4CA4-A582-C70D3E30B09D}"/>
            </c:ext>
          </c:extLst>
        </c:ser>
        <c:ser>
          <c:idx val="3"/>
          <c:order val="4"/>
          <c:tx>
            <c:strRef>
              <c:f>'Új verzió'!$A$284</c:f>
              <c:strCache>
                <c:ptCount val="1"/>
                <c:pt idx="0">
                  <c:v>Munkaerőhiány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C37-4CA4-A582-C70D3E30B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verzió'!$B$279:$AT$279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verzió'!$B$284:$AT$284</c:f>
              <c:numCache>
                <c:formatCode>0%</c:formatCode>
                <c:ptCount val="45"/>
                <c:pt idx="0">
                  <c:v>0.21093413689195006</c:v>
                </c:pt>
                <c:pt idx="1">
                  <c:v>0.169986</c:v>
                </c:pt>
                <c:pt idx="2">
                  <c:v>0.19</c:v>
                </c:pt>
                <c:pt idx="3">
                  <c:v>0.1988</c:v>
                </c:pt>
                <c:pt idx="4">
                  <c:v>0.26</c:v>
                </c:pt>
                <c:pt idx="5">
                  <c:v>0.27</c:v>
                </c:pt>
                <c:pt idx="6">
                  <c:v>0.28999999999999998</c:v>
                </c:pt>
                <c:pt idx="7">
                  <c:v>0.3</c:v>
                </c:pt>
                <c:pt idx="8">
                  <c:v>0.33</c:v>
                </c:pt>
                <c:pt idx="9">
                  <c:v>0.37</c:v>
                </c:pt>
                <c:pt idx="10">
                  <c:v>0.37</c:v>
                </c:pt>
                <c:pt idx="11">
                  <c:v>0.36</c:v>
                </c:pt>
                <c:pt idx="12">
                  <c:v>0.4</c:v>
                </c:pt>
                <c:pt idx="13">
                  <c:v>0.36</c:v>
                </c:pt>
                <c:pt idx="14">
                  <c:v>0.44</c:v>
                </c:pt>
                <c:pt idx="15">
                  <c:v>0.32</c:v>
                </c:pt>
                <c:pt idx="16">
                  <c:v>0.43</c:v>
                </c:pt>
                <c:pt idx="17">
                  <c:v>0.37</c:v>
                </c:pt>
                <c:pt idx="18">
                  <c:v>0.41</c:v>
                </c:pt>
                <c:pt idx="19">
                  <c:v>0.36</c:v>
                </c:pt>
                <c:pt idx="20">
                  <c:v>0.31</c:v>
                </c:pt>
                <c:pt idx="21">
                  <c:v>0.28999999999999998</c:v>
                </c:pt>
                <c:pt idx="22">
                  <c:v>0.3</c:v>
                </c:pt>
                <c:pt idx="23">
                  <c:v>0.27</c:v>
                </c:pt>
                <c:pt idx="24">
                  <c:v>0.28000000000000003</c:v>
                </c:pt>
                <c:pt idx="25">
                  <c:v>0.27</c:v>
                </c:pt>
                <c:pt idx="26">
                  <c:v>0.31</c:v>
                </c:pt>
                <c:pt idx="27">
                  <c:v>0.32</c:v>
                </c:pt>
                <c:pt idx="28">
                  <c:v>0.39</c:v>
                </c:pt>
                <c:pt idx="29">
                  <c:v>0.35</c:v>
                </c:pt>
                <c:pt idx="30">
                  <c:v>0.28999999999999998</c:v>
                </c:pt>
                <c:pt idx="31">
                  <c:v>0.32</c:v>
                </c:pt>
                <c:pt idx="32">
                  <c:v>0.26</c:v>
                </c:pt>
                <c:pt idx="33">
                  <c:v>0.28000000000000003</c:v>
                </c:pt>
                <c:pt idx="34">
                  <c:v>0.24</c:v>
                </c:pt>
                <c:pt idx="35">
                  <c:v>0.28999999999999998</c:v>
                </c:pt>
                <c:pt idx="36">
                  <c:v>0.26</c:v>
                </c:pt>
                <c:pt idx="37">
                  <c:v>0.28999999999999998</c:v>
                </c:pt>
                <c:pt idx="38">
                  <c:v>0.25</c:v>
                </c:pt>
                <c:pt idx="39">
                  <c:v>0.21</c:v>
                </c:pt>
                <c:pt idx="40">
                  <c:v>0.22</c:v>
                </c:pt>
                <c:pt idx="41">
                  <c:v>0.26</c:v>
                </c:pt>
                <c:pt idx="42">
                  <c:v>0.28000000000000003</c:v>
                </c:pt>
                <c:pt idx="43">
                  <c:v>0.3</c:v>
                </c:pt>
                <c:pt idx="44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37-4CA4-A582-C70D3E30B09D}"/>
            </c:ext>
          </c:extLst>
        </c:ser>
        <c:ser>
          <c:idx val="4"/>
          <c:order val="5"/>
          <c:tx>
            <c:strRef>
              <c:f>'Új verzió'!$A$285</c:f>
              <c:strCache>
                <c:ptCount val="1"/>
                <c:pt idx="0">
                  <c:v>Beszállítói problémák (késés/termékhiány)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C37-4CA4-A582-C70D3E30B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verzió'!$B$279:$AT$279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verzió'!$B$285:$AT$285</c:f>
              <c:numCache>
                <c:formatCode>0%</c:formatCode>
                <c:ptCount val="45"/>
                <c:pt idx="0">
                  <c:v>0.10546706844597503</c:v>
                </c:pt>
                <c:pt idx="1">
                  <c:v>0.105263</c:v>
                </c:pt>
                <c:pt idx="2">
                  <c:v>0.1</c:v>
                </c:pt>
                <c:pt idx="3">
                  <c:v>0.18665000000000001</c:v>
                </c:pt>
                <c:pt idx="4">
                  <c:v>0.18</c:v>
                </c:pt>
                <c:pt idx="5">
                  <c:v>0.2</c:v>
                </c:pt>
                <c:pt idx="6">
                  <c:v>0.21</c:v>
                </c:pt>
                <c:pt idx="7">
                  <c:v>0.25</c:v>
                </c:pt>
                <c:pt idx="8">
                  <c:v>0.18</c:v>
                </c:pt>
                <c:pt idx="9">
                  <c:v>0.26</c:v>
                </c:pt>
                <c:pt idx="10">
                  <c:v>0.26</c:v>
                </c:pt>
                <c:pt idx="11">
                  <c:v>0.28000000000000003</c:v>
                </c:pt>
                <c:pt idx="12">
                  <c:v>0.27</c:v>
                </c:pt>
                <c:pt idx="13">
                  <c:v>0.25</c:v>
                </c:pt>
                <c:pt idx="14">
                  <c:v>0.3</c:v>
                </c:pt>
                <c:pt idx="15">
                  <c:v>0.28999999999999998</c:v>
                </c:pt>
                <c:pt idx="16">
                  <c:v>0.42</c:v>
                </c:pt>
                <c:pt idx="17">
                  <c:v>0.38</c:v>
                </c:pt>
                <c:pt idx="18">
                  <c:v>0.36</c:v>
                </c:pt>
                <c:pt idx="19">
                  <c:v>0.3</c:v>
                </c:pt>
                <c:pt idx="20">
                  <c:v>0.28000000000000003</c:v>
                </c:pt>
                <c:pt idx="21">
                  <c:v>0.24</c:v>
                </c:pt>
                <c:pt idx="22">
                  <c:v>0.27</c:v>
                </c:pt>
                <c:pt idx="23">
                  <c:v>0.23</c:v>
                </c:pt>
                <c:pt idx="24">
                  <c:v>0.22</c:v>
                </c:pt>
                <c:pt idx="25">
                  <c:v>0.17</c:v>
                </c:pt>
                <c:pt idx="26">
                  <c:v>0.18</c:v>
                </c:pt>
                <c:pt idx="27">
                  <c:v>0.13</c:v>
                </c:pt>
                <c:pt idx="28">
                  <c:v>0.18</c:v>
                </c:pt>
                <c:pt idx="29">
                  <c:v>0.19</c:v>
                </c:pt>
                <c:pt idx="30">
                  <c:v>0.1</c:v>
                </c:pt>
                <c:pt idx="31">
                  <c:v>0.1</c:v>
                </c:pt>
                <c:pt idx="32">
                  <c:v>0.09</c:v>
                </c:pt>
                <c:pt idx="33">
                  <c:v>7.0000000000000007E-2</c:v>
                </c:pt>
                <c:pt idx="34">
                  <c:v>0.09</c:v>
                </c:pt>
                <c:pt idx="35">
                  <c:v>0.12</c:v>
                </c:pt>
                <c:pt idx="36">
                  <c:v>0.06</c:v>
                </c:pt>
                <c:pt idx="37">
                  <c:v>0.1</c:v>
                </c:pt>
                <c:pt idx="38">
                  <c:v>0.1</c:v>
                </c:pt>
                <c:pt idx="39">
                  <c:v>0.06</c:v>
                </c:pt>
                <c:pt idx="40">
                  <c:v>0.1</c:v>
                </c:pt>
                <c:pt idx="41">
                  <c:v>0.12</c:v>
                </c:pt>
                <c:pt idx="42">
                  <c:v>0.09</c:v>
                </c:pt>
                <c:pt idx="43">
                  <c:v>0.09</c:v>
                </c:pt>
                <c:pt idx="44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C37-4CA4-A582-C70D3E30B09D}"/>
            </c:ext>
          </c:extLst>
        </c:ser>
        <c:ser>
          <c:idx val="5"/>
          <c:order val="6"/>
          <c:tx>
            <c:strRef>
              <c:f>'Új verzió'!$A$286</c:f>
              <c:strCache>
                <c:ptCount val="1"/>
                <c:pt idx="0">
                  <c:v>Finanszírozási problémák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C37-4CA4-A582-C70D3E30B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verzió'!$B$279:$AT$279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verzió'!$B$286:$AT$286</c:f>
              <c:numCache>
                <c:formatCode>0%</c:formatCode>
                <c:ptCount val="45"/>
                <c:pt idx="0">
                  <c:v>0.22858372793801118</c:v>
                </c:pt>
                <c:pt idx="1">
                  <c:v>0.18776699999999999</c:v>
                </c:pt>
                <c:pt idx="2">
                  <c:v>0.24</c:v>
                </c:pt>
                <c:pt idx="3">
                  <c:v>0.21729999999999999</c:v>
                </c:pt>
                <c:pt idx="4">
                  <c:v>0.23</c:v>
                </c:pt>
                <c:pt idx="5">
                  <c:v>0.22</c:v>
                </c:pt>
                <c:pt idx="6">
                  <c:v>0.22</c:v>
                </c:pt>
                <c:pt idx="7">
                  <c:v>0.23</c:v>
                </c:pt>
                <c:pt idx="8">
                  <c:v>0.22</c:v>
                </c:pt>
                <c:pt idx="9">
                  <c:v>0.2</c:v>
                </c:pt>
                <c:pt idx="10">
                  <c:v>0.22</c:v>
                </c:pt>
                <c:pt idx="11">
                  <c:v>0.2</c:v>
                </c:pt>
                <c:pt idx="12">
                  <c:v>0.18</c:v>
                </c:pt>
                <c:pt idx="13">
                  <c:v>0.21</c:v>
                </c:pt>
                <c:pt idx="14">
                  <c:v>0.18</c:v>
                </c:pt>
                <c:pt idx="15">
                  <c:v>0.21</c:v>
                </c:pt>
                <c:pt idx="16">
                  <c:v>0.15</c:v>
                </c:pt>
                <c:pt idx="17">
                  <c:v>0.21</c:v>
                </c:pt>
                <c:pt idx="18">
                  <c:v>0.26</c:v>
                </c:pt>
                <c:pt idx="19">
                  <c:v>0.22</c:v>
                </c:pt>
                <c:pt idx="20">
                  <c:v>0.17</c:v>
                </c:pt>
                <c:pt idx="21">
                  <c:v>0.23</c:v>
                </c:pt>
                <c:pt idx="22">
                  <c:v>0.22</c:v>
                </c:pt>
                <c:pt idx="23">
                  <c:v>0.21</c:v>
                </c:pt>
                <c:pt idx="24">
                  <c:v>0.24</c:v>
                </c:pt>
                <c:pt idx="25">
                  <c:v>0.15</c:v>
                </c:pt>
                <c:pt idx="26">
                  <c:v>0.16</c:v>
                </c:pt>
                <c:pt idx="27">
                  <c:v>0.22</c:v>
                </c:pt>
                <c:pt idx="28">
                  <c:v>0.22</c:v>
                </c:pt>
                <c:pt idx="29">
                  <c:v>0.19</c:v>
                </c:pt>
                <c:pt idx="30">
                  <c:v>0.21</c:v>
                </c:pt>
                <c:pt idx="31">
                  <c:v>0.25</c:v>
                </c:pt>
                <c:pt idx="32">
                  <c:v>0.21</c:v>
                </c:pt>
                <c:pt idx="33">
                  <c:v>0.24</c:v>
                </c:pt>
                <c:pt idx="34">
                  <c:v>0.21</c:v>
                </c:pt>
                <c:pt idx="35">
                  <c:v>0.17</c:v>
                </c:pt>
                <c:pt idx="36">
                  <c:v>0.25</c:v>
                </c:pt>
                <c:pt idx="37">
                  <c:v>0.12</c:v>
                </c:pt>
                <c:pt idx="38">
                  <c:v>0.21</c:v>
                </c:pt>
                <c:pt idx="39">
                  <c:v>0.26</c:v>
                </c:pt>
                <c:pt idx="40">
                  <c:v>0.18</c:v>
                </c:pt>
                <c:pt idx="41">
                  <c:v>0.23</c:v>
                </c:pt>
                <c:pt idx="42">
                  <c:v>0.2</c:v>
                </c:pt>
                <c:pt idx="43">
                  <c:v>0.19</c:v>
                </c:pt>
                <c:pt idx="44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C37-4CA4-A582-C70D3E30B09D}"/>
            </c:ext>
          </c:extLst>
        </c:ser>
        <c:ser>
          <c:idx val="6"/>
          <c:order val="7"/>
          <c:tx>
            <c:strRef>
              <c:f>'Új verzió'!$A$287</c:f>
              <c:strCache>
                <c:ptCount val="1"/>
                <c:pt idx="0">
                  <c:v>Adminisztratív akadályok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C37-4CA4-A582-C70D3E30B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verzió'!$B$279:$AT$279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verzió'!$B$287:$AT$287</c:f>
              <c:numCache>
                <c:formatCode>0%</c:formatCode>
                <c:ptCount val="45"/>
                <c:pt idx="0">
                  <c:v>0.10589754627636677</c:v>
                </c:pt>
                <c:pt idx="1">
                  <c:v>0.11593199999999999</c:v>
                </c:pt>
                <c:pt idx="2">
                  <c:v>0.09</c:v>
                </c:pt>
                <c:pt idx="3">
                  <c:v>0.15915000000000001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0.13</c:v>
                </c:pt>
                <c:pt idx="8">
                  <c:v>0.13</c:v>
                </c:pt>
                <c:pt idx="9">
                  <c:v>0.12</c:v>
                </c:pt>
                <c:pt idx="10">
                  <c:v>0.12</c:v>
                </c:pt>
                <c:pt idx="11">
                  <c:v>0.12</c:v>
                </c:pt>
                <c:pt idx="12">
                  <c:v>0.15</c:v>
                </c:pt>
                <c:pt idx="13">
                  <c:v>0.12</c:v>
                </c:pt>
                <c:pt idx="14">
                  <c:v>0.18</c:v>
                </c:pt>
                <c:pt idx="15">
                  <c:v>0.12</c:v>
                </c:pt>
                <c:pt idx="16">
                  <c:v>0.15</c:v>
                </c:pt>
                <c:pt idx="17">
                  <c:v>0.12</c:v>
                </c:pt>
                <c:pt idx="18">
                  <c:v>0.14000000000000001</c:v>
                </c:pt>
                <c:pt idx="19">
                  <c:v>0.15</c:v>
                </c:pt>
                <c:pt idx="20">
                  <c:v>0.14000000000000001</c:v>
                </c:pt>
                <c:pt idx="21">
                  <c:v>0.16</c:v>
                </c:pt>
                <c:pt idx="22">
                  <c:v>0.13</c:v>
                </c:pt>
                <c:pt idx="23">
                  <c:v>0.12</c:v>
                </c:pt>
                <c:pt idx="24">
                  <c:v>0.13</c:v>
                </c:pt>
                <c:pt idx="25">
                  <c:v>0.09</c:v>
                </c:pt>
                <c:pt idx="26">
                  <c:v>0.12</c:v>
                </c:pt>
                <c:pt idx="27">
                  <c:v>0.11</c:v>
                </c:pt>
                <c:pt idx="28">
                  <c:v>0.12</c:v>
                </c:pt>
                <c:pt idx="29">
                  <c:v>0.08</c:v>
                </c:pt>
                <c:pt idx="30">
                  <c:v>0.09</c:v>
                </c:pt>
                <c:pt idx="31">
                  <c:v>0.14000000000000001</c:v>
                </c:pt>
                <c:pt idx="32">
                  <c:v>0.13</c:v>
                </c:pt>
                <c:pt idx="33">
                  <c:v>0.14000000000000001</c:v>
                </c:pt>
                <c:pt idx="34">
                  <c:v>0.1</c:v>
                </c:pt>
                <c:pt idx="35">
                  <c:v>0.14000000000000001</c:v>
                </c:pt>
                <c:pt idx="36">
                  <c:v>0.15</c:v>
                </c:pt>
                <c:pt idx="37">
                  <c:v>0.13</c:v>
                </c:pt>
                <c:pt idx="38">
                  <c:v>0.1</c:v>
                </c:pt>
                <c:pt idx="39">
                  <c:v>0.14000000000000001</c:v>
                </c:pt>
                <c:pt idx="40">
                  <c:v>0.15</c:v>
                </c:pt>
                <c:pt idx="41">
                  <c:v>0.12</c:v>
                </c:pt>
                <c:pt idx="42">
                  <c:v>0.13</c:v>
                </c:pt>
                <c:pt idx="43">
                  <c:v>0.12</c:v>
                </c:pt>
                <c:pt idx="44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C37-4CA4-A582-C70D3E30B09D}"/>
            </c:ext>
          </c:extLst>
        </c:ser>
        <c:ser>
          <c:idx val="8"/>
          <c:order val="8"/>
          <c:tx>
            <c:strRef>
              <c:f>'Új verzió'!$A$289</c:f>
              <c:strCache>
                <c:ptCount val="1"/>
                <c:pt idx="0">
                  <c:v>Nincs akadálya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C37-4CA4-A582-C70D3E30B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verzió'!$B$279:$AT$279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verzió'!$B$289:$AT$289</c:f>
              <c:numCache>
                <c:formatCode>0%</c:formatCode>
                <c:ptCount val="45"/>
                <c:pt idx="0">
                  <c:v>0.15238915195867414</c:v>
                </c:pt>
                <c:pt idx="1">
                  <c:v>0.12945000000000001</c:v>
                </c:pt>
                <c:pt idx="2">
                  <c:v>0.15</c:v>
                </c:pt>
                <c:pt idx="3">
                  <c:v>0.10459</c:v>
                </c:pt>
                <c:pt idx="4">
                  <c:v>0.1</c:v>
                </c:pt>
                <c:pt idx="5">
                  <c:v>0.12</c:v>
                </c:pt>
                <c:pt idx="6">
                  <c:v>0.13</c:v>
                </c:pt>
                <c:pt idx="7">
                  <c:v>0.12</c:v>
                </c:pt>
                <c:pt idx="8">
                  <c:v>0.13</c:v>
                </c:pt>
                <c:pt idx="9">
                  <c:v>0.12</c:v>
                </c:pt>
                <c:pt idx="10">
                  <c:v>0.13</c:v>
                </c:pt>
                <c:pt idx="11">
                  <c:v>0.12</c:v>
                </c:pt>
                <c:pt idx="12">
                  <c:v>0.12</c:v>
                </c:pt>
                <c:pt idx="13">
                  <c:v>0.12</c:v>
                </c:pt>
                <c:pt idx="14">
                  <c:v>0.1</c:v>
                </c:pt>
                <c:pt idx="15">
                  <c:v>0.11</c:v>
                </c:pt>
                <c:pt idx="16">
                  <c:v>0.09</c:v>
                </c:pt>
                <c:pt idx="17">
                  <c:v>0.13</c:v>
                </c:pt>
                <c:pt idx="18">
                  <c:v>0.06</c:v>
                </c:pt>
                <c:pt idx="19">
                  <c:v>0.06</c:v>
                </c:pt>
                <c:pt idx="20">
                  <c:v>7.0000000000000007E-2</c:v>
                </c:pt>
                <c:pt idx="21">
                  <c:v>0.04</c:v>
                </c:pt>
                <c:pt idx="22">
                  <c:v>0.05</c:v>
                </c:pt>
                <c:pt idx="23">
                  <c:v>0.04</c:v>
                </c:pt>
                <c:pt idx="24">
                  <c:v>0.03</c:v>
                </c:pt>
                <c:pt idx="25">
                  <c:v>0.03</c:v>
                </c:pt>
                <c:pt idx="26">
                  <c:v>0.04</c:v>
                </c:pt>
                <c:pt idx="27">
                  <c:v>0.04</c:v>
                </c:pt>
                <c:pt idx="28">
                  <c:v>0.02</c:v>
                </c:pt>
                <c:pt idx="29">
                  <c:v>0.02</c:v>
                </c:pt>
                <c:pt idx="30">
                  <c:v>0.05</c:v>
                </c:pt>
                <c:pt idx="31">
                  <c:v>0.04</c:v>
                </c:pt>
                <c:pt idx="32">
                  <c:v>0.06</c:v>
                </c:pt>
                <c:pt idx="33">
                  <c:v>0.04</c:v>
                </c:pt>
                <c:pt idx="34">
                  <c:v>0.06</c:v>
                </c:pt>
                <c:pt idx="35">
                  <c:v>0.04</c:v>
                </c:pt>
                <c:pt idx="36">
                  <c:v>0.03</c:v>
                </c:pt>
                <c:pt idx="37">
                  <c:v>0.05</c:v>
                </c:pt>
                <c:pt idx="38">
                  <c:v>0.06</c:v>
                </c:pt>
                <c:pt idx="39">
                  <c:v>0.06</c:v>
                </c:pt>
                <c:pt idx="40">
                  <c:v>0.04</c:v>
                </c:pt>
                <c:pt idx="41">
                  <c:v>0.05</c:v>
                </c:pt>
                <c:pt idx="42">
                  <c:v>0.04</c:v>
                </c:pt>
                <c:pt idx="43">
                  <c:v>0.03</c:v>
                </c:pt>
                <c:pt idx="44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C37-4CA4-A582-C70D3E30B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524360"/>
        <c:axId val="733516160"/>
        <c:extLst>
          <c:ext xmlns:c15="http://schemas.microsoft.com/office/drawing/2012/chart" uri="{02D57815-91ED-43cb-92C2-25804820EDAC}">
            <c15:filteredLine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'Új verzió'!$A$290</c15:sqref>
                        </c15:formulaRef>
                      </c:ext>
                    </c:extLst>
                    <c:strCache>
                      <c:ptCount val="1"/>
                      <c:pt idx="0">
                        <c:v>Nem tudja/nem válaszol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chemeClr val="bg1">
                        <a:lumMod val="75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dLbls>
                  <c:dLbl>
                    <c:idx val="22"/>
                    <c:layout>
                      <c:manualLayout>
                        <c:x val="0"/>
                        <c:y val="1.811307842520087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4C37-4CA4-A582-C70D3E30B09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'Új verzió'!$B$279:$AT$279</c15:sqref>
                        </c15:formulaRef>
                      </c:ext>
                    </c:extLst>
                    <c:strCache>
                      <c:ptCount val="4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'Új verzió'!$B$290:$Z$290</c15:sqref>
                        </c15:formulaRef>
                      </c:ext>
                    </c:extLst>
                    <c:numCache>
                      <c:formatCode>0%</c:formatCode>
                      <c:ptCount val="25"/>
                      <c:pt idx="0">
                        <c:v>6.4141196728368488E-2</c:v>
                      </c:pt>
                      <c:pt idx="1">
                        <c:v>3.8406999999999997E-2</c:v>
                      </c:pt>
                      <c:pt idx="2">
                        <c:v>0.05</c:v>
                      </c:pt>
                      <c:pt idx="3">
                        <c:v>5.4100000000000002E-2</c:v>
                      </c:pt>
                      <c:pt idx="4">
                        <c:v>0.05</c:v>
                      </c:pt>
                      <c:pt idx="5">
                        <c:v>0.06</c:v>
                      </c:pt>
                      <c:pt idx="6">
                        <c:v>0.05</c:v>
                      </c:pt>
                      <c:pt idx="7">
                        <c:v>7.0000000000000007E-2</c:v>
                      </c:pt>
                      <c:pt idx="8">
                        <c:v>7.0000000000000007E-2</c:v>
                      </c:pt>
                      <c:pt idx="9">
                        <c:v>0.06</c:v>
                      </c:pt>
                      <c:pt idx="10">
                        <c:v>0.06</c:v>
                      </c:pt>
                      <c:pt idx="11">
                        <c:v>0.06</c:v>
                      </c:pt>
                      <c:pt idx="12">
                        <c:v>0.05</c:v>
                      </c:pt>
                      <c:pt idx="13">
                        <c:v>0.05</c:v>
                      </c:pt>
                      <c:pt idx="14">
                        <c:v>0.05</c:v>
                      </c:pt>
                      <c:pt idx="15">
                        <c:v>7.0000000000000007E-2</c:v>
                      </c:pt>
                      <c:pt idx="16">
                        <c:v>0.04</c:v>
                      </c:pt>
                      <c:pt idx="17">
                        <c:v>0.04</c:v>
                      </c:pt>
                      <c:pt idx="18">
                        <c:v>0.04</c:v>
                      </c:pt>
                      <c:pt idx="19">
                        <c:v>0.06</c:v>
                      </c:pt>
                      <c:pt idx="20">
                        <c:v>0.04</c:v>
                      </c:pt>
                      <c:pt idx="21">
                        <c:v>0.03</c:v>
                      </c:pt>
                      <c:pt idx="22">
                        <c:v>0.04</c:v>
                      </c:pt>
                      <c:pt idx="23">
                        <c:v>0.02</c:v>
                      </c:pt>
                      <c:pt idx="24">
                        <c:v>0.04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4C37-4CA4-A582-C70D3E30B09D}"/>
                  </c:ext>
                </c:extLst>
              </c15:ser>
            </c15:filteredLineSeries>
          </c:ext>
        </c:extLst>
      </c:lineChart>
      <c:catAx>
        <c:axId val="73352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16160"/>
        <c:crosses val="autoZero"/>
        <c:auto val="1"/>
        <c:lblAlgn val="ctr"/>
        <c:lblOffset val="100"/>
        <c:noMultiLvlLbl val="0"/>
      </c:catAx>
      <c:valAx>
        <c:axId val="733516160"/>
        <c:scaling>
          <c:orientation val="minMax"/>
          <c:max val="0.70000000000000007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243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153780001158156E-2"/>
          <c:y val="0.71107928520425279"/>
          <c:w val="0.97655142347788215"/>
          <c:h val="0.27093615823558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3.4224959140338324E-2"/>
          <c:w val="0.75643479401080427"/>
          <c:h val="0.64487003670204746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verzió'!$B$299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B7-4B9E-B835-8ACD3C5AD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verzió'!$A$300:$A$344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verzió'!$B$300:$B$344</c:f>
              <c:numCache>
                <c:formatCode>General\ "pont"</c:formatCode>
                <c:ptCount val="45"/>
                <c:pt idx="0">
                  <c:v>-33</c:v>
                </c:pt>
                <c:pt idx="1">
                  <c:v>-32</c:v>
                </c:pt>
                <c:pt idx="2">
                  <c:v>-22</c:v>
                </c:pt>
                <c:pt idx="3">
                  <c:v>-35</c:v>
                </c:pt>
                <c:pt idx="4">
                  <c:v>-13</c:v>
                </c:pt>
                <c:pt idx="5">
                  <c:v>-2</c:v>
                </c:pt>
                <c:pt idx="6">
                  <c:v>-7</c:v>
                </c:pt>
                <c:pt idx="7">
                  <c:v>-12</c:v>
                </c:pt>
                <c:pt idx="8">
                  <c:v>-10</c:v>
                </c:pt>
                <c:pt idx="9">
                  <c:v>-5</c:v>
                </c:pt>
                <c:pt idx="10">
                  <c:v>-13</c:v>
                </c:pt>
                <c:pt idx="11">
                  <c:v>-23</c:v>
                </c:pt>
                <c:pt idx="12">
                  <c:v>-14</c:v>
                </c:pt>
                <c:pt idx="13">
                  <c:v>-25</c:v>
                </c:pt>
                <c:pt idx="14">
                  <c:v>-8</c:v>
                </c:pt>
                <c:pt idx="15">
                  <c:v>-28</c:v>
                </c:pt>
                <c:pt idx="16">
                  <c:v>-23</c:v>
                </c:pt>
                <c:pt idx="17">
                  <c:v>-15</c:v>
                </c:pt>
                <c:pt idx="18">
                  <c:v>-26</c:v>
                </c:pt>
                <c:pt idx="19">
                  <c:v>-37</c:v>
                </c:pt>
                <c:pt idx="20">
                  <c:v>-47</c:v>
                </c:pt>
                <c:pt idx="21">
                  <c:v>-41</c:v>
                </c:pt>
                <c:pt idx="22">
                  <c:v>-41</c:v>
                </c:pt>
                <c:pt idx="23">
                  <c:v>-36</c:v>
                </c:pt>
                <c:pt idx="24">
                  <c:v>-42</c:v>
                </c:pt>
                <c:pt idx="25">
                  <c:v>-43</c:v>
                </c:pt>
                <c:pt idx="26">
                  <c:v>-36</c:v>
                </c:pt>
                <c:pt idx="27">
                  <c:v>-27</c:v>
                </c:pt>
                <c:pt idx="28">
                  <c:v>-25</c:v>
                </c:pt>
                <c:pt idx="29">
                  <c:v>-29</c:v>
                </c:pt>
                <c:pt idx="30">
                  <c:v>-27</c:v>
                </c:pt>
                <c:pt idx="31">
                  <c:v>-44</c:v>
                </c:pt>
                <c:pt idx="32">
                  <c:v>-32</c:v>
                </c:pt>
                <c:pt idx="33">
                  <c:v>-36</c:v>
                </c:pt>
                <c:pt idx="34">
                  <c:v>-36</c:v>
                </c:pt>
                <c:pt idx="35">
                  <c:v>-36</c:v>
                </c:pt>
                <c:pt idx="36">
                  <c:v>-35</c:v>
                </c:pt>
                <c:pt idx="37">
                  <c:v>-22</c:v>
                </c:pt>
                <c:pt idx="38">
                  <c:v>-36</c:v>
                </c:pt>
                <c:pt idx="39">
                  <c:v>-34</c:v>
                </c:pt>
                <c:pt idx="40">
                  <c:v>-29</c:v>
                </c:pt>
                <c:pt idx="41">
                  <c:v>-29</c:v>
                </c:pt>
                <c:pt idx="42">
                  <c:v>-18</c:v>
                </c:pt>
                <c:pt idx="43">
                  <c:v>-36</c:v>
                </c:pt>
                <c:pt idx="44">
                  <c:v>-37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B7-4B9E-B835-8ACD3C5ADB6D}"/>
            </c:ext>
          </c:extLst>
        </c:ser>
        <c:ser>
          <c:idx val="1"/>
          <c:order val="1"/>
          <c:tx>
            <c:strRef>
              <c:f>'Új verzió'!$C$299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B7-4B9E-B835-8ACD3C5AD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verzió'!$A$300:$A$344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verzió'!$C$300:$C$344</c:f>
              <c:numCache>
                <c:formatCode>General\ "pont"</c:formatCode>
                <c:ptCount val="45"/>
                <c:pt idx="0">
                  <c:v>-28</c:v>
                </c:pt>
                <c:pt idx="1">
                  <c:v>-25</c:v>
                </c:pt>
                <c:pt idx="2">
                  <c:v>-14</c:v>
                </c:pt>
                <c:pt idx="3">
                  <c:v>-26</c:v>
                </c:pt>
                <c:pt idx="4">
                  <c:v>-3</c:v>
                </c:pt>
                <c:pt idx="5">
                  <c:v>-1</c:v>
                </c:pt>
                <c:pt idx="6">
                  <c:v>1</c:v>
                </c:pt>
                <c:pt idx="7">
                  <c:v>-3</c:v>
                </c:pt>
                <c:pt idx="8">
                  <c:v>-4</c:v>
                </c:pt>
                <c:pt idx="9">
                  <c:v>-3</c:v>
                </c:pt>
                <c:pt idx="10">
                  <c:v>-8</c:v>
                </c:pt>
                <c:pt idx="11">
                  <c:v>-14</c:v>
                </c:pt>
                <c:pt idx="12">
                  <c:v>-17</c:v>
                </c:pt>
                <c:pt idx="13">
                  <c:v>-16</c:v>
                </c:pt>
                <c:pt idx="14">
                  <c:v>-16</c:v>
                </c:pt>
                <c:pt idx="15">
                  <c:v>-28</c:v>
                </c:pt>
                <c:pt idx="16">
                  <c:v>-13</c:v>
                </c:pt>
                <c:pt idx="17">
                  <c:v>-22</c:v>
                </c:pt>
                <c:pt idx="18">
                  <c:v>-26</c:v>
                </c:pt>
                <c:pt idx="19">
                  <c:v>-41</c:v>
                </c:pt>
                <c:pt idx="20">
                  <c:v>-41</c:v>
                </c:pt>
                <c:pt idx="21">
                  <c:v>-44</c:v>
                </c:pt>
                <c:pt idx="22">
                  <c:v>-52</c:v>
                </c:pt>
                <c:pt idx="23">
                  <c:v>-38</c:v>
                </c:pt>
                <c:pt idx="24">
                  <c:v>-36</c:v>
                </c:pt>
                <c:pt idx="25">
                  <c:v>-43</c:v>
                </c:pt>
                <c:pt idx="26">
                  <c:v>-33</c:v>
                </c:pt>
                <c:pt idx="27">
                  <c:v>-34</c:v>
                </c:pt>
                <c:pt idx="28">
                  <c:v>-15</c:v>
                </c:pt>
                <c:pt idx="29">
                  <c:v>-12</c:v>
                </c:pt>
                <c:pt idx="30">
                  <c:v>-25</c:v>
                </c:pt>
                <c:pt idx="31">
                  <c:v>-32</c:v>
                </c:pt>
                <c:pt idx="32">
                  <c:v>-37</c:v>
                </c:pt>
                <c:pt idx="33">
                  <c:v>-23</c:v>
                </c:pt>
                <c:pt idx="34">
                  <c:v>-21</c:v>
                </c:pt>
                <c:pt idx="35">
                  <c:v>-25</c:v>
                </c:pt>
                <c:pt idx="36">
                  <c:v>-32</c:v>
                </c:pt>
                <c:pt idx="37">
                  <c:v>-26</c:v>
                </c:pt>
                <c:pt idx="38">
                  <c:v>-18</c:v>
                </c:pt>
                <c:pt idx="39">
                  <c:v>-24</c:v>
                </c:pt>
                <c:pt idx="40">
                  <c:v>-14</c:v>
                </c:pt>
                <c:pt idx="41">
                  <c:v>-19</c:v>
                </c:pt>
                <c:pt idx="42">
                  <c:v>-18</c:v>
                </c:pt>
                <c:pt idx="43">
                  <c:v>-8</c:v>
                </c:pt>
                <c:pt idx="44">
                  <c:v>-42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B7-4B9E-B835-8ACD3C5ADB6D}"/>
            </c:ext>
          </c:extLst>
        </c:ser>
        <c:ser>
          <c:idx val="2"/>
          <c:order val="2"/>
          <c:tx>
            <c:strRef>
              <c:f>'Új verzió'!$D$299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B7-4B9E-B835-8ACD3C5AD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verzió'!$A$300:$A$344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verzió'!$D$300:$D$344</c:f>
              <c:numCache>
                <c:formatCode>General\ "pont"</c:formatCode>
                <c:ptCount val="45"/>
                <c:pt idx="0">
                  <c:v>-22</c:v>
                </c:pt>
                <c:pt idx="1">
                  <c:v>-24</c:v>
                </c:pt>
                <c:pt idx="2">
                  <c:v>-3</c:v>
                </c:pt>
                <c:pt idx="3">
                  <c:v>-12</c:v>
                </c:pt>
                <c:pt idx="4">
                  <c:v>-2</c:v>
                </c:pt>
                <c:pt idx="5">
                  <c:v>17</c:v>
                </c:pt>
                <c:pt idx="6">
                  <c:v>12</c:v>
                </c:pt>
                <c:pt idx="7">
                  <c:v>6</c:v>
                </c:pt>
                <c:pt idx="8">
                  <c:v>-4</c:v>
                </c:pt>
                <c:pt idx="9">
                  <c:v>1</c:v>
                </c:pt>
                <c:pt idx="10">
                  <c:v>-2</c:v>
                </c:pt>
                <c:pt idx="11">
                  <c:v>-13</c:v>
                </c:pt>
                <c:pt idx="12">
                  <c:v>-18</c:v>
                </c:pt>
                <c:pt idx="13">
                  <c:v>-16</c:v>
                </c:pt>
                <c:pt idx="14">
                  <c:v>-17</c:v>
                </c:pt>
                <c:pt idx="15">
                  <c:v>-43</c:v>
                </c:pt>
                <c:pt idx="16">
                  <c:v>-15</c:v>
                </c:pt>
                <c:pt idx="17">
                  <c:v>-26</c:v>
                </c:pt>
                <c:pt idx="18">
                  <c:v>-24</c:v>
                </c:pt>
                <c:pt idx="19">
                  <c:v>-46</c:v>
                </c:pt>
                <c:pt idx="20">
                  <c:v>-47</c:v>
                </c:pt>
                <c:pt idx="21">
                  <c:v>-50</c:v>
                </c:pt>
                <c:pt idx="22">
                  <c:v>-55</c:v>
                </c:pt>
                <c:pt idx="23">
                  <c:v>-42</c:v>
                </c:pt>
                <c:pt idx="24">
                  <c:v>-35</c:v>
                </c:pt>
                <c:pt idx="25">
                  <c:v>-42</c:v>
                </c:pt>
                <c:pt idx="26">
                  <c:v>-4</c:v>
                </c:pt>
                <c:pt idx="27">
                  <c:v>-12</c:v>
                </c:pt>
                <c:pt idx="28">
                  <c:v>-37</c:v>
                </c:pt>
                <c:pt idx="29">
                  <c:v>-27</c:v>
                </c:pt>
                <c:pt idx="30">
                  <c:v>-32</c:v>
                </c:pt>
                <c:pt idx="31">
                  <c:v>-38</c:v>
                </c:pt>
                <c:pt idx="32">
                  <c:v>-29</c:v>
                </c:pt>
                <c:pt idx="33">
                  <c:v>-24</c:v>
                </c:pt>
                <c:pt idx="34">
                  <c:v>-32</c:v>
                </c:pt>
                <c:pt idx="35">
                  <c:v>-27</c:v>
                </c:pt>
                <c:pt idx="36">
                  <c:v>-31</c:v>
                </c:pt>
                <c:pt idx="37">
                  <c:v>-35</c:v>
                </c:pt>
                <c:pt idx="38">
                  <c:v>-20</c:v>
                </c:pt>
                <c:pt idx="39">
                  <c:v>-30</c:v>
                </c:pt>
                <c:pt idx="40">
                  <c:v>-10</c:v>
                </c:pt>
                <c:pt idx="41">
                  <c:v>-18</c:v>
                </c:pt>
                <c:pt idx="42">
                  <c:v>-31</c:v>
                </c:pt>
                <c:pt idx="43">
                  <c:v>-16</c:v>
                </c:pt>
                <c:pt idx="44">
                  <c:v>-28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B7-4B9E-B835-8ACD3C5ADB6D}"/>
            </c:ext>
          </c:extLst>
        </c:ser>
        <c:ser>
          <c:idx val="3"/>
          <c:order val="3"/>
          <c:tx>
            <c:strRef>
              <c:f>'Új verzió'!$E$299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B7-4B9E-B835-8ACD3C5AD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verzió'!$A$300:$A$344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verzió'!$E$300:$E$344</c:f>
              <c:numCache>
                <c:formatCode>General\ "pont"</c:formatCode>
                <c:ptCount val="45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  <c:pt idx="43">
                  <c:v>-15</c:v>
                </c:pt>
                <c:pt idx="44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B7-4B9E-B835-8ACD3C5ADB6D}"/>
            </c:ext>
          </c:extLst>
        </c:ser>
        <c:ser>
          <c:idx val="4"/>
          <c:order val="4"/>
          <c:tx>
            <c:strRef>
              <c:f>'Új verzió'!$F$299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B7-4B9E-B835-8ACD3C5AD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verzió'!$A$300:$A$344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verzió'!$F$300:$F$344</c:f>
              <c:numCache>
                <c:formatCode>General\ "pont"</c:formatCode>
                <c:ptCount val="45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EB7-4B9E-B835-8ACD3C5AD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6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12457634783206"/>
          <c:y val="0.92835387139831815"/>
          <c:w val="0.79775085277240299"/>
          <c:h val="7.164612860168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2394259383168873E-2"/>
          <c:w val="0.75669269466316713"/>
          <c:h val="0.64073252349988985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verzió'!$B$347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1.388888888888787E-3"/>
                  <c:y val="1.755727542684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EB-43BA-87C8-A571323FB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verzió'!$A$348:$A$392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verzió'!$B$348:$B$392</c:f>
              <c:numCache>
                <c:formatCode>General\ "pont"</c:formatCode>
                <c:ptCount val="45"/>
                <c:pt idx="0">
                  <c:v>-18</c:v>
                </c:pt>
                <c:pt idx="1">
                  <c:v>1</c:v>
                </c:pt>
                <c:pt idx="2">
                  <c:v>11</c:v>
                </c:pt>
                <c:pt idx="3">
                  <c:v>3</c:v>
                </c:pt>
                <c:pt idx="4">
                  <c:v>20</c:v>
                </c:pt>
                <c:pt idx="5">
                  <c:v>19</c:v>
                </c:pt>
                <c:pt idx="6">
                  <c:v>13</c:v>
                </c:pt>
                <c:pt idx="7">
                  <c:v>3</c:v>
                </c:pt>
                <c:pt idx="8">
                  <c:v>-1</c:v>
                </c:pt>
                <c:pt idx="9">
                  <c:v>3</c:v>
                </c:pt>
                <c:pt idx="10">
                  <c:v>-3</c:v>
                </c:pt>
                <c:pt idx="11">
                  <c:v>-14</c:v>
                </c:pt>
                <c:pt idx="12">
                  <c:v>-7</c:v>
                </c:pt>
                <c:pt idx="13">
                  <c:v>16</c:v>
                </c:pt>
                <c:pt idx="14">
                  <c:v>2</c:v>
                </c:pt>
                <c:pt idx="15">
                  <c:v>-18</c:v>
                </c:pt>
                <c:pt idx="16">
                  <c:v>-18</c:v>
                </c:pt>
                <c:pt idx="17">
                  <c:v>-9</c:v>
                </c:pt>
                <c:pt idx="18">
                  <c:v>-17</c:v>
                </c:pt>
                <c:pt idx="19">
                  <c:v>-30</c:v>
                </c:pt>
                <c:pt idx="20">
                  <c:v>-53</c:v>
                </c:pt>
                <c:pt idx="21">
                  <c:v>-46</c:v>
                </c:pt>
                <c:pt idx="22">
                  <c:v>-50</c:v>
                </c:pt>
                <c:pt idx="23">
                  <c:v>-38</c:v>
                </c:pt>
                <c:pt idx="24">
                  <c:v>-43</c:v>
                </c:pt>
                <c:pt idx="25">
                  <c:v>-20</c:v>
                </c:pt>
                <c:pt idx="26">
                  <c:v>-10</c:v>
                </c:pt>
                <c:pt idx="27">
                  <c:v>-12</c:v>
                </c:pt>
                <c:pt idx="28">
                  <c:v>-12</c:v>
                </c:pt>
                <c:pt idx="29">
                  <c:v>-19</c:v>
                </c:pt>
                <c:pt idx="30">
                  <c:v>-19</c:v>
                </c:pt>
                <c:pt idx="31">
                  <c:v>-33</c:v>
                </c:pt>
                <c:pt idx="32">
                  <c:v>-17</c:v>
                </c:pt>
                <c:pt idx="33">
                  <c:v>-24</c:v>
                </c:pt>
                <c:pt idx="34">
                  <c:v>-30</c:v>
                </c:pt>
                <c:pt idx="35">
                  <c:v>-20</c:v>
                </c:pt>
                <c:pt idx="36">
                  <c:v>-19</c:v>
                </c:pt>
                <c:pt idx="37">
                  <c:v>0</c:v>
                </c:pt>
                <c:pt idx="38">
                  <c:v>-5</c:v>
                </c:pt>
                <c:pt idx="39">
                  <c:v>-16</c:v>
                </c:pt>
                <c:pt idx="40">
                  <c:v>-14</c:v>
                </c:pt>
                <c:pt idx="41">
                  <c:v>-11</c:v>
                </c:pt>
                <c:pt idx="42">
                  <c:v>-1</c:v>
                </c:pt>
                <c:pt idx="43">
                  <c:v>-18</c:v>
                </c:pt>
                <c:pt idx="44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EB-43BA-87C8-A571323FBC13}"/>
            </c:ext>
          </c:extLst>
        </c:ser>
        <c:ser>
          <c:idx val="1"/>
          <c:order val="1"/>
          <c:tx>
            <c:strRef>
              <c:f>'Új verzió'!$C$347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EB-43BA-87C8-A571323FB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verzió'!$A$348:$A$392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verzió'!$C$348:$C$392</c:f>
              <c:numCache>
                <c:formatCode>General\ "pont"</c:formatCode>
                <c:ptCount val="45"/>
                <c:pt idx="0">
                  <c:v>-15</c:v>
                </c:pt>
                <c:pt idx="1">
                  <c:v>9</c:v>
                </c:pt>
                <c:pt idx="2">
                  <c:v>20</c:v>
                </c:pt>
                <c:pt idx="3">
                  <c:v>8</c:v>
                </c:pt>
                <c:pt idx="4">
                  <c:v>28</c:v>
                </c:pt>
                <c:pt idx="5">
                  <c:v>26</c:v>
                </c:pt>
                <c:pt idx="6">
                  <c:v>12</c:v>
                </c:pt>
                <c:pt idx="7">
                  <c:v>6</c:v>
                </c:pt>
                <c:pt idx="8">
                  <c:v>11</c:v>
                </c:pt>
                <c:pt idx="9">
                  <c:v>0</c:v>
                </c:pt>
                <c:pt idx="10">
                  <c:v>2</c:v>
                </c:pt>
                <c:pt idx="11">
                  <c:v>-12</c:v>
                </c:pt>
                <c:pt idx="12">
                  <c:v>-8</c:v>
                </c:pt>
                <c:pt idx="13">
                  <c:v>18</c:v>
                </c:pt>
                <c:pt idx="14">
                  <c:v>10</c:v>
                </c:pt>
                <c:pt idx="15">
                  <c:v>-23</c:v>
                </c:pt>
                <c:pt idx="16">
                  <c:v>-13</c:v>
                </c:pt>
                <c:pt idx="17">
                  <c:v>-20</c:v>
                </c:pt>
                <c:pt idx="18">
                  <c:v>-25</c:v>
                </c:pt>
                <c:pt idx="19">
                  <c:v>-39</c:v>
                </c:pt>
                <c:pt idx="20">
                  <c:v>-56</c:v>
                </c:pt>
                <c:pt idx="21">
                  <c:v>-56</c:v>
                </c:pt>
                <c:pt idx="22">
                  <c:v>-63</c:v>
                </c:pt>
                <c:pt idx="23">
                  <c:v>-44</c:v>
                </c:pt>
                <c:pt idx="24">
                  <c:v>-43</c:v>
                </c:pt>
                <c:pt idx="25">
                  <c:v>-29</c:v>
                </c:pt>
                <c:pt idx="26">
                  <c:v>-5</c:v>
                </c:pt>
                <c:pt idx="27">
                  <c:v>-15</c:v>
                </c:pt>
                <c:pt idx="28">
                  <c:v>2</c:v>
                </c:pt>
                <c:pt idx="29">
                  <c:v>-8</c:v>
                </c:pt>
                <c:pt idx="30">
                  <c:v>-14</c:v>
                </c:pt>
                <c:pt idx="31">
                  <c:v>-18</c:v>
                </c:pt>
                <c:pt idx="32">
                  <c:v>-30</c:v>
                </c:pt>
                <c:pt idx="33">
                  <c:v>-12</c:v>
                </c:pt>
                <c:pt idx="34">
                  <c:v>-23</c:v>
                </c:pt>
                <c:pt idx="35">
                  <c:v>-28</c:v>
                </c:pt>
                <c:pt idx="36">
                  <c:v>-28</c:v>
                </c:pt>
                <c:pt idx="37">
                  <c:v>0</c:v>
                </c:pt>
                <c:pt idx="38">
                  <c:v>13</c:v>
                </c:pt>
                <c:pt idx="39">
                  <c:v>0</c:v>
                </c:pt>
                <c:pt idx="40">
                  <c:v>0</c:v>
                </c:pt>
                <c:pt idx="41">
                  <c:v>-3</c:v>
                </c:pt>
                <c:pt idx="42">
                  <c:v>4</c:v>
                </c:pt>
                <c:pt idx="43">
                  <c:v>1</c:v>
                </c:pt>
                <c:pt idx="44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EB-43BA-87C8-A571323FBC13}"/>
            </c:ext>
          </c:extLst>
        </c:ser>
        <c:ser>
          <c:idx val="2"/>
          <c:order val="2"/>
          <c:tx>
            <c:strRef>
              <c:f>'Új verzió'!$D$347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EB-43BA-87C8-A571323FB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verzió'!$A$348:$A$392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verzió'!$D$348:$D$392</c:f>
              <c:numCache>
                <c:formatCode>General\ "pont"</c:formatCode>
                <c:ptCount val="45"/>
                <c:pt idx="0">
                  <c:v>-11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33</c:v>
                </c:pt>
                <c:pt idx="5">
                  <c:v>30</c:v>
                </c:pt>
                <c:pt idx="6">
                  <c:v>14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-8</c:v>
                </c:pt>
                <c:pt idx="11">
                  <c:v>-25</c:v>
                </c:pt>
                <c:pt idx="12">
                  <c:v>-18</c:v>
                </c:pt>
                <c:pt idx="13">
                  <c:v>-3</c:v>
                </c:pt>
                <c:pt idx="14">
                  <c:v>5</c:v>
                </c:pt>
                <c:pt idx="15">
                  <c:v>-33</c:v>
                </c:pt>
                <c:pt idx="16">
                  <c:v>-28</c:v>
                </c:pt>
                <c:pt idx="17">
                  <c:v>-43</c:v>
                </c:pt>
                <c:pt idx="18">
                  <c:v>-27</c:v>
                </c:pt>
                <c:pt idx="19">
                  <c:v>-46</c:v>
                </c:pt>
                <c:pt idx="20">
                  <c:v>-65</c:v>
                </c:pt>
                <c:pt idx="21">
                  <c:v>-51</c:v>
                </c:pt>
                <c:pt idx="22">
                  <c:v>-67</c:v>
                </c:pt>
                <c:pt idx="23">
                  <c:v>-54</c:v>
                </c:pt>
                <c:pt idx="24">
                  <c:v>-43</c:v>
                </c:pt>
                <c:pt idx="25">
                  <c:v>-25</c:v>
                </c:pt>
                <c:pt idx="26">
                  <c:v>6</c:v>
                </c:pt>
                <c:pt idx="27">
                  <c:v>-5</c:v>
                </c:pt>
                <c:pt idx="28">
                  <c:v>-12</c:v>
                </c:pt>
                <c:pt idx="29">
                  <c:v>-21</c:v>
                </c:pt>
                <c:pt idx="30">
                  <c:v>-19</c:v>
                </c:pt>
                <c:pt idx="31">
                  <c:v>-43</c:v>
                </c:pt>
                <c:pt idx="32">
                  <c:v>-24</c:v>
                </c:pt>
                <c:pt idx="33">
                  <c:v>-24</c:v>
                </c:pt>
                <c:pt idx="34">
                  <c:v>-27</c:v>
                </c:pt>
                <c:pt idx="35">
                  <c:v>-27</c:v>
                </c:pt>
                <c:pt idx="36">
                  <c:v>-31</c:v>
                </c:pt>
                <c:pt idx="37">
                  <c:v>0</c:v>
                </c:pt>
                <c:pt idx="38">
                  <c:v>-6</c:v>
                </c:pt>
                <c:pt idx="39">
                  <c:v>-12</c:v>
                </c:pt>
                <c:pt idx="40">
                  <c:v>-2</c:v>
                </c:pt>
                <c:pt idx="41">
                  <c:v>-4</c:v>
                </c:pt>
                <c:pt idx="42">
                  <c:v>-8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EB-43BA-87C8-A571323FBC13}"/>
            </c:ext>
          </c:extLst>
        </c:ser>
        <c:ser>
          <c:idx val="3"/>
          <c:order val="3"/>
          <c:tx>
            <c:strRef>
              <c:f>'Új verzió'!$E$347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-2.0370135052831988E-16"/>
                  <c:y val="2.0065457630680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EB-43BA-87C8-A571323FB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verzió'!$A$348:$A$392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verzió'!$E$348:$E$392</c:f>
              <c:numCache>
                <c:formatCode>General\ "pont"</c:formatCode>
                <c:ptCount val="45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  <c:pt idx="43">
                  <c:v>0</c:v>
                </c:pt>
                <c:pt idx="44">
                  <c:v>-12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EB-43BA-87C8-A571323FBC13}"/>
            </c:ext>
          </c:extLst>
        </c:ser>
        <c:ser>
          <c:idx val="4"/>
          <c:order val="4"/>
          <c:tx>
            <c:strRef>
              <c:f>'Új verzió'!$F$347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EB-43BA-87C8-A571323FB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verzió'!$A$348:$A$392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verzió'!$F$348:$F$392</c:f>
              <c:numCache>
                <c:formatCode>General\ "pont"</c:formatCode>
                <c:ptCount val="45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EB-43BA-87C8-A571323FB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7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90234033245845"/>
          <c:y val="0.93038490919590444"/>
          <c:w val="0.79775076552930879"/>
          <c:h val="6.9615090804095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71922027727"/>
          <c:y val="4.6448696221898497E-2"/>
          <c:w val="0.75559692086647856"/>
          <c:h val="0.56454071962931807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verzió'!$L$404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D1-4EAA-B3FC-223203CD8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verzió'!$K$405:$K$449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verzió'!$L$405:$L$449</c:f>
              <c:numCache>
                <c:formatCode>General\ "pont"</c:formatCode>
                <c:ptCount val="45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  <c:pt idx="43">
                  <c:v>6</c:v>
                </c:pt>
                <c:pt idx="44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D1-4EAA-B3FC-223203CD8E38}"/>
            </c:ext>
          </c:extLst>
        </c:ser>
        <c:ser>
          <c:idx val="1"/>
          <c:order val="1"/>
          <c:tx>
            <c:strRef>
              <c:f>'Új verzió'!$M$404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0"/>
                  <c:y val="8.0055000516890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D1-4EAA-B3FC-223203CD8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verzió'!$K$405:$K$449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verzió'!$M$405:$M$449</c:f>
              <c:numCache>
                <c:formatCode>General\ "pont"</c:formatCode>
                <c:ptCount val="45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  <c:pt idx="43">
                  <c:v>48</c:v>
                </c:pt>
                <c:pt idx="44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D1-4EAA-B3FC-223203CD8E38}"/>
            </c:ext>
          </c:extLst>
        </c:ser>
        <c:ser>
          <c:idx val="2"/>
          <c:order val="2"/>
          <c:tx>
            <c:strRef>
              <c:f>'Új verzió'!$N$404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D1-4EAA-B3FC-223203CD8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verzió'!$K$405:$K$449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verzió'!$N$405:$N$449</c:f>
              <c:numCache>
                <c:formatCode>General\ "pont"</c:formatCode>
                <c:ptCount val="45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  <c:pt idx="43">
                  <c:v>13</c:v>
                </c:pt>
                <c:pt idx="4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D1-4EAA-B3FC-223203CD8E38}"/>
            </c:ext>
          </c:extLst>
        </c:ser>
        <c:ser>
          <c:idx val="3"/>
          <c:order val="3"/>
          <c:tx>
            <c:strRef>
              <c:f>'Új verzió'!$O$404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1.3888887369982715E-3"/>
                  <c:y val="-2.1348000137837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D1-4EAA-B3FC-223203CD8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verzió'!$K$405:$K$449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verzió'!$O$405:$O$449</c:f>
              <c:numCache>
                <c:formatCode>General\ "pont"</c:formatCode>
                <c:ptCount val="45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D1-4EAA-B3FC-223203CD8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22187552254206"/>
          <c:y val="0.8718842635822448"/>
          <c:w val="0.71788946654752117"/>
          <c:h val="0.12811573641775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3.9436555704637499E-2"/>
          <c:w val="0.75908202099737532"/>
          <c:h val="0.6296730651049578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verzió'!$B$439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18-4CE6-AA09-878E932CD4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verzió'!$A$440:$A$484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verzió'!$B$440:$B$484</c:f>
              <c:numCache>
                <c:formatCode>General\ "pont"</c:formatCode>
                <c:ptCount val="45"/>
                <c:pt idx="0">
                  <c:v>-3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11</c:v>
                </c:pt>
                <c:pt idx="5">
                  <c:v>6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  <c:pt idx="13">
                  <c:v>12</c:v>
                </c:pt>
                <c:pt idx="14">
                  <c:v>9</c:v>
                </c:pt>
                <c:pt idx="15">
                  <c:v>5</c:v>
                </c:pt>
                <c:pt idx="16">
                  <c:v>2</c:v>
                </c:pt>
                <c:pt idx="17">
                  <c:v>5</c:v>
                </c:pt>
                <c:pt idx="18">
                  <c:v>4</c:v>
                </c:pt>
                <c:pt idx="19">
                  <c:v>-3</c:v>
                </c:pt>
                <c:pt idx="20">
                  <c:v>-9</c:v>
                </c:pt>
                <c:pt idx="21">
                  <c:v>-10</c:v>
                </c:pt>
                <c:pt idx="22">
                  <c:v>-4</c:v>
                </c:pt>
                <c:pt idx="23">
                  <c:v>-10</c:v>
                </c:pt>
                <c:pt idx="24">
                  <c:v>-8</c:v>
                </c:pt>
                <c:pt idx="25">
                  <c:v>-4</c:v>
                </c:pt>
                <c:pt idx="26">
                  <c:v>-1</c:v>
                </c:pt>
                <c:pt idx="27">
                  <c:v>1</c:v>
                </c:pt>
                <c:pt idx="28">
                  <c:v>0</c:v>
                </c:pt>
                <c:pt idx="29">
                  <c:v>-10</c:v>
                </c:pt>
                <c:pt idx="30">
                  <c:v>2</c:v>
                </c:pt>
                <c:pt idx="31">
                  <c:v>-7</c:v>
                </c:pt>
                <c:pt idx="32">
                  <c:v>-2</c:v>
                </c:pt>
                <c:pt idx="33">
                  <c:v>-7</c:v>
                </c:pt>
                <c:pt idx="34">
                  <c:v>-2</c:v>
                </c:pt>
                <c:pt idx="35">
                  <c:v>-9</c:v>
                </c:pt>
                <c:pt idx="36">
                  <c:v>-4</c:v>
                </c:pt>
                <c:pt idx="37">
                  <c:v>4</c:v>
                </c:pt>
                <c:pt idx="38">
                  <c:v>3</c:v>
                </c:pt>
                <c:pt idx="39">
                  <c:v>-4</c:v>
                </c:pt>
                <c:pt idx="40">
                  <c:v>1</c:v>
                </c:pt>
                <c:pt idx="41">
                  <c:v>-9</c:v>
                </c:pt>
                <c:pt idx="42">
                  <c:v>1</c:v>
                </c:pt>
                <c:pt idx="43">
                  <c:v>-10</c:v>
                </c:pt>
                <c:pt idx="44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18-4CE6-AA09-878E932CD44D}"/>
            </c:ext>
          </c:extLst>
        </c:ser>
        <c:ser>
          <c:idx val="1"/>
          <c:order val="1"/>
          <c:tx>
            <c:strRef>
              <c:f>'Új verzió'!$C$439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18-4CE6-AA09-878E932CD4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verzió'!$A$440:$A$484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verzió'!$C$440:$C$484</c:f>
              <c:numCache>
                <c:formatCode>General\ "pont"</c:formatCode>
                <c:ptCount val="45"/>
                <c:pt idx="0">
                  <c:v>1</c:v>
                </c:pt>
                <c:pt idx="1">
                  <c:v>8</c:v>
                </c:pt>
                <c:pt idx="2">
                  <c:v>11</c:v>
                </c:pt>
                <c:pt idx="3">
                  <c:v>6</c:v>
                </c:pt>
                <c:pt idx="4">
                  <c:v>21</c:v>
                </c:pt>
                <c:pt idx="5">
                  <c:v>17</c:v>
                </c:pt>
                <c:pt idx="6">
                  <c:v>12</c:v>
                </c:pt>
                <c:pt idx="7">
                  <c:v>16</c:v>
                </c:pt>
                <c:pt idx="8">
                  <c:v>12</c:v>
                </c:pt>
                <c:pt idx="9">
                  <c:v>19</c:v>
                </c:pt>
                <c:pt idx="10">
                  <c:v>10</c:v>
                </c:pt>
                <c:pt idx="11">
                  <c:v>13</c:v>
                </c:pt>
                <c:pt idx="12">
                  <c:v>14</c:v>
                </c:pt>
                <c:pt idx="13">
                  <c:v>19</c:v>
                </c:pt>
                <c:pt idx="14">
                  <c:v>23</c:v>
                </c:pt>
                <c:pt idx="15">
                  <c:v>14</c:v>
                </c:pt>
                <c:pt idx="16">
                  <c:v>11</c:v>
                </c:pt>
                <c:pt idx="17">
                  <c:v>17</c:v>
                </c:pt>
                <c:pt idx="18">
                  <c:v>14</c:v>
                </c:pt>
                <c:pt idx="19">
                  <c:v>3</c:v>
                </c:pt>
                <c:pt idx="20">
                  <c:v>0</c:v>
                </c:pt>
                <c:pt idx="21">
                  <c:v>-20</c:v>
                </c:pt>
                <c:pt idx="22">
                  <c:v>-9</c:v>
                </c:pt>
                <c:pt idx="23">
                  <c:v>-8</c:v>
                </c:pt>
                <c:pt idx="24">
                  <c:v>-11</c:v>
                </c:pt>
                <c:pt idx="25">
                  <c:v>1</c:v>
                </c:pt>
                <c:pt idx="26">
                  <c:v>-3</c:v>
                </c:pt>
                <c:pt idx="27">
                  <c:v>2</c:v>
                </c:pt>
                <c:pt idx="28">
                  <c:v>4</c:v>
                </c:pt>
                <c:pt idx="29">
                  <c:v>0</c:v>
                </c:pt>
                <c:pt idx="30">
                  <c:v>-3</c:v>
                </c:pt>
                <c:pt idx="31">
                  <c:v>-2</c:v>
                </c:pt>
                <c:pt idx="32">
                  <c:v>-11</c:v>
                </c:pt>
                <c:pt idx="33">
                  <c:v>-5</c:v>
                </c:pt>
                <c:pt idx="34">
                  <c:v>-17</c:v>
                </c:pt>
                <c:pt idx="35">
                  <c:v>-12</c:v>
                </c:pt>
                <c:pt idx="36">
                  <c:v>1</c:v>
                </c:pt>
                <c:pt idx="37">
                  <c:v>-8</c:v>
                </c:pt>
                <c:pt idx="38">
                  <c:v>0</c:v>
                </c:pt>
                <c:pt idx="39">
                  <c:v>-3</c:v>
                </c:pt>
                <c:pt idx="40">
                  <c:v>4</c:v>
                </c:pt>
                <c:pt idx="41">
                  <c:v>-1</c:v>
                </c:pt>
                <c:pt idx="42">
                  <c:v>3</c:v>
                </c:pt>
                <c:pt idx="43">
                  <c:v>6</c:v>
                </c:pt>
                <c:pt idx="4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18-4CE6-AA09-878E932CD44D}"/>
            </c:ext>
          </c:extLst>
        </c:ser>
        <c:ser>
          <c:idx val="2"/>
          <c:order val="2"/>
          <c:tx>
            <c:strRef>
              <c:f>'Új verzió'!$D$439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18-4CE6-AA09-878E932CD4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verzió'!$A$440:$A$484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verzió'!$D$440:$D$484</c:f>
              <c:numCache>
                <c:formatCode>General\ "pont"</c:formatCode>
                <c:ptCount val="45"/>
                <c:pt idx="0">
                  <c:v>4</c:v>
                </c:pt>
                <c:pt idx="1">
                  <c:v>15</c:v>
                </c:pt>
                <c:pt idx="2">
                  <c:v>19</c:v>
                </c:pt>
                <c:pt idx="3">
                  <c:v>22</c:v>
                </c:pt>
                <c:pt idx="4">
                  <c:v>25</c:v>
                </c:pt>
                <c:pt idx="5">
                  <c:v>31</c:v>
                </c:pt>
                <c:pt idx="6">
                  <c:v>26</c:v>
                </c:pt>
                <c:pt idx="7">
                  <c:v>22</c:v>
                </c:pt>
                <c:pt idx="8">
                  <c:v>26</c:v>
                </c:pt>
                <c:pt idx="9">
                  <c:v>19</c:v>
                </c:pt>
                <c:pt idx="10">
                  <c:v>16</c:v>
                </c:pt>
                <c:pt idx="11">
                  <c:v>10</c:v>
                </c:pt>
                <c:pt idx="12">
                  <c:v>23</c:v>
                </c:pt>
                <c:pt idx="13">
                  <c:v>21</c:v>
                </c:pt>
                <c:pt idx="14">
                  <c:v>34</c:v>
                </c:pt>
                <c:pt idx="15">
                  <c:v>27</c:v>
                </c:pt>
                <c:pt idx="16">
                  <c:v>30</c:v>
                </c:pt>
                <c:pt idx="17">
                  <c:v>13</c:v>
                </c:pt>
                <c:pt idx="18">
                  <c:v>23</c:v>
                </c:pt>
                <c:pt idx="19">
                  <c:v>6</c:v>
                </c:pt>
                <c:pt idx="20">
                  <c:v>-21</c:v>
                </c:pt>
                <c:pt idx="21">
                  <c:v>-15</c:v>
                </c:pt>
                <c:pt idx="22">
                  <c:v>-15</c:v>
                </c:pt>
                <c:pt idx="23">
                  <c:v>-8</c:v>
                </c:pt>
                <c:pt idx="24">
                  <c:v>0</c:v>
                </c:pt>
                <c:pt idx="25">
                  <c:v>10</c:v>
                </c:pt>
                <c:pt idx="26">
                  <c:v>29</c:v>
                </c:pt>
                <c:pt idx="27">
                  <c:v>8</c:v>
                </c:pt>
                <c:pt idx="28">
                  <c:v>4</c:v>
                </c:pt>
                <c:pt idx="29">
                  <c:v>-6</c:v>
                </c:pt>
                <c:pt idx="30">
                  <c:v>-1</c:v>
                </c:pt>
                <c:pt idx="31">
                  <c:v>-3</c:v>
                </c:pt>
                <c:pt idx="32">
                  <c:v>-5</c:v>
                </c:pt>
                <c:pt idx="33">
                  <c:v>-11</c:v>
                </c:pt>
                <c:pt idx="34">
                  <c:v>-5</c:v>
                </c:pt>
                <c:pt idx="35">
                  <c:v>-21</c:v>
                </c:pt>
                <c:pt idx="36">
                  <c:v>-18</c:v>
                </c:pt>
                <c:pt idx="37">
                  <c:v>-7</c:v>
                </c:pt>
                <c:pt idx="38">
                  <c:v>-2</c:v>
                </c:pt>
                <c:pt idx="39">
                  <c:v>-13</c:v>
                </c:pt>
                <c:pt idx="40">
                  <c:v>14</c:v>
                </c:pt>
                <c:pt idx="41">
                  <c:v>2</c:v>
                </c:pt>
                <c:pt idx="42">
                  <c:v>-9</c:v>
                </c:pt>
                <c:pt idx="43">
                  <c:v>2</c:v>
                </c:pt>
                <c:pt idx="44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18-4CE6-AA09-878E932CD44D}"/>
            </c:ext>
          </c:extLst>
        </c:ser>
        <c:ser>
          <c:idx val="3"/>
          <c:order val="3"/>
          <c:tx>
            <c:strRef>
              <c:f>'Új verzió'!$E$439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18-4CE6-AA09-878E932CD4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verzió'!$A$440:$A$484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verzió'!$E$440:$E$484</c:f>
              <c:numCache>
                <c:formatCode>General\ "pont"</c:formatCode>
                <c:ptCount val="45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  <c:pt idx="43">
                  <c:v>0</c:v>
                </c:pt>
                <c:pt idx="44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18-4CE6-AA09-878E932CD44D}"/>
            </c:ext>
          </c:extLst>
        </c:ser>
        <c:ser>
          <c:idx val="4"/>
          <c:order val="4"/>
          <c:tx>
            <c:strRef>
              <c:f>'Új verzió'!$F$439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18-4CE6-AA09-878E932CD4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verzió'!$A$440:$A$484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verzió'!$F$440:$F$484</c:f>
              <c:numCache>
                <c:formatCode>General\ "pont"</c:formatCode>
                <c:ptCount val="45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18-4CE6-AA09-878E932CD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40234033245844"/>
          <c:y val="0.93153584272692014"/>
          <c:w val="0.79775076552930879"/>
          <c:h val="6.8464157273079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91796632568173"/>
          <c:y val="2.8341645794116906E-2"/>
          <c:w val="0.74241538250050509"/>
          <c:h val="0.59661336617696403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verzió'!$L$486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-1.3888887369982715E-3"/>
                  <c:y val="2.3215041559595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0-4891-B31E-AB82B8C26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verzió'!$K$487:$K$531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verzió'!$L$487:$L$531</c:f>
              <c:numCache>
                <c:formatCode>General\ "pont"</c:formatCode>
                <c:ptCount val="45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  <c:pt idx="43">
                  <c:v>-9</c:v>
                </c:pt>
                <c:pt idx="4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00-4891-B31E-AB82B8C2689E}"/>
            </c:ext>
          </c:extLst>
        </c:ser>
        <c:ser>
          <c:idx val="1"/>
          <c:order val="1"/>
          <c:tx>
            <c:strRef>
              <c:f>'Új verzió'!$M$486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0-4891-B31E-AB82B8C26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verzió'!$K$487:$K$531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verzió'!$M$487:$M$531</c:f>
              <c:numCache>
                <c:formatCode>General\ "pont"</c:formatCode>
                <c:ptCount val="45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  <c:pt idx="43">
                  <c:v>3</c:v>
                </c:pt>
                <c:pt idx="44">
                  <c:v>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00-4891-B31E-AB82B8C2689E}"/>
            </c:ext>
          </c:extLst>
        </c:ser>
        <c:ser>
          <c:idx val="2"/>
          <c:order val="2"/>
          <c:tx>
            <c:strRef>
              <c:f>'Új verzió'!$N$486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0-4891-B31E-AB82B8C26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verzió'!$K$487:$K$531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verzió'!$N$487:$N$531</c:f>
              <c:numCache>
                <c:formatCode>General\ "pont"</c:formatCode>
                <c:ptCount val="45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  <c:pt idx="43">
                  <c:v>-4</c:v>
                </c:pt>
                <c:pt idx="4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00-4891-B31E-AB82B8C2689E}"/>
            </c:ext>
          </c:extLst>
        </c:ser>
        <c:ser>
          <c:idx val="3"/>
          <c:order val="3"/>
          <c:tx>
            <c:strRef>
              <c:f>'Új verzió'!$O$486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-1.3888887369982715E-3"/>
                  <c:y val="-7.7383471865319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00-4891-B31E-AB82B8C26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verzió'!$K$487:$K$531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verzió'!$O$487:$O$531</c:f>
              <c:numCache>
                <c:formatCode>General\ "pont"</c:formatCode>
                <c:ptCount val="45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00-4891-B31E-AB82B8C26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22187552254206"/>
          <c:y val="0.86068294062067652"/>
          <c:w val="0.74427835255048647"/>
          <c:h val="0.12384036500625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4.1078482903674426E-2"/>
          <c:w val="0.7521375765529309"/>
          <c:h val="0.57571279030856859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verzió'!$B$650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EC-4D7E-B6FB-306C10AF3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verzió'!$A$651:$A$677</c:f>
              <c:strCache>
                <c:ptCount val="27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</c:strCache>
            </c:strRef>
          </c:cat>
          <c:val>
            <c:numRef>
              <c:f>'Új verzió'!$B$651:$B$677</c:f>
              <c:numCache>
                <c:formatCode>General\ "pont"</c:formatCode>
                <c:ptCount val="27"/>
                <c:pt idx="0">
                  <c:v>72</c:v>
                </c:pt>
                <c:pt idx="1">
                  <c:v>68</c:v>
                </c:pt>
                <c:pt idx="2">
                  <c:v>75</c:v>
                </c:pt>
                <c:pt idx="3">
                  <c:v>50</c:v>
                </c:pt>
                <c:pt idx="4">
                  <c:v>45</c:v>
                </c:pt>
                <c:pt idx="5">
                  <c:v>31</c:v>
                </c:pt>
                <c:pt idx="6">
                  <c:v>28</c:v>
                </c:pt>
                <c:pt idx="7">
                  <c:v>-6</c:v>
                </c:pt>
                <c:pt idx="8">
                  <c:v>-13</c:v>
                </c:pt>
                <c:pt idx="9">
                  <c:v>-20</c:v>
                </c:pt>
                <c:pt idx="10">
                  <c:v>-32</c:v>
                </c:pt>
                <c:pt idx="11">
                  <c:v>-28</c:v>
                </c:pt>
                <c:pt idx="12">
                  <c:v>-49</c:v>
                </c:pt>
                <c:pt idx="13">
                  <c:v>-37</c:v>
                </c:pt>
                <c:pt idx="14">
                  <c:v>-54</c:v>
                </c:pt>
                <c:pt idx="15">
                  <c:v>-59</c:v>
                </c:pt>
                <c:pt idx="16">
                  <c:v>-62</c:v>
                </c:pt>
                <c:pt idx="17">
                  <c:v>-61</c:v>
                </c:pt>
                <c:pt idx="18">
                  <c:v>-48</c:v>
                </c:pt>
                <c:pt idx="19">
                  <c:v>-49</c:v>
                </c:pt>
                <c:pt idx="20">
                  <c:v>-50</c:v>
                </c:pt>
                <c:pt idx="21">
                  <c:v>-56</c:v>
                </c:pt>
                <c:pt idx="22">
                  <c:v>-40</c:v>
                </c:pt>
                <c:pt idx="23">
                  <c:v>-26</c:v>
                </c:pt>
                <c:pt idx="24">
                  <c:v>-5</c:v>
                </c:pt>
                <c:pt idx="25">
                  <c:v>-38</c:v>
                </c:pt>
                <c:pt idx="26">
                  <c:v>-43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EC-4D7E-B6FB-306C10AF3139}"/>
            </c:ext>
          </c:extLst>
        </c:ser>
        <c:ser>
          <c:idx val="1"/>
          <c:order val="1"/>
          <c:tx>
            <c:strRef>
              <c:f>'Új verzió'!$C$650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EC-4D7E-B6FB-306C10AF3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verzió'!$A$651:$A$677</c:f>
              <c:strCache>
                <c:ptCount val="27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</c:strCache>
            </c:strRef>
          </c:cat>
          <c:val>
            <c:numRef>
              <c:f>'Új verzió'!$C$651:$C$677</c:f>
              <c:numCache>
                <c:formatCode>General\ "pont"</c:formatCode>
                <c:ptCount val="27"/>
                <c:pt idx="0">
                  <c:v>65</c:v>
                </c:pt>
                <c:pt idx="1">
                  <c:v>66</c:v>
                </c:pt>
                <c:pt idx="2">
                  <c:v>63</c:v>
                </c:pt>
                <c:pt idx="3">
                  <c:v>62</c:v>
                </c:pt>
                <c:pt idx="4">
                  <c:v>60</c:v>
                </c:pt>
                <c:pt idx="5">
                  <c:v>65</c:v>
                </c:pt>
                <c:pt idx="6">
                  <c:v>58</c:v>
                </c:pt>
                <c:pt idx="7">
                  <c:v>51</c:v>
                </c:pt>
                <c:pt idx="8">
                  <c:v>63</c:v>
                </c:pt>
                <c:pt idx="9">
                  <c:v>43</c:v>
                </c:pt>
                <c:pt idx="10">
                  <c:v>18</c:v>
                </c:pt>
                <c:pt idx="11">
                  <c:v>0</c:v>
                </c:pt>
                <c:pt idx="12">
                  <c:v>8</c:v>
                </c:pt>
                <c:pt idx="13">
                  <c:v>18</c:v>
                </c:pt>
                <c:pt idx="14">
                  <c:v>4</c:v>
                </c:pt>
                <c:pt idx="15">
                  <c:v>1</c:v>
                </c:pt>
                <c:pt idx="16">
                  <c:v>7</c:v>
                </c:pt>
                <c:pt idx="17">
                  <c:v>8</c:v>
                </c:pt>
                <c:pt idx="18">
                  <c:v>2</c:v>
                </c:pt>
                <c:pt idx="19">
                  <c:v>7</c:v>
                </c:pt>
                <c:pt idx="20">
                  <c:v>15</c:v>
                </c:pt>
                <c:pt idx="21">
                  <c:v>6</c:v>
                </c:pt>
                <c:pt idx="22">
                  <c:v>10</c:v>
                </c:pt>
                <c:pt idx="23">
                  <c:v>-5</c:v>
                </c:pt>
                <c:pt idx="24">
                  <c:v>-9</c:v>
                </c:pt>
                <c:pt idx="25">
                  <c:v>1</c:v>
                </c:pt>
                <c:pt idx="26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EC-4D7E-B6FB-306C10AF3139}"/>
            </c:ext>
          </c:extLst>
        </c:ser>
        <c:ser>
          <c:idx val="2"/>
          <c:order val="2"/>
          <c:tx>
            <c:strRef>
              <c:f>'Új verzió'!$D$650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EC-4D7E-B6FB-306C10AF3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verzió'!$A$651:$A$677</c:f>
              <c:strCache>
                <c:ptCount val="27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</c:strCache>
            </c:strRef>
          </c:cat>
          <c:val>
            <c:numRef>
              <c:f>'Új verzió'!$D$651:$D$677</c:f>
              <c:numCache>
                <c:formatCode>General\ "pont"</c:formatCode>
                <c:ptCount val="27"/>
                <c:pt idx="0">
                  <c:v>44</c:v>
                </c:pt>
                <c:pt idx="1">
                  <c:v>46</c:v>
                </c:pt>
                <c:pt idx="2">
                  <c:v>39</c:v>
                </c:pt>
                <c:pt idx="3">
                  <c:v>45</c:v>
                </c:pt>
                <c:pt idx="4">
                  <c:v>41</c:v>
                </c:pt>
                <c:pt idx="5">
                  <c:v>40</c:v>
                </c:pt>
                <c:pt idx="6">
                  <c:v>40</c:v>
                </c:pt>
                <c:pt idx="7">
                  <c:v>48</c:v>
                </c:pt>
                <c:pt idx="8">
                  <c:v>46</c:v>
                </c:pt>
                <c:pt idx="9">
                  <c:v>39</c:v>
                </c:pt>
                <c:pt idx="10">
                  <c:v>27</c:v>
                </c:pt>
                <c:pt idx="11">
                  <c:v>25</c:v>
                </c:pt>
                <c:pt idx="12">
                  <c:v>25</c:v>
                </c:pt>
                <c:pt idx="13">
                  <c:v>20</c:v>
                </c:pt>
                <c:pt idx="14">
                  <c:v>23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14</c:v>
                </c:pt>
                <c:pt idx="19">
                  <c:v>34</c:v>
                </c:pt>
                <c:pt idx="20">
                  <c:v>33</c:v>
                </c:pt>
                <c:pt idx="21">
                  <c:v>26</c:v>
                </c:pt>
                <c:pt idx="22">
                  <c:v>23</c:v>
                </c:pt>
                <c:pt idx="23">
                  <c:v>29</c:v>
                </c:pt>
                <c:pt idx="24">
                  <c:v>22</c:v>
                </c:pt>
                <c:pt idx="25">
                  <c:v>20</c:v>
                </c:pt>
                <c:pt idx="26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EC-4D7E-B6FB-306C10AF3139}"/>
            </c:ext>
          </c:extLst>
        </c:ser>
        <c:ser>
          <c:idx val="3"/>
          <c:order val="3"/>
          <c:tx>
            <c:strRef>
              <c:f>'Új verzió'!$E$650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EC-4D7E-B6FB-306C10AF3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verzió'!$A$651:$A$677</c:f>
              <c:strCache>
                <c:ptCount val="27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</c:strCache>
            </c:strRef>
          </c:cat>
          <c:val>
            <c:numRef>
              <c:f>'Új verzió'!$E$651:$E$677</c:f>
              <c:numCache>
                <c:formatCode>General\ "pont"</c:formatCode>
                <c:ptCount val="27"/>
                <c:pt idx="0">
                  <c:v>54</c:v>
                </c:pt>
                <c:pt idx="1">
                  <c:v>55</c:v>
                </c:pt>
                <c:pt idx="2">
                  <c:v>50</c:v>
                </c:pt>
                <c:pt idx="3">
                  <c:v>53</c:v>
                </c:pt>
                <c:pt idx="4">
                  <c:v>46</c:v>
                </c:pt>
                <c:pt idx="5">
                  <c:v>50</c:v>
                </c:pt>
                <c:pt idx="6">
                  <c:v>47</c:v>
                </c:pt>
                <c:pt idx="7">
                  <c:v>47</c:v>
                </c:pt>
                <c:pt idx="8">
                  <c:v>48</c:v>
                </c:pt>
                <c:pt idx="9">
                  <c:v>37</c:v>
                </c:pt>
                <c:pt idx="10">
                  <c:v>24</c:v>
                </c:pt>
                <c:pt idx="11">
                  <c:v>12</c:v>
                </c:pt>
                <c:pt idx="12">
                  <c:v>11</c:v>
                </c:pt>
                <c:pt idx="13">
                  <c:v>9</c:v>
                </c:pt>
                <c:pt idx="14">
                  <c:v>12</c:v>
                </c:pt>
                <c:pt idx="15">
                  <c:v>3</c:v>
                </c:pt>
                <c:pt idx="16">
                  <c:v>7</c:v>
                </c:pt>
                <c:pt idx="17">
                  <c:v>7</c:v>
                </c:pt>
                <c:pt idx="18">
                  <c:v>4</c:v>
                </c:pt>
                <c:pt idx="19">
                  <c:v>18</c:v>
                </c:pt>
                <c:pt idx="20">
                  <c:v>26</c:v>
                </c:pt>
                <c:pt idx="21">
                  <c:v>10</c:v>
                </c:pt>
                <c:pt idx="22">
                  <c:v>12</c:v>
                </c:pt>
                <c:pt idx="23">
                  <c:v>15</c:v>
                </c:pt>
                <c:pt idx="24">
                  <c:v>7</c:v>
                </c:pt>
                <c:pt idx="25">
                  <c:v>13</c:v>
                </c:pt>
                <c:pt idx="26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EC-4D7E-B6FB-306C10AF3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891624"/>
        <c:axId val="856894248"/>
      </c:lineChart>
      <c:catAx>
        <c:axId val="85689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4248"/>
        <c:crosses val="autoZero"/>
        <c:auto val="1"/>
        <c:lblAlgn val="ctr"/>
        <c:lblOffset val="100"/>
        <c:noMultiLvlLbl val="0"/>
      </c:catAx>
      <c:valAx>
        <c:axId val="856894248"/>
        <c:scaling>
          <c:orientation val="minMax"/>
          <c:max val="80"/>
          <c:min val="-7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16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4996719160105"/>
          <c:y val="0.85865543083436413"/>
          <c:w val="0.74844510061242353"/>
          <c:h val="0.11308099648010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4.1904014605243796E-2"/>
          <c:w val="0.75630424321959755"/>
          <c:h val="0.58486522118065798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verzió'!$L$616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'Új verzió'!$K$617:$K$661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verzió'!$L$617:$L$661</c:f>
              <c:numCache>
                <c:formatCode>General\ "pont"</c:formatCode>
                <c:ptCount val="45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>
                  <c:v>57</c:v>
                </c:pt>
                <c:pt idx="18">
                  <c:v>55</c:v>
                </c:pt>
                <c:pt idx="19">
                  <c:v>54</c:v>
                </c:pt>
                <c:pt idx="20">
                  <c:v>52</c:v>
                </c:pt>
                <c:pt idx="21">
                  <c:v>57</c:v>
                </c:pt>
                <c:pt idx="22">
                  <c:v>48</c:v>
                </c:pt>
                <c:pt idx="23">
                  <c:v>59</c:v>
                </c:pt>
                <c:pt idx="24">
                  <c:v>50</c:v>
                </c:pt>
                <c:pt idx="25">
                  <c:v>56</c:v>
                </c:pt>
                <c:pt idx="26">
                  <c:v>37</c:v>
                </c:pt>
                <c:pt idx="27">
                  <c:v>23</c:v>
                </c:pt>
                <c:pt idx="28">
                  <c:v>11</c:v>
                </c:pt>
                <c:pt idx="29">
                  <c:v>-6</c:v>
                </c:pt>
                <c:pt idx="30">
                  <c:v>4</c:v>
                </c:pt>
                <c:pt idx="31">
                  <c:v>11</c:v>
                </c:pt>
                <c:pt idx="32">
                  <c:v>4</c:v>
                </c:pt>
                <c:pt idx="33">
                  <c:v>6</c:v>
                </c:pt>
                <c:pt idx="34">
                  <c:v>4</c:v>
                </c:pt>
                <c:pt idx="35">
                  <c:v>31</c:v>
                </c:pt>
                <c:pt idx="36">
                  <c:v>26</c:v>
                </c:pt>
                <c:pt idx="37">
                  <c:v>28</c:v>
                </c:pt>
                <c:pt idx="38">
                  <c:v>18</c:v>
                </c:pt>
                <c:pt idx="39">
                  <c:v>19</c:v>
                </c:pt>
                <c:pt idx="40">
                  <c:v>7</c:v>
                </c:pt>
                <c:pt idx="41">
                  <c:v>1</c:v>
                </c:pt>
                <c:pt idx="42">
                  <c:v>11</c:v>
                </c:pt>
                <c:pt idx="43">
                  <c:v>6</c:v>
                </c:pt>
                <c:pt idx="44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37-4674-B46E-35BB6427983E}"/>
            </c:ext>
          </c:extLst>
        </c:ser>
        <c:ser>
          <c:idx val="1"/>
          <c:order val="1"/>
          <c:tx>
            <c:strRef>
              <c:f>'Új verzió'!$M$616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37-4674-B46E-35BB64279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verzió'!$K$617:$K$661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verzió'!$M$617:$M$661</c:f>
              <c:numCache>
                <c:formatCode>General\ "pont"</c:formatCode>
                <c:ptCount val="45"/>
                <c:pt idx="0">
                  <c:v>13.23529411764706</c:v>
                </c:pt>
                <c:pt idx="1">
                  <c:v>32.18390804597702</c:v>
                </c:pt>
                <c:pt idx="2">
                  <c:v>25.373134328358205</c:v>
                </c:pt>
                <c:pt idx="3">
                  <c:v>28.387096774193548</c:v>
                </c:pt>
                <c:pt idx="4">
                  <c:v>26.666666666666671</c:v>
                </c:pt>
                <c:pt idx="5">
                  <c:v>27.999999999999996</c:v>
                </c:pt>
                <c:pt idx="6">
                  <c:v>46.153846153846153</c:v>
                </c:pt>
                <c:pt idx="7">
                  <c:v>32.87671232876712</c:v>
                </c:pt>
                <c:pt idx="8">
                  <c:v>35.785953177257525</c:v>
                </c:pt>
                <c:pt idx="9">
                  <c:v>20</c:v>
                </c:pt>
                <c:pt idx="10">
                  <c:v>47.457627118644076</c:v>
                </c:pt>
                <c:pt idx="11">
                  <c:v>49</c:v>
                </c:pt>
                <c:pt idx="12">
                  <c:v>41.17647058823529</c:v>
                </c:pt>
                <c:pt idx="13">
                  <c:v>54.545454545454554</c:v>
                </c:pt>
                <c:pt idx="14">
                  <c:v>14.285714285714288</c:v>
                </c:pt>
                <c:pt idx="15">
                  <c:v>60</c:v>
                </c:pt>
                <c:pt idx="16">
                  <c:v>33.333333333333336</c:v>
                </c:pt>
                <c:pt idx="17">
                  <c:v>61</c:v>
                </c:pt>
                <c:pt idx="18">
                  <c:v>56</c:v>
                </c:pt>
                <c:pt idx="19">
                  <c:v>64</c:v>
                </c:pt>
                <c:pt idx="20">
                  <c:v>40</c:v>
                </c:pt>
                <c:pt idx="21">
                  <c:v>50</c:v>
                </c:pt>
                <c:pt idx="22">
                  <c:v>26</c:v>
                </c:pt>
                <c:pt idx="23">
                  <c:v>19</c:v>
                </c:pt>
                <c:pt idx="24">
                  <c:v>16</c:v>
                </c:pt>
                <c:pt idx="25">
                  <c:v>3</c:v>
                </c:pt>
                <c:pt idx="26">
                  <c:v>-16</c:v>
                </c:pt>
                <c:pt idx="27">
                  <c:v>-6</c:v>
                </c:pt>
                <c:pt idx="28">
                  <c:v>-32</c:v>
                </c:pt>
                <c:pt idx="29">
                  <c:v>-25</c:v>
                </c:pt>
                <c:pt idx="30">
                  <c:v>-31</c:v>
                </c:pt>
                <c:pt idx="31">
                  <c:v>-14</c:v>
                </c:pt>
                <c:pt idx="32">
                  <c:v>-26</c:v>
                </c:pt>
                <c:pt idx="33">
                  <c:v>-29</c:v>
                </c:pt>
                <c:pt idx="34">
                  <c:v>-38</c:v>
                </c:pt>
                <c:pt idx="35">
                  <c:v>-9</c:v>
                </c:pt>
                <c:pt idx="36">
                  <c:v>-11</c:v>
                </c:pt>
                <c:pt idx="37">
                  <c:v>-4</c:v>
                </c:pt>
                <c:pt idx="38">
                  <c:v>-17</c:v>
                </c:pt>
                <c:pt idx="39">
                  <c:v>-22</c:v>
                </c:pt>
                <c:pt idx="40">
                  <c:v>-20</c:v>
                </c:pt>
                <c:pt idx="41">
                  <c:v>-16</c:v>
                </c:pt>
                <c:pt idx="42">
                  <c:v>-3</c:v>
                </c:pt>
                <c:pt idx="43">
                  <c:v>-10</c:v>
                </c:pt>
                <c:pt idx="4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37-4674-B46E-35BB6427983E}"/>
            </c:ext>
          </c:extLst>
        </c:ser>
        <c:ser>
          <c:idx val="2"/>
          <c:order val="2"/>
          <c:tx>
            <c:strRef>
              <c:f>'Új verzió'!$N$616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37-4674-B46E-35BB64279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verzió'!$K$617:$K$661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verzió'!$N$617:$N$661</c:f>
              <c:numCache>
                <c:formatCode>General\ "pont"</c:formatCode>
                <c:ptCount val="45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>
                  <c:v>57</c:v>
                </c:pt>
                <c:pt idx="18">
                  <c:v>48</c:v>
                </c:pt>
                <c:pt idx="19">
                  <c:v>52</c:v>
                </c:pt>
                <c:pt idx="20">
                  <c:v>47</c:v>
                </c:pt>
                <c:pt idx="21">
                  <c:v>56</c:v>
                </c:pt>
                <c:pt idx="22">
                  <c:v>46</c:v>
                </c:pt>
                <c:pt idx="23">
                  <c:v>47</c:v>
                </c:pt>
                <c:pt idx="24">
                  <c:v>52</c:v>
                </c:pt>
                <c:pt idx="25">
                  <c:v>49</c:v>
                </c:pt>
                <c:pt idx="26">
                  <c:v>39</c:v>
                </c:pt>
                <c:pt idx="27">
                  <c:v>32</c:v>
                </c:pt>
                <c:pt idx="28">
                  <c:v>19</c:v>
                </c:pt>
                <c:pt idx="29">
                  <c:v>22</c:v>
                </c:pt>
                <c:pt idx="30">
                  <c:v>12</c:v>
                </c:pt>
                <c:pt idx="31">
                  <c:v>21</c:v>
                </c:pt>
                <c:pt idx="32">
                  <c:v>14</c:v>
                </c:pt>
                <c:pt idx="33">
                  <c:v>16</c:v>
                </c:pt>
                <c:pt idx="34">
                  <c:v>28</c:v>
                </c:pt>
                <c:pt idx="35">
                  <c:v>26</c:v>
                </c:pt>
                <c:pt idx="36">
                  <c:v>36</c:v>
                </c:pt>
                <c:pt idx="37">
                  <c:v>44</c:v>
                </c:pt>
                <c:pt idx="38">
                  <c:v>37</c:v>
                </c:pt>
                <c:pt idx="39">
                  <c:v>28</c:v>
                </c:pt>
                <c:pt idx="40">
                  <c:v>15</c:v>
                </c:pt>
                <c:pt idx="41">
                  <c:v>30</c:v>
                </c:pt>
                <c:pt idx="42">
                  <c:v>21</c:v>
                </c:pt>
                <c:pt idx="43">
                  <c:v>19</c:v>
                </c:pt>
                <c:pt idx="44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37-4674-B46E-35BB6427983E}"/>
            </c:ext>
          </c:extLst>
        </c:ser>
        <c:ser>
          <c:idx val="3"/>
          <c:order val="3"/>
          <c:tx>
            <c:strRef>
              <c:f>'Új verzió'!$O$616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-2.0370135052831988E-16"/>
                  <c:y val="-1.3105259171462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37-4674-B46E-35BB64279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verzió'!$K$617:$K$661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verzió'!$O$617:$O$661</c:f>
              <c:numCache>
                <c:formatCode>General\ "pont"</c:formatCode>
                <c:ptCount val="45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  <c:pt idx="43">
                  <c:v>11</c:v>
                </c:pt>
                <c:pt idx="44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37-4674-B46E-35BB64279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20472440944882"/>
          <c:y val="0.89024809803476834"/>
          <c:w val="0.84233056878965007"/>
          <c:h val="0.10821455109384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'Új verzió'!$B$681</c:f>
              <c:strCache>
                <c:ptCount val="1"/>
                <c:pt idx="0">
                  <c:v>KKV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'Új verzió'!$A$682:$A$686</c:f>
              <c:strCache>
                <c:ptCount val="5"/>
                <c:pt idx="0">
                  <c:v>Nem</c:v>
                </c:pt>
                <c:pt idx="1">
                  <c:v>Igen, 0 és 5 százalék között</c:v>
                </c:pt>
                <c:pt idx="2">
                  <c:v>Igen, 6 és 10 százalék között</c:v>
                </c:pt>
                <c:pt idx="3">
                  <c:v>Igen, 11 százalék felett</c:v>
                </c:pt>
                <c:pt idx="4">
                  <c:v>Nem tudja/nem válaszol</c:v>
                </c:pt>
              </c:strCache>
            </c:strRef>
          </c:cat>
          <c:val>
            <c:numRef>
              <c:f>'Új verzió'!$B$682:$B$686</c:f>
              <c:numCache>
                <c:formatCode>General</c:formatCode>
                <c:ptCount val="5"/>
                <c:pt idx="0">
                  <c:v>0.77551020408163263</c:v>
                </c:pt>
                <c:pt idx="1">
                  <c:v>8.8435374149659865E-2</c:v>
                </c:pt>
                <c:pt idx="2">
                  <c:v>6.1224489795918366E-2</c:v>
                </c:pt>
                <c:pt idx="3">
                  <c:v>0</c:v>
                </c:pt>
                <c:pt idx="4">
                  <c:v>7.4829931972789115E-2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0-48DD-A12F-4CDA2AC39188}"/>
            </c:ext>
          </c:extLst>
        </c:ser>
        <c:ser>
          <c:idx val="1"/>
          <c:order val="1"/>
          <c:tx>
            <c:strRef>
              <c:f>'Új verzió'!$C$681</c:f>
              <c:strCache>
                <c:ptCount val="1"/>
                <c:pt idx="0">
                  <c:v>Nagyvállalat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'Új verzió'!$A$682:$A$686</c:f>
              <c:strCache>
                <c:ptCount val="5"/>
                <c:pt idx="0">
                  <c:v>Nem</c:v>
                </c:pt>
                <c:pt idx="1">
                  <c:v>Igen, 0 és 5 százalék között</c:v>
                </c:pt>
                <c:pt idx="2">
                  <c:v>Igen, 6 és 10 százalék között</c:v>
                </c:pt>
                <c:pt idx="3">
                  <c:v>Igen, 11 százalék felett</c:v>
                </c:pt>
                <c:pt idx="4">
                  <c:v>Nem tudja/nem válaszol</c:v>
                </c:pt>
              </c:strCache>
            </c:strRef>
          </c:cat>
          <c:val>
            <c:numRef>
              <c:f>'Új verzió'!$C$682:$C$686</c:f>
              <c:numCache>
                <c:formatCode>General</c:formatCode>
                <c:ptCount val="5"/>
                <c:pt idx="0">
                  <c:v>0.69047619047619047</c:v>
                </c:pt>
                <c:pt idx="1">
                  <c:v>0.14285714285714285</c:v>
                </c:pt>
                <c:pt idx="2">
                  <c:v>2.3809523809523808E-2</c:v>
                </c:pt>
                <c:pt idx="3">
                  <c:v>2.3809523809523808E-2</c:v>
                </c:pt>
                <c:pt idx="4">
                  <c:v>0.11904761904761904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80-48DD-A12F-4CDA2AC39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467024"/>
        <c:axId val="1235466368"/>
      </c:barChart>
      <c:catAx>
        <c:axId val="12354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5466368"/>
        <c:crosses val="autoZero"/>
        <c:auto val="1"/>
        <c:lblAlgn val="ctr"/>
        <c:lblOffset val="100"/>
        <c:noMultiLvlLbl val="0"/>
      </c:catAx>
      <c:valAx>
        <c:axId val="1235466368"/>
        <c:scaling>
          <c:orientation val="minMax"/>
          <c:max val="0.8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546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71664479440069"/>
          <c:y val="0.93010686525584441"/>
          <c:w val="0.43373337707786525"/>
          <c:h val="6.7462508547861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9308836395451"/>
          <c:y val="2.7981893727635623E-2"/>
          <c:w val="0.8073477690288714"/>
          <c:h val="0.6470244753832366"/>
        </c:manualLayout>
      </c:layout>
      <c:lineChart>
        <c:grouping val="standard"/>
        <c:varyColors val="0"/>
        <c:ser>
          <c:idx val="0"/>
          <c:order val="0"/>
          <c:tx>
            <c:strRef>
              <c:f>Indexek!$B$52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2D-4A58-9D6C-5D9CECAE7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Indexek!$B$53:$B$97</c:f>
              <c:numCache>
                <c:formatCode>General\ "pont"</c:formatCode>
                <c:ptCount val="45"/>
                <c:pt idx="0">
                  <c:v>-37</c:v>
                </c:pt>
                <c:pt idx="1">
                  <c:v>-43</c:v>
                </c:pt>
                <c:pt idx="2">
                  <c:v>-40</c:v>
                </c:pt>
                <c:pt idx="3">
                  <c:v>-42</c:v>
                </c:pt>
                <c:pt idx="4">
                  <c:v>-32</c:v>
                </c:pt>
                <c:pt idx="5">
                  <c:v>-23</c:v>
                </c:pt>
                <c:pt idx="6">
                  <c:v>-22</c:v>
                </c:pt>
                <c:pt idx="7">
                  <c:v>-23</c:v>
                </c:pt>
                <c:pt idx="8">
                  <c:v>-17</c:v>
                </c:pt>
                <c:pt idx="9">
                  <c:v>-15</c:v>
                </c:pt>
                <c:pt idx="10">
                  <c:v>-15</c:v>
                </c:pt>
                <c:pt idx="11">
                  <c:v>-17</c:v>
                </c:pt>
                <c:pt idx="12">
                  <c:v>-8</c:v>
                </c:pt>
                <c:pt idx="13">
                  <c:v>-15</c:v>
                </c:pt>
                <c:pt idx="14">
                  <c:v>-16</c:v>
                </c:pt>
                <c:pt idx="15">
                  <c:v>-22</c:v>
                </c:pt>
                <c:pt idx="16">
                  <c:v>-16</c:v>
                </c:pt>
                <c:pt idx="17">
                  <c:v>-14</c:v>
                </c:pt>
                <c:pt idx="18">
                  <c:v>-17</c:v>
                </c:pt>
                <c:pt idx="19">
                  <c:v>-22</c:v>
                </c:pt>
                <c:pt idx="20">
                  <c:v>-30</c:v>
                </c:pt>
                <c:pt idx="21">
                  <c:v>-25</c:v>
                </c:pt>
                <c:pt idx="22">
                  <c:v>-22</c:v>
                </c:pt>
                <c:pt idx="23">
                  <c:v>-24</c:v>
                </c:pt>
                <c:pt idx="24">
                  <c:v>-25</c:v>
                </c:pt>
                <c:pt idx="25">
                  <c:v>-35</c:v>
                </c:pt>
                <c:pt idx="26">
                  <c:v>-31</c:v>
                </c:pt>
                <c:pt idx="27">
                  <c:v>-31</c:v>
                </c:pt>
                <c:pt idx="28">
                  <c:v>-31</c:v>
                </c:pt>
                <c:pt idx="29">
                  <c:v>-41</c:v>
                </c:pt>
                <c:pt idx="30">
                  <c:v>-27</c:v>
                </c:pt>
                <c:pt idx="31">
                  <c:v>-45</c:v>
                </c:pt>
                <c:pt idx="32">
                  <c:v>-30</c:v>
                </c:pt>
                <c:pt idx="33">
                  <c:v>-37</c:v>
                </c:pt>
                <c:pt idx="34">
                  <c:v>-37</c:v>
                </c:pt>
                <c:pt idx="35">
                  <c:v>-33</c:v>
                </c:pt>
                <c:pt idx="36">
                  <c:v>-34</c:v>
                </c:pt>
                <c:pt idx="37">
                  <c:v>-26</c:v>
                </c:pt>
                <c:pt idx="38">
                  <c:v>-38</c:v>
                </c:pt>
                <c:pt idx="39">
                  <c:v>-40</c:v>
                </c:pt>
                <c:pt idx="40">
                  <c:v>-32</c:v>
                </c:pt>
                <c:pt idx="41">
                  <c:v>-35</c:v>
                </c:pt>
                <c:pt idx="42">
                  <c:v>-29</c:v>
                </c:pt>
                <c:pt idx="43">
                  <c:v>-37</c:v>
                </c:pt>
                <c:pt idx="44">
                  <c:v>-40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2D-4A58-9D6C-5D9CECAE766D}"/>
            </c:ext>
          </c:extLst>
        </c:ser>
        <c:ser>
          <c:idx val="1"/>
          <c:order val="1"/>
          <c:tx>
            <c:strRef>
              <c:f>Indexek!$C$52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42D-4A58-9D6C-5D9CECAE766D}"/>
              </c:ext>
            </c:extLst>
          </c:dPt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2D-4A58-9D6C-5D9CECAE7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Indexek!$C$53:$C$97</c:f>
              <c:numCache>
                <c:formatCode>General\ "pont"</c:formatCode>
                <c:ptCount val="45"/>
                <c:pt idx="0">
                  <c:v>-30</c:v>
                </c:pt>
                <c:pt idx="1">
                  <c:v>-35</c:v>
                </c:pt>
                <c:pt idx="2">
                  <c:v>-34</c:v>
                </c:pt>
                <c:pt idx="3">
                  <c:v>-29</c:v>
                </c:pt>
                <c:pt idx="4">
                  <c:v>-16</c:v>
                </c:pt>
                <c:pt idx="5">
                  <c:v>-13</c:v>
                </c:pt>
                <c:pt idx="6">
                  <c:v>-9</c:v>
                </c:pt>
                <c:pt idx="7">
                  <c:v>-7</c:v>
                </c:pt>
                <c:pt idx="8">
                  <c:v>-2</c:v>
                </c:pt>
                <c:pt idx="9">
                  <c:v>-4</c:v>
                </c:pt>
                <c:pt idx="10">
                  <c:v>-3</c:v>
                </c:pt>
                <c:pt idx="11">
                  <c:v>-2</c:v>
                </c:pt>
                <c:pt idx="12">
                  <c:v>-3</c:v>
                </c:pt>
                <c:pt idx="13">
                  <c:v>-4</c:v>
                </c:pt>
                <c:pt idx="14">
                  <c:v>-5</c:v>
                </c:pt>
                <c:pt idx="15">
                  <c:v>-6</c:v>
                </c:pt>
                <c:pt idx="16">
                  <c:v>-4</c:v>
                </c:pt>
                <c:pt idx="17">
                  <c:v>-2</c:v>
                </c:pt>
                <c:pt idx="18">
                  <c:v>-6</c:v>
                </c:pt>
                <c:pt idx="19">
                  <c:v>-5</c:v>
                </c:pt>
                <c:pt idx="20">
                  <c:v>-21</c:v>
                </c:pt>
                <c:pt idx="21">
                  <c:v>-19</c:v>
                </c:pt>
                <c:pt idx="22">
                  <c:v>-16</c:v>
                </c:pt>
                <c:pt idx="23">
                  <c:v>-21</c:v>
                </c:pt>
                <c:pt idx="24">
                  <c:v>-14</c:v>
                </c:pt>
                <c:pt idx="25">
                  <c:v>-22</c:v>
                </c:pt>
                <c:pt idx="26">
                  <c:v>-29</c:v>
                </c:pt>
                <c:pt idx="27">
                  <c:v>-38</c:v>
                </c:pt>
                <c:pt idx="28">
                  <c:v>-22</c:v>
                </c:pt>
                <c:pt idx="29">
                  <c:v>-22</c:v>
                </c:pt>
                <c:pt idx="30">
                  <c:v>-28</c:v>
                </c:pt>
                <c:pt idx="31">
                  <c:v>-33</c:v>
                </c:pt>
                <c:pt idx="32">
                  <c:v>-32</c:v>
                </c:pt>
                <c:pt idx="33">
                  <c:v>-27</c:v>
                </c:pt>
                <c:pt idx="34">
                  <c:v>-29</c:v>
                </c:pt>
                <c:pt idx="35">
                  <c:v>-29</c:v>
                </c:pt>
                <c:pt idx="36">
                  <c:v>-32</c:v>
                </c:pt>
                <c:pt idx="37">
                  <c:v>-28</c:v>
                </c:pt>
                <c:pt idx="38">
                  <c:v>-29</c:v>
                </c:pt>
                <c:pt idx="39">
                  <c:v>-32</c:v>
                </c:pt>
                <c:pt idx="40">
                  <c:v>-27</c:v>
                </c:pt>
                <c:pt idx="41">
                  <c:v>-30</c:v>
                </c:pt>
                <c:pt idx="42">
                  <c:v>-27</c:v>
                </c:pt>
                <c:pt idx="43">
                  <c:v>-21</c:v>
                </c:pt>
                <c:pt idx="44">
                  <c:v>-32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2D-4A58-9D6C-5D9CECAE766D}"/>
            </c:ext>
          </c:extLst>
        </c:ser>
        <c:ser>
          <c:idx val="2"/>
          <c:order val="2"/>
          <c:tx>
            <c:strRef>
              <c:f>Indexek!$D$52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2D-4A58-9D6C-5D9CECAE7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Indexek!$D$53:$D$97</c:f>
              <c:numCache>
                <c:formatCode>General\ "pont"</c:formatCode>
                <c:ptCount val="45"/>
                <c:pt idx="0">
                  <c:v>-29</c:v>
                </c:pt>
                <c:pt idx="1">
                  <c:v>-32</c:v>
                </c:pt>
                <c:pt idx="2">
                  <c:v>-21</c:v>
                </c:pt>
                <c:pt idx="3">
                  <c:v>-10</c:v>
                </c:pt>
                <c:pt idx="4">
                  <c:v>-6</c:v>
                </c:pt>
                <c:pt idx="5">
                  <c:v>15</c:v>
                </c:pt>
                <c:pt idx="6">
                  <c:v>5</c:v>
                </c:pt>
                <c:pt idx="7">
                  <c:v>10</c:v>
                </c:pt>
                <c:pt idx="8">
                  <c:v>14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8</c:v>
                </c:pt>
                <c:pt idx="14">
                  <c:v>17</c:v>
                </c:pt>
                <c:pt idx="15">
                  <c:v>8</c:v>
                </c:pt>
                <c:pt idx="16">
                  <c:v>9</c:v>
                </c:pt>
                <c:pt idx="17">
                  <c:v>1</c:v>
                </c:pt>
                <c:pt idx="18">
                  <c:v>6</c:v>
                </c:pt>
                <c:pt idx="19">
                  <c:v>-4</c:v>
                </c:pt>
                <c:pt idx="20">
                  <c:v>-4</c:v>
                </c:pt>
                <c:pt idx="21">
                  <c:v>-9</c:v>
                </c:pt>
                <c:pt idx="22">
                  <c:v>-8</c:v>
                </c:pt>
                <c:pt idx="23">
                  <c:v>-14</c:v>
                </c:pt>
                <c:pt idx="24">
                  <c:v>4</c:v>
                </c:pt>
                <c:pt idx="25">
                  <c:v>-11</c:v>
                </c:pt>
                <c:pt idx="26">
                  <c:v>1</c:v>
                </c:pt>
                <c:pt idx="27">
                  <c:v>-14</c:v>
                </c:pt>
                <c:pt idx="28">
                  <c:v>-29</c:v>
                </c:pt>
                <c:pt idx="29">
                  <c:v>-31</c:v>
                </c:pt>
                <c:pt idx="30">
                  <c:v>-25</c:v>
                </c:pt>
                <c:pt idx="31">
                  <c:v>-23</c:v>
                </c:pt>
                <c:pt idx="32">
                  <c:v>-27</c:v>
                </c:pt>
                <c:pt idx="33">
                  <c:v>-26</c:v>
                </c:pt>
                <c:pt idx="34">
                  <c:v>-19</c:v>
                </c:pt>
                <c:pt idx="35">
                  <c:v>-23</c:v>
                </c:pt>
                <c:pt idx="36">
                  <c:v>-25</c:v>
                </c:pt>
                <c:pt idx="37">
                  <c:v>-24</c:v>
                </c:pt>
                <c:pt idx="38">
                  <c:v>-38</c:v>
                </c:pt>
                <c:pt idx="39">
                  <c:v>-36</c:v>
                </c:pt>
                <c:pt idx="40">
                  <c:v>-20</c:v>
                </c:pt>
                <c:pt idx="41">
                  <c:v>-17</c:v>
                </c:pt>
                <c:pt idx="42">
                  <c:v>-35</c:v>
                </c:pt>
                <c:pt idx="43">
                  <c:v>-17</c:v>
                </c:pt>
                <c:pt idx="44">
                  <c:v>-44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2D-4A58-9D6C-5D9CECAE766D}"/>
            </c:ext>
          </c:extLst>
        </c:ser>
        <c:ser>
          <c:idx val="3"/>
          <c:order val="3"/>
          <c:tx>
            <c:strRef>
              <c:f>Indexek!$E$52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2D-4A58-9D6C-5D9CECAE7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Indexek!$E$53:$E$97</c:f>
              <c:numCache>
                <c:formatCode>General\ "pont"</c:formatCode>
                <c:ptCount val="45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  <c:pt idx="43">
                  <c:v>10</c:v>
                </c:pt>
                <c:pt idx="4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2D-4A58-9D6C-5D9CECAE766D}"/>
            </c:ext>
          </c:extLst>
        </c:ser>
        <c:ser>
          <c:idx val="4"/>
          <c:order val="4"/>
          <c:tx>
            <c:strRef>
              <c:f>Indexek!$F$52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2D-4A58-9D6C-5D9CECAE7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Indexek!$F$53:$F$97</c:f>
              <c:numCache>
                <c:formatCode>General\ "pont"</c:formatCode>
                <c:ptCount val="45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2D-4A58-9D6C-5D9CECAE76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66601049868766"/>
          <c:y val="0.92951164017503152"/>
          <c:w val="0.7296679790026247"/>
          <c:h val="7.0488359824968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32389840650923E-2"/>
          <c:y val="2.7455832217222597E-2"/>
          <c:w val="0.75984351484767343"/>
          <c:h val="0.48670792380667088"/>
        </c:manualLayout>
      </c:layout>
      <c:lineChart>
        <c:grouping val="standard"/>
        <c:varyColors val="0"/>
        <c:ser>
          <c:idx val="0"/>
          <c:order val="0"/>
          <c:tx>
            <c:strRef>
              <c:f>Indexek!$A$26</c:f>
              <c:strCache>
                <c:ptCount val="1"/>
                <c:pt idx="0">
                  <c:v>Árbevétel jelenlegi szintje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74-4533-A71B-93F9A0C8A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Indexek!$B$25:$AT$25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Indexek!$B$26:$AT$26</c:f>
              <c:numCache>
                <c:formatCode>General\ "pont"</c:formatCode>
                <c:ptCount val="45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  <c:pt idx="42">
                  <c:v>-14</c:v>
                </c:pt>
                <c:pt idx="43">
                  <c:v>-6</c:v>
                </c:pt>
                <c:pt idx="44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74-4533-A71B-93F9A0C8AA87}"/>
            </c:ext>
          </c:extLst>
        </c:ser>
        <c:ser>
          <c:idx val="1"/>
          <c:order val="1"/>
          <c:tx>
            <c:strRef>
              <c:f>Indexek!$A$27</c:f>
              <c:strCache>
                <c:ptCount val="1"/>
                <c:pt idx="0">
                  <c:v>Beszállítói rendelésállomány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-2.7662176863030583E-3"/>
                  <c:y val="-1.92139962615917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74-4533-A71B-93F9A0C8A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Indexek!$B$25:$AT$25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Indexek!$B$27:$AT$27</c:f>
              <c:numCache>
                <c:formatCode>General\ "pont"</c:formatCode>
                <c:ptCount val="45"/>
                <c:pt idx="0">
                  <c:v>-28</c:v>
                </c:pt>
                <c:pt idx="1">
                  <c:v>-24</c:v>
                </c:pt>
                <c:pt idx="2">
                  <c:v>-21</c:v>
                </c:pt>
                <c:pt idx="3">
                  <c:v>-12</c:v>
                </c:pt>
                <c:pt idx="4">
                  <c:v>-3</c:v>
                </c:pt>
                <c:pt idx="5">
                  <c:v>4</c:v>
                </c:pt>
                <c:pt idx="6">
                  <c:v>8</c:v>
                </c:pt>
                <c:pt idx="7">
                  <c:v>5</c:v>
                </c:pt>
                <c:pt idx="8">
                  <c:v>10</c:v>
                </c:pt>
                <c:pt idx="9">
                  <c:v>13</c:v>
                </c:pt>
                <c:pt idx="10">
                  <c:v>9</c:v>
                </c:pt>
                <c:pt idx="11">
                  <c:v>13</c:v>
                </c:pt>
                <c:pt idx="12">
                  <c:v>19</c:v>
                </c:pt>
                <c:pt idx="13">
                  <c:v>10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12</c:v>
                </c:pt>
                <c:pt idx="18">
                  <c:v>15</c:v>
                </c:pt>
                <c:pt idx="19">
                  <c:v>5</c:v>
                </c:pt>
                <c:pt idx="20">
                  <c:v>-2</c:v>
                </c:pt>
                <c:pt idx="21">
                  <c:v>-3</c:v>
                </c:pt>
                <c:pt idx="22">
                  <c:v>-1</c:v>
                </c:pt>
                <c:pt idx="23">
                  <c:v>-10</c:v>
                </c:pt>
                <c:pt idx="24">
                  <c:v>-6</c:v>
                </c:pt>
                <c:pt idx="25">
                  <c:v>-11</c:v>
                </c:pt>
                <c:pt idx="26">
                  <c:v>-12</c:v>
                </c:pt>
                <c:pt idx="27">
                  <c:v>-11</c:v>
                </c:pt>
                <c:pt idx="28">
                  <c:v>-7</c:v>
                </c:pt>
                <c:pt idx="29">
                  <c:v>-18</c:v>
                </c:pt>
                <c:pt idx="30">
                  <c:v>-21</c:v>
                </c:pt>
                <c:pt idx="31">
                  <c:v>-28</c:v>
                </c:pt>
                <c:pt idx="32">
                  <c:v>-19</c:v>
                </c:pt>
                <c:pt idx="33">
                  <c:v>-23</c:v>
                </c:pt>
                <c:pt idx="34">
                  <c:v>-11</c:v>
                </c:pt>
                <c:pt idx="35">
                  <c:v>-16</c:v>
                </c:pt>
                <c:pt idx="36">
                  <c:v>-26</c:v>
                </c:pt>
                <c:pt idx="37">
                  <c:v>-11</c:v>
                </c:pt>
                <c:pt idx="38">
                  <c:v>-11</c:v>
                </c:pt>
                <c:pt idx="39">
                  <c:v>-21</c:v>
                </c:pt>
                <c:pt idx="40">
                  <c:v>-17</c:v>
                </c:pt>
                <c:pt idx="41">
                  <c:v>-6</c:v>
                </c:pt>
                <c:pt idx="42">
                  <c:v>-14</c:v>
                </c:pt>
                <c:pt idx="43">
                  <c:v>-1</c:v>
                </c:pt>
                <c:pt idx="44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74-4533-A71B-93F9A0C8AA87}"/>
            </c:ext>
          </c:extLst>
        </c:ser>
        <c:ser>
          <c:idx val="2"/>
          <c:order val="2"/>
          <c:tx>
            <c:strRef>
              <c:f>Indexek!$A$28</c:f>
              <c:strCache>
                <c:ptCount val="1"/>
                <c:pt idx="0">
                  <c:v>Vevői rendelésállomány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74-4533-A71B-93F9A0C8A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Indexek!$B$25:$AT$25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Indexek!$B$28:$AT$28</c:f>
              <c:numCache>
                <c:formatCode>General\ "pont"</c:formatCode>
                <c:ptCount val="45"/>
                <c:pt idx="0">
                  <c:v>-30</c:v>
                </c:pt>
                <c:pt idx="1">
                  <c:v>-22</c:v>
                </c:pt>
                <c:pt idx="2">
                  <c:v>-27</c:v>
                </c:pt>
                <c:pt idx="3">
                  <c:v>-14</c:v>
                </c:pt>
                <c:pt idx="4">
                  <c:v>-7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18</c:v>
                </c:pt>
                <c:pt idx="12">
                  <c:v>17</c:v>
                </c:pt>
                <c:pt idx="13">
                  <c:v>11</c:v>
                </c:pt>
                <c:pt idx="14">
                  <c:v>14</c:v>
                </c:pt>
                <c:pt idx="15">
                  <c:v>10</c:v>
                </c:pt>
                <c:pt idx="16">
                  <c:v>11</c:v>
                </c:pt>
                <c:pt idx="17">
                  <c:v>13</c:v>
                </c:pt>
                <c:pt idx="18">
                  <c:v>13</c:v>
                </c:pt>
                <c:pt idx="19">
                  <c:v>5</c:v>
                </c:pt>
                <c:pt idx="20">
                  <c:v>-1</c:v>
                </c:pt>
                <c:pt idx="21">
                  <c:v>-4</c:v>
                </c:pt>
                <c:pt idx="22">
                  <c:v>-2</c:v>
                </c:pt>
                <c:pt idx="23">
                  <c:v>-8</c:v>
                </c:pt>
                <c:pt idx="24">
                  <c:v>-2</c:v>
                </c:pt>
                <c:pt idx="25">
                  <c:v>-12</c:v>
                </c:pt>
                <c:pt idx="26">
                  <c:v>-10</c:v>
                </c:pt>
                <c:pt idx="27">
                  <c:v>-13</c:v>
                </c:pt>
                <c:pt idx="28">
                  <c:v>-6</c:v>
                </c:pt>
                <c:pt idx="29">
                  <c:v>-28</c:v>
                </c:pt>
                <c:pt idx="30">
                  <c:v>-19</c:v>
                </c:pt>
                <c:pt idx="31">
                  <c:v>-33</c:v>
                </c:pt>
                <c:pt idx="32">
                  <c:v>-12</c:v>
                </c:pt>
                <c:pt idx="33">
                  <c:v>-23</c:v>
                </c:pt>
                <c:pt idx="34">
                  <c:v>-16</c:v>
                </c:pt>
                <c:pt idx="35">
                  <c:v>-17</c:v>
                </c:pt>
                <c:pt idx="36">
                  <c:v>-29</c:v>
                </c:pt>
                <c:pt idx="37">
                  <c:v>-12</c:v>
                </c:pt>
                <c:pt idx="38">
                  <c:v>-12</c:v>
                </c:pt>
                <c:pt idx="39">
                  <c:v>-22</c:v>
                </c:pt>
                <c:pt idx="40">
                  <c:v>-14</c:v>
                </c:pt>
                <c:pt idx="41">
                  <c:v>-10</c:v>
                </c:pt>
                <c:pt idx="42">
                  <c:v>-8</c:v>
                </c:pt>
                <c:pt idx="43">
                  <c:v>1</c:v>
                </c:pt>
                <c:pt idx="44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74-4533-A71B-93F9A0C8AA87}"/>
            </c:ext>
          </c:extLst>
        </c:ser>
        <c:ser>
          <c:idx val="3"/>
          <c:order val="3"/>
          <c:tx>
            <c:strRef>
              <c:f>Indexek!$A$29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-1.3831088431515291E-3"/>
                  <c:y val="2.6419244859688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74-4533-A71B-93F9A0C8A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Indexek!$B$25:$AT$25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Indexek!$B$29:$AT$29</c:f>
              <c:numCache>
                <c:formatCode>General\ "pont"</c:formatCode>
                <c:ptCount val="45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74-4533-A71B-93F9A0C8AA87}"/>
            </c:ext>
          </c:extLst>
        </c:ser>
        <c:ser>
          <c:idx val="4"/>
          <c:order val="4"/>
          <c:tx>
            <c:strRef>
              <c:f>Indexek!$A$30</c:f>
              <c:strCache>
                <c:ptCount val="1"/>
                <c:pt idx="0">
                  <c:v>Eddig megvalósított beruházások*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74-4533-A71B-93F9A0C8A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Indexek!$B$25:$AT$25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Indexek!$B$30:$AT$30</c:f>
              <c:numCache>
                <c:formatCode>General</c:formatCode>
                <c:ptCount val="45"/>
                <c:pt idx="2" formatCode="General\ &quot;pont&quot;">
                  <c:v>-26</c:v>
                </c:pt>
                <c:pt idx="3" formatCode="General\ &quot;pont&quot;">
                  <c:v>-19</c:v>
                </c:pt>
                <c:pt idx="4" formatCode="General\ &quot;pont&quot;">
                  <c:v>-17</c:v>
                </c:pt>
                <c:pt idx="5" formatCode="General\ &quot;pont&quot;">
                  <c:v>-15</c:v>
                </c:pt>
                <c:pt idx="6" formatCode="General\ &quot;pont&quot;">
                  <c:v>-9</c:v>
                </c:pt>
                <c:pt idx="7" formatCode="General\ &quot;pont&quot;">
                  <c:v>-13</c:v>
                </c:pt>
                <c:pt idx="8" formatCode="General\ &quot;pont&quot;">
                  <c:v>-1</c:v>
                </c:pt>
                <c:pt idx="9" formatCode="General\ &quot;pont&quot;">
                  <c:v>-6</c:v>
                </c:pt>
                <c:pt idx="10" formatCode="General\ &quot;pont&quot;">
                  <c:v>-6</c:v>
                </c:pt>
                <c:pt idx="11" formatCode="General\ &quot;pont&quot;">
                  <c:v>3</c:v>
                </c:pt>
                <c:pt idx="12" formatCode="General\ &quot;pont&quot;">
                  <c:v>-3</c:v>
                </c:pt>
                <c:pt idx="13" formatCode="General\ &quot;pont&quot;">
                  <c:v>2</c:v>
                </c:pt>
                <c:pt idx="14" formatCode="General\ &quot;pont&quot;">
                  <c:v>-14</c:v>
                </c:pt>
                <c:pt idx="15" formatCode="General\ &quot;pont&quot;">
                  <c:v>-9</c:v>
                </c:pt>
                <c:pt idx="16" formatCode="General\ &quot;pont&quot;">
                  <c:v>-9</c:v>
                </c:pt>
                <c:pt idx="17" formatCode="General\ &quot;pont&quot;">
                  <c:v>-12</c:v>
                </c:pt>
                <c:pt idx="18" formatCode="General\ &quot;pont&quot;">
                  <c:v>-15</c:v>
                </c:pt>
                <c:pt idx="19" formatCode="General\ &quot;pont&quot;">
                  <c:v>-7</c:v>
                </c:pt>
                <c:pt idx="20" formatCode="General\ &quot;pont&quot;">
                  <c:v>-13</c:v>
                </c:pt>
                <c:pt idx="21" formatCode="General\ &quot;pont&quot;">
                  <c:v>-18</c:v>
                </c:pt>
                <c:pt idx="22" formatCode="General\ &quot;pont&quot;">
                  <c:v>-12</c:v>
                </c:pt>
                <c:pt idx="23" formatCode="General\ &quot;pont&quot;">
                  <c:v>-17</c:v>
                </c:pt>
                <c:pt idx="24" formatCode="General\ &quot;pont&quot;">
                  <c:v>-3</c:v>
                </c:pt>
                <c:pt idx="25" formatCode="General\ &quot;pont&quot;">
                  <c:v>-4</c:v>
                </c:pt>
                <c:pt idx="26" formatCode="General\ &quot;pont&quot;">
                  <c:v>-19</c:v>
                </c:pt>
                <c:pt idx="27" formatCode="General\ &quot;pont&quot;">
                  <c:v>-23</c:v>
                </c:pt>
                <c:pt idx="28" formatCode="General\ &quot;pont&quot;">
                  <c:v>-33</c:v>
                </c:pt>
                <c:pt idx="29" formatCode="General\ &quot;pont&quot;">
                  <c:v>-29</c:v>
                </c:pt>
                <c:pt idx="30" formatCode="General\ &quot;pont&quot;">
                  <c:v>-26</c:v>
                </c:pt>
                <c:pt idx="31" formatCode="General\ &quot;pont&quot;">
                  <c:v>-30</c:v>
                </c:pt>
                <c:pt idx="32" formatCode="General\ &quot;pont&quot;">
                  <c:v>-29</c:v>
                </c:pt>
                <c:pt idx="33" formatCode="General\ &quot;pont&quot;">
                  <c:v>-26</c:v>
                </c:pt>
                <c:pt idx="34" formatCode="General\ &quot;pont&quot;">
                  <c:v>-14</c:v>
                </c:pt>
                <c:pt idx="35" formatCode="General\ &quot;pont&quot;">
                  <c:v>-21</c:v>
                </c:pt>
                <c:pt idx="36" formatCode="General\ &quot;pont&quot;">
                  <c:v>-11</c:v>
                </c:pt>
                <c:pt idx="37" formatCode="General\ &quot;pont&quot;">
                  <c:v>-14</c:v>
                </c:pt>
                <c:pt idx="38" formatCode="General\ &quot;pont&quot;">
                  <c:v>-25</c:v>
                </c:pt>
                <c:pt idx="39" formatCode="General\ &quot;pont&quot;">
                  <c:v>-22</c:v>
                </c:pt>
                <c:pt idx="40" formatCode="General\ &quot;pont&quot;">
                  <c:v>-24</c:v>
                </c:pt>
                <c:pt idx="41" formatCode="General\ &quot;pont&quot;">
                  <c:v>-23</c:v>
                </c:pt>
                <c:pt idx="42" formatCode="General\ &quot;pont&quot;">
                  <c:v>-25</c:v>
                </c:pt>
                <c:pt idx="43" formatCode="General\ &quot;pont&quot;">
                  <c:v>-17</c:v>
                </c:pt>
                <c:pt idx="44" formatCode="General\ &quot;pont&quot;">
                  <c:v>-21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74-4533-A71B-93F9A0C8AA87}"/>
            </c:ext>
          </c:extLst>
        </c:ser>
        <c:ser>
          <c:idx val="5"/>
          <c:order val="5"/>
          <c:tx>
            <c:strRef>
              <c:f>Indexek!$A$31</c:f>
              <c:strCache>
                <c:ptCount val="1"/>
                <c:pt idx="0">
                  <c:v>Kapacitás jelenlegi szintje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74-4533-A71B-93F9A0C8A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Indexek!$B$25:$AT$25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Indexek!$B$31:$AT$31</c:f>
              <c:numCache>
                <c:formatCode>General\ "pont"</c:formatCode>
                <c:ptCount val="45"/>
                <c:pt idx="0">
                  <c:v>-46</c:v>
                </c:pt>
                <c:pt idx="1">
                  <c:v>-43</c:v>
                </c:pt>
                <c:pt idx="2">
                  <c:v>-44</c:v>
                </c:pt>
                <c:pt idx="3">
                  <c:v>-34</c:v>
                </c:pt>
                <c:pt idx="4">
                  <c:v>-25</c:v>
                </c:pt>
                <c:pt idx="5">
                  <c:v>-13</c:v>
                </c:pt>
                <c:pt idx="6">
                  <c:v>-11</c:v>
                </c:pt>
                <c:pt idx="7">
                  <c:v>-20</c:v>
                </c:pt>
                <c:pt idx="8">
                  <c:v>-11</c:v>
                </c:pt>
                <c:pt idx="9">
                  <c:v>-10</c:v>
                </c:pt>
                <c:pt idx="10">
                  <c:v>-12</c:v>
                </c:pt>
                <c:pt idx="11">
                  <c:v>-6</c:v>
                </c:pt>
                <c:pt idx="12">
                  <c:v>-5</c:v>
                </c:pt>
                <c:pt idx="13">
                  <c:v>-13</c:v>
                </c:pt>
                <c:pt idx="14">
                  <c:v>-4</c:v>
                </c:pt>
                <c:pt idx="15">
                  <c:v>-14</c:v>
                </c:pt>
                <c:pt idx="16">
                  <c:v>-10</c:v>
                </c:pt>
                <c:pt idx="17">
                  <c:v>-12</c:v>
                </c:pt>
                <c:pt idx="18">
                  <c:v>-7</c:v>
                </c:pt>
                <c:pt idx="19">
                  <c:v>-15</c:v>
                </c:pt>
                <c:pt idx="20">
                  <c:v>-21</c:v>
                </c:pt>
                <c:pt idx="21">
                  <c:v>-28</c:v>
                </c:pt>
                <c:pt idx="22">
                  <c:v>-22</c:v>
                </c:pt>
                <c:pt idx="23">
                  <c:v>-32</c:v>
                </c:pt>
                <c:pt idx="24">
                  <c:v>-28</c:v>
                </c:pt>
                <c:pt idx="25">
                  <c:v>-34</c:v>
                </c:pt>
                <c:pt idx="26">
                  <c:v>-30</c:v>
                </c:pt>
                <c:pt idx="27">
                  <c:v>-36</c:v>
                </c:pt>
                <c:pt idx="28">
                  <c:v>-26</c:v>
                </c:pt>
                <c:pt idx="29">
                  <c:v>-46</c:v>
                </c:pt>
                <c:pt idx="30">
                  <c:v>-35</c:v>
                </c:pt>
                <c:pt idx="31">
                  <c:v>-43</c:v>
                </c:pt>
                <c:pt idx="32">
                  <c:v>-36</c:v>
                </c:pt>
                <c:pt idx="33">
                  <c:v>-40</c:v>
                </c:pt>
                <c:pt idx="34">
                  <c:v>-34</c:v>
                </c:pt>
                <c:pt idx="35">
                  <c:v>-34</c:v>
                </c:pt>
                <c:pt idx="36">
                  <c:v>-45</c:v>
                </c:pt>
                <c:pt idx="37">
                  <c:v>-33</c:v>
                </c:pt>
                <c:pt idx="38">
                  <c:v>-33</c:v>
                </c:pt>
                <c:pt idx="39">
                  <c:v>-43</c:v>
                </c:pt>
                <c:pt idx="40">
                  <c:v>-33</c:v>
                </c:pt>
                <c:pt idx="41">
                  <c:v>-32</c:v>
                </c:pt>
                <c:pt idx="42">
                  <c:v>-34</c:v>
                </c:pt>
                <c:pt idx="43">
                  <c:v>-24</c:v>
                </c:pt>
                <c:pt idx="44">
                  <c:v>-39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74-4533-A71B-93F9A0C8AA87}"/>
            </c:ext>
          </c:extLst>
        </c:ser>
        <c:ser>
          <c:idx val="6"/>
          <c:order val="6"/>
          <c:tx>
            <c:strRef>
              <c:f>Indexek!$A$32</c:f>
              <c:strCache>
                <c:ptCount val="1"/>
                <c:pt idx="0">
                  <c:v>Üzleti környezet jelenleg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74-4533-A71B-93F9A0C8A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Indexek!$B$25:$AT$25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Indexek!$B$32:$AT$32</c:f>
              <c:numCache>
                <c:formatCode>General\ "pont"</c:formatCode>
                <c:ptCount val="45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74-4533-A71B-93F9A0C8A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448032"/>
        <c:axId val="1032442456"/>
      </c:lineChart>
      <c:catAx>
        <c:axId val="10324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2456"/>
        <c:crosses val="autoZero"/>
        <c:auto val="1"/>
        <c:lblAlgn val="ctr"/>
        <c:lblOffset val="100"/>
        <c:noMultiLvlLbl val="0"/>
      </c:catAx>
      <c:valAx>
        <c:axId val="1032442456"/>
        <c:scaling>
          <c:orientation val="minMax"/>
          <c:max val="30"/>
          <c:min val="-5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8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384846084457603E-2"/>
          <c:y val="0.77033430840582073"/>
          <c:w val="0.98143192714000427"/>
          <c:h val="0.22966569159417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3.7491335341576809E-2"/>
          <c:w val="0.75074868766404201"/>
          <c:h val="0.48668126133052952"/>
        </c:manualLayout>
      </c:layout>
      <c:lineChart>
        <c:grouping val="standard"/>
        <c:varyColors val="0"/>
        <c:ser>
          <c:idx val="0"/>
          <c:order val="0"/>
          <c:tx>
            <c:strRef>
              <c:f>Indexek!$A$39</c:f>
              <c:strCache>
                <c:ptCount val="1"/>
                <c:pt idx="0">
                  <c:v>Bérszint 3 hónap múlva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Indexek!$B$38:$AT$38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Indexek!$B$39:$AT$39</c:f>
              <c:numCache>
                <c:formatCode>General\ "pont"</c:formatCode>
                <c:ptCount val="45"/>
                <c:pt idx="0">
                  <c:v>17</c:v>
                </c:pt>
                <c:pt idx="1">
                  <c:v>21</c:v>
                </c:pt>
                <c:pt idx="2">
                  <c:v>17</c:v>
                </c:pt>
                <c:pt idx="3">
                  <c:v>11</c:v>
                </c:pt>
                <c:pt idx="4">
                  <c:v>16</c:v>
                </c:pt>
                <c:pt idx="5">
                  <c:v>13</c:v>
                </c:pt>
                <c:pt idx="6">
                  <c:v>21</c:v>
                </c:pt>
                <c:pt idx="7">
                  <c:v>23</c:v>
                </c:pt>
                <c:pt idx="8">
                  <c:v>15</c:v>
                </c:pt>
                <c:pt idx="9">
                  <c:v>27</c:v>
                </c:pt>
                <c:pt idx="10">
                  <c:v>38</c:v>
                </c:pt>
                <c:pt idx="11">
                  <c:v>54</c:v>
                </c:pt>
                <c:pt idx="12">
                  <c:v>56</c:v>
                </c:pt>
                <c:pt idx="13">
                  <c:v>56</c:v>
                </c:pt>
                <c:pt idx="14">
                  <c:v>48</c:v>
                </c:pt>
                <c:pt idx="15">
                  <c:v>25</c:v>
                </c:pt>
                <c:pt idx="16">
                  <c:v>28</c:v>
                </c:pt>
                <c:pt idx="17">
                  <c:v>24</c:v>
                </c:pt>
                <c:pt idx="18">
                  <c:v>27</c:v>
                </c:pt>
                <c:pt idx="19">
                  <c:v>22</c:v>
                </c:pt>
                <c:pt idx="20">
                  <c:v>12</c:v>
                </c:pt>
                <c:pt idx="21">
                  <c:v>20</c:v>
                </c:pt>
                <c:pt idx="22">
                  <c:v>33</c:v>
                </c:pt>
                <c:pt idx="23">
                  <c:v>43</c:v>
                </c:pt>
                <c:pt idx="24">
                  <c:v>46</c:v>
                </c:pt>
                <c:pt idx="25">
                  <c:v>54</c:v>
                </c:pt>
                <c:pt idx="26">
                  <c:v>44</c:v>
                </c:pt>
                <c:pt idx="27">
                  <c:v>27</c:v>
                </c:pt>
                <c:pt idx="28">
                  <c:v>31</c:v>
                </c:pt>
                <c:pt idx="29">
                  <c:v>27</c:v>
                </c:pt>
                <c:pt idx="30">
                  <c:v>15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26</c:v>
                </c:pt>
                <c:pt idx="35">
                  <c:v>44</c:v>
                </c:pt>
                <c:pt idx="36">
                  <c:v>53</c:v>
                </c:pt>
                <c:pt idx="37">
                  <c:v>49</c:v>
                </c:pt>
                <c:pt idx="38">
                  <c:v>32</c:v>
                </c:pt>
                <c:pt idx="39">
                  <c:v>21</c:v>
                </c:pt>
                <c:pt idx="40">
                  <c:v>21</c:v>
                </c:pt>
                <c:pt idx="41">
                  <c:v>17</c:v>
                </c:pt>
                <c:pt idx="42">
                  <c:v>12</c:v>
                </c:pt>
                <c:pt idx="43">
                  <c:v>19</c:v>
                </c:pt>
                <c:pt idx="44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95-4DF2-9F7C-2D32AE27C9D3}"/>
            </c:ext>
          </c:extLst>
        </c:ser>
        <c:ser>
          <c:idx val="1"/>
          <c:order val="1"/>
          <c:tx>
            <c:strRef>
              <c:f>Indexek!$A$40</c:f>
              <c:strCache>
                <c:ptCount val="1"/>
                <c:pt idx="0">
                  <c:v>Beruházás 3 hónap múlva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95-4DF2-9F7C-2D32AE27C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Indexek!$B$38:$AT$38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Indexek!$B$40:$AT$40</c:f>
              <c:numCache>
                <c:formatCode>General\ "pont"</c:formatCode>
                <c:ptCount val="45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95-4DF2-9F7C-2D32AE27C9D3}"/>
            </c:ext>
          </c:extLst>
        </c:ser>
        <c:ser>
          <c:idx val="2"/>
          <c:order val="2"/>
          <c:tx>
            <c:strRef>
              <c:f>Indexek!$A$41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5.5555555555555558E-3"/>
                  <c:y val="9.380173636615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95-4DF2-9F7C-2D32AE27C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Indexek!$B$38:$AT$38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Indexek!$B$41:$AT$41</c:f>
              <c:numCache>
                <c:formatCode>General\ "pont"</c:formatCode>
                <c:ptCount val="45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95-4DF2-9F7C-2D32AE27C9D3}"/>
            </c:ext>
          </c:extLst>
        </c:ser>
        <c:ser>
          <c:idx val="3"/>
          <c:order val="3"/>
          <c:tx>
            <c:strRef>
              <c:f>Indexek!$A$42</c:f>
              <c:strCache>
                <c:ptCount val="1"/>
                <c:pt idx="0">
                  <c:v>Foglalkoztatás 3 hónap múlva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5.5555555555555558E-3"/>
                  <c:y val="2.5795477500693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95-4DF2-9F7C-2D32AE27C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Indexek!$B$38:$AT$38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Indexek!$B$42:$AT$42</c:f>
              <c:numCache>
                <c:formatCode>General\ "pont"</c:formatCode>
                <c:ptCount val="45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95-4DF2-9F7C-2D32AE27C9D3}"/>
            </c:ext>
          </c:extLst>
        </c:ser>
        <c:ser>
          <c:idx val="4"/>
          <c:order val="4"/>
          <c:tx>
            <c:strRef>
              <c:f>Indexek!$A$43</c:f>
              <c:strCache>
                <c:ptCount val="1"/>
                <c:pt idx="0">
                  <c:v>Árbevétel 3 hónap múlva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1.388888888888787E-3"/>
                  <c:y val="-1.40702604549236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4EE4F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95-4DF2-9F7C-2D32AE27C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Indexek!$B$38:$AT$38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Indexek!$B$43:$AT$43</c:f>
              <c:numCache>
                <c:formatCode>General\ "pont"</c:formatCode>
                <c:ptCount val="45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  <c:pt idx="42">
                  <c:v>19</c:v>
                </c:pt>
                <c:pt idx="43">
                  <c:v>16</c:v>
                </c:pt>
                <c:pt idx="44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695-4DF2-9F7C-2D32AE27C9D3}"/>
            </c:ext>
          </c:extLst>
        </c:ser>
        <c:ser>
          <c:idx val="5"/>
          <c:order val="5"/>
          <c:tx>
            <c:strRef>
              <c:f>Indexek!$A$44</c:f>
              <c:strCache>
                <c:ptCount val="1"/>
                <c:pt idx="0">
                  <c:v>Kapacitás-kihasználtság 3 hónap múlva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5.5555555555555558E-3"/>
                  <c:y val="2.8140520909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95-4DF2-9F7C-2D32AE27C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Indexek!$B$38:$AT$38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Indexek!$B$44:$AT$44</c:f>
              <c:numCache>
                <c:formatCode>General\ "pont"</c:formatCode>
                <c:ptCount val="45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695-4DF2-9F7C-2D32AE27C9D3}"/>
            </c:ext>
          </c:extLst>
        </c:ser>
        <c:ser>
          <c:idx val="6"/>
          <c:order val="6"/>
          <c:tx>
            <c:strRef>
              <c:f>Indexek!$A$45</c:f>
              <c:strCache>
                <c:ptCount val="1"/>
                <c:pt idx="0">
                  <c:v>Üzleti környezet 3 hónap múlva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4"/>
              <c:layout>
                <c:manualLayout>
                  <c:x val="-2.0370135052831988E-16"/>
                  <c:y val="4.6900868183078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95-4DF2-9F7C-2D32AE27C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Indexek!$B$38:$AT$38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Indexek!$B$45:$AT$45</c:f>
              <c:numCache>
                <c:formatCode>General\ "pont"</c:formatCode>
                <c:ptCount val="45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695-4DF2-9F7C-2D32AE27C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163264"/>
        <c:axId val="1033163920"/>
      </c:lineChart>
      <c:catAx>
        <c:axId val="10331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920"/>
        <c:crosses val="autoZero"/>
        <c:auto val="1"/>
        <c:lblAlgn val="ctr"/>
        <c:lblOffset val="100"/>
        <c:noMultiLvlLbl val="0"/>
      </c:catAx>
      <c:valAx>
        <c:axId val="1033163920"/>
        <c:scaling>
          <c:orientation val="minMax"/>
          <c:max val="60"/>
          <c:min val="-6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2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969868223332328"/>
          <c:w val="0.99591732283464562"/>
          <c:h val="0.210612410856036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51708118325139"/>
          <c:y val="3.185289041631148E-2"/>
          <c:w val="0.81220892984950122"/>
          <c:h val="0.6367640048807347"/>
        </c:manualLayout>
      </c:layout>
      <c:lineChart>
        <c:grouping val="standard"/>
        <c:varyColors val="0"/>
        <c:ser>
          <c:idx val="0"/>
          <c:order val="0"/>
          <c:tx>
            <c:strRef>
              <c:f>Indexek!$B$100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55-480E-A432-238B0A78E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Indexek!$A$101:$A$145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Indexek!$B$101:$B$145</c:f>
              <c:numCache>
                <c:formatCode>General\ "pont"</c:formatCode>
                <c:ptCount val="45"/>
                <c:pt idx="0">
                  <c:v>-10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15</c:v>
                </c:pt>
                <c:pt idx="5">
                  <c:v>13</c:v>
                </c:pt>
                <c:pt idx="6">
                  <c:v>11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-1</c:v>
                </c:pt>
                <c:pt idx="12">
                  <c:v>7</c:v>
                </c:pt>
                <c:pt idx="13">
                  <c:v>22</c:v>
                </c:pt>
                <c:pt idx="14">
                  <c:v>15</c:v>
                </c:pt>
                <c:pt idx="15">
                  <c:v>2</c:v>
                </c:pt>
                <c:pt idx="16">
                  <c:v>1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-18</c:v>
                </c:pt>
                <c:pt idx="22">
                  <c:v>-13</c:v>
                </c:pt>
                <c:pt idx="23">
                  <c:v>-13</c:v>
                </c:pt>
                <c:pt idx="24">
                  <c:v>-15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2</c:v>
                </c:pt>
                <c:pt idx="29">
                  <c:v>-7</c:v>
                </c:pt>
                <c:pt idx="30">
                  <c:v>-2</c:v>
                </c:pt>
                <c:pt idx="31">
                  <c:v>-14</c:v>
                </c:pt>
                <c:pt idx="32">
                  <c:v>-3</c:v>
                </c:pt>
                <c:pt idx="33">
                  <c:v>-9</c:v>
                </c:pt>
                <c:pt idx="34">
                  <c:v>-11</c:v>
                </c:pt>
                <c:pt idx="35">
                  <c:v>-9</c:v>
                </c:pt>
                <c:pt idx="36">
                  <c:v>-6</c:v>
                </c:pt>
                <c:pt idx="37">
                  <c:v>11</c:v>
                </c:pt>
                <c:pt idx="38">
                  <c:v>7</c:v>
                </c:pt>
                <c:pt idx="39">
                  <c:v>-4</c:v>
                </c:pt>
                <c:pt idx="40">
                  <c:v>-3</c:v>
                </c:pt>
                <c:pt idx="41">
                  <c:v>-7</c:v>
                </c:pt>
                <c:pt idx="42">
                  <c:v>4</c:v>
                </c:pt>
                <c:pt idx="43">
                  <c:v>-7</c:v>
                </c:pt>
                <c:pt idx="44">
                  <c:v>-8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55-480E-A432-238B0A78EB2D}"/>
            </c:ext>
          </c:extLst>
        </c:ser>
        <c:ser>
          <c:idx val="1"/>
          <c:order val="1"/>
          <c:tx>
            <c:strRef>
              <c:f>Indexek!$C$100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2.7873818078782823E-3"/>
                  <c:y val="2.538301876044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55-480E-A432-238B0A78E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Indexek!$A$101:$A$145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Indexek!$C$101:$C$145</c:f>
              <c:numCache>
                <c:formatCode>General\ "pont"</c:formatCode>
                <c:ptCount val="45"/>
                <c:pt idx="0">
                  <c:v>1</c:v>
                </c:pt>
                <c:pt idx="1">
                  <c:v>16</c:v>
                </c:pt>
                <c:pt idx="2">
                  <c:v>25</c:v>
                </c:pt>
                <c:pt idx="3">
                  <c:v>16</c:v>
                </c:pt>
                <c:pt idx="4">
                  <c:v>30</c:v>
                </c:pt>
                <c:pt idx="5">
                  <c:v>26</c:v>
                </c:pt>
                <c:pt idx="6">
                  <c:v>21</c:v>
                </c:pt>
                <c:pt idx="7">
                  <c:v>19</c:v>
                </c:pt>
                <c:pt idx="8">
                  <c:v>20</c:v>
                </c:pt>
                <c:pt idx="9">
                  <c:v>19</c:v>
                </c:pt>
                <c:pt idx="10">
                  <c:v>19</c:v>
                </c:pt>
                <c:pt idx="11">
                  <c:v>14</c:v>
                </c:pt>
                <c:pt idx="12">
                  <c:v>18</c:v>
                </c:pt>
                <c:pt idx="13">
                  <c:v>33</c:v>
                </c:pt>
                <c:pt idx="14">
                  <c:v>29</c:v>
                </c:pt>
                <c:pt idx="15">
                  <c:v>11</c:v>
                </c:pt>
                <c:pt idx="16">
                  <c:v>13</c:v>
                </c:pt>
                <c:pt idx="17">
                  <c:v>17</c:v>
                </c:pt>
                <c:pt idx="18">
                  <c:v>15</c:v>
                </c:pt>
                <c:pt idx="19">
                  <c:v>0</c:v>
                </c:pt>
                <c:pt idx="20">
                  <c:v>-9</c:v>
                </c:pt>
                <c:pt idx="21">
                  <c:v>-17</c:v>
                </c:pt>
                <c:pt idx="22">
                  <c:v>-12</c:v>
                </c:pt>
                <c:pt idx="23">
                  <c:v>-9</c:v>
                </c:pt>
                <c:pt idx="24">
                  <c:v>-5</c:v>
                </c:pt>
                <c:pt idx="25">
                  <c:v>8</c:v>
                </c:pt>
                <c:pt idx="26">
                  <c:v>16</c:v>
                </c:pt>
                <c:pt idx="27">
                  <c:v>8</c:v>
                </c:pt>
                <c:pt idx="28">
                  <c:v>10</c:v>
                </c:pt>
                <c:pt idx="29">
                  <c:v>5</c:v>
                </c:pt>
                <c:pt idx="30">
                  <c:v>6</c:v>
                </c:pt>
                <c:pt idx="31">
                  <c:v>0</c:v>
                </c:pt>
                <c:pt idx="32">
                  <c:v>-7</c:v>
                </c:pt>
                <c:pt idx="33">
                  <c:v>-1</c:v>
                </c:pt>
                <c:pt idx="34">
                  <c:v>-3</c:v>
                </c:pt>
                <c:pt idx="35">
                  <c:v>-5</c:v>
                </c:pt>
                <c:pt idx="36">
                  <c:v>1</c:v>
                </c:pt>
                <c:pt idx="37">
                  <c:v>15</c:v>
                </c:pt>
                <c:pt idx="38">
                  <c:v>22</c:v>
                </c:pt>
                <c:pt idx="39">
                  <c:v>8</c:v>
                </c:pt>
                <c:pt idx="40">
                  <c:v>13</c:v>
                </c:pt>
                <c:pt idx="41">
                  <c:v>10</c:v>
                </c:pt>
                <c:pt idx="42">
                  <c:v>11</c:v>
                </c:pt>
                <c:pt idx="43">
                  <c:v>14</c:v>
                </c:pt>
                <c:pt idx="4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55-480E-A432-238B0A78EB2D}"/>
            </c:ext>
          </c:extLst>
        </c:ser>
        <c:ser>
          <c:idx val="2"/>
          <c:order val="2"/>
          <c:tx>
            <c:strRef>
              <c:f>Indexek!$D$100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Indexek!$A$101:$A$145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Indexek!$D$101:$D$145</c:f>
              <c:numCache>
                <c:formatCode>General\ "pont"</c:formatCode>
                <c:ptCount val="45"/>
                <c:pt idx="0">
                  <c:v>10</c:v>
                </c:pt>
                <c:pt idx="1">
                  <c:v>27</c:v>
                </c:pt>
                <c:pt idx="2">
                  <c:v>30</c:v>
                </c:pt>
                <c:pt idx="3">
                  <c:v>31</c:v>
                </c:pt>
                <c:pt idx="4">
                  <c:v>37</c:v>
                </c:pt>
                <c:pt idx="5">
                  <c:v>37</c:v>
                </c:pt>
                <c:pt idx="6">
                  <c:v>33</c:v>
                </c:pt>
                <c:pt idx="7">
                  <c:v>28</c:v>
                </c:pt>
                <c:pt idx="8">
                  <c:v>29</c:v>
                </c:pt>
                <c:pt idx="9">
                  <c:v>23</c:v>
                </c:pt>
                <c:pt idx="10">
                  <c:v>25</c:v>
                </c:pt>
                <c:pt idx="11">
                  <c:v>19</c:v>
                </c:pt>
                <c:pt idx="12">
                  <c:v>17</c:v>
                </c:pt>
                <c:pt idx="13">
                  <c:v>34</c:v>
                </c:pt>
                <c:pt idx="14">
                  <c:v>41</c:v>
                </c:pt>
                <c:pt idx="15">
                  <c:v>25</c:v>
                </c:pt>
                <c:pt idx="16">
                  <c:v>20</c:v>
                </c:pt>
                <c:pt idx="17">
                  <c:v>12</c:v>
                </c:pt>
                <c:pt idx="18">
                  <c:v>23</c:v>
                </c:pt>
                <c:pt idx="19">
                  <c:v>-4</c:v>
                </c:pt>
                <c:pt idx="20">
                  <c:v>-15</c:v>
                </c:pt>
                <c:pt idx="21">
                  <c:v>-8</c:v>
                </c:pt>
                <c:pt idx="22">
                  <c:v>-12</c:v>
                </c:pt>
                <c:pt idx="23">
                  <c:v>1</c:v>
                </c:pt>
                <c:pt idx="24">
                  <c:v>7</c:v>
                </c:pt>
                <c:pt idx="25">
                  <c:v>22</c:v>
                </c:pt>
                <c:pt idx="26">
                  <c:v>39</c:v>
                </c:pt>
                <c:pt idx="27">
                  <c:v>21</c:v>
                </c:pt>
                <c:pt idx="28">
                  <c:v>14</c:v>
                </c:pt>
                <c:pt idx="29">
                  <c:v>5</c:v>
                </c:pt>
                <c:pt idx="30">
                  <c:v>6</c:v>
                </c:pt>
                <c:pt idx="31">
                  <c:v>-4</c:v>
                </c:pt>
                <c:pt idx="32">
                  <c:v>3</c:v>
                </c:pt>
                <c:pt idx="33">
                  <c:v>-1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20</c:v>
                </c:pt>
                <c:pt idx="38">
                  <c:v>24</c:v>
                </c:pt>
                <c:pt idx="39">
                  <c:v>5</c:v>
                </c:pt>
                <c:pt idx="40">
                  <c:v>22</c:v>
                </c:pt>
                <c:pt idx="41">
                  <c:v>14</c:v>
                </c:pt>
                <c:pt idx="42">
                  <c:v>10</c:v>
                </c:pt>
                <c:pt idx="43">
                  <c:v>13</c:v>
                </c:pt>
                <c:pt idx="4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55-480E-A432-238B0A78EB2D}"/>
            </c:ext>
          </c:extLst>
        </c:ser>
        <c:ser>
          <c:idx val="3"/>
          <c:order val="3"/>
          <c:tx>
            <c:strRef>
              <c:f>Indexek!$E$100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55-480E-A432-238B0A78E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Indexek!$A$101:$A$145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Indexek!$E$101:$E$145</c:f>
              <c:numCache>
                <c:formatCode>General\ "pont"</c:formatCode>
                <c:ptCount val="45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  <c:pt idx="43">
                  <c:v>22</c:v>
                </c:pt>
                <c:pt idx="4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B55-480E-A432-238B0A78EB2D}"/>
            </c:ext>
          </c:extLst>
        </c:ser>
        <c:ser>
          <c:idx val="4"/>
          <c:order val="4"/>
          <c:tx>
            <c:strRef>
              <c:f>Indexek!$F$100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4.1810727118174237E-3"/>
                  <c:y val="-3.045962251253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55-480E-A432-238B0A78E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Indexek!$A$101:$A$145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Indexek!$F$101:$F$145</c:f>
              <c:numCache>
                <c:formatCode>General\ "pont"</c:formatCode>
                <c:ptCount val="45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B55-480E-A432-238B0A78EB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64976152522017"/>
          <c:y val="0.92954893176464948"/>
          <c:w val="0.70499953141258587"/>
          <c:h val="7.045106823535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2423447069113E-2"/>
          <c:y val="3.8860131393449619E-2"/>
          <c:w val="0.86466535433070868"/>
          <c:h val="0.6618232094742923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verzió'!$B$55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CF3-4301-BECA-5EA1DAAAFC7F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CF3-4301-BECA-5EA1DAAAFC7F}"/>
              </c:ext>
            </c:extLst>
          </c:dPt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F3-4301-BECA-5EA1DAAAF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verzió'!$A$56:$A$100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verzió'!$B$56:$B$100</c:f>
              <c:numCache>
                <c:formatCode>0%</c:formatCode>
                <c:ptCount val="45"/>
                <c:pt idx="0">
                  <c:v>0.77494545454545438</c:v>
                </c:pt>
                <c:pt idx="1">
                  <c:v>0.67519035532994942</c:v>
                </c:pt>
                <c:pt idx="2">
                  <c:v>0.71971608832807565</c:v>
                </c:pt>
                <c:pt idx="3">
                  <c:v>0.7</c:v>
                </c:pt>
                <c:pt idx="4">
                  <c:v>0.75</c:v>
                </c:pt>
                <c:pt idx="5">
                  <c:v>0.84</c:v>
                </c:pt>
                <c:pt idx="6">
                  <c:v>0.85</c:v>
                </c:pt>
                <c:pt idx="7">
                  <c:v>0.83</c:v>
                </c:pt>
                <c:pt idx="8">
                  <c:v>0.87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0.9</c:v>
                </c:pt>
                <c:pt idx="13">
                  <c:v>0.87</c:v>
                </c:pt>
                <c:pt idx="14">
                  <c:v>0.88</c:v>
                </c:pt>
                <c:pt idx="15">
                  <c:v>0.86</c:v>
                </c:pt>
                <c:pt idx="16">
                  <c:v>0.91</c:v>
                </c:pt>
                <c:pt idx="17">
                  <c:v>0.87</c:v>
                </c:pt>
                <c:pt idx="18">
                  <c:v>0.89</c:v>
                </c:pt>
                <c:pt idx="19">
                  <c:v>0.89</c:v>
                </c:pt>
                <c:pt idx="20">
                  <c:v>0.84</c:v>
                </c:pt>
                <c:pt idx="21">
                  <c:v>0.85</c:v>
                </c:pt>
                <c:pt idx="22">
                  <c:v>0.89</c:v>
                </c:pt>
                <c:pt idx="23">
                  <c:v>0.89</c:v>
                </c:pt>
                <c:pt idx="24">
                  <c:v>0.84</c:v>
                </c:pt>
                <c:pt idx="25">
                  <c:v>0.81</c:v>
                </c:pt>
                <c:pt idx="26">
                  <c:v>0.82</c:v>
                </c:pt>
                <c:pt idx="27">
                  <c:v>0.84</c:v>
                </c:pt>
                <c:pt idx="28">
                  <c:v>0.84</c:v>
                </c:pt>
                <c:pt idx="29">
                  <c:v>0.86</c:v>
                </c:pt>
                <c:pt idx="30">
                  <c:v>0.88</c:v>
                </c:pt>
                <c:pt idx="31">
                  <c:v>0.79</c:v>
                </c:pt>
                <c:pt idx="32">
                  <c:v>0.82</c:v>
                </c:pt>
                <c:pt idx="33">
                  <c:v>0.84</c:v>
                </c:pt>
                <c:pt idx="34">
                  <c:v>0.82</c:v>
                </c:pt>
                <c:pt idx="35">
                  <c:v>0.85</c:v>
                </c:pt>
                <c:pt idx="36">
                  <c:v>0.84</c:v>
                </c:pt>
                <c:pt idx="37">
                  <c:v>0.84</c:v>
                </c:pt>
                <c:pt idx="38">
                  <c:v>0.8</c:v>
                </c:pt>
                <c:pt idx="39">
                  <c:v>0.82</c:v>
                </c:pt>
                <c:pt idx="40">
                  <c:v>0.82</c:v>
                </c:pt>
                <c:pt idx="41">
                  <c:v>0.8</c:v>
                </c:pt>
                <c:pt idx="42">
                  <c:v>0.88</c:v>
                </c:pt>
                <c:pt idx="43">
                  <c:v>0.84</c:v>
                </c:pt>
                <c:pt idx="44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F3-4301-BECA-5EA1DAAAFC7F}"/>
            </c:ext>
          </c:extLst>
        </c:ser>
        <c:ser>
          <c:idx val="1"/>
          <c:order val="1"/>
          <c:tx>
            <c:strRef>
              <c:f>'Új verzió'!$C$55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CF3-4301-BECA-5EA1DAAAFC7F}"/>
              </c:ext>
            </c:extLst>
          </c:dPt>
          <c:dLbls>
            <c:dLbl>
              <c:idx val="44"/>
              <c:layout>
                <c:manualLayout>
                  <c:x val="0"/>
                  <c:y val="7.2919804674446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F3-4301-BECA-5EA1DAAAF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verzió'!$A$56:$A$100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verzió'!$C$56:$C$100</c:f>
              <c:numCache>
                <c:formatCode>0%</c:formatCode>
                <c:ptCount val="45"/>
                <c:pt idx="0">
                  <c:v>0.85590062111801246</c:v>
                </c:pt>
                <c:pt idx="1">
                  <c:v>0.77149837133550492</c:v>
                </c:pt>
                <c:pt idx="2">
                  <c:v>0.83971553610503291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0.96</c:v>
                </c:pt>
                <c:pt idx="7">
                  <c:v>0.95</c:v>
                </c:pt>
                <c:pt idx="8">
                  <c:v>0.98</c:v>
                </c:pt>
                <c:pt idx="9">
                  <c:v>0.95</c:v>
                </c:pt>
                <c:pt idx="10">
                  <c:v>0.98</c:v>
                </c:pt>
                <c:pt idx="11">
                  <c:v>0.96</c:v>
                </c:pt>
                <c:pt idx="12">
                  <c:v>0.97</c:v>
                </c:pt>
                <c:pt idx="13">
                  <c:v>0.95</c:v>
                </c:pt>
                <c:pt idx="14">
                  <c:v>0.96</c:v>
                </c:pt>
                <c:pt idx="15">
                  <c:v>0.97</c:v>
                </c:pt>
                <c:pt idx="16">
                  <c:v>0.96</c:v>
                </c:pt>
                <c:pt idx="17">
                  <c:v>0.99</c:v>
                </c:pt>
                <c:pt idx="18">
                  <c:v>0.98</c:v>
                </c:pt>
                <c:pt idx="19">
                  <c:v>0.97</c:v>
                </c:pt>
                <c:pt idx="20">
                  <c:v>0.94</c:v>
                </c:pt>
                <c:pt idx="21">
                  <c:v>0.91</c:v>
                </c:pt>
                <c:pt idx="22">
                  <c:v>0.96</c:v>
                </c:pt>
                <c:pt idx="23">
                  <c:v>0.88</c:v>
                </c:pt>
                <c:pt idx="24">
                  <c:v>0.94</c:v>
                </c:pt>
                <c:pt idx="25">
                  <c:v>0.89</c:v>
                </c:pt>
                <c:pt idx="26">
                  <c:v>0.89</c:v>
                </c:pt>
                <c:pt idx="27">
                  <c:v>0.86</c:v>
                </c:pt>
                <c:pt idx="28">
                  <c:v>0.9</c:v>
                </c:pt>
                <c:pt idx="29">
                  <c:v>0.87</c:v>
                </c:pt>
                <c:pt idx="30">
                  <c:v>0.9</c:v>
                </c:pt>
                <c:pt idx="31">
                  <c:v>0.89</c:v>
                </c:pt>
                <c:pt idx="32">
                  <c:v>0.89</c:v>
                </c:pt>
                <c:pt idx="33">
                  <c:v>0.88</c:v>
                </c:pt>
                <c:pt idx="34">
                  <c:v>0.88</c:v>
                </c:pt>
                <c:pt idx="35">
                  <c:v>0.89</c:v>
                </c:pt>
                <c:pt idx="36">
                  <c:v>0.87</c:v>
                </c:pt>
                <c:pt idx="37">
                  <c:v>0.9</c:v>
                </c:pt>
                <c:pt idx="38">
                  <c:v>0.88</c:v>
                </c:pt>
                <c:pt idx="39">
                  <c:v>0.86</c:v>
                </c:pt>
                <c:pt idx="40">
                  <c:v>0.91</c:v>
                </c:pt>
                <c:pt idx="41">
                  <c:v>0.87</c:v>
                </c:pt>
                <c:pt idx="42">
                  <c:v>0.87</c:v>
                </c:pt>
                <c:pt idx="43">
                  <c:v>0.89</c:v>
                </c:pt>
                <c:pt idx="44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F3-4301-BECA-5EA1DAAAFC7F}"/>
            </c:ext>
          </c:extLst>
        </c:ser>
        <c:ser>
          <c:idx val="2"/>
          <c:order val="2"/>
          <c:tx>
            <c:strRef>
              <c:f>'Új verzió'!$D$55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-1.3888888888888889E-3"/>
                  <c:y val="-1.21533007790744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F3-4301-BECA-5EA1DAAAF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verzió'!$A$56:$A$100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verzió'!$D$56:$D$100</c:f>
              <c:numCache>
                <c:formatCode>0%</c:formatCode>
                <c:ptCount val="45"/>
                <c:pt idx="0">
                  <c:v>0.8844537815126049</c:v>
                </c:pt>
                <c:pt idx="1">
                  <c:v>0.80644171779141105</c:v>
                </c:pt>
                <c:pt idx="2">
                  <c:v>0.89417808219178063</c:v>
                </c:pt>
                <c:pt idx="3">
                  <c:v>0.92</c:v>
                </c:pt>
                <c:pt idx="4">
                  <c:v>0.94</c:v>
                </c:pt>
                <c:pt idx="5">
                  <c:v>1.02</c:v>
                </c:pt>
                <c:pt idx="6">
                  <c:v>0.99</c:v>
                </c:pt>
                <c:pt idx="7">
                  <c:v>1</c:v>
                </c:pt>
                <c:pt idx="8">
                  <c:v>1.01</c:v>
                </c:pt>
                <c:pt idx="9">
                  <c:v>0.98</c:v>
                </c:pt>
                <c:pt idx="10">
                  <c:v>1.01</c:v>
                </c:pt>
                <c:pt idx="11">
                  <c:v>1.01</c:v>
                </c:pt>
                <c:pt idx="12">
                  <c:v>1.04</c:v>
                </c:pt>
                <c:pt idx="13">
                  <c:v>0.98</c:v>
                </c:pt>
                <c:pt idx="14">
                  <c:v>1.03</c:v>
                </c:pt>
                <c:pt idx="15">
                  <c:v>1.03</c:v>
                </c:pt>
                <c:pt idx="16">
                  <c:v>1.03</c:v>
                </c:pt>
                <c:pt idx="17">
                  <c:v>1.01</c:v>
                </c:pt>
                <c:pt idx="18">
                  <c:v>1</c:v>
                </c:pt>
                <c:pt idx="19">
                  <c:v>1.01</c:v>
                </c:pt>
                <c:pt idx="20">
                  <c:v>0.95</c:v>
                </c:pt>
                <c:pt idx="21">
                  <c:v>0.98</c:v>
                </c:pt>
                <c:pt idx="22">
                  <c:v>0.95</c:v>
                </c:pt>
                <c:pt idx="23">
                  <c:v>0.91</c:v>
                </c:pt>
                <c:pt idx="24">
                  <c:v>0.98</c:v>
                </c:pt>
                <c:pt idx="25">
                  <c:v>0.92</c:v>
                </c:pt>
                <c:pt idx="26">
                  <c:v>0.96</c:v>
                </c:pt>
                <c:pt idx="27">
                  <c:v>0.92</c:v>
                </c:pt>
                <c:pt idx="28">
                  <c:v>0.91</c:v>
                </c:pt>
                <c:pt idx="29">
                  <c:v>0.9</c:v>
                </c:pt>
                <c:pt idx="30">
                  <c:v>0.92</c:v>
                </c:pt>
                <c:pt idx="31">
                  <c:v>0.9</c:v>
                </c:pt>
                <c:pt idx="32">
                  <c:v>0.93</c:v>
                </c:pt>
                <c:pt idx="33">
                  <c:v>0.91</c:v>
                </c:pt>
                <c:pt idx="34">
                  <c:v>0.95</c:v>
                </c:pt>
                <c:pt idx="35">
                  <c:v>0.9</c:v>
                </c:pt>
                <c:pt idx="36">
                  <c:v>0.92</c:v>
                </c:pt>
                <c:pt idx="37">
                  <c:v>0.88</c:v>
                </c:pt>
                <c:pt idx="38">
                  <c:v>0.85</c:v>
                </c:pt>
                <c:pt idx="39">
                  <c:v>0.85</c:v>
                </c:pt>
                <c:pt idx="40">
                  <c:v>0.9</c:v>
                </c:pt>
                <c:pt idx="41">
                  <c:v>0.93</c:v>
                </c:pt>
                <c:pt idx="42">
                  <c:v>0.87</c:v>
                </c:pt>
                <c:pt idx="43">
                  <c:v>0.92</c:v>
                </c:pt>
                <c:pt idx="44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F3-4301-BECA-5EA1DAAAFC7F}"/>
            </c:ext>
          </c:extLst>
        </c:ser>
        <c:ser>
          <c:idx val="3"/>
          <c:order val="3"/>
          <c:tx>
            <c:strRef>
              <c:f>'Új verzió'!$E$55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F3-4301-BECA-5EA1DAAAF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verzió'!$A$56:$A$100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verzió'!$E$56:$E$100</c:f>
              <c:numCache>
                <c:formatCode>0%</c:formatCode>
                <c:ptCount val="45"/>
                <c:pt idx="0">
                  <c:v>0.91455696202531644</c:v>
                </c:pt>
                <c:pt idx="1">
                  <c:v>0.96574074074074079</c:v>
                </c:pt>
                <c:pt idx="2">
                  <c:v>0.96964285714285703</c:v>
                </c:pt>
                <c:pt idx="3">
                  <c:v>0.97</c:v>
                </c:pt>
                <c:pt idx="4">
                  <c:v>1.08</c:v>
                </c:pt>
                <c:pt idx="5">
                  <c:v>1.17</c:v>
                </c:pt>
                <c:pt idx="6">
                  <c:v>1.1299999999999999</c:v>
                </c:pt>
                <c:pt idx="7">
                  <c:v>1.02</c:v>
                </c:pt>
                <c:pt idx="8">
                  <c:v>1.06</c:v>
                </c:pt>
                <c:pt idx="9">
                  <c:v>1.06</c:v>
                </c:pt>
                <c:pt idx="10">
                  <c:v>1.07</c:v>
                </c:pt>
                <c:pt idx="11">
                  <c:v>1.1100000000000001</c:v>
                </c:pt>
                <c:pt idx="12">
                  <c:v>1.07</c:v>
                </c:pt>
                <c:pt idx="13">
                  <c:v>1.02</c:v>
                </c:pt>
                <c:pt idx="14">
                  <c:v>0.96</c:v>
                </c:pt>
                <c:pt idx="15">
                  <c:v>1.05</c:v>
                </c:pt>
                <c:pt idx="16">
                  <c:v>1.04</c:v>
                </c:pt>
                <c:pt idx="17">
                  <c:v>1.1000000000000001</c:v>
                </c:pt>
                <c:pt idx="18">
                  <c:v>1.04</c:v>
                </c:pt>
                <c:pt idx="19">
                  <c:v>1.02</c:v>
                </c:pt>
                <c:pt idx="20">
                  <c:v>1.06</c:v>
                </c:pt>
                <c:pt idx="21">
                  <c:v>0.99</c:v>
                </c:pt>
                <c:pt idx="22">
                  <c:v>1.01</c:v>
                </c:pt>
                <c:pt idx="23">
                  <c:v>0.97</c:v>
                </c:pt>
                <c:pt idx="24">
                  <c:v>0.99</c:v>
                </c:pt>
                <c:pt idx="25">
                  <c:v>0.98</c:v>
                </c:pt>
                <c:pt idx="26">
                  <c:v>0.98</c:v>
                </c:pt>
                <c:pt idx="27">
                  <c:v>0.99</c:v>
                </c:pt>
                <c:pt idx="28">
                  <c:v>0.99</c:v>
                </c:pt>
                <c:pt idx="29">
                  <c:v>0.95</c:v>
                </c:pt>
                <c:pt idx="30">
                  <c:v>0.94</c:v>
                </c:pt>
                <c:pt idx="31">
                  <c:v>0.95</c:v>
                </c:pt>
                <c:pt idx="32">
                  <c:v>0.98</c:v>
                </c:pt>
                <c:pt idx="33">
                  <c:v>0.89</c:v>
                </c:pt>
                <c:pt idx="34">
                  <c:v>0.97</c:v>
                </c:pt>
                <c:pt idx="35">
                  <c:v>0.97</c:v>
                </c:pt>
                <c:pt idx="36">
                  <c:v>0.94</c:v>
                </c:pt>
                <c:pt idx="37">
                  <c:v>0.98</c:v>
                </c:pt>
                <c:pt idx="38">
                  <c:v>0.97</c:v>
                </c:pt>
                <c:pt idx="39">
                  <c:v>0.94</c:v>
                </c:pt>
                <c:pt idx="40">
                  <c:v>0.99</c:v>
                </c:pt>
                <c:pt idx="41">
                  <c:v>1.02</c:v>
                </c:pt>
                <c:pt idx="42">
                  <c:v>0.92</c:v>
                </c:pt>
                <c:pt idx="43">
                  <c:v>1</c:v>
                </c:pt>
                <c:pt idx="44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F3-4301-BECA-5EA1DAAAFC7F}"/>
            </c:ext>
          </c:extLst>
        </c:ser>
        <c:ser>
          <c:idx val="4"/>
          <c:order val="4"/>
          <c:tx>
            <c:strRef>
              <c:f>'Új verzió'!$F$55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CF3-4301-BECA-5EA1DAAAFC7F}"/>
              </c:ext>
            </c:extLst>
          </c:dPt>
          <c:dLbls>
            <c:dLbl>
              <c:idx val="44"/>
              <c:layout>
                <c:manualLayout>
                  <c:x val="0"/>
                  <c:y val="-1.9445281246519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F3-4301-BECA-5EA1DAAAF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verzió'!$A$56:$A$100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verzió'!$F$56:$F$100</c:f>
              <c:numCache>
                <c:formatCode>0%</c:formatCode>
                <c:ptCount val="45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0.91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  <c:pt idx="42">
                  <c:v>0.89</c:v>
                </c:pt>
                <c:pt idx="43">
                  <c:v>0.93</c:v>
                </c:pt>
                <c:pt idx="44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CF3-4301-BECA-5EA1DAAAFC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8155487"/>
        <c:axId val="908155071"/>
      </c:lineChart>
      <c:catAx>
        <c:axId val="90815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071"/>
        <c:crosses val="autoZero"/>
        <c:auto val="1"/>
        <c:lblAlgn val="ctr"/>
        <c:lblOffset val="100"/>
        <c:noMultiLvlLbl val="0"/>
      </c:catAx>
      <c:valAx>
        <c:axId val="908155071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12456255468068"/>
          <c:y val="0.93253654889894921"/>
          <c:w val="0.83941743219597564"/>
          <c:h val="6.7463451101050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78343116732044E-2"/>
          <c:y val="2.9588884124958598E-2"/>
          <c:w val="0.86838495188101483"/>
          <c:h val="0.57246319651806188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verzió'!$L$102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D4-4B6B-B008-8604F4F5D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verzió'!$K$103:$K$147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verzió'!$L$103:$L$147</c:f>
              <c:numCache>
                <c:formatCode>0%</c:formatCode>
                <c:ptCount val="45"/>
                <c:pt idx="0">
                  <c:v>0.84560700188391502</c:v>
                </c:pt>
                <c:pt idx="1">
                  <c:v>0.88553002654280011</c:v>
                </c:pt>
                <c:pt idx="2">
                  <c:v>0.83220832855340143</c:v>
                </c:pt>
                <c:pt idx="3">
                  <c:v>0.9</c:v>
                </c:pt>
                <c:pt idx="4">
                  <c:v>0.92246042647828363</c:v>
                </c:pt>
                <c:pt idx="5">
                  <c:v>0.95</c:v>
                </c:pt>
                <c:pt idx="6">
                  <c:v>0.97</c:v>
                </c:pt>
                <c:pt idx="7">
                  <c:v>0.92</c:v>
                </c:pt>
                <c:pt idx="8">
                  <c:v>0.97</c:v>
                </c:pt>
                <c:pt idx="9">
                  <c:v>0.95</c:v>
                </c:pt>
                <c:pt idx="10">
                  <c:v>0.94</c:v>
                </c:pt>
                <c:pt idx="11">
                  <c:v>0.98</c:v>
                </c:pt>
                <c:pt idx="12">
                  <c:v>1.01</c:v>
                </c:pt>
                <c:pt idx="13">
                  <c:v>0.93</c:v>
                </c:pt>
                <c:pt idx="14">
                  <c:v>0.95</c:v>
                </c:pt>
                <c:pt idx="15">
                  <c:v>0.94</c:v>
                </c:pt>
                <c:pt idx="16">
                  <c:v>0.98</c:v>
                </c:pt>
                <c:pt idx="17">
                  <c:v>0.97</c:v>
                </c:pt>
                <c:pt idx="18">
                  <c:v>0.96</c:v>
                </c:pt>
                <c:pt idx="19">
                  <c:v>0.95</c:v>
                </c:pt>
                <c:pt idx="20">
                  <c:v>0.91</c:v>
                </c:pt>
                <c:pt idx="21">
                  <c:v>0.88</c:v>
                </c:pt>
                <c:pt idx="22">
                  <c:v>0.93</c:v>
                </c:pt>
                <c:pt idx="23">
                  <c:v>0.92</c:v>
                </c:pt>
                <c:pt idx="24">
                  <c:v>0.91</c:v>
                </c:pt>
                <c:pt idx="25">
                  <c:v>0.85</c:v>
                </c:pt>
                <c:pt idx="26">
                  <c:v>0.85</c:v>
                </c:pt>
                <c:pt idx="27">
                  <c:v>0.83</c:v>
                </c:pt>
                <c:pt idx="28">
                  <c:v>0.89</c:v>
                </c:pt>
                <c:pt idx="29">
                  <c:v>0.79</c:v>
                </c:pt>
                <c:pt idx="30">
                  <c:v>0.86</c:v>
                </c:pt>
                <c:pt idx="31">
                  <c:v>0.83</c:v>
                </c:pt>
                <c:pt idx="32">
                  <c:v>0.85</c:v>
                </c:pt>
                <c:pt idx="33">
                  <c:v>0.83</c:v>
                </c:pt>
                <c:pt idx="34">
                  <c:v>0.86</c:v>
                </c:pt>
                <c:pt idx="35">
                  <c:v>0.86</c:v>
                </c:pt>
                <c:pt idx="36">
                  <c:v>0.83</c:v>
                </c:pt>
                <c:pt idx="37">
                  <c:v>0.8</c:v>
                </c:pt>
                <c:pt idx="38">
                  <c:v>0.8</c:v>
                </c:pt>
                <c:pt idx="39">
                  <c:v>0.77</c:v>
                </c:pt>
                <c:pt idx="40">
                  <c:v>0.86</c:v>
                </c:pt>
                <c:pt idx="41">
                  <c:v>0.79</c:v>
                </c:pt>
                <c:pt idx="42">
                  <c:v>0.79</c:v>
                </c:pt>
                <c:pt idx="43">
                  <c:v>0.82</c:v>
                </c:pt>
                <c:pt idx="44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D4-4B6B-B008-8604F4F5DEF7}"/>
            </c:ext>
          </c:extLst>
        </c:ser>
        <c:ser>
          <c:idx val="1"/>
          <c:order val="1"/>
          <c:tx>
            <c:strRef>
              <c:f>'Új verzió'!$M$102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D4-4B6B-B008-8604F4F5D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verzió'!$K$103:$K$147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verzió'!$M$103:$M$147</c:f>
              <c:numCache>
                <c:formatCode>0%</c:formatCode>
                <c:ptCount val="45"/>
                <c:pt idx="0">
                  <c:v>0.93884615384615366</c:v>
                </c:pt>
                <c:pt idx="1">
                  <c:v>0.89935897435897427</c:v>
                </c:pt>
                <c:pt idx="2">
                  <c:v>0.88945312499999996</c:v>
                </c:pt>
                <c:pt idx="3">
                  <c:v>0.89</c:v>
                </c:pt>
                <c:pt idx="4">
                  <c:v>0.91683673469387761</c:v>
                </c:pt>
                <c:pt idx="5">
                  <c:v>0.93</c:v>
                </c:pt>
                <c:pt idx="6">
                  <c:v>0.94</c:v>
                </c:pt>
                <c:pt idx="7">
                  <c:v>0.89</c:v>
                </c:pt>
                <c:pt idx="8">
                  <c:v>0.91</c:v>
                </c:pt>
                <c:pt idx="9">
                  <c:v>0.89</c:v>
                </c:pt>
                <c:pt idx="10">
                  <c:v>0.93</c:v>
                </c:pt>
                <c:pt idx="11">
                  <c:v>0.92</c:v>
                </c:pt>
                <c:pt idx="12">
                  <c:v>0.95</c:v>
                </c:pt>
                <c:pt idx="13">
                  <c:v>0.94</c:v>
                </c:pt>
                <c:pt idx="14">
                  <c:v>0.92</c:v>
                </c:pt>
                <c:pt idx="15">
                  <c:v>0.92</c:v>
                </c:pt>
                <c:pt idx="16">
                  <c:v>0.96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0.95</c:v>
                </c:pt>
                <c:pt idx="21">
                  <c:v>0.89</c:v>
                </c:pt>
                <c:pt idx="22">
                  <c:v>0.86</c:v>
                </c:pt>
                <c:pt idx="23">
                  <c:v>0.84</c:v>
                </c:pt>
                <c:pt idx="24">
                  <c:v>0.9</c:v>
                </c:pt>
                <c:pt idx="25">
                  <c:v>0.9</c:v>
                </c:pt>
                <c:pt idx="26">
                  <c:v>0.92</c:v>
                </c:pt>
                <c:pt idx="27">
                  <c:v>0.87</c:v>
                </c:pt>
                <c:pt idx="28">
                  <c:v>0.83</c:v>
                </c:pt>
                <c:pt idx="29">
                  <c:v>0.96</c:v>
                </c:pt>
                <c:pt idx="30">
                  <c:v>0.93</c:v>
                </c:pt>
                <c:pt idx="31">
                  <c:v>0.86</c:v>
                </c:pt>
                <c:pt idx="32">
                  <c:v>0.91</c:v>
                </c:pt>
                <c:pt idx="33">
                  <c:v>0.87</c:v>
                </c:pt>
                <c:pt idx="34">
                  <c:v>0.89</c:v>
                </c:pt>
                <c:pt idx="35">
                  <c:v>0.96</c:v>
                </c:pt>
                <c:pt idx="36">
                  <c:v>0.88</c:v>
                </c:pt>
                <c:pt idx="37">
                  <c:v>0.88</c:v>
                </c:pt>
                <c:pt idx="38">
                  <c:v>0.78</c:v>
                </c:pt>
                <c:pt idx="39">
                  <c:v>0.85</c:v>
                </c:pt>
                <c:pt idx="40">
                  <c:v>0.94</c:v>
                </c:pt>
                <c:pt idx="41">
                  <c:v>0.88</c:v>
                </c:pt>
                <c:pt idx="42">
                  <c:v>0.91</c:v>
                </c:pt>
                <c:pt idx="43">
                  <c:v>0.91</c:v>
                </c:pt>
                <c:pt idx="44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D4-4B6B-B008-8604F4F5DEF7}"/>
            </c:ext>
          </c:extLst>
        </c:ser>
        <c:ser>
          <c:idx val="2"/>
          <c:order val="2"/>
          <c:tx>
            <c:strRef>
              <c:f>'Új verzió'!$N$102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D4-4B6B-B008-8604F4F5D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verzió'!$K$103:$K$147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verzió'!$N$103:$N$147</c:f>
              <c:numCache>
                <c:formatCode>0%</c:formatCode>
                <c:ptCount val="45"/>
                <c:pt idx="0">
                  <c:v>0.71738633469602497</c:v>
                </c:pt>
                <c:pt idx="1">
                  <c:v>0.62368835148907342</c:v>
                </c:pt>
                <c:pt idx="2">
                  <c:v>0.66004791501863025</c:v>
                </c:pt>
                <c:pt idx="3">
                  <c:v>0.64500000000000002</c:v>
                </c:pt>
                <c:pt idx="4">
                  <c:v>0.70576481468686314</c:v>
                </c:pt>
                <c:pt idx="5">
                  <c:v>0.78500000000000003</c:v>
                </c:pt>
                <c:pt idx="6">
                  <c:v>0.80249999999999999</c:v>
                </c:pt>
                <c:pt idx="7">
                  <c:v>0.82750000000000001</c:v>
                </c:pt>
                <c:pt idx="8">
                  <c:v>0.84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0.88</c:v>
                </c:pt>
                <c:pt idx="13">
                  <c:v>0.88</c:v>
                </c:pt>
                <c:pt idx="14">
                  <c:v>0.89</c:v>
                </c:pt>
                <c:pt idx="15">
                  <c:v>0.88</c:v>
                </c:pt>
                <c:pt idx="16">
                  <c:v>0.96</c:v>
                </c:pt>
                <c:pt idx="17">
                  <c:v>0.92</c:v>
                </c:pt>
                <c:pt idx="18">
                  <c:v>0.91</c:v>
                </c:pt>
                <c:pt idx="19">
                  <c:v>0.95</c:v>
                </c:pt>
                <c:pt idx="20">
                  <c:v>0.9</c:v>
                </c:pt>
                <c:pt idx="21">
                  <c:v>0.85</c:v>
                </c:pt>
                <c:pt idx="22">
                  <c:v>0.95</c:v>
                </c:pt>
                <c:pt idx="23">
                  <c:v>0.89</c:v>
                </c:pt>
                <c:pt idx="24">
                  <c:v>0.82</c:v>
                </c:pt>
                <c:pt idx="25">
                  <c:v>0.86</c:v>
                </c:pt>
                <c:pt idx="26">
                  <c:v>0.86</c:v>
                </c:pt>
                <c:pt idx="27">
                  <c:v>0.82</c:v>
                </c:pt>
                <c:pt idx="28">
                  <c:v>0.93</c:v>
                </c:pt>
                <c:pt idx="29">
                  <c:v>0.92</c:v>
                </c:pt>
                <c:pt idx="30">
                  <c:v>0.89</c:v>
                </c:pt>
                <c:pt idx="31">
                  <c:v>0.82</c:v>
                </c:pt>
                <c:pt idx="32">
                  <c:v>0.86</c:v>
                </c:pt>
                <c:pt idx="33">
                  <c:v>0.88</c:v>
                </c:pt>
                <c:pt idx="34">
                  <c:v>0.85</c:v>
                </c:pt>
                <c:pt idx="35">
                  <c:v>0.88</c:v>
                </c:pt>
                <c:pt idx="36">
                  <c:v>0.89</c:v>
                </c:pt>
                <c:pt idx="37">
                  <c:v>0.91</c:v>
                </c:pt>
                <c:pt idx="38">
                  <c:v>0.89</c:v>
                </c:pt>
                <c:pt idx="39">
                  <c:v>0.87</c:v>
                </c:pt>
                <c:pt idx="40">
                  <c:v>0.89</c:v>
                </c:pt>
                <c:pt idx="41">
                  <c:v>0.91</c:v>
                </c:pt>
                <c:pt idx="42">
                  <c:v>0.9</c:v>
                </c:pt>
                <c:pt idx="43">
                  <c:v>0.91</c:v>
                </c:pt>
                <c:pt idx="44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D4-4B6B-B008-8604F4F5DEF7}"/>
            </c:ext>
          </c:extLst>
        </c:ser>
        <c:ser>
          <c:idx val="3"/>
          <c:order val="3"/>
          <c:tx>
            <c:strRef>
              <c:f>'Új verzió'!$O$102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D4-4B6B-B008-8604F4F5D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verzió'!$K$103:$K$147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verzió'!$O$103:$O$147</c:f>
              <c:numCache>
                <c:formatCode>0%</c:formatCode>
                <c:ptCount val="45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0.90557834309474194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  <c:pt idx="42">
                  <c:v>0.89</c:v>
                </c:pt>
                <c:pt idx="43">
                  <c:v>0.93</c:v>
                </c:pt>
                <c:pt idx="44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D4-4B6B-B008-8604F4F5D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149640"/>
        <c:axId val="968151608"/>
      </c:lineChart>
      <c:catAx>
        <c:axId val="96814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51608"/>
        <c:crosses val="autoZero"/>
        <c:auto val="1"/>
        <c:lblAlgn val="ctr"/>
        <c:lblOffset val="100"/>
        <c:noMultiLvlLbl val="0"/>
      </c:catAx>
      <c:valAx>
        <c:axId val="968151608"/>
        <c:scaling>
          <c:orientation val="minMax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4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22189413823272"/>
          <c:y val="0.8545519778014985"/>
          <c:w val="0.70677843394575679"/>
          <c:h val="0.12929024082727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0343226922575"/>
          <c:y val="2.7611038954357622E-2"/>
          <c:w val="0.76177014853782277"/>
          <c:h val="0.65763961936059367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verzió'!$B$134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4.1666662109944071E-3"/>
                  <c:y val="2.7642500354188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99-4244-B8DE-3132BFBD3D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verzió'!$A$135:$A$179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verzió'!$B$135:$B$179</c:f>
              <c:numCache>
                <c:formatCode>General\ "pont"</c:formatCode>
                <c:ptCount val="45"/>
                <c:pt idx="0">
                  <c:v>-13</c:v>
                </c:pt>
                <c:pt idx="1">
                  <c:v>14</c:v>
                </c:pt>
                <c:pt idx="2">
                  <c:v>16</c:v>
                </c:pt>
                <c:pt idx="3">
                  <c:v>10</c:v>
                </c:pt>
                <c:pt idx="4">
                  <c:v>21</c:v>
                </c:pt>
                <c:pt idx="5">
                  <c:v>19</c:v>
                </c:pt>
                <c:pt idx="6">
                  <c:v>15</c:v>
                </c:pt>
                <c:pt idx="7">
                  <c:v>11</c:v>
                </c:pt>
                <c:pt idx="8">
                  <c:v>4</c:v>
                </c:pt>
                <c:pt idx="9">
                  <c:v>7</c:v>
                </c:pt>
                <c:pt idx="10">
                  <c:v>5</c:v>
                </c:pt>
                <c:pt idx="11">
                  <c:v>-7</c:v>
                </c:pt>
                <c:pt idx="12">
                  <c:v>1</c:v>
                </c:pt>
                <c:pt idx="13">
                  <c:v>26</c:v>
                </c:pt>
                <c:pt idx="14">
                  <c:v>17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-24</c:v>
                </c:pt>
                <c:pt idx="22">
                  <c:v>-19</c:v>
                </c:pt>
                <c:pt idx="23">
                  <c:v>-23</c:v>
                </c:pt>
                <c:pt idx="24">
                  <c:v>-23</c:v>
                </c:pt>
                <c:pt idx="25">
                  <c:v>1</c:v>
                </c:pt>
                <c:pt idx="26">
                  <c:v>5</c:v>
                </c:pt>
                <c:pt idx="27">
                  <c:v>8</c:v>
                </c:pt>
                <c:pt idx="28">
                  <c:v>6</c:v>
                </c:pt>
                <c:pt idx="29">
                  <c:v>-9</c:v>
                </c:pt>
                <c:pt idx="30">
                  <c:v>0</c:v>
                </c:pt>
                <c:pt idx="31">
                  <c:v>-17</c:v>
                </c:pt>
                <c:pt idx="32">
                  <c:v>-4</c:v>
                </c:pt>
                <c:pt idx="33">
                  <c:v>-12</c:v>
                </c:pt>
                <c:pt idx="34">
                  <c:v>-20</c:v>
                </c:pt>
                <c:pt idx="35">
                  <c:v>-17</c:v>
                </c:pt>
                <c:pt idx="36">
                  <c:v>-10</c:v>
                </c:pt>
                <c:pt idx="37">
                  <c:v>9</c:v>
                </c:pt>
                <c:pt idx="38">
                  <c:v>16</c:v>
                </c:pt>
                <c:pt idx="39">
                  <c:v>-3</c:v>
                </c:pt>
                <c:pt idx="40">
                  <c:v>-4</c:v>
                </c:pt>
                <c:pt idx="41">
                  <c:v>-6</c:v>
                </c:pt>
                <c:pt idx="42">
                  <c:v>5</c:v>
                </c:pt>
                <c:pt idx="43">
                  <c:v>-9</c:v>
                </c:pt>
                <c:pt idx="44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99-4244-B8DE-3132BFBD3D4B}"/>
            </c:ext>
          </c:extLst>
        </c:ser>
        <c:ser>
          <c:idx val="1"/>
          <c:order val="1"/>
          <c:tx>
            <c:strRef>
              <c:f>'Új verzió'!$C$134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1.1111109895985256E-2"/>
                  <c:y val="-4.60703017155900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99-4244-B8DE-3132BFBD3D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verzió'!$A$135:$A$179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verzió'!$C$135:$C$179</c:f>
              <c:numCache>
                <c:formatCode>General\ "pont"</c:formatCode>
                <c:ptCount val="45"/>
                <c:pt idx="0">
                  <c:v>-5</c:v>
                </c:pt>
                <c:pt idx="1">
                  <c:v>20</c:v>
                </c:pt>
                <c:pt idx="2">
                  <c:v>30</c:v>
                </c:pt>
                <c:pt idx="3">
                  <c:v>14</c:v>
                </c:pt>
                <c:pt idx="4">
                  <c:v>33</c:v>
                </c:pt>
                <c:pt idx="5">
                  <c:v>29</c:v>
                </c:pt>
                <c:pt idx="6">
                  <c:v>21</c:v>
                </c:pt>
                <c:pt idx="7">
                  <c:v>19</c:v>
                </c:pt>
                <c:pt idx="8">
                  <c:v>16</c:v>
                </c:pt>
                <c:pt idx="9">
                  <c:v>10</c:v>
                </c:pt>
                <c:pt idx="10">
                  <c:v>9</c:v>
                </c:pt>
                <c:pt idx="11">
                  <c:v>-1</c:v>
                </c:pt>
                <c:pt idx="12">
                  <c:v>5</c:v>
                </c:pt>
                <c:pt idx="13">
                  <c:v>26</c:v>
                </c:pt>
                <c:pt idx="14">
                  <c:v>25</c:v>
                </c:pt>
                <c:pt idx="15">
                  <c:v>12</c:v>
                </c:pt>
                <c:pt idx="16">
                  <c:v>6</c:v>
                </c:pt>
                <c:pt idx="17">
                  <c:v>6</c:v>
                </c:pt>
                <c:pt idx="18">
                  <c:v>13</c:v>
                </c:pt>
                <c:pt idx="19">
                  <c:v>0</c:v>
                </c:pt>
                <c:pt idx="20">
                  <c:v>-27</c:v>
                </c:pt>
                <c:pt idx="21">
                  <c:v>-31</c:v>
                </c:pt>
                <c:pt idx="22">
                  <c:v>-26</c:v>
                </c:pt>
                <c:pt idx="23">
                  <c:v>-27</c:v>
                </c:pt>
                <c:pt idx="24">
                  <c:v>-19</c:v>
                </c:pt>
                <c:pt idx="25">
                  <c:v>-3</c:v>
                </c:pt>
                <c:pt idx="26">
                  <c:v>14</c:v>
                </c:pt>
                <c:pt idx="27">
                  <c:v>10</c:v>
                </c:pt>
                <c:pt idx="28">
                  <c:v>11</c:v>
                </c:pt>
                <c:pt idx="29">
                  <c:v>4</c:v>
                </c:pt>
                <c:pt idx="30">
                  <c:v>11</c:v>
                </c:pt>
                <c:pt idx="31">
                  <c:v>-6</c:v>
                </c:pt>
                <c:pt idx="32">
                  <c:v>-12</c:v>
                </c:pt>
                <c:pt idx="33">
                  <c:v>-7</c:v>
                </c:pt>
                <c:pt idx="34">
                  <c:v>-8</c:v>
                </c:pt>
                <c:pt idx="35">
                  <c:v>-20</c:v>
                </c:pt>
                <c:pt idx="36">
                  <c:v>-19</c:v>
                </c:pt>
                <c:pt idx="37">
                  <c:v>16</c:v>
                </c:pt>
                <c:pt idx="38">
                  <c:v>36</c:v>
                </c:pt>
                <c:pt idx="39">
                  <c:v>12</c:v>
                </c:pt>
                <c:pt idx="40">
                  <c:v>16</c:v>
                </c:pt>
                <c:pt idx="41">
                  <c:v>14</c:v>
                </c:pt>
                <c:pt idx="42">
                  <c:v>10</c:v>
                </c:pt>
                <c:pt idx="43">
                  <c:v>19</c:v>
                </c:pt>
                <c:pt idx="4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99-4244-B8DE-3132BFBD3D4B}"/>
            </c:ext>
          </c:extLst>
        </c:ser>
        <c:ser>
          <c:idx val="2"/>
          <c:order val="2"/>
          <c:tx>
            <c:strRef>
              <c:f>'Új verzió'!$D$134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4.1666662109944071E-3"/>
                  <c:y val="1.0051818310613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99-4244-B8DE-3132BFBD3D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verzió'!$A$135:$A$179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verzió'!$D$135:$D$179</c:f>
              <c:numCache>
                <c:formatCode>General\ "pont"</c:formatCode>
                <c:ptCount val="45"/>
                <c:pt idx="0">
                  <c:v>6</c:v>
                </c:pt>
                <c:pt idx="1">
                  <c:v>22</c:v>
                </c:pt>
                <c:pt idx="2">
                  <c:v>33</c:v>
                </c:pt>
                <c:pt idx="3">
                  <c:v>31</c:v>
                </c:pt>
                <c:pt idx="4">
                  <c:v>37</c:v>
                </c:pt>
                <c:pt idx="5">
                  <c:v>31</c:v>
                </c:pt>
                <c:pt idx="6">
                  <c:v>27</c:v>
                </c:pt>
                <c:pt idx="7">
                  <c:v>23</c:v>
                </c:pt>
                <c:pt idx="8">
                  <c:v>23</c:v>
                </c:pt>
                <c:pt idx="9">
                  <c:v>20</c:v>
                </c:pt>
                <c:pt idx="10">
                  <c:v>14</c:v>
                </c:pt>
                <c:pt idx="11">
                  <c:v>-6</c:v>
                </c:pt>
                <c:pt idx="12">
                  <c:v>-7</c:v>
                </c:pt>
                <c:pt idx="13">
                  <c:v>24</c:v>
                </c:pt>
                <c:pt idx="14">
                  <c:v>40</c:v>
                </c:pt>
                <c:pt idx="15">
                  <c:v>21</c:v>
                </c:pt>
                <c:pt idx="16">
                  <c:v>18</c:v>
                </c:pt>
                <c:pt idx="17">
                  <c:v>6</c:v>
                </c:pt>
                <c:pt idx="18">
                  <c:v>23</c:v>
                </c:pt>
                <c:pt idx="19">
                  <c:v>-27</c:v>
                </c:pt>
                <c:pt idx="20">
                  <c:v>-28</c:v>
                </c:pt>
                <c:pt idx="21">
                  <c:v>-32</c:v>
                </c:pt>
                <c:pt idx="22">
                  <c:v>-27</c:v>
                </c:pt>
                <c:pt idx="23">
                  <c:v>-24</c:v>
                </c:pt>
                <c:pt idx="24">
                  <c:v>-7</c:v>
                </c:pt>
                <c:pt idx="25">
                  <c:v>15</c:v>
                </c:pt>
                <c:pt idx="26">
                  <c:v>24</c:v>
                </c:pt>
                <c:pt idx="27">
                  <c:v>10</c:v>
                </c:pt>
                <c:pt idx="28">
                  <c:v>8</c:v>
                </c:pt>
                <c:pt idx="29">
                  <c:v>-3</c:v>
                </c:pt>
                <c:pt idx="30">
                  <c:v>0</c:v>
                </c:pt>
                <c:pt idx="31">
                  <c:v>-9</c:v>
                </c:pt>
                <c:pt idx="32">
                  <c:v>-7</c:v>
                </c:pt>
                <c:pt idx="33">
                  <c:v>-10</c:v>
                </c:pt>
                <c:pt idx="34">
                  <c:v>-24</c:v>
                </c:pt>
                <c:pt idx="35">
                  <c:v>-15</c:v>
                </c:pt>
                <c:pt idx="36">
                  <c:v>-18</c:v>
                </c:pt>
                <c:pt idx="37">
                  <c:v>16</c:v>
                </c:pt>
                <c:pt idx="38">
                  <c:v>27</c:v>
                </c:pt>
                <c:pt idx="39">
                  <c:v>3</c:v>
                </c:pt>
                <c:pt idx="40">
                  <c:v>21</c:v>
                </c:pt>
                <c:pt idx="41">
                  <c:v>12</c:v>
                </c:pt>
                <c:pt idx="42">
                  <c:v>13</c:v>
                </c:pt>
                <c:pt idx="43">
                  <c:v>10</c:v>
                </c:pt>
                <c:pt idx="44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99-4244-B8DE-3132BFBD3D4B}"/>
            </c:ext>
          </c:extLst>
        </c:ser>
        <c:ser>
          <c:idx val="3"/>
          <c:order val="3"/>
          <c:tx>
            <c:strRef>
              <c:f>'Új verzió'!$E$134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99-4244-B8DE-3132BFBD3D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verzió'!$A$135:$A$179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verzió'!$E$135:$E$179</c:f>
              <c:numCache>
                <c:formatCode>General\ "pont"</c:formatCode>
                <c:ptCount val="45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  <c:pt idx="43">
                  <c:v>8</c:v>
                </c:pt>
                <c:pt idx="4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99-4244-B8DE-3132BFBD3D4B}"/>
            </c:ext>
          </c:extLst>
        </c:ser>
        <c:ser>
          <c:idx val="4"/>
          <c:order val="4"/>
          <c:tx>
            <c:strRef>
              <c:f>'Új verzió'!$F$134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4"/>
              <c:layout>
                <c:manualLayout>
                  <c:x val="8.3333324219890172E-3"/>
                  <c:y val="-2.01036366212277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99-4244-B8DE-3132BFBD3D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verzió'!$A$135:$A$179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verzió'!$F$135:$F$179</c:f>
              <c:numCache>
                <c:formatCode>General\ "pont"</c:formatCode>
                <c:ptCount val="45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99-4244-B8DE-3132BFBD3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4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1246608568831"/>
          <c:y val="0.93025245102113019"/>
          <c:w val="0.79775067828623381"/>
          <c:h val="6.9747548978869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2413810978368E-2"/>
          <c:y val="3.8863352081592729E-2"/>
          <c:w val="0.85772092544609302"/>
          <c:h val="0.64964087369377077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verzió'!$B$192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61C-47C0-A42D-CBA7ADAAAF6F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61C-47C0-A42D-CBA7ADAAAF6F}"/>
              </c:ext>
            </c:extLst>
          </c:dPt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1C-47C0-A42D-CBA7ADAAA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verzió'!$A$193:$A$237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verzió'!$B$193:$B$237</c:f>
              <c:numCache>
                <c:formatCode>0%</c:formatCode>
                <c:ptCount val="45"/>
                <c:pt idx="0">
                  <c:v>0.80434782608695665</c:v>
                </c:pt>
                <c:pt idx="1">
                  <c:v>0.68759640102827768</c:v>
                </c:pt>
                <c:pt idx="2">
                  <c:v>0.720089571337172</c:v>
                </c:pt>
                <c:pt idx="3">
                  <c:v>0.7</c:v>
                </c:pt>
                <c:pt idx="4">
                  <c:v>0.76</c:v>
                </c:pt>
                <c:pt idx="5">
                  <c:v>0.85</c:v>
                </c:pt>
                <c:pt idx="6">
                  <c:v>0.85</c:v>
                </c:pt>
                <c:pt idx="7">
                  <c:v>0.84</c:v>
                </c:pt>
                <c:pt idx="8">
                  <c:v>0.89</c:v>
                </c:pt>
                <c:pt idx="9">
                  <c:v>0.92</c:v>
                </c:pt>
                <c:pt idx="10">
                  <c:v>0.91</c:v>
                </c:pt>
                <c:pt idx="11">
                  <c:v>0.9</c:v>
                </c:pt>
                <c:pt idx="12">
                  <c:v>0.96</c:v>
                </c:pt>
                <c:pt idx="13">
                  <c:v>0.91</c:v>
                </c:pt>
                <c:pt idx="14">
                  <c:v>0.92</c:v>
                </c:pt>
                <c:pt idx="15">
                  <c:v>0.88</c:v>
                </c:pt>
                <c:pt idx="16">
                  <c:v>0.92</c:v>
                </c:pt>
                <c:pt idx="17">
                  <c:v>0.89</c:v>
                </c:pt>
                <c:pt idx="18">
                  <c:v>0.92</c:v>
                </c:pt>
                <c:pt idx="19">
                  <c:v>0.9</c:v>
                </c:pt>
                <c:pt idx="20">
                  <c:v>0.87</c:v>
                </c:pt>
                <c:pt idx="21">
                  <c:v>0.9</c:v>
                </c:pt>
                <c:pt idx="22">
                  <c:v>0.94</c:v>
                </c:pt>
                <c:pt idx="23">
                  <c:v>0.94</c:v>
                </c:pt>
                <c:pt idx="24">
                  <c:v>0.91</c:v>
                </c:pt>
                <c:pt idx="25">
                  <c:v>0.86</c:v>
                </c:pt>
                <c:pt idx="26">
                  <c:v>0.84</c:v>
                </c:pt>
                <c:pt idx="27">
                  <c:v>0.83</c:v>
                </c:pt>
                <c:pt idx="28">
                  <c:v>0.87</c:v>
                </c:pt>
                <c:pt idx="29">
                  <c:v>0.82</c:v>
                </c:pt>
                <c:pt idx="30">
                  <c:v>0.85</c:v>
                </c:pt>
                <c:pt idx="31">
                  <c:v>0.8</c:v>
                </c:pt>
                <c:pt idx="32">
                  <c:v>0.87</c:v>
                </c:pt>
                <c:pt idx="33">
                  <c:v>0.8</c:v>
                </c:pt>
                <c:pt idx="34">
                  <c:v>0.83</c:v>
                </c:pt>
                <c:pt idx="35">
                  <c:v>0.87</c:v>
                </c:pt>
                <c:pt idx="36">
                  <c:v>0.84</c:v>
                </c:pt>
                <c:pt idx="37">
                  <c:v>0.85</c:v>
                </c:pt>
                <c:pt idx="38">
                  <c:v>0.81</c:v>
                </c:pt>
                <c:pt idx="39">
                  <c:v>0.77</c:v>
                </c:pt>
                <c:pt idx="40">
                  <c:v>0.79</c:v>
                </c:pt>
                <c:pt idx="41">
                  <c:v>0.86</c:v>
                </c:pt>
                <c:pt idx="42">
                  <c:v>0.82</c:v>
                </c:pt>
                <c:pt idx="43">
                  <c:v>0.83</c:v>
                </c:pt>
                <c:pt idx="44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1C-47C0-A42D-CBA7ADAAAF6F}"/>
            </c:ext>
          </c:extLst>
        </c:ser>
        <c:ser>
          <c:idx val="1"/>
          <c:order val="1"/>
          <c:tx>
            <c:strRef>
              <c:f>'Új verzió'!$C$192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61C-47C0-A42D-CBA7ADAAAF6F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61C-47C0-A42D-CBA7ADAAAF6F}"/>
              </c:ext>
            </c:extLst>
          </c:dPt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1C-47C0-A42D-CBA7ADAAA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verzió'!$A$193:$A$237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verzió'!$C$193:$C$237</c:f>
              <c:numCache>
                <c:formatCode>0%</c:formatCode>
                <c:ptCount val="45"/>
                <c:pt idx="0">
                  <c:v>0.8998971193415638</c:v>
                </c:pt>
                <c:pt idx="1">
                  <c:v>0.78538961038961042</c:v>
                </c:pt>
                <c:pt idx="2">
                  <c:v>0.85943820224719092</c:v>
                </c:pt>
                <c:pt idx="3">
                  <c:v>0.89</c:v>
                </c:pt>
                <c:pt idx="4">
                  <c:v>0.93</c:v>
                </c:pt>
                <c:pt idx="5">
                  <c:v>0.95</c:v>
                </c:pt>
                <c:pt idx="6">
                  <c:v>0.98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1.02</c:v>
                </c:pt>
                <c:pt idx="11">
                  <c:v>1.02</c:v>
                </c:pt>
                <c:pt idx="12">
                  <c:v>1.04</c:v>
                </c:pt>
                <c:pt idx="13">
                  <c:v>1.03</c:v>
                </c:pt>
                <c:pt idx="14">
                  <c:v>1.01</c:v>
                </c:pt>
                <c:pt idx="15">
                  <c:v>1</c:v>
                </c:pt>
                <c:pt idx="16">
                  <c:v>1.04</c:v>
                </c:pt>
                <c:pt idx="17">
                  <c:v>1.05</c:v>
                </c:pt>
                <c:pt idx="18">
                  <c:v>1.01</c:v>
                </c:pt>
                <c:pt idx="19">
                  <c:v>1.07</c:v>
                </c:pt>
                <c:pt idx="20">
                  <c:v>1.04</c:v>
                </c:pt>
                <c:pt idx="21">
                  <c:v>1.02</c:v>
                </c:pt>
                <c:pt idx="22">
                  <c:v>1.03</c:v>
                </c:pt>
                <c:pt idx="23">
                  <c:v>1</c:v>
                </c:pt>
                <c:pt idx="24">
                  <c:v>1.06</c:v>
                </c:pt>
                <c:pt idx="25">
                  <c:v>0.98</c:v>
                </c:pt>
                <c:pt idx="26">
                  <c:v>0.93</c:v>
                </c:pt>
                <c:pt idx="27">
                  <c:v>0.92</c:v>
                </c:pt>
                <c:pt idx="28">
                  <c:v>1</c:v>
                </c:pt>
                <c:pt idx="29">
                  <c:v>0.92</c:v>
                </c:pt>
                <c:pt idx="30">
                  <c:v>0.95</c:v>
                </c:pt>
                <c:pt idx="31">
                  <c:v>0.94</c:v>
                </c:pt>
                <c:pt idx="32">
                  <c:v>0.95</c:v>
                </c:pt>
                <c:pt idx="33">
                  <c:v>0.92</c:v>
                </c:pt>
                <c:pt idx="34">
                  <c:v>0.9</c:v>
                </c:pt>
                <c:pt idx="35">
                  <c:v>0.93</c:v>
                </c:pt>
                <c:pt idx="36">
                  <c:v>0.95</c:v>
                </c:pt>
                <c:pt idx="37">
                  <c:v>0.92</c:v>
                </c:pt>
                <c:pt idx="38">
                  <c:v>0.91</c:v>
                </c:pt>
                <c:pt idx="39">
                  <c:v>0.88</c:v>
                </c:pt>
                <c:pt idx="40">
                  <c:v>0.92</c:v>
                </c:pt>
                <c:pt idx="41">
                  <c:v>0.91</c:v>
                </c:pt>
                <c:pt idx="42">
                  <c:v>0.94</c:v>
                </c:pt>
                <c:pt idx="43">
                  <c:v>0.94</c:v>
                </c:pt>
                <c:pt idx="44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1C-47C0-A42D-CBA7ADAAAF6F}"/>
            </c:ext>
          </c:extLst>
        </c:ser>
        <c:ser>
          <c:idx val="2"/>
          <c:order val="2"/>
          <c:tx>
            <c:strRef>
              <c:f>'Új verzió'!$D$192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61C-47C0-A42D-CBA7ADAAAF6F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61C-47C0-A42D-CBA7ADAAAF6F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61C-47C0-A42D-CBA7ADAAAF6F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61C-47C0-A42D-CBA7ADAAAF6F}"/>
              </c:ext>
            </c:extLst>
          </c:dPt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1C-47C0-A42D-CBA7ADAAA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verzió'!$A$193:$A$237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verzió'!$D$193:$D$237</c:f>
              <c:numCache>
                <c:formatCode>0%</c:formatCode>
                <c:ptCount val="45"/>
                <c:pt idx="0">
                  <c:v>0.91769547325102885</c:v>
                </c:pt>
                <c:pt idx="1">
                  <c:v>0.83881987577639738</c:v>
                </c:pt>
                <c:pt idx="2">
                  <c:v>0.92202797202797204</c:v>
                </c:pt>
                <c:pt idx="3">
                  <c:v>0.95</c:v>
                </c:pt>
                <c:pt idx="4">
                  <c:v>0.96</c:v>
                </c:pt>
                <c:pt idx="5">
                  <c:v>1.06</c:v>
                </c:pt>
                <c:pt idx="6">
                  <c:v>1.04</c:v>
                </c:pt>
                <c:pt idx="7">
                  <c:v>1.06</c:v>
                </c:pt>
                <c:pt idx="8">
                  <c:v>1.07</c:v>
                </c:pt>
                <c:pt idx="9">
                  <c:v>1.04</c:v>
                </c:pt>
                <c:pt idx="10">
                  <c:v>1.1000000000000001</c:v>
                </c:pt>
                <c:pt idx="11">
                  <c:v>1.0900000000000001</c:v>
                </c:pt>
                <c:pt idx="12">
                  <c:v>1.1299999999999999</c:v>
                </c:pt>
                <c:pt idx="13">
                  <c:v>1.08</c:v>
                </c:pt>
                <c:pt idx="14">
                  <c:v>1.0900000000000001</c:v>
                </c:pt>
                <c:pt idx="15">
                  <c:v>1.1200000000000001</c:v>
                </c:pt>
                <c:pt idx="16">
                  <c:v>1.1399999999999999</c:v>
                </c:pt>
                <c:pt idx="17">
                  <c:v>1.06</c:v>
                </c:pt>
                <c:pt idx="18">
                  <c:v>1.08</c:v>
                </c:pt>
                <c:pt idx="19">
                  <c:v>1.07</c:v>
                </c:pt>
                <c:pt idx="20">
                  <c:v>1.0900000000000001</c:v>
                </c:pt>
                <c:pt idx="21">
                  <c:v>1.07</c:v>
                </c:pt>
                <c:pt idx="22">
                  <c:v>1.0900000000000001</c:v>
                </c:pt>
                <c:pt idx="23">
                  <c:v>1.08</c:v>
                </c:pt>
                <c:pt idx="24">
                  <c:v>1.1299999999999999</c:v>
                </c:pt>
                <c:pt idx="25">
                  <c:v>1</c:v>
                </c:pt>
                <c:pt idx="26">
                  <c:v>1.05</c:v>
                </c:pt>
                <c:pt idx="27">
                  <c:v>1.05</c:v>
                </c:pt>
                <c:pt idx="28">
                  <c:v>0.99</c:v>
                </c:pt>
                <c:pt idx="29">
                  <c:v>0.94</c:v>
                </c:pt>
                <c:pt idx="30">
                  <c:v>0.98</c:v>
                </c:pt>
                <c:pt idx="31">
                  <c:v>1.02</c:v>
                </c:pt>
                <c:pt idx="32">
                  <c:v>0.98</c:v>
                </c:pt>
                <c:pt idx="33">
                  <c:v>0.98</c:v>
                </c:pt>
                <c:pt idx="34">
                  <c:v>1.07</c:v>
                </c:pt>
                <c:pt idx="35">
                  <c:v>0.96</c:v>
                </c:pt>
                <c:pt idx="36">
                  <c:v>0.99</c:v>
                </c:pt>
                <c:pt idx="37">
                  <c:v>0.96</c:v>
                </c:pt>
                <c:pt idx="38">
                  <c:v>0.9</c:v>
                </c:pt>
                <c:pt idx="39">
                  <c:v>0.92</c:v>
                </c:pt>
                <c:pt idx="40">
                  <c:v>0.97</c:v>
                </c:pt>
                <c:pt idx="41">
                  <c:v>0.97</c:v>
                </c:pt>
                <c:pt idx="42">
                  <c:v>0.91</c:v>
                </c:pt>
                <c:pt idx="43">
                  <c:v>1</c:v>
                </c:pt>
                <c:pt idx="44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61C-47C0-A42D-CBA7ADAAAF6F}"/>
            </c:ext>
          </c:extLst>
        </c:ser>
        <c:ser>
          <c:idx val="3"/>
          <c:order val="3"/>
          <c:tx>
            <c:strRef>
              <c:f>'Új verzió'!$E$192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1C-47C0-A42D-CBA7ADAAA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verzió'!$A$193:$A$237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verzió'!$E$193:$E$237</c:f>
              <c:numCache>
                <c:formatCode>0%</c:formatCode>
                <c:ptCount val="45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  <c:pt idx="43">
                  <c:v>1.05</c:v>
                </c:pt>
                <c:pt idx="44">
                  <c:v>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61C-47C0-A42D-CBA7ADAAAF6F}"/>
            </c:ext>
          </c:extLst>
        </c:ser>
        <c:ser>
          <c:idx val="4"/>
          <c:order val="4"/>
          <c:tx>
            <c:strRef>
              <c:f>'Új verzió'!$F$192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D61C-47C0-A42D-CBA7ADAAAF6F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D61C-47C0-A42D-CBA7ADAAAF6F}"/>
              </c:ext>
            </c:extLst>
          </c:dPt>
          <c:dLbls>
            <c:dLbl>
              <c:idx val="44"/>
              <c:layout>
                <c:manualLayout>
                  <c:x val="0"/>
                  <c:y val="4.8617232129099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1C-47C0-A42D-CBA7ADAAA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verzió'!$A$193:$A$237</c:f>
              <c:strCache>
                <c:ptCount val="4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</c:strCache>
            </c:strRef>
          </c:cat>
          <c:val>
            <c:numRef>
              <c:f>'Új verzió'!$F$193:$F$237</c:f>
              <c:numCache>
                <c:formatCode>0%</c:formatCode>
                <c:ptCount val="45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  <c:pt idx="43">
                  <c:v>0.97</c:v>
                </c:pt>
                <c:pt idx="44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1C-47C0-A42D-CBA7ADAAAF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62465948986662"/>
          <c:y val="0.93010009599032251"/>
          <c:w val="0.79775067828623381"/>
          <c:h val="6.7469042403222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088EF8E0-31C4-40E3-91E8-F540107D7DDD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22785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9ED2E3AF-79BB-4825-86A6-D11ED004BE0E}" type="par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E750E527-F2FC-47A4-80FF-3EF70621A0B7}" type="sib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7B412FF0-ADD8-4AE4-B6D6-DB1BD0A87CCF}">
      <dgm:prSet custT="1"/>
      <dgm:spPr>
        <a:ln>
          <a:noFill/>
        </a:ln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gm:t>
    </dgm:pt>
    <dgm:pt modelId="{1FC453A1-9F35-40E9-A0FE-D78D294FCC1F}" type="par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29B28632-9886-45A9-8954-FD4F3920E3B1}" type="sib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/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/>
        </a:p>
      </dgm:t>
    </dgm:pt>
    <dgm:pt modelId="{4EAFE022-DBAD-48C9-A709-5459A8DE7E87}">
      <dgm:prSet custT="1"/>
      <dgm:spPr>
        <a:ln>
          <a:noFill/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gm:t>
    </dgm:pt>
    <dgm:pt modelId="{0074FD97-21E1-4CEE-8E1F-87B36A22BF45}" type="parTrans" cxnId="{01362C16-F508-4F60-8A5D-39D652381AFD}">
      <dgm:prSet/>
      <dgm:spPr/>
      <dgm:t>
        <a:bodyPr/>
        <a:lstStyle/>
        <a:p>
          <a:endParaRPr lang="hu-HU"/>
        </a:p>
      </dgm:t>
    </dgm:pt>
    <dgm:pt modelId="{0F2EC4A6-9002-4B1F-A6A1-7ACEC2FF007A}" type="sibTrans" cxnId="{01362C16-F508-4F60-8A5D-39D652381AFD}">
      <dgm:prSet/>
      <dgm:spPr/>
      <dgm:t>
        <a:bodyPr/>
        <a:lstStyle/>
        <a:p>
          <a:endParaRPr lang="hu-HU"/>
        </a:p>
      </dgm:t>
    </dgm:pt>
    <dgm:pt modelId="{47DDC116-1DE5-4D2B-AE32-154C35F48BA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gm:t>
    </dgm:pt>
    <dgm:pt modelId="{5535AA26-7B83-4BAF-B17D-42B4543CC2D4}" type="sibTrans" cxnId="{F72DB7E8-7D82-4578-855C-84F98F66C997}">
      <dgm:prSet/>
      <dgm:spPr/>
      <dgm:t>
        <a:bodyPr/>
        <a:lstStyle/>
        <a:p>
          <a:endParaRPr lang="hu-HU"/>
        </a:p>
      </dgm:t>
    </dgm:pt>
    <dgm:pt modelId="{D488044B-8747-4A9D-A196-72DE1F493DDF}" type="parTrans" cxnId="{F72DB7E8-7D82-4578-855C-84F98F66C997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02949546-BBFD-4974-8755-895F0735153C}" type="pres">
      <dgm:prSet presAssocID="{4EAFE022-DBAD-48C9-A709-5459A8DE7E87}" presName="text_2" presStyleLbl="node1" presStyleIdx="1" presStyleCnt="5">
        <dgm:presLayoutVars>
          <dgm:bulletEnabled val="1"/>
        </dgm:presLayoutVars>
      </dgm:prSet>
      <dgm:spPr/>
    </dgm:pt>
    <dgm:pt modelId="{345CDCDA-F0E7-4F74-A7B1-A4038D7B734B}" type="pres">
      <dgm:prSet presAssocID="{4EAFE022-DBAD-48C9-A709-5459A8DE7E87}" presName="accent_2" presStyleCnt="0"/>
      <dgm:spPr/>
    </dgm:pt>
    <dgm:pt modelId="{A348C023-4EB0-4E9E-B66B-7FA62BBCF1C9}" type="pres">
      <dgm:prSet presAssocID="{4EAFE022-DBAD-48C9-A709-5459A8DE7E87}" presName="accentRepeatNode" presStyleLbl="solidFgAcc1" presStyleIdx="1" presStyleCnt="5"/>
      <dgm:spPr/>
    </dgm:pt>
    <dgm:pt modelId="{6FBBC7D8-B187-415D-954C-562D8E567D0C}" type="pres">
      <dgm:prSet presAssocID="{088EF8E0-31C4-40E3-91E8-F540107D7DDD}" presName="text_3" presStyleLbl="node1" presStyleIdx="2" presStyleCnt="5">
        <dgm:presLayoutVars>
          <dgm:bulletEnabled val="1"/>
        </dgm:presLayoutVars>
      </dgm:prSet>
      <dgm:spPr>
        <a:xfrm>
          <a:off x="1112537" y="2304352"/>
          <a:ext cx="7633574" cy="658627"/>
        </a:xfrm>
        <a:prstGeom prst="rect">
          <a:avLst/>
        </a:prstGeom>
      </dgm:spPr>
    </dgm:pt>
    <dgm:pt modelId="{B54B306D-4C7D-44D8-ABBF-8421173AE38A}" type="pres">
      <dgm:prSet presAssocID="{088EF8E0-31C4-40E3-91E8-F540107D7DDD}" presName="accent_3" presStyleCnt="0"/>
      <dgm:spPr/>
    </dgm:pt>
    <dgm:pt modelId="{1402A038-4796-4682-A5B0-D46385A09C24}" type="pres">
      <dgm:prSet presAssocID="{088EF8E0-31C4-40E3-91E8-F540107D7DDD}" presName="accentRepeatNode" presStyleLbl="solidFgAcc1" presStyleIdx="2" presStyleCnt="5"/>
      <dgm:spPr>
        <a:xfrm>
          <a:off x="578556" y="1285196"/>
          <a:ext cx="857163" cy="857163"/>
        </a:xfrm>
        <a:prstGeom prst="ellipse">
          <a:avLst/>
        </a:prstGeom>
      </dgm:spPr>
    </dgm:pt>
    <dgm:pt modelId="{D1A00C27-D551-4E18-9975-14657574FAE3}" type="pres">
      <dgm:prSet presAssocID="{47DDC116-1DE5-4D2B-AE32-154C35F48BA0}" presName="text_4" presStyleLbl="node1" presStyleIdx="3" presStyleCnt="5">
        <dgm:presLayoutVars>
          <dgm:bulletEnabled val="1"/>
        </dgm:presLayoutVars>
      </dgm:prSet>
      <dgm:spPr/>
    </dgm:pt>
    <dgm:pt modelId="{3937E788-FD7B-4BA9-8F7B-AF66B0F98B9A}" type="pres">
      <dgm:prSet presAssocID="{47DDC116-1DE5-4D2B-AE32-154C35F48BA0}" presName="accent_4" presStyleCnt="0"/>
      <dgm:spPr/>
    </dgm:pt>
    <dgm:pt modelId="{D9B72EBC-C7D4-4E75-84AF-26BCF62C8721}" type="pres">
      <dgm:prSet presAssocID="{47DDC116-1DE5-4D2B-AE32-154C35F48BA0}" presName="accentRepeatNode" presStyleLbl="solidFgAcc1" presStyleIdx="3" presStyleCnt="5"/>
      <dgm:spPr/>
    </dgm:pt>
    <dgm:pt modelId="{25B9A6EB-1F84-435A-A38F-0662589AE380}" type="pres">
      <dgm:prSet presAssocID="{7B412FF0-ADD8-4AE4-B6D6-DB1BD0A87CCF}" presName="text_5" presStyleLbl="node1" presStyleIdx="4" presStyleCnt="5">
        <dgm:presLayoutVars>
          <dgm:bulletEnabled val="1"/>
        </dgm:presLayoutVars>
      </dgm:prSet>
      <dgm:spPr/>
    </dgm:pt>
    <dgm:pt modelId="{00CA73B2-0A6F-4F2E-8DF2-3CA90FA5EF44}" type="pres">
      <dgm:prSet presAssocID="{7B412FF0-ADD8-4AE4-B6D6-DB1BD0A87CCF}" presName="accent_5" presStyleCnt="0"/>
      <dgm:spPr/>
    </dgm:pt>
    <dgm:pt modelId="{9F0847F9-3AE9-40D2-92B5-128DB8C3A512}" type="pres">
      <dgm:prSet presAssocID="{7B412FF0-ADD8-4AE4-B6D6-DB1BD0A87CCF}" presName="accentRepeatNode" presStyleLbl="solidFgAcc1" presStyleIdx="4" presStyleCnt="5"/>
      <dgm:spPr>
        <a:xfrm>
          <a:off x="553603" y="3679825"/>
          <a:ext cx="721706" cy="721706"/>
        </a:xfrm>
        <a:prstGeom prst="ellipse">
          <a:avLst/>
        </a:prstGeom>
      </dgm:spPr>
    </dgm:pt>
  </dgm:ptLst>
  <dgm:cxnLst>
    <dgm:cxn modelId="{4300E806-91F2-4DF1-9D12-DD4F01A1E082}" srcId="{68E21B0D-CBAC-4EA7-97F3-94026FF8C51F}" destId="{7B412FF0-ADD8-4AE4-B6D6-DB1BD0A87CCF}" srcOrd="4" destOrd="0" parTransId="{1FC453A1-9F35-40E9-A0FE-D78D294FCC1F}" sibTransId="{29B28632-9886-45A9-8954-FD4F3920E3B1}"/>
    <dgm:cxn modelId="{E48FBC12-5021-4DFC-B140-D5C7B4194959}" type="presOf" srcId="{7B412FF0-ADD8-4AE4-B6D6-DB1BD0A87CCF}" destId="{25B9A6EB-1F84-435A-A38F-0662589AE380}" srcOrd="0" destOrd="0" presId="urn:microsoft.com/office/officeart/2008/layout/VerticalCurvedList"/>
    <dgm:cxn modelId="{01362C16-F508-4F60-8A5D-39D652381AFD}" srcId="{68E21B0D-CBAC-4EA7-97F3-94026FF8C51F}" destId="{4EAFE022-DBAD-48C9-A709-5459A8DE7E87}" srcOrd="1" destOrd="0" parTransId="{0074FD97-21E1-4CEE-8E1F-87B36A22BF45}" sibTransId="{0F2EC4A6-9002-4B1F-A6A1-7ACEC2FF007A}"/>
    <dgm:cxn modelId="{A3BCE237-F187-40DA-A225-25A992EB0D45}" srcId="{68E21B0D-CBAC-4EA7-97F3-94026FF8C51F}" destId="{088EF8E0-31C4-40E3-91E8-F540107D7DDD}" srcOrd="2" destOrd="0" parTransId="{9ED2E3AF-79BB-4825-86A6-D11ED004BE0E}" sibTransId="{E750E527-F2FC-47A4-80FF-3EF70621A0B7}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62E2CD56-5C51-4F9A-B57E-472C053D8887}" type="presOf" srcId="{4EAFE022-DBAD-48C9-A709-5459A8DE7E87}" destId="{02949546-BBFD-4974-8755-895F0735153C}" srcOrd="0" destOrd="0" presId="urn:microsoft.com/office/officeart/2008/layout/VerticalCurvedList"/>
    <dgm:cxn modelId="{D801818E-AFB0-45FD-94BF-B3B1DC06C6D9}" type="presOf" srcId="{17BFB10E-DFB4-4CD5-8B0A-CCD1B29C9CF2}" destId="{505EA83E-D553-40FD-9833-4CCEE38D3EC5}" srcOrd="0" destOrd="0" presId="urn:microsoft.com/office/officeart/2008/layout/VerticalCurvedList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C3EF5DD-3259-49F3-B5F2-CBA51ADED47E}" type="presOf" srcId="{47DDC116-1DE5-4D2B-AE32-154C35F48BA0}" destId="{D1A00C27-D551-4E18-9975-14657574FAE3}" srcOrd="0" destOrd="0" presId="urn:microsoft.com/office/officeart/2008/layout/VerticalCurvedList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F72DB7E8-7D82-4578-855C-84F98F66C997}" srcId="{68E21B0D-CBAC-4EA7-97F3-94026FF8C51F}" destId="{47DDC116-1DE5-4D2B-AE32-154C35F48BA0}" srcOrd="3" destOrd="0" parTransId="{D488044B-8747-4A9D-A196-72DE1F493DDF}" sibTransId="{5535AA26-7B83-4BAF-B17D-42B4543CC2D4}"/>
    <dgm:cxn modelId="{0CF01CFD-B0D7-4B9C-BE93-27F742D21A40}" type="presOf" srcId="{088EF8E0-31C4-40E3-91E8-F540107D7DDD}" destId="{6FBBC7D8-B187-415D-954C-562D8E567D0C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3171773A-CD1B-4294-AEA8-5CA1F81D86AA}" type="presParOf" srcId="{A55778FD-1C20-4749-B692-0C762B0462F2}" destId="{02949546-BBFD-4974-8755-895F0735153C}" srcOrd="3" destOrd="0" presId="urn:microsoft.com/office/officeart/2008/layout/VerticalCurvedList"/>
    <dgm:cxn modelId="{DBB7A776-F47B-4C7B-AA35-E62DDE4564C7}" type="presParOf" srcId="{A55778FD-1C20-4749-B692-0C762B0462F2}" destId="{345CDCDA-F0E7-4F74-A7B1-A4038D7B734B}" srcOrd="4" destOrd="0" presId="urn:microsoft.com/office/officeart/2008/layout/VerticalCurvedList"/>
    <dgm:cxn modelId="{B2FE2B08-1F45-42F1-A6C4-A018A5F0DA17}" type="presParOf" srcId="{345CDCDA-F0E7-4F74-A7B1-A4038D7B734B}" destId="{A348C023-4EB0-4E9E-B66B-7FA62BBCF1C9}" srcOrd="0" destOrd="0" presId="urn:microsoft.com/office/officeart/2008/layout/VerticalCurvedList"/>
    <dgm:cxn modelId="{5EC48ACF-C02D-418B-8683-E3C39BD41B7D}" type="presParOf" srcId="{A55778FD-1C20-4749-B692-0C762B0462F2}" destId="{6FBBC7D8-B187-415D-954C-562D8E567D0C}" srcOrd="5" destOrd="0" presId="urn:microsoft.com/office/officeart/2008/layout/VerticalCurvedList"/>
    <dgm:cxn modelId="{241C3A2F-5418-4CF4-8FED-1D81DCE83373}" type="presParOf" srcId="{A55778FD-1C20-4749-B692-0C762B0462F2}" destId="{B54B306D-4C7D-44D8-ABBF-8421173AE38A}" srcOrd="6" destOrd="0" presId="urn:microsoft.com/office/officeart/2008/layout/VerticalCurvedList"/>
    <dgm:cxn modelId="{7D6D708A-A410-4CF1-9D40-4032D1E65CFB}" type="presParOf" srcId="{B54B306D-4C7D-44D8-ABBF-8421173AE38A}" destId="{1402A038-4796-4682-A5B0-D46385A09C24}" srcOrd="0" destOrd="0" presId="urn:microsoft.com/office/officeart/2008/layout/VerticalCurvedList"/>
    <dgm:cxn modelId="{C06FFFBD-3C42-47A7-A9DD-747B6B649003}" type="presParOf" srcId="{A55778FD-1C20-4749-B692-0C762B0462F2}" destId="{D1A00C27-D551-4E18-9975-14657574FAE3}" srcOrd="7" destOrd="0" presId="urn:microsoft.com/office/officeart/2008/layout/VerticalCurvedList"/>
    <dgm:cxn modelId="{725F2370-9F41-40E3-BC76-6D4B24985612}" type="presParOf" srcId="{A55778FD-1C20-4749-B692-0C762B0462F2}" destId="{3937E788-FD7B-4BA9-8F7B-AF66B0F98B9A}" srcOrd="8" destOrd="0" presId="urn:microsoft.com/office/officeart/2008/layout/VerticalCurvedList"/>
    <dgm:cxn modelId="{F582ED51-1F22-4FB7-BF87-8CD7CC93FCAB}" type="presParOf" srcId="{3937E788-FD7B-4BA9-8F7B-AF66B0F98B9A}" destId="{D9B72EBC-C7D4-4E75-84AF-26BCF62C8721}" srcOrd="0" destOrd="0" presId="urn:microsoft.com/office/officeart/2008/layout/VerticalCurvedList"/>
    <dgm:cxn modelId="{984CAD04-A28B-4399-B83D-7AB59F9B4CE0}" type="presParOf" srcId="{A55778FD-1C20-4749-B692-0C762B0462F2}" destId="{25B9A6EB-1F84-435A-A38F-0662589AE380}" srcOrd="9" destOrd="0" presId="urn:microsoft.com/office/officeart/2008/layout/VerticalCurvedList"/>
    <dgm:cxn modelId="{FD9BD56D-EE4D-4B75-8CC0-B991B9859C23}" type="presParOf" srcId="{A55778FD-1C20-4749-B692-0C762B0462F2}" destId="{00CA73B2-0A6F-4F2E-8DF2-3CA90FA5EF44}" srcOrd="10" destOrd="0" presId="urn:microsoft.com/office/officeart/2008/layout/VerticalCurvedList"/>
    <dgm:cxn modelId="{E8BA2E46-18A0-47F6-A1A7-39DE574CD34C}" type="presParOf" srcId="{00CA73B2-0A6F-4F2E-8DF2-3CA90FA5EF44}" destId="{9F0847F9-3AE9-40D2-92B5-128DB8C3A5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az előző havi +1-ről -6 pontra csökkent, ami az elmúlt 4 hónap legalacsonyabb értéke.</a:t>
          </a:r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 b="1"/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 b="1"/>
        </a:p>
      </dgm:t>
    </dgm:pt>
    <dgm:pt modelId="{0BC59536-7FDB-405C-BEA9-59B3A7329E42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megítélése az elmúlt 4 hónap, a jövőre vonatkozó várakozásoké pedig az idei év eddigi legalacsonyabb szintjére gyengült. Előbbi indexe az előző havi -11-ről -22 pontra, míg utóbbié +12-ről +9 pontra csökkent.</a:t>
          </a:r>
        </a:p>
      </dgm:t>
    </dgm:pt>
    <dgm:pt modelId="{A4EB6832-0B0E-475F-8A4E-64813FFBEBE9}" type="sibTrans" cxnId="{6358EAB5-ADB7-423D-9483-340D3A3C3AA4}">
      <dgm:prSet/>
      <dgm:spPr/>
      <dgm:t>
        <a:bodyPr/>
        <a:lstStyle/>
        <a:p>
          <a:endParaRPr lang="hu-HU"/>
        </a:p>
      </dgm:t>
    </dgm:pt>
    <dgm:pt modelId="{D4FBC9D3-017F-41C1-B85B-50203D19140C}" type="parTrans" cxnId="{6358EAB5-ADB7-423D-9483-340D3A3C3AA4}">
      <dgm:prSet/>
      <dgm:spPr/>
      <dgm:t>
        <a:bodyPr/>
        <a:lstStyle/>
        <a:p>
          <a:endParaRPr lang="hu-HU"/>
        </a:p>
      </dgm:t>
    </dgm:pt>
    <dgm:pt modelId="{6090B06F-4AFE-4CE9-897E-51A54A1D377A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üzleti hangulat előző hónaphoz viszonyított gyengülése – a foglalkoztatási várakozások kivételével – a vizsgált méretkategóriák és tevékenységi körök széles körére jellemző volt.</a:t>
          </a:r>
        </a:p>
      </dgm:t>
    </dgm:pt>
    <dgm:pt modelId="{1CB113A5-494A-4E98-85B7-18E8FC9EBE98}" type="sib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9820B12D-F42A-403B-90E6-F22E35BB41AF}" type="par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5BC02F0C-BFBB-47DD-93C5-86CA70E51D56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és a létszámbővítési tervek mutatói továbbra is kedvezőek, azonban míg előbbi gyengült (az előző havi +33-ról +30 pontra), utóbbi számottevően javult: a júliusi +1-ről +7 pontra. </a:t>
          </a:r>
        </a:p>
      </dgm:t>
    </dgm:pt>
    <dgm:pt modelId="{E9C68BDB-EEDA-4EE5-ABE7-537166A34275}" type="sibTrans" cxnId="{610534A5-01FF-4076-AD18-0532C6EFA6A3}">
      <dgm:prSet/>
      <dgm:spPr/>
      <dgm:t>
        <a:bodyPr/>
        <a:lstStyle/>
        <a:p>
          <a:endParaRPr lang="hu-HU"/>
        </a:p>
      </dgm:t>
    </dgm:pt>
    <dgm:pt modelId="{FCC96BCD-6745-487A-90C7-5CF0BC5EA796}" type="parTrans" cxnId="{610534A5-01FF-4076-AD18-0532C6EFA6A3}">
      <dgm:prSet/>
      <dgm:spPr/>
      <dgm:t>
        <a:bodyPr/>
        <a:lstStyle/>
        <a:p>
          <a:endParaRPr lang="hu-HU"/>
        </a:p>
      </dgm:t>
    </dgm:pt>
    <dgm:pt modelId="{542B9BE7-C64F-46EC-A3B5-E064F072579F}">
      <dgm:prSet custT="1"/>
      <dgm:spPr>
        <a:ln>
          <a:noFill/>
        </a:ln>
      </dgm:spPr>
      <dgm:t>
        <a:bodyPr/>
        <a:lstStyle/>
        <a:p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és bevételi szint is csökkent júliushoz képest: előbbi 93-ról 90, utóbbi pedig   97-ről 94 százalékra.</a:t>
          </a:r>
          <a:endParaRPr lang="hu-HU" sz="1800" dirty="0"/>
        </a:p>
      </dgm:t>
    </dgm:pt>
    <dgm:pt modelId="{1AC59D6A-696E-4CBD-A5AA-DDBCB9A8A1AC}" type="sibTrans" cxnId="{D0040C9A-092B-46F3-AAA6-8405C08E1476}">
      <dgm:prSet/>
      <dgm:spPr/>
      <dgm:t>
        <a:bodyPr/>
        <a:lstStyle/>
        <a:p>
          <a:endParaRPr lang="hu-HU"/>
        </a:p>
      </dgm:t>
    </dgm:pt>
    <dgm:pt modelId="{D2301725-D1C2-4F66-8428-CA7B7AC3AFD6}" type="parTrans" cxnId="{D0040C9A-092B-46F3-AAA6-8405C08E1476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1E444D9B-61F3-44D0-97DA-D9A37356B144}" type="pres">
      <dgm:prSet presAssocID="{0BC59536-7FDB-405C-BEA9-59B3A7329E42}" presName="text_2" presStyleLbl="node1" presStyleIdx="1" presStyleCnt="5">
        <dgm:presLayoutVars>
          <dgm:bulletEnabled val="1"/>
        </dgm:presLayoutVars>
      </dgm:prSet>
      <dgm:spPr/>
    </dgm:pt>
    <dgm:pt modelId="{3211DE0F-F245-4053-AB31-06BC2399D388}" type="pres">
      <dgm:prSet presAssocID="{0BC59536-7FDB-405C-BEA9-59B3A7329E42}" presName="accent_2" presStyleCnt="0"/>
      <dgm:spPr/>
    </dgm:pt>
    <dgm:pt modelId="{AEECCA16-77F3-45E7-A48D-60937F0179A7}" type="pres">
      <dgm:prSet presAssocID="{0BC59536-7FDB-405C-BEA9-59B3A7329E42}" presName="accentRepeatNode" presStyleLbl="solidFgAcc1" presStyleIdx="1" presStyleCnt="5"/>
      <dgm:spPr/>
    </dgm:pt>
    <dgm:pt modelId="{2A6A6251-B34A-4C1B-B7D8-EE9EBACCD7DA}" type="pres">
      <dgm:prSet presAssocID="{542B9BE7-C64F-46EC-A3B5-E064F072579F}" presName="text_3" presStyleLbl="node1" presStyleIdx="2" presStyleCnt="5">
        <dgm:presLayoutVars>
          <dgm:bulletEnabled val="1"/>
        </dgm:presLayoutVars>
      </dgm:prSet>
      <dgm:spPr/>
    </dgm:pt>
    <dgm:pt modelId="{6ED62044-5872-4AFE-A8A2-E1AA6DA593CF}" type="pres">
      <dgm:prSet presAssocID="{542B9BE7-C64F-46EC-A3B5-E064F072579F}" presName="accent_3" presStyleCnt="0"/>
      <dgm:spPr/>
    </dgm:pt>
    <dgm:pt modelId="{833BB777-15FA-4149-8247-460D9C195F45}" type="pres">
      <dgm:prSet presAssocID="{542B9BE7-C64F-46EC-A3B5-E064F072579F}" presName="accentRepeatNode" presStyleLbl="solidFgAcc1" presStyleIdx="2" presStyleCnt="5"/>
      <dgm:spPr/>
    </dgm:pt>
    <dgm:pt modelId="{31813B7C-5D23-4FAD-8FD5-895671125D17}" type="pres">
      <dgm:prSet presAssocID="{5BC02F0C-BFBB-47DD-93C5-86CA70E51D56}" presName="text_4" presStyleLbl="node1" presStyleIdx="3" presStyleCnt="5">
        <dgm:presLayoutVars>
          <dgm:bulletEnabled val="1"/>
        </dgm:presLayoutVars>
      </dgm:prSet>
      <dgm:spPr/>
    </dgm:pt>
    <dgm:pt modelId="{604028C9-1A47-46B1-9B93-1354F78E7C77}" type="pres">
      <dgm:prSet presAssocID="{5BC02F0C-BFBB-47DD-93C5-86CA70E51D56}" presName="accent_4" presStyleCnt="0"/>
      <dgm:spPr/>
    </dgm:pt>
    <dgm:pt modelId="{99F2E81B-3650-4D03-95C1-89D30D01C17B}" type="pres">
      <dgm:prSet presAssocID="{5BC02F0C-BFBB-47DD-93C5-86CA70E51D56}" presName="accentRepeatNode" presStyleLbl="solidFgAcc1" presStyleIdx="3" presStyleCnt="5"/>
      <dgm:spPr/>
    </dgm:pt>
    <dgm:pt modelId="{A9A25F28-84AE-440F-8DEB-E5B1487B6415}" type="pres">
      <dgm:prSet presAssocID="{6090B06F-4AFE-4CE9-897E-51A54A1D377A}" presName="text_5" presStyleLbl="node1" presStyleIdx="4" presStyleCnt="5">
        <dgm:presLayoutVars>
          <dgm:bulletEnabled val="1"/>
        </dgm:presLayoutVars>
      </dgm:prSet>
      <dgm:spPr/>
    </dgm:pt>
    <dgm:pt modelId="{9086F95A-F19B-4B1D-A9E5-0EEE2DBF244A}" type="pres">
      <dgm:prSet presAssocID="{6090B06F-4AFE-4CE9-897E-51A54A1D377A}" presName="accent_5" presStyleCnt="0"/>
      <dgm:spPr/>
    </dgm:pt>
    <dgm:pt modelId="{F9B28654-D436-4056-A83D-E81A90D53409}" type="pres">
      <dgm:prSet presAssocID="{6090B06F-4AFE-4CE9-897E-51A54A1D377A}" presName="accentRepeatNode" presStyleLbl="solidFgAcc1" presStyleIdx="4" presStyleCnt="5"/>
      <dgm:spPr>
        <a:xfrm>
          <a:off x="770773" y="2813887"/>
          <a:ext cx="721706" cy="721706"/>
        </a:xfrm>
        <a:prstGeom prst="ellipse">
          <a:avLst/>
        </a:prstGeom>
      </dgm:spPr>
    </dgm:pt>
  </dgm:ptLst>
  <dgm:cxnLst>
    <dgm:cxn modelId="{AC224C18-6584-494F-B9E6-07349FC53CE0}" type="presOf" srcId="{6090B06F-4AFE-4CE9-897E-51A54A1D377A}" destId="{A9A25F28-84AE-440F-8DEB-E5B1487B6415}" srcOrd="0" destOrd="0" presId="urn:microsoft.com/office/officeart/2008/layout/VerticalCurvedList"/>
    <dgm:cxn modelId="{4698F639-DD7A-4AEF-83B5-8F067DF85408}" type="presOf" srcId="{5BC02F0C-BFBB-47DD-93C5-86CA70E51D56}" destId="{31813B7C-5D23-4FAD-8FD5-895671125D17}" srcOrd="0" destOrd="0" presId="urn:microsoft.com/office/officeart/2008/layout/VerticalCurvedList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0040C9A-092B-46F3-AAA6-8405C08E1476}" srcId="{68E21B0D-CBAC-4EA7-97F3-94026FF8C51F}" destId="{542B9BE7-C64F-46EC-A3B5-E064F072579F}" srcOrd="2" destOrd="0" parTransId="{D2301725-D1C2-4F66-8428-CA7B7AC3AFD6}" sibTransId="{1AC59D6A-696E-4CBD-A5AA-DDBCB9A8A1AC}"/>
    <dgm:cxn modelId="{9EFA139B-1D06-4B0F-9034-7A3E77E2861F}" type="presOf" srcId="{0BC59536-7FDB-405C-BEA9-59B3A7329E42}" destId="{1E444D9B-61F3-44D0-97DA-D9A37356B144}" srcOrd="0" destOrd="0" presId="urn:microsoft.com/office/officeart/2008/layout/VerticalCurvedList"/>
    <dgm:cxn modelId="{610534A5-01FF-4076-AD18-0532C6EFA6A3}" srcId="{68E21B0D-CBAC-4EA7-97F3-94026FF8C51F}" destId="{5BC02F0C-BFBB-47DD-93C5-86CA70E51D56}" srcOrd="3" destOrd="0" parTransId="{FCC96BCD-6745-487A-90C7-5CF0BC5EA796}" sibTransId="{E9C68BDB-EEDA-4EE5-ABE7-537166A34275}"/>
    <dgm:cxn modelId="{83C3C0AC-ACCC-4C0A-88D3-C3AC58D2BA48}" type="presOf" srcId="{542B9BE7-C64F-46EC-A3B5-E064F072579F}" destId="{2A6A6251-B34A-4C1B-B7D8-EE9EBACCD7DA}" srcOrd="0" destOrd="0" presId="urn:microsoft.com/office/officeart/2008/layout/VerticalCurvedList"/>
    <dgm:cxn modelId="{1313D2B4-537C-41CA-BE47-9ADF82A44B9F}" srcId="{68E21B0D-CBAC-4EA7-97F3-94026FF8C51F}" destId="{6090B06F-4AFE-4CE9-897E-51A54A1D377A}" srcOrd="4" destOrd="0" parTransId="{9820B12D-F42A-403B-90E6-F22E35BB41AF}" sibTransId="{1CB113A5-494A-4E98-85B7-18E8FC9EBE98}"/>
    <dgm:cxn modelId="{6358EAB5-ADB7-423D-9483-340D3A3C3AA4}" srcId="{68E21B0D-CBAC-4EA7-97F3-94026FF8C51F}" destId="{0BC59536-7FDB-405C-BEA9-59B3A7329E42}" srcOrd="1" destOrd="0" parTransId="{D4FBC9D3-017F-41C1-B85B-50203D19140C}" sibTransId="{A4EB6832-0B0E-475F-8A4E-64813FFBEBE9}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13531BED-F7A0-4F96-A3F9-619AB147E909}" type="presOf" srcId="{17BFB10E-DFB4-4CD5-8B0A-CCD1B29C9CF2}" destId="{505EA83E-D553-40FD-9833-4CCEE38D3EC5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F47B2DB2-FDC2-4927-B8FA-E2956F473BC1}" type="presParOf" srcId="{A55778FD-1C20-4749-B692-0C762B0462F2}" destId="{1E444D9B-61F3-44D0-97DA-D9A37356B144}" srcOrd="3" destOrd="0" presId="urn:microsoft.com/office/officeart/2008/layout/VerticalCurvedList"/>
    <dgm:cxn modelId="{713BC452-9B2B-45A1-81E8-9D14161759A9}" type="presParOf" srcId="{A55778FD-1C20-4749-B692-0C762B0462F2}" destId="{3211DE0F-F245-4053-AB31-06BC2399D388}" srcOrd="4" destOrd="0" presId="urn:microsoft.com/office/officeart/2008/layout/VerticalCurvedList"/>
    <dgm:cxn modelId="{C730D751-7298-4CFB-B1C8-905F831692BA}" type="presParOf" srcId="{3211DE0F-F245-4053-AB31-06BC2399D388}" destId="{AEECCA16-77F3-45E7-A48D-60937F0179A7}" srcOrd="0" destOrd="0" presId="urn:microsoft.com/office/officeart/2008/layout/VerticalCurvedList"/>
    <dgm:cxn modelId="{274186FB-859B-4F38-BB74-1094AD09C233}" type="presParOf" srcId="{A55778FD-1C20-4749-B692-0C762B0462F2}" destId="{2A6A6251-B34A-4C1B-B7D8-EE9EBACCD7DA}" srcOrd="5" destOrd="0" presId="urn:microsoft.com/office/officeart/2008/layout/VerticalCurvedList"/>
    <dgm:cxn modelId="{0FC7F58B-7456-4A48-9DA5-E4CF21D9000F}" type="presParOf" srcId="{A55778FD-1C20-4749-B692-0C762B0462F2}" destId="{6ED62044-5872-4AFE-A8A2-E1AA6DA593CF}" srcOrd="6" destOrd="0" presId="urn:microsoft.com/office/officeart/2008/layout/VerticalCurvedList"/>
    <dgm:cxn modelId="{44A403C9-DC7E-410C-A8A9-518DE675534E}" type="presParOf" srcId="{6ED62044-5872-4AFE-A8A2-E1AA6DA593CF}" destId="{833BB777-15FA-4149-8247-460D9C195F45}" srcOrd="0" destOrd="0" presId="urn:microsoft.com/office/officeart/2008/layout/VerticalCurvedList"/>
    <dgm:cxn modelId="{039296A5-AC4F-4D7A-AA7C-BFDB2983A80D}" type="presParOf" srcId="{A55778FD-1C20-4749-B692-0C762B0462F2}" destId="{31813B7C-5D23-4FAD-8FD5-895671125D17}" srcOrd="7" destOrd="0" presId="urn:microsoft.com/office/officeart/2008/layout/VerticalCurvedList"/>
    <dgm:cxn modelId="{1D1F7D8C-45F1-40E5-B495-2B6798B04E78}" type="presParOf" srcId="{A55778FD-1C20-4749-B692-0C762B0462F2}" destId="{604028C9-1A47-46B1-9B93-1354F78E7C77}" srcOrd="8" destOrd="0" presId="urn:microsoft.com/office/officeart/2008/layout/VerticalCurvedList"/>
    <dgm:cxn modelId="{33A038C5-7035-453E-AF4C-CF46CADAC8D8}" type="presParOf" srcId="{604028C9-1A47-46B1-9B93-1354F78E7C77}" destId="{99F2E81B-3650-4D03-95C1-89D30D01C17B}" srcOrd="0" destOrd="0" presId="urn:microsoft.com/office/officeart/2008/layout/VerticalCurvedList"/>
    <dgm:cxn modelId="{C4461BC8-F5F5-42E2-9598-660C7FB0A032}" type="presParOf" srcId="{A55778FD-1C20-4749-B692-0C762B0462F2}" destId="{A9A25F28-84AE-440F-8DEB-E5B1487B6415}" srcOrd="9" destOrd="0" presId="urn:microsoft.com/office/officeart/2008/layout/VerticalCurvedList"/>
    <dgm:cxn modelId="{DB8BA5CC-27C2-43BF-A86A-98B239E2A59F}" type="presParOf" srcId="{A55778FD-1C20-4749-B692-0C762B0462F2}" destId="{9086F95A-F19B-4B1D-A9E5-0EEE2DBF244A}" srcOrd="10" destOrd="0" presId="urn:microsoft.com/office/officeart/2008/layout/VerticalCurvedList"/>
    <dgm:cxn modelId="{B3D632C1-3C8D-4D6D-A450-6099A7686B94}" type="presParOf" srcId="{9086F95A-F19B-4B1D-A9E5-0EEE2DBF244A}" destId="{F9B28654-D436-4056-A83D-E81A90D534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5955763" y="-911381"/>
          <a:ext cx="7090094" cy="7090094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495733" y="329102"/>
          <a:ext cx="8250378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sp:txBody>
      <dsp:txXfrm>
        <a:off x="495733" y="329102"/>
        <a:ext cx="8250378" cy="658627"/>
      </dsp:txXfrm>
    </dsp:sp>
    <dsp:sp modelId="{82C24F11-80B1-4F65-AD1A-8531954803D6}">
      <dsp:nvSpPr>
        <dsp:cNvPr id="0" name=""/>
        <dsp:cNvSpPr/>
      </dsp:nvSpPr>
      <dsp:spPr>
        <a:xfrm>
          <a:off x="84091" y="24677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9546-BBFD-4974-8755-895F0735153C}">
      <dsp:nvSpPr>
        <dsp:cNvPr id="0" name=""/>
        <dsp:cNvSpPr/>
      </dsp:nvSpPr>
      <dsp:spPr>
        <a:xfrm>
          <a:off x="967686" y="131672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sp:txBody>
      <dsp:txXfrm>
        <a:off x="967686" y="1316727"/>
        <a:ext cx="7778425" cy="658627"/>
      </dsp:txXfrm>
    </dsp:sp>
    <dsp:sp modelId="{A348C023-4EB0-4E9E-B66B-7FA62BBCF1C9}">
      <dsp:nvSpPr>
        <dsp:cNvPr id="0" name=""/>
        <dsp:cNvSpPr/>
      </dsp:nvSpPr>
      <dsp:spPr>
        <a:xfrm>
          <a:off x="556044" y="1234399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BC7D8-B187-415D-954C-562D8E567D0C}">
      <dsp:nvSpPr>
        <dsp:cNvPr id="0" name=""/>
        <dsp:cNvSpPr/>
      </dsp:nvSpPr>
      <dsp:spPr>
        <a:xfrm>
          <a:off x="1112537" y="2304352"/>
          <a:ext cx="7633574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1112537" y="2304352"/>
        <a:ext cx="7633574" cy="658627"/>
      </dsp:txXfrm>
    </dsp:sp>
    <dsp:sp modelId="{1402A038-4796-4682-A5B0-D46385A09C24}">
      <dsp:nvSpPr>
        <dsp:cNvPr id="0" name=""/>
        <dsp:cNvSpPr/>
      </dsp:nvSpPr>
      <dsp:spPr>
        <a:xfrm>
          <a:off x="700895" y="222202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00C27-D551-4E18-9975-14657574FAE3}">
      <dsp:nvSpPr>
        <dsp:cNvPr id="0" name=""/>
        <dsp:cNvSpPr/>
      </dsp:nvSpPr>
      <dsp:spPr>
        <a:xfrm>
          <a:off x="967686" y="329197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sp:txBody>
      <dsp:txXfrm>
        <a:off x="967686" y="3291977"/>
        <a:ext cx="7778425" cy="658627"/>
      </dsp:txXfrm>
    </dsp:sp>
    <dsp:sp modelId="{D9B72EBC-C7D4-4E75-84AF-26BCF62C8721}">
      <dsp:nvSpPr>
        <dsp:cNvPr id="0" name=""/>
        <dsp:cNvSpPr/>
      </dsp:nvSpPr>
      <dsp:spPr>
        <a:xfrm>
          <a:off x="556044" y="3209648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9A6EB-1F84-435A-A38F-0662589AE380}">
      <dsp:nvSpPr>
        <dsp:cNvPr id="0" name=""/>
        <dsp:cNvSpPr/>
      </dsp:nvSpPr>
      <dsp:spPr>
        <a:xfrm>
          <a:off x="495733" y="4279601"/>
          <a:ext cx="8250378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sp:txBody>
      <dsp:txXfrm>
        <a:off x="495733" y="4279601"/>
        <a:ext cx="8250378" cy="658627"/>
      </dsp:txXfrm>
    </dsp:sp>
    <dsp:sp modelId="{9F0847F9-3AE9-40D2-92B5-128DB8C3A512}">
      <dsp:nvSpPr>
        <dsp:cNvPr id="0" name=""/>
        <dsp:cNvSpPr/>
      </dsp:nvSpPr>
      <dsp:spPr>
        <a:xfrm>
          <a:off x="84091" y="4197273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6360539" y="-972917"/>
          <a:ext cx="7570938" cy="7570938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528793" y="351456"/>
          <a:ext cx="8535363" cy="703362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az előző havi +1-ről -6 pontra csökkent, ami az elmúlt 4 hónap legalacsonyabb értéke.</a:t>
          </a:r>
        </a:p>
      </dsp:txBody>
      <dsp:txXfrm>
        <a:off x="528793" y="351456"/>
        <a:ext cx="8535363" cy="703362"/>
      </dsp:txXfrm>
    </dsp:sp>
    <dsp:sp modelId="{82C24F11-80B1-4F65-AD1A-8531954803D6}">
      <dsp:nvSpPr>
        <dsp:cNvPr id="0" name=""/>
        <dsp:cNvSpPr/>
      </dsp:nvSpPr>
      <dsp:spPr>
        <a:xfrm>
          <a:off x="89191" y="26353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4D9B-61F3-44D0-97DA-D9A37356B144}">
      <dsp:nvSpPr>
        <dsp:cNvPr id="0" name=""/>
        <dsp:cNvSpPr/>
      </dsp:nvSpPr>
      <dsp:spPr>
        <a:xfrm>
          <a:off x="1032802" y="1406163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megítélése az elmúlt 4 hónap, a jövőre vonatkozó várakozásoké pedig az idei év eddigi legalacsonyabb szintjére gyengült. Előbbi indexe az előző havi -11-ről -22 pontra, míg utóbbié +12-ről +9 pontra csökkent.</a:t>
          </a:r>
        </a:p>
      </dsp:txBody>
      <dsp:txXfrm>
        <a:off x="1032802" y="1406163"/>
        <a:ext cx="8031354" cy="703362"/>
      </dsp:txXfrm>
    </dsp:sp>
    <dsp:sp modelId="{AEECCA16-77F3-45E7-A48D-60937F0179A7}">
      <dsp:nvSpPr>
        <dsp:cNvPr id="0" name=""/>
        <dsp:cNvSpPr/>
      </dsp:nvSpPr>
      <dsp:spPr>
        <a:xfrm>
          <a:off x="593201" y="1318242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A6251-B34A-4C1B-B7D8-EE9EBACCD7DA}">
      <dsp:nvSpPr>
        <dsp:cNvPr id="0" name=""/>
        <dsp:cNvSpPr/>
      </dsp:nvSpPr>
      <dsp:spPr>
        <a:xfrm>
          <a:off x="1187493" y="2460870"/>
          <a:ext cx="787666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és bevételi szint is csökkent júliushoz képest: előbbi 93-ról 90, utóbbi pedig   97-ről 94 százalékra.</a:t>
          </a:r>
          <a:endParaRPr lang="hu-HU" sz="1800" kern="1200" dirty="0"/>
        </a:p>
      </dsp:txBody>
      <dsp:txXfrm>
        <a:off x="1187493" y="2460870"/>
        <a:ext cx="7876664" cy="703362"/>
      </dsp:txXfrm>
    </dsp:sp>
    <dsp:sp modelId="{833BB777-15FA-4149-8247-460D9C195F45}">
      <dsp:nvSpPr>
        <dsp:cNvPr id="0" name=""/>
        <dsp:cNvSpPr/>
      </dsp:nvSpPr>
      <dsp:spPr>
        <a:xfrm>
          <a:off x="747891" y="2372949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13B7C-5D23-4FAD-8FD5-895671125D17}">
      <dsp:nvSpPr>
        <dsp:cNvPr id="0" name=""/>
        <dsp:cNvSpPr/>
      </dsp:nvSpPr>
      <dsp:spPr>
        <a:xfrm>
          <a:off x="1032802" y="3515576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és a létszámbővítési tervek mutatói továbbra is kedvezőek, azonban míg előbbi gyengült (az előző havi +33-ról +30 pontra), utóbbi számottevően javult: a júliusi +1-ről +7 pontra. </a:t>
          </a:r>
        </a:p>
      </dsp:txBody>
      <dsp:txXfrm>
        <a:off x="1032802" y="3515576"/>
        <a:ext cx="8031354" cy="703362"/>
      </dsp:txXfrm>
    </dsp:sp>
    <dsp:sp modelId="{99F2E81B-3650-4D03-95C1-89D30D01C17B}">
      <dsp:nvSpPr>
        <dsp:cNvPr id="0" name=""/>
        <dsp:cNvSpPr/>
      </dsp:nvSpPr>
      <dsp:spPr>
        <a:xfrm>
          <a:off x="593201" y="342765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25F28-84AE-440F-8DEB-E5B1487B6415}">
      <dsp:nvSpPr>
        <dsp:cNvPr id="0" name=""/>
        <dsp:cNvSpPr/>
      </dsp:nvSpPr>
      <dsp:spPr>
        <a:xfrm>
          <a:off x="528793" y="4570283"/>
          <a:ext cx="8535363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üzleti hangulat előző hónaphoz viszonyított gyengülése – a foglalkoztatási várakozások kivételével – a vizsgált méretkategóriák és tevékenységi körök széles körére jellemző volt.</a:t>
          </a:r>
        </a:p>
      </dsp:txBody>
      <dsp:txXfrm>
        <a:off x="528793" y="4570283"/>
        <a:ext cx="8535363" cy="703362"/>
      </dsp:txXfrm>
    </dsp:sp>
    <dsp:sp modelId="{F9B28654-D436-4056-A83D-E81A90D53409}">
      <dsp:nvSpPr>
        <dsp:cNvPr id="0" name=""/>
        <dsp:cNvSpPr/>
      </dsp:nvSpPr>
      <dsp:spPr>
        <a:xfrm>
          <a:off x="89191" y="4482363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0.86642</cdr:x>
      <cdr:y>0.20457</cdr:y>
    </cdr:from>
    <cdr:to>
      <cdr:x>0.94875</cdr:x>
      <cdr:y>0.24961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191E98A9-B2A5-3323-FC5C-A8DD1E0B5BEB}"/>
            </a:ext>
          </a:extLst>
        </cdr:cNvPr>
        <cdr:cNvSpPr txBox="1"/>
      </cdr:nvSpPr>
      <cdr:spPr>
        <a:xfrm xmlns:a="http://schemas.openxmlformats.org/drawingml/2006/main">
          <a:off x="7922567" y="1107905"/>
          <a:ext cx="752794" cy="243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002060"/>
              </a:solidFill>
            </a:rPr>
            <a:t>11 pont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5C2E-1604-4784-8553-0A222209E1B8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EA2C-798A-4D21-96EA-D0DEB3101E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67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21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33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1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6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86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8486039D-ACCB-013F-97F0-CEDADF8B0254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258619" y="469661"/>
            <a:ext cx="3075708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5255" y="2727184"/>
            <a:ext cx="6273494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342892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0231" y="1347128"/>
            <a:ext cx="3699163" cy="258532"/>
          </a:xfrm>
          <a:noFill/>
        </p:spPr>
        <p:txBody>
          <a:bodyPr wrap="square" rtlCol="0">
            <a:spAutoFit/>
          </a:bodyPr>
          <a:lstStyle>
            <a:lvl1pPr algn="r">
              <a:defRPr lang="hu-HU" sz="12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0231" y="1016400"/>
            <a:ext cx="3699163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b="1" spc="113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3792805" y="4396079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2423" y="4599861"/>
            <a:ext cx="3699163" cy="300082"/>
          </a:xfrm>
          <a:noFill/>
        </p:spPr>
        <p:txBody>
          <a:bodyPr wrap="square" rtlCol="0">
            <a:spAutoFit/>
          </a:bodyPr>
          <a:lstStyle>
            <a:lvl1pPr algn="ctr">
              <a:defRPr lang="hu-HU" sz="15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817816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339462" y="6344476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35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35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35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8AA16-134D-713E-438F-342298B95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948376" y="4629284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376" y="2736133"/>
            <a:ext cx="3743371" cy="1724768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1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342892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14" name="Picture 13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9433C7D-B23C-7EDD-067D-ACF5D1221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6059055" y="495905"/>
            <a:ext cx="2587335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55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2" r:id="rId10"/>
    <p:sldLayoutId id="2147483693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2F6176-7314-F1D8-FDDD-50F99D1F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7" y="2727184"/>
            <a:ext cx="8085762" cy="1657320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Az </a:t>
            </a:r>
            <a:r>
              <a:rPr lang="hu-HU" sz="3600" b="1" dirty="0" err="1"/>
              <a:t>mnb</a:t>
            </a:r>
            <a:r>
              <a:rPr lang="hu-HU" sz="3600" b="1" dirty="0"/>
              <a:t> Vállalati</a:t>
            </a:r>
            <a:br>
              <a:rPr lang="hu-HU" sz="3600" b="1" dirty="0"/>
            </a:br>
            <a:r>
              <a:rPr lang="hu-HU" sz="3600" b="1" dirty="0"/>
              <a:t>Konjunktúra felmérésének</a:t>
            </a:r>
            <a:br>
              <a:rPr lang="hu-HU" sz="3600" b="1" dirty="0"/>
            </a:br>
            <a:r>
              <a:rPr lang="hu-HU" sz="3600" b="1" dirty="0"/>
              <a:t>2024. </a:t>
            </a:r>
            <a:r>
              <a:rPr lang="hu-HU" sz="3600" dirty="0"/>
              <a:t>auguszt</a:t>
            </a:r>
            <a:r>
              <a:rPr lang="hu-HU" sz="3600" b="1" dirty="0"/>
              <a:t>usi eredményei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826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837382E-A9ED-4B61-9CB2-86396745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1" y="310448"/>
            <a:ext cx="8445357" cy="609486"/>
          </a:xfrm>
        </p:spPr>
        <p:txBody>
          <a:bodyPr>
            <a:noAutofit/>
          </a:bodyPr>
          <a:lstStyle/>
          <a:p>
            <a:r>
              <a:rPr lang="hu-HU" sz="2000" dirty="0"/>
              <a:t>Az 1 évvel korábbi szinthez viszonyított átlagos kapacitás-kihasználtság az előző havi 93-ról 90 százalékra csökkent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3B35837-E483-45F9-9387-04E5E2BC1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3405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EA1A8E0-6AFE-41AA-8098-FC1090720371}"/>
              </a:ext>
            </a:extLst>
          </p:cNvPr>
          <p:cNvSpPr/>
          <p:nvPr/>
        </p:nvSpPr>
        <p:spPr>
          <a:xfrm>
            <a:off x="804569" y="6147366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1E780D-9BCB-4960-ABD1-14C3E4333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410603"/>
              </p:ext>
            </p:extLst>
          </p:nvPr>
        </p:nvGraphicFramePr>
        <p:xfrm>
          <a:off x="0" y="919934"/>
          <a:ext cx="9144000" cy="522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735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058044C-501D-4DF7-9CB0-E2C58707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19" y="308496"/>
            <a:ext cx="8227092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átlagos kapacitás-kihasználtság az iparban és építőiparban stagnált, a többi iparágban csökkent júliushoz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6D016A3-C2AE-43C4-B600-55BDFE867C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01583" y="6482012"/>
            <a:ext cx="134241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E721061-B8C4-48A5-BF7F-BBE84F96DF92}"/>
              </a:ext>
            </a:extLst>
          </p:cNvPr>
          <p:cNvSpPr/>
          <p:nvPr/>
        </p:nvSpPr>
        <p:spPr>
          <a:xfrm>
            <a:off x="885492" y="6195561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4C75E03-6E02-4C06-A1E5-17D3AAAC3841}"/>
              </a:ext>
            </a:extLst>
          </p:cNvPr>
          <p:cNvSpPr/>
          <p:nvPr/>
        </p:nvSpPr>
        <p:spPr>
          <a:xfrm>
            <a:off x="0" y="560571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3E95E5-296E-4E5F-990D-6D8976EA7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574562"/>
              </p:ext>
            </p:extLst>
          </p:nvPr>
        </p:nvGraphicFramePr>
        <p:xfrm>
          <a:off x="0" y="920496"/>
          <a:ext cx="9144000" cy="471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739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66A2960-6846-402E-A2F3-841EC975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6"/>
            <a:ext cx="8110723" cy="612000"/>
          </a:xfrm>
        </p:spPr>
        <p:txBody>
          <a:bodyPr>
            <a:noAutofit/>
          </a:bodyPr>
          <a:lstStyle/>
          <a:p>
            <a:r>
              <a:rPr lang="hu-HU" sz="2000" dirty="0"/>
              <a:t>A kapacitás-kihasználtságra vonatkozó kilátások az idei év eddigi legalacsonyabb szintjére gyengültek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0E71D74-4ADD-469C-9479-0CF36CDAEE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01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397F862-9B9F-435D-86FD-8569703E95E1}"/>
              </a:ext>
            </a:extLst>
          </p:cNvPr>
          <p:cNvSpPr/>
          <p:nvPr/>
        </p:nvSpPr>
        <p:spPr>
          <a:xfrm>
            <a:off x="885493" y="5976258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500" b="1" i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sz="2000" b="1" cap="all" dirty="0"/>
              <a:t>A kapacitás-kihasználtság várható alakulása 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D5F87B06-B1BB-4DC2-ACF6-C69221E9C82D}"/>
              </a:ext>
            </a:extLst>
          </p:cNvPr>
          <p:cNvSpPr/>
          <p:nvPr/>
        </p:nvSpPr>
        <p:spPr>
          <a:xfrm>
            <a:off x="8715375" y="2473757"/>
            <a:ext cx="215856" cy="3693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4E975533-ACB2-43FB-990F-28C0DA3722A7}"/>
              </a:ext>
            </a:extLst>
          </p:cNvPr>
          <p:cNvSpPr/>
          <p:nvPr/>
        </p:nvSpPr>
        <p:spPr>
          <a:xfrm rot="10800000">
            <a:off x="8715375" y="3075620"/>
            <a:ext cx="212935" cy="36933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0D5084A-D7D8-4133-96F4-3555EA2B5960}"/>
              </a:ext>
            </a:extLst>
          </p:cNvPr>
          <p:cNvSpPr txBox="1"/>
          <p:nvPr/>
        </p:nvSpPr>
        <p:spPr>
          <a:xfrm>
            <a:off x="8813585" y="2409938"/>
            <a:ext cx="461665" cy="16049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311282"/>
              </p:ext>
            </p:extLst>
          </p:nvPr>
        </p:nvGraphicFramePr>
        <p:xfrm>
          <a:off x="-1" y="922447"/>
          <a:ext cx="9144001" cy="505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93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2" y="319590"/>
            <a:ext cx="8071945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átlagos bevételi szint az 1 évvel korábbi szint</a:t>
            </a:r>
            <a:br>
              <a:rPr lang="hu-HU" sz="2000" dirty="0"/>
            </a:br>
            <a:r>
              <a:rPr lang="hu-HU" sz="2000" dirty="0"/>
              <a:t>94 százalékára csökkent az előző havi 97 százalékról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887356" y="6156075"/>
            <a:ext cx="736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A VÁLASZADÓK ÁTLAGOS ÁRBEVÉTELE</a:t>
            </a:r>
          </a:p>
          <a:p>
            <a:pPr algn="ctr"/>
            <a:r>
              <a:rPr lang="hu-HU" sz="2000" dirty="0"/>
              <a:t>(előző év azonos időszaka = 100%)</a:t>
            </a:r>
          </a:p>
          <a:p>
            <a:endParaRPr lang="hu-HU" sz="2000" b="1" i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622680"/>
              </p:ext>
            </p:extLst>
          </p:nvPr>
        </p:nvGraphicFramePr>
        <p:xfrm>
          <a:off x="-1" y="931590"/>
          <a:ext cx="9144001" cy="522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18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9" y="309482"/>
            <a:ext cx="8154990" cy="6120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hu-HU" sz="2000" dirty="0"/>
              <a:t>A bevételi szint kapcsán az aktuális helyzet és a várakozások megítélése is gyengült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933450" y="5788019"/>
            <a:ext cx="77041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hu-HU" sz="500" b="1" dirty="0"/>
          </a:p>
          <a:p>
            <a:pPr algn="ctr"/>
            <a:r>
              <a:rPr lang="hu-HU" sz="2000" b="1" dirty="0"/>
              <a:t>A JELENLEGI HELYZET ÉS A VÁRAKOZÁSOK EGYENLEGMUTATÓI AZ </a:t>
            </a:r>
            <a:r>
              <a:rPr lang="hu-HU" sz="2000" b="1" dirty="0" err="1"/>
              <a:t>ÁRBEVÉTELI</a:t>
            </a:r>
            <a:r>
              <a:rPr lang="hu-HU" sz="2000" b="1" dirty="0"/>
              <a:t> SZINTRE VONATKOZÓAN</a:t>
            </a:r>
            <a:endParaRPr lang="hu-HU" sz="2000" b="1" i="1" dirty="0"/>
          </a:p>
        </p:txBody>
      </p:sp>
      <p:sp>
        <p:nvSpPr>
          <p:cNvPr id="10" name="Szövegdoboz 2">
            <a:extLst>
              <a:ext uri="{FF2B5EF4-FFF2-40B4-BE49-F238E27FC236}">
                <a16:creationId xmlns:a16="http://schemas.microsoft.com/office/drawing/2014/main" id="{D103D296-CA33-4BB1-97D0-C42AF9645979}"/>
              </a:ext>
            </a:extLst>
          </p:cNvPr>
          <p:cNvSpPr txBox="1"/>
          <p:nvPr/>
        </p:nvSpPr>
        <p:spPr>
          <a:xfrm>
            <a:off x="1136461" y="299301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2020/12</a:t>
            </a:r>
          </a:p>
        </p:txBody>
      </p:sp>
      <p:sp>
        <p:nvSpPr>
          <p:cNvPr id="11" name="Szövegdoboz 3">
            <a:extLst>
              <a:ext uri="{FF2B5EF4-FFF2-40B4-BE49-F238E27FC236}">
                <a16:creationId xmlns:a16="http://schemas.microsoft.com/office/drawing/2014/main" id="{B69447FA-0D84-4983-8794-05973D609FD3}"/>
              </a:ext>
            </a:extLst>
          </p:cNvPr>
          <p:cNvSpPr txBox="1"/>
          <p:nvPr/>
        </p:nvSpPr>
        <p:spPr>
          <a:xfrm>
            <a:off x="1136461" y="2234585"/>
            <a:ext cx="835693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</a:t>
            </a:r>
          </a:p>
        </p:txBody>
      </p:sp>
      <p:sp>
        <p:nvSpPr>
          <p:cNvPr id="12" name="Szövegdoboz 4">
            <a:extLst>
              <a:ext uri="{FF2B5EF4-FFF2-40B4-BE49-F238E27FC236}">
                <a16:creationId xmlns:a16="http://schemas.microsoft.com/office/drawing/2014/main" id="{41D42F3F-0A44-4554-B37F-B74B99E633A7}"/>
              </a:ext>
            </a:extLst>
          </p:cNvPr>
          <p:cNvSpPr txBox="1"/>
          <p:nvPr/>
        </p:nvSpPr>
        <p:spPr>
          <a:xfrm>
            <a:off x="1295181" y="190411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2021/2</a:t>
            </a:r>
          </a:p>
        </p:txBody>
      </p:sp>
      <p:sp>
        <p:nvSpPr>
          <p:cNvPr id="13" name="Szövegdoboz 5">
            <a:extLst>
              <a:ext uri="{FF2B5EF4-FFF2-40B4-BE49-F238E27FC236}">
                <a16:creationId xmlns:a16="http://schemas.microsoft.com/office/drawing/2014/main" id="{6543D5CF-941B-4020-9E82-EF88D827DAA9}"/>
              </a:ext>
            </a:extLst>
          </p:cNvPr>
          <p:cNvSpPr txBox="1"/>
          <p:nvPr/>
        </p:nvSpPr>
        <p:spPr>
          <a:xfrm>
            <a:off x="1964896" y="1895967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2021/3</a:t>
            </a:r>
          </a:p>
        </p:txBody>
      </p:sp>
      <p:sp>
        <p:nvSpPr>
          <p:cNvPr id="14" name="Szövegdoboz 6">
            <a:extLst>
              <a:ext uri="{FF2B5EF4-FFF2-40B4-BE49-F238E27FC236}">
                <a16:creationId xmlns:a16="http://schemas.microsoft.com/office/drawing/2014/main" id="{7AA4E913-6D34-470C-8A35-4CB7400070AE}"/>
              </a:ext>
            </a:extLst>
          </p:cNvPr>
          <p:cNvSpPr txBox="1"/>
          <p:nvPr/>
        </p:nvSpPr>
        <p:spPr>
          <a:xfrm>
            <a:off x="3128025" y="1533326"/>
            <a:ext cx="833107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2021/4</a:t>
            </a:r>
          </a:p>
        </p:txBody>
      </p:sp>
      <p:sp>
        <p:nvSpPr>
          <p:cNvPr id="15" name="Szövegdoboz 7">
            <a:extLst>
              <a:ext uri="{FF2B5EF4-FFF2-40B4-BE49-F238E27FC236}">
                <a16:creationId xmlns:a16="http://schemas.microsoft.com/office/drawing/2014/main" id="{F9600656-19EE-46A2-BE97-DA042F36624A}"/>
              </a:ext>
            </a:extLst>
          </p:cNvPr>
          <p:cNvSpPr txBox="1"/>
          <p:nvPr/>
        </p:nvSpPr>
        <p:spPr>
          <a:xfrm>
            <a:off x="4036207" y="2087413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2021/5</a:t>
            </a:r>
          </a:p>
        </p:txBody>
      </p:sp>
      <p:sp>
        <p:nvSpPr>
          <p:cNvPr id="16" name="Szövegdoboz 8">
            <a:extLst>
              <a:ext uri="{FF2B5EF4-FFF2-40B4-BE49-F238E27FC236}">
                <a16:creationId xmlns:a16="http://schemas.microsoft.com/office/drawing/2014/main" id="{A556A5FE-67ED-40EA-8A0F-58FDF8B3F1B2}"/>
              </a:ext>
            </a:extLst>
          </p:cNvPr>
          <p:cNvSpPr txBox="1"/>
          <p:nvPr/>
        </p:nvSpPr>
        <p:spPr>
          <a:xfrm>
            <a:off x="4030679" y="1617127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2021/6</a:t>
            </a:r>
          </a:p>
        </p:txBody>
      </p:sp>
      <p:sp>
        <p:nvSpPr>
          <p:cNvPr id="17" name="Szövegdoboz 9">
            <a:extLst>
              <a:ext uri="{FF2B5EF4-FFF2-40B4-BE49-F238E27FC236}">
                <a16:creationId xmlns:a16="http://schemas.microsoft.com/office/drawing/2014/main" id="{7F7E545B-4A11-411E-9D89-1F17B66C10E0}"/>
              </a:ext>
            </a:extLst>
          </p:cNvPr>
          <p:cNvSpPr txBox="1"/>
          <p:nvPr/>
        </p:nvSpPr>
        <p:spPr>
          <a:xfrm>
            <a:off x="3363109" y="195732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2021/7</a:t>
            </a:r>
          </a:p>
        </p:txBody>
      </p:sp>
      <p:sp>
        <p:nvSpPr>
          <p:cNvPr id="20" name="Szövegdoboz 13">
            <a:extLst>
              <a:ext uri="{FF2B5EF4-FFF2-40B4-BE49-F238E27FC236}">
                <a16:creationId xmlns:a16="http://schemas.microsoft.com/office/drawing/2014/main" id="{BF218698-DFA5-48B1-8125-08D5B9AF88B2}"/>
              </a:ext>
            </a:extLst>
          </p:cNvPr>
          <p:cNvSpPr txBox="1"/>
          <p:nvPr/>
        </p:nvSpPr>
        <p:spPr>
          <a:xfrm>
            <a:off x="5269757" y="2993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2021/11</a:t>
            </a:r>
          </a:p>
        </p:txBody>
      </p:sp>
      <p:sp>
        <p:nvSpPr>
          <p:cNvPr id="21" name="Szövegdoboz 14">
            <a:extLst>
              <a:ext uri="{FF2B5EF4-FFF2-40B4-BE49-F238E27FC236}">
                <a16:creationId xmlns:a16="http://schemas.microsoft.com/office/drawing/2014/main" id="{5F6B11DC-CC7D-4E16-968D-1D05CE8F7F39}"/>
              </a:ext>
            </a:extLst>
          </p:cNvPr>
          <p:cNvSpPr txBox="1"/>
          <p:nvPr/>
        </p:nvSpPr>
        <p:spPr>
          <a:xfrm>
            <a:off x="6568302" y="2574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2021/12</a:t>
            </a:r>
          </a:p>
        </p:txBody>
      </p:sp>
      <p:sp>
        <p:nvSpPr>
          <p:cNvPr id="22" name="Szövegdoboz 15">
            <a:extLst>
              <a:ext uri="{FF2B5EF4-FFF2-40B4-BE49-F238E27FC236}">
                <a16:creationId xmlns:a16="http://schemas.microsoft.com/office/drawing/2014/main" id="{B7DAD095-E536-46E5-9088-369C2F30BD3B}"/>
              </a:ext>
            </a:extLst>
          </p:cNvPr>
          <p:cNvSpPr txBox="1"/>
          <p:nvPr/>
        </p:nvSpPr>
        <p:spPr>
          <a:xfrm>
            <a:off x="4822298" y="164209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2022/1</a:t>
            </a:r>
          </a:p>
        </p:txBody>
      </p:sp>
      <p:sp>
        <p:nvSpPr>
          <p:cNvPr id="23" name="Szövegdoboz 16">
            <a:extLst>
              <a:ext uri="{FF2B5EF4-FFF2-40B4-BE49-F238E27FC236}">
                <a16:creationId xmlns:a16="http://schemas.microsoft.com/office/drawing/2014/main" id="{ABE26227-D7E6-4107-B5F8-F64729C69075}"/>
              </a:ext>
            </a:extLst>
          </p:cNvPr>
          <p:cNvSpPr txBox="1"/>
          <p:nvPr/>
        </p:nvSpPr>
        <p:spPr>
          <a:xfrm>
            <a:off x="5733900" y="1655863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/>
              <a:t>2022/2</a:t>
            </a:r>
          </a:p>
        </p:txBody>
      </p:sp>
      <p:sp>
        <p:nvSpPr>
          <p:cNvPr id="24" name="Szövegdoboz 17">
            <a:extLst>
              <a:ext uri="{FF2B5EF4-FFF2-40B4-BE49-F238E27FC236}">
                <a16:creationId xmlns:a16="http://schemas.microsoft.com/office/drawing/2014/main" id="{8B33592E-85A6-4E37-B3E8-5F43A1F76FE8}"/>
              </a:ext>
            </a:extLst>
          </p:cNvPr>
          <p:cNvSpPr txBox="1"/>
          <p:nvPr/>
        </p:nvSpPr>
        <p:spPr>
          <a:xfrm>
            <a:off x="4681347" y="2568782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2022/3</a:t>
            </a:r>
          </a:p>
        </p:txBody>
      </p:sp>
      <p:sp>
        <p:nvSpPr>
          <p:cNvPr id="25" name="Szövegdoboz 18">
            <a:extLst>
              <a:ext uri="{FF2B5EF4-FFF2-40B4-BE49-F238E27FC236}">
                <a16:creationId xmlns:a16="http://schemas.microsoft.com/office/drawing/2014/main" id="{99E496A5-F4F5-4D09-9563-D5565B3A0260}"/>
              </a:ext>
            </a:extLst>
          </p:cNvPr>
          <p:cNvSpPr txBox="1"/>
          <p:nvPr/>
        </p:nvSpPr>
        <p:spPr>
          <a:xfrm>
            <a:off x="6422867" y="225355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2022/4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22CC433-BAA0-F7FA-1BF2-86ABD041DC35}"/>
              </a:ext>
            </a:extLst>
          </p:cNvPr>
          <p:cNvSpPr txBox="1"/>
          <p:nvPr/>
        </p:nvSpPr>
        <p:spPr>
          <a:xfrm>
            <a:off x="6365279" y="2964403"/>
            <a:ext cx="76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2022/7</a:t>
            </a:r>
          </a:p>
        </p:txBody>
      </p:sp>
      <p:sp>
        <p:nvSpPr>
          <p:cNvPr id="26" name="Szövegdoboz 18">
            <a:extLst>
              <a:ext uri="{FF2B5EF4-FFF2-40B4-BE49-F238E27FC236}">
                <a16:creationId xmlns:a16="http://schemas.microsoft.com/office/drawing/2014/main" id="{23EE2BC0-7994-74B7-C8D2-748ED9B4CE51}"/>
              </a:ext>
            </a:extLst>
          </p:cNvPr>
          <p:cNvSpPr txBox="1"/>
          <p:nvPr/>
        </p:nvSpPr>
        <p:spPr>
          <a:xfrm>
            <a:off x="5588466" y="257867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2022/5</a:t>
            </a:r>
          </a:p>
        </p:txBody>
      </p:sp>
      <p:sp>
        <p:nvSpPr>
          <p:cNvPr id="28" name="Szövegdoboz 18">
            <a:extLst>
              <a:ext uri="{FF2B5EF4-FFF2-40B4-BE49-F238E27FC236}">
                <a16:creationId xmlns:a16="http://schemas.microsoft.com/office/drawing/2014/main" id="{EA9E319E-141B-E04E-B77A-0136B868B2B7}"/>
              </a:ext>
            </a:extLst>
          </p:cNvPr>
          <p:cNvSpPr txBox="1"/>
          <p:nvPr/>
        </p:nvSpPr>
        <p:spPr>
          <a:xfrm>
            <a:off x="5656698" y="2112314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2022/6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E621D24-EDF9-CF19-EC74-86D3788DF9D5}"/>
              </a:ext>
            </a:extLst>
          </p:cNvPr>
          <p:cNvSpPr txBox="1"/>
          <p:nvPr/>
        </p:nvSpPr>
        <p:spPr>
          <a:xfrm>
            <a:off x="4706240" y="3180862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2022/8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786CBA-085A-41C0-138B-FFB180CF5D51}"/>
              </a:ext>
            </a:extLst>
          </p:cNvPr>
          <p:cNvSpPr txBox="1"/>
          <p:nvPr/>
        </p:nvSpPr>
        <p:spPr>
          <a:xfrm>
            <a:off x="4706240" y="3707261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CDBBF9F-BE44-1DE8-2636-522457C9D97A}"/>
              </a:ext>
            </a:extLst>
          </p:cNvPr>
          <p:cNvSpPr txBox="1"/>
          <p:nvPr/>
        </p:nvSpPr>
        <p:spPr>
          <a:xfrm>
            <a:off x="4714165" y="1875590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2021/9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2F2E858-0F01-7160-9F68-4E880A683CA7}"/>
              </a:ext>
            </a:extLst>
          </p:cNvPr>
          <p:cNvSpPr txBox="1"/>
          <p:nvPr/>
        </p:nvSpPr>
        <p:spPr>
          <a:xfrm>
            <a:off x="6032564" y="3599404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2022/11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7E79BC4D-0F5A-D1D5-418B-3F2A0FE7C378}"/>
              </a:ext>
            </a:extLst>
          </p:cNvPr>
          <p:cNvSpPr txBox="1"/>
          <p:nvPr/>
        </p:nvSpPr>
        <p:spPr>
          <a:xfrm>
            <a:off x="5389433" y="3795558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2022/12</a:t>
            </a:r>
          </a:p>
        </p:txBody>
      </p:sp>
      <p:sp>
        <p:nvSpPr>
          <p:cNvPr id="27" name="Szövegdoboz 1">
            <a:extLst>
              <a:ext uri="{FF2B5EF4-FFF2-40B4-BE49-F238E27FC236}">
                <a16:creationId xmlns:a16="http://schemas.microsoft.com/office/drawing/2014/main" id="{AEE1E5FA-A291-4821-3951-C30AC2C417C8}"/>
              </a:ext>
            </a:extLst>
          </p:cNvPr>
          <p:cNvSpPr txBox="1"/>
          <p:nvPr/>
        </p:nvSpPr>
        <p:spPr>
          <a:xfrm>
            <a:off x="3602613" y="3579920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2023/11</a:t>
            </a:r>
            <a:endParaRPr lang="hu-HU" sz="1600" dirty="0"/>
          </a:p>
        </p:txBody>
      </p:sp>
      <p:sp>
        <p:nvSpPr>
          <p:cNvPr id="30" name="Szövegdoboz 1">
            <a:extLst>
              <a:ext uri="{FF2B5EF4-FFF2-40B4-BE49-F238E27FC236}">
                <a16:creationId xmlns:a16="http://schemas.microsoft.com/office/drawing/2014/main" id="{23691165-9E73-7A51-47A1-CE2E1AE998DA}"/>
              </a:ext>
            </a:extLst>
          </p:cNvPr>
          <p:cNvSpPr txBox="1"/>
          <p:nvPr/>
        </p:nvSpPr>
        <p:spPr>
          <a:xfrm>
            <a:off x="2507402" y="3861149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2023/12</a:t>
            </a:r>
            <a:endParaRPr lang="hu-HU" sz="1600" dirty="0"/>
          </a:p>
        </p:txBody>
      </p:sp>
      <p:sp>
        <p:nvSpPr>
          <p:cNvPr id="18" name="Szövegdoboz 9">
            <a:extLst>
              <a:ext uri="{FF2B5EF4-FFF2-40B4-BE49-F238E27FC236}">
                <a16:creationId xmlns:a16="http://schemas.microsoft.com/office/drawing/2014/main" id="{8E36AB5B-5C8F-EBC5-B758-73FF2A01D8DB}"/>
              </a:ext>
            </a:extLst>
          </p:cNvPr>
          <p:cNvSpPr txBox="1"/>
          <p:nvPr/>
        </p:nvSpPr>
        <p:spPr>
          <a:xfrm>
            <a:off x="2843513" y="2102231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2024/1</a:t>
            </a:r>
          </a:p>
        </p:txBody>
      </p:sp>
      <p:sp>
        <p:nvSpPr>
          <p:cNvPr id="32" name="Szövegdoboz 5">
            <a:extLst>
              <a:ext uri="{FF2B5EF4-FFF2-40B4-BE49-F238E27FC236}">
                <a16:creationId xmlns:a16="http://schemas.microsoft.com/office/drawing/2014/main" id="{CEC804BE-234E-8EE9-1096-D2AC2BD3E343}"/>
              </a:ext>
            </a:extLst>
          </p:cNvPr>
          <p:cNvSpPr txBox="1"/>
          <p:nvPr/>
        </p:nvSpPr>
        <p:spPr>
          <a:xfrm>
            <a:off x="2493934" y="1678559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2024/2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849EEA67-1B75-F9B7-D03B-AFCBE7784F92}"/>
              </a:ext>
            </a:extLst>
          </p:cNvPr>
          <p:cNvSpPr txBox="1"/>
          <p:nvPr/>
        </p:nvSpPr>
        <p:spPr>
          <a:xfrm>
            <a:off x="2056864" y="2877167"/>
            <a:ext cx="8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2024/3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1821869-F28F-40B9-8C2C-8B3B8442E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471621"/>
              </p:ext>
            </p:extLst>
          </p:nvPr>
        </p:nvGraphicFramePr>
        <p:xfrm>
          <a:off x="10815" y="921481"/>
          <a:ext cx="9122370" cy="496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95513A00-E5BE-889D-5917-C37DD42D631E}"/>
              </a:ext>
            </a:extLst>
          </p:cNvPr>
          <p:cNvSpPr txBox="1"/>
          <p:nvPr/>
        </p:nvSpPr>
        <p:spPr>
          <a:xfrm>
            <a:off x="2578494" y="2648431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2024/4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BB18C78-C666-EBA5-4A18-F0F72DF6BA6C}"/>
              </a:ext>
            </a:extLst>
          </p:cNvPr>
          <p:cNvSpPr txBox="1"/>
          <p:nvPr/>
        </p:nvSpPr>
        <p:spPr>
          <a:xfrm>
            <a:off x="3618469" y="2211194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2024/5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8180330E-3ED5-52C3-BC55-B43797887864}"/>
              </a:ext>
            </a:extLst>
          </p:cNvPr>
          <p:cNvSpPr txBox="1"/>
          <p:nvPr/>
        </p:nvSpPr>
        <p:spPr>
          <a:xfrm>
            <a:off x="2799297" y="2269927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2024/6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057843D4-2796-23AD-D13D-8F324066D3FE}"/>
              </a:ext>
            </a:extLst>
          </p:cNvPr>
          <p:cNvSpPr txBox="1"/>
          <p:nvPr/>
        </p:nvSpPr>
        <p:spPr>
          <a:xfrm>
            <a:off x="3830881" y="2540574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2024/7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CB37FAF5-F6F7-9142-5639-051D904D7ABD}"/>
              </a:ext>
            </a:extLst>
          </p:cNvPr>
          <p:cNvSpPr txBox="1"/>
          <p:nvPr/>
        </p:nvSpPr>
        <p:spPr>
          <a:xfrm>
            <a:off x="2519315" y="2442130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2024/8</a:t>
            </a:r>
          </a:p>
        </p:txBody>
      </p:sp>
    </p:spTree>
    <p:extLst>
      <p:ext uri="{BB962C8B-B14F-4D97-AF65-F5344CB8AC3E}">
        <p14:creationId xmlns:p14="http://schemas.microsoft.com/office/powerpoint/2010/main" val="221602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6282C818-27E9-4165-91C3-54410B91A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3999" y="648709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18C8106-8553-4AD0-8974-00D78C757DFE}"/>
              </a:ext>
            </a:extLst>
          </p:cNvPr>
          <p:cNvSpPr/>
          <p:nvPr/>
        </p:nvSpPr>
        <p:spPr>
          <a:xfrm>
            <a:off x="0" y="5702262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*A válaszlehetőség 2022. júniustól szerepel a felmérésben  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 A válaszlehetőség 2022. októbertől szerepel a felmérésben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*** A válaszlehetőség 2023. januártól szerepel a felmérésben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C2F1D16-58CA-440C-9260-DBD05F1BE97A}"/>
              </a:ext>
            </a:extLst>
          </p:cNvPr>
          <p:cNvSpPr/>
          <p:nvPr/>
        </p:nvSpPr>
        <p:spPr>
          <a:xfrm>
            <a:off x="885493" y="6456315"/>
            <a:ext cx="7373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vállalatok tevékenységét nehezítő tényezők</a:t>
            </a:r>
          </a:p>
        </p:txBody>
      </p:sp>
      <p:sp>
        <p:nvSpPr>
          <p:cNvPr id="2" name="Cím 2">
            <a:extLst>
              <a:ext uri="{FF2B5EF4-FFF2-40B4-BE49-F238E27FC236}">
                <a16:creationId xmlns:a16="http://schemas.microsoft.com/office/drawing/2014/main" id="{59AB7B81-4703-1B67-6A7C-73A47CE8468A}"/>
              </a:ext>
            </a:extLst>
          </p:cNvPr>
          <p:cNvSpPr txBox="1">
            <a:spLocks/>
          </p:cNvSpPr>
          <p:nvPr/>
        </p:nvSpPr>
        <p:spPr>
          <a:xfrm>
            <a:off x="-27221" y="302929"/>
            <a:ext cx="8295455" cy="639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000" kern="1200" cap="all" spc="8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hu-HU" sz="1650" dirty="0"/>
              <a:t>Elsősorban a vevők hiánya és a magas termelési árak okoznak problémát, a finanszírozási problémák aránya viszont már 3 hónapja csökken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0D0BAF-B678-FE95-90C9-9212619FC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787677"/>
              </p:ext>
            </p:extLst>
          </p:nvPr>
        </p:nvGraphicFramePr>
        <p:xfrm>
          <a:off x="-1" y="942114"/>
          <a:ext cx="9144001" cy="491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5D103A05-4C42-013B-FE30-CAF80C1AC287}"/>
              </a:ext>
            </a:extLst>
          </p:cNvPr>
          <p:cNvSpPr txBox="1"/>
          <p:nvPr/>
        </p:nvSpPr>
        <p:spPr>
          <a:xfrm>
            <a:off x="8640727" y="1720625"/>
            <a:ext cx="503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7030A0"/>
                </a:solidFill>
              </a:rPr>
              <a:t>46%</a:t>
            </a:r>
          </a:p>
        </p:txBody>
      </p:sp>
    </p:spTree>
    <p:extLst>
      <p:ext uri="{BB962C8B-B14F-4D97-AF65-F5344CB8AC3E}">
        <p14:creationId xmlns:p14="http://schemas.microsoft.com/office/powerpoint/2010/main" val="138988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4983366" cy="1740220"/>
          </a:xfrm>
        </p:spPr>
        <p:txBody>
          <a:bodyPr/>
          <a:lstStyle/>
          <a:p>
            <a:r>
              <a:rPr lang="hu-HU" b="1" dirty="0"/>
              <a:t>Üzleti környezet, beruházások, foglalkoztatás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388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137383E-9C16-4A6D-B65B-4C727813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4" y="320176"/>
            <a:ext cx="8057161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ÜZLETI KÖRNYEZET átlagos megítélése az elmúlt 1 év legalacsonyabb szintjére gyengült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DA18DFA-2DCA-4A17-A86D-9495398F2E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4F32CAD-F421-4D0E-9B2B-4932342E74CE}"/>
              </a:ext>
            </a:extLst>
          </p:cNvPr>
          <p:cNvSpPr/>
          <p:nvPr/>
        </p:nvSpPr>
        <p:spPr>
          <a:xfrm>
            <a:off x="885493" y="5842337"/>
            <a:ext cx="7373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változása az előző hónaphoz képest</a:t>
            </a:r>
          </a:p>
          <a:p>
            <a:pPr algn="ctr"/>
            <a:r>
              <a:rPr lang="hu-HU" sz="2000" dirty="0"/>
              <a:t>(előző hónap = 100%)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83B2F9AD-1A5F-4E59-A99A-F683A89E0C4F}"/>
              </a:ext>
            </a:extLst>
          </p:cNvPr>
          <p:cNvSpPr/>
          <p:nvPr/>
        </p:nvSpPr>
        <p:spPr>
          <a:xfrm>
            <a:off x="8620340" y="1250791"/>
            <a:ext cx="180390" cy="66628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69AC34D1-02C9-496A-8811-F8A6EF1ABEFB}"/>
              </a:ext>
            </a:extLst>
          </p:cNvPr>
          <p:cNvSpPr/>
          <p:nvPr/>
        </p:nvSpPr>
        <p:spPr>
          <a:xfrm rot="10800000">
            <a:off x="8636156" y="2151647"/>
            <a:ext cx="180390" cy="66628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509585C-336E-4D36-906B-F88CD00D2333}"/>
              </a:ext>
            </a:extLst>
          </p:cNvPr>
          <p:cNvSpPr txBox="1"/>
          <p:nvPr/>
        </p:nvSpPr>
        <p:spPr>
          <a:xfrm>
            <a:off x="8742481" y="922448"/>
            <a:ext cx="461665" cy="24583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Kedvezőbb   </a:t>
            </a:r>
            <a:r>
              <a:rPr lang="hu-HU" b="1" dirty="0">
                <a:solidFill>
                  <a:srgbClr val="FF0000"/>
                </a:solidFill>
              </a:rPr>
              <a:t>Gyengébb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091898"/>
              </p:ext>
            </p:extLst>
          </p:nvPr>
        </p:nvGraphicFramePr>
        <p:xfrm>
          <a:off x="1" y="922448"/>
          <a:ext cx="9143999" cy="491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33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3FE1990-CDB8-400E-8686-4898A964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310448"/>
            <a:ext cx="8170294" cy="612000"/>
          </a:xfrm>
        </p:spPr>
        <p:txBody>
          <a:bodyPr>
            <a:noAutofit/>
          </a:bodyPr>
          <a:lstStyle/>
          <a:p>
            <a:r>
              <a:rPr lang="hu-HU" sz="1800" dirty="0"/>
              <a:t>Az üzleti környezetre vonatkozó várakozások mutatója pedig az elmúlt 7 hónap legalacsonyabb szintjére csökkent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8A3BDB-C38C-4261-B1D2-B7615C39D0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4431" y="6485919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6F47AE3-DAB6-4935-844A-6EC3F2B06438}"/>
              </a:ext>
            </a:extLst>
          </p:cNvPr>
          <p:cNvSpPr/>
          <p:nvPr/>
        </p:nvSpPr>
        <p:spPr>
          <a:xfrm>
            <a:off x="668566" y="5985876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változásával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F30A6E8F-11ED-4D07-83E0-F79A822D571B}"/>
              </a:ext>
            </a:extLst>
          </p:cNvPr>
          <p:cNvSpPr/>
          <p:nvPr/>
        </p:nvSpPr>
        <p:spPr>
          <a:xfrm>
            <a:off x="8704101" y="1748346"/>
            <a:ext cx="180390" cy="51843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466FFF8-2E15-41C6-833E-07FFA15AFD98}"/>
              </a:ext>
            </a:extLst>
          </p:cNvPr>
          <p:cNvSpPr/>
          <p:nvPr/>
        </p:nvSpPr>
        <p:spPr>
          <a:xfrm rot="10800000">
            <a:off x="8712258" y="2476058"/>
            <a:ext cx="180390" cy="51843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8352E4E-A5C3-4AB2-A34C-1C2345C3EDD1}"/>
              </a:ext>
            </a:extLst>
          </p:cNvPr>
          <p:cNvSpPr txBox="1"/>
          <p:nvPr/>
        </p:nvSpPr>
        <p:spPr>
          <a:xfrm>
            <a:off x="8794296" y="1748346"/>
            <a:ext cx="461665" cy="14020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</a:t>
            </a:r>
            <a:r>
              <a:rPr lang="hu-HU" b="1" dirty="0">
                <a:solidFill>
                  <a:srgbClr val="FF0000"/>
                </a:solidFill>
              </a:rPr>
              <a:t>Romlik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967829"/>
              </p:ext>
            </p:extLst>
          </p:nvPr>
        </p:nvGraphicFramePr>
        <p:xfrm>
          <a:off x="1" y="922448"/>
          <a:ext cx="9144000" cy="50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578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3138300-3BBA-449B-9960-1D2B2BDE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722"/>
            <a:ext cx="8123037" cy="612000"/>
          </a:xfrm>
        </p:spPr>
        <p:txBody>
          <a:bodyPr>
            <a:noAutofit/>
          </a:bodyPr>
          <a:lstStyle/>
          <a:p>
            <a:r>
              <a:rPr lang="hu-HU" sz="1800" dirty="0"/>
              <a:t>A beruházási várakozások kismértékben gyengültek, amihez iparági oldalról a mezőgazdaság mutatójának csökkenése járult hozzá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A49900-B2C0-4EAC-B789-E6B54173A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4CDD132-646C-4399-95A8-7E9CF82B4795}"/>
              </a:ext>
            </a:extLst>
          </p:cNvPr>
          <p:cNvSpPr/>
          <p:nvPr/>
        </p:nvSpPr>
        <p:spPr>
          <a:xfrm>
            <a:off x="779988" y="634749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beruházásokkal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6D338BA4-8D8C-4F09-9329-AEB3B7BB0701}"/>
              </a:ext>
            </a:extLst>
          </p:cNvPr>
          <p:cNvSpPr/>
          <p:nvPr/>
        </p:nvSpPr>
        <p:spPr>
          <a:xfrm>
            <a:off x="8613358" y="2069200"/>
            <a:ext cx="204002" cy="78202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99A9A8D-4E26-420E-B67B-10B2F10A4513}"/>
              </a:ext>
            </a:extLst>
          </p:cNvPr>
          <p:cNvSpPr/>
          <p:nvPr/>
        </p:nvSpPr>
        <p:spPr>
          <a:xfrm rot="10800000">
            <a:off x="8592545" y="3222437"/>
            <a:ext cx="224815" cy="7820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007BB0C-943E-493A-9F31-EE5E09098329}"/>
              </a:ext>
            </a:extLst>
          </p:cNvPr>
          <p:cNvSpPr txBox="1"/>
          <p:nvPr/>
        </p:nvSpPr>
        <p:spPr>
          <a:xfrm>
            <a:off x="8789045" y="1111135"/>
            <a:ext cx="461665" cy="3480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Tervez beruházást      </a:t>
            </a:r>
            <a:r>
              <a:rPr lang="hu-HU" b="1" dirty="0">
                <a:solidFill>
                  <a:srgbClr val="FF0000"/>
                </a:solidFill>
              </a:rPr>
              <a:t>Elhalasztotta</a:t>
            </a:r>
          </a:p>
        </p:txBody>
      </p:sp>
      <p:sp>
        <p:nvSpPr>
          <p:cNvPr id="5" name="Téglalap 7">
            <a:extLst>
              <a:ext uri="{FF2B5EF4-FFF2-40B4-BE49-F238E27FC236}">
                <a16:creationId xmlns:a16="http://schemas.microsoft.com/office/drawing/2014/main" id="{A1834696-E835-3797-40D0-5E12392A9E64}"/>
              </a:ext>
            </a:extLst>
          </p:cNvPr>
          <p:cNvSpPr/>
          <p:nvPr/>
        </p:nvSpPr>
        <p:spPr>
          <a:xfrm>
            <a:off x="0" y="569195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94905"/>
              </p:ext>
            </p:extLst>
          </p:nvPr>
        </p:nvGraphicFramePr>
        <p:xfrm>
          <a:off x="-1" y="932722"/>
          <a:ext cx="9144001" cy="475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392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B4B34D-0DCF-4BF7-BE2B-56074C3C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</a:t>
            </a:r>
            <a:r>
              <a:rPr lang="hu-HU" dirty="0" err="1"/>
              <a:t>mnb</a:t>
            </a:r>
            <a:r>
              <a:rPr lang="hu-HU" dirty="0"/>
              <a:t> vállalati konjunktúra felmérései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608236-9EAD-4840-BC67-1A59EC809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3506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5" name="Tartalom helye 7">
            <a:extLst>
              <a:ext uri="{FF2B5EF4-FFF2-40B4-BE49-F238E27FC236}">
                <a16:creationId xmlns:a16="http://schemas.microsoft.com/office/drawing/2014/main" id="{C0F23E92-2569-4FDC-8E86-4F906A03B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331429"/>
              </p:ext>
            </p:extLst>
          </p:nvPr>
        </p:nvGraphicFramePr>
        <p:xfrm>
          <a:off x="323696" y="1049311"/>
          <a:ext cx="8820304" cy="526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76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011EC9C-BDE0-4E56-8413-1A7FFED2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9"/>
            <a:ext cx="8110388" cy="612000"/>
          </a:xfrm>
        </p:spPr>
        <p:txBody>
          <a:bodyPr>
            <a:noAutofit/>
          </a:bodyPr>
          <a:lstStyle/>
          <a:p>
            <a:r>
              <a:rPr lang="hu-HU" sz="1700" dirty="0"/>
              <a:t>A létszámbővítési tervek mutatója az elmúlt 3 hónap legmagasabb szintjére nőtt, elsősorban a nagyvállalati várakozások javulása miatt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8E6320-AED9-48BE-8C1A-5A232CE049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2D50B64-998B-48D5-8E65-C813D3D83B6F}"/>
              </a:ext>
            </a:extLst>
          </p:cNvPr>
          <p:cNvSpPr/>
          <p:nvPr/>
        </p:nvSpPr>
        <p:spPr>
          <a:xfrm>
            <a:off x="921380" y="6070998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9D48E71-B065-4EC0-A389-EF7208874ED6}"/>
              </a:ext>
            </a:extLst>
          </p:cNvPr>
          <p:cNvSpPr/>
          <p:nvPr/>
        </p:nvSpPr>
        <p:spPr>
          <a:xfrm>
            <a:off x="8710894" y="2358555"/>
            <a:ext cx="204002" cy="58516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71CF8CF-B011-4D6A-AC1C-5950FC14655F}"/>
              </a:ext>
            </a:extLst>
          </p:cNvPr>
          <p:cNvSpPr/>
          <p:nvPr/>
        </p:nvSpPr>
        <p:spPr>
          <a:xfrm rot="10800000">
            <a:off x="8710894" y="3248484"/>
            <a:ext cx="204002" cy="58517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679119C-7A71-49DD-A2BF-6F24F3525E56}"/>
              </a:ext>
            </a:extLst>
          </p:cNvPr>
          <p:cNvSpPr txBox="1"/>
          <p:nvPr/>
        </p:nvSpPr>
        <p:spPr>
          <a:xfrm>
            <a:off x="8812895" y="2541626"/>
            <a:ext cx="461665" cy="1596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 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472430"/>
              </p:ext>
            </p:extLst>
          </p:nvPr>
        </p:nvGraphicFramePr>
        <p:xfrm>
          <a:off x="0" y="922450"/>
          <a:ext cx="9144000" cy="514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68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234" y="325772"/>
            <a:ext cx="8012531" cy="612000"/>
          </a:xfrm>
        </p:spPr>
        <p:txBody>
          <a:bodyPr>
            <a:noAutofit/>
          </a:bodyPr>
          <a:lstStyle/>
          <a:p>
            <a:r>
              <a:rPr lang="hu-HU" sz="1800" dirty="0"/>
              <a:t>A foglalkoztatási várakozások a mezőgazdaság kivételével javultak júliushoz képest, az iparban és építőiparban számottevően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5FAA06C-E0DC-4EFD-B1D5-6AAB16355210}"/>
              </a:ext>
            </a:extLst>
          </p:cNvPr>
          <p:cNvSpPr/>
          <p:nvPr/>
        </p:nvSpPr>
        <p:spPr>
          <a:xfrm>
            <a:off x="779987" y="644883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215631CF-D211-4EE7-9B7A-634DCAEE9341}"/>
              </a:ext>
            </a:extLst>
          </p:cNvPr>
          <p:cNvSpPr/>
          <p:nvPr/>
        </p:nvSpPr>
        <p:spPr>
          <a:xfrm>
            <a:off x="8638567" y="1880483"/>
            <a:ext cx="204002" cy="54023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911157E8-3600-42E9-A2F3-FB3C2D83A453}"/>
              </a:ext>
            </a:extLst>
          </p:cNvPr>
          <p:cNvSpPr/>
          <p:nvPr/>
        </p:nvSpPr>
        <p:spPr>
          <a:xfrm rot="10800000">
            <a:off x="8619285" y="2713155"/>
            <a:ext cx="204002" cy="6160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AE4D132-A870-4A0C-8439-337647CD3495}"/>
              </a:ext>
            </a:extLst>
          </p:cNvPr>
          <p:cNvSpPr txBox="1"/>
          <p:nvPr/>
        </p:nvSpPr>
        <p:spPr>
          <a:xfrm>
            <a:off x="8740568" y="2028655"/>
            <a:ext cx="461665" cy="15930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679825BB-6308-D916-C9CF-EAE5109F2B5C}"/>
              </a:ext>
            </a:extLst>
          </p:cNvPr>
          <p:cNvSpPr/>
          <p:nvPr/>
        </p:nvSpPr>
        <p:spPr>
          <a:xfrm>
            <a:off x="0" y="5781003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080643"/>
              </p:ext>
            </p:extLst>
          </p:nvPr>
        </p:nvGraphicFramePr>
        <p:xfrm>
          <a:off x="-1" y="937772"/>
          <a:ext cx="9144001" cy="492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02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Árak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04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19"/>
            <a:ext cx="8274867" cy="612000"/>
          </a:xfrm>
        </p:spPr>
        <p:txBody>
          <a:bodyPr>
            <a:noAutofit/>
          </a:bodyPr>
          <a:lstStyle/>
          <a:p>
            <a:r>
              <a:rPr lang="hu-HU" sz="2000" dirty="0"/>
              <a:t>az elmúlt 3 hónapban megvalósított áremelések mutatója minden iparágban mérséklődött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824559" y="5886829"/>
            <a:ext cx="74948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elmúlt 3 hónapban áremelést és árcsökkentést megvalósító válaszadók arányainak különbsége. </a:t>
            </a:r>
          </a:p>
          <a:p>
            <a:pPr algn="ctr"/>
            <a:r>
              <a:rPr lang="hu-HU" sz="2000" b="1" cap="all" dirty="0"/>
              <a:t>Az elmúlt 3 hónapban megvalósított áremelések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30E62A43-BB11-389D-527C-08B8E59E73F3}"/>
              </a:ext>
            </a:extLst>
          </p:cNvPr>
          <p:cNvSpPr/>
          <p:nvPr/>
        </p:nvSpPr>
        <p:spPr>
          <a:xfrm>
            <a:off x="-99589" y="5702729"/>
            <a:ext cx="9343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</a:t>
            </a:r>
            <a:r>
              <a:rPr lang="hu-HU" sz="1400" i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csoportosított adatok ágazati szinten, míg a teljes</a:t>
            </a:r>
            <a:r>
              <a:rPr lang="hu-HU" sz="1400" i="1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átlag ágazat és vállalatméret szerint is súlyozott.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B018CDE-2D16-0198-AE29-66235E5014C9}"/>
              </a:ext>
            </a:extLst>
          </p:cNvPr>
          <p:cNvSpPr txBox="1"/>
          <p:nvPr/>
        </p:nvSpPr>
        <p:spPr>
          <a:xfrm>
            <a:off x="8788996" y="1001382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Emelkedtek az árak     Csökkentek az árak     </a:t>
            </a:r>
          </a:p>
        </p:txBody>
      </p:sp>
      <p:sp>
        <p:nvSpPr>
          <p:cNvPr id="8" name="Nyíl: felfelé mutató 7">
            <a:extLst>
              <a:ext uri="{FF2B5EF4-FFF2-40B4-BE49-F238E27FC236}">
                <a16:creationId xmlns:a16="http://schemas.microsoft.com/office/drawing/2014/main" id="{CEA9A399-39F3-F8B7-1230-481ED6DAEF16}"/>
              </a:ext>
            </a:extLst>
          </p:cNvPr>
          <p:cNvSpPr/>
          <p:nvPr/>
        </p:nvSpPr>
        <p:spPr>
          <a:xfrm>
            <a:off x="8650440" y="201980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9" name="Nyíl: felfelé mutató 8">
            <a:extLst>
              <a:ext uri="{FF2B5EF4-FFF2-40B4-BE49-F238E27FC236}">
                <a16:creationId xmlns:a16="http://schemas.microsoft.com/office/drawing/2014/main" id="{9D4C55FD-D3C0-41E7-8978-72197A4D58BC}"/>
              </a:ext>
            </a:extLst>
          </p:cNvPr>
          <p:cNvSpPr/>
          <p:nvPr/>
        </p:nvSpPr>
        <p:spPr>
          <a:xfrm rot="10800000">
            <a:off x="8650238" y="3149764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A6928B-CA3D-A12E-93C9-915A24FFA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141600"/>
              </p:ext>
            </p:extLst>
          </p:nvPr>
        </p:nvGraphicFramePr>
        <p:xfrm>
          <a:off x="0" y="911619"/>
          <a:ext cx="9144000" cy="494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94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282"/>
            <a:ext cx="8091784" cy="612000"/>
          </a:xfrm>
        </p:spPr>
        <p:txBody>
          <a:bodyPr>
            <a:noAutofit/>
          </a:bodyPr>
          <a:lstStyle/>
          <a:p>
            <a:r>
              <a:rPr lang="hu-HU" sz="2000" dirty="0"/>
              <a:t>A következő 3 hónapban tervezett áremelések mutatója viszont az elmúlt 5 hónap legmagasabb szintjére növekedett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779988" y="6410569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</a:t>
            </a:r>
            <a:r>
              <a:rPr lang="hu-HU" sz="2000" b="1" cap="all" dirty="0" err="1"/>
              <a:t>árváltoztatással</a:t>
            </a:r>
            <a:r>
              <a:rPr lang="hu-HU" sz="2000" b="1" cap="all" dirty="0"/>
              <a:t> kapcsolatos várakozások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8BDDC9E-4CF4-4942-97EC-8764931768F0}"/>
              </a:ext>
            </a:extLst>
          </p:cNvPr>
          <p:cNvSpPr txBox="1"/>
          <p:nvPr/>
        </p:nvSpPr>
        <p:spPr>
          <a:xfrm>
            <a:off x="8761451" y="1295344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Áremelést tervez    Árcsökkentést tervez</a:t>
            </a:r>
          </a:p>
        </p:txBody>
      </p:sp>
      <p:sp>
        <p:nvSpPr>
          <p:cNvPr id="16" name="Nyíl: felfelé mutató 15">
            <a:extLst>
              <a:ext uri="{FF2B5EF4-FFF2-40B4-BE49-F238E27FC236}">
                <a16:creationId xmlns:a16="http://schemas.microsoft.com/office/drawing/2014/main" id="{E6CDD610-B420-470A-87D9-751B8B6D65DA}"/>
              </a:ext>
            </a:extLst>
          </p:cNvPr>
          <p:cNvSpPr/>
          <p:nvPr/>
        </p:nvSpPr>
        <p:spPr>
          <a:xfrm>
            <a:off x="8659450" y="215976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7" name="Nyíl: felfelé mutató 16">
            <a:extLst>
              <a:ext uri="{FF2B5EF4-FFF2-40B4-BE49-F238E27FC236}">
                <a16:creationId xmlns:a16="http://schemas.microsoft.com/office/drawing/2014/main" id="{55FE3721-E2FD-457E-89FF-18302E78CB03}"/>
              </a:ext>
            </a:extLst>
          </p:cNvPr>
          <p:cNvSpPr/>
          <p:nvPr/>
        </p:nvSpPr>
        <p:spPr>
          <a:xfrm rot="10800000">
            <a:off x="8659450" y="3181025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C999B6D0-D99E-97A8-1E19-66B424115135}"/>
              </a:ext>
            </a:extLst>
          </p:cNvPr>
          <p:cNvSpPr/>
          <p:nvPr/>
        </p:nvSpPr>
        <p:spPr>
          <a:xfrm>
            <a:off x="-79116" y="577366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áremelést és árcsökkentést tervező válaszadók arányainak különbsége. 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034178"/>
              </p:ext>
            </p:extLst>
          </p:nvPr>
        </p:nvGraphicFramePr>
        <p:xfrm>
          <a:off x="0" y="928282"/>
          <a:ext cx="9144000" cy="484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CCF8C532-05EC-3AEE-6FFB-E43FABDC8D89}"/>
              </a:ext>
            </a:extLst>
          </p:cNvPr>
          <p:cNvSpPr txBox="1"/>
          <p:nvPr/>
        </p:nvSpPr>
        <p:spPr>
          <a:xfrm>
            <a:off x="7990366" y="2442361"/>
            <a:ext cx="764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2060"/>
                </a:solidFill>
              </a:rPr>
              <a:t>17 pont</a:t>
            </a:r>
          </a:p>
        </p:txBody>
      </p:sp>
    </p:spTree>
    <p:extLst>
      <p:ext uri="{BB962C8B-B14F-4D97-AF65-F5344CB8AC3E}">
        <p14:creationId xmlns:p14="http://schemas.microsoft.com/office/powerpoint/2010/main" val="4077582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9" y="310449"/>
            <a:ext cx="7767743" cy="612000"/>
          </a:xfrm>
        </p:spPr>
        <p:txBody>
          <a:bodyPr>
            <a:noAutofit/>
          </a:bodyPr>
          <a:lstStyle/>
          <a:p>
            <a:r>
              <a:rPr lang="hu-HU" sz="2100" dirty="0"/>
              <a:t>az infláció miatt a válaszadók 16 százaléka tervez évközi béremelést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688128" y="6147441"/>
            <a:ext cx="7767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infláció miatt évközi béremelést tervezők aránya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7136F5-1D1E-2D7C-641F-D959E37932ED}"/>
              </a:ext>
            </a:extLst>
          </p:cNvPr>
          <p:cNvCxnSpPr>
            <a:cxnSpLocks/>
          </p:cNvCxnSpPr>
          <p:nvPr/>
        </p:nvCxnSpPr>
        <p:spPr>
          <a:xfrm flipH="1" flipV="1">
            <a:off x="7337947" y="922449"/>
            <a:ext cx="6053" cy="40073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3D9BF0-154B-84D9-E6E5-A5C96BBAE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587774"/>
              </p:ext>
            </p:extLst>
          </p:nvPr>
        </p:nvGraphicFramePr>
        <p:xfrm>
          <a:off x="0" y="922449"/>
          <a:ext cx="9144000" cy="522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459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32" y="2742894"/>
            <a:ext cx="7876572" cy="1724768"/>
          </a:xfrm>
        </p:spPr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267557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B70AFAA-7737-4596-94E8-AE33F13B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320958"/>
            <a:ext cx="7951656" cy="612000"/>
          </a:xfrm>
        </p:spPr>
        <p:txBody>
          <a:bodyPr>
            <a:noAutofit/>
          </a:bodyPr>
          <a:lstStyle/>
          <a:p>
            <a:r>
              <a:rPr lang="hu-HU" sz="2000" dirty="0"/>
              <a:t>A vállalati konjunktúra újra kedvezőtlen, és az elmúlt 4 hónap legalacsonyabb szintjére gyengült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C45795-BC3B-4D91-B499-FE1B4B8FE4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515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A8E1A91E-993A-431B-894E-5E00C5DD12A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01546534"/>
              </p:ext>
            </p:extLst>
          </p:nvPr>
        </p:nvGraphicFramePr>
        <p:xfrm>
          <a:off x="0" y="922448"/>
          <a:ext cx="9144000" cy="562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79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2" y="309397"/>
            <a:ext cx="7898053" cy="612000"/>
          </a:xfrm>
        </p:spPr>
        <p:txBody>
          <a:bodyPr>
            <a:noAutofit/>
          </a:bodyPr>
          <a:lstStyle/>
          <a:p>
            <a:r>
              <a:rPr lang="hu-HU" sz="1800" dirty="0"/>
              <a:t>Az </a:t>
            </a:r>
            <a:r>
              <a:rPr lang="hu-HU" sz="1800" dirty="0" err="1"/>
              <a:t>mnb</a:t>
            </a:r>
            <a:r>
              <a:rPr lang="hu-HU" sz="1800" dirty="0"/>
              <a:t> vállalati konjunktúraindexe a júliusi +1-ről</a:t>
            </a:r>
            <a:br>
              <a:rPr lang="hu-HU" sz="1800" dirty="0"/>
            </a:br>
            <a:r>
              <a:rPr lang="hu-HU" sz="1800" dirty="0"/>
              <a:t>-6 pontra csökkent, ami az elmúlt 4 hónap legalacsonyabb értéke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4753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9C42FF4-1ED7-4CFD-A338-2F7652C24DEF}"/>
              </a:ext>
            </a:extLst>
          </p:cNvPr>
          <p:cNvSpPr/>
          <p:nvPr/>
        </p:nvSpPr>
        <p:spPr>
          <a:xfrm>
            <a:off x="15751" y="6290666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helyzet, a várakozások és az MNB konjunktúra indexe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0FE1926-3A9A-4E74-9CA0-ABD85A2F0232}"/>
              </a:ext>
            </a:extLst>
          </p:cNvPr>
          <p:cNvSpPr/>
          <p:nvPr/>
        </p:nvSpPr>
        <p:spPr>
          <a:xfrm>
            <a:off x="593758" y="5811231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205540"/>
              </p:ext>
            </p:extLst>
          </p:nvPr>
        </p:nvGraphicFramePr>
        <p:xfrm>
          <a:off x="15752" y="921397"/>
          <a:ext cx="9112494" cy="488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1" y="321515"/>
            <a:ext cx="7871989" cy="612000"/>
          </a:xfrm>
        </p:spPr>
        <p:txBody>
          <a:bodyPr>
            <a:noAutofit/>
          </a:bodyPr>
          <a:lstStyle/>
          <a:p>
            <a:r>
              <a:rPr lang="hu-HU" sz="2000" dirty="0"/>
              <a:t>A jelenlegi helyzet átlagos megítélése szintén az elmúlt</a:t>
            </a:r>
            <a:br>
              <a:rPr lang="hu-HU" sz="2000" dirty="0"/>
            </a:br>
            <a:r>
              <a:rPr lang="hu-HU" sz="2000" dirty="0"/>
              <a:t>4 hónap legalacsonyabb szintjére gyengült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95" y="647443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186A0CF-C284-4680-AF26-FF28FECB416C}"/>
              </a:ext>
            </a:extLst>
          </p:cNvPr>
          <p:cNvSpPr/>
          <p:nvPr/>
        </p:nvSpPr>
        <p:spPr>
          <a:xfrm>
            <a:off x="598095" y="5934213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5F1E777-9332-46F0-B550-C4B81158C786}"/>
              </a:ext>
            </a:extLst>
          </p:cNvPr>
          <p:cNvSpPr/>
          <p:nvPr/>
        </p:nvSpPr>
        <p:spPr>
          <a:xfrm>
            <a:off x="0" y="6399622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 indexe vállalatméret szerint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573344"/>
              </p:ext>
            </p:extLst>
          </p:nvPr>
        </p:nvGraphicFramePr>
        <p:xfrm>
          <a:off x="1" y="933515"/>
          <a:ext cx="9144000" cy="500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63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4" y="314733"/>
            <a:ext cx="8068245" cy="612000"/>
          </a:xfrm>
        </p:spPr>
        <p:txBody>
          <a:bodyPr>
            <a:noAutofit/>
          </a:bodyPr>
          <a:lstStyle/>
          <a:p>
            <a:r>
              <a:rPr lang="hu-HU" sz="1800" dirty="0"/>
              <a:t>Az aktuális helyzettel kapcsolatos tapasztalatok a felmérésben vizsgált összes tényező kapcsán gyengültek júliushoz képest…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6124" y="645702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214545"/>
            <a:ext cx="91124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*Az első két felmérésben nem szerepelt ez a kérdés</a:t>
            </a:r>
          </a:p>
          <a:p>
            <a:pPr algn="ctr"/>
            <a:r>
              <a:rPr lang="hu-HU" sz="2000" b="1" cap="all" dirty="0"/>
              <a:t>A jelenlegi helyzet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3" y="1298260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75363" y="2103491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004587"/>
            <a:ext cx="461665" cy="23286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    </a:t>
            </a:r>
            <a:r>
              <a:rPr lang="hu-HU" b="1" dirty="0">
                <a:solidFill>
                  <a:srgbClr val="FF0000"/>
                </a:solidFill>
              </a:rPr>
              <a:t>Kedvezőtlen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494932-ECBF-43EE-AAF0-B32C0382DC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593635"/>
              </p:ext>
            </p:extLst>
          </p:nvPr>
        </p:nvGraphicFramePr>
        <p:xfrm>
          <a:off x="-46090" y="926733"/>
          <a:ext cx="9182213" cy="52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01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305910"/>
            <a:ext cx="8232888" cy="612000"/>
          </a:xfrm>
        </p:spPr>
        <p:txBody>
          <a:bodyPr>
            <a:noAutofit/>
          </a:bodyPr>
          <a:lstStyle/>
          <a:p>
            <a:r>
              <a:rPr lang="hu-HU" sz="2000" dirty="0"/>
              <a:t>… és A foglalkoztatás kivételével a felmérésben vizsgált minden tényező kapcsán gyengültek a várakozások is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7548" y="6457023"/>
            <a:ext cx="195857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353044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2" y="1634918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66966" y="2445465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700215"/>
            <a:ext cx="461665" cy="181367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 </a:t>
            </a:r>
            <a:r>
              <a:rPr lang="hu-HU" b="1" dirty="0">
                <a:solidFill>
                  <a:srgbClr val="FF0000"/>
                </a:solidFill>
              </a:rPr>
              <a:t>Gyengül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50BA5B-DAAF-4CAF-B569-384E3FB3E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486210"/>
              </p:ext>
            </p:extLst>
          </p:nvPr>
        </p:nvGraphicFramePr>
        <p:xfrm>
          <a:off x="1" y="937366"/>
          <a:ext cx="9144000" cy="541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7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70C5D8F-DC25-4F79-940F-5A7DE3F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4" y="310449"/>
            <a:ext cx="8071165" cy="612000"/>
          </a:xfrm>
        </p:spPr>
        <p:txBody>
          <a:bodyPr>
            <a:noAutofit/>
          </a:bodyPr>
          <a:lstStyle/>
          <a:p>
            <a:r>
              <a:rPr lang="hu-HU" sz="2000" dirty="0"/>
              <a:t>A jövőre vonatkozó várakozások átlagos megítélése az idei év eddigi legalacsonyabb szintjére gyengült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54C2B69-C3A6-4FDC-915A-7E59A6D0D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59964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DA8FA6A-60BB-4F99-ACEA-8AC53F30853B}"/>
              </a:ext>
            </a:extLst>
          </p:cNvPr>
          <p:cNvSpPr/>
          <p:nvPr/>
        </p:nvSpPr>
        <p:spPr>
          <a:xfrm>
            <a:off x="478173" y="5925795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224B0E6-D9AD-4FE7-A5A0-510A7DEAF52D}"/>
              </a:ext>
            </a:extLst>
          </p:cNvPr>
          <p:cNvSpPr/>
          <p:nvPr/>
        </p:nvSpPr>
        <p:spPr>
          <a:xfrm>
            <a:off x="94825" y="6399621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indexe vállalatméret szerint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801412"/>
              </p:ext>
            </p:extLst>
          </p:nvPr>
        </p:nvGraphicFramePr>
        <p:xfrm>
          <a:off x="-1" y="922449"/>
          <a:ext cx="9112494" cy="500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87D0F5F1-1212-DFD0-2F63-FBD3A6B12F14}"/>
              </a:ext>
            </a:extLst>
          </p:cNvPr>
          <p:cNvSpPr txBox="1"/>
          <p:nvPr/>
        </p:nvSpPr>
        <p:spPr>
          <a:xfrm>
            <a:off x="8450557" y="2592126"/>
            <a:ext cx="66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9 pont</a:t>
            </a:r>
          </a:p>
        </p:txBody>
      </p:sp>
    </p:spTree>
    <p:extLst>
      <p:ext uri="{BB962C8B-B14F-4D97-AF65-F5344CB8AC3E}">
        <p14:creationId xmlns:p14="http://schemas.microsoft.com/office/powerpoint/2010/main" val="175060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4677F3-E60F-43ED-BE54-5EB930DC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Termelés és kereslet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5098486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74751</TotalTime>
  <Words>1170</Words>
  <Application>Microsoft Office PowerPoint</Application>
  <PresentationFormat>On-screen Show (4:3)</PresentationFormat>
  <Paragraphs>134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MNB téma 4_3 új</vt:lpstr>
      <vt:lpstr>MNB téma 4_3 nyomtatásra</vt:lpstr>
      <vt:lpstr>Az mnb Vállalati Konjunktúra felmérésének 2024. augusztusi eredményei</vt:lpstr>
      <vt:lpstr>Az mnb vállalati konjunktúra felmérései</vt:lpstr>
      <vt:lpstr>A vállalati konjunktúra újra kedvezőtlen, és az elmúlt 4 hónap legalacsonyabb szintjére gyengült</vt:lpstr>
      <vt:lpstr>Az mnb vállalati konjunktúraindexe a júliusi +1-ről -6 pontra csökkent, ami az elmúlt 4 hónap legalacsonyabb értéke</vt:lpstr>
      <vt:lpstr>A jelenlegi helyzet átlagos megítélése szintén az elmúlt 4 hónap legalacsonyabb szintjére gyengült</vt:lpstr>
      <vt:lpstr>Az aktuális helyzettel kapcsolatos tapasztalatok a felmérésben vizsgált összes tényező kapcsán gyengültek júliushoz képest…</vt:lpstr>
      <vt:lpstr>… és A foglalkoztatás kivételével a felmérésben vizsgált minden tényező kapcsán gyengültek a várakozások is</vt:lpstr>
      <vt:lpstr>A jövőre vonatkozó várakozások átlagos megítélése az idei év eddigi legalacsonyabb szintjére gyengült</vt:lpstr>
      <vt:lpstr>Termelés és kereslet</vt:lpstr>
      <vt:lpstr>Az 1 évvel korábbi szinthez viszonyított átlagos kapacitás-kihasználtság az előző havi 93-ról 90 százalékra csökkent</vt:lpstr>
      <vt:lpstr>Az átlagos kapacitás-kihasználtság az iparban és építőiparban stagnált, a többi iparágban csökkent júliushoz képest</vt:lpstr>
      <vt:lpstr>A kapacitás-kihasználtságra vonatkozó kilátások az idei év eddigi legalacsonyabb szintjére gyengültek</vt:lpstr>
      <vt:lpstr>az átlagos bevételi szint az 1 évvel korábbi szint 94 százalékára csökkent az előző havi 97 százalékról</vt:lpstr>
      <vt:lpstr>A bevételi szint kapcsán az aktuális helyzet és a várakozások megítélése is gyengült az előző hónaphoz képest</vt:lpstr>
      <vt:lpstr>PowerPoint Presentation</vt:lpstr>
      <vt:lpstr>Üzleti környezet, beruházások, foglalkoztatás</vt:lpstr>
      <vt:lpstr>AZ ÜZLETI KÖRNYEZET átlagos megítélése az elmúlt 1 év legalacsonyabb szintjére gyengült</vt:lpstr>
      <vt:lpstr>Az üzleti környezetre vonatkozó várakozások mutatója pedig az elmúlt 7 hónap legalacsonyabb szintjére csökkent</vt:lpstr>
      <vt:lpstr>A beruházási várakozások kismértékben gyengültek, amihez iparági oldalról a mezőgazdaság mutatójának csökkenése járult hozzá</vt:lpstr>
      <vt:lpstr>A létszámbővítési tervek mutatója az elmúlt 3 hónap legmagasabb szintjére nőtt, elsősorban a nagyvállalati várakozások javulása miatt</vt:lpstr>
      <vt:lpstr>A foglalkoztatási várakozások a mezőgazdaság kivételével javultak júliushoz képest, az iparban és építőiparban számottevően</vt:lpstr>
      <vt:lpstr>Árak</vt:lpstr>
      <vt:lpstr>az elmúlt 3 hónapban megvalósított áremelések mutatója minden iparágban mérséklődött az előző hónaphoz képest</vt:lpstr>
      <vt:lpstr>A következő 3 hónapban tervezett áremelések mutatója viszont az elmúlt 5 hónap legmagasabb szintjére növekedett</vt:lpstr>
      <vt:lpstr>az infláció miatt a válaszadók 16 százaléka tervez évközi béremelést</vt:lpstr>
      <vt:lpstr>Köszönjük minden közreműködőnek a felmérésben való részvételt!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Fekete Ádám</dc:creator>
  <cp:lastModifiedBy>Vargha Kristóf Kamill</cp:lastModifiedBy>
  <cp:revision>2653</cp:revision>
  <dcterms:created xsi:type="dcterms:W3CDTF">2020-04-06T05:19:02Z</dcterms:created>
  <dcterms:modified xsi:type="dcterms:W3CDTF">2024-09-10T08:36:18Z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feketea@mnb.hu</vt:lpwstr>
  </property>
  <property fmtid="{D5CDD505-2E9C-101B-9397-08002B2CF9AE}" pid="6" name="MSIP_Label_b0d11092-50c9-4e74-84b5-b1af078dc3d0_SetDate">
    <vt:lpwstr>2020-04-06T08:02:34.1071123+02:00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