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8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771005-32AB-87F8-DBFC-7B90301AD813}" name="Nyitrai Tamás" initials="NT" userId="S::nyitrait@mnb.hu::2514240d-d9f0-400c-98ad-757ba1f72a52" providerId="AD"/>
  <p188:author id="{F572A231-54B8-120A-800E-EBDE597166B8}" name="Szalai Ákos" initials="SÁ" userId="S::szalaia@mnb.hu::0a014927-0d02-4712-97ad-700fd3cdfc2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FFB3B5"/>
    <a:srgbClr val="FDC7E3"/>
    <a:srgbClr val="91EEFB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443" autoAdjust="0"/>
  </p:normalViewPr>
  <p:slideViewPr>
    <p:cSldViewPr snapToGrid="0">
      <p:cViewPr varScale="1">
        <p:scale>
          <a:sx n="59" d="100"/>
          <a:sy n="59" d="100"/>
        </p:scale>
        <p:origin x="1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december\input\2024%20decembe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62109419719"/>
          <c:y val="4.0256183826150607E-2"/>
          <c:w val="0.80318735967319022"/>
          <c:h val="0.6579141356323763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C2E-460A-A7A3-A69F23BE6BE9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2E-460A-A7A3-A69F23BE6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Indexek!$B$4:$AX$4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Indexek!$B$5:$AX$5</c:f>
              <c:numCache>
                <c:formatCode>General\ "pont"</c:formatCode>
                <c:ptCount val="4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2E-460A-A7A3-A69F23BE6BE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C2E-460A-A7A3-A69F23BE6BE9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2E-460A-A7A3-A69F23BE6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Indexek!$B$4:$AX$4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Indexek!$B$6:$AX$6</c:f>
              <c:numCache>
                <c:formatCode>General\ "pont"</c:formatCode>
                <c:ptCount val="4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2E-460A-A7A3-A69F23BE6BE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C2E-460A-A7A3-A69F23BE6BE9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2E-460A-A7A3-A69F23BE6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Indexek!$B$4:$AX$4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Indexek!$B$7:$AX$7</c:f>
              <c:numCache>
                <c:formatCode>General\ "pont"</c:formatCode>
                <c:ptCount val="49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  <c:pt idx="38">
                  <c:v>0</c:v>
                </c:pt>
                <c:pt idx="39">
                  <c:v>-8</c:v>
                </c:pt>
                <c:pt idx="40">
                  <c:v>-5</c:v>
                </c:pt>
                <c:pt idx="41">
                  <c:v>-2</c:v>
                </c:pt>
                <c:pt idx="42">
                  <c:v>-4</c:v>
                </c:pt>
                <c:pt idx="43">
                  <c:v>1</c:v>
                </c:pt>
                <c:pt idx="44">
                  <c:v>-6</c:v>
                </c:pt>
                <c:pt idx="45">
                  <c:v>-9</c:v>
                </c:pt>
                <c:pt idx="46">
                  <c:v>-13</c:v>
                </c:pt>
                <c:pt idx="47">
                  <c:v>-12</c:v>
                </c:pt>
                <c:pt idx="48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2E-460A-A7A3-A69F23BE6B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50436694019498"/>
          <c:y val="0.9175230117758274"/>
          <c:w val="0.76342528054406955"/>
          <c:h val="6.9887079422696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AB3-4E9F-9C39-2E66E860832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AB3-4E9F-9C39-2E66E860832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AB3-4E9F-9C39-2E66E860832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AB3-4E9F-9C39-2E66E860832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AB3-4E9F-9C39-2E66E860832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AB3-4E9F-9C39-2E66E860832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AB3-4E9F-9C39-2E66E860832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AB3-4E9F-9C39-2E66E860832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AB3-4E9F-9C39-2E66E860832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AB3-4E9F-9C39-2E66E860832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AB3-4E9F-9C39-2E66E860832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AB3-4E9F-9C39-2E66E860832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AB3-4E9F-9C39-2E66E860832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AB3-4E9F-9C39-2E66E860832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AB3-4E9F-9C39-2E66E860832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AB3-4E9F-9C39-2E66E860832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AB3-4E9F-9C39-2E66E860832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AB3-4E9F-9C39-2E66E860832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AB3-4E9F-9C39-2E66E860832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AB3-4E9F-9C39-2E66E860832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AB3-4E9F-9C39-2E66E860832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AB3-4E9F-9C39-2E66E860832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AB3-4E9F-9C39-2E66E860832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AB3-4E9F-9C39-2E66E860832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AB3-4E9F-9C39-2E66E860832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AB3-4E9F-9C39-2E66E860832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1AB3-4E9F-9C39-2E66E860832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AB3-4E9F-9C39-2E66E8608324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1AB3-4E9F-9C39-2E66E8608324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1AB3-4E9F-9C39-2E66E8608324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1AB3-4E9F-9C39-2E66E8608324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1AB3-4E9F-9C39-2E66E8608324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1AB3-4E9F-9C39-2E66E8608324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1-1AB3-4E9F-9C39-2E66E860832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2-1AB3-4E9F-9C39-2E66E8608324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3-1AB3-4E9F-9C39-2E66E8608324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1AB3-4E9F-9C39-2E66E8608324}"/>
              </c:ext>
            </c:extLst>
          </c:dPt>
          <c:dPt>
            <c:idx val="3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5-1AB3-4E9F-9C39-2E66E8608324}"/>
              </c:ext>
            </c:extLst>
          </c:dPt>
          <c:dPt>
            <c:idx val="3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6-1AB3-4E9F-9C39-2E66E8608324}"/>
              </c:ext>
            </c:extLst>
          </c:dPt>
          <c:dPt>
            <c:idx val="4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8-1AB3-4E9F-9C39-2E66E8608324}"/>
              </c:ext>
            </c:extLst>
          </c:dPt>
          <c:dPt>
            <c:idx val="4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8-4BF2-4D9C-A374-EEA26F901206}"/>
              </c:ext>
            </c:extLst>
          </c:dPt>
          <c:dPt>
            <c:idx val="4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9-EC6D-4946-9D8C-D80280328526}"/>
              </c:ext>
            </c:extLst>
          </c:dPt>
          <c:dPt>
            <c:idx val="4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A-AA37-4B2B-ACB2-E91D23C62A8B}"/>
              </c:ext>
            </c:extLst>
          </c:dPt>
          <c:dPt>
            <c:idx val="4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B-E6AA-4DF8-A664-1CBC8CABBE6B}"/>
              </c:ext>
            </c:extLst>
          </c:dPt>
          <c:dPt>
            <c:idx val="4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C-8FCB-42B4-B542-13FA0BF2B2CE}"/>
              </c:ext>
            </c:extLst>
          </c:dPt>
          <c:dPt>
            <c:idx val="4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D-D383-45F1-B192-E846AD477B00}"/>
              </c:ext>
            </c:extLst>
          </c:dPt>
          <c:xVal>
            <c:numRef>
              <c:f>Árbevétel!$B$2:$AX$2</c:f>
              <c:numCache>
                <c:formatCode>General</c:formatCode>
                <c:ptCount val="4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  <c:pt idx="41">
                  <c:v>-11</c:v>
                </c:pt>
                <c:pt idx="42">
                  <c:v>-14</c:v>
                </c:pt>
                <c:pt idx="43">
                  <c:v>-6</c:v>
                </c:pt>
                <c:pt idx="44">
                  <c:v>-17</c:v>
                </c:pt>
                <c:pt idx="45">
                  <c:v>-21</c:v>
                </c:pt>
                <c:pt idx="46">
                  <c:v>-36</c:v>
                </c:pt>
                <c:pt idx="47">
                  <c:v>-19</c:v>
                </c:pt>
                <c:pt idx="48">
                  <c:v>-16</c:v>
                </c:pt>
              </c:numCache>
            </c:numRef>
          </c:xVal>
          <c:yVal>
            <c:numRef>
              <c:f>Árbevétel!$B$3:$AX$3</c:f>
              <c:numCache>
                <c:formatCode>General</c:formatCode>
                <c:ptCount val="4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  <c:pt idx="41">
                  <c:v>18</c:v>
                </c:pt>
                <c:pt idx="42">
                  <c:v>19</c:v>
                </c:pt>
                <c:pt idx="43">
                  <c:v>16</c:v>
                </c:pt>
                <c:pt idx="44">
                  <c:v>15</c:v>
                </c:pt>
                <c:pt idx="45">
                  <c:v>13</c:v>
                </c:pt>
                <c:pt idx="46">
                  <c:v>11</c:v>
                </c:pt>
                <c:pt idx="47">
                  <c:v>-2</c:v>
                </c:pt>
                <c:pt idx="48">
                  <c:v>-1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7-1AB3-4E9F-9C39-2E66E8608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7916555983875311"/>
          <c:h val="0.409610487366356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verzió'!$A$292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5.1954108567723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verzió'!$B$292:$AX$292</c:f>
              <c:numCache>
                <c:formatCode>General</c:formatCode>
                <c:ptCount val="49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0.41</c:v>
                </c:pt>
                <c:pt idx="40" formatCode="0%">
                  <c:v>0.39</c:v>
                </c:pt>
                <c:pt idx="41" formatCode="0%">
                  <c:v>0.39</c:v>
                </c:pt>
                <c:pt idx="42" formatCode="0%">
                  <c:v>0.38</c:v>
                </c:pt>
                <c:pt idx="43" formatCode="0%">
                  <c:v>0.4</c:v>
                </c:pt>
                <c:pt idx="44" formatCode="0%">
                  <c:v>0.4</c:v>
                </c:pt>
                <c:pt idx="45" formatCode="0%">
                  <c:v>0.32</c:v>
                </c:pt>
                <c:pt idx="46" formatCode="0%">
                  <c:v>0.37</c:v>
                </c:pt>
                <c:pt idx="47" formatCode="0%">
                  <c:v>0.35</c:v>
                </c:pt>
                <c:pt idx="48" formatCode="0%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02-4F68-AFDD-CB84DDCC34CF}"/>
            </c:ext>
          </c:extLst>
        </c:ser>
        <c:ser>
          <c:idx val="1"/>
          <c:order val="1"/>
          <c:tx>
            <c:strRef>
              <c:f>'Új verzió'!$A$293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802-4F68-AFDD-CB84DDCC34CF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802-4F68-AFDD-CB84DDCC34CF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verzió'!$B$293:$AX$293</c:f>
              <c:numCache>
                <c:formatCode>General</c:formatCode>
                <c:ptCount val="49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  <c:pt idx="38" formatCode="0%">
                  <c:v>0.51</c:v>
                </c:pt>
                <c:pt idx="39" formatCode="0%">
                  <c:v>0.45</c:v>
                </c:pt>
                <c:pt idx="40" formatCode="0%">
                  <c:v>0.47</c:v>
                </c:pt>
                <c:pt idx="41" formatCode="0%">
                  <c:v>0.45</c:v>
                </c:pt>
                <c:pt idx="42" formatCode="0%">
                  <c:v>0.47</c:v>
                </c:pt>
                <c:pt idx="43" formatCode="0%">
                  <c:v>0.44</c:v>
                </c:pt>
                <c:pt idx="44" formatCode="0%">
                  <c:v>0.46</c:v>
                </c:pt>
                <c:pt idx="45" formatCode="0%">
                  <c:v>0.34</c:v>
                </c:pt>
                <c:pt idx="46" formatCode="0%">
                  <c:v>0.41</c:v>
                </c:pt>
                <c:pt idx="47" formatCode="0%">
                  <c:v>0.4</c:v>
                </c:pt>
                <c:pt idx="48" formatCode="0%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02-4F68-AFDD-CB84DDCC34CF}"/>
            </c:ext>
          </c:extLst>
        </c:ser>
        <c:ser>
          <c:idx val="7"/>
          <c:order val="2"/>
          <c:tx>
            <c:strRef>
              <c:f>'Új verzió'!$A$300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02-4F68-AFDD-CB84DDCC34CF}"/>
                </c:ext>
              </c:extLst>
            </c:dLbl>
            <c:dLbl>
              <c:idx val="48"/>
              <c:layout>
                <c:manualLayout>
                  <c:x val="0"/>
                  <c:y val="-3.37701705690202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verzió'!$B$300:$AX$300</c:f>
              <c:numCache>
                <c:formatCode>General</c:formatCode>
                <c:ptCount val="49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0.43</c:v>
                </c:pt>
                <c:pt idx="40" formatCode="0%">
                  <c:v>0.51</c:v>
                </c:pt>
                <c:pt idx="41" formatCode="0%">
                  <c:v>0.41</c:v>
                </c:pt>
                <c:pt idx="42" formatCode="0%">
                  <c:v>0.42</c:v>
                </c:pt>
                <c:pt idx="43" formatCode="0%">
                  <c:v>0.43</c:v>
                </c:pt>
                <c:pt idx="44" formatCode="0%">
                  <c:v>0.46</c:v>
                </c:pt>
                <c:pt idx="45" formatCode="0%">
                  <c:v>0.34</c:v>
                </c:pt>
                <c:pt idx="46" formatCode="0%">
                  <c:v>0.42</c:v>
                </c:pt>
                <c:pt idx="47" formatCode="0%">
                  <c:v>0.43</c:v>
                </c:pt>
                <c:pt idx="48" formatCode="0%">
                  <c:v>0.48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D802-4F68-AFDD-CB84DDCC34CF}"/>
            </c:ext>
          </c:extLst>
        </c:ser>
        <c:ser>
          <c:idx val="2"/>
          <c:order val="3"/>
          <c:tx>
            <c:strRef>
              <c:f>'Új verzió'!$A$295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1.3888890407796413E-3"/>
                  <c:y val="-1.5586232570317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verzió'!$B$295:$AX$295</c:f>
              <c:numCache>
                <c:formatCode>0%</c:formatCode>
                <c:ptCount val="49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  <c:pt idx="38">
                  <c:v>0.5</c:v>
                </c:pt>
                <c:pt idx="39">
                  <c:v>0.46</c:v>
                </c:pt>
                <c:pt idx="40">
                  <c:v>0.46</c:v>
                </c:pt>
                <c:pt idx="41">
                  <c:v>0.46</c:v>
                </c:pt>
                <c:pt idx="42">
                  <c:v>0.4</c:v>
                </c:pt>
                <c:pt idx="43">
                  <c:v>0.43</c:v>
                </c:pt>
                <c:pt idx="44">
                  <c:v>0.48</c:v>
                </c:pt>
                <c:pt idx="45">
                  <c:v>0.46</c:v>
                </c:pt>
                <c:pt idx="46">
                  <c:v>0.52</c:v>
                </c:pt>
                <c:pt idx="47">
                  <c:v>0.51</c:v>
                </c:pt>
                <c:pt idx="48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802-4F68-AFDD-CB84DDCC34CF}"/>
            </c:ext>
          </c:extLst>
        </c:ser>
        <c:ser>
          <c:idx val="3"/>
          <c:order val="4"/>
          <c:tx>
            <c:strRef>
              <c:f>'Új verzió'!$A$296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verzió'!$B$296:$AX$296</c:f>
              <c:numCache>
                <c:formatCode>0%</c:formatCode>
                <c:ptCount val="49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  <c:pt idx="38">
                  <c:v>0.25</c:v>
                </c:pt>
                <c:pt idx="39">
                  <c:v>0.21</c:v>
                </c:pt>
                <c:pt idx="40">
                  <c:v>0.22</c:v>
                </c:pt>
                <c:pt idx="41">
                  <c:v>0.26</c:v>
                </c:pt>
                <c:pt idx="42">
                  <c:v>0.28000000000000003</c:v>
                </c:pt>
                <c:pt idx="43">
                  <c:v>0.3</c:v>
                </c:pt>
                <c:pt idx="44">
                  <c:v>0.27</c:v>
                </c:pt>
                <c:pt idx="45">
                  <c:v>0.23</c:v>
                </c:pt>
                <c:pt idx="46">
                  <c:v>0.28000000000000003</c:v>
                </c:pt>
                <c:pt idx="47">
                  <c:v>0.22</c:v>
                </c:pt>
                <c:pt idx="48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802-4F68-AFDD-CB84DDCC34CF}"/>
            </c:ext>
          </c:extLst>
        </c:ser>
        <c:ser>
          <c:idx val="4"/>
          <c:order val="5"/>
          <c:tx>
            <c:strRef>
              <c:f>'Új verzió'!$A$297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-2.597705428386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verzió'!$B$297:$AX$297</c:f>
              <c:numCache>
                <c:formatCode>0%</c:formatCode>
                <c:ptCount val="49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  <c:pt idx="38">
                  <c:v>0.1</c:v>
                </c:pt>
                <c:pt idx="39">
                  <c:v>0.06</c:v>
                </c:pt>
                <c:pt idx="40">
                  <c:v>0.1</c:v>
                </c:pt>
                <c:pt idx="41">
                  <c:v>0.12</c:v>
                </c:pt>
                <c:pt idx="42">
                  <c:v>0.09</c:v>
                </c:pt>
                <c:pt idx="43">
                  <c:v>0.09</c:v>
                </c:pt>
                <c:pt idx="44">
                  <c:v>0.08</c:v>
                </c:pt>
                <c:pt idx="45">
                  <c:v>7.0000000000000007E-2</c:v>
                </c:pt>
                <c:pt idx="46">
                  <c:v>7.0000000000000007E-2</c:v>
                </c:pt>
                <c:pt idx="47">
                  <c:v>0.08</c:v>
                </c:pt>
                <c:pt idx="48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802-4F68-AFDD-CB84DDCC34CF}"/>
            </c:ext>
          </c:extLst>
        </c:ser>
        <c:ser>
          <c:idx val="5"/>
          <c:order val="6"/>
          <c:tx>
            <c:strRef>
              <c:f>'Új verzió'!$A$298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-2.8574759712247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verzió'!$B$298:$AX$298</c:f>
              <c:numCache>
                <c:formatCode>0%</c:formatCode>
                <c:ptCount val="49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  <c:pt idx="38">
                  <c:v>0.21</c:v>
                </c:pt>
                <c:pt idx="39">
                  <c:v>0.26</c:v>
                </c:pt>
                <c:pt idx="40">
                  <c:v>0.18</c:v>
                </c:pt>
                <c:pt idx="41">
                  <c:v>0.23</c:v>
                </c:pt>
                <c:pt idx="42">
                  <c:v>0.2</c:v>
                </c:pt>
                <c:pt idx="43">
                  <c:v>0.19</c:v>
                </c:pt>
                <c:pt idx="44">
                  <c:v>0.16</c:v>
                </c:pt>
                <c:pt idx="45">
                  <c:v>0.18</c:v>
                </c:pt>
                <c:pt idx="46">
                  <c:v>0.19</c:v>
                </c:pt>
                <c:pt idx="47">
                  <c:v>0.23</c:v>
                </c:pt>
                <c:pt idx="48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802-4F68-AFDD-CB84DDCC34CF}"/>
            </c:ext>
          </c:extLst>
        </c:ser>
        <c:ser>
          <c:idx val="6"/>
          <c:order val="7"/>
          <c:tx>
            <c:strRef>
              <c:f>'Új verzió'!$A$299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1.0390821713544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verzió'!$B$299:$AX$299</c:f>
              <c:numCache>
                <c:formatCode>0%</c:formatCode>
                <c:ptCount val="49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  <c:pt idx="38">
                  <c:v>0.1</c:v>
                </c:pt>
                <c:pt idx="39">
                  <c:v>0.14000000000000001</c:v>
                </c:pt>
                <c:pt idx="40">
                  <c:v>0.15</c:v>
                </c:pt>
                <c:pt idx="41">
                  <c:v>0.12</c:v>
                </c:pt>
                <c:pt idx="42">
                  <c:v>0.13</c:v>
                </c:pt>
                <c:pt idx="43">
                  <c:v>0.12</c:v>
                </c:pt>
                <c:pt idx="44">
                  <c:v>0.12</c:v>
                </c:pt>
                <c:pt idx="45">
                  <c:v>0.18</c:v>
                </c:pt>
                <c:pt idx="46">
                  <c:v>0.18</c:v>
                </c:pt>
                <c:pt idx="47">
                  <c:v>0.17</c:v>
                </c:pt>
                <c:pt idx="48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802-4F68-AFDD-CB84DDCC34CF}"/>
            </c:ext>
          </c:extLst>
        </c:ser>
        <c:ser>
          <c:idx val="8"/>
          <c:order val="8"/>
          <c:tx>
            <c:strRef>
              <c:f>'Új verzió'!$A$301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802-4F68-AFDD-CB84DDCC3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verzió'!$B$291:$AX$291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verzió'!$B$301:$AX$301</c:f>
              <c:numCache>
                <c:formatCode>0%</c:formatCode>
                <c:ptCount val="49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  <c:pt idx="38">
                  <c:v>0.06</c:v>
                </c:pt>
                <c:pt idx="39">
                  <c:v>0.06</c:v>
                </c:pt>
                <c:pt idx="40">
                  <c:v>0.04</c:v>
                </c:pt>
                <c:pt idx="41">
                  <c:v>0.05</c:v>
                </c:pt>
                <c:pt idx="42">
                  <c:v>0.04</c:v>
                </c:pt>
                <c:pt idx="43">
                  <c:v>0.03</c:v>
                </c:pt>
                <c:pt idx="44">
                  <c:v>0.04</c:v>
                </c:pt>
                <c:pt idx="45">
                  <c:v>0.05</c:v>
                </c:pt>
                <c:pt idx="46">
                  <c:v>0.03</c:v>
                </c:pt>
                <c:pt idx="47">
                  <c:v>0.04</c:v>
                </c:pt>
                <c:pt idx="48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802-4F68-AFDD-CB84DDCC3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verzió'!$A$302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D802-4F68-AFDD-CB84DDCC34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verzió'!$B$291:$AX$291</c15:sqref>
                        </c15:formulaRef>
                      </c:ext>
                    </c:extLst>
                    <c:strCache>
                      <c:ptCount val="49"/>
                      <c:pt idx="0">
                        <c:v>2020. December</c:v>
                      </c:pt>
                      <c:pt idx="2">
                        <c:v>2021. Február</c:v>
                      </c:pt>
                      <c:pt idx="4">
                        <c:v>Április</c:v>
                      </c:pt>
                      <c:pt idx="6">
                        <c:v>Június</c:v>
                      </c:pt>
                      <c:pt idx="8">
                        <c:v>Augusztus</c:v>
                      </c:pt>
                      <c:pt idx="10">
                        <c:v>Október</c:v>
                      </c:pt>
                      <c:pt idx="12">
                        <c:v>December</c:v>
                      </c:pt>
                      <c:pt idx="14">
                        <c:v>2022. Február</c:v>
                      </c:pt>
                      <c:pt idx="16">
                        <c:v>Április</c:v>
                      </c:pt>
                      <c:pt idx="18">
                        <c:v>Június</c:v>
                      </c:pt>
                      <c:pt idx="20">
                        <c:v>Augusztus</c:v>
                      </c:pt>
                      <c:pt idx="22">
                        <c:v>Október</c:v>
                      </c:pt>
                      <c:pt idx="24">
                        <c:v>December</c:v>
                      </c:pt>
                      <c:pt idx="26">
                        <c:v>2023. Február</c:v>
                      </c:pt>
                      <c:pt idx="28">
                        <c:v>Április</c:v>
                      </c:pt>
                      <c:pt idx="30">
                        <c:v>Június</c:v>
                      </c:pt>
                      <c:pt idx="32">
                        <c:v>Augusztus</c:v>
                      </c:pt>
                      <c:pt idx="34">
                        <c:v>Október</c:v>
                      </c:pt>
                      <c:pt idx="36">
                        <c:v>December</c:v>
                      </c:pt>
                      <c:pt idx="38">
                        <c:v>2024. Február</c:v>
                      </c:pt>
                      <c:pt idx="40">
                        <c:v>Április</c:v>
                      </c:pt>
                      <c:pt idx="42">
                        <c:v>Június</c:v>
                      </c:pt>
                      <c:pt idx="44">
                        <c:v>Augusztus</c:v>
                      </c:pt>
                      <c:pt idx="46">
                        <c:v>Október</c:v>
                      </c:pt>
                      <c:pt idx="48">
                        <c:v>December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verzió'!$B$302:$Z$302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D802-4F68-AFDD-CB84DDCC34CF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294084799741456"/>
          <c:w val="0.97655142347788215"/>
          <c:h val="0.252606807624572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4851246719160092"/>
          <c:h val="0.6113123690392201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3888888888889906E-3"/>
                  <c:y val="3.6139026713814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2C-496A-957B-822F328E1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verzió'!$A$312:$A$360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verzió'!$B$312:$B$360</c:f>
              <c:numCache>
                <c:formatCode>General\ "pont"</c:formatCode>
                <c:ptCount val="49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  <c:pt idx="38">
                  <c:v>-36</c:v>
                </c:pt>
                <c:pt idx="39">
                  <c:v>-34</c:v>
                </c:pt>
                <c:pt idx="40">
                  <c:v>-29</c:v>
                </c:pt>
                <c:pt idx="41">
                  <c:v>-29</c:v>
                </c:pt>
                <c:pt idx="42">
                  <c:v>-18</c:v>
                </c:pt>
                <c:pt idx="43">
                  <c:v>-36</c:v>
                </c:pt>
                <c:pt idx="44">
                  <c:v>-37</c:v>
                </c:pt>
                <c:pt idx="45">
                  <c:v>-24</c:v>
                </c:pt>
                <c:pt idx="46">
                  <c:v>-29</c:v>
                </c:pt>
                <c:pt idx="47">
                  <c:v>-34</c:v>
                </c:pt>
                <c:pt idx="48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2C-496A-957B-822F328E1ACC}"/>
            </c:ext>
          </c:extLst>
        </c:ser>
        <c:ser>
          <c:idx val="1"/>
          <c:order val="1"/>
          <c:tx>
            <c:strRef>
              <c:f>'Új verzió'!$C$311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verzió'!$A$312:$A$360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verzió'!$C$312:$C$360</c:f>
              <c:numCache>
                <c:formatCode>General\ "pont"</c:formatCode>
                <c:ptCount val="49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  <c:pt idx="38">
                  <c:v>-18</c:v>
                </c:pt>
                <c:pt idx="39">
                  <c:v>-24</c:v>
                </c:pt>
                <c:pt idx="40">
                  <c:v>-14</c:v>
                </c:pt>
                <c:pt idx="41">
                  <c:v>-19</c:v>
                </c:pt>
                <c:pt idx="42">
                  <c:v>-18</c:v>
                </c:pt>
                <c:pt idx="43">
                  <c:v>-8</c:v>
                </c:pt>
                <c:pt idx="44">
                  <c:v>-42</c:v>
                </c:pt>
                <c:pt idx="45">
                  <c:v>-27</c:v>
                </c:pt>
                <c:pt idx="46">
                  <c:v>-22</c:v>
                </c:pt>
                <c:pt idx="47">
                  <c:v>-27</c:v>
                </c:pt>
                <c:pt idx="4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C-496A-957B-822F328E1ACC}"/>
            </c:ext>
          </c:extLst>
        </c:ser>
        <c:ser>
          <c:idx val="2"/>
          <c:order val="2"/>
          <c:tx>
            <c:strRef>
              <c:f>'Új verzió'!$D$311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3888888888889906E-3"/>
                  <c:y val="3.0976308611840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2C-496A-957B-822F328E1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verzió'!$A$312:$A$360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verzió'!$D$312:$D$360</c:f>
              <c:numCache>
                <c:formatCode>General\ "pont"</c:formatCode>
                <c:ptCount val="49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  <c:pt idx="38">
                  <c:v>-20</c:v>
                </c:pt>
                <c:pt idx="39">
                  <c:v>-30</c:v>
                </c:pt>
                <c:pt idx="40">
                  <c:v>-10</c:v>
                </c:pt>
                <c:pt idx="41">
                  <c:v>-18</c:v>
                </c:pt>
                <c:pt idx="42">
                  <c:v>-31</c:v>
                </c:pt>
                <c:pt idx="43">
                  <c:v>-16</c:v>
                </c:pt>
                <c:pt idx="44">
                  <c:v>-28</c:v>
                </c:pt>
                <c:pt idx="45">
                  <c:v>-24</c:v>
                </c:pt>
                <c:pt idx="46">
                  <c:v>-39</c:v>
                </c:pt>
                <c:pt idx="47">
                  <c:v>-26</c:v>
                </c:pt>
                <c:pt idx="48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2C-496A-957B-822F328E1ACC}"/>
            </c:ext>
          </c:extLst>
        </c:ser>
        <c:ser>
          <c:idx val="3"/>
          <c:order val="3"/>
          <c:tx>
            <c:strRef>
              <c:f>'Új verzió'!$E$311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2C-496A-957B-822F328E1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verzió'!$A$312:$A$360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verzió'!$E$312:$E$360</c:f>
              <c:numCache>
                <c:formatCode>General\ "pont"</c:formatCode>
                <c:ptCount val="49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  <c:pt idx="38">
                  <c:v>-18</c:v>
                </c:pt>
                <c:pt idx="39">
                  <c:v>-8</c:v>
                </c:pt>
                <c:pt idx="40">
                  <c:v>-12</c:v>
                </c:pt>
                <c:pt idx="41">
                  <c:v>-15</c:v>
                </c:pt>
                <c:pt idx="42">
                  <c:v>-22</c:v>
                </c:pt>
                <c:pt idx="43">
                  <c:v>-15</c:v>
                </c:pt>
                <c:pt idx="44">
                  <c:v>-24</c:v>
                </c:pt>
                <c:pt idx="45">
                  <c:v>-23</c:v>
                </c:pt>
                <c:pt idx="46">
                  <c:v>-21</c:v>
                </c:pt>
                <c:pt idx="47">
                  <c:v>-19</c:v>
                </c:pt>
                <c:pt idx="48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2C-496A-957B-822F328E1ACC}"/>
            </c:ext>
          </c:extLst>
        </c:ser>
        <c:ser>
          <c:idx val="4"/>
          <c:order val="4"/>
          <c:tx>
            <c:strRef>
              <c:f>'Új verzió'!$F$311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3888888888889906E-3"/>
                  <c:y val="-5.1627181019734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2C-496A-957B-822F328E1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verzió'!$A$312:$A$360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verzió'!$F$312:$F$360</c:f>
              <c:numCache>
                <c:formatCode>General\ "pont"</c:formatCode>
                <c:ptCount val="4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  <c:pt idx="41">
                  <c:v>-19</c:v>
                </c:pt>
                <c:pt idx="42">
                  <c:v>-20</c:v>
                </c:pt>
                <c:pt idx="43">
                  <c:v>-17</c:v>
                </c:pt>
                <c:pt idx="44">
                  <c:v>-31</c:v>
                </c:pt>
                <c:pt idx="45">
                  <c:v>-24</c:v>
                </c:pt>
                <c:pt idx="46">
                  <c:v>-24</c:v>
                </c:pt>
                <c:pt idx="47">
                  <c:v>-27</c:v>
                </c:pt>
                <c:pt idx="4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2C-496A-957B-822F328E1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2577251234733127"/>
          <c:w val="0.79775076552930879"/>
          <c:h val="7.164612860168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82337043401971"/>
          <c:h val="0.630699794684549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verzió'!$B$363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83-4BB2-B280-81DDD99015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verzió'!$A$364:$A$412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verzió'!$B$364:$B$412</c:f>
              <c:numCache>
                <c:formatCode>General\ "pont"</c:formatCode>
                <c:ptCount val="49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  <c:pt idx="38">
                  <c:v>-5</c:v>
                </c:pt>
                <c:pt idx="39">
                  <c:v>-16</c:v>
                </c:pt>
                <c:pt idx="40">
                  <c:v>-14</c:v>
                </c:pt>
                <c:pt idx="41">
                  <c:v>-11</c:v>
                </c:pt>
                <c:pt idx="42">
                  <c:v>-1</c:v>
                </c:pt>
                <c:pt idx="43">
                  <c:v>-18</c:v>
                </c:pt>
                <c:pt idx="44">
                  <c:v>-17</c:v>
                </c:pt>
                <c:pt idx="45">
                  <c:v>-18</c:v>
                </c:pt>
                <c:pt idx="46">
                  <c:v>-14</c:v>
                </c:pt>
                <c:pt idx="47">
                  <c:v>-31</c:v>
                </c:pt>
                <c:pt idx="48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83-4BB2-B280-81DDD9901589}"/>
            </c:ext>
          </c:extLst>
        </c:ser>
        <c:ser>
          <c:idx val="1"/>
          <c:order val="1"/>
          <c:tx>
            <c:strRef>
              <c:f>'Új verzió'!$C$363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228847755484937E-16"/>
                  <c:y val="-2.0065457630680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83-4BB2-B280-81DDD99015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verzió'!$A$364:$A$412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verzió'!$C$364:$C$412</c:f>
              <c:numCache>
                <c:formatCode>General\ "pont"</c:formatCode>
                <c:ptCount val="49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  <c:pt idx="38">
                  <c:v>13</c:v>
                </c:pt>
                <c:pt idx="39">
                  <c:v>0</c:v>
                </c:pt>
                <c:pt idx="40">
                  <c:v>0</c:v>
                </c:pt>
                <c:pt idx="41">
                  <c:v>-3</c:v>
                </c:pt>
                <c:pt idx="42">
                  <c:v>4</c:v>
                </c:pt>
                <c:pt idx="43">
                  <c:v>1</c:v>
                </c:pt>
                <c:pt idx="44">
                  <c:v>-6</c:v>
                </c:pt>
                <c:pt idx="45">
                  <c:v>-19</c:v>
                </c:pt>
                <c:pt idx="46">
                  <c:v>-18</c:v>
                </c:pt>
                <c:pt idx="47">
                  <c:v>-30</c:v>
                </c:pt>
                <c:pt idx="4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83-4BB2-B280-81DDD9901589}"/>
            </c:ext>
          </c:extLst>
        </c:ser>
        <c:ser>
          <c:idx val="2"/>
          <c:order val="2"/>
          <c:tx>
            <c:strRef>
              <c:f>'Új verzió'!$D$363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2.7897179781835417E-3"/>
                  <c:y val="1.00327288153402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83-4BB2-B280-81DDD99015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verzió'!$A$364:$A$412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verzió'!$D$364:$D$412</c:f>
              <c:numCache>
                <c:formatCode>General\ "pont"</c:formatCode>
                <c:ptCount val="49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  <c:pt idx="38">
                  <c:v>-6</c:v>
                </c:pt>
                <c:pt idx="39">
                  <c:v>-12</c:v>
                </c:pt>
                <c:pt idx="40">
                  <c:v>-2</c:v>
                </c:pt>
                <c:pt idx="41">
                  <c:v>-4</c:v>
                </c:pt>
                <c:pt idx="42">
                  <c:v>-8</c:v>
                </c:pt>
                <c:pt idx="43">
                  <c:v>0</c:v>
                </c:pt>
                <c:pt idx="44">
                  <c:v>0</c:v>
                </c:pt>
                <c:pt idx="45">
                  <c:v>-12</c:v>
                </c:pt>
                <c:pt idx="46">
                  <c:v>-30</c:v>
                </c:pt>
                <c:pt idx="47">
                  <c:v>-33</c:v>
                </c:pt>
                <c:pt idx="48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83-4BB2-B280-81DDD9901589}"/>
            </c:ext>
          </c:extLst>
        </c:ser>
        <c:ser>
          <c:idx val="3"/>
          <c:order val="3"/>
          <c:tx>
            <c:strRef>
              <c:f>'Új verzió'!$E$363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83-4BB2-B280-81DDD99015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verzió'!$A$364:$A$412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verzió'!$E$364:$E$412</c:f>
              <c:numCache>
                <c:formatCode>General\ "pont"</c:formatCode>
                <c:ptCount val="49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  <c:pt idx="38">
                  <c:v>-13</c:v>
                </c:pt>
                <c:pt idx="39">
                  <c:v>0</c:v>
                </c:pt>
                <c:pt idx="40">
                  <c:v>-12</c:v>
                </c:pt>
                <c:pt idx="41">
                  <c:v>-9</c:v>
                </c:pt>
                <c:pt idx="42">
                  <c:v>-13</c:v>
                </c:pt>
                <c:pt idx="43">
                  <c:v>0</c:v>
                </c:pt>
                <c:pt idx="44">
                  <c:v>-12</c:v>
                </c:pt>
                <c:pt idx="45">
                  <c:v>-5</c:v>
                </c:pt>
                <c:pt idx="46">
                  <c:v>-11</c:v>
                </c:pt>
                <c:pt idx="47">
                  <c:v>-16</c:v>
                </c:pt>
                <c:pt idx="4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83-4BB2-B280-81DDD9901589}"/>
            </c:ext>
          </c:extLst>
        </c:ser>
        <c:ser>
          <c:idx val="4"/>
          <c:order val="4"/>
          <c:tx>
            <c:strRef>
              <c:f>'Új verzió'!$F$363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228847755484937E-16"/>
                  <c:y val="-3.0098186446020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83-4BB2-B280-81DDD99015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verzió'!$A$364:$A$412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verzió'!$F$364:$F$412</c:f>
              <c:numCache>
                <c:formatCode>General\ "pont"</c:formatCode>
                <c:ptCount val="4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  <c:pt idx="41">
                  <c:v>-7</c:v>
                </c:pt>
                <c:pt idx="42">
                  <c:v>-7</c:v>
                </c:pt>
                <c:pt idx="43">
                  <c:v>-3</c:v>
                </c:pt>
                <c:pt idx="44">
                  <c:v>-11</c:v>
                </c:pt>
                <c:pt idx="45">
                  <c:v>-14</c:v>
                </c:pt>
                <c:pt idx="46">
                  <c:v>-14</c:v>
                </c:pt>
                <c:pt idx="47">
                  <c:v>-26</c:v>
                </c:pt>
                <c:pt idx="48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83-4BB2-B280-81DDD9901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96379341457417"/>
          <c:y val="0.93038490919590444"/>
          <c:w val="0.80117987497450538"/>
          <c:h val="6.9615090804095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2.8985636695877125E-2"/>
          <c:w val="0.75685028433945745"/>
          <c:h val="0.5524765259361842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verzió'!$L$424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185067526415994E-16"/>
                  <c:y val="-3.4294785177756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DA-46C4-8238-1C1E7555C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verzió'!$K$425:$K$473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verzió'!$L$425:$L$473</c:f>
              <c:numCache>
                <c:formatCode>General\ "pont"</c:formatCode>
                <c:ptCount val="49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  <c:pt idx="38">
                  <c:v>20</c:v>
                </c:pt>
                <c:pt idx="39">
                  <c:v>7</c:v>
                </c:pt>
                <c:pt idx="40">
                  <c:v>24</c:v>
                </c:pt>
                <c:pt idx="41">
                  <c:v>8</c:v>
                </c:pt>
                <c:pt idx="42">
                  <c:v>14</c:v>
                </c:pt>
                <c:pt idx="43">
                  <c:v>6</c:v>
                </c:pt>
                <c:pt idx="44">
                  <c:v>11</c:v>
                </c:pt>
                <c:pt idx="45">
                  <c:v>4</c:v>
                </c:pt>
                <c:pt idx="46">
                  <c:v>-5</c:v>
                </c:pt>
                <c:pt idx="47">
                  <c:v>-6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DA-46C4-8238-1C1E7555C6F0}"/>
            </c:ext>
          </c:extLst>
        </c:ser>
        <c:ser>
          <c:idx val="1"/>
          <c:order val="1"/>
          <c:tx>
            <c:strRef>
              <c:f>'Új verzió'!$M$424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verzió'!$K$425:$K$473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verzió'!$M$425:$M$473</c:f>
              <c:numCache>
                <c:formatCode>General\ "pont"</c:formatCode>
                <c:ptCount val="49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  <c:pt idx="38">
                  <c:v>33</c:v>
                </c:pt>
                <c:pt idx="39">
                  <c:v>-2</c:v>
                </c:pt>
                <c:pt idx="40">
                  <c:v>10</c:v>
                </c:pt>
                <c:pt idx="41">
                  <c:v>0</c:v>
                </c:pt>
                <c:pt idx="42">
                  <c:v>5</c:v>
                </c:pt>
                <c:pt idx="43">
                  <c:v>48</c:v>
                </c:pt>
                <c:pt idx="44">
                  <c:v>29</c:v>
                </c:pt>
                <c:pt idx="45">
                  <c:v>5</c:v>
                </c:pt>
                <c:pt idx="46">
                  <c:v>0</c:v>
                </c:pt>
                <c:pt idx="47">
                  <c:v>7</c:v>
                </c:pt>
                <c:pt idx="48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DA-46C4-8238-1C1E7555C6F0}"/>
            </c:ext>
          </c:extLst>
        </c:ser>
        <c:ser>
          <c:idx val="2"/>
          <c:order val="2"/>
          <c:tx>
            <c:strRef>
              <c:f>'Új verzió'!$N$424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185067526415994E-16"/>
                  <c:y val="2.3742543584600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DA-46C4-8238-1C1E7555C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verzió'!$K$425:$K$473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verzió'!$N$425:$N$473</c:f>
              <c:numCache>
                <c:formatCode>General\ "pont"</c:formatCode>
                <c:ptCount val="49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  <c:pt idx="38">
                  <c:v>20</c:v>
                </c:pt>
                <c:pt idx="39">
                  <c:v>12</c:v>
                </c:pt>
                <c:pt idx="40">
                  <c:v>6</c:v>
                </c:pt>
                <c:pt idx="41">
                  <c:v>15</c:v>
                </c:pt>
                <c:pt idx="42">
                  <c:v>18</c:v>
                </c:pt>
                <c:pt idx="43">
                  <c:v>13</c:v>
                </c:pt>
                <c:pt idx="44">
                  <c:v>19</c:v>
                </c:pt>
                <c:pt idx="45">
                  <c:v>11</c:v>
                </c:pt>
                <c:pt idx="46">
                  <c:v>13</c:v>
                </c:pt>
                <c:pt idx="47">
                  <c:v>5</c:v>
                </c:pt>
                <c:pt idx="4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DA-46C4-8238-1C1E7555C6F0}"/>
            </c:ext>
          </c:extLst>
        </c:ser>
        <c:ser>
          <c:idx val="3"/>
          <c:order val="3"/>
          <c:tx>
            <c:strRef>
              <c:f>'Új verzió'!$O$424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DA-46C4-8238-1C1E7555C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verzió'!$K$425:$K$473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verzió'!$O$425:$O$473</c:f>
              <c:numCache>
                <c:formatCode>General\ "pont"</c:formatCode>
                <c:ptCount val="4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  <c:pt idx="41">
                  <c:v>32</c:v>
                </c:pt>
                <c:pt idx="42">
                  <c:v>31</c:v>
                </c:pt>
                <c:pt idx="43">
                  <c:v>33</c:v>
                </c:pt>
                <c:pt idx="44">
                  <c:v>30</c:v>
                </c:pt>
                <c:pt idx="45">
                  <c:v>22</c:v>
                </c:pt>
                <c:pt idx="46">
                  <c:v>19</c:v>
                </c:pt>
                <c:pt idx="47">
                  <c:v>17</c:v>
                </c:pt>
                <c:pt idx="4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DA-46C4-8238-1C1E7555C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751731928195729"/>
          <c:w val="0.71511176727909009"/>
          <c:h val="0.12665431832830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2.7102976003530316E-2"/>
          <c:w val="0.76185979877515309"/>
          <c:h val="0.6444734234830047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verzió'!$B$459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DB-412D-8253-D05D36B557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verzió'!$A$460:$A$508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verzió'!$B$460:$B$508</c:f>
              <c:numCache>
                <c:formatCode>General\ "pont"</c:formatCode>
                <c:ptCount val="49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  <c:pt idx="38">
                  <c:v>3</c:v>
                </c:pt>
                <c:pt idx="39">
                  <c:v>-4</c:v>
                </c:pt>
                <c:pt idx="40">
                  <c:v>1</c:v>
                </c:pt>
                <c:pt idx="41">
                  <c:v>-9</c:v>
                </c:pt>
                <c:pt idx="42">
                  <c:v>1</c:v>
                </c:pt>
                <c:pt idx="43">
                  <c:v>-10</c:v>
                </c:pt>
                <c:pt idx="44">
                  <c:v>-9</c:v>
                </c:pt>
                <c:pt idx="45">
                  <c:v>-6</c:v>
                </c:pt>
                <c:pt idx="46">
                  <c:v>-2</c:v>
                </c:pt>
                <c:pt idx="47">
                  <c:v>-8</c:v>
                </c:pt>
                <c:pt idx="4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DB-412D-8253-D05D36B55749}"/>
            </c:ext>
          </c:extLst>
        </c:ser>
        <c:ser>
          <c:idx val="1"/>
          <c:order val="1"/>
          <c:tx>
            <c:strRef>
              <c:f>'Új verzió'!$C$459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DB-412D-8253-D05D36B557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verzió'!$A$460:$A$508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verzió'!$C$460:$C$508</c:f>
              <c:numCache>
                <c:formatCode>General\ "pont"</c:formatCode>
                <c:ptCount val="49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  <c:pt idx="38">
                  <c:v>0</c:v>
                </c:pt>
                <c:pt idx="39">
                  <c:v>-3</c:v>
                </c:pt>
                <c:pt idx="40">
                  <c:v>4</c:v>
                </c:pt>
                <c:pt idx="41">
                  <c:v>-1</c:v>
                </c:pt>
                <c:pt idx="42">
                  <c:v>3</c:v>
                </c:pt>
                <c:pt idx="43">
                  <c:v>6</c:v>
                </c:pt>
                <c:pt idx="44">
                  <c:v>2</c:v>
                </c:pt>
                <c:pt idx="45">
                  <c:v>-5</c:v>
                </c:pt>
                <c:pt idx="46">
                  <c:v>-14</c:v>
                </c:pt>
                <c:pt idx="47">
                  <c:v>-17</c:v>
                </c:pt>
                <c:pt idx="48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DB-412D-8253-D05D36B55749}"/>
            </c:ext>
          </c:extLst>
        </c:ser>
        <c:ser>
          <c:idx val="2"/>
          <c:order val="2"/>
          <c:tx>
            <c:strRef>
              <c:f>'Új verzió'!$D$459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DB-412D-8253-D05D36B557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verzió'!$A$460:$A$508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verzió'!$D$460:$D$508</c:f>
              <c:numCache>
                <c:formatCode>General\ "pont"</c:formatCode>
                <c:ptCount val="49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  <c:pt idx="38">
                  <c:v>-2</c:v>
                </c:pt>
                <c:pt idx="39">
                  <c:v>-13</c:v>
                </c:pt>
                <c:pt idx="40">
                  <c:v>14</c:v>
                </c:pt>
                <c:pt idx="41">
                  <c:v>2</c:v>
                </c:pt>
                <c:pt idx="42">
                  <c:v>-9</c:v>
                </c:pt>
                <c:pt idx="43">
                  <c:v>2</c:v>
                </c:pt>
                <c:pt idx="44">
                  <c:v>-3</c:v>
                </c:pt>
                <c:pt idx="45">
                  <c:v>-9</c:v>
                </c:pt>
                <c:pt idx="46">
                  <c:v>-6</c:v>
                </c:pt>
                <c:pt idx="47">
                  <c:v>-24</c:v>
                </c:pt>
                <c:pt idx="48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DB-412D-8253-D05D36B55749}"/>
            </c:ext>
          </c:extLst>
        </c:ser>
        <c:ser>
          <c:idx val="3"/>
          <c:order val="3"/>
          <c:tx>
            <c:strRef>
              <c:f>'Új verzió'!$E$459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DB-412D-8253-D05D36B557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verzió'!$A$460:$A$508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verzió'!$E$460:$E$508</c:f>
              <c:numCache>
                <c:formatCode>General\ "pont"</c:formatCode>
                <c:ptCount val="49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  <c:pt idx="38">
                  <c:v>18</c:v>
                </c:pt>
                <c:pt idx="39">
                  <c:v>12</c:v>
                </c:pt>
                <c:pt idx="40">
                  <c:v>9</c:v>
                </c:pt>
                <c:pt idx="41">
                  <c:v>9</c:v>
                </c:pt>
                <c:pt idx="42">
                  <c:v>-2</c:v>
                </c:pt>
                <c:pt idx="43">
                  <c:v>0</c:v>
                </c:pt>
                <c:pt idx="44">
                  <c:v>24</c:v>
                </c:pt>
                <c:pt idx="45">
                  <c:v>-5</c:v>
                </c:pt>
                <c:pt idx="46">
                  <c:v>16</c:v>
                </c:pt>
                <c:pt idx="47">
                  <c:v>11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DB-412D-8253-D05D36B55749}"/>
            </c:ext>
          </c:extLst>
        </c:ser>
        <c:ser>
          <c:idx val="4"/>
          <c:order val="4"/>
          <c:tx>
            <c:strRef>
              <c:f>'Új verzió'!$F$459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3888888888889906E-3"/>
                  <c:y val="-9.86685763309235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DB-412D-8253-D05D36B557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verzió'!$A$460:$A$508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verzió'!$F$460:$F$508</c:f>
              <c:numCache>
                <c:formatCode>General\ "pont"</c:formatCode>
                <c:ptCount val="4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ADB-412D-8253-D05D36B5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3153585602467803"/>
          <c:w val="0.79775076552930879"/>
          <c:h val="6.84641439753219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922633878086757E-2"/>
          <c:w val="0.73963757655293083"/>
          <c:h val="0.561080815678624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verzió'!$L$510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5D-40DD-B6B5-6290E0D2F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verzió'!$K$511:$K$559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verzió'!$L$511:$L$559</c:f>
              <c:numCache>
                <c:formatCode>General\ "pont"</c:formatCode>
                <c:ptCount val="49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  <c:pt idx="38">
                  <c:v>-4</c:v>
                </c:pt>
                <c:pt idx="39">
                  <c:v>-11</c:v>
                </c:pt>
                <c:pt idx="40">
                  <c:v>-9</c:v>
                </c:pt>
                <c:pt idx="41">
                  <c:v>-5</c:v>
                </c:pt>
                <c:pt idx="42">
                  <c:v>-12</c:v>
                </c:pt>
                <c:pt idx="43">
                  <c:v>-9</c:v>
                </c:pt>
                <c:pt idx="44">
                  <c:v>4</c:v>
                </c:pt>
                <c:pt idx="45">
                  <c:v>-12</c:v>
                </c:pt>
                <c:pt idx="46">
                  <c:v>-16</c:v>
                </c:pt>
                <c:pt idx="47">
                  <c:v>-17</c:v>
                </c:pt>
                <c:pt idx="48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5D-40DD-B6B5-6290E0D2FCB3}"/>
            </c:ext>
          </c:extLst>
        </c:ser>
        <c:ser>
          <c:idx val="1"/>
          <c:order val="1"/>
          <c:tx>
            <c:strRef>
              <c:f>'Új verzió'!$M$510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5D-40DD-B6B5-6290E0D2F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verzió'!$K$511:$K$559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verzió'!$M$511:$M$559</c:f>
              <c:numCache>
                <c:formatCode>General\ "pont"</c:formatCode>
                <c:ptCount val="49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  <c:pt idx="38">
                  <c:v>11</c:v>
                </c:pt>
                <c:pt idx="39">
                  <c:v>-6</c:v>
                </c:pt>
                <c:pt idx="40">
                  <c:v>10</c:v>
                </c:pt>
                <c:pt idx="41">
                  <c:v>-16</c:v>
                </c:pt>
                <c:pt idx="42">
                  <c:v>-2</c:v>
                </c:pt>
                <c:pt idx="43">
                  <c:v>3</c:v>
                </c:pt>
                <c:pt idx="44">
                  <c:v>-14</c:v>
                </c:pt>
                <c:pt idx="45">
                  <c:v>-7</c:v>
                </c:pt>
                <c:pt idx="46">
                  <c:v>-10</c:v>
                </c:pt>
                <c:pt idx="47">
                  <c:v>-17</c:v>
                </c:pt>
                <c:pt idx="4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5D-40DD-B6B5-6290E0D2FCB3}"/>
            </c:ext>
          </c:extLst>
        </c:ser>
        <c:ser>
          <c:idx val="2"/>
          <c:order val="2"/>
          <c:tx>
            <c:strRef>
              <c:f>'Új verzió'!$N$510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5D-40DD-B6B5-6290E0D2F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verzió'!$K$511:$K$559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verzió'!$N$511:$N$559</c:f>
              <c:numCache>
                <c:formatCode>General\ "pont"</c:formatCode>
                <c:ptCount val="49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  <c:pt idx="38">
                  <c:v>7</c:v>
                </c:pt>
                <c:pt idx="39">
                  <c:v>6</c:v>
                </c:pt>
                <c:pt idx="40">
                  <c:v>15</c:v>
                </c:pt>
                <c:pt idx="41">
                  <c:v>-5</c:v>
                </c:pt>
                <c:pt idx="42">
                  <c:v>5</c:v>
                </c:pt>
                <c:pt idx="43">
                  <c:v>-4</c:v>
                </c:pt>
                <c:pt idx="44">
                  <c:v>5</c:v>
                </c:pt>
                <c:pt idx="45">
                  <c:v>-6</c:v>
                </c:pt>
                <c:pt idx="46">
                  <c:v>-5</c:v>
                </c:pt>
                <c:pt idx="47">
                  <c:v>-16</c:v>
                </c:pt>
                <c:pt idx="48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5D-40DD-B6B5-6290E0D2FCB3}"/>
            </c:ext>
          </c:extLst>
        </c:ser>
        <c:ser>
          <c:idx val="3"/>
          <c:order val="3"/>
          <c:tx>
            <c:strRef>
              <c:f>'Új verzió'!$O$510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1.0185067526415994E-16"/>
                  <c:y val="-2.6222164501342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5D-40DD-B6B5-6290E0D2F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verzió'!$K$511:$K$559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verzió'!$O$511:$O$559</c:f>
              <c:numCache>
                <c:formatCode>General\ "pont"</c:formatCode>
                <c:ptCount val="4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5D-40DD-B6B5-6290E0D2F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6099527360970396"/>
          <c:w val="0.69983398950131226"/>
          <c:h val="0.1258936441396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078491214518537E-2"/>
          <c:w val="0.75491535433070867"/>
          <c:h val="0.575712704468376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verzió'!$B$674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A5-4C0F-A1C8-8C0FCCEA8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verzió'!$A$675:$A$705</c:f>
              <c:strCache>
                <c:ptCount val="31"/>
                <c:pt idx="0">
                  <c:v>2022. 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  <c:pt idx="23">
                  <c:v>Május</c:v>
                </c:pt>
                <c:pt idx="24">
                  <c:v>Június</c:v>
                </c:pt>
                <c:pt idx="25">
                  <c:v>Július</c:v>
                </c:pt>
                <c:pt idx="26">
                  <c:v>Augusztus</c:v>
                </c:pt>
                <c:pt idx="27">
                  <c:v>Szeptember</c:v>
                </c:pt>
                <c:pt idx="28">
                  <c:v>Október</c:v>
                </c:pt>
                <c:pt idx="29">
                  <c:v>November</c:v>
                </c:pt>
                <c:pt idx="30">
                  <c:v>December</c:v>
                </c:pt>
              </c:strCache>
            </c:strRef>
          </c:cat>
          <c:val>
            <c:numRef>
              <c:f>'Új verzió'!$B$675:$B$705</c:f>
              <c:numCache>
                <c:formatCode>General\ "pont"</c:formatCode>
                <c:ptCount val="31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  <c:pt idx="20">
                  <c:v>-50</c:v>
                </c:pt>
                <c:pt idx="21">
                  <c:v>-56</c:v>
                </c:pt>
                <c:pt idx="22">
                  <c:v>-40</c:v>
                </c:pt>
                <c:pt idx="23">
                  <c:v>-26</c:v>
                </c:pt>
                <c:pt idx="24">
                  <c:v>-5</c:v>
                </c:pt>
                <c:pt idx="25">
                  <c:v>-38</c:v>
                </c:pt>
                <c:pt idx="26">
                  <c:v>-43</c:v>
                </c:pt>
                <c:pt idx="27">
                  <c:v>-17</c:v>
                </c:pt>
                <c:pt idx="28">
                  <c:v>-5</c:v>
                </c:pt>
                <c:pt idx="29">
                  <c:v>-2</c:v>
                </c:pt>
                <c:pt idx="30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A5-4C0F-A1C8-8C0FCCEA86AC}"/>
            </c:ext>
          </c:extLst>
        </c:ser>
        <c:ser>
          <c:idx val="1"/>
          <c:order val="1"/>
          <c:tx>
            <c:strRef>
              <c:f>'Új verzió'!$C$674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A5-4C0F-A1C8-8C0FCCEA8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verzió'!$A$675:$A$705</c:f>
              <c:strCache>
                <c:ptCount val="31"/>
                <c:pt idx="0">
                  <c:v>2022. 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  <c:pt idx="23">
                  <c:v>Május</c:v>
                </c:pt>
                <c:pt idx="24">
                  <c:v>Június</c:v>
                </c:pt>
                <c:pt idx="25">
                  <c:v>Július</c:v>
                </c:pt>
                <c:pt idx="26">
                  <c:v>Augusztus</c:v>
                </c:pt>
                <c:pt idx="27">
                  <c:v>Szeptember</c:v>
                </c:pt>
                <c:pt idx="28">
                  <c:v>Október</c:v>
                </c:pt>
                <c:pt idx="29">
                  <c:v>November</c:v>
                </c:pt>
                <c:pt idx="30">
                  <c:v>December</c:v>
                </c:pt>
              </c:strCache>
            </c:strRef>
          </c:cat>
          <c:val>
            <c:numRef>
              <c:f>'Új verzió'!$C$675:$C$705</c:f>
              <c:numCache>
                <c:formatCode>General\ "pont"</c:formatCode>
                <c:ptCount val="31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  <c:pt idx="20">
                  <c:v>15</c:v>
                </c:pt>
                <c:pt idx="21">
                  <c:v>6</c:v>
                </c:pt>
                <c:pt idx="22">
                  <c:v>10</c:v>
                </c:pt>
                <c:pt idx="23">
                  <c:v>-5</c:v>
                </c:pt>
                <c:pt idx="24">
                  <c:v>-9</c:v>
                </c:pt>
                <c:pt idx="25">
                  <c:v>1</c:v>
                </c:pt>
                <c:pt idx="26">
                  <c:v>-2</c:v>
                </c:pt>
                <c:pt idx="27">
                  <c:v>0</c:v>
                </c:pt>
                <c:pt idx="28">
                  <c:v>-2</c:v>
                </c:pt>
                <c:pt idx="29">
                  <c:v>-2</c:v>
                </c:pt>
                <c:pt idx="3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A5-4C0F-A1C8-8C0FCCEA86AC}"/>
            </c:ext>
          </c:extLst>
        </c:ser>
        <c:ser>
          <c:idx val="2"/>
          <c:order val="2"/>
          <c:tx>
            <c:strRef>
              <c:f>'Új verzió'!$D$674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2.777777777777676E-3"/>
                  <c:y val="-2.3124745966674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A5-4C0F-A1C8-8C0FCCEA8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verzió'!$A$675:$A$705</c:f>
              <c:strCache>
                <c:ptCount val="31"/>
                <c:pt idx="0">
                  <c:v>2022. 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  <c:pt idx="23">
                  <c:v>Május</c:v>
                </c:pt>
                <c:pt idx="24">
                  <c:v>Június</c:v>
                </c:pt>
                <c:pt idx="25">
                  <c:v>Július</c:v>
                </c:pt>
                <c:pt idx="26">
                  <c:v>Augusztus</c:v>
                </c:pt>
                <c:pt idx="27">
                  <c:v>Szeptember</c:v>
                </c:pt>
                <c:pt idx="28">
                  <c:v>Október</c:v>
                </c:pt>
                <c:pt idx="29">
                  <c:v>November</c:v>
                </c:pt>
                <c:pt idx="30">
                  <c:v>December</c:v>
                </c:pt>
              </c:strCache>
            </c:strRef>
          </c:cat>
          <c:val>
            <c:numRef>
              <c:f>'Új verzió'!$D$675:$D$705</c:f>
              <c:numCache>
                <c:formatCode>General\ "pont"</c:formatCode>
                <c:ptCount val="31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  <c:pt idx="20">
                  <c:v>33</c:v>
                </c:pt>
                <c:pt idx="21">
                  <c:v>26</c:v>
                </c:pt>
                <c:pt idx="22">
                  <c:v>23</c:v>
                </c:pt>
                <c:pt idx="23">
                  <c:v>29</c:v>
                </c:pt>
                <c:pt idx="24">
                  <c:v>22</c:v>
                </c:pt>
                <c:pt idx="25">
                  <c:v>20</c:v>
                </c:pt>
                <c:pt idx="26">
                  <c:v>19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A5-4C0F-A1C8-8C0FCCEA86AC}"/>
            </c:ext>
          </c:extLst>
        </c:ser>
        <c:ser>
          <c:idx val="3"/>
          <c:order val="3"/>
          <c:tx>
            <c:strRef>
              <c:f>'Új verzió'!$E$674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A5-4C0F-A1C8-8C0FCCEA8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verzió'!$A$675:$A$705</c:f>
              <c:strCache>
                <c:ptCount val="31"/>
                <c:pt idx="0">
                  <c:v>2022. 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  <c:pt idx="22">
                  <c:v>Április</c:v>
                </c:pt>
                <c:pt idx="23">
                  <c:v>Május</c:v>
                </c:pt>
                <c:pt idx="24">
                  <c:v>Június</c:v>
                </c:pt>
                <c:pt idx="25">
                  <c:v>Július</c:v>
                </c:pt>
                <c:pt idx="26">
                  <c:v>Augusztus</c:v>
                </c:pt>
                <c:pt idx="27">
                  <c:v>Szeptember</c:v>
                </c:pt>
                <c:pt idx="28">
                  <c:v>Október</c:v>
                </c:pt>
                <c:pt idx="29">
                  <c:v>November</c:v>
                </c:pt>
                <c:pt idx="30">
                  <c:v>December</c:v>
                </c:pt>
              </c:strCache>
            </c:strRef>
          </c:cat>
          <c:val>
            <c:numRef>
              <c:f>'Új verzió'!$E$675:$E$705</c:f>
              <c:numCache>
                <c:formatCode>General\ "pont"</c:formatCode>
                <c:ptCount val="31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  <c:pt idx="20">
                  <c:v>26</c:v>
                </c:pt>
                <c:pt idx="21">
                  <c:v>10</c:v>
                </c:pt>
                <c:pt idx="22">
                  <c:v>12</c:v>
                </c:pt>
                <c:pt idx="23">
                  <c:v>15</c:v>
                </c:pt>
                <c:pt idx="24">
                  <c:v>7</c:v>
                </c:pt>
                <c:pt idx="25">
                  <c:v>13</c:v>
                </c:pt>
                <c:pt idx="26">
                  <c:v>11</c:v>
                </c:pt>
                <c:pt idx="27">
                  <c:v>6</c:v>
                </c:pt>
                <c:pt idx="28">
                  <c:v>10</c:v>
                </c:pt>
                <c:pt idx="29">
                  <c:v>7</c:v>
                </c:pt>
                <c:pt idx="30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A5-4C0F-A1C8-8C0FCCEA8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94411636045494"/>
          <c:y val="0.85094715358250461"/>
          <c:w val="0.73872287839020134"/>
          <c:h val="0.12335868423230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1904005957009806E-2"/>
          <c:w val="0.75491532752792301"/>
          <c:h val="0.58486530685700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verzió'!$L$640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FF-42EE-BDC5-E53867B9A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verzió'!$K$641:$K$689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verzió'!$L$641:$L$689</c:f>
              <c:numCache>
                <c:formatCode>General\ "pont"</c:formatCode>
                <c:ptCount val="49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  <c:pt idx="38">
                  <c:v>18</c:v>
                </c:pt>
                <c:pt idx="39">
                  <c:v>19</c:v>
                </c:pt>
                <c:pt idx="40">
                  <c:v>7</c:v>
                </c:pt>
                <c:pt idx="41">
                  <c:v>1</c:v>
                </c:pt>
                <c:pt idx="42">
                  <c:v>11</c:v>
                </c:pt>
                <c:pt idx="43">
                  <c:v>6</c:v>
                </c:pt>
                <c:pt idx="44">
                  <c:v>17</c:v>
                </c:pt>
                <c:pt idx="45">
                  <c:v>4</c:v>
                </c:pt>
                <c:pt idx="46">
                  <c:v>4</c:v>
                </c:pt>
                <c:pt idx="47">
                  <c:v>18</c:v>
                </c:pt>
                <c:pt idx="48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FF-42EE-BDC5-E53867B9A158}"/>
            </c:ext>
          </c:extLst>
        </c:ser>
        <c:ser>
          <c:idx val="1"/>
          <c:order val="1"/>
          <c:tx>
            <c:strRef>
              <c:f>'Új verzió'!$M$640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FF-42EE-BDC5-E53867B9A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verzió'!$K$641:$K$689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verzió'!$M$641:$M$689</c:f>
              <c:numCache>
                <c:formatCode>General\ "pont"</c:formatCode>
                <c:ptCount val="49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  <c:pt idx="38">
                  <c:v>-17</c:v>
                </c:pt>
                <c:pt idx="39">
                  <c:v>-22</c:v>
                </c:pt>
                <c:pt idx="40">
                  <c:v>-20</c:v>
                </c:pt>
                <c:pt idx="41">
                  <c:v>-16</c:v>
                </c:pt>
                <c:pt idx="42">
                  <c:v>-3</c:v>
                </c:pt>
                <c:pt idx="43">
                  <c:v>-10</c:v>
                </c:pt>
                <c:pt idx="44">
                  <c:v>0</c:v>
                </c:pt>
                <c:pt idx="45">
                  <c:v>-4</c:v>
                </c:pt>
                <c:pt idx="46">
                  <c:v>20</c:v>
                </c:pt>
                <c:pt idx="47">
                  <c:v>12</c:v>
                </c:pt>
                <c:pt idx="4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FF-42EE-BDC5-E53867B9A158}"/>
            </c:ext>
          </c:extLst>
        </c:ser>
        <c:ser>
          <c:idx val="2"/>
          <c:order val="2"/>
          <c:tx>
            <c:strRef>
              <c:f>'Új verzió'!$N$640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FF-42EE-BDC5-E53867B9A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verzió'!$K$641:$K$689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verzió'!$N$641:$N$689</c:f>
              <c:numCache>
                <c:formatCode>General\ "pont"</c:formatCode>
                <c:ptCount val="49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  <c:pt idx="38">
                  <c:v>37</c:v>
                </c:pt>
                <c:pt idx="39">
                  <c:v>28</c:v>
                </c:pt>
                <c:pt idx="40">
                  <c:v>15</c:v>
                </c:pt>
                <c:pt idx="41">
                  <c:v>30</c:v>
                </c:pt>
                <c:pt idx="42">
                  <c:v>21</c:v>
                </c:pt>
                <c:pt idx="43">
                  <c:v>19</c:v>
                </c:pt>
                <c:pt idx="44">
                  <c:v>29</c:v>
                </c:pt>
                <c:pt idx="45">
                  <c:v>16</c:v>
                </c:pt>
                <c:pt idx="46">
                  <c:v>18</c:v>
                </c:pt>
                <c:pt idx="47">
                  <c:v>26</c:v>
                </c:pt>
                <c:pt idx="48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FF-42EE-BDC5-E53867B9A158}"/>
            </c:ext>
          </c:extLst>
        </c:ser>
        <c:ser>
          <c:idx val="3"/>
          <c:order val="3"/>
          <c:tx>
            <c:strRef>
              <c:f>'Új verzió'!$O$640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185068640268645E-16"/>
                  <c:y val="7.8631538800639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FF-42EE-BDC5-E53867B9A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verzió'!$K$641:$K$689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verzió'!$O$641:$O$689</c:f>
              <c:numCache>
                <c:formatCode>General\ "pont"</c:formatCode>
                <c:ptCount val="49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  <c:pt idx="38">
                  <c:v>23</c:v>
                </c:pt>
                <c:pt idx="39">
                  <c:v>12</c:v>
                </c:pt>
                <c:pt idx="40">
                  <c:v>8</c:v>
                </c:pt>
                <c:pt idx="41">
                  <c:v>10</c:v>
                </c:pt>
                <c:pt idx="42">
                  <c:v>15</c:v>
                </c:pt>
                <c:pt idx="43">
                  <c:v>11</c:v>
                </c:pt>
                <c:pt idx="44">
                  <c:v>17</c:v>
                </c:pt>
                <c:pt idx="45">
                  <c:v>10</c:v>
                </c:pt>
                <c:pt idx="46">
                  <c:v>18</c:v>
                </c:pt>
                <c:pt idx="47">
                  <c:v>22</c:v>
                </c:pt>
                <c:pt idx="4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3FF-42EE-BDC5-E53867B9A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98251782398488"/>
          <c:y val="0.87976392375008483"/>
          <c:w val="0.79094168754830363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3768700423836"/>
          <c:y val="2.7904304559083552E-2"/>
          <c:w val="0.80852047748947764"/>
          <c:h val="0.6673416391071805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Indexek!$A$53:$A$101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Indexek!$B$53:$B$101</c:f>
              <c:numCache>
                <c:formatCode>General\ "pont"</c:formatCode>
                <c:ptCount val="49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  <c:pt idx="38">
                  <c:v>-38</c:v>
                </c:pt>
                <c:pt idx="39">
                  <c:v>-40</c:v>
                </c:pt>
                <c:pt idx="40">
                  <c:v>-32</c:v>
                </c:pt>
                <c:pt idx="41">
                  <c:v>-35</c:v>
                </c:pt>
                <c:pt idx="42">
                  <c:v>-29</c:v>
                </c:pt>
                <c:pt idx="43">
                  <c:v>-37</c:v>
                </c:pt>
                <c:pt idx="44">
                  <c:v>-40</c:v>
                </c:pt>
                <c:pt idx="45">
                  <c:v>-27</c:v>
                </c:pt>
                <c:pt idx="46">
                  <c:v>-39</c:v>
                </c:pt>
                <c:pt idx="47">
                  <c:v>-34</c:v>
                </c:pt>
                <c:pt idx="48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15-4D25-AB62-7AB808364EB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115-4D25-AB62-7AB808364EB3}"/>
              </c:ext>
            </c:extLst>
          </c:dPt>
          <c:dLbls>
            <c:dLbl>
              <c:idx val="48"/>
              <c:layout>
                <c:manualLayout>
                  <c:x val="0"/>
                  <c:y val="-1.0158581861972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15-4D25-AB62-7AB808364E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Indexek!$A$53:$A$101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Indexek!$C$53:$C$101</c:f>
              <c:numCache>
                <c:formatCode>General\ "pont"</c:formatCode>
                <c:ptCount val="49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  <c:pt idx="38">
                  <c:v>-29</c:v>
                </c:pt>
                <c:pt idx="39">
                  <c:v>-32</c:v>
                </c:pt>
                <c:pt idx="40">
                  <c:v>-27</c:v>
                </c:pt>
                <c:pt idx="41">
                  <c:v>-30</c:v>
                </c:pt>
                <c:pt idx="42">
                  <c:v>-27</c:v>
                </c:pt>
                <c:pt idx="43">
                  <c:v>-21</c:v>
                </c:pt>
                <c:pt idx="44">
                  <c:v>-32</c:v>
                </c:pt>
                <c:pt idx="45">
                  <c:v>-26</c:v>
                </c:pt>
                <c:pt idx="46">
                  <c:v>-42</c:v>
                </c:pt>
                <c:pt idx="47">
                  <c:v>-31</c:v>
                </c:pt>
                <c:pt idx="48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15-4D25-AB62-7AB808364EB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15-4D25-AB62-7AB808364E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Indexek!$A$53:$A$101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Indexek!$D$53:$D$101</c:f>
              <c:numCache>
                <c:formatCode>General\ "pont"</c:formatCode>
                <c:ptCount val="49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  <c:pt idx="38">
                  <c:v>-38</c:v>
                </c:pt>
                <c:pt idx="39">
                  <c:v>-36</c:v>
                </c:pt>
                <c:pt idx="40">
                  <c:v>-20</c:v>
                </c:pt>
                <c:pt idx="41">
                  <c:v>-17</c:v>
                </c:pt>
                <c:pt idx="42">
                  <c:v>-35</c:v>
                </c:pt>
                <c:pt idx="43">
                  <c:v>-17</c:v>
                </c:pt>
                <c:pt idx="44">
                  <c:v>-44</c:v>
                </c:pt>
                <c:pt idx="45">
                  <c:v>-32</c:v>
                </c:pt>
                <c:pt idx="46">
                  <c:v>-48</c:v>
                </c:pt>
                <c:pt idx="47">
                  <c:v>-42</c:v>
                </c:pt>
                <c:pt idx="48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15-4D25-AB62-7AB808364EB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15-4D25-AB62-7AB808364E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Indexek!$A$53:$A$101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Indexek!$E$53:$E$101</c:f>
              <c:numCache>
                <c:formatCode>General\ "pont"</c:formatCode>
                <c:ptCount val="49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  <c:pt idx="38">
                  <c:v>0</c:v>
                </c:pt>
                <c:pt idx="39">
                  <c:v>-11</c:v>
                </c:pt>
                <c:pt idx="40">
                  <c:v>-11</c:v>
                </c:pt>
                <c:pt idx="41">
                  <c:v>0</c:v>
                </c:pt>
                <c:pt idx="42">
                  <c:v>-10</c:v>
                </c:pt>
                <c:pt idx="43">
                  <c:v>10</c:v>
                </c:pt>
                <c:pt idx="44">
                  <c:v>2</c:v>
                </c:pt>
                <c:pt idx="45">
                  <c:v>-16</c:v>
                </c:pt>
                <c:pt idx="46">
                  <c:v>-20</c:v>
                </c:pt>
                <c:pt idx="47">
                  <c:v>-4</c:v>
                </c:pt>
                <c:pt idx="4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15-4D25-AB62-7AB808364EB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15-4D25-AB62-7AB808364E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Indexek!$A$53:$A$101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Indexek!$F$53:$F$101</c:f>
              <c:numCache>
                <c:formatCode>General\ "pont"</c:formatCode>
                <c:ptCount val="4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115-4D25-AB62-7AB808364E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66045124419285"/>
          <c:y val="0.92951164017503152"/>
          <c:w val="0.75588351553372757"/>
          <c:h val="7.04883598249684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4691948238402039"/>
          <c:h val="0.5179306677317575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Indexek!$B$26:$AX$26</c:f>
              <c:numCache>
                <c:formatCode>General\ "pont"</c:formatCode>
                <c:ptCount val="4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  <c:pt idx="40">
                  <c:v>-17</c:v>
                </c:pt>
                <c:pt idx="41">
                  <c:v>-11</c:v>
                </c:pt>
                <c:pt idx="42">
                  <c:v>-14</c:v>
                </c:pt>
                <c:pt idx="43">
                  <c:v>-6</c:v>
                </c:pt>
                <c:pt idx="44">
                  <c:v>-17</c:v>
                </c:pt>
                <c:pt idx="45">
                  <c:v>-21</c:v>
                </c:pt>
                <c:pt idx="46">
                  <c:v>-36</c:v>
                </c:pt>
                <c:pt idx="47">
                  <c:v>-19</c:v>
                </c:pt>
                <c:pt idx="4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83-4CCC-B412-4D101A5FBFC1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5.5555561631185652E-3"/>
                  <c:y val="7.205248598096906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Indexek!$B$27:$AX$27</c:f>
              <c:numCache>
                <c:formatCode>General\ "pont"</c:formatCode>
                <c:ptCount val="49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  <c:pt idx="38">
                  <c:v>-11</c:v>
                </c:pt>
                <c:pt idx="39">
                  <c:v>-21</c:v>
                </c:pt>
                <c:pt idx="40">
                  <c:v>-17</c:v>
                </c:pt>
                <c:pt idx="41">
                  <c:v>-6</c:v>
                </c:pt>
                <c:pt idx="42">
                  <c:v>-14</c:v>
                </c:pt>
                <c:pt idx="43">
                  <c:v>-1</c:v>
                </c:pt>
                <c:pt idx="44">
                  <c:v>-16</c:v>
                </c:pt>
                <c:pt idx="45">
                  <c:v>-23</c:v>
                </c:pt>
                <c:pt idx="46">
                  <c:v>-29</c:v>
                </c:pt>
                <c:pt idx="47">
                  <c:v>-21</c:v>
                </c:pt>
                <c:pt idx="48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83-4CCC-B412-4D101A5FBFC1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4.1666671223389243E-3"/>
                  <c:y val="-1.441049719619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Indexek!$B$28:$AX$28</c:f>
              <c:numCache>
                <c:formatCode>General\ "pont"</c:formatCode>
                <c:ptCount val="49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  <c:pt idx="38">
                  <c:v>-12</c:v>
                </c:pt>
                <c:pt idx="39">
                  <c:v>-22</c:v>
                </c:pt>
                <c:pt idx="40">
                  <c:v>-14</c:v>
                </c:pt>
                <c:pt idx="41">
                  <c:v>-10</c:v>
                </c:pt>
                <c:pt idx="42">
                  <c:v>-8</c:v>
                </c:pt>
                <c:pt idx="43">
                  <c:v>1</c:v>
                </c:pt>
                <c:pt idx="44">
                  <c:v>-4</c:v>
                </c:pt>
                <c:pt idx="45">
                  <c:v>-21</c:v>
                </c:pt>
                <c:pt idx="46">
                  <c:v>-29</c:v>
                </c:pt>
                <c:pt idx="47">
                  <c:v>-19</c:v>
                </c:pt>
                <c:pt idx="4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83-4CCC-B412-4D101A5FBFC1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2.7777780815592826E-3"/>
                  <c:y val="3.122274392508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Indexek!$B$29:$AX$29</c:f>
              <c:numCache>
                <c:formatCode>General\ "pont"</c:formatCode>
                <c:ptCount val="4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  <c:pt idx="40">
                  <c:v>-20</c:v>
                </c:pt>
                <c:pt idx="41">
                  <c:v>-17</c:v>
                </c:pt>
                <c:pt idx="42">
                  <c:v>-19</c:v>
                </c:pt>
                <c:pt idx="43">
                  <c:v>-11</c:v>
                </c:pt>
                <c:pt idx="44">
                  <c:v>-22</c:v>
                </c:pt>
                <c:pt idx="45">
                  <c:v>-23</c:v>
                </c:pt>
                <c:pt idx="46">
                  <c:v>-32</c:v>
                </c:pt>
                <c:pt idx="47">
                  <c:v>-24</c:v>
                </c:pt>
                <c:pt idx="48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83-4CCC-B412-4D101A5FBFC1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2.7777780815592826E-3"/>
                  <c:y val="-3.362449345778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Indexek!$B$30:$AX$30</c:f>
              <c:numCache>
                <c:formatCode>General</c:formatCode>
                <c:ptCount val="49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  <c:pt idx="38" formatCode="General\ &quot;pont&quot;">
                  <c:v>-25</c:v>
                </c:pt>
                <c:pt idx="39" formatCode="General\ &quot;pont&quot;">
                  <c:v>-22</c:v>
                </c:pt>
                <c:pt idx="40" formatCode="General\ &quot;pont&quot;">
                  <c:v>-24</c:v>
                </c:pt>
                <c:pt idx="41" formatCode="General\ &quot;pont&quot;">
                  <c:v>-23</c:v>
                </c:pt>
                <c:pt idx="42" formatCode="General\ &quot;pont&quot;">
                  <c:v>-25</c:v>
                </c:pt>
                <c:pt idx="43" formatCode="General\ &quot;pont&quot;">
                  <c:v>-17</c:v>
                </c:pt>
                <c:pt idx="44" formatCode="General\ &quot;pont&quot;">
                  <c:v>-21</c:v>
                </c:pt>
                <c:pt idx="45" formatCode="General\ &quot;pont&quot;">
                  <c:v>-16</c:v>
                </c:pt>
                <c:pt idx="46" formatCode="General\ &quot;pont&quot;">
                  <c:v>-24</c:v>
                </c:pt>
                <c:pt idx="47" formatCode="General\ &quot;pont&quot;">
                  <c:v>-15</c:v>
                </c:pt>
                <c:pt idx="48" formatCode="General\ &quot;pont&quot;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E83-4CCC-B412-4D101A5FBFC1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5.55555616311856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Indexek!$B$31:$AX$31</c:f>
              <c:numCache>
                <c:formatCode>General\ "pont"</c:formatCode>
                <c:ptCount val="49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  <c:pt idx="38">
                  <c:v>-33</c:v>
                </c:pt>
                <c:pt idx="39">
                  <c:v>-43</c:v>
                </c:pt>
                <c:pt idx="40">
                  <c:v>-33</c:v>
                </c:pt>
                <c:pt idx="41">
                  <c:v>-32</c:v>
                </c:pt>
                <c:pt idx="42">
                  <c:v>-34</c:v>
                </c:pt>
                <c:pt idx="43">
                  <c:v>-24</c:v>
                </c:pt>
                <c:pt idx="44">
                  <c:v>-39</c:v>
                </c:pt>
                <c:pt idx="45">
                  <c:v>-35</c:v>
                </c:pt>
                <c:pt idx="46">
                  <c:v>-51</c:v>
                </c:pt>
                <c:pt idx="47">
                  <c:v>-44</c:v>
                </c:pt>
                <c:pt idx="48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E83-4CCC-B412-4D101A5FBFC1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8"/>
              <c:layout>
                <c:manualLayout>
                  <c:x val="2.77777808155928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83-4CCC-B412-4D101A5FB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Indexek!$B$25:$AX$25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Indexek!$B$32:$AX$32</c:f>
              <c:numCache>
                <c:formatCode>General\ "pont"</c:formatCode>
                <c:ptCount val="4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  <c:pt idx="40">
                  <c:v>-17</c:v>
                </c:pt>
                <c:pt idx="41">
                  <c:v>-19</c:v>
                </c:pt>
                <c:pt idx="42">
                  <c:v>-20</c:v>
                </c:pt>
                <c:pt idx="43">
                  <c:v>-17</c:v>
                </c:pt>
                <c:pt idx="44">
                  <c:v>-31</c:v>
                </c:pt>
                <c:pt idx="45">
                  <c:v>-24</c:v>
                </c:pt>
                <c:pt idx="46">
                  <c:v>-24</c:v>
                </c:pt>
                <c:pt idx="47">
                  <c:v>-27</c:v>
                </c:pt>
                <c:pt idx="4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E83-4CCC-B412-4D101A5FB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80636055139630536"/>
          <c:w val="0.98045598428427438"/>
          <c:h val="0.19363944860369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6655875526618704E-2"/>
          <c:w val="0.74935979877515313"/>
          <c:h val="0.5256335311508415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Indexek!$B$39:$AX$39</c:f>
              <c:numCache>
                <c:formatCode>General\ "pont"</c:formatCode>
                <c:ptCount val="49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  <c:pt idx="38">
                  <c:v>32</c:v>
                </c:pt>
                <c:pt idx="39">
                  <c:v>21</c:v>
                </c:pt>
                <c:pt idx="40">
                  <c:v>21</c:v>
                </c:pt>
                <c:pt idx="41">
                  <c:v>17</c:v>
                </c:pt>
                <c:pt idx="42">
                  <c:v>12</c:v>
                </c:pt>
                <c:pt idx="43">
                  <c:v>19</c:v>
                </c:pt>
                <c:pt idx="44">
                  <c:v>11</c:v>
                </c:pt>
                <c:pt idx="45">
                  <c:v>8</c:v>
                </c:pt>
                <c:pt idx="46">
                  <c:v>17</c:v>
                </c:pt>
                <c:pt idx="47">
                  <c:v>28</c:v>
                </c:pt>
                <c:pt idx="48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45-4F91-8696-E05B77C844E4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Indexek!$B$40:$AX$40</c:f>
              <c:numCache>
                <c:formatCode>General\ "pont"</c:formatCode>
                <c:ptCount val="4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  <c:pt idx="40">
                  <c:v>29</c:v>
                </c:pt>
                <c:pt idx="41">
                  <c:v>32</c:v>
                </c:pt>
                <c:pt idx="42">
                  <c:v>31</c:v>
                </c:pt>
                <c:pt idx="43">
                  <c:v>33</c:v>
                </c:pt>
                <c:pt idx="44">
                  <c:v>30</c:v>
                </c:pt>
                <c:pt idx="45">
                  <c:v>22</c:v>
                </c:pt>
                <c:pt idx="46">
                  <c:v>19</c:v>
                </c:pt>
                <c:pt idx="47">
                  <c:v>17</c:v>
                </c:pt>
                <c:pt idx="4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45-4F91-8696-E05B77C844E4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Indexek!$B$41:$AX$41</c:f>
              <c:numCache>
                <c:formatCode>General\ "pont"</c:formatCode>
                <c:ptCount val="4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45-4F91-8696-E05B77C844E4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Indexek!$B$42:$AX$42</c:f>
              <c:numCache>
                <c:formatCode>General\ "pont"</c:formatCode>
                <c:ptCount val="4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  <c:pt idx="40">
                  <c:v>7</c:v>
                </c:pt>
                <c:pt idx="41">
                  <c:v>4</c:v>
                </c:pt>
                <c:pt idx="42">
                  <c:v>0</c:v>
                </c:pt>
                <c:pt idx="43">
                  <c:v>1</c:v>
                </c:pt>
                <c:pt idx="44">
                  <c:v>7</c:v>
                </c:pt>
                <c:pt idx="45">
                  <c:v>-6</c:v>
                </c:pt>
                <c:pt idx="46">
                  <c:v>3</c:v>
                </c:pt>
                <c:pt idx="47">
                  <c:v>-6</c:v>
                </c:pt>
                <c:pt idx="4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45-4F91-8696-E05B77C844E4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Indexek!$B$43:$AX$43</c:f>
              <c:numCache>
                <c:formatCode>General\ "pont"</c:formatCode>
                <c:ptCount val="4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  <c:pt idx="40">
                  <c:v>9</c:v>
                </c:pt>
                <c:pt idx="41">
                  <c:v>18</c:v>
                </c:pt>
                <c:pt idx="42">
                  <c:v>19</c:v>
                </c:pt>
                <c:pt idx="43">
                  <c:v>16</c:v>
                </c:pt>
                <c:pt idx="44">
                  <c:v>15</c:v>
                </c:pt>
                <c:pt idx="45">
                  <c:v>13</c:v>
                </c:pt>
                <c:pt idx="46">
                  <c:v>11</c:v>
                </c:pt>
                <c:pt idx="47">
                  <c:v>-2</c:v>
                </c:pt>
                <c:pt idx="48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45-4F91-8696-E05B77C844E4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185067526415994E-16"/>
                  <c:y val="3.6684580488713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Indexek!$B$44:$AX$44</c:f>
              <c:numCache>
                <c:formatCode>General\ "pont"</c:formatCode>
                <c:ptCount val="4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  <c:pt idx="41">
                  <c:v>9</c:v>
                </c:pt>
                <c:pt idx="42">
                  <c:v>11</c:v>
                </c:pt>
                <c:pt idx="43">
                  <c:v>7</c:v>
                </c:pt>
                <c:pt idx="44">
                  <c:v>2</c:v>
                </c:pt>
                <c:pt idx="45">
                  <c:v>6</c:v>
                </c:pt>
                <c:pt idx="46">
                  <c:v>0</c:v>
                </c:pt>
                <c:pt idx="47">
                  <c:v>-5</c:v>
                </c:pt>
                <c:pt idx="48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745-4F91-8696-E05B77C844E4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45-4F91-8696-E05B77C84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Indexek!$B$38:$AX$38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Indexek!$B$45:$AX$45</c:f>
              <c:numCache>
                <c:formatCode>General\ "pont"</c:formatCode>
                <c:ptCount val="4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  <c:pt idx="40">
                  <c:v>-8</c:v>
                </c:pt>
                <c:pt idx="41">
                  <c:v>-7</c:v>
                </c:pt>
                <c:pt idx="42">
                  <c:v>-7</c:v>
                </c:pt>
                <c:pt idx="43">
                  <c:v>-3</c:v>
                </c:pt>
                <c:pt idx="44">
                  <c:v>-11</c:v>
                </c:pt>
                <c:pt idx="45">
                  <c:v>-14</c:v>
                </c:pt>
                <c:pt idx="46">
                  <c:v>-14</c:v>
                </c:pt>
                <c:pt idx="47">
                  <c:v>-26</c:v>
                </c:pt>
                <c:pt idx="48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745-4F91-8696-E05B77C84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410104986876704E-3"/>
          <c:y val="0.81350259752826792"/>
          <c:w val="0.99313954505686786"/>
          <c:h val="0.18471895856231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5897090646"/>
          <c:y val="4.3619666907564747E-2"/>
          <c:w val="0.81370125063443166"/>
          <c:h val="0.6232075507368302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Indexek!$B$104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64-4CF1-938C-D2A50747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Indexek!$A$105:$A$153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Indexek!$B$105:$B$153</c:f>
              <c:numCache>
                <c:formatCode>General\ "pont"</c:formatCode>
                <c:ptCount val="49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  <c:pt idx="38">
                  <c:v>7</c:v>
                </c:pt>
                <c:pt idx="39">
                  <c:v>-4</c:v>
                </c:pt>
                <c:pt idx="40">
                  <c:v>-3</c:v>
                </c:pt>
                <c:pt idx="41">
                  <c:v>-7</c:v>
                </c:pt>
                <c:pt idx="42">
                  <c:v>4</c:v>
                </c:pt>
                <c:pt idx="43">
                  <c:v>-7</c:v>
                </c:pt>
                <c:pt idx="44">
                  <c:v>-8</c:v>
                </c:pt>
                <c:pt idx="45">
                  <c:v>-5</c:v>
                </c:pt>
                <c:pt idx="46">
                  <c:v>-5</c:v>
                </c:pt>
                <c:pt idx="47">
                  <c:v>-11</c:v>
                </c:pt>
                <c:pt idx="48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64-4CF1-938C-D2A507478125}"/>
            </c:ext>
          </c:extLst>
        </c:ser>
        <c:ser>
          <c:idx val="1"/>
          <c:order val="1"/>
          <c:tx>
            <c:strRef>
              <c:f>Indexek!$C$104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64-4CF1-938C-D2A50747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Indexek!$A$105:$A$153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Indexek!$C$105:$C$153</c:f>
              <c:numCache>
                <c:formatCode>General\ "pont"</c:formatCode>
                <c:ptCount val="49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  <c:pt idx="38">
                  <c:v>22</c:v>
                </c:pt>
                <c:pt idx="39">
                  <c:v>8</c:v>
                </c:pt>
                <c:pt idx="40">
                  <c:v>13</c:v>
                </c:pt>
                <c:pt idx="41">
                  <c:v>10</c:v>
                </c:pt>
                <c:pt idx="42">
                  <c:v>11</c:v>
                </c:pt>
                <c:pt idx="43">
                  <c:v>14</c:v>
                </c:pt>
                <c:pt idx="44">
                  <c:v>7</c:v>
                </c:pt>
                <c:pt idx="45">
                  <c:v>-1</c:v>
                </c:pt>
                <c:pt idx="46">
                  <c:v>-5</c:v>
                </c:pt>
                <c:pt idx="47">
                  <c:v>-7</c:v>
                </c:pt>
                <c:pt idx="48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64-4CF1-938C-D2A507478125}"/>
            </c:ext>
          </c:extLst>
        </c:ser>
        <c:ser>
          <c:idx val="2"/>
          <c:order val="2"/>
          <c:tx>
            <c:strRef>
              <c:f>Indexek!$D$104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64-4CF1-938C-D2A50747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Indexek!$A$105:$A$153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Indexek!$D$105:$D$153</c:f>
              <c:numCache>
                <c:formatCode>General\ "pont"</c:formatCode>
                <c:ptCount val="49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  <c:pt idx="38">
                  <c:v>24</c:v>
                </c:pt>
                <c:pt idx="39">
                  <c:v>5</c:v>
                </c:pt>
                <c:pt idx="40">
                  <c:v>22</c:v>
                </c:pt>
                <c:pt idx="41">
                  <c:v>14</c:v>
                </c:pt>
                <c:pt idx="42">
                  <c:v>10</c:v>
                </c:pt>
                <c:pt idx="43">
                  <c:v>13</c:v>
                </c:pt>
                <c:pt idx="44">
                  <c:v>9</c:v>
                </c:pt>
                <c:pt idx="45">
                  <c:v>4</c:v>
                </c:pt>
                <c:pt idx="46">
                  <c:v>3</c:v>
                </c:pt>
                <c:pt idx="47">
                  <c:v>-4</c:v>
                </c:pt>
                <c:pt idx="4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64-4CF1-938C-D2A507478125}"/>
            </c:ext>
          </c:extLst>
        </c:ser>
        <c:ser>
          <c:idx val="3"/>
          <c:order val="3"/>
          <c:tx>
            <c:strRef>
              <c:f>Indexek!$E$104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64-4CF1-938C-D2A50747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Indexek!$A$105:$A$153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Indexek!$E$105:$E$153</c:f>
              <c:numCache>
                <c:formatCode>General\ "pont"</c:formatCode>
                <c:ptCount val="49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  <c:pt idx="38">
                  <c:v>29</c:v>
                </c:pt>
                <c:pt idx="39">
                  <c:v>24</c:v>
                </c:pt>
                <c:pt idx="40">
                  <c:v>13</c:v>
                </c:pt>
                <c:pt idx="41">
                  <c:v>24</c:v>
                </c:pt>
                <c:pt idx="42">
                  <c:v>16</c:v>
                </c:pt>
                <c:pt idx="43">
                  <c:v>22</c:v>
                </c:pt>
                <c:pt idx="44">
                  <c:v>21</c:v>
                </c:pt>
                <c:pt idx="45">
                  <c:v>20</c:v>
                </c:pt>
                <c:pt idx="46">
                  <c:v>19</c:v>
                </c:pt>
                <c:pt idx="47">
                  <c:v>22</c:v>
                </c:pt>
                <c:pt idx="48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64-4CF1-938C-D2A507478125}"/>
            </c:ext>
          </c:extLst>
        </c:ser>
        <c:ser>
          <c:idx val="4"/>
          <c:order val="4"/>
          <c:tx>
            <c:strRef>
              <c:f>Indexek!$F$104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64-4CF1-938C-D2A50747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Indexek!$A$105:$A$153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Indexek!$F$105:$F$153</c:f>
              <c:numCache>
                <c:formatCode>General\ "pont"</c:formatCode>
                <c:ptCount val="4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  <c:pt idx="40">
                  <c:v>10</c:v>
                </c:pt>
                <c:pt idx="41">
                  <c:v>12</c:v>
                </c:pt>
                <c:pt idx="42">
                  <c:v>11</c:v>
                </c:pt>
                <c:pt idx="43">
                  <c:v>12</c:v>
                </c:pt>
                <c:pt idx="44">
                  <c:v>9</c:v>
                </c:pt>
                <c:pt idx="45">
                  <c:v>5</c:v>
                </c:pt>
                <c:pt idx="46">
                  <c:v>6</c:v>
                </c:pt>
                <c:pt idx="47">
                  <c:v>1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64-4CF1-938C-D2A507478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97778949233078"/>
          <c:y val="0.92427371807706615"/>
          <c:w val="0.71352188432236785"/>
          <c:h val="7.5726281922933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0131393449619E-2"/>
          <c:w val="0.86466535433070868"/>
          <c:h val="0.639947268071958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F29-4673-866C-CBC7C44C2D03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F29-4673-866C-CBC7C44C2D03}"/>
              </c:ext>
            </c:extLst>
          </c:dPt>
          <c:dLbls>
            <c:dLbl>
              <c:idx val="48"/>
              <c:layout>
                <c:manualLayout>
                  <c:x val="1.3888888888886851E-3"/>
                  <c:y val="1.458396093488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F29-4673-866C-CBC7C44C2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verzió'!$A$56:$A$104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verzió'!$B$56:$B$104</c:f>
              <c:numCache>
                <c:formatCode>0%</c:formatCode>
                <c:ptCount val="49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  <c:pt idx="38">
                  <c:v>0.8</c:v>
                </c:pt>
                <c:pt idx="39">
                  <c:v>0.82</c:v>
                </c:pt>
                <c:pt idx="40">
                  <c:v>0.82</c:v>
                </c:pt>
                <c:pt idx="41">
                  <c:v>0.8</c:v>
                </c:pt>
                <c:pt idx="42">
                  <c:v>0.88</c:v>
                </c:pt>
                <c:pt idx="43">
                  <c:v>0.84</c:v>
                </c:pt>
                <c:pt idx="44">
                  <c:v>0.81</c:v>
                </c:pt>
                <c:pt idx="45">
                  <c:v>0.84</c:v>
                </c:pt>
                <c:pt idx="46">
                  <c:v>0.79</c:v>
                </c:pt>
                <c:pt idx="47">
                  <c:v>0.82</c:v>
                </c:pt>
                <c:pt idx="48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29-4673-866C-CBC7C44C2D03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F29-4673-866C-CBC7C44C2D03}"/>
              </c:ext>
            </c:extLst>
          </c:dPt>
          <c:dLbls>
            <c:delete val="1"/>
          </c:dLbls>
          <c:cat>
            <c:strRef>
              <c:f>'Új verzió'!$A$56:$A$104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verzió'!$C$56:$C$104</c:f>
              <c:numCache>
                <c:formatCode>0%</c:formatCode>
                <c:ptCount val="49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  <c:pt idx="38">
                  <c:v>0.88</c:v>
                </c:pt>
                <c:pt idx="39">
                  <c:v>0.86</c:v>
                </c:pt>
                <c:pt idx="40">
                  <c:v>0.91</c:v>
                </c:pt>
                <c:pt idx="41">
                  <c:v>0.87</c:v>
                </c:pt>
                <c:pt idx="42">
                  <c:v>0.87</c:v>
                </c:pt>
                <c:pt idx="43">
                  <c:v>0.89</c:v>
                </c:pt>
                <c:pt idx="44">
                  <c:v>0.86</c:v>
                </c:pt>
                <c:pt idx="45">
                  <c:v>0.9</c:v>
                </c:pt>
                <c:pt idx="46">
                  <c:v>0.85</c:v>
                </c:pt>
                <c:pt idx="47">
                  <c:v>0.9</c:v>
                </c:pt>
                <c:pt idx="4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F29-4673-866C-CBC7C44C2D03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1.3888888888888889E-3"/>
                  <c:y val="2.673726171396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9-4673-866C-CBC7C44C2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verzió'!$A$56:$A$104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verzió'!$D$56:$D$104</c:f>
              <c:numCache>
                <c:formatCode>0%</c:formatCode>
                <c:ptCount val="49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  <c:pt idx="38">
                  <c:v>0.85</c:v>
                </c:pt>
                <c:pt idx="39">
                  <c:v>0.85</c:v>
                </c:pt>
                <c:pt idx="40">
                  <c:v>0.9</c:v>
                </c:pt>
                <c:pt idx="41">
                  <c:v>0.93</c:v>
                </c:pt>
                <c:pt idx="42">
                  <c:v>0.87</c:v>
                </c:pt>
                <c:pt idx="43">
                  <c:v>0.92</c:v>
                </c:pt>
                <c:pt idx="44">
                  <c:v>0.87</c:v>
                </c:pt>
                <c:pt idx="45">
                  <c:v>0.9</c:v>
                </c:pt>
                <c:pt idx="46">
                  <c:v>0.88</c:v>
                </c:pt>
                <c:pt idx="47">
                  <c:v>0.84</c:v>
                </c:pt>
                <c:pt idx="48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F29-4673-866C-CBC7C44C2D03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9-4673-866C-CBC7C44C2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verzió'!$A$56:$A$104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verzió'!$E$56:$E$104</c:f>
              <c:numCache>
                <c:formatCode>0%</c:formatCode>
                <c:ptCount val="49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  <c:pt idx="38">
                  <c:v>0.97</c:v>
                </c:pt>
                <c:pt idx="39">
                  <c:v>0.94</c:v>
                </c:pt>
                <c:pt idx="40">
                  <c:v>0.99</c:v>
                </c:pt>
                <c:pt idx="41">
                  <c:v>1.02</c:v>
                </c:pt>
                <c:pt idx="42">
                  <c:v>0.92</c:v>
                </c:pt>
                <c:pt idx="43">
                  <c:v>1</c:v>
                </c:pt>
                <c:pt idx="44">
                  <c:v>0.98</c:v>
                </c:pt>
                <c:pt idx="45">
                  <c:v>0.95</c:v>
                </c:pt>
                <c:pt idx="46">
                  <c:v>0.96</c:v>
                </c:pt>
                <c:pt idx="47">
                  <c:v>0.96</c:v>
                </c:pt>
                <c:pt idx="4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F29-4673-866C-CBC7C44C2D03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F29-4673-866C-CBC7C44C2D03}"/>
              </c:ext>
            </c:extLst>
          </c:dPt>
          <c:dLbls>
            <c:dLbl>
              <c:idx val="48"/>
              <c:layout>
                <c:manualLayout>
                  <c:x val="1.3888888888886851E-3"/>
                  <c:y val="-1.2153300779074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9-4673-866C-CBC7C44C2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verzió'!$A$56:$A$104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verzió'!$F$56:$F$104</c:f>
              <c:numCache>
                <c:formatCode>0%</c:formatCode>
                <c:ptCount val="4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  <c:pt idx="41">
                  <c:v>0.92</c:v>
                </c:pt>
                <c:pt idx="42">
                  <c:v>0.89</c:v>
                </c:pt>
                <c:pt idx="43">
                  <c:v>0.93</c:v>
                </c:pt>
                <c:pt idx="44">
                  <c:v>0.9</c:v>
                </c:pt>
                <c:pt idx="45">
                  <c:v>0.89</c:v>
                </c:pt>
                <c:pt idx="46">
                  <c:v>0.87</c:v>
                </c:pt>
                <c:pt idx="47">
                  <c:v>0.88</c:v>
                </c:pt>
                <c:pt idx="4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F29-4673-866C-CBC7C44C2D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3010588874313438"/>
          <c:w val="0.82552854330708669"/>
          <c:h val="6.74634511010507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2.9783258658725661E-2"/>
          <c:w val="0.87116277192822433"/>
          <c:h val="0.5742539938393448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verzió'!$L$106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verzió'!$K$107:$K$155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verzió'!$L$107:$L$155</c:f>
              <c:numCache>
                <c:formatCode>0%</c:formatCode>
                <c:ptCount val="49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  <c:pt idx="38">
                  <c:v>0.8</c:v>
                </c:pt>
                <c:pt idx="39">
                  <c:v>0.77</c:v>
                </c:pt>
                <c:pt idx="40">
                  <c:v>0.86</c:v>
                </c:pt>
                <c:pt idx="41">
                  <c:v>0.79</c:v>
                </c:pt>
                <c:pt idx="42">
                  <c:v>0.79</c:v>
                </c:pt>
                <c:pt idx="43">
                  <c:v>0.82</c:v>
                </c:pt>
                <c:pt idx="44">
                  <c:v>0.82</c:v>
                </c:pt>
                <c:pt idx="45">
                  <c:v>0.85</c:v>
                </c:pt>
                <c:pt idx="46">
                  <c:v>0.77</c:v>
                </c:pt>
                <c:pt idx="47">
                  <c:v>0.82</c:v>
                </c:pt>
                <c:pt idx="48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F2-4F5B-8A64-9117DCCD7754}"/>
            </c:ext>
          </c:extLst>
        </c:ser>
        <c:ser>
          <c:idx val="1"/>
          <c:order val="1"/>
          <c:tx>
            <c:strRef>
              <c:f>'Új verzió'!$M$106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F2-4F5B-8A64-9117DCCD7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verzió'!$K$107:$K$155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verzió'!$M$107:$M$155</c:f>
              <c:numCache>
                <c:formatCode>0%</c:formatCode>
                <c:ptCount val="49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  <c:pt idx="38">
                  <c:v>0.78</c:v>
                </c:pt>
                <c:pt idx="39">
                  <c:v>0.85</c:v>
                </c:pt>
                <c:pt idx="40">
                  <c:v>0.94</c:v>
                </c:pt>
                <c:pt idx="41">
                  <c:v>0.88</c:v>
                </c:pt>
                <c:pt idx="42">
                  <c:v>0.91</c:v>
                </c:pt>
                <c:pt idx="43">
                  <c:v>0.91</c:v>
                </c:pt>
                <c:pt idx="44">
                  <c:v>0.87</c:v>
                </c:pt>
                <c:pt idx="45">
                  <c:v>0.9</c:v>
                </c:pt>
                <c:pt idx="46">
                  <c:v>0.9</c:v>
                </c:pt>
                <c:pt idx="47">
                  <c:v>0.85</c:v>
                </c:pt>
                <c:pt idx="4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F2-4F5B-8A64-9117DCCD7754}"/>
            </c:ext>
          </c:extLst>
        </c:ser>
        <c:ser>
          <c:idx val="2"/>
          <c:order val="2"/>
          <c:tx>
            <c:strRef>
              <c:f>'Új verzió'!$N$106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-2.4395886977249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F2-4F5B-8A64-9117DCCD7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verzió'!$K$107:$K$155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verzió'!$N$107:$N$155</c:f>
              <c:numCache>
                <c:formatCode>0%</c:formatCode>
                <c:ptCount val="49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  <c:pt idx="38">
                  <c:v>0.89</c:v>
                </c:pt>
                <c:pt idx="39">
                  <c:v>0.87</c:v>
                </c:pt>
                <c:pt idx="40">
                  <c:v>0.89</c:v>
                </c:pt>
                <c:pt idx="41">
                  <c:v>0.91</c:v>
                </c:pt>
                <c:pt idx="42">
                  <c:v>0.9</c:v>
                </c:pt>
                <c:pt idx="43">
                  <c:v>0.91</c:v>
                </c:pt>
                <c:pt idx="44">
                  <c:v>0.85</c:v>
                </c:pt>
                <c:pt idx="45">
                  <c:v>0.83</c:v>
                </c:pt>
                <c:pt idx="46">
                  <c:v>0.86</c:v>
                </c:pt>
                <c:pt idx="47">
                  <c:v>0.85</c:v>
                </c:pt>
                <c:pt idx="48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F2-4F5B-8A64-9117DCCD7754}"/>
            </c:ext>
          </c:extLst>
        </c:ser>
        <c:ser>
          <c:idx val="3"/>
          <c:order val="3"/>
          <c:tx>
            <c:strRef>
              <c:f>'Új verzió'!$O$106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0"/>
                  <c:y val="-2.710654108583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F2-4F5B-8A64-9117DCCD7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verzió'!$K$107:$K$155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verzió'!$O$107:$O$155</c:f>
              <c:numCache>
                <c:formatCode>0%</c:formatCode>
                <c:ptCount val="4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  <c:pt idx="40">
                  <c:v>0.92</c:v>
                </c:pt>
                <c:pt idx="41">
                  <c:v>0.92</c:v>
                </c:pt>
                <c:pt idx="42">
                  <c:v>0.89</c:v>
                </c:pt>
                <c:pt idx="43">
                  <c:v>0.93</c:v>
                </c:pt>
                <c:pt idx="44">
                  <c:v>0.9</c:v>
                </c:pt>
                <c:pt idx="45">
                  <c:v>0.89</c:v>
                </c:pt>
                <c:pt idx="46">
                  <c:v>0.87</c:v>
                </c:pt>
                <c:pt idx="47">
                  <c:v>0.88</c:v>
                </c:pt>
                <c:pt idx="4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AF2-4F5B-8A64-9117DCCD7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49972861994904"/>
          <c:y val="0.86986042906026118"/>
          <c:w val="0.74150041289356539"/>
          <c:h val="0.13013957093973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079975940507438"/>
          <c:h val="0.612406436962831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48"/>
              <c:layout>
                <c:manualLayout>
                  <c:x val="-1.0185067526415994E-16"/>
                  <c:y val="5.0259091553069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A2-4823-BDDB-D6E97B8F5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verzió'!$A$139:$A$187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verzió'!$B$139:$B$187</c:f>
              <c:numCache>
                <c:formatCode>General\ "pont"</c:formatCode>
                <c:ptCount val="49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  <c:pt idx="38">
                  <c:v>16</c:v>
                </c:pt>
                <c:pt idx="39">
                  <c:v>-3</c:v>
                </c:pt>
                <c:pt idx="40">
                  <c:v>-4</c:v>
                </c:pt>
                <c:pt idx="41">
                  <c:v>-6</c:v>
                </c:pt>
                <c:pt idx="42">
                  <c:v>5</c:v>
                </c:pt>
                <c:pt idx="43">
                  <c:v>-9</c:v>
                </c:pt>
                <c:pt idx="44">
                  <c:v>-4</c:v>
                </c:pt>
                <c:pt idx="45">
                  <c:v>-4</c:v>
                </c:pt>
                <c:pt idx="46">
                  <c:v>-8</c:v>
                </c:pt>
                <c:pt idx="47">
                  <c:v>-16</c:v>
                </c:pt>
                <c:pt idx="4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A2-4823-BDDB-D6E97B8F5F16}"/>
            </c:ext>
          </c:extLst>
        </c:ser>
        <c:ser>
          <c:idx val="1"/>
          <c:order val="1"/>
          <c:tx>
            <c:strRef>
              <c:f>'Új verzió'!$C$138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A2-4823-BDDB-D6E97B8F5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verzió'!$A$139:$A$187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verzió'!$C$139:$C$187</c:f>
              <c:numCache>
                <c:formatCode>General\ "pont"</c:formatCode>
                <c:ptCount val="49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  <c:pt idx="38">
                  <c:v>36</c:v>
                </c:pt>
                <c:pt idx="39">
                  <c:v>12</c:v>
                </c:pt>
                <c:pt idx="40">
                  <c:v>16</c:v>
                </c:pt>
                <c:pt idx="41">
                  <c:v>14</c:v>
                </c:pt>
                <c:pt idx="42">
                  <c:v>10</c:v>
                </c:pt>
                <c:pt idx="43">
                  <c:v>19</c:v>
                </c:pt>
                <c:pt idx="44">
                  <c:v>0</c:v>
                </c:pt>
                <c:pt idx="45">
                  <c:v>-5</c:v>
                </c:pt>
                <c:pt idx="46">
                  <c:v>-14</c:v>
                </c:pt>
                <c:pt idx="47">
                  <c:v>-19</c:v>
                </c:pt>
                <c:pt idx="48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A2-4823-BDDB-D6E97B8F5F16}"/>
            </c:ext>
          </c:extLst>
        </c:ser>
        <c:ser>
          <c:idx val="2"/>
          <c:order val="2"/>
          <c:tx>
            <c:strRef>
              <c:f>'Új verzió'!$D$138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A2-4823-BDDB-D6E97B8F5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verzió'!$A$139:$A$187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verzió'!$D$139:$D$187</c:f>
              <c:numCache>
                <c:formatCode>General\ "pont"</c:formatCode>
                <c:ptCount val="49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  <c:pt idx="38">
                  <c:v>27</c:v>
                </c:pt>
                <c:pt idx="39">
                  <c:v>3</c:v>
                </c:pt>
                <c:pt idx="40">
                  <c:v>21</c:v>
                </c:pt>
                <c:pt idx="41">
                  <c:v>12</c:v>
                </c:pt>
                <c:pt idx="42">
                  <c:v>13</c:v>
                </c:pt>
                <c:pt idx="43">
                  <c:v>10</c:v>
                </c:pt>
                <c:pt idx="44">
                  <c:v>-3</c:v>
                </c:pt>
                <c:pt idx="45">
                  <c:v>1</c:v>
                </c:pt>
                <c:pt idx="46">
                  <c:v>-3</c:v>
                </c:pt>
                <c:pt idx="47">
                  <c:v>-15</c:v>
                </c:pt>
                <c:pt idx="48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A2-4823-BDDB-D6E97B8F5F16}"/>
            </c:ext>
          </c:extLst>
        </c:ser>
        <c:ser>
          <c:idx val="3"/>
          <c:order val="3"/>
          <c:tx>
            <c:strRef>
              <c:f>'Új verzió'!$E$138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A2-4823-BDDB-D6E97B8F5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verzió'!$A$139:$A$187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verzió'!$E$139:$E$187</c:f>
              <c:numCache>
                <c:formatCode>General\ "pont"</c:formatCode>
                <c:ptCount val="49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  <c:pt idx="38">
                  <c:v>18</c:v>
                </c:pt>
                <c:pt idx="39">
                  <c:v>16</c:v>
                </c:pt>
                <c:pt idx="40">
                  <c:v>0</c:v>
                </c:pt>
                <c:pt idx="41">
                  <c:v>12</c:v>
                </c:pt>
                <c:pt idx="42">
                  <c:v>15</c:v>
                </c:pt>
                <c:pt idx="43">
                  <c:v>8</c:v>
                </c:pt>
                <c:pt idx="44">
                  <c:v>10</c:v>
                </c:pt>
                <c:pt idx="45">
                  <c:v>23</c:v>
                </c:pt>
                <c:pt idx="46">
                  <c:v>11</c:v>
                </c:pt>
                <c:pt idx="47">
                  <c:v>16</c:v>
                </c:pt>
                <c:pt idx="4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A2-4823-BDDB-D6E97B8F5F16}"/>
            </c:ext>
          </c:extLst>
        </c:ser>
        <c:ser>
          <c:idx val="4"/>
          <c:order val="4"/>
          <c:tx>
            <c:strRef>
              <c:f>'Új verzió'!$F$138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A2-4823-BDDB-D6E97B8F5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verzió'!$A$139:$A$187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verzió'!$F$139:$F$187</c:f>
              <c:numCache>
                <c:formatCode>General\ "pont"</c:formatCode>
                <c:ptCount val="4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  <c:pt idx="40">
                  <c:v>7</c:v>
                </c:pt>
                <c:pt idx="41">
                  <c:v>9</c:v>
                </c:pt>
                <c:pt idx="42">
                  <c:v>11</c:v>
                </c:pt>
                <c:pt idx="43">
                  <c:v>7</c:v>
                </c:pt>
                <c:pt idx="44">
                  <c:v>2</c:v>
                </c:pt>
                <c:pt idx="45">
                  <c:v>6</c:v>
                </c:pt>
                <c:pt idx="46">
                  <c:v>0</c:v>
                </c:pt>
                <c:pt idx="47">
                  <c:v>-5</c:v>
                </c:pt>
                <c:pt idx="48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4A2-4823-BDDB-D6E97B8F5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01345144356956"/>
          <c:y val="0.93025245102113019"/>
          <c:w val="0.79913965441819768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723599842848261E-2"/>
          <c:w val="0.85216537049810037"/>
          <c:h val="0.648478641476616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677-4128-9E48-C3820DB7A5D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677-4128-9E48-C3820DB7A5D4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77-4128-9E48-C3820DB7A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verzió'!$A$201:$A$249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verzió'!$B$201:$B$249</c:f>
              <c:numCache>
                <c:formatCode>0%</c:formatCode>
                <c:ptCount val="49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  <c:pt idx="38">
                  <c:v>0.81</c:v>
                </c:pt>
                <c:pt idx="39">
                  <c:v>0.77</c:v>
                </c:pt>
                <c:pt idx="40">
                  <c:v>0.79</c:v>
                </c:pt>
                <c:pt idx="41">
                  <c:v>0.86</c:v>
                </c:pt>
                <c:pt idx="42">
                  <c:v>0.82</c:v>
                </c:pt>
                <c:pt idx="43">
                  <c:v>0.83</c:v>
                </c:pt>
                <c:pt idx="44">
                  <c:v>0.81</c:v>
                </c:pt>
                <c:pt idx="45">
                  <c:v>0.86</c:v>
                </c:pt>
                <c:pt idx="46">
                  <c:v>0.81</c:v>
                </c:pt>
                <c:pt idx="47">
                  <c:v>0.87</c:v>
                </c:pt>
                <c:pt idx="4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77-4128-9E48-C3820DB7A5D4}"/>
            </c:ext>
          </c:extLst>
        </c:ser>
        <c:ser>
          <c:idx val="1"/>
          <c:order val="1"/>
          <c:tx>
            <c:strRef>
              <c:f>'Új verzió'!$C$200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677-4128-9E48-C3820DB7A5D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677-4128-9E48-C3820DB7A5D4}"/>
              </c:ext>
            </c:extLst>
          </c:dPt>
          <c:dLbls>
            <c:dLbl>
              <c:idx val="48"/>
              <c:layout>
                <c:manualLayout>
                  <c:x val="0"/>
                  <c:y val="-1.69548417611674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677-4128-9E48-C3820DB7A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verzió'!$A$201:$A$249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verzió'!$C$201:$C$249</c:f>
              <c:numCache>
                <c:formatCode>0%</c:formatCode>
                <c:ptCount val="49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  <c:pt idx="38">
                  <c:v>0.91</c:v>
                </c:pt>
                <c:pt idx="39">
                  <c:v>0.88</c:v>
                </c:pt>
                <c:pt idx="40">
                  <c:v>0.92</c:v>
                </c:pt>
                <c:pt idx="41">
                  <c:v>0.91</c:v>
                </c:pt>
                <c:pt idx="42">
                  <c:v>0.94</c:v>
                </c:pt>
                <c:pt idx="43">
                  <c:v>0.94</c:v>
                </c:pt>
                <c:pt idx="44">
                  <c:v>0.96</c:v>
                </c:pt>
                <c:pt idx="45">
                  <c:v>0.94</c:v>
                </c:pt>
                <c:pt idx="46">
                  <c:v>0.9</c:v>
                </c:pt>
                <c:pt idx="47">
                  <c:v>0.94</c:v>
                </c:pt>
                <c:pt idx="48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677-4128-9E48-C3820DB7A5D4}"/>
            </c:ext>
          </c:extLst>
        </c:ser>
        <c:ser>
          <c:idx val="2"/>
          <c:order val="2"/>
          <c:tx>
            <c:strRef>
              <c:f>'Új verzió'!$D$200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8677-4128-9E48-C3820DB7A5D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677-4128-9E48-C3820DB7A5D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8677-4128-9E48-C3820DB7A5D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8677-4128-9E48-C3820DB7A5D4}"/>
              </c:ext>
            </c:extLst>
          </c:dPt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677-4128-9E48-C3820DB7A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verzió'!$A$201:$A$249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verzió'!$D$201:$D$249</c:f>
              <c:numCache>
                <c:formatCode>0%</c:formatCode>
                <c:ptCount val="49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  <c:pt idx="38">
                  <c:v>0.9</c:v>
                </c:pt>
                <c:pt idx="39">
                  <c:v>0.92</c:v>
                </c:pt>
                <c:pt idx="40">
                  <c:v>0.97</c:v>
                </c:pt>
                <c:pt idx="41">
                  <c:v>0.97</c:v>
                </c:pt>
                <c:pt idx="42">
                  <c:v>0.91</c:v>
                </c:pt>
                <c:pt idx="43">
                  <c:v>1</c:v>
                </c:pt>
                <c:pt idx="44">
                  <c:v>0.88</c:v>
                </c:pt>
                <c:pt idx="45">
                  <c:v>0.93</c:v>
                </c:pt>
                <c:pt idx="46">
                  <c:v>0.93</c:v>
                </c:pt>
                <c:pt idx="47">
                  <c:v>0.95</c:v>
                </c:pt>
                <c:pt idx="48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677-4128-9E48-C3820DB7A5D4}"/>
            </c:ext>
          </c:extLst>
        </c:ser>
        <c:ser>
          <c:idx val="3"/>
          <c:order val="3"/>
          <c:tx>
            <c:strRef>
              <c:f>'Új verzió'!$E$200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4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677-4128-9E48-C3820DB7A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verzió'!$A$201:$A$249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verzió'!$E$201:$E$249</c:f>
              <c:numCache>
                <c:formatCode>0%</c:formatCode>
                <c:ptCount val="49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  <c:pt idx="38">
                  <c:v>1.04</c:v>
                </c:pt>
                <c:pt idx="39">
                  <c:v>1.01</c:v>
                </c:pt>
                <c:pt idx="40">
                  <c:v>1</c:v>
                </c:pt>
                <c:pt idx="41">
                  <c:v>1.06</c:v>
                </c:pt>
                <c:pt idx="42">
                  <c:v>0.99</c:v>
                </c:pt>
                <c:pt idx="43">
                  <c:v>1.05</c:v>
                </c:pt>
                <c:pt idx="44">
                  <c:v>1.04</c:v>
                </c:pt>
                <c:pt idx="45">
                  <c:v>0.98</c:v>
                </c:pt>
                <c:pt idx="46">
                  <c:v>1</c:v>
                </c:pt>
                <c:pt idx="47">
                  <c:v>1.04</c:v>
                </c:pt>
                <c:pt idx="48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677-4128-9E48-C3820DB7A5D4}"/>
            </c:ext>
          </c:extLst>
        </c:ser>
        <c:ser>
          <c:idx val="4"/>
          <c:order val="4"/>
          <c:tx>
            <c:strRef>
              <c:f>'Új verzió'!$F$200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677-4128-9E48-C3820DB7A5D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677-4128-9E48-C3820DB7A5D4}"/>
              </c:ext>
            </c:extLst>
          </c:dPt>
          <c:dLbls>
            <c:dLbl>
              <c:idx val="48"/>
              <c:layout>
                <c:manualLayout>
                  <c:x val="0"/>
                  <c:y val="-1.21106012579767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677-4128-9E48-C3820DB7A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verzió'!$A$201:$A$249</c:f>
              <c:strCache>
                <c:ptCount val="4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  <c:pt idx="40">
                  <c:v>Április</c:v>
                </c:pt>
                <c:pt idx="42">
                  <c:v>Június</c:v>
                </c:pt>
                <c:pt idx="44">
                  <c:v>Augusztus</c:v>
                </c:pt>
                <c:pt idx="46">
                  <c:v>Október</c:v>
                </c:pt>
                <c:pt idx="48">
                  <c:v>December</c:v>
                </c:pt>
              </c:strCache>
            </c:strRef>
          </c:cat>
          <c:val>
            <c:numRef>
              <c:f>'Új verzió'!$F$201:$F$249</c:f>
              <c:numCache>
                <c:formatCode>0%</c:formatCode>
                <c:ptCount val="49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  <c:pt idx="38">
                  <c:v>0.93</c:v>
                </c:pt>
                <c:pt idx="39">
                  <c:v>0.91</c:v>
                </c:pt>
                <c:pt idx="40">
                  <c:v>0.93</c:v>
                </c:pt>
                <c:pt idx="41">
                  <c:v>0.97</c:v>
                </c:pt>
                <c:pt idx="42">
                  <c:v>0.94</c:v>
                </c:pt>
                <c:pt idx="43">
                  <c:v>0.97</c:v>
                </c:pt>
                <c:pt idx="44">
                  <c:v>0.94</c:v>
                </c:pt>
                <c:pt idx="45">
                  <c:v>0.92</c:v>
                </c:pt>
                <c:pt idx="46">
                  <c:v>0.92</c:v>
                </c:pt>
                <c:pt idx="47">
                  <c:v>0.95</c:v>
                </c:pt>
                <c:pt idx="48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677-4128-9E48-C3820DB7A5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0243833087945"/>
          <c:y val="0.92792933511845499"/>
          <c:w val="0.79775067828623381"/>
          <c:h val="6.72264243783542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előző havi -12-ről -7 pontra emelkedett, ami az elmúlt 3 hónap legmagasabb értéke.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is javultak az előző hónaphoz képest: előbbi a novemberi -24-ről -19 (ami az elmúlt 4 hónap legmagasabb értéke), utóbbi pedig +1-ről +6 pontra.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előző hónaphoz viszonyított javulása minden méretkategóriában jellemző volt, továbbá a korábbi hónapok kedvezőtlen trendjét követően már az iparban és építőiparban is javulást mutatott az üzleti hangulat a decemberi válaszadók körében.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mutatója is javult novemberhez képest: előbbi +17-ről +23 (ami az elmúlt 3 hónap legkedvezőbb értéke), utóbbi pedig -6-ról -4 pontra.  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a bevételi szint is nőtt novemberhez képest: előbbi 88-ról 90, utóbbi pedig 95-ről 97 százalékra, melyek rendre az elmúlt 3, illetve 4 hónap legmagasabb értékei.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előző havi -12-ről -7 pontra emelkedett, ami az elmúlt 3 hónap legmagasabb értéke.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is javultak az előző hónaphoz képest: előbbi a novemberi -24-ről -19 (ami az elmúlt 4 hónap legmagasabb értéke), utóbbi pedig +1-ről +6 pontra.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a bevételi szint is nőtt novemberhez képest: előbbi 88-ról 90, utóbbi pedig 95-ről 97 százalékra, melyek rendre az elmúlt 3, illetve 4 hónap legmagasabb értékei.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mutatója is javult novemberhez képest: előbbi +17-ről +23 (ami az elmúlt 3 hónap legkedvezőbb értéke), utóbbi pedig -6-ról -4 pontra.  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előző hónaphoz viszonyított javulása minden méretkategóriában jellemző volt, továbbá a korábbi hónapok kedvezőtlen trendjét követően már az iparban és építőiparban is javulást mutatott az üzleti hangulat a decemberi válaszadók körében.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2025. 02. 20.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2024. decemberi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1" y="310448"/>
            <a:ext cx="8445357" cy="609486"/>
          </a:xfrm>
        </p:spPr>
        <p:txBody>
          <a:bodyPr>
            <a:noAutofit/>
          </a:bodyPr>
          <a:lstStyle/>
          <a:p>
            <a:r>
              <a:rPr lang="hu-HU" sz="2000" dirty="0"/>
              <a:t>Az 1 évvel korábbi szinthez viszonyított átlagos kapacitás-kihasználtság az előző havi 88-ról 90 százalékra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215227"/>
              </p:ext>
            </p:extLst>
          </p:nvPr>
        </p:nvGraphicFramePr>
        <p:xfrm>
          <a:off x="0" y="919934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B783BDB9-A763-D295-F667-642EA622E5E4}"/>
              </a:ext>
            </a:extLst>
          </p:cNvPr>
          <p:cNvSpPr txBox="1"/>
          <p:nvPr/>
        </p:nvSpPr>
        <p:spPr>
          <a:xfrm>
            <a:off x="8698727" y="2743200"/>
            <a:ext cx="5168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" y="308496"/>
            <a:ext cx="815517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 szolgáltatás és kereskedelem kivételével nőtt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Megjegyzés: Az ágazati és teljes átlag közötti különbséget az okozza, hogy előbbi súlyozatlan, utóbbi pedig nemcsak az ágazatok, hanem a vállalatok mérete szerint is súlyozott. Az egyenlegmutató a pozitív és negatív válaszok arányainak különbsége.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584849"/>
              </p:ext>
            </p:extLst>
          </p:nvPr>
        </p:nvGraphicFramePr>
        <p:xfrm>
          <a:off x="-4" y="920496"/>
          <a:ext cx="9144003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7E83ADC9-995A-BCF7-D7D4-EEB2F645DD56}"/>
              </a:ext>
            </a:extLst>
          </p:cNvPr>
          <p:cNvSpPr txBox="1"/>
          <p:nvPr/>
        </p:nvSpPr>
        <p:spPr>
          <a:xfrm>
            <a:off x="8686800" y="2267712"/>
            <a:ext cx="54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83%</a:t>
            </a:r>
          </a:p>
        </p:txBody>
      </p:sp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110723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kapacitás-kihasználtságra vonatkozó várakozások a      kkv-knál javultak, a nagyvállalatoknál azonban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415230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2" y="319590"/>
            <a:ext cx="807194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1 évvel korábbi szinthez viszonyított átlagos bevételi szint az előző havi 95-ről 97 százalékra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047078"/>
              </p:ext>
            </p:extLst>
          </p:nvPr>
        </p:nvGraphicFramePr>
        <p:xfrm>
          <a:off x="-1" y="931590"/>
          <a:ext cx="9144001" cy="5243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482"/>
            <a:ext cx="8239874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megítélése továbbra is enyhén kedvezőtlen, de az aktuális helyzet és a várakozások is javultak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1964896" y="1895967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  <p:sp>
        <p:nvSpPr>
          <p:cNvPr id="32" name="Szövegdoboz 5">
            <a:extLst>
              <a:ext uri="{FF2B5EF4-FFF2-40B4-BE49-F238E27FC236}">
                <a16:creationId xmlns:a16="http://schemas.microsoft.com/office/drawing/2014/main" id="{CEC804BE-234E-8EE9-1096-D2AC2BD3E343}"/>
              </a:ext>
            </a:extLst>
          </p:cNvPr>
          <p:cNvSpPr txBox="1"/>
          <p:nvPr/>
        </p:nvSpPr>
        <p:spPr>
          <a:xfrm>
            <a:off x="2493934" y="1678559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2024/2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849EEA67-1B75-F9B7-D03B-AFCBE7784F92}"/>
              </a:ext>
            </a:extLst>
          </p:cNvPr>
          <p:cNvSpPr txBox="1"/>
          <p:nvPr/>
        </p:nvSpPr>
        <p:spPr>
          <a:xfrm>
            <a:off x="2056864" y="2877167"/>
            <a:ext cx="8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2024/3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391094"/>
              </p:ext>
            </p:extLst>
          </p:nvPr>
        </p:nvGraphicFramePr>
        <p:xfrm>
          <a:off x="10815" y="921481"/>
          <a:ext cx="9122370" cy="4962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Szövegdoboz 30">
            <a:extLst>
              <a:ext uri="{FF2B5EF4-FFF2-40B4-BE49-F238E27FC236}">
                <a16:creationId xmlns:a16="http://schemas.microsoft.com/office/drawing/2014/main" id="{95513A00-E5BE-889D-5917-C37DD42D631E}"/>
              </a:ext>
            </a:extLst>
          </p:cNvPr>
          <p:cNvSpPr txBox="1"/>
          <p:nvPr/>
        </p:nvSpPr>
        <p:spPr>
          <a:xfrm>
            <a:off x="2586305" y="2723032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2024/4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5BB18C78-C666-EBA5-4A18-F0F72DF6BA6C}"/>
              </a:ext>
            </a:extLst>
          </p:cNvPr>
          <p:cNvSpPr txBox="1"/>
          <p:nvPr/>
        </p:nvSpPr>
        <p:spPr>
          <a:xfrm>
            <a:off x="3618469" y="221119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2024/5</a:t>
            </a: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8180330E-3ED5-52C3-BC55-B43797887864}"/>
              </a:ext>
            </a:extLst>
          </p:cNvPr>
          <p:cNvSpPr txBox="1"/>
          <p:nvPr/>
        </p:nvSpPr>
        <p:spPr>
          <a:xfrm>
            <a:off x="2799297" y="2269927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2024/6</a:t>
            </a: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057843D4-2796-23AD-D13D-8F324066D3FE}"/>
              </a:ext>
            </a:extLst>
          </p:cNvPr>
          <p:cNvSpPr txBox="1"/>
          <p:nvPr/>
        </p:nvSpPr>
        <p:spPr>
          <a:xfrm>
            <a:off x="3830881" y="254057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2024/7</a:t>
            </a: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B37FAF5-F6F7-9142-5639-051D904D7ABD}"/>
              </a:ext>
            </a:extLst>
          </p:cNvPr>
          <p:cNvSpPr txBox="1"/>
          <p:nvPr/>
        </p:nvSpPr>
        <p:spPr>
          <a:xfrm>
            <a:off x="2553099" y="2408876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2024/8</a:t>
            </a: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D2166185-8D26-763C-0B59-30098DEDD551}"/>
              </a:ext>
            </a:extLst>
          </p:cNvPr>
          <p:cNvSpPr txBox="1"/>
          <p:nvPr/>
        </p:nvSpPr>
        <p:spPr>
          <a:xfrm>
            <a:off x="846167" y="2540573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2024/10</a:t>
            </a: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AA49568B-47E0-D504-47C8-D145C2A21A2B}"/>
              </a:ext>
            </a:extLst>
          </p:cNvPr>
          <p:cNvSpPr txBox="1"/>
          <p:nvPr/>
        </p:nvSpPr>
        <p:spPr>
          <a:xfrm>
            <a:off x="2177009" y="2562764"/>
            <a:ext cx="716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2024/9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9BB6BDC0-B7B4-E929-57B5-1B7F8C3E5952}"/>
              </a:ext>
            </a:extLst>
          </p:cNvPr>
          <p:cNvSpPr txBox="1"/>
          <p:nvPr/>
        </p:nvSpPr>
        <p:spPr>
          <a:xfrm>
            <a:off x="2218515" y="3257330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2024/11</a:t>
            </a: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072C3482-90B9-1EAF-EBAA-ED97606F2600}"/>
              </a:ext>
            </a:extLst>
          </p:cNvPr>
          <p:cNvSpPr txBox="1"/>
          <p:nvPr/>
        </p:nvSpPr>
        <p:spPr>
          <a:xfrm>
            <a:off x="3054207" y="3327065"/>
            <a:ext cx="835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rgbClr val="FF0000"/>
                </a:solidFill>
              </a:rPr>
              <a:t>2024/12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56315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-2" y="314023"/>
            <a:ext cx="8139231" cy="603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a vevők hiánya mellett újra a magas termelési árak jelentik a leggyakoribb problémát a válaszadók körében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797067"/>
              </p:ext>
            </p:extLst>
          </p:nvPr>
        </p:nvGraphicFramePr>
        <p:xfrm>
          <a:off x="0" y="917510"/>
          <a:ext cx="9143999" cy="488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8437114A-89F9-40B7-114E-50891B00B381}"/>
              </a:ext>
            </a:extLst>
          </p:cNvPr>
          <p:cNvSpPr txBox="1"/>
          <p:nvPr/>
        </p:nvSpPr>
        <p:spPr>
          <a:xfrm>
            <a:off x="8614172" y="2282862"/>
            <a:ext cx="594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22%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0176"/>
            <a:ext cx="8157680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az elmúlt 3 hónap legalacsonyabb szintjére gyengült…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842337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600967"/>
              </p:ext>
            </p:extLst>
          </p:nvPr>
        </p:nvGraphicFramePr>
        <p:xfrm>
          <a:off x="0" y="922448"/>
          <a:ext cx="9144000" cy="4919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1DA1982D-DC7E-424B-17C5-4F6257BCE178}"/>
              </a:ext>
            </a:extLst>
          </p:cNvPr>
          <p:cNvSpPr txBox="1"/>
          <p:nvPr/>
        </p:nvSpPr>
        <p:spPr>
          <a:xfrm>
            <a:off x="7830687" y="3052503"/>
            <a:ext cx="832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-29 pont</a:t>
            </a:r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20687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várakozások ugyanakkor kismértékben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68566" y="5985876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661037"/>
              </p:ext>
            </p:extLst>
          </p:nvPr>
        </p:nvGraphicFramePr>
        <p:xfrm>
          <a:off x="19568" y="922448"/>
          <a:ext cx="9104863" cy="506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4554"/>
            <a:ext cx="8364012" cy="612000"/>
          </a:xfrm>
        </p:spPr>
        <p:txBody>
          <a:bodyPr>
            <a:noAutofit/>
          </a:bodyPr>
          <a:lstStyle/>
          <a:p>
            <a:r>
              <a:rPr lang="hu-HU" sz="2000" dirty="0"/>
              <a:t>4 havi csökkenést követően a beruházási tervek mutatója az elmúlt 3 hónap legmagasabb szintjére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405564"/>
              </p:ext>
            </p:extLst>
          </p:nvPr>
        </p:nvGraphicFramePr>
        <p:xfrm>
          <a:off x="0" y="932722"/>
          <a:ext cx="9144000" cy="481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9D50ED82-6314-521B-F03B-CFF58D67C2E2}"/>
              </a:ext>
            </a:extLst>
          </p:cNvPr>
          <p:cNvSpPr txBox="1"/>
          <p:nvPr/>
        </p:nvSpPr>
        <p:spPr>
          <a:xfrm>
            <a:off x="7947051" y="2538688"/>
            <a:ext cx="666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5 pont</a:t>
            </a:r>
          </a:p>
        </p:txBody>
      </p:sp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50044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létszámbővítési tervek mutatója továbbra is negatív, de kismértékben javult az előző havi mélyponthoz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921380" y="6070998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625288"/>
              </p:ext>
            </p:extLst>
          </p:nvPr>
        </p:nvGraphicFramePr>
        <p:xfrm>
          <a:off x="0" y="922449"/>
          <a:ext cx="9144000" cy="5148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5772"/>
            <a:ext cx="7954297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foglalkoztatási várakozások továbbra is minden vizsgált tevékenységi körben negatívak, de javultak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031595"/>
              </p:ext>
            </p:extLst>
          </p:nvPr>
        </p:nvGraphicFramePr>
        <p:xfrm>
          <a:off x="0" y="937772"/>
          <a:ext cx="9144000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75278" cy="612000"/>
          </a:xfrm>
        </p:spPr>
        <p:txBody>
          <a:bodyPr>
            <a:noAutofit/>
          </a:bodyPr>
          <a:lstStyle/>
          <a:p>
            <a:r>
              <a:rPr lang="hu-HU" sz="2000" dirty="0"/>
              <a:t>az elmúlt 3 hónapban megvalósított áremelések mutatója az elmúlt 6 hónap legmagasabb szintjére nőtt decemberben…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824559" y="5917606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99590" y="5732103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069440"/>
              </p:ext>
            </p:extLst>
          </p:nvPr>
        </p:nvGraphicFramePr>
        <p:xfrm>
          <a:off x="0" y="911619"/>
          <a:ext cx="9144000" cy="4942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6282"/>
            <a:ext cx="809178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következő 3 hónapban tervezett áremelések mutatója pedig 2023. január óta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429698"/>
              </p:ext>
            </p:extLst>
          </p:nvPr>
        </p:nvGraphicFramePr>
        <p:xfrm>
          <a:off x="0" y="928282"/>
          <a:ext cx="9143999" cy="4845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0" y="2279577"/>
            <a:ext cx="6780665" cy="2298834"/>
          </a:xfrm>
        </p:spPr>
        <p:txBody>
          <a:bodyPr/>
          <a:lstStyle/>
          <a:p>
            <a:r>
              <a:rPr lang="hu-HU" dirty="0"/>
              <a:t>Köszönjük minden közreműködőnek a felmérésben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kedvezőtlen, de az elmúlt 3 hónap legmagasabb szintjére javult decemberben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03899905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2" y="309397"/>
            <a:ext cx="7898053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-12-ről    -7 pontra nőtt, ami az elmúlt 3 hónap legmagasabb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6510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572867"/>
              </p:ext>
            </p:extLst>
          </p:nvPr>
        </p:nvGraphicFramePr>
        <p:xfrm>
          <a:off x="0" y="921397"/>
          <a:ext cx="9128245" cy="504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21515"/>
            <a:ext cx="8027630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átlagos megítélése az elmúlt 4 hónap legmagasabb szintjére nőtt és minden méretkategóriában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331819"/>
              </p:ext>
            </p:extLst>
          </p:nvPr>
        </p:nvGraphicFramePr>
        <p:xfrm>
          <a:off x="1" y="933515"/>
          <a:ext cx="9112494" cy="5000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A6EA2260-A5AE-942A-D7A5-5A76DB5035DF}"/>
              </a:ext>
            </a:extLst>
          </p:cNvPr>
          <p:cNvSpPr txBox="1"/>
          <p:nvPr/>
        </p:nvSpPr>
        <p:spPr>
          <a:xfrm>
            <a:off x="8385048" y="3491193"/>
            <a:ext cx="824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-31 pont</a:t>
            </a:r>
          </a:p>
        </p:txBody>
      </p:sp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4" y="314733"/>
            <a:ext cx="806824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kivételével a jelenlegi helyzet valamennyi vizsgált tényezőjének megítélése javult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567483"/>
              </p:ext>
            </p:extLst>
          </p:nvPr>
        </p:nvGraphicFramePr>
        <p:xfrm>
          <a:off x="0" y="926733"/>
          <a:ext cx="9143999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B4D24F8A-F5EC-636B-9A2D-B6F4832FD2E9}"/>
              </a:ext>
            </a:extLst>
          </p:cNvPr>
          <p:cNvSpPr txBox="1"/>
          <p:nvPr/>
        </p:nvSpPr>
        <p:spPr>
          <a:xfrm>
            <a:off x="7866643" y="2440173"/>
            <a:ext cx="834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-16 pont</a:t>
            </a:r>
          </a:p>
        </p:txBody>
      </p:sp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5911"/>
            <a:ext cx="8132323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minden vizsgált szempont kapcsán kedvezőbbé váltak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023631"/>
              </p:ext>
            </p:extLst>
          </p:nvPr>
        </p:nvGraphicFramePr>
        <p:xfrm>
          <a:off x="1" y="917911"/>
          <a:ext cx="9144000" cy="553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E91D6D23-E3AD-6E74-E7E8-D4D06CE8F9FB}"/>
              </a:ext>
            </a:extLst>
          </p:cNvPr>
          <p:cNvSpPr txBox="1"/>
          <p:nvPr/>
        </p:nvSpPr>
        <p:spPr>
          <a:xfrm>
            <a:off x="7907744" y="2607051"/>
            <a:ext cx="739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-4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6" y="310449"/>
            <a:ext cx="8039660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javulása minden méretkategóriában jellemző volt,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15753" y="5577254"/>
            <a:ext cx="9112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 méret szerinti és a teljes átlag közötti különbséget az okozza, hogy előbbi súlyozatlan, utóbbi pedig nemcsak a vállalatok mérete, hanem azok ágazata szerint is súlyozott. A skála értékei -100 és +100 között mozognak. A pozitív értékek a konjunktúra javulását, a negatívok a romlását jelzik.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31506" y="628514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295213"/>
              </p:ext>
            </p:extLst>
          </p:nvPr>
        </p:nvGraphicFramePr>
        <p:xfrm>
          <a:off x="0" y="922450"/>
          <a:ext cx="9128247" cy="4654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77086</TotalTime>
  <Words>1207</Words>
  <Application>Microsoft Office PowerPoint</Application>
  <PresentationFormat>Diavetítés a képernyőre (4:3 oldalarány)</PresentationFormat>
  <Paragraphs>140</Paragraphs>
  <Slides>25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MNB téma 4_3 új</vt:lpstr>
      <vt:lpstr>MNB téma 4_3 nyomtatásra</vt:lpstr>
      <vt:lpstr>Az mnb Vállalati Konjunktúra felmérésének 2024. decemberi eredményei</vt:lpstr>
      <vt:lpstr>Az mnb vállalati konjunktúrafelmérései</vt:lpstr>
      <vt:lpstr>A vállalati konjunktúra továbbra is kedvezőtlen, de az elmúlt 3 hónap legmagasabb szintjére javult decemberben</vt:lpstr>
      <vt:lpstr>Az mnb vállalati konjunktúraindexe az előző havi -12-ről    -7 pontra nőtt, ami az elmúlt 3 hónap legmagasabb értéke</vt:lpstr>
      <vt:lpstr>A jelenlegi helyzet átlagos megítélése az elmúlt 4 hónap legmagasabb szintjére nőtt és minden méretkategóriában javult</vt:lpstr>
      <vt:lpstr>Az üzleti környezet kivételével a jelenlegi helyzet valamennyi vizsgált tényezőjének megítélése javult novemberhez képest</vt:lpstr>
      <vt:lpstr>A várakozások minden vizsgált szempont kapcsán kedvezőbbé váltak novemberhez képest</vt:lpstr>
      <vt:lpstr>a várakozások javulása minden méretkategóriában jellemző volt, leginkább a nagyvállalatoknál</vt:lpstr>
      <vt:lpstr>Termelés és kereslet</vt:lpstr>
      <vt:lpstr>Az 1 évvel korábbi szinthez viszonyított átlagos kapacitás-kihasználtság az előző havi 88-ról 90 százalékra nőtt</vt:lpstr>
      <vt:lpstr>Az átlagos kapacitás-kihasználtság a szolgáltatás és kereskedelem kivételével nőtt az előző hónaphoz képest</vt:lpstr>
      <vt:lpstr>A kapacitás-kihasználtságra vonatkozó várakozások a      kkv-knál javultak, a nagyvállalatoknál azonban gyengültek</vt:lpstr>
      <vt:lpstr>az 1 évvel korábbi szinthez viszonyított átlagos bevételi szint az előző havi 95-ről 97 százalékra nőtt</vt:lpstr>
      <vt:lpstr>A bevételi szint megítélése továbbra is enyhén kedvezőtlen, de az aktuális helyzet és a várakozások is javultak novemberhez képest</vt:lpstr>
      <vt:lpstr>PowerPoint-bemutató</vt:lpstr>
      <vt:lpstr>Üzleti környezet, beruházások, foglalkoztatás</vt:lpstr>
      <vt:lpstr>AZ ÜZLETI KÖRNYEZET átlagos megítélése az elmúlt 3 hónap legalacsonyabb szintjére gyengült…</vt:lpstr>
      <vt:lpstr>… A várakozások ugyanakkor kismértékben javultak az előző hónaphoz képest</vt:lpstr>
      <vt:lpstr>4 havi csökkenést követően a beruházási tervek mutatója az elmúlt 3 hónap legmagasabb szintjére emelkedett</vt:lpstr>
      <vt:lpstr>A létszámbővítési tervek mutatója továbbra is negatív, de kismértékben javult az előző havi mélyponthoz képest</vt:lpstr>
      <vt:lpstr>a foglalkoztatási várakozások továbbra is minden vizsgált tevékenységi körben negatívak, de javultak novemberhez képest</vt:lpstr>
      <vt:lpstr>Árak</vt:lpstr>
      <vt:lpstr>az elmúlt 3 hónapban megvalósított áremelések mutatója az elmúlt 6 hónap legmagasabb szintjére nőtt decemberben…</vt:lpstr>
      <vt:lpstr>… A következő 3 hónapban tervezett áremelések mutatója pedig 2023. január óta nem volt ilyen magas szinten</vt:lpstr>
      <vt:lpstr>Köszönjük minden közreműködőnek a felmérésben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2703</cp:revision>
  <dcterms:created xsi:type="dcterms:W3CDTF">2020-04-06T05:19:02Z</dcterms:created>
  <dcterms:modified xsi:type="dcterms:W3CDTF">2025-02-20T10:04:21Z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