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7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8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FFB3B5"/>
    <a:srgbClr val="FDC7E3"/>
    <a:srgbClr val="91EEFB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4\febru&#225;r\input\2024%20febru&#225;r%20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60806862567"/>
          <c:y val="4.1523086468784012E-2"/>
          <c:w val="0.80040480942340941"/>
          <c:h val="0.595203845365711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D5B-4B1E-830D-A7BE4F180F80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5B-4B1E-830D-A7BE4F180F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Indexek!$B$4:$AN$4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Indexek!$B$5:$AN$5</c:f>
              <c:numCache>
                <c:formatCode>General\ "pont"</c:formatCode>
                <c:ptCount val="3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5B-4B1E-830D-A7BE4F180F80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D5B-4B1E-830D-A7BE4F180F80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5B-4B1E-830D-A7BE4F180F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Indexek!$B$4:$AN$4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Indexek!$B$6:$AN$6</c:f>
              <c:numCache>
                <c:formatCode>General\ "pont"</c:formatCode>
                <c:ptCount val="3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D5B-4B1E-830D-A7BE4F180F80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D5B-4B1E-830D-A7BE4F180F80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5B-4B1E-830D-A7BE4F180F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Indexek!$B$4:$AN$4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Indexek!$B$7:$AN$7</c:f>
              <c:numCache>
                <c:formatCode>General\ "pont"</c:formatCode>
                <c:ptCount val="39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  <c:pt idx="36">
                  <c:v>-11</c:v>
                </c:pt>
                <c:pt idx="37">
                  <c:v>2</c:v>
                </c:pt>
                <c:pt idx="3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D5B-4B1E-830D-A7BE4F180F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15663534922262"/>
          <c:y val="0.91752460308468553"/>
          <c:w val="0.76342519691077559"/>
          <c:h val="7.2086496187805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chemeClr val="accent1">
                    <a:lumMod val="20000"/>
                    <a:lumOff val="80000"/>
                  </a:schemeClr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989-4B3E-9EE9-C75B111889E3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989-4B3E-9EE9-C75B111889E3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989-4B3E-9EE9-C75B111889E3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989-4B3E-9EE9-C75B111889E3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989-4B3E-9EE9-C75B111889E3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989-4B3E-9EE9-C75B111889E3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B989-4B3E-9EE9-C75B111889E3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989-4B3E-9EE9-C75B111889E3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989-4B3E-9EE9-C75B111889E3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989-4B3E-9EE9-C75B111889E3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989-4B3E-9EE9-C75B111889E3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989-4B3E-9EE9-C75B111889E3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989-4B3E-9EE9-C75B111889E3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B989-4B3E-9EE9-C75B111889E3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B989-4B3E-9EE9-C75B111889E3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B989-4B3E-9EE9-C75B111889E3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B989-4B3E-9EE9-C75B111889E3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B989-4B3E-9EE9-C75B111889E3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B989-4B3E-9EE9-C75B111889E3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B989-4B3E-9EE9-C75B111889E3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B989-4B3E-9EE9-C75B111889E3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B989-4B3E-9EE9-C75B111889E3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B989-4B3E-9EE9-C75B111889E3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B989-4B3E-9EE9-C75B111889E3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B989-4B3E-9EE9-C75B111889E3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B989-4B3E-9EE9-C75B111889E3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B989-4B3E-9EE9-C75B111889E3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B989-4B3E-9EE9-C75B111889E3}"/>
              </c:ext>
            </c:extLst>
          </c:dPt>
          <c:dPt>
            <c:idx val="2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B989-4B3E-9EE9-C75B111889E3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D-B989-4B3E-9EE9-C75B111889E3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B989-4B3E-9EE9-C75B111889E3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F-B989-4B3E-9EE9-C75B111889E3}"/>
              </c:ext>
            </c:extLst>
          </c:dPt>
          <c:dPt>
            <c:idx val="3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0-B989-4B3E-9EE9-C75B111889E3}"/>
              </c:ext>
            </c:extLst>
          </c:dPt>
          <c:dPt>
            <c:idx val="3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1-B989-4B3E-9EE9-C75B111889E3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2-B989-4B3E-9EE9-C75B111889E3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3-B989-4B3E-9EE9-C75B111889E3}"/>
              </c:ext>
            </c:extLst>
          </c:dPt>
          <c:dPt>
            <c:idx val="3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4-B989-4B3E-9EE9-C75B111889E3}"/>
              </c:ext>
            </c:extLst>
          </c:dPt>
          <c:dPt>
            <c:idx val="38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25-B989-4B3E-9EE9-C75B111889E3}"/>
              </c:ext>
            </c:extLst>
          </c:dPt>
          <c:xVal>
            <c:numRef>
              <c:f>Árbevétel!$B$2:$AN$2</c:f>
              <c:numCache>
                <c:formatCode>General</c:formatCode>
                <c:ptCount val="3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</c:numCache>
            </c:numRef>
          </c:xVal>
          <c:yVal>
            <c:numRef>
              <c:f>Árbevétel!$B$3:$AN$3</c:f>
              <c:numCache>
                <c:formatCode>General</c:formatCode>
                <c:ptCount val="3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26-B989-4B3E-9EE9-C75B11188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9027668416447947"/>
          <c:h val="0.4145477400826754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verzió'!$A$262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verzió'!$B$262:$AM$262</c:f>
              <c:numCache>
                <c:formatCode>General</c:formatCode>
                <c:ptCount val="38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  <c:pt idx="36" formatCode="0%">
                  <c:v>0.49</c:v>
                </c:pt>
                <c:pt idx="37" formatCode="0%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22-483C-9683-B0CE54DCF4E2}"/>
            </c:ext>
          </c:extLst>
        </c:ser>
        <c:ser>
          <c:idx val="1"/>
          <c:order val="1"/>
          <c:tx>
            <c:strRef>
              <c:f>'Új verzió'!$A$263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322-483C-9683-B0CE54DCF4E2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322-483C-9683-B0CE54DCF4E2}"/>
              </c:ext>
            </c:extLst>
          </c:dPt>
          <c:dLbls>
            <c:dLbl>
              <c:idx val="38"/>
              <c:layout>
                <c:manualLayout>
                  <c:x val="-1.3888888888888889E-3"/>
                  <c:y val="-2.58157786038826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703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322-483C-9683-B0CE54DCF4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verzió'!$B$263:$AN$263</c:f>
              <c:numCache>
                <c:formatCode>General</c:formatCode>
                <c:ptCount val="39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  <c:pt idx="36" formatCode="0%">
                  <c:v>0.52</c:v>
                </c:pt>
                <c:pt idx="37" formatCode="0%">
                  <c:v>0.54</c:v>
                </c:pt>
                <c:pt idx="38" formatCode="0%">
                  <c:v>0.51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22-483C-9683-B0CE54DCF4E2}"/>
            </c:ext>
          </c:extLst>
        </c:ser>
        <c:ser>
          <c:idx val="7"/>
          <c:order val="2"/>
          <c:tx>
            <c:strRef>
              <c:f>'Új verzió'!$A$270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22-483C-9683-B0CE54DCF4E2}"/>
                </c:ext>
              </c:extLst>
            </c:dLbl>
            <c:dLbl>
              <c:idx val="38"/>
              <c:layout>
                <c:manualLayout>
                  <c:x val="-1.3888888888888889E-3"/>
                  <c:y val="3.3560512185047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322-483C-9683-B0CE54DCF4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verzió'!$B$270:$AN$270</c:f>
              <c:numCache>
                <c:formatCode>General</c:formatCode>
                <c:ptCount val="39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  <c:pt idx="36" formatCode="0%">
                  <c:v>0.45</c:v>
                </c:pt>
                <c:pt idx="37" formatCode="0%">
                  <c:v>0.49</c:v>
                </c:pt>
                <c:pt idx="38" formatCode="0%">
                  <c:v>0.46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8322-483C-9683-B0CE54DCF4E2}"/>
            </c:ext>
          </c:extLst>
        </c:ser>
        <c:ser>
          <c:idx val="2"/>
          <c:order val="3"/>
          <c:tx>
            <c:strRef>
              <c:f>'Új verzió'!$A$265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322-483C-9683-B0CE54DCF4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verzió'!$B$265:$AN$265</c:f>
              <c:numCache>
                <c:formatCode>0%</c:formatCode>
                <c:ptCount val="39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  <c:pt idx="36">
                  <c:v>0.47</c:v>
                </c:pt>
                <c:pt idx="37">
                  <c:v>0.43</c:v>
                </c:pt>
                <c:pt idx="38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322-483C-9683-B0CE54DCF4E2}"/>
            </c:ext>
          </c:extLst>
        </c:ser>
        <c:ser>
          <c:idx val="3"/>
          <c:order val="4"/>
          <c:tx>
            <c:strRef>
              <c:f>'Új verzió'!$A$266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322-483C-9683-B0CE54DCF4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verzió'!$B$266:$AN$266</c:f>
              <c:numCache>
                <c:formatCode>0%</c:formatCode>
                <c:ptCount val="39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  <c:pt idx="36">
                  <c:v>0.26</c:v>
                </c:pt>
                <c:pt idx="37">
                  <c:v>0.28999999999999998</c:v>
                </c:pt>
                <c:pt idx="38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322-483C-9683-B0CE54DCF4E2}"/>
            </c:ext>
          </c:extLst>
        </c:ser>
        <c:ser>
          <c:idx val="4"/>
          <c:order val="5"/>
          <c:tx>
            <c:strRef>
              <c:f>'Új verzió'!$A$267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verzió'!$B$267:$AN$267</c:f>
              <c:numCache>
                <c:formatCode>0%</c:formatCode>
                <c:ptCount val="39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  <c:pt idx="36">
                  <c:v>0.06</c:v>
                </c:pt>
                <c:pt idx="37">
                  <c:v>0.1</c:v>
                </c:pt>
                <c:pt idx="38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322-483C-9683-B0CE54DCF4E2}"/>
            </c:ext>
          </c:extLst>
        </c:ser>
        <c:ser>
          <c:idx val="5"/>
          <c:order val="6"/>
          <c:tx>
            <c:strRef>
              <c:f>'Új verzió'!$A$268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322-483C-9683-B0CE54DCF4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verzió'!$B$268:$AN$268</c:f>
              <c:numCache>
                <c:formatCode>0%</c:formatCode>
                <c:ptCount val="39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  <c:pt idx="36">
                  <c:v>0.25</c:v>
                </c:pt>
                <c:pt idx="37">
                  <c:v>0.12</c:v>
                </c:pt>
                <c:pt idx="38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322-483C-9683-B0CE54DCF4E2}"/>
            </c:ext>
          </c:extLst>
        </c:ser>
        <c:ser>
          <c:idx val="6"/>
          <c:order val="7"/>
          <c:tx>
            <c:strRef>
              <c:f>'Új verzió'!$A$269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0"/>
                  <c:y val="-3.3560512185047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322-483C-9683-B0CE54DCF4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verzió'!$B$269:$AN$269</c:f>
              <c:numCache>
                <c:formatCode>0%</c:formatCode>
                <c:ptCount val="39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  <c:pt idx="36">
                  <c:v>0.15</c:v>
                </c:pt>
                <c:pt idx="37">
                  <c:v>0.13</c:v>
                </c:pt>
                <c:pt idx="38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8322-483C-9683-B0CE54DCF4E2}"/>
            </c:ext>
          </c:extLst>
        </c:ser>
        <c:ser>
          <c:idx val="8"/>
          <c:order val="8"/>
          <c:tx>
            <c:strRef>
              <c:f>'Új verzió'!$A$271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322-483C-9683-B0CE54DCF4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verzió'!$B$261:$AN$261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verzió'!$B$271:$AN$271</c:f>
              <c:numCache>
                <c:formatCode>0%</c:formatCode>
                <c:ptCount val="39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  <c:pt idx="36">
                  <c:v>0.03</c:v>
                </c:pt>
                <c:pt idx="37">
                  <c:v>0.05</c:v>
                </c:pt>
                <c:pt idx="38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8322-483C-9683-B0CE54DCF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verzió'!$A$272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8322-483C-9683-B0CE54DCF4E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verzió'!$B$261:$AN$261</c15:sqref>
                        </c15:formulaRef>
                      </c:ext>
                    </c:extLst>
                    <c:strCache>
                      <c:ptCount val="39"/>
                      <c:pt idx="0">
                        <c:v>2020. December</c:v>
                      </c:pt>
                      <c:pt idx="2">
                        <c:v>2021. Február</c:v>
                      </c:pt>
                      <c:pt idx="4">
                        <c:v>Április</c:v>
                      </c:pt>
                      <c:pt idx="6">
                        <c:v>Június</c:v>
                      </c:pt>
                      <c:pt idx="8">
                        <c:v>Augusztus</c:v>
                      </c:pt>
                      <c:pt idx="10">
                        <c:v>Október</c:v>
                      </c:pt>
                      <c:pt idx="12">
                        <c:v>December</c:v>
                      </c:pt>
                      <c:pt idx="14">
                        <c:v>2022. Február</c:v>
                      </c:pt>
                      <c:pt idx="16">
                        <c:v>Április</c:v>
                      </c:pt>
                      <c:pt idx="18">
                        <c:v>Június</c:v>
                      </c:pt>
                      <c:pt idx="20">
                        <c:v>Augusztus</c:v>
                      </c:pt>
                      <c:pt idx="22">
                        <c:v>Október</c:v>
                      </c:pt>
                      <c:pt idx="24">
                        <c:v>December</c:v>
                      </c:pt>
                      <c:pt idx="26">
                        <c:v>2023. Február</c:v>
                      </c:pt>
                      <c:pt idx="28">
                        <c:v>Április</c:v>
                      </c:pt>
                      <c:pt idx="30">
                        <c:v>Június</c:v>
                      </c:pt>
                      <c:pt idx="32">
                        <c:v>Augusztus</c:v>
                      </c:pt>
                      <c:pt idx="34">
                        <c:v>Október</c:v>
                      </c:pt>
                      <c:pt idx="36">
                        <c:v>December</c:v>
                      </c:pt>
                      <c:pt idx="38">
                        <c:v>2024. Február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verzió'!$B$272:$Z$272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8322-483C-9683-B0CE54DCF4E2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3166754480968699"/>
          <c:w val="0.97655142347788215"/>
          <c:h val="0.250347801552686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074868766404201"/>
          <c:h val="0.6071469891707812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verzió'!$B$281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29-4246-A13C-4D4B592205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verzió'!$A$282:$A$320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verzió'!$B$282:$B$320</c:f>
              <c:numCache>
                <c:formatCode>General\ "pont"</c:formatCode>
                <c:ptCount val="39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  <c:pt idx="36">
                  <c:v>-35</c:v>
                </c:pt>
                <c:pt idx="37">
                  <c:v>-22</c:v>
                </c:pt>
                <c:pt idx="38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29-4246-A13C-4D4B59220536}"/>
            </c:ext>
          </c:extLst>
        </c:ser>
        <c:ser>
          <c:idx val="1"/>
          <c:order val="1"/>
          <c:tx>
            <c:strRef>
              <c:f>'Új verzió'!$C$281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verzió'!$A$282:$A$320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verzió'!$C$282:$C$320</c:f>
              <c:numCache>
                <c:formatCode>General\ "pont"</c:formatCode>
                <c:ptCount val="39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  <c:pt idx="36">
                  <c:v>-32</c:v>
                </c:pt>
                <c:pt idx="37">
                  <c:v>-26</c:v>
                </c:pt>
                <c:pt idx="38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29-4246-A13C-4D4B59220536}"/>
            </c:ext>
          </c:extLst>
        </c:ser>
        <c:ser>
          <c:idx val="2"/>
          <c:order val="2"/>
          <c:tx>
            <c:strRef>
              <c:f>'Új verzió'!$D$281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29-4246-A13C-4D4B592205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verzió'!$A$282:$A$320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verzió'!$D$282:$D$320</c:f>
              <c:numCache>
                <c:formatCode>General\ "pont"</c:formatCode>
                <c:ptCount val="39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  <c:pt idx="36">
                  <c:v>-31</c:v>
                </c:pt>
                <c:pt idx="37">
                  <c:v>-35</c:v>
                </c:pt>
                <c:pt idx="38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C29-4246-A13C-4D4B59220536}"/>
            </c:ext>
          </c:extLst>
        </c:ser>
        <c:ser>
          <c:idx val="3"/>
          <c:order val="3"/>
          <c:tx>
            <c:strRef>
              <c:f>'Új verzió'!$E$281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1.388888888888787E-3"/>
                  <c:y val="-1.52001634117305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29-4246-A13C-4D4B592205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verzió'!$A$282:$A$320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verzió'!$E$282:$E$320</c:f>
              <c:numCache>
                <c:formatCode>General\ "pont"</c:formatCode>
                <c:ptCount val="39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  <c:pt idx="36">
                  <c:v>-24</c:v>
                </c:pt>
                <c:pt idx="37">
                  <c:v>-20</c:v>
                </c:pt>
                <c:pt idx="38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C29-4246-A13C-4D4B59220536}"/>
            </c:ext>
          </c:extLst>
        </c:ser>
        <c:ser>
          <c:idx val="4"/>
          <c:order val="4"/>
          <c:tx>
            <c:strRef>
              <c:f>'Új verzió'!$F$281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29-4246-A13C-4D4B592205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verzió'!$A$282:$A$320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verzió'!$F$282:$F$320</c:f>
              <c:numCache>
                <c:formatCode>General\ "pont"</c:formatCode>
                <c:ptCount val="3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C29-4246-A13C-4D4B59220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529122922134733"/>
          <c:y val="0.92715271815625588"/>
          <c:w val="0.79775076552930879"/>
          <c:h val="7.03139212751221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6616034839209723"/>
          <c:h val="0.6093957273913087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verzió'!$B$323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0"/>
                  <c:y val="-2.46845767848746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40-4D37-92DF-964A04A76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verzió'!$A$324:$A$362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verzió'!$B$324:$B$362</c:f>
              <c:numCache>
                <c:formatCode>General\ "pont"</c:formatCode>
                <c:ptCount val="39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  <c:pt idx="36">
                  <c:v>-19</c:v>
                </c:pt>
                <c:pt idx="37">
                  <c:v>0</c:v>
                </c:pt>
                <c:pt idx="38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40-4D37-92DF-964A04A76FFB}"/>
            </c:ext>
          </c:extLst>
        </c:ser>
        <c:ser>
          <c:idx val="1"/>
          <c:order val="1"/>
          <c:tx>
            <c:strRef>
              <c:f>'Új verzió'!$C$323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40-4D37-92DF-964A04A76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verzió'!$A$324:$A$362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verzió'!$C$324:$C$362</c:f>
              <c:numCache>
                <c:formatCode>General\ "pont"</c:formatCode>
                <c:ptCount val="39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  <c:pt idx="36">
                  <c:v>-28</c:v>
                </c:pt>
                <c:pt idx="37">
                  <c:v>0</c:v>
                </c:pt>
                <c:pt idx="38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40-4D37-92DF-964A04A76FFB}"/>
            </c:ext>
          </c:extLst>
        </c:ser>
        <c:ser>
          <c:idx val="2"/>
          <c:order val="2"/>
          <c:tx>
            <c:strRef>
              <c:f>'Új verzió'!$D$323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cat>
            <c:strRef>
              <c:f>'Új verzió'!$A$324:$A$362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verzió'!$D$324:$D$362</c:f>
              <c:numCache>
                <c:formatCode>General\ "pont"</c:formatCode>
                <c:ptCount val="39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  <c:pt idx="36">
                  <c:v>-31</c:v>
                </c:pt>
                <c:pt idx="37">
                  <c:v>0</c:v>
                </c:pt>
                <c:pt idx="38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C40-4D37-92DF-964A04A76FFB}"/>
            </c:ext>
          </c:extLst>
        </c:ser>
        <c:ser>
          <c:idx val="3"/>
          <c:order val="3"/>
          <c:tx>
            <c:strRef>
              <c:f>'Új verzió'!$E$323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40-4D37-92DF-964A04A76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verzió'!$A$324:$A$362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verzió'!$E$324:$E$362</c:f>
              <c:numCache>
                <c:formatCode>General\ "pont"</c:formatCode>
                <c:ptCount val="39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  <c:pt idx="36">
                  <c:v>-18</c:v>
                </c:pt>
                <c:pt idx="37">
                  <c:v>-3</c:v>
                </c:pt>
                <c:pt idx="38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C40-4D37-92DF-964A04A76FFB}"/>
            </c:ext>
          </c:extLst>
        </c:ser>
        <c:ser>
          <c:idx val="4"/>
          <c:order val="4"/>
          <c:tx>
            <c:strRef>
              <c:f>'Új verzió'!$F$323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40-4D37-92DF-964A04A76F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verzió'!$A$324:$A$362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verzió'!$F$324:$F$362</c:f>
              <c:numCache>
                <c:formatCode>General\ "pont"</c:formatCode>
                <c:ptCount val="3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C40-4D37-92DF-964A04A76F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4474790321194"/>
          <c:y val="0.93148747121671449"/>
          <c:w val="0.79946159936311656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837478127734048"/>
          <c:h val="0.57007880487312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verzió'!$L$374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verzió'!$K$375:$K$413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verzió'!$L$375:$L$413</c:f>
              <c:numCache>
                <c:formatCode>General\ "pont"</c:formatCode>
                <c:ptCount val="39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  <c:pt idx="36">
                  <c:v>2</c:v>
                </c:pt>
                <c:pt idx="37">
                  <c:v>21</c:v>
                </c:pt>
                <c:pt idx="3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BD-4C5F-BD9D-20BF05D20152}"/>
            </c:ext>
          </c:extLst>
        </c:ser>
        <c:ser>
          <c:idx val="1"/>
          <c:order val="1"/>
          <c:tx>
            <c:strRef>
              <c:f>'Új verzió'!$M$374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BD-4C5F-BD9D-20BF05D201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verzió'!$K$375:$K$413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verzió'!$M$375:$M$413</c:f>
              <c:numCache>
                <c:formatCode>General\ "pont"</c:formatCode>
                <c:ptCount val="39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  <c:pt idx="36">
                  <c:v>-3</c:v>
                </c:pt>
                <c:pt idx="37">
                  <c:v>21</c:v>
                </c:pt>
                <c:pt idx="38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BD-4C5F-BD9D-20BF05D20152}"/>
            </c:ext>
          </c:extLst>
        </c:ser>
        <c:ser>
          <c:idx val="2"/>
          <c:order val="2"/>
          <c:tx>
            <c:strRef>
              <c:f>'Új verzió'!$N$374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BD-4C5F-BD9D-20BF05D201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verzió'!$K$375:$K$413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verzió'!$N$375:$N$413</c:f>
              <c:numCache>
                <c:formatCode>General\ "pont"</c:formatCode>
                <c:ptCount val="39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  <c:pt idx="36">
                  <c:v>13</c:v>
                </c:pt>
                <c:pt idx="37">
                  <c:v>26</c:v>
                </c:pt>
                <c:pt idx="3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BD-4C5F-BD9D-20BF05D20152}"/>
            </c:ext>
          </c:extLst>
        </c:ser>
        <c:ser>
          <c:idx val="3"/>
          <c:order val="3"/>
          <c:tx>
            <c:strRef>
              <c:f>'Új verzió'!$O$374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BD-4C5F-BD9D-20BF05D201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verzió'!$K$375:$K$413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verzió'!$O$375:$O$413</c:f>
              <c:numCache>
                <c:formatCode>General\ "pont"</c:formatCode>
                <c:ptCount val="3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BD-4C5F-BD9D-20BF05D20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782074808209985"/>
          <c:w val="0.71650065616797909"/>
          <c:h val="0.1263845973513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90708153532E-2"/>
          <c:w val="0.76324868766404197"/>
          <c:h val="0.6062034717831689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verzió'!$B$409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990-4B7F-8C49-F5DDA67027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verzió'!$A$410:$A$448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verzió'!$B$410:$B$448</c:f>
              <c:numCache>
                <c:formatCode>General\ "pont"</c:formatCode>
                <c:ptCount val="39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  <c:pt idx="36">
                  <c:v>-4</c:v>
                </c:pt>
                <c:pt idx="37">
                  <c:v>4</c:v>
                </c:pt>
                <c:pt idx="38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90-4B7F-8C49-F5DDA67027B9}"/>
            </c:ext>
          </c:extLst>
        </c:ser>
        <c:ser>
          <c:idx val="1"/>
          <c:order val="1"/>
          <c:tx>
            <c:strRef>
              <c:f>'Új verzió'!$C$409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-2.7777777777778798E-3"/>
                  <c:y val="7.37770866958224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90-4B7F-8C49-F5DDA67027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verzió'!$A$410:$A$448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verzió'!$C$410:$C$448</c:f>
              <c:numCache>
                <c:formatCode>General\ "pont"</c:formatCode>
                <c:ptCount val="39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  <c:pt idx="36">
                  <c:v>1</c:v>
                </c:pt>
                <c:pt idx="37">
                  <c:v>-8</c:v>
                </c:pt>
                <c:pt idx="3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90-4B7F-8C49-F5DDA67027B9}"/>
            </c:ext>
          </c:extLst>
        </c:ser>
        <c:ser>
          <c:idx val="2"/>
          <c:order val="2"/>
          <c:tx>
            <c:strRef>
              <c:f>'Új verzió'!$D$409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-2.7777777777778798E-3"/>
                  <c:y val="3.44293071247171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90-4B7F-8C49-F5DDA67027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verzió'!$A$410:$A$448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verzió'!$D$410:$D$448</c:f>
              <c:numCache>
                <c:formatCode>General\ "pont"</c:formatCode>
                <c:ptCount val="39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  <c:pt idx="36">
                  <c:v>-18</c:v>
                </c:pt>
                <c:pt idx="37">
                  <c:v>-7</c:v>
                </c:pt>
                <c:pt idx="38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90-4B7F-8C49-F5DDA67027B9}"/>
            </c:ext>
          </c:extLst>
        </c:ser>
        <c:ser>
          <c:idx val="3"/>
          <c:order val="3"/>
          <c:tx>
            <c:strRef>
              <c:f>'Új verzió'!$E$409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90-4B7F-8C49-F5DDA67027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verzió'!$A$410:$A$448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verzió'!$E$410:$E$448</c:f>
              <c:numCache>
                <c:formatCode>General\ "pont"</c:formatCode>
                <c:ptCount val="39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  <c:pt idx="36">
                  <c:v>-3</c:v>
                </c:pt>
                <c:pt idx="37">
                  <c:v>18</c:v>
                </c:pt>
                <c:pt idx="38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90-4B7F-8C49-F5DDA67027B9}"/>
            </c:ext>
          </c:extLst>
        </c:ser>
        <c:ser>
          <c:idx val="4"/>
          <c:order val="4"/>
          <c:tx>
            <c:strRef>
              <c:f>'Új verzió'!$F$409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90-4B7F-8C49-F5DDA67027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verzió'!$A$410:$A$448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verzió'!$F$410:$F$448</c:f>
              <c:numCache>
                <c:formatCode>General\ "pont"</c:formatCode>
                <c:ptCount val="3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990-4B7F-8C49-F5DDA67027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2682494207724131"/>
          <c:w val="0.79775076552930879"/>
          <c:h val="6.82565854763705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922633878086757E-2"/>
          <c:w val="0.75074871492249395"/>
          <c:h val="0.5481799592001868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verzió'!$L$450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91-4B7D-8A69-7366BD96D0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verzió'!$K$451:$K$489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verzió'!$L$451:$L$489</c:f>
              <c:numCache>
                <c:formatCode>General\ "pont"</c:formatCode>
                <c:ptCount val="39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  <c:pt idx="36">
                  <c:v>-10</c:v>
                </c:pt>
                <c:pt idx="37">
                  <c:v>4</c:v>
                </c:pt>
                <c:pt idx="38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91-4B7D-8A69-7366BD96D0B7}"/>
            </c:ext>
          </c:extLst>
        </c:ser>
        <c:ser>
          <c:idx val="1"/>
          <c:order val="1"/>
          <c:tx>
            <c:strRef>
              <c:f>'Új verzió'!$M$450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691-4B7D-8A69-7366BD96D0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verzió'!$K$451:$K$489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verzió'!$M$451:$M$489</c:f>
              <c:numCache>
                <c:formatCode>General\ "pont"</c:formatCode>
                <c:ptCount val="39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  <c:pt idx="36">
                  <c:v>-7</c:v>
                </c:pt>
                <c:pt idx="37">
                  <c:v>-17</c:v>
                </c:pt>
                <c:pt idx="38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91-4B7D-8A69-7366BD96D0B7}"/>
            </c:ext>
          </c:extLst>
        </c:ser>
        <c:ser>
          <c:idx val="2"/>
          <c:order val="2"/>
          <c:tx>
            <c:strRef>
              <c:f>'Új verzió'!$N$450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-1.3888887369982715E-3"/>
                  <c:y val="2.35999480512079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91-4B7D-8A69-7366BD96D0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verzió'!$K$451:$K$489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verzió'!$N$451:$N$489</c:f>
              <c:numCache>
                <c:formatCode>General\ "pont"</c:formatCode>
                <c:ptCount val="39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  <c:pt idx="36">
                  <c:v>2</c:v>
                </c:pt>
                <c:pt idx="37">
                  <c:v>1</c:v>
                </c:pt>
                <c:pt idx="38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91-4B7D-8A69-7366BD96D0B7}"/>
            </c:ext>
          </c:extLst>
        </c:ser>
        <c:ser>
          <c:idx val="3"/>
          <c:order val="3"/>
          <c:tx>
            <c:strRef>
              <c:f>'Új verzió'!$O$450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91-4B7D-8A69-7366BD96D0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verzió'!$K$451:$K$489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verzió'!$O$451:$O$489</c:f>
              <c:numCache>
                <c:formatCode>General\ "pont"</c:formatCode>
                <c:ptCount val="3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691-4B7D-8A69-7366BD96D0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6026613994409273"/>
          <c:w val="0.72205613275851566"/>
          <c:h val="0.1242108634086300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793075483019075E-2"/>
          <c:w val="0.76463757655293085"/>
          <c:h val="0.5970872197676321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verzió'!$B$613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BC-4CB0-9AE6-0E49E2C3F6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verzió'!$A$614:$A$634</c:f>
              <c:strCache>
                <c:ptCount val="2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</c:strCache>
            </c:strRef>
          </c:cat>
          <c:val>
            <c:numRef>
              <c:f>'Új verzió'!$B$614:$B$634</c:f>
              <c:numCache>
                <c:formatCode>General\ "pont"</c:formatCode>
                <c:ptCount val="21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  <c:pt idx="18">
                  <c:v>-48</c:v>
                </c:pt>
                <c:pt idx="19">
                  <c:v>-49</c:v>
                </c:pt>
                <c:pt idx="20">
                  <c:v>-50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BC-4CB0-9AE6-0E49E2C3F607}"/>
            </c:ext>
          </c:extLst>
        </c:ser>
        <c:ser>
          <c:idx val="1"/>
          <c:order val="1"/>
          <c:tx>
            <c:strRef>
              <c:f>'Új verzió'!$C$613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BC-4CB0-9AE6-0E49E2C3F6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verzió'!$A$614:$A$634</c:f>
              <c:strCache>
                <c:ptCount val="2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</c:strCache>
            </c:strRef>
          </c:cat>
          <c:val>
            <c:numRef>
              <c:f>'Új verzió'!$C$614:$C$634</c:f>
              <c:numCache>
                <c:formatCode>General\ "pont"</c:formatCode>
                <c:ptCount val="21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  <c:pt idx="18">
                  <c:v>2</c:v>
                </c:pt>
                <c:pt idx="19">
                  <c:v>7</c:v>
                </c:pt>
                <c:pt idx="20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BC-4CB0-9AE6-0E49E2C3F607}"/>
            </c:ext>
          </c:extLst>
        </c:ser>
        <c:ser>
          <c:idx val="2"/>
          <c:order val="2"/>
          <c:tx>
            <c:strRef>
              <c:f>'Új verzió'!$D$613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BC-4CB0-9AE6-0E49E2C3F6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verzió'!$A$614:$A$634</c:f>
              <c:strCache>
                <c:ptCount val="2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</c:strCache>
            </c:strRef>
          </c:cat>
          <c:val>
            <c:numRef>
              <c:f>'Új verzió'!$D$614:$D$634</c:f>
              <c:numCache>
                <c:formatCode>General\ "pont"</c:formatCode>
                <c:ptCount val="21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  <c:pt idx="18">
                  <c:v>14</c:v>
                </c:pt>
                <c:pt idx="19">
                  <c:v>34</c:v>
                </c:pt>
                <c:pt idx="20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BC-4CB0-9AE6-0E49E2C3F607}"/>
            </c:ext>
          </c:extLst>
        </c:ser>
        <c:ser>
          <c:idx val="3"/>
          <c:order val="3"/>
          <c:tx>
            <c:strRef>
              <c:f>'Új verzió'!$E$613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BC-4CB0-9AE6-0E49E2C3F6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verzió'!$A$614:$A$634</c:f>
              <c:strCache>
                <c:ptCount val="21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  <c:pt idx="18">
                  <c:v>December</c:v>
                </c:pt>
                <c:pt idx="19">
                  <c:v>2024. Január</c:v>
                </c:pt>
                <c:pt idx="20">
                  <c:v>Február</c:v>
                </c:pt>
              </c:strCache>
            </c:strRef>
          </c:cat>
          <c:val>
            <c:numRef>
              <c:f>'Új verzió'!$E$614:$E$634</c:f>
              <c:numCache>
                <c:formatCode>General\ "pont"</c:formatCode>
                <c:ptCount val="21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  <c:pt idx="18">
                  <c:v>4</c:v>
                </c:pt>
                <c:pt idx="19">
                  <c:v>18</c:v>
                </c:pt>
                <c:pt idx="20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BC-4CB0-9AE6-0E49E2C3F6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881074338572871"/>
          <c:w val="0.71372287839020132"/>
          <c:h val="0.125504580357721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4.1775671264285989E-2"/>
          <c:w val="0.75769310560948222"/>
          <c:h val="0.58613669325710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verzió'!$L$579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C7-428F-ADC1-D371F8282E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verzió'!$K$580:$K$618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verzió'!$L$580:$L$618</c:f>
              <c:numCache>
                <c:formatCode>General\ "pont"</c:formatCode>
                <c:ptCount val="39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  <c:pt idx="36">
                  <c:v>26</c:v>
                </c:pt>
                <c:pt idx="37">
                  <c:v>28</c:v>
                </c:pt>
                <c:pt idx="38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C7-428F-ADC1-D371F8282E1B}"/>
            </c:ext>
          </c:extLst>
        </c:ser>
        <c:ser>
          <c:idx val="1"/>
          <c:order val="1"/>
          <c:tx>
            <c:strRef>
              <c:f>'Új verzió'!$M$579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C7-428F-ADC1-D371F8282E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verzió'!$K$580:$K$618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verzió'!$M$580:$M$618</c:f>
              <c:numCache>
                <c:formatCode>General\ "pont"</c:formatCode>
                <c:ptCount val="39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  <c:pt idx="36">
                  <c:v>-11</c:v>
                </c:pt>
                <c:pt idx="37">
                  <c:v>-4</c:v>
                </c:pt>
                <c:pt idx="38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C7-428F-ADC1-D371F8282E1B}"/>
            </c:ext>
          </c:extLst>
        </c:ser>
        <c:ser>
          <c:idx val="2"/>
          <c:order val="2"/>
          <c:tx>
            <c:strRef>
              <c:f>'Új verzió'!$N$579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C7-428F-ADC1-D371F8282E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verzió'!$K$580:$K$618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verzió'!$N$580:$N$618</c:f>
              <c:numCache>
                <c:formatCode>General\ "pont"</c:formatCode>
                <c:ptCount val="39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  <c:pt idx="36">
                  <c:v>36</c:v>
                </c:pt>
                <c:pt idx="37">
                  <c:v>44</c:v>
                </c:pt>
                <c:pt idx="38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C7-428F-ADC1-D371F8282E1B}"/>
            </c:ext>
          </c:extLst>
        </c:ser>
        <c:ser>
          <c:idx val="3"/>
          <c:order val="3"/>
          <c:tx>
            <c:strRef>
              <c:f>'Új verzió'!$O$579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C7-428F-ADC1-D371F8282E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verzió'!$K$580:$K$618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verzió'!$O$580:$O$618</c:f>
              <c:numCache>
                <c:formatCode>General\ "pont"</c:formatCode>
                <c:ptCount val="39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  <c:pt idx="36">
                  <c:v>23</c:v>
                </c:pt>
                <c:pt idx="37">
                  <c:v>26</c:v>
                </c:pt>
                <c:pt idx="3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C7-428F-ADC1-D371F8282E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verzió'!$B$638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verzió'!$A$639:$A$643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verzió'!$B$639:$B$643</c:f>
              <c:numCache>
                <c:formatCode>General</c:formatCode>
                <c:ptCount val="5"/>
                <c:pt idx="0">
                  <c:v>0.52341597796143247</c:v>
                </c:pt>
                <c:pt idx="1">
                  <c:v>0.16528925619834711</c:v>
                </c:pt>
                <c:pt idx="2">
                  <c:v>0.14600550964187328</c:v>
                </c:pt>
                <c:pt idx="3">
                  <c:v>3.5812672176308541E-2</c:v>
                </c:pt>
                <c:pt idx="4">
                  <c:v>0.12947658402203857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CF-45B7-843A-39A83BBDF398}"/>
            </c:ext>
          </c:extLst>
        </c:ser>
        <c:ser>
          <c:idx val="1"/>
          <c:order val="1"/>
          <c:tx>
            <c:strRef>
              <c:f>'Új verzió'!$C$638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verzió'!$A$639:$A$643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verzió'!$C$639:$C$643</c:f>
              <c:numCache>
                <c:formatCode>General</c:formatCode>
                <c:ptCount val="5"/>
                <c:pt idx="0">
                  <c:v>0.45</c:v>
                </c:pt>
                <c:pt idx="1">
                  <c:v>0.1</c:v>
                </c:pt>
                <c:pt idx="2">
                  <c:v>0.125</c:v>
                </c:pt>
                <c:pt idx="3">
                  <c:v>7.4999999999999997E-2</c:v>
                </c:pt>
                <c:pt idx="4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CF-45B7-843A-39A83BBDF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5"/>
          <c:min val="0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191232824224552"/>
          <c:y val="0.93010686525584441"/>
          <c:w val="0.31290636684042189"/>
          <c:h val="6.74625085478616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8373122689942392E-2"/>
          <c:w val="0.78378946900590951"/>
          <c:h val="0.61164687161393627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Indexek!$A$53:$A$91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Indexek!$B$53:$B$91</c:f>
              <c:numCache>
                <c:formatCode>General\ "pont"</c:formatCode>
                <c:ptCount val="39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  <c:pt idx="36">
                  <c:v>-34</c:v>
                </c:pt>
                <c:pt idx="37">
                  <c:v>-26</c:v>
                </c:pt>
                <c:pt idx="38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4A-4ADC-863D-C09D025FB256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84A-4ADC-863D-C09D025FB256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4A-4ADC-863D-C09D025FB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Indexek!$C$53:$C$91</c:f>
              <c:numCache>
                <c:formatCode>General\ "pont"</c:formatCode>
                <c:ptCount val="39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  <c:pt idx="36">
                  <c:v>-32</c:v>
                </c:pt>
                <c:pt idx="37">
                  <c:v>-28</c:v>
                </c:pt>
                <c:pt idx="38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4A-4ADC-863D-C09D025FB256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0"/>
                  <c:y val="3.0416569286410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4A-4ADC-863D-C09D025FB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Indexek!$A$53:$A$91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Indexek!$D$53:$D$91</c:f>
              <c:numCache>
                <c:formatCode>General\ "pont"</c:formatCode>
                <c:ptCount val="39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  <c:pt idx="36">
                  <c:v>-25</c:v>
                </c:pt>
                <c:pt idx="37">
                  <c:v>-24</c:v>
                </c:pt>
                <c:pt idx="38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84A-4ADC-863D-C09D025FB256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4A-4ADC-863D-C09D025FB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Indexek!$E$53:$E$91</c:f>
              <c:numCache>
                <c:formatCode>General\ "pont"</c:formatCode>
                <c:ptCount val="39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  <c:pt idx="36">
                  <c:v>-21</c:v>
                </c:pt>
                <c:pt idx="37">
                  <c:v>-8</c:v>
                </c:pt>
                <c:pt idx="3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84A-4ADC-863D-C09D025FB256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4A-4ADC-863D-C09D025FB2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Indexek!$A$53:$A$91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Indexek!$F$53:$F$91</c:f>
              <c:numCache>
                <c:formatCode>General\ "pont"</c:formatCode>
                <c:ptCount val="3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84A-4ADC-863D-C09D025FB2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620366937964514"/>
          <c:y val="0.9169749404591665"/>
          <c:w val="0.73219077016676226"/>
          <c:h val="7.0351489004829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120137253313968"/>
          <c:h val="0.4912282593607191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1.0836105114160009E-5"/>
                  <c:y val="-1.6812243549459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79-4B0C-90AB-2A714BD3C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Indexek!$B$25:$AN$25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Indexek!$B$26:$AN$26</c:f>
              <c:numCache>
                <c:formatCode>General\ "pont"</c:formatCode>
                <c:ptCount val="39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  <c:pt idx="36">
                  <c:v>-19</c:v>
                </c:pt>
                <c:pt idx="37">
                  <c:v>-13</c:v>
                </c:pt>
                <c:pt idx="38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079-4B0C-90AB-2A714BD3C14C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-1.3936909039392433E-3"/>
                  <c:y val="-1.9213992627954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79-4B0C-90AB-2A714BD3C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Indexek!$B$25:$AN$25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Indexek!$B$27:$AN$27</c:f>
              <c:numCache>
                <c:formatCode>General\ "pont"</c:formatCode>
                <c:ptCount val="39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  <c:pt idx="36">
                  <c:v>-26</c:v>
                </c:pt>
                <c:pt idx="37">
                  <c:v>-11</c:v>
                </c:pt>
                <c:pt idx="38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079-4B0C-90AB-2A714BD3C14C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79-4B0C-90AB-2A714BD3C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Indexek!$B$25:$AN$25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Indexek!$B$28:$AN$28</c:f>
              <c:numCache>
                <c:formatCode>General\ "pont"</c:formatCode>
                <c:ptCount val="39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  <c:pt idx="36">
                  <c:v>-29</c:v>
                </c:pt>
                <c:pt idx="37">
                  <c:v>-12</c:v>
                </c:pt>
                <c:pt idx="38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079-4B0C-90AB-2A714BD3C14C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79-4B0C-90AB-2A714BD3C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Indexek!$B$25:$AN$25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Indexek!$B$29:$AN$29</c:f>
              <c:numCache>
                <c:formatCode>General\ "pont"</c:formatCode>
                <c:ptCount val="3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  <c:pt idx="36">
                  <c:v>-27</c:v>
                </c:pt>
                <c:pt idx="37">
                  <c:v>-18</c:v>
                </c:pt>
                <c:pt idx="38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079-4B0C-90AB-2A714BD3C14C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-1.3936909039392433E-3"/>
                  <c:y val="3.12227380204255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079-4B0C-90AB-2A714BD3C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Indexek!$B$25:$AN$25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Indexek!$B$30:$AN$30</c:f>
              <c:numCache>
                <c:formatCode>General</c:formatCode>
                <c:ptCount val="39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  <c:pt idx="36" formatCode="General\ &quot;pont&quot;">
                  <c:v>-11</c:v>
                </c:pt>
                <c:pt idx="37" formatCode="General\ &quot;pont&quot;">
                  <c:v>-14</c:v>
                </c:pt>
                <c:pt idx="38" formatCode="General\ &quot;pont&quot;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079-4B0C-90AB-2A714BD3C14C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-1.3936909039392433E-3"/>
                  <c:y val="9.60699631397697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079-4B0C-90AB-2A714BD3C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Indexek!$B$25:$AN$25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Indexek!$B$31:$AN$31</c:f>
              <c:numCache>
                <c:formatCode>General\ "pont"</c:formatCode>
                <c:ptCount val="39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  <c:pt idx="36">
                  <c:v>-45</c:v>
                </c:pt>
                <c:pt idx="37">
                  <c:v>-33</c:v>
                </c:pt>
                <c:pt idx="38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079-4B0C-90AB-2A714BD3C14C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8"/>
              <c:layout>
                <c:manualLayout>
                  <c:x val="-1.0220281896651768E-16"/>
                  <c:y val="1.20087453924713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79-4B0C-90AB-2A714BD3C1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Indexek!$B$25:$AN$25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Indexek!$B$32:$AN$32</c:f>
              <c:numCache>
                <c:formatCode>General\ "pont"</c:formatCode>
                <c:ptCount val="3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  <c:pt idx="36">
                  <c:v>-30</c:v>
                </c:pt>
                <c:pt idx="37">
                  <c:v>-22</c:v>
                </c:pt>
                <c:pt idx="38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079-4B0C-90AB-2A714BD3C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9860739132719372"/>
          <c:w val="0.98106592916929858"/>
          <c:h val="0.201392608672806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3.7491335341576809E-2"/>
          <c:w val="0.75267429531366481"/>
          <c:h val="0.5218569124678387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1.0193847791639852E-16"/>
                  <c:y val="-2.81405209098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A4-4EA8-BB84-8A2A59AAA7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Indexek!$B$38:$AN$38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Indexek!$B$39:$AN$39</c:f>
              <c:numCache>
                <c:formatCode>General\ "pont"</c:formatCode>
                <c:ptCount val="39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  <c:pt idx="36">
                  <c:v>53</c:v>
                </c:pt>
                <c:pt idx="37">
                  <c:v>49</c:v>
                </c:pt>
                <c:pt idx="38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A4-4EA8-BB84-8A2A59AAA772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1.3900862116143638E-3"/>
                  <c:y val="-2.5795477500693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A4-4EA8-BB84-8A2A59AAA7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Indexek!$B$38:$AN$38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Indexek!$B$40:$AN$40</c:f>
              <c:numCache>
                <c:formatCode>General\ "pont"</c:formatCode>
                <c:ptCount val="3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  <c:pt idx="36">
                  <c:v>22</c:v>
                </c:pt>
                <c:pt idx="37">
                  <c:v>35</c:v>
                </c:pt>
                <c:pt idx="38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A4-4EA8-BB84-8A2A59AAA772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A4-4EA8-BB84-8A2A59AAA7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Indexek!$B$38:$AN$38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Indexek!$B$41:$AN$41</c:f>
              <c:numCache>
                <c:formatCode>General\ "pont"</c:formatCode>
                <c:ptCount val="3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A4-4EA8-BB84-8A2A59AAA772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A4-4EA8-BB84-8A2A59AAA7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Indexek!$B$38:$AN$38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Indexek!$B$42:$AN$42</c:f>
              <c:numCache>
                <c:formatCode>General\ "pont"</c:formatCode>
                <c:ptCount val="3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  <c:pt idx="36">
                  <c:v>-3</c:v>
                </c:pt>
                <c:pt idx="37">
                  <c:v>7</c:v>
                </c:pt>
                <c:pt idx="38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A4-4EA8-BB84-8A2A59AAA772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1.3936982466524173E-3"/>
                  <c:y val="-1.8760347273231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A4-4EA8-BB84-8A2A59AAA7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Indexek!$B$38:$AN$38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Indexek!$B$43:$AN$43</c:f>
              <c:numCache>
                <c:formatCode>General\ "pont"</c:formatCode>
                <c:ptCount val="39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  <c:pt idx="36">
                  <c:v>-10</c:v>
                </c:pt>
                <c:pt idx="37">
                  <c:v>22</c:v>
                </c:pt>
                <c:pt idx="38">
                  <c:v>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A4-4EA8-BB84-8A2A59AAA772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1.3900862116143638E-3"/>
                  <c:y val="-2.1105390682385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A4-4EA8-BB84-8A2A59AAA7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Indexek!$B$38:$AN$38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Indexek!$B$44:$AN$44</c:f>
              <c:numCache>
                <c:formatCode>General\ "pont"</c:formatCode>
                <c:ptCount val="3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CA4-4EA8-BB84-8A2A59AAA772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A4-4EA8-BB84-8A2A59AAA7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Indexek!$B$38:$AN$38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Indexek!$B$45:$AN$45</c:f>
              <c:numCache>
                <c:formatCode>General\ "pont"</c:formatCode>
                <c:ptCount val="3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  <c:pt idx="36">
                  <c:v>-22</c:v>
                </c:pt>
                <c:pt idx="37">
                  <c:v>-1</c:v>
                </c:pt>
                <c:pt idx="38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CA4-4EA8-BB84-8A2A59AAA7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751186228490132E-3"/>
          <c:y val="0.81252928996147855"/>
          <c:w val="0.99692488137715096"/>
          <c:h val="0.18747071003852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2513384037403947E-2"/>
          <c:w val="0.80942154804162281"/>
          <c:h val="0.6592644269455691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Indexek!$B$94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6F-4BC5-97DF-E34AF7B6BE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Indexek!$A$95:$A$133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Indexek!$B$95:$B$133</c:f>
              <c:numCache>
                <c:formatCode>General\ "pont"</c:formatCode>
                <c:ptCount val="39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  <c:pt idx="36">
                  <c:v>-6</c:v>
                </c:pt>
                <c:pt idx="37">
                  <c:v>11</c:v>
                </c:pt>
                <c:pt idx="38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6F-4BC5-97DF-E34AF7B6BEB2}"/>
            </c:ext>
          </c:extLst>
        </c:ser>
        <c:ser>
          <c:idx val="1"/>
          <c:order val="1"/>
          <c:tx>
            <c:strRef>
              <c:f>Indexek!$C$94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0"/>
                  <c:y val="-1.5021189339134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6F-4BC5-97DF-E34AF7B6BE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Indexek!$A$95:$A$133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Indexek!$C$95:$C$133</c:f>
              <c:numCache>
                <c:formatCode>General\ "pont"</c:formatCode>
                <c:ptCount val="39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  <c:pt idx="36">
                  <c:v>1</c:v>
                </c:pt>
                <c:pt idx="37">
                  <c:v>15</c:v>
                </c:pt>
                <c:pt idx="38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6F-4BC5-97DF-E34AF7B6BEB2}"/>
            </c:ext>
          </c:extLst>
        </c:ser>
        <c:ser>
          <c:idx val="2"/>
          <c:order val="2"/>
          <c:tx>
            <c:strRef>
              <c:f>Indexek!$D$94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0"/>
                  <c:y val="-2.7538847121746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6F-4BC5-97DF-E34AF7B6BE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Indexek!$A$95:$A$133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Indexek!$D$95:$D$133</c:f>
              <c:numCache>
                <c:formatCode>General\ "pont"</c:formatCode>
                <c:ptCount val="39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  <c:pt idx="36">
                  <c:v>0</c:v>
                </c:pt>
                <c:pt idx="37">
                  <c:v>20</c:v>
                </c:pt>
                <c:pt idx="38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86F-4BC5-97DF-E34AF7B6BEB2}"/>
            </c:ext>
          </c:extLst>
        </c:ser>
        <c:ser>
          <c:idx val="3"/>
          <c:order val="3"/>
          <c:tx>
            <c:strRef>
              <c:f>Indexek!$E$94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0"/>
                  <c:y val="-2.7538847121746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6F-4BC5-97DF-E34AF7B6BE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Indexek!$A$95:$A$133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Indexek!$E$95:$E$133</c:f>
              <c:numCache>
                <c:formatCode>General\ "pont"</c:formatCode>
                <c:ptCount val="39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  <c:pt idx="36">
                  <c:v>17</c:v>
                </c:pt>
                <c:pt idx="37">
                  <c:v>33</c:v>
                </c:pt>
                <c:pt idx="38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86F-4BC5-97DF-E34AF7B6BEB2}"/>
            </c:ext>
          </c:extLst>
        </c:ser>
        <c:ser>
          <c:idx val="4"/>
          <c:order val="4"/>
          <c:tx>
            <c:strRef>
              <c:f>Indexek!$F$94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6F-4BC5-97DF-E34AF7B6BE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Indexek!$A$95:$A$133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Indexek!$F$95:$F$133</c:f>
              <c:numCache>
                <c:formatCode>General\ "pont"</c:formatCode>
                <c:ptCount val="3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  <c:pt idx="36">
                  <c:v>5</c:v>
                </c:pt>
                <c:pt idx="37">
                  <c:v>21</c:v>
                </c:pt>
                <c:pt idx="3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86F-4BC5-97DF-E34AF7B6BE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510367454068243"/>
          <c:y val="0.92801045727102449"/>
          <c:w val="0.68312598425196847"/>
          <c:h val="6.94860111724531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8860131393449619E-2"/>
          <c:w val="0.8613384501264193"/>
          <c:h val="0.6593925493184774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A873-4DE4-A03A-087B7530B9B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A873-4DE4-A03A-087B7530B9BB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73-4DE4-A03A-087B7530B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verzió'!$B$56:$B$94</c:f>
              <c:numCache>
                <c:formatCode>0%</c:formatCode>
                <c:ptCount val="39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  <c:pt idx="36">
                  <c:v>0.84</c:v>
                </c:pt>
                <c:pt idx="37">
                  <c:v>0.84</c:v>
                </c:pt>
                <c:pt idx="38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873-4DE4-A03A-087B7530B9BB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A873-4DE4-A03A-087B7530B9BB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73-4DE4-A03A-087B7530B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verzió'!$C$56:$C$94</c:f>
              <c:numCache>
                <c:formatCode>0%</c:formatCode>
                <c:ptCount val="39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  <c:pt idx="36">
                  <c:v>0.87</c:v>
                </c:pt>
                <c:pt idx="37">
                  <c:v>0.9</c:v>
                </c:pt>
                <c:pt idx="38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873-4DE4-A03A-087B7530B9BB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73-4DE4-A03A-087B7530B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verzió'!$D$56:$D$94</c:f>
              <c:numCache>
                <c:formatCode>0%</c:formatCode>
                <c:ptCount val="39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  <c:pt idx="36">
                  <c:v>0.92</c:v>
                </c:pt>
                <c:pt idx="37">
                  <c:v>0.88</c:v>
                </c:pt>
                <c:pt idx="38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873-4DE4-A03A-087B7530B9BB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73-4DE4-A03A-087B7530B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verzió'!$E$56:$E$94</c:f>
              <c:numCache>
                <c:formatCode>0%</c:formatCode>
                <c:ptCount val="39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  <c:pt idx="36">
                  <c:v>0.94</c:v>
                </c:pt>
                <c:pt idx="37">
                  <c:v>0.98</c:v>
                </c:pt>
                <c:pt idx="38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873-4DE4-A03A-087B7530B9BB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A873-4DE4-A03A-087B7530B9BB}"/>
              </c:ext>
            </c:extLst>
          </c:dPt>
          <c:dLbls>
            <c:dLbl>
              <c:idx val="38"/>
              <c:layout>
                <c:manualLayout>
                  <c:x val="-2.0451125445947546E-16"/>
                  <c:y val="-9.72264062325954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73-4DE4-A03A-087B7530B9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verzió'!$A$56:$A$94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verzió'!$F$56:$F$94</c:f>
              <c:numCache>
                <c:formatCode>0%</c:formatCode>
                <c:ptCount val="3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873-4DE4-A03A-087B7530B9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84923496242996"/>
          <c:y val="0.93253654889894921"/>
          <c:w val="0.80092257307701931"/>
          <c:h val="6.74634511010507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642182703650777"/>
          <c:h val="0.5308835281020127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0"/>
                  <c:y val="-2.1685232868666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9A6-4E3D-90D2-98864D734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verzió'!$K$97:$K$135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verzió'!$L$97:$L$135</c:f>
              <c:numCache>
                <c:formatCode>0%</c:formatCode>
                <c:ptCount val="39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  <c:pt idx="36">
                  <c:v>0.83</c:v>
                </c:pt>
                <c:pt idx="37">
                  <c:v>0.8</c:v>
                </c:pt>
                <c:pt idx="38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A6-4E3D-90D2-98864D734610}"/>
            </c:ext>
          </c:extLst>
        </c:ser>
        <c:ser>
          <c:idx val="1"/>
          <c:order val="1"/>
          <c:tx>
            <c:strRef>
              <c:f>'Új verzió'!$M$96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A6-4E3D-90D2-98864D734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verzió'!$K$97:$K$135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verzió'!$M$97:$M$135</c:f>
              <c:numCache>
                <c:formatCode>0%</c:formatCode>
                <c:ptCount val="39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  <c:pt idx="36">
                  <c:v>0.88</c:v>
                </c:pt>
                <c:pt idx="37">
                  <c:v>0.88</c:v>
                </c:pt>
                <c:pt idx="38">
                  <c:v>0.78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A6-4E3D-90D2-98864D734610}"/>
            </c:ext>
          </c:extLst>
        </c:ser>
        <c:ser>
          <c:idx val="2"/>
          <c:order val="2"/>
          <c:tx>
            <c:strRef>
              <c:f>'Új verzió'!$N$96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1.3888890407796413E-3"/>
                  <c:y val="1.62639246514994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9A6-4E3D-90D2-98864D734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verzió'!$K$97:$K$135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verzió'!$N$97:$N$135</c:f>
              <c:numCache>
                <c:formatCode>0%</c:formatCode>
                <c:ptCount val="39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  <c:pt idx="36">
                  <c:v>0.89</c:v>
                </c:pt>
                <c:pt idx="37">
                  <c:v>0.91</c:v>
                </c:pt>
                <c:pt idx="38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9A6-4E3D-90D2-98864D734610}"/>
            </c:ext>
          </c:extLst>
        </c:ser>
        <c:ser>
          <c:idx val="3"/>
          <c:order val="3"/>
          <c:tx>
            <c:strRef>
              <c:f>'Új verzió'!$O$96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9A6-4E3D-90D2-98864D734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verzió'!$K$97:$K$135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verzió'!$O$97:$O$135</c:f>
              <c:numCache>
                <c:formatCode>0%</c:formatCode>
                <c:ptCount val="3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  <c:pt idx="36">
                  <c:v>0.89</c:v>
                </c:pt>
                <c:pt idx="37">
                  <c:v>0.92</c:v>
                </c:pt>
                <c:pt idx="38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9A6-4E3D-90D2-98864D734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27735272062038"/>
          <c:y val="0.86986042906026118"/>
          <c:w val="0.87066741805199233"/>
          <c:h val="0.130139570939738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871456692913376"/>
          <c:h val="0.5923028003416035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8"/>
              <c:layout>
                <c:manualLayout>
                  <c:x val="-1.3888888888889906E-3"/>
                  <c:y val="2.0103636621227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7A-4B13-BD05-4F1783BEC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verzió'!$A$129:$A$167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verzió'!$B$129:$B$167</c:f>
              <c:numCache>
                <c:formatCode>General\ "pont"</c:formatCode>
                <c:ptCount val="39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  <c:pt idx="36">
                  <c:v>-10</c:v>
                </c:pt>
                <c:pt idx="37">
                  <c:v>9</c:v>
                </c:pt>
                <c:pt idx="38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17A-4B13-BD05-4F1783BECF01}"/>
            </c:ext>
          </c:extLst>
        </c:ser>
        <c:ser>
          <c:idx val="1"/>
          <c:order val="1"/>
          <c:tx>
            <c:strRef>
              <c:f>'Új verzió'!$C$128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7A-4B13-BD05-4F1783BEC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verzió'!$A$129:$A$167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verzió'!$C$129:$C$167</c:f>
              <c:numCache>
                <c:formatCode>General\ "pont"</c:formatCode>
                <c:ptCount val="39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  <c:pt idx="36">
                  <c:v>-19</c:v>
                </c:pt>
                <c:pt idx="37">
                  <c:v>16</c:v>
                </c:pt>
                <c:pt idx="38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17A-4B13-BD05-4F1783BECF01}"/>
            </c:ext>
          </c:extLst>
        </c:ser>
        <c:ser>
          <c:idx val="2"/>
          <c:order val="2"/>
          <c:tx>
            <c:strRef>
              <c:f>'Új verzió'!$D$128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7A-4B13-BD05-4F1783BEC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verzió'!$A$129:$A$167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verzió'!$D$129:$D$167</c:f>
              <c:numCache>
                <c:formatCode>General\ "pont"</c:formatCode>
                <c:ptCount val="39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  <c:pt idx="36">
                  <c:v>-18</c:v>
                </c:pt>
                <c:pt idx="37">
                  <c:v>16</c:v>
                </c:pt>
                <c:pt idx="38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17A-4B13-BD05-4F1783BECF01}"/>
            </c:ext>
          </c:extLst>
        </c:ser>
        <c:ser>
          <c:idx val="3"/>
          <c:order val="3"/>
          <c:tx>
            <c:strRef>
              <c:f>'Új verzió'!$E$128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7A-4B13-BD05-4F1783BEC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verzió'!$A$129:$A$167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verzió'!$E$129:$E$167</c:f>
              <c:numCache>
                <c:formatCode>General\ "pont"</c:formatCode>
                <c:ptCount val="39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  <c:pt idx="36">
                  <c:v>0</c:v>
                </c:pt>
                <c:pt idx="37">
                  <c:v>23</c:v>
                </c:pt>
                <c:pt idx="38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7A-4B13-BD05-4F1783BECF01}"/>
            </c:ext>
          </c:extLst>
        </c:ser>
        <c:ser>
          <c:idx val="4"/>
          <c:order val="4"/>
          <c:tx>
            <c:strRef>
              <c:f>'Új verzió'!$F$128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7A-4B13-BD05-4F1783BEC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verzió'!$A$129:$A$167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verzió'!$F$129:$F$167</c:f>
              <c:numCache>
                <c:formatCode>General\ "pont"</c:formatCode>
                <c:ptCount val="3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  <c:pt idx="36">
                  <c:v>-9</c:v>
                </c:pt>
                <c:pt idx="37">
                  <c:v>15</c:v>
                </c:pt>
                <c:pt idx="38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17A-4B13-BD05-4F1783BEC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8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13810978368E-2"/>
          <c:y val="3.8863359520289464E-2"/>
          <c:w val="0.85633203670909497"/>
          <c:h val="0.647209944561032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verzió'!$B$180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94B-447C-903E-859EF802D0A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94B-447C-903E-859EF802D0A2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94B-447C-903E-859EF802D0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verzió'!$A$181:$A$219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verzió'!$B$181:$B$219</c:f>
              <c:numCache>
                <c:formatCode>0%</c:formatCode>
                <c:ptCount val="39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  <c:pt idx="36">
                  <c:v>0.84</c:v>
                </c:pt>
                <c:pt idx="37">
                  <c:v>0.85</c:v>
                </c:pt>
                <c:pt idx="38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4B-447C-903E-859EF802D0A2}"/>
            </c:ext>
          </c:extLst>
        </c:ser>
        <c:ser>
          <c:idx val="1"/>
          <c:order val="1"/>
          <c:tx>
            <c:strRef>
              <c:f>'Új verzió'!$C$180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94B-447C-903E-859EF802D0A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94B-447C-903E-859EF802D0A2}"/>
              </c:ext>
            </c:extLst>
          </c:dPt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94B-447C-903E-859EF802D0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verzió'!$A$181:$A$219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verzió'!$C$181:$C$219</c:f>
              <c:numCache>
                <c:formatCode>0%</c:formatCode>
                <c:ptCount val="39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  <c:pt idx="36">
                  <c:v>0.95</c:v>
                </c:pt>
                <c:pt idx="37">
                  <c:v>0.92</c:v>
                </c:pt>
                <c:pt idx="38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94B-447C-903E-859EF802D0A2}"/>
            </c:ext>
          </c:extLst>
        </c:ser>
        <c:ser>
          <c:idx val="2"/>
          <c:order val="2"/>
          <c:tx>
            <c:strRef>
              <c:f>'Új verzió'!$D$180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94B-447C-903E-859EF802D0A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94B-447C-903E-859EF802D0A2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94B-447C-903E-859EF802D0A2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94B-447C-903E-859EF802D0A2}"/>
              </c:ext>
            </c:extLst>
          </c:dPt>
          <c:dLbls>
            <c:dLbl>
              <c:idx val="38"/>
              <c:layout>
                <c:manualLayout>
                  <c:x val="-2.0370132825127173E-16"/>
                  <c:y val="1.701603450216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94B-447C-903E-859EF802D0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verzió'!$A$181:$A$219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verzió'!$D$181:$D$219</c:f>
              <c:numCache>
                <c:formatCode>0%</c:formatCode>
                <c:ptCount val="39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  <c:pt idx="36">
                  <c:v>0.99</c:v>
                </c:pt>
                <c:pt idx="37">
                  <c:v>0.96</c:v>
                </c:pt>
                <c:pt idx="38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94B-447C-903E-859EF802D0A2}"/>
            </c:ext>
          </c:extLst>
        </c:ser>
        <c:ser>
          <c:idx val="3"/>
          <c:order val="3"/>
          <c:tx>
            <c:strRef>
              <c:f>'Új verzió'!$E$180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94B-447C-903E-859EF802D0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verzió'!$A$181:$A$219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verzió'!$E$181:$E$219</c:f>
              <c:numCache>
                <c:formatCode>0%</c:formatCode>
                <c:ptCount val="39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  <c:pt idx="36">
                  <c:v>1.01</c:v>
                </c:pt>
                <c:pt idx="37">
                  <c:v>1.04</c:v>
                </c:pt>
                <c:pt idx="38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194B-447C-903E-859EF802D0A2}"/>
            </c:ext>
          </c:extLst>
        </c:ser>
        <c:ser>
          <c:idx val="4"/>
          <c:order val="4"/>
          <c:tx>
            <c:strRef>
              <c:f>'Új verzió'!$F$180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94B-447C-903E-859EF802D0A2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94B-447C-903E-859EF802D0A2}"/>
              </c:ext>
            </c:extLst>
          </c:dPt>
          <c:dLbls>
            <c:dLbl>
              <c:idx val="38"/>
              <c:layout>
                <c:manualLayout>
                  <c:x val="-2.0370132825127173E-16"/>
                  <c:y val="-4.86172414347522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94B-447C-903E-859EF802D0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verzió'!$A$181:$A$219</c:f>
              <c:strCache>
                <c:ptCount val="39"/>
                <c:pt idx="0">
                  <c:v>2020. December</c:v>
                </c:pt>
                <c:pt idx="2">
                  <c:v>2021. Február</c:v>
                </c:pt>
                <c:pt idx="4">
                  <c:v>Április</c:v>
                </c:pt>
                <c:pt idx="6">
                  <c:v>Június</c:v>
                </c:pt>
                <c:pt idx="8">
                  <c:v>Augusztus</c:v>
                </c:pt>
                <c:pt idx="10">
                  <c:v>Október</c:v>
                </c:pt>
                <c:pt idx="12">
                  <c:v>December</c:v>
                </c:pt>
                <c:pt idx="14">
                  <c:v>2022. Február</c:v>
                </c:pt>
                <c:pt idx="16">
                  <c:v>Április</c:v>
                </c:pt>
                <c:pt idx="18">
                  <c:v>Június</c:v>
                </c:pt>
                <c:pt idx="20">
                  <c:v>Augusztus</c:v>
                </c:pt>
                <c:pt idx="22">
                  <c:v>Október</c:v>
                </c:pt>
                <c:pt idx="24">
                  <c:v>December</c:v>
                </c:pt>
                <c:pt idx="26">
                  <c:v>2023. Február</c:v>
                </c:pt>
                <c:pt idx="28">
                  <c:v>Április</c:v>
                </c:pt>
                <c:pt idx="30">
                  <c:v>Június</c:v>
                </c:pt>
                <c:pt idx="32">
                  <c:v>Augusztus</c:v>
                </c:pt>
                <c:pt idx="34">
                  <c:v>Október</c:v>
                </c:pt>
                <c:pt idx="36">
                  <c:v>December</c:v>
                </c:pt>
                <c:pt idx="38">
                  <c:v>2024. Február</c:v>
                </c:pt>
              </c:strCache>
            </c:strRef>
          </c:cat>
          <c:val>
            <c:numRef>
              <c:f>'Új verzió'!$F$181:$F$219</c:f>
              <c:numCache>
                <c:formatCode>0%</c:formatCode>
                <c:ptCount val="39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  <c:pt idx="36">
                  <c:v>0.95</c:v>
                </c:pt>
                <c:pt idx="37">
                  <c:v>0.95</c:v>
                </c:pt>
                <c:pt idx="38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194B-447C-903E-859EF802D0A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12465812285018"/>
          <c:y val="0.93010008261102928"/>
          <c:w val="0.79775067828623381"/>
          <c:h val="6.74690553172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januári +2-ről a semleges szintet jelző 0 pontra csökkent.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főindex csökkenéséhez a jelenlegi helyzet és a várakozások megítélésének gyengülése hasonló mértékben járult hozzá: előbbi mutató az előző havi -18-ról -20 pontra, utóbbi +21-ről +20 pontra mérséklődött.</a:t>
          </a:r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helyzettel kapcsolatos tapasztalatok leginkább a kkv-knál, valamint az iparban és építőiparban működő válaszadók körében gyengültek, amit ellensúlyozott, hogy a nagyvállalati válaszadóknál a jelenlegi helyzet indexe az elmúlt 3 hónap legmagasabb szintjére nőtt.</a:t>
          </a: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mutatói továbbra is </a:t>
          </a:r>
          <a:r>
            <a:rPr lang="hu-HU" sz="1800" b="1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 és növekedtek januárhoz képest: előbbi +35-ről +38 pontra, ami a 2022 áprilisa óta tapasztalt legmagasabb érték, utóbbi pedig +7-ről +8 pontra, ami az elmúlt 9 hónap legkedvezőbb értéke.</a:t>
          </a:r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januárhoz képest: előbbi 92-ről 90, utóbbi pedig 95-ről 93 százalékra, amely utóbbi az elmúlt 4 hónap legalacsonyabb értéke.</a:t>
          </a:r>
          <a:endParaRPr lang="hu-HU" sz="1800" dirty="0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 januári +2-ről a semleges szintet jelző 0 pontra csökkent.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főindex csökkenéséhez a jelenlegi helyzet és a várakozások megítélésének gyengülése hasonló mértékben járult hozzá: előbbi mutató az előző havi -18-ról -20 pontra, utóbbi +21-ről +20 pontra mérséklődött.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csökkent januárhoz képest: előbbi 92-ről 90, utóbbi pedig 95-ről 93 százalékra, amely utóbbi az elmúlt 4 hónap legalacsonyabb értéke.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létszámbővítési tervek mutatói továbbra is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pozitívak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és növekedtek januárhoz képest: előbbi +35-ről +38 pontra, ami a 2022 áprilisa óta tapasztalt legmagasabb érték, utóbbi pedig +7-ről +8 pontra, ami az elmúlt 9 hónap legkedvezőbb értéke.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helyzettel kapcsolatos tapasztalatok leginkább a kkv-knál, valamint az iparban és építőiparban működő válaszadók körében gyengültek, amit ellensúlyozott, hogy a nagyvállalati válaszadóknál a jelenlegi helyzet indexe az elmúlt 3 hónap legmagasabb szintjére nőtt.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0.89642</cdr:x>
      <cdr:y>0.53723</cdr:y>
    </cdr:from>
    <cdr:to>
      <cdr:x>0.98753</cdr:x>
      <cdr:y>0.60497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D66CF04F-55E0-D580-EEE7-027D8BFDDB8C}"/>
            </a:ext>
          </a:extLst>
        </cdr:cNvPr>
        <cdr:cNvSpPr txBox="1"/>
      </cdr:nvSpPr>
      <cdr:spPr>
        <a:xfrm xmlns:a="http://schemas.openxmlformats.org/drawingml/2006/main">
          <a:off x="8309878" y="2691773"/>
          <a:ext cx="844680" cy="33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-38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2024. 03. 07.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2024 februári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2 százalékponttal csökkent az előző hónaphoz képest, az egy évvel korábbi szint 90 százalékára...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949548"/>
              </p:ext>
            </p:extLst>
          </p:nvPr>
        </p:nvGraphicFramePr>
        <p:xfrm>
          <a:off x="36212" y="922448"/>
          <a:ext cx="9107788" cy="5224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8496"/>
            <a:ext cx="8258506" cy="612000"/>
          </a:xfrm>
        </p:spPr>
        <p:txBody>
          <a:bodyPr>
            <a:noAutofit/>
          </a:bodyPr>
          <a:lstStyle/>
          <a:p>
            <a:r>
              <a:rPr lang="hu-HU" sz="1800" dirty="0"/>
              <a:t>az iparban és építőiparban stagnált, a többi tevékenységi körben csökkent az átlagos kapacitás-kihasználtság januárhoz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9084938"/>
              </p:ext>
            </p:extLst>
          </p:nvPr>
        </p:nvGraphicFramePr>
        <p:xfrm>
          <a:off x="0" y="920496"/>
          <a:ext cx="9143999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82" y="310446"/>
            <a:ext cx="811072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…A várakozások azonban az elmúlt 2 év legmagasabb szintjére erősödtek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567420"/>
              </p:ext>
            </p:extLst>
          </p:nvPr>
        </p:nvGraphicFramePr>
        <p:xfrm>
          <a:off x="0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a januári 95-ről 93 százalékra csökkent, ami az elmúlt 4 hónap legalacsonyabb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900906"/>
              </p:ext>
            </p:extLst>
          </p:nvPr>
        </p:nvGraphicFramePr>
        <p:xfrm>
          <a:off x="-1" y="931592"/>
          <a:ext cx="9144001" cy="522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4655" y="328452"/>
            <a:ext cx="8255167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bevételi szint aktuális megítélése továbbra is kedvezőtlen és romlott januárhoz képest, a várakozások viszont tovább erősödtek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1964896" y="1895967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363109" y="195732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  <p:sp>
        <p:nvSpPr>
          <p:cNvPr id="30" name="Szövegdoboz 1">
            <a:extLst>
              <a:ext uri="{FF2B5EF4-FFF2-40B4-BE49-F238E27FC236}">
                <a16:creationId xmlns:a16="http://schemas.microsoft.com/office/drawing/2014/main" id="{23691165-9E73-7A51-47A1-CE2E1AE998DA}"/>
              </a:ext>
            </a:extLst>
          </p:cNvPr>
          <p:cNvSpPr txBox="1"/>
          <p:nvPr/>
        </p:nvSpPr>
        <p:spPr>
          <a:xfrm>
            <a:off x="2507402" y="3861149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2023/12</a:t>
            </a:r>
            <a:endParaRPr lang="hu-HU" sz="1600" dirty="0"/>
          </a:p>
        </p:txBody>
      </p:sp>
      <p:sp>
        <p:nvSpPr>
          <p:cNvPr id="18" name="Szövegdoboz 9">
            <a:extLst>
              <a:ext uri="{FF2B5EF4-FFF2-40B4-BE49-F238E27FC236}">
                <a16:creationId xmlns:a16="http://schemas.microsoft.com/office/drawing/2014/main" id="{8E36AB5B-5C8F-EBC5-B758-73FF2A01D8DB}"/>
              </a:ext>
            </a:extLst>
          </p:cNvPr>
          <p:cNvSpPr txBox="1"/>
          <p:nvPr/>
        </p:nvSpPr>
        <p:spPr>
          <a:xfrm>
            <a:off x="2843513" y="2102231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2024/1</a:t>
            </a:r>
          </a:p>
        </p:txBody>
      </p:sp>
      <p:graphicFrame>
        <p:nvGraphicFramePr>
          <p:cNvPr id="31" name="Diagram 30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673293"/>
              </p:ext>
            </p:extLst>
          </p:nvPr>
        </p:nvGraphicFramePr>
        <p:xfrm>
          <a:off x="0" y="919413"/>
          <a:ext cx="9143999" cy="4964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Szövegdoboz 5">
            <a:extLst>
              <a:ext uri="{FF2B5EF4-FFF2-40B4-BE49-F238E27FC236}">
                <a16:creationId xmlns:a16="http://schemas.microsoft.com/office/drawing/2014/main" id="{CEC804BE-234E-8EE9-1096-D2AC2BD3E343}"/>
              </a:ext>
            </a:extLst>
          </p:cNvPr>
          <p:cNvSpPr txBox="1"/>
          <p:nvPr/>
        </p:nvSpPr>
        <p:spPr>
          <a:xfrm>
            <a:off x="2493934" y="1678559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2024/2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49159" y="302928"/>
            <a:ext cx="7998181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dirty="0"/>
              <a:t>TOVÁBBRA IS A MAGAS TERMELÉSI ÁRAK ÉS A VEVŐK HIÁNYA JELENTI A LEGGYAKORIBB PROBLÉMÁT A VÁLASZADÓK KÖRÉBEN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430873"/>
              </p:ext>
            </p:extLst>
          </p:nvPr>
        </p:nvGraphicFramePr>
        <p:xfrm>
          <a:off x="0" y="877825"/>
          <a:ext cx="9144000" cy="4919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id="{B916ED61-90BC-5A0A-3F5C-9DF4B5FA0E5C}"/>
              </a:ext>
            </a:extLst>
          </p:cNvPr>
          <p:cNvSpPr txBox="1"/>
          <p:nvPr/>
        </p:nvSpPr>
        <p:spPr>
          <a:xfrm>
            <a:off x="8706012" y="1615431"/>
            <a:ext cx="530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FF0000"/>
                </a:solidFill>
              </a:rPr>
              <a:t>46%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757B1BC-44D3-BA3F-B131-41BE09700819}"/>
              </a:ext>
            </a:extLst>
          </p:cNvPr>
          <p:cNvSpPr txBox="1"/>
          <p:nvPr/>
        </p:nvSpPr>
        <p:spPr>
          <a:xfrm>
            <a:off x="8706012" y="2613003"/>
            <a:ext cx="530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B0F0"/>
                </a:solidFill>
              </a:rPr>
              <a:t>10%</a:t>
            </a:r>
          </a:p>
        </p:txBody>
      </p:sp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átlagos megítélése a </a:t>
            </a:r>
            <a:r>
              <a:rPr lang="hu-HU" sz="1800" dirty="0" err="1"/>
              <a:t>mikrovállalatok</a:t>
            </a:r>
            <a:r>
              <a:rPr lang="hu-HU" sz="1800" dirty="0"/>
              <a:t> körében jelentősen gyengült, a nagyobb cégeknél azonban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842337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6703052"/>
              </p:ext>
            </p:extLst>
          </p:nvPr>
        </p:nvGraphicFramePr>
        <p:xfrm>
          <a:off x="0" y="922449"/>
          <a:ext cx="9144000" cy="5013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7029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környezetre vonatkozó várakozások továbbra is pesszimisták és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286622"/>
              </p:ext>
            </p:extLst>
          </p:nvPr>
        </p:nvGraphicFramePr>
        <p:xfrm>
          <a:off x="19569" y="922448"/>
          <a:ext cx="9124432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5" y="310448"/>
            <a:ext cx="8014882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alindexe növekedett, </a:t>
            </a:r>
            <a:br>
              <a:rPr lang="hu-HU" sz="2000" dirty="0"/>
            </a:br>
            <a:r>
              <a:rPr lang="hu-HU" sz="2000" dirty="0"/>
              <a:t>2022 áprilisa óta nem volt ilyen magas szinten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959244"/>
              </p:ext>
            </p:extLst>
          </p:nvPr>
        </p:nvGraphicFramePr>
        <p:xfrm>
          <a:off x="0" y="922447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zövegdoboz 9">
            <a:extLst>
              <a:ext uri="{FF2B5EF4-FFF2-40B4-BE49-F238E27FC236}">
                <a16:creationId xmlns:a16="http://schemas.microsoft.com/office/drawing/2014/main" id="{E57B065B-B42F-0874-E308-BB9683F0FB7C}"/>
              </a:ext>
            </a:extLst>
          </p:cNvPr>
          <p:cNvSpPr txBox="1"/>
          <p:nvPr/>
        </p:nvSpPr>
        <p:spPr>
          <a:xfrm>
            <a:off x="7920275" y="2070916"/>
            <a:ext cx="1010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002060"/>
                </a:solidFill>
              </a:rPr>
              <a:t>20 pont</a:t>
            </a:r>
          </a:p>
        </p:txBody>
      </p:sp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31429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LÉTSZÁMVÁLTOZTATÁSI TERVEK MUTATÓJA már 3 hónapja javul és az elmúlt 9 hónap legmagasabb szintjére nőtt februárban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528088"/>
              </p:ext>
            </p:extLst>
          </p:nvPr>
        </p:nvGraphicFramePr>
        <p:xfrm>
          <a:off x="0" y="922449"/>
          <a:ext cx="9144000" cy="5164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25772"/>
            <a:ext cx="7865807" cy="612000"/>
          </a:xfrm>
        </p:spPr>
        <p:txBody>
          <a:bodyPr>
            <a:noAutofit/>
          </a:bodyPr>
          <a:lstStyle/>
          <a:p>
            <a:r>
              <a:rPr lang="hu-HU" sz="2000" dirty="0"/>
              <a:t>Az ipar és építőipar kivételével </a:t>
            </a:r>
            <a:r>
              <a:rPr lang="hu-HU" sz="2000" dirty="0" err="1"/>
              <a:t>pozitívak</a:t>
            </a:r>
            <a:r>
              <a:rPr lang="hu-HU" sz="2000" dirty="0"/>
              <a:t> és javultak a foglalkoztatási várakozások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0792737"/>
              </p:ext>
            </p:extLst>
          </p:nvPr>
        </p:nvGraphicFramePr>
        <p:xfrm>
          <a:off x="-1" y="937772"/>
          <a:ext cx="9144001" cy="4908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elmúlt 3 hónapban megvalósított áremelések indexe az elmúlt 10 hónap legmagasabb szintjére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99589" y="5702729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596400"/>
              </p:ext>
            </p:extLst>
          </p:nvPr>
        </p:nvGraphicFramePr>
        <p:xfrm>
          <a:off x="0" y="911618"/>
          <a:ext cx="9144000" cy="4858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 következő 3 hónapban tervezett áremelések mutatója </a:t>
            </a:r>
            <a:br>
              <a:rPr lang="hu-HU" sz="1800" dirty="0"/>
            </a:br>
            <a:r>
              <a:rPr lang="hu-HU" sz="1800" dirty="0"/>
              <a:t>4 havi emelkedést követően mérséklődött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501315"/>
              </p:ext>
            </p:extLst>
          </p:nvPr>
        </p:nvGraphicFramePr>
        <p:xfrm>
          <a:off x="0" y="913396"/>
          <a:ext cx="9143999" cy="486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40" y="310449"/>
            <a:ext cx="760780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34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6917142"/>
              </p:ext>
            </p:extLst>
          </p:nvPr>
        </p:nvGraphicFramePr>
        <p:xfrm>
          <a:off x="2" y="922450"/>
          <a:ext cx="9103228" cy="522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2095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kismértékben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47256827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09" y="309397"/>
            <a:ext cx="776874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 januári +2-ről</a:t>
            </a:r>
            <a:br>
              <a:rPr lang="hu-HU" sz="2000" dirty="0"/>
            </a:br>
            <a:r>
              <a:rPr lang="hu-HU" sz="2000" dirty="0"/>
              <a:t>0 pontra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93758" y="581123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0069192"/>
              </p:ext>
            </p:extLst>
          </p:nvPr>
        </p:nvGraphicFramePr>
        <p:xfrm>
          <a:off x="0" y="921397"/>
          <a:ext cx="9128246" cy="4889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5" y="311787"/>
            <a:ext cx="8025310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indexe a kkv-knál csökkent, ugyanakkor a nagyvállalatoknál az elmúlt 3 hónap legmagasabb szintjére nőtt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934213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6162838"/>
              </p:ext>
            </p:extLst>
          </p:nvPr>
        </p:nvGraphicFramePr>
        <p:xfrm>
          <a:off x="2" y="923786"/>
          <a:ext cx="9270122" cy="5010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36" y="314733"/>
            <a:ext cx="7949533" cy="612000"/>
          </a:xfrm>
        </p:spPr>
        <p:txBody>
          <a:bodyPr>
            <a:noAutofit/>
          </a:bodyPr>
          <a:lstStyle/>
          <a:p>
            <a:r>
              <a:rPr lang="hu-HU" sz="1800" dirty="0"/>
              <a:t>Az aktuális helyzet megítélése a bevételi szint, az üzleti környezet és a beruházások kapcsán gyengült JANUÁRHOZ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626693"/>
              </p:ext>
            </p:extLst>
          </p:nvPr>
        </p:nvGraphicFramePr>
        <p:xfrm>
          <a:off x="0" y="926732"/>
          <a:ext cx="9136124" cy="5287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401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27" y="325366"/>
            <a:ext cx="7684616" cy="612000"/>
          </a:xfrm>
        </p:spPr>
        <p:txBody>
          <a:bodyPr>
            <a:noAutofit/>
          </a:bodyPr>
          <a:lstStyle/>
          <a:p>
            <a:r>
              <a:rPr lang="hu-HU" sz="1800" dirty="0"/>
              <a:t>A bérszint és az üzleti környezet kapcsán gyengültek, a többi vizsgált tényező esetében javultak a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439122"/>
              </p:ext>
            </p:extLst>
          </p:nvPr>
        </p:nvGraphicFramePr>
        <p:xfrm>
          <a:off x="0" y="937366"/>
          <a:ext cx="9136124" cy="5415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10449"/>
            <a:ext cx="8093233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a nagy-, és a </a:t>
            </a:r>
            <a:r>
              <a:rPr lang="hu-HU" sz="1800" dirty="0" err="1"/>
              <a:t>mikrovállalatoknál</a:t>
            </a:r>
            <a:r>
              <a:rPr lang="hu-HU" sz="1800" dirty="0"/>
              <a:t> gyengültek,</a:t>
            </a:r>
            <a:br>
              <a:rPr lang="hu-HU" sz="1800" dirty="0"/>
            </a:br>
            <a:r>
              <a:rPr lang="hu-HU" sz="1800" dirty="0"/>
              <a:t>a többi méretkategóriában azonban erősödött az optimizmus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024929"/>
              </p:ext>
            </p:extLst>
          </p:nvPr>
        </p:nvGraphicFramePr>
        <p:xfrm>
          <a:off x="0" y="922449"/>
          <a:ext cx="9144000" cy="5072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65950</TotalTime>
  <Words>1189</Words>
  <Application>Microsoft Office PowerPoint</Application>
  <PresentationFormat>Diavetítés a képernyőre (4:3 oldalarány)</PresentationFormat>
  <Paragraphs>129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2024 februári eredményei</vt:lpstr>
      <vt:lpstr>Az mnb vállalati konjunktúra felmérései</vt:lpstr>
      <vt:lpstr>A vállalati konjunktúra kismértékben gyengült az előző hónaphoz képest</vt:lpstr>
      <vt:lpstr>Az mnb vállalati konjunktúraindexe a januári +2-ről 0 pontra csökkent</vt:lpstr>
      <vt:lpstr>A jelenlegi helyzet indexe a kkv-knál csökkent, ugyanakkor a nagyvállalatoknál az elmúlt 3 hónap legmagasabb szintjére nőtt</vt:lpstr>
      <vt:lpstr>Az aktuális helyzet megítélése a bevételi szint, az üzleti környezet és a beruházások kapcsán gyengült JANUÁRHOZ képest</vt:lpstr>
      <vt:lpstr>A bérszint és az üzleti környezet kapcsán gyengültek, a többi vizsgált tényező esetében javultak a várakozások</vt:lpstr>
      <vt:lpstr>A várakozások a nagy-, és a mikrovállalatoknál gyengültek, a többi méretkategóriában azonban erősödött az optimizmus</vt:lpstr>
      <vt:lpstr>Termelés és kereslet</vt:lpstr>
      <vt:lpstr>Az átlagos kapacitás-kihasználtság 2 százalékponttal csökkent az előző hónaphoz képest, az egy évvel korábbi szint 90 százalékára...</vt:lpstr>
      <vt:lpstr>az iparban és építőiparban stagnált, a többi tevékenységi körben csökkent az átlagos kapacitás-kihasználtság januárhoz képest…</vt:lpstr>
      <vt:lpstr>…A várakozások azonban az elmúlt 2 év legmagasabb szintjére erősödtek</vt:lpstr>
      <vt:lpstr>az átlagos bevételi szint a januári 95-ről 93 százalékra csökkent, ami az elmúlt 4 hónap legalacsonyabb értéke</vt:lpstr>
      <vt:lpstr>A bevételi szint aktuális megítélése továbbra is kedvezőtlen és romlott januárhoz képest, a várakozások viszont tovább erősödtek</vt:lpstr>
      <vt:lpstr>PowerPoint-bemutató</vt:lpstr>
      <vt:lpstr>Üzleti környezet, beruházások, foglalkoztatás</vt:lpstr>
      <vt:lpstr>AZ ÜZLETI KÖRNYEZET átlagos megítélése a mikrovállalatok körében jelentősen gyengült, a nagyobb cégeknél azonban javult</vt:lpstr>
      <vt:lpstr>Az üzleti környezetre vonatkozó várakozások továbbra is pesszimisták és gyengültek az előző hónaphoz képest</vt:lpstr>
      <vt:lpstr>A beruházási várakozások alindexe növekedett,  2022 áprilisa óta nem volt ilyen magas szinten</vt:lpstr>
      <vt:lpstr>A LÉTSZÁMVÁLTOZTATÁSI TERVEK MUTATÓJA már 3 hónapja javul és az elmúlt 9 hónap legmagasabb szintjére nőtt februárban</vt:lpstr>
      <vt:lpstr>Az ipar és építőipar kivételével pozitívak és javultak a foglalkoztatási várakozások januárhoz képest</vt:lpstr>
      <vt:lpstr>Árak</vt:lpstr>
      <vt:lpstr>Az elmúlt 3 hónapban megvalósított áremelések indexe az elmúlt 10 hónap legmagasabb szintjére emelkedett</vt:lpstr>
      <vt:lpstr>A következő 3 hónapban tervezett áremelések mutatója  4 havi emelkedést követően mérséklődött januárhoz képest</vt:lpstr>
      <vt:lpstr>a magasabb infláció miatt a válaszadók 34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2497</cp:revision>
  <dcterms:created xsi:type="dcterms:W3CDTF">2020-04-06T05:19:02Z</dcterms:created>
  <dcterms:modified xsi:type="dcterms:W3CDTF">2024-03-07T16:42:41Z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