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9"/>
  </p:notesMasterIdLst>
  <p:sldIdLst>
    <p:sldId id="256" r:id="rId3"/>
    <p:sldId id="385" r:id="rId4"/>
    <p:sldId id="386" r:id="rId5"/>
    <p:sldId id="374" r:id="rId6"/>
    <p:sldId id="390" r:id="rId7"/>
    <p:sldId id="407" r:id="rId8"/>
    <p:sldId id="375" r:id="rId9"/>
    <p:sldId id="389" r:id="rId10"/>
    <p:sldId id="287" r:id="rId11"/>
    <p:sldId id="364" r:id="rId12"/>
    <p:sldId id="403" r:id="rId13"/>
    <p:sldId id="365" r:id="rId14"/>
    <p:sldId id="366" r:id="rId15"/>
    <p:sldId id="398" r:id="rId16"/>
    <p:sldId id="396" r:id="rId17"/>
    <p:sldId id="286" r:id="rId18"/>
    <p:sldId id="357" r:id="rId19"/>
    <p:sldId id="371" r:id="rId20"/>
    <p:sldId id="404" r:id="rId21"/>
    <p:sldId id="367" r:id="rId22"/>
    <p:sldId id="405" r:id="rId23"/>
    <p:sldId id="391" r:id="rId24"/>
    <p:sldId id="401" r:id="rId25"/>
    <p:sldId id="406" r:id="rId26"/>
    <p:sldId id="408" r:id="rId27"/>
    <p:sldId id="26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FFB3B5"/>
    <a:srgbClr val="FDC7E3"/>
    <a:srgbClr val="91EEFB"/>
    <a:srgbClr val="00FFFF"/>
    <a:srgbClr val="C7E1B5"/>
    <a:srgbClr val="99CCFF"/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6" autoAdjust="0"/>
    <p:restoredTop sz="91633" autoAdjust="0"/>
  </p:normalViewPr>
  <p:slideViewPr>
    <p:cSldViewPr snapToGrid="0">
      <p:cViewPr varScale="1">
        <p:scale>
          <a:sx n="61" d="100"/>
          <a:sy n="61" d="100"/>
        </p:scale>
        <p:origin x="12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janu&#225;r\input\2024%20janu&#225;r%20&#225;br&#225;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\2022.%20j&#250;nius\input\jelenlegi%20helyzet%20&#233;s%20v&#225;rakoz&#225;sok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2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janu&#225;r\input\2024%20janu&#225;r%20&#225;br&#225;k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janu&#225;r\input\2024%20janu&#225;r%20&#225;br&#225;k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janu&#225;r\input\2024%20janu&#225;r%20&#225;br&#225;k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janu&#225;r\input\2024%20janu&#225;r%20&#225;br&#225;k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janu&#225;r\input\2024%20janu&#225;r%20&#225;br&#225;k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janu&#225;r\input\2024%20janu&#225;r%20&#225;br&#225;k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janu&#225;r\input\2024%20janu&#225;r%20&#225;br&#225;k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janu&#225;r\input\2024%20janu&#225;r%20&#225;br&#225;k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janu&#225;r\input\2024%20janu&#225;r%20&#225;br&#225;k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janu&#225;r\input\2024%20janu&#225;r%20&#225;br&#225;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janu&#225;r\input\2024%20janu&#225;r%20&#225;br&#225;k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janu&#225;r\input\2024%20janu&#225;r%20&#225;br&#225;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janu&#225;r\input\2024%20janu&#225;r%20&#225;br&#225;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janu&#225;r\input\2024%20janu&#225;r%20&#225;br&#225;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janu&#225;r\input\2024%20janu&#225;r%20&#225;br&#225;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janu&#225;r\input\2024%20janu&#225;r%20&#225;br&#225;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janu&#225;r\input\2024%20janu&#225;r%20&#225;br&#225;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90062109419719"/>
          <c:y val="4.1523086468784012E-2"/>
          <c:w val="0.80040478755773981"/>
          <c:h val="0.65040776435355474"/>
        </c:manualLayout>
      </c:layout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B2BA-4626-A5E1-6D8EED6FBC48}"/>
              </c:ext>
            </c:extLst>
          </c:dPt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2BA-4626-A5E1-6D8EED6FBC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Indexek!$B$4:$AM$4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Indexek!$B$5:$AM$5</c:f>
              <c:numCache>
                <c:formatCode>General\ "pont"</c:formatCode>
                <c:ptCount val="38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  <c:pt idx="33">
                  <c:v>-26</c:v>
                </c:pt>
                <c:pt idx="34">
                  <c:v>-19</c:v>
                </c:pt>
                <c:pt idx="35">
                  <c:v>-21</c:v>
                </c:pt>
                <c:pt idx="36">
                  <c:v>-27</c:v>
                </c:pt>
                <c:pt idx="37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2BA-4626-A5E1-6D8EED6FBC48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B2BA-4626-A5E1-6D8EED6FBC48}"/>
              </c:ext>
            </c:extLst>
          </c:dPt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2BA-4626-A5E1-6D8EED6FBC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Indexek!$B$4:$AM$4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Indexek!$B$6:$AM$6</c:f>
              <c:numCache>
                <c:formatCode>General\ "pont"</c:formatCode>
                <c:ptCount val="38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  <c:pt idx="33">
                  <c:v>3</c:v>
                </c:pt>
                <c:pt idx="34">
                  <c:v>5</c:v>
                </c:pt>
                <c:pt idx="35">
                  <c:v>4</c:v>
                </c:pt>
                <c:pt idx="36">
                  <c:v>5</c:v>
                </c:pt>
                <c:pt idx="37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2BA-4626-A5E1-6D8EED6FBC48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B2BA-4626-A5E1-6D8EED6FBC48}"/>
              </c:ext>
            </c:extLst>
          </c:dPt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2BA-4626-A5E1-6D8EED6FBC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Indexek!$B$4:$AM$4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Indexek!$B$7:$AM$7</c:f>
              <c:numCache>
                <c:formatCode>General\ "pont"</c:formatCode>
                <c:ptCount val="38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  <c:pt idx="13">
                  <c:v>15</c:v>
                </c:pt>
                <c:pt idx="14">
                  <c:v>15</c:v>
                </c:pt>
                <c:pt idx="15">
                  <c:v>4</c:v>
                </c:pt>
                <c:pt idx="16">
                  <c:v>8</c:v>
                </c:pt>
                <c:pt idx="17">
                  <c:v>7</c:v>
                </c:pt>
                <c:pt idx="18">
                  <c:v>6</c:v>
                </c:pt>
                <c:pt idx="19">
                  <c:v>-2</c:v>
                </c:pt>
                <c:pt idx="20">
                  <c:v>-7</c:v>
                </c:pt>
                <c:pt idx="21">
                  <c:v>-11</c:v>
                </c:pt>
                <c:pt idx="22">
                  <c:v>-9</c:v>
                </c:pt>
                <c:pt idx="23">
                  <c:v>-7</c:v>
                </c:pt>
                <c:pt idx="24">
                  <c:v>-5</c:v>
                </c:pt>
                <c:pt idx="25">
                  <c:v>0</c:v>
                </c:pt>
                <c:pt idx="26">
                  <c:v>0</c:v>
                </c:pt>
                <c:pt idx="27">
                  <c:v>-4</c:v>
                </c:pt>
                <c:pt idx="28">
                  <c:v>-1</c:v>
                </c:pt>
                <c:pt idx="29">
                  <c:v>-10</c:v>
                </c:pt>
                <c:pt idx="30">
                  <c:v>-8</c:v>
                </c:pt>
                <c:pt idx="31">
                  <c:v>-15</c:v>
                </c:pt>
                <c:pt idx="32">
                  <c:v>-8</c:v>
                </c:pt>
                <c:pt idx="33">
                  <c:v>-12</c:v>
                </c:pt>
                <c:pt idx="34">
                  <c:v>-7</c:v>
                </c:pt>
                <c:pt idx="35">
                  <c:v>-8</c:v>
                </c:pt>
                <c:pt idx="36">
                  <c:v>-11</c:v>
                </c:pt>
                <c:pt idx="37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2BA-4626-A5E1-6D8EED6FBC4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3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22002203052175"/>
          <c:y val="0.92791350381219484"/>
          <c:w val="0.76342528054406955"/>
          <c:h val="7.20864961878051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Árbevétel!$A$3</c:f>
              <c:strCache>
                <c:ptCount val="1"/>
                <c:pt idx="0">
                  <c:v>Várakozások</c:v>
                </c:pt>
              </c:strCache>
            </c:strRef>
          </c:tx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E868-4009-BC0E-96C60A680B54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E868-4009-BC0E-96C60A680B54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E868-4009-BC0E-96C60A680B54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E868-4009-BC0E-96C60A680B54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E868-4009-BC0E-96C60A680B54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E868-4009-BC0E-96C60A680B54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E868-4009-BC0E-96C60A680B54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E868-4009-BC0E-96C60A680B54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E868-4009-BC0E-96C60A680B54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E868-4009-BC0E-96C60A680B54}"/>
              </c:ext>
            </c:extLst>
          </c:dPt>
          <c:dPt>
            <c:idx val="1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E868-4009-BC0E-96C60A680B54}"/>
              </c:ext>
            </c:extLst>
          </c:dPt>
          <c:dPt>
            <c:idx val="1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E868-4009-BC0E-96C60A680B54}"/>
              </c:ext>
            </c:extLst>
          </c:dPt>
          <c:dPt>
            <c:idx val="1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E868-4009-BC0E-96C60A680B54}"/>
              </c:ext>
            </c:extLst>
          </c:dPt>
          <c:dPt>
            <c:idx val="1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E868-4009-BC0E-96C60A680B54}"/>
              </c:ext>
            </c:extLst>
          </c:dPt>
          <c:dPt>
            <c:idx val="1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E868-4009-BC0E-96C60A680B54}"/>
              </c:ext>
            </c:extLst>
          </c:dPt>
          <c:dPt>
            <c:idx val="15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E868-4009-BC0E-96C60A680B54}"/>
              </c:ext>
            </c:extLst>
          </c:dPt>
          <c:dPt>
            <c:idx val="16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E868-4009-BC0E-96C60A680B54}"/>
              </c:ext>
            </c:extLst>
          </c:dPt>
          <c:dPt>
            <c:idx val="17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E868-4009-BC0E-96C60A680B54}"/>
              </c:ext>
            </c:extLst>
          </c:dPt>
          <c:dPt>
            <c:idx val="18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E868-4009-BC0E-96C60A680B54}"/>
              </c:ext>
            </c:extLst>
          </c:dPt>
          <c:dPt>
            <c:idx val="19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3-E868-4009-BC0E-96C60A680B54}"/>
              </c:ext>
            </c:extLst>
          </c:dPt>
          <c:dPt>
            <c:idx val="2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4-E868-4009-BC0E-96C60A680B54}"/>
              </c:ext>
            </c:extLst>
          </c:dPt>
          <c:dPt>
            <c:idx val="2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5-E868-4009-BC0E-96C60A680B54}"/>
              </c:ext>
            </c:extLst>
          </c:dPt>
          <c:dPt>
            <c:idx val="2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6-E868-4009-BC0E-96C60A680B54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7-E868-4009-BC0E-96C60A680B54}"/>
              </c:ext>
            </c:extLst>
          </c:dPt>
          <c:dPt>
            <c:idx val="2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8-E868-4009-BC0E-96C60A680B54}"/>
              </c:ext>
            </c:extLst>
          </c:dPt>
          <c:dPt>
            <c:idx val="25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9-E868-4009-BC0E-96C60A680B54}"/>
              </c:ext>
            </c:extLst>
          </c:dPt>
          <c:dPt>
            <c:idx val="26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A-E868-4009-BC0E-96C60A680B54}"/>
              </c:ext>
            </c:extLst>
          </c:dPt>
          <c:dPt>
            <c:idx val="27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B-E868-4009-BC0E-96C60A680B54}"/>
              </c:ext>
            </c:extLst>
          </c:dPt>
          <c:dPt>
            <c:idx val="34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spPr>
              <a:ln w="19050" cap="rnd">
                <a:solidFill>
                  <a:srgbClr val="00206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D-E868-4009-BC0E-96C60A680B54}"/>
              </c:ext>
            </c:extLst>
          </c:dPt>
          <c:dPt>
            <c:idx val="35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E-750A-43AA-A7D4-BC5237074E2E}"/>
              </c:ext>
            </c:extLst>
          </c:dPt>
          <c:dPt>
            <c:idx val="36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F-71D5-46BF-A2F2-CCF21B7C3C7F}"/>
              </c:ext>
            </c:extLst>
          </c:dPt>
          <c:dPt>
            <c:idx val="37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0-1EB7-47DA-A77E-F23DB6018708}"/>
              </c:ext>
            </c:extLst>
          </c:dPt>
          <c:xVal>
            <c:numRef>
              <c:f>Árbevétel!$B$2:$AM$2</c:f>
              <c:numCache>
                <c:formatCode>General</c:formatCode>
                <c:ptCount val="38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  <c:pt idx="27">
                  <c:v>-13</c:v>
                </c:pt>
                <c:pt idx="28">
                  <c:v>0</c:v>
                </c:pt>
                <c:pt idx="29">
                  <c:v>-19</c:v>
                </c:pt>
                <c:pt idx="30">
                  <c:v>-10</c:v>
                </c:pt>
                <c:pt idx="31">
                  <c:v>-22</c:v>
                </c:pt>
                <c:pt idx="32">
                  <c:v>-4</c:v>
                </c:pt>
                <c:pt idx="33">
                  <c:v>-15</c:v>
                </c:pt>
                <c:pt idx="34">
                  <c:v>-11</c:v>
                </c:pt>
                <c:pt idx="35">
                  <c:v>-8</c:v>
                </c:pt>
                <c:pt idx="36">
                  <c:v>-19</c:v>
                </c:pt>
                <c:pt idx="37">
                  <c:v>-13</c:v>
                </c:pt>
              </c:numCache>
            </c:numRef>
          </c:xVal>
          <c:yVal>
            <c:numRef>
              <c:f>Árbevétel!$B$3:$AM$3</c:f>
              <c:numCache>
                <c:formatCode>General</c:formatCode>
                <c:ptCount val="38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  <c:pt idx="27">
                  <c:v>14</c:v>
                </c:pt>
                <c:pt idx="28">
                  <c:v>13</c:v>
                </c:pt>
                <c:pt idx="29">
                  <c:v>5</c:v>
                </c:pt>
                <c:pt idx="30">
                  <c:v>11</c:v>
                </c:pt>
                <c:pt idx="31">
                  <c:v>3</c:v>
                </c:pt>
                <c:pt idx="32">
                  <c:v>10</c:v>
                </c:pt>
                <c:pt idx="33">
                  <c:v>3</c:v>
                </c:pt>
                <c:pt idx="34">
                  <c:v>-2</c:v>
                </c:pt>
                <c:pt idx="35">
                  <c:v>-6</c:v>
                </c:pt>
                <c:pt idx="36">
                  <c:v>-10</c:v>
                </c:pt>
                <c:pt idx="37">
                  <c:v>22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C-E868-4009-BC0E-96C60A680B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8508152"/>
        <c:axId val="1058521600"/>
      </c:scatterChart>
      <c:valAx>
        <c:axId val="1058508152"/>
        <c:scaling>
          <c:orientation val="minMax"/>
          <c:max val="50"/>
          <c:min val="-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Jelenlegi</a:t>
                </a:r>
                <a:r>
                  <a:rPr lang="hu-HU" sz="1800" b="1" baseline="0"/>
                  <a:t> helyzet</a:t>
                </a:r>
                <a:endParaRPr lang="hu-HU" sz="18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21600"/>
        <c:crosses val="autoZero"/>
        <c:crossBetween val="midCat"/>
      </c:valAx>
      <c:valAx>
        <c:axId val="1058521600"/>
        <c:scaling>
          <c:orientation val="minMax"/>
          <c:max val="50"/>
          <c:min val="-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Várakozások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081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62544098514159E-2"/>
          <c:y val="3.4931973210447366E-2"/>
          <c:w val="0.88472111600187175"/>
          <c:h val="0.3969436302198157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verzió'!$A$259</c:f>
              <c:strCache>
                <c:ptCount val="1"/>
                <c:pt idx="0">
                  <c:v>Magas energiaárak*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cat>
            <c:strRef>
              <c:f>'Új verzió'!$B$258:$AM$258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verzió'!$B$259:$AM$259</c:f>
              <c:numCache>
                <c:formatCode>General</c:formatCode>
                <c:ptCount val="38"/>
                <c:pt idx="18" formatCode="0%">
                  <c:v>0.49</c:v>
                </c:pt>
                <c:pt idx="19" formatCode="0%">
                  <c:v>0.48</c:v>
                </c:pt>
                <c:pt idx="20" formatCode="0%">
                  <c:v>0.61</c:v>
                </c:pt>
                <c:pt idx="21" formatCode="0%">
                  <c:v>0.66</c:v>
                </c:pt>
                <c:pt idx="22" formatCode="0%">
                  <c:v>0.61</c:v>
                </c:pt>
                <c:pt idx="23" formatCode="0%">
                  <c:v>0.67</c:v>
                </c:pt>
                <c:pt idx="24" formatCode="0%">
                  <c:v>0.6</c:v>
                </c:pt>
                <c:pt idx="25" formatCode="0%">
                  <c:v>0.62</c:v>
                </c:pt>
                <c:pt idx="26" formatCode="0%">
                  <c:v>0.62</c:v>
                </c:pt>
                <c:pt idx="27" formatCode="0%">
                  <c:v>0.62</c:v>
                </c:pt>
                <c:pt idx="28" formatCode="0%">
                  <c:v>0.69</c:v>
                </c:pt>
                <c:pt idx="29" formatCode="0%">
                  <c:v>0.62</c:v>
                </c:pt>
                <c:pt idx="30" formatCode="0%">
                  <c:v>0.53</c:v>
                </c:pt>
                <c:pt idx="31" formatCode="0%">
                  <c:v>0.52</c:v>
                </c:pt>
                <c:pt idx="32" formatCode="0%">
                  <c:v>0.42</c:v>
                </c:pt>
                <c:pt idx="33" formatCode="0%">
                  <c:v>0.5</c:v>
                </c:pt>
                <c:pt idx="34" formatCode="0%">
                  <c:v>0.45</c:v>
                </c:pt>
                <c:pt idx="35" formatCode="0%">
                  <c:v>0.47</c:v>
                </c:pt>
                <c:pt idx="36" formatCode="0%">
                  <c:v>0.49</c:v>
                </c:pt>
                <c:pt idx="37" formatCode="0%">
                  <c:v>0.49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C2-4B2C-AB42-0BC052B0EF1E}"/>
            </c:ext>
          </c:extLst>
        </c:ser>
        <c:ser>
          <c:idx val="1"/>
          <c:order val="1"/>
          <c:tx>
            <c:strRef>
              <c:f>'Új verzió'!$A$260</c:f>
              <c:strCache>
                <c:ptCount val="1"/>
                <c:pt idx="0">
                  <c:v>Beszállítók áremelése**</c:v>
                </c:pt>
              </c:strCache>
            </c:strRef>
          </c:tx>
          <c:spPr>
            <a:ln w="2540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7030A0"/>
              </a:solidFill>
              <a:ln w="9525">
                <a:noFill/>
              </a:ln>
              <a:effectLst/>
            </c:spPr>
          </c:marker>
          <c:dPt>
            <c:idx val="22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2CC2-4B2C-AB42-0BC052B0EF1E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2CC2-4B2C-AB42-0BC052B0EF1E}"/>
              </c:ext>
            </c:extLst>
          </c:dPt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CC2-4B2C-AB42-0BC052B0EF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verzió'!$B$258:$AM$258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verzió'!$B$260:$AM$260</c:f>
              <c:numCache>
                <c:formatCode>General</c:formatCode>
                <c:ptCount val="38"/>
                <c:pt idx="22" formatCode="0%">
                  <c:v>0.56999999999999995</c:v>
                </c:pt>
                <c:pt idx="23" formatCode="0%">
                  <c:v>0.59</c:v>
                </c:pt>
                <c:pt idx="24" formatCode="0%">
                  <c:v>0.57999999999999996</c:v>
                </c:pt>
                <c:pt idx="25" formatCode="0%">
                  <c:v>0.62</c:v>
                </c:pt>
                <c:pt idx="26" formatCode="0%">
                  <c:v>0.63</c:v>
                </c:pt>
                <c:pt idx="27" formatCode="0%">
                  <c:v>0.61</c:v>
                </c:pt>
                <c:pt idx="28" formatCode="0%">
                  <c:v>0.66</c:v>
                </c:pt>
                <c:pt idx="29" formatCode="0%">
                  <c:v>0.63</c:v>
                </c:pt>
                <c:pt idx="30" formatCode="0%">
                  <c:v>0.55000000000000004</c:v>
                </c:pt>
                <c:pt idx="31" formatCode="0%">
                  <c:v>0.54</c:v>
                </c:pt>
                <c:pt idx="32" formatCode="0%">
                  <c:v>0.41</c:v>
                </c:pt>
                <c:pt idx="33" formatCode="0%">
                  <c:v>0.49</c:v>
                </c:pt>
                <c:pt idx="34" formatCode="0%">
                  <c:v>0.41</c:v>
                </c:pt>
                <c:pt idx="35" formatCode="0%">
                  <c:v>0.45</c:v>
                </c:pt>
                <c:pt idx="36" formatCode="0%">
                  <c:v>0.52</c:v>
                </c:pt>
                <c:pt idx="37" formatCode="0%">
                  <c:v>0.54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CC2-4B2C-AB42-0BC052B0EF1E}"/>
            </c:ext>
          </c:extLst>
        </c:ser>
        <c:ser>
          <c:idx val="7"/>
          <c:order val="2"/>
          <c:tx>
            <c:strRef>
              <c:f>'Új verzió'!$A$267</c:f>
              <c:strCache>
                <c:ptCount val="1"/>
                <c:pt idx="0">
                  <c:v>Munkaerőköltség emelkedése***</c:v>
                </c:pt>
              </c:strCache>
              <c:extLst xmlns:c15="http://schemas.microsoft.com/office/drawing/2012/chart"/>
            </c:strRef>
          </c:tx>
          <c:spPr>
            <a:ln w="25400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4">
                  <a:lumMod val="5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-1.7578488788968656E-16"/>
                  <c:y val="2.5789645437050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C2-4B2C-AB42-0BC052B0EF1E}"/>
                </c:ext>
              </c:extLst>
            </c:dLbl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CC2-4B2C-AB42-0BC052B0EF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verzió'!$B$258:$AM$258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verzió'!$B$267:$AM$267</c:f>
              <c:numCache>
                <c:formatCode>General</c:formatCode>
                <c:ptCount val="38"/>
                <c:pt idx="25" formatCode="0%">
                  <c:v>0.45</c:v>
                </c:pt>
                <c:pt idx="26" formatCode="0%">
                  <c:v>0.47</c:v>
                </c:pt>
                <c:pt idx="27" formatCode="0%">
                  <c:v>0.4</c:v>
                </c:pt>
                <c:pt idx="28" formatCode="0%">
                  <c:v>0.51</c:v>
                </c:pt>
                <c:pt idx="29" formatCode="0%">
                  <c:v>0.48</c:v>
                </c:pt>
                <c:pt idx="30" formatCode="0%">
                  <c:v>0.41</c:v>
                </c:pt>
                <c:pt idx="31" formatCode="0%">
                  <c:v>0.46</c:v>
                </c:pt>
                <c:pt idx="32" formatCode="0%">
                  <c:v>0.36</c:v>
                </c:pt>
                <c:pt idx="33" formatCode="0%">
                  <c:v>0.41</c:v>
                </c:pt>
                <c:pt idx="34" formatCode="0%">
                  <c:v>0.33</c:v>
                </c:pt>
                <c:pt idx="35" formatCode="0%">
                  <c:v>0.44</c:v>
                </c:pt>
                <c:pt idx="36" formatCode="0%">
                  <c:v>0.45</c:v>
                </c:pt>
                <c:pt idx="37" formatCode="0%">
                  <c:v>0.49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5-2CC2-4B2C-AB42-0BC052B0EF1E}"/>
            </c:ext>
          </c:extLst>
        </c:ser>
        <c:ser>
          <c:idx val="2"/>
          <c:order val="3"/>
          <c:tx>
            <c:strRef>
              <c:f>'Új verzió'!$A$262</c:f>
              <c:strCache>
                <c:ptCount val="1"/>
                <c:pt idx="0">
                  <c:v>Vevők hiánya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CC2-4B2C-AB42-0BC052B0EF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verzió'!$B$258:$AM$258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verzió'!$B$262:$AM$262</c:f>
              <c:numCache>
                <c:formatCode>0%</c:formatCode>
                <c:ptCount val="38"/>
                <c:pt idx="0">
                  <c:v>0.5501506672406371</c:v>
                </c:pt>
                <c:pt idx="1">
                  <c:v>0.53129444999999997</c:v>
                </c:pt>
                <c:pt idx="2">
                  <c:v>0.5</c:v>
                </c:pt>
                <c:pt idx="3">
                  <c:v>0.47159000000000001</c:v>
                </c:pt>
                <c:pt idx="4">
                  <c:v>0.44</c:v>
                </c:pt>
                <c:pt idx="5">
                  <c:v>0.4</c:v>
                </c:pt>
                <c:pt idx="6">
                  <c:v>0.41</c:v>
                </c:pt>
                <c:pt idx="7">
                  <c:v>0.37</c:v>
                </c:pt>
                <c:pt idx="8">
                  <c:v>0.34</c:v>
                </c:pt>
                <c:pt idx="9">
                  <c:v>0.33</c:v>
                </c:pt>
                <c:pt idx="10">
                  <c:v>0.33</c:v>
                </c:pt>
                <c:pt idx="11">
                  <c:v>0.36</c:v>
                </c:pt>
                <c:pt idx="12">
                  <c:v>0.35</c:v>
                </c:pt>
                <c:pt idx="13">
                  <c:v>0.37</c:v>
                </c:pt>
                <c:pt idx="14">
                  <c:v>0.28000000000000003</c:v>
                </c:pt>
                <c:pt idx="15">
                  <c:v>0.35</c:v>
                </c:pt>
                <c:pt idx="16">
                  <c:v>0.28000000000000003</c:v>
                </c:pt>
                <c:pt idx="17">
                  <c:v>0.28000000000000003</c:v>
                </c:pt>
                <c:pt idx="18">
                  <c:v>0.28999999999999998</c:v>
                </c:pt>
                <c:pt idx="19">
                  <c:v>0.34</c:v>
                </c:pt>
                <c:pt idx="20">
                  <c:v>0.41</c:v>
                </c:pt>
                <c:pt idx="21">
                  <c:v>0.4</c:v>
                </c:pt>
                <c:pt idx="22">
                  <c:v>0.34</c:v>
                </c:pt>
                <c:pt idx="23">
                  <c:v>0.38</c:v>
                </c:pt>
                <c:pt idx="24">
                  <c:v>0.39</c:v>
                </c:pt>
                <c:pt idx="25">
                  <c:v>0.38</c:v>
                </c:pt>
                <c:pt idx="26">
                  <c:v>0.39</c:v>
                </c:pt>
                <c:pt idx="27">
                  <c:v>0.32</c:v>
                </c:pt>
                <c:pt idx="28">
                  <c:v>0.34</c:v>
                </c:pt>
                <c:pt idx="29">
                  <c:v>0.38</c:v>
                </c:pt>
                <c:pt idx="30">
                  <c:v>0.38</c:v>
                </c:pt>
                <c:pt idx="31">
                  <c:v>0.48</c:v>
                </c:pt>
                <c:pt idx="32">
                  <c:v>0.45</c:v>
                </c:pt>
                <c:pt idx="33">
                  <c:v>0.43</c:v>
                </c:pt>
                <c:pt idx="34">
                  <c:v>0.51</c:v>
                </c:pt>
                <c:pt idx="35">
                  <c:v>0.45</c:v>
                </c:pt>
                <c:pt idx="36">
                  <c:v>0.47</c:v>
                </c:pt>
                <c:pt idx="37">
                  <c:v>0.43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CC2-4B2C-AB42-0BC052B0EF1E}"/>
            </c:ext>
          </c:extLst>
        </c:ser>
        <c:ser>
          <c:idx val="3"/>
          <c:order val="4"/>
          <c:tx>
            <c:strRef>
              <c:f>'Új verzió'!$A$263</c:f>
              <c:strCache>
                <c:ptCount val="1"/>
                <c:pt idx="0">
                  <c:v>Munkaerőhiány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CC2-4B2C-AB42-0BC052B0EF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verzió'!$B$258:$AM$258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verzió'!$B$263:$AM$263</c:f>
              <c:numCache>
                <c:formatCode>0%</c:formatCode>
                <c:ptCount val="38"/>
                <c:pt idx="0">
                  <c:v>0.21093413689195006</c:v>
                </c:pt>
                <c:pt idx="1">
                  <c:v>0.169986</c:v>
                </c:pt>
                <c:pt idx="2">
                  <c:v>0.19</c:v>
                </c:pt>
                <c:pt idx="3">
                  <c:v>0.1988</c:v>
                </c:pt>
                <c:pt idx="4">
                  <c:v>0.26</c:v>
                </c:pt>
                <c:pt idx="5">
                  <c:v>0.27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0.33</c:v>
                </c:pt>
                <c:pt idx="9">
                  <c:v>0.37</c:v>
                </c:pt>
                <c:pt idx="10">
                  <c:v>0.37</c:v>
                </c:pt>
                <c:pt idx="11">
                  <c:v>0.36</c:v>
                </c:pt>
                <c:pt idx="12">
                  <c:v>0.4</c:v>
                </c:pt>
                <c:pt idx="13">
                  <c:v>0.36</c:v>
                </c:pt>
                <c:pt idx="14">
                  <c:v>0.44</c:v>
                </c:pt>
                <c:pt idx="15">
                  <c:v>0.32</c:v>
                </c:pt>
                <c:pt idx="16">
                  <c:v>0.43</c:v>
                </c:pt>
                <c:pt idx="17">
                  <c:v>0.37</c:v>
                </c:pt>
                <c:pt idx="18">
                  <c:v>0.41</c:v>
                </c:pt>
                <c:pt idx="19">
                  <c:v>0.36</c:v>
                </c:pt>
                <c:pt idx="20">
                  <c:v>0.31</c:v>
                </c:pt>
                <c:pt idx="21">
                  <c:v>0.28999999999999998</c:v>
                </c:pt>
                <c:pt idx="22">
                  <c:v>0.3</c:v>
                </c:pt>
                <c:pt idx="23">
                  <c:v>0.27</c:v>
                </c:pt>
                <c:pt idx="24">
                  <c:v>0.28000000000000003</c:v>
                </c:pt>
                <c:pt idx="25">
                  <c:v>0.27</c:v>
                </c:pt>
                <c:pt idx="26">
                  <c:v>0.31</c:v>
                </c:pt>
                <c:pt idx="27">
                  <c:v>0.32</c:v>
                </c:pt>
                <c:pt idx="28">
                  <c:v>0.39</c:v>
                </c:pt>
                <c:pt idx="29">
                  <c:v>0.35</c:v>
                </c:pt>
                <c:pt idx="30">
                  <c:v>0.28999999999999998</c:v>
                </c:pt>
                <c:pt idx="31">
                  <c:v>0.32</c:v>
                </c:pt>
                <c:pt idx="32">
                  <c:v>0.26</c:v>
                </c:pt>
                <c:pt idx="33">
                  <c:v>0.28000000000000003</c:v>
                </c:pt>
                <c:pt idx="34">
                  <c:v>0.24</c:v>
                </c:pt>
                <c:pt idx="35">
                  <c:v>0.28999999999999998</c:v>
                </c:pt>
                <c:pt idx="36">
                  <c:v>0.26</c:v>
                </c:pt>
                <c:pt idx="37">
                  <c:v>0.28999999999999998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CC2-4B2C-AB42-0BC052B0EF1E}"/>
            </c:ext>
          </c:extLst>
        </c:ser>
        <c:ser>
          <c:idx val="4"/>
          <c:order val="5"/>
          <c:tx>
            <c:strRef>
              <c:f>'Új verzió'!$A$264</c:f>
              <c:strCache>
                <c:ptCount val="1"/>
                <c:pt idx="0">
                  <c:v>Beszállítói problémák (késés/termékhiány)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7"/>
              <c:layout>
                <c:manualLayout>
                  <c:x val="0"/>
                  <c:y val="2.1067543872745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CC2-4B2C-AB42-0BC052B0EF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verzió'!$B$258:$AM$258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verzió'!$B$264:$AM$264</c:f>
              <c:numCache>
                <c:formatCode>0%</c:formatCode>
                <c:ptCount val="38"/>
                <c:pt idx="0">
                  <c:v>0.10546706844597503</c:v>
                </c:pt>
                <c:pt idx="1">
                  <c:v>0.105263</c:v>
                </c:pt>
                <c:pt idx="2">
                  <c:v>0.1</c:v>
                </c:pt>
                <c:pt idx="3">
                  <c:v>0.18665000000000001</c:v>
                </c:pt>
                <c:pt idx="4">
                  <c:v>0.18</c:v>
                </c:pt>
                <c:pt idx="5">
                  <c:v>0.2</c:v>
                </c:pt>
                <c:pt idx="6">
                  <c:v>0.21</c:v>
                </c:pt>
                <c:pt idx="7">
                  <c:v>0.25</c:v>
                </c:pt>
                <c:pt idx="8">
                  <c:v>0.18</c:v>
                </c:pt>
                <c:pt idx="9">
                  <c:v>0.26</c:v>
                </c:pt>
                <c:pt idx="10">
                  <c:v>0.26</c:v>
                </c:pt>
                <c:pt idx="11">
                  <c:v>0.28000000000000003</c:v>
                </c:pt>
                <c:pt idx="12">
                  <c:v>0.27</c:v>
                </c:pt>
                <c:pt idx="13">
                  <c:v>0.25</c:v>
                </c:pt>
                <c:pt idx="14">
                  <c:v>0.3</c:v>
                </c:pt>
                <c:pt idx="15">
                  <c:v>0.28999999999999998</c:v>
                </c:pt>
                <c:pt idx="16">
                  <c:v>0.42</c:v>
                </c:pt>
                <c:pt idx="17">
                  <c:v>0.38</c:v>
                </c:pt>
                <c:pt idx="18">
                  <c:v>0.36</c:v>
                </c:pt>
                <c:pt idx="19">
                  <c:v>0.3</c:v>
                </c:pt>
                <c:pt idx="20">
                  <c:v>0.28000000000000003</c:v>
                </c:pt>
                <c:pt idx="21">
                  <c:v>0.24</c:v>
                </c:pt>
                <c:pt idx="22">
                  <c:v>0.27</c:v>
                </c:pt>
                <c:pt idx="23">
                  <c:v>0.23</c:v>
                </c:pt>
                <c:pt idx="24">
                  <c:v>0.22</c:v>
                </c:pt>
                <c:pt idx="25">
                  <c:v>0.17</c:v>
                </c:pt>
                <c:pt idx="26">
                  <c:v>0.18</c:v>
                </c:pt>
                <c:pt idx="27">
                  <c:v>0.13</c:v>
                </c:pt>
                <c:pt idx="28">
                  <c:v>0.18</c:v>
                </c:pt>
                <c:pt idx="29">
                  <c:v>0.19</c:v>
                </c:pt>
                <c:pt idx="30">
                  <c:v>0.1</c:v>
                </c:pt>
                <c:pt idx="31">
                  <c:v>0.1</c:v>
                </c:pt>
                <c:pt idx="32">
                  <c:v>0.09</c:v>
                </c:pt>
                <c:pt idx="33">
                  <c:v>7.0000000000000007E-2</c:v>
                </c:pt>
                <c:pt idx="34">
                  <c:v>0.09</c:v>
                </c:pt>
                <c:pt idx="35">
                  <c:v>0.12</c:v>
                </c:pt>
                <c:pt idx="36">
                  <c:v>0.06</c:v>
                </c:pt>
                <c:pt idx="37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CC2-4B2C-AB42-0BC052B0EF1E}"/>
            </c:ext>
          </c:extLst>
        </c:ser>
        <c:ser>
          <c:idx val="5"/>
          <c:order val="6"/>
          <c:tx>
            <c:strRef>
              <c:f>'Új verzió'!$A$265</c:f>
              <c:strCache>
                <c:ptCount val="1"/>
                <c:pt idx="0">
                  <c:v>Finanszírozási problémák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CC2-4B2C-AB42-0BC052B0EF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verzió'!$B$258:$AM$258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verzió'!$B$265:$AM$265</c:f>
              <c:numCache>
                <c:formatCode>0%</c:formatCode>
                <c:ptCount val="38"/>
                <c:pt idx="0">
                  <c:v>0.22858372793801118</c:v>
                </c:pt>
                <c:pt idx="1">
                  <c:v>0.18776699999999999</c:v>
                </c:pt>
                <c:pt idx="2">
                  <c:v>0.24</c:v>
                </c:pt>
                <c:pt idx="3">
                  <c:v>0.21729999999999999</c:v>
                </c:pt>
                <c:pt idx="4">
                  <c:v>0.23</c:v>
                </c:pt>
                <c:pt idx="5">
                  <c:v>0.22</c:v>
                </c:pt>
                <c:pt idx="6">
                  <c:v>0.22</c:v>
                </c:pt>
                <c:pt idx="7">
                  <c:v>0.23</c:v>
                </c:pt>
                <c:pt idx="8">
                  <c:v>0.22</c:v>
                </c:pt>
                <c:pt idx="9">
                  <c:v>0.2</c:v>
                </c:pt>
                <c:pt idx="10">
                  <c:v>0.22</c:v>
                </c:pt>
                <c:pt idx="11">
                  <c:v>0.2</c:v>
                </c:pt>
                <c:pt idx="12">
                  <c:v>0.18</c:v>
                </c:pt>
                <c:pt idx="13">
                  <c:v>0.21</c:v>
                </c:pt>
                <c:pt idx="14">
                  <c:v>0.18</c:v>
                </c:pt>
                <c:pt idx="15">
                  <c:v>0.21</c:v>
                </c:pt>
                <c:pt idx="16">
                  <c:v>0.15</c:v>
                </c:pt>
                <c:pt idx="17">
                  <c:v>0.21</c:v>
                </c:pt>
                <c:pt idx="18">
                  <c:v>0.26</c:v>
                </c:pt>
                <c:pt idx="19">
                  <c:v>0.22</c:v>
                </c:pt>
                <c:pt idx="20">
                  <c:v>0.17</c:v>
                </c:pt>
                <c:pt idx="21">
                  <c:v>0.23</c:v>
                </c:pt>
                <c:pt idx="22">
                  <c:v>0.22</c:v>
                </c:pt>
                <c:pt idx="23">
                  <c:v>0.21</c:v>
                </c:pt>
                <c:pt idx="24">
                  <c:v>0.24</c:v>
                </c:pt>
                <c:pt idx="25">
                  <c:v>0.15</c:v>
                </c:pt>
                <c:pt idx="26">
                  <c:v>0.16</c:v>
                </c:pt>
                <c:pt idx="27">
                  <c:v>0.22</c:v>
                </c:pt>
                <c:pt idx="28">
                  <c:v>0.22</c:v>
                </c:pt>
                <c:pt idx="29">
                  <c:v>0.19</c:v>
                </c:pt>
                <c:pt idx="30">
                  <c:v>0.21</c:v>
                </c:pt>
                <c:pt idx="31">
                  <c:v>0.25</c:v>
                </c:pt>
                <c:pt idx="32">
                  <c:v>0.21</c:v>
                </c:pt>
                <c:pt idx="33">
                  <c:v>0.24</c:v>
                </c:pt>
                <c:pt idx="34">
                  <c:v>0.21</c:v>
                </c:pt>
                <c:pt idx="35">
                  <c:v>0.17</c:v>
                </c:pt>
                <c:pt idx="36">
                  <c:v>0.25</c:v>
                </c:pt>
                <c:pt idx="37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2CC2-4B2C-AB42-0BC052B0EF1E}"/>
            </c:ext>
          </c:extLst>
        </c:ser>
        <c:ser>
          <c:idx val="6"/>
          <c:order val="7"/>
          <c:tx>
            <c:strRef>
              <c:f>'Új verzió'!$A$266</c:f>
              <c:strCache>
                <c:ptCount val="1"/>
                <c:pt idx="0">
                  <c:v>Adminisztratív akadályok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dLbls>
            <c:dLbl>
              <c:idx val="37"/>
              <c:layout>
                <c:manualLayout>
                  <c:x val="0"/>
                  <c:y val="-2.8967872825024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CC2-4B2C-AB42-0BC052B0EF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verzió'!$B$258:$AM$258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verzió'!$B$266:$AM$266</c:f>
              <c:numCache>
                <c:formatCode>0%</c:formatCode>
                <c:ptCount val="38"/>
                <c:pt idx="0">
                  <c:v>0.10589754627636677</c:v>
                </c:pt>
                <c:pt idx="1">
                  <c:v>0.11593199999999999</c:v>
                </c:pt>
                <c:pt idx="2">
                  <c:v>0.09</c:v>
                </c:pt>
                <c:pt idx="3">
                  <c:v>0.15915000000000001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0.15</c:v>
                </c:pt>
                <c:pt idx="13">
                  <c:v>0.12</c:v>
                </c:pt>
                <c:pt idx="14">
                  <c:v>0.18</c:v>
                </c:pt>
                <c:pt idx="15">
                  <c:v>0.12</c:v>
                </c:pt>
                <c:pt idx="16">
                  <c:v>0.15</c:v>
                </c:pt>
                <c:pt idx="17">
                  <c:v>0.12</c:v>
                </c:pt>
                <c:pt idx="18">
                  <c:v>0.14000000000000001</c:v>
                </c:pt>
                <c:pt idx="19">
                  <c:v>0.15</c:v>
                </c:pt>
                <c:pt idx="20">
                  <c:v>0.14000000000000001</c:v>
                </c:pt>
                <c:pt idx="21">
                  <c:v>0.16</c:v>
                </c:pt>
                <c:pt idx="22">
                  <c:v>0.13</c:v>
                </c:pt>
                <c:pt idx="23">
                  <c:v>0.12</c:v>
                </c:pt>
                <c:pt idx="24">
                  <c:v>0.13</c:v>
                </c:pt>
                <c:pt idx="25">
                  <c:v>0.09</c:v>
                </c:pt>
                <c:pt idx="26">
                  <c:v>0.12</c:v>
                </c:pt>
                <c:pt idx="27">
                  <c:v>0.11</c:v>
                </c:pt>
                <c:pt idx="28">
                  <c:v>0.12</c:v>
                </c:pt>
                <c:pt idx="29">
                  <c:v>0.08</c:v>
                </c:pt>
                <c:pt idx="30">
                  <c:v>0.09</c:v>
                </c:pt>
                <c:pt idx="31">
                  <c:v>0.14000000000000001</c:v>
                </c:pt>
                <c:pt idx="32">
                  <c:v>0.13</c:v>
                </c:pt>
                <c:pt idx="33">
                  <c:v>0.14000000000000001</c:v>
                </c:pt>
                <c:pt idx="34">
                  <c:v>0.1</c:v>
                </c:pt>
                <c:pt idx="35">
                  <c:v>0.14000000000000001</c:v>
                </c:pt>
                <c:pt idx="36">
                  <c:v>0.15</c:v>
                </c:pt>
                <c:pt idx="37">
                  <c:v>0.13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2CC2-4B2C-AB42-0BC052B0EF1E}"/>
            </c:ext>
          </c:extLst>
        </c:ser>
        <c:ser>
          <c:idx val="8"/>
          <c:order val="8"/>
          <c:tx>
            <c:strRef>
              <c:f>'Új verzió'!$A$268</c:f>
              <c:strCache>
                <c:ptCount val="1"/>
                <c:pt idx="0">
                  <c:v>Nincs akadálya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37"/>
              <c:layout>
                <c:manualLayout>
                  <c:x val="0"/>
                  <c:y val="2.1067543872745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CC2-4B2C-AB42-0BC052B0EF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verzió'!$B$258:$AM$258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verzió'!$B$268:$AM$268</c:f>
              <c:numCache>
                <c:formatCode>0%</c:formatCode>
                <c:ptCount val="38"/>
                <c:pt idx="0">
                  <c:v>0.15238915195867414</c:v>
                </c:pt>
                <c:pt idx="1">
                  <c:v>0.12945000000000001</c:v>
                </c:pt>
                <c:pt idx="2">
                  <c:v>0.15</c:v>
                </c:pt>
                <c:pt idx="3">
                  <c:v>0.10459</c:v>
                </c:pt>
                <c:pt idx="4">
                  <c:v>0.1</c:v>
                </c:pt>
                <c:pt idx="5">
                  <c:v>0.12</c:v>
                </c:pt>
                <c:pt idx="6">
                  <c:v>0.13</c:v>
                </c:pt>
                <c:pt idx="7">
                  <c:v>0.12</c:v>
                </c:pt>
                <c:pt idx="8">
                  <c:v>0.13</c:v>
                </c:pt>
                <c:pt idx="9">
                  <c:v>0.12</c:v>
                </c:pt>
                <c:pt idx="10">
                  <c:v>0.13</c:v>
                </c:pt>
                <c:pt idx="11">
                  <c:v>0.12</c:v>
                </c:pt>
                <c:pt idx="12">
                  <c:v>0.12</c:v>
                </c:pt>
                <c:pt idx="13">
                  <c:v>0.12</c:v>
                </c:pt>
                <c:pt idx="14">
                  <c:v>0.1</c:v>
                </c:pt>
                <c:pt idx="15">
                  <c:v>0.11</c:v>
                </c:pt>
                <c:pt idx="16">
                  <c:v>0.09</c:v>
                </c:pt>
                <c:pt idx="17">
                  <c:v>0.13</c:v>
                </c:pt>
                <c:pt idx="18">
                  <c:v>0.06</c:v>
                </c:pt>
                <c:pt idx="19">
                  <c:v>0.06</c:v>
                </c:pt>
                <c:pt idx="20">
                  <c:v>7.0000000000000007E-2</c:v>
                </c:pt>
                <c:pt idx="21">
                  <c:v>0.04</c:v>
                </c:pt>
                <c:pt idx="22">
                  <c:v>0.05</c:v>
                </c:pt>
                <c:pt idx="23">
                  <c:v>0.04</c:v>
                </c:pt>
                <c:pt idx="24">
                  <c:v>0.03</c:v>
                </c:pt>
                <c:pt idx="25">
                  <c:v>0.03</c:v>
                </c:pt>
                <c:pt idx="26">
                  <c:v>0.04</c:v>
                </c:pt>
                <c:pt idx="27">
                  <c:v>0.04</c:v>
                </c:pt>
                <c:pt idx="28">
                  <c:v>0.02</c:v>
                </c:pt>
                <c:pt idx="29">
                  <c:v>0.02</c:v>
                </c:pt>
                <c:pt idx="30">
                  <c:v>0.05</c:v>
                </c:pt>
                <c:pt idx="31">
                  <c:v>0.04</c:v>
                </c:pt>
                <c:pt idx="32">
                  <c:v>0.06</c:v>
                </c:pt>
                <c:pt idx="33">
                  <c:v>0.04</c:v>
                </c:pt>
                <c:pt idx="34">
                  <c:v>0.06</c:v>
                </c:pt>
                <c:pt idx="35">
                  <c:v>0.04</c:v>
                </c:pt>
                <c:pt idx="36">
                  <c:v>0.03</c:v>
                </c:pt>
                <c:pt idx="37">
                  <c:v>0.05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2CC2-4B2C-AB42-0BC052B0EF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524360"/>
        <c:axId val="733516160"/>
        <c:extLst>
          <c:ext xmlns:c15="http://schemas.microsoft.com/office/drawing/2012/chart" uri="{02D57815-91ED-43cb-92C2-25804820EDAC}">
            <c15:filteredLineSeries>
              <c15:ser>
                <c:idx val="9"/>
                <c:order val="9"/>
                <c:tx>
                  <c:strRef>
                    <c:extLst>
                      <c:ext uri="{02D57815-91ED-43cb-92C2-25804820EDAC}">
                        <c15:formulaRef>
                          <c15:sqref>'Új verzió'!$A$269</c15:sqref>
                        </c15:formulaRef>
                      </c:ext>
                    </c:extLst>
                    <c:strCache>
                      <c:ptCount val="1"/>
                      <c:pt idx="0">
                        <c:v>Nem tudja/nem válaszol</c:v>
                      </c:pt>
                    </c:strCache>
                  </c:strRef>
                </c:tx>
                <c:spPr>
                  <a:ln w="25400" cap="rnd">
                    <a:solidFill>
                      <a:schemeClr val="bg1">
                        <a:lumMod val="75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10"/>
                  <c:spPr>
                    <a:solidFill>
                      <a:schemeClr val="bg1">
                        <a:lumMod val="75000"/>
                      </a:schemeClr>
                    </a:solidFill>
                    <a:ln w="9525">
                      <a:noFill/>
                    </a:ln>
                    <a:effectLst/>
                  </c:spPr>
                </c:marker>
                <c:dLbls>
                  <c:dLbl>
                    <c:idx val="22"/>
                    <c:layout>
                      <c:manualLayout>
                        <c:x val="0"/>
                        <c:y val="1.8113078425200879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C-2CC2-4B2C-AB42-0BC052B0EF1E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'Új verzió'!$B$258:$AM$258</c15:sqref>
                        </c15:formulaRef>
                      </c:ext>
                    </c:extLst>
                    <c:strCache>
                      <c:ptCount val="38"/>
                      <c:pt idx="1">
                        <c:v>2021. Január</c:v>
                      </c:pt>
                      <c:pt idx="3">
                        <c:v>Március</c:v>
                      </c:pt>
                      <c:pt idx="5">
                        <c:v>Május</c:v>
                      </c:pt>
                      <c:pt idx="7">
                        <c:v>Július</c:v>
                      </c:pt>
                      <c:pt idx="9">
                        <c:v>Szeptember</c:v>
                      </c:pt>
                      <c:pt idx="11">
                        <c:v>November</c:v>
                      </c:pt>
                      <c:pt idx="13">
                        <c:v>2022. Január</c:v>
                      </c:pt>
                      <c:pt idx="15">
                        <c:v>Március</c:v>
                      </c:pt>
                      <c:pt idx="17">
                        <c:v>Május</c:v>
                      </c:pt>
                      <c:pt idx="19">
                        <c:v>Július</c:v>
                      </c:pt>
                      <c:pt idx="21">
                        <c:v>Szeptember</c:v>
                      </c:pt>
                      <c:pt idx="23">
                        <c:v>November</c:v>
                      </c:pt>
                      <c:pt idx="25">
                        <c:v>2023. január</c:v>
                      </c:pt>
                      <c:pt idx="27">
                        <c:v>Március</c:v>
                      </c:pt>
                      <c:pt idx="29">
                        <c:v>Május</c:v>
                      </c:pt>
                      <c:pt idx="31">
                        <c:v>Július</c:v>
                      </c:pt>
                      <c:pt idx="33">
                        <c:v>Szeptember</c:v>
                      </c:pt>
                      <c:pt idx="35">
                        <c:v>November</c:v>
                      </c:pt>
                      <c:pt idx="37">
                        <c:v>2024. Január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'Új verzió'!$B$269:$Z$269</c15:sqref>
                        </c15:formulaRef>
                      </c:ext>
                    </c:extLst>
                    <c:numCache>
                      <c:formatCode>0%</c:formatCode>
                      <c:ptCount val="25"/>
                      <c:pt idx="0">
                        <c:v>6.4141196728368488E-2</c:v>
                      </c:pt>
                      <c:pt idx="1">
                        <c:v>3.8406999999999997E-2</c:v>
                      </c:pt>
                      <c:pt idx="2">
                        <c:v>0.05</c:v>
                      </c:pt>
                      <c:pt idx="3">
                        <c:v>5.4100000000000002E-2</c:v>
                      </c:pt>
                      <c:pt idx="4">
                        <c:v>0.05</c:v>
                      </c:pt>
                      <c:pt idx="5">
                        <c:v>0.06</c:v>
                      </c:pt>
                      <c:pt idx="6">
                        <c:v>0.05</c:v>
                      </c:pt>
                      <c:pt idx="7">
                        <c:v>7.0000000000000007E-2</c:v>
                      </c:pt>
                      <c:pt idx="8">
                        <c:v>7.0000000000000007E-2</c:v>
                      </c:pt>
                      <c:pt idx="9">
                        <c:v>0.06</c:v>
                      </c:pt>
                      <c:pt idx="10">
                        <c:v>0.06</c:v>
                      </c:pt>
                      <c:pt idx="11">
                        <c:v>0.06</c:v>
                      </c:pt>
                      <c:pt idx="12">
                        <c:v>0.05</c:v>
                      </c:pt>
                      <c:pt idx="13">
                        <c:v>0.05</c:v>
                      </c:pt>
                      <c:pt idx="14">
                        <c:v>0.05</c:v>
                      </c:pt>
                      <c:pt idx="15">
                        <c:v>7.0000000000000007E-2</c:v>
                      </c:pt>
                      <c:pt idx="16">
                        <c:v>0.04</c:v>
                      </c:pt>
                      <c:pt idx="17">
                        <c:v>0.04</c:v>
                      </c:pt>
                      <c:pt idx="18">
                        <c:v>0.04</c:v>
                      </c:pt>
                      <c:pt idx="19">
                        <c:v>0.06</c:v>
                      </c:pt>
                      <c:pt idx="20">
                        <c:v>0.04</c:v>
                      </c:pt>
                      <c:pt idx="21">
                        <c:v>0.03</c:v>
                      </c:pt>
                      <c:pt idx="22">
                        <c:v>0.04</c:v>
                      </c:pt>
                      <c:pt idx="23">
                        <c:v>0.02</c:v>
                      </c:pt>
                      <c:pt idx="24">
                        <c:v>0.04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D-2CC2-4B2C-AB42-0BC052B0EF1E}"/>
                  </c:ext>
                </c:extLst>
              </c15:ser>
            </c15:filteredLineSeries>
          </c:ext>
        </c:extLst>
      </c:lineChart>
      <c:catAx>
        <c:axId val="73352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16160"/>
        <c:crosses val="autoZero"/>
        <c:auto val="1"/>
        <c:lblAlgn val="ctr"/>
        <c:lblOffset val="100"/>
        <c:noMultiLvlLbl val="0"/>
      </c:catAx>
      <c:valAx>
        <c:axId val="733516160"/>
        <c:scaling>
          <c:orientation val="minMax"/>
          <c:max val="0.70000000000000007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2436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153780001158156E-2"/>
          <c:y val="0.6774543465366325"/>
          <c:w val="0.97655142347788215"/>
          <c:h val="0.304561017076705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268603828429846E-2"/>
          <c:y val="5.745725180578843E-2"/>
          <c:w val="0.74519313210848648"/>
          <c:h val="0.6387852773362814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verzió'!$B$278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verzió'!$A$279:$A$316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verzió'!$B$279:$B$316</c:f>
              <c:numCache>
                <c:formatCode>General\ "pont"</c:formatCode>
                <c:ptCount val="38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  <c:pt idx="12">
                  <c:v>-14</c:v>
                </c:pt>
                <c:pt idx="13">
                  <c:v>-25</c:v>
                </c:pt>
                <c:pt idx="14">
                  <c:v>-8</c:v>
                </c:pt>
                <c:pt idx="15">
                  <c:v>-28</c:v>
                </c:pt>
                <c:pt idx="16">
                  <c:v>-23</c:v>
                </c:pt>
                <c:pt idx="17">
                  <c:v>-15</c:v>
                </c:pt>
                <c:pt idx="18">
                  <c:v>-26</c:v>
                </c:pt>
                <c:pt idx="19">
                  <c:v>-37</c:v>
                </c:pt>
                <c:pt idx="20">
                  <c:v>-47</c:v>
                </c:pt>
                <c:pt idx="21">
                  <c:v>-41</c:v>
                </c:pt>
                <c:pt idx="22">
                  <c:v>-41</c:v>
                </c:pt>
                <c:pt idx="23">
                  <c:v>-36</c:v>
                </c:pt>
                <c:pt idx="24">
                  <c:v>-42</c:v>
                </c:pt>
                <c:pt idx="25">
                  <c:v>-43</c:v>
                </c:pt>
                <c:pt idx="26">
                  <c:v>-36</c:v>
                </c:pt>
                <c:pt idx="27">
                  <c:v>-27</c:v>
                </c:pt>
                <c:pt idx="28">
                  <c:v>-25</c:v>
                </c:pt>
                <c:pt idx="29">
                  <c:v>-29</c:v>
                </c:pt>
                <c:pt idx="30">
                  <c:v>-27</c:v>
                </c:pt>
                <c:pt idx="31">
                  <c:v>-44</c:v>
                </c:pt>
                <c:pt idx="32">
                  <c:v>-32</c:v>
                </c:pt>
                <c:pt idx="33">
                  <c:v>-36</c:v>
                </c:pt>
                <c:pt idx="34">
                  <c:v>-36</c:v>
                </c:pt>
                <c:pt idx="35">
                  <c:v>-36</c:v>
                </c:pt>
                <c:pt idx="36">
                  <c:v>-35</c:v>
                </c:pt>
                <c:pt idx="37">
                  <c:v>-22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BCA-4BC4-B197-69B6ABB7CB24}"/>
            </c:ext>
          </c:extLst>
        </c:ser>
        <c:ser>
          <c:idx val="1"/>
          <c:order val="1"/>
          <c:tx>
            <c:strRef>
              <c:f>'Új verzió'!$C$278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BCA-4BC4-B197-69B6ABB7CB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verzió'!$A$279:$A$316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verzió'!$C$279:$C$316</c:f>
              <c:numCache>
                <c:formatCode>General\ "pont"</c:formatCode>
                <c:ptCount val="38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  <c:pt idx="12">
                  <c:v>-17</c:v>
                </c:pt>
                <c:pt idx="13">
                  <c:v>-16</c:v>
                </c:pt>
                <c:pt idx="14">
                  <c:v>-16</c:v>
                </c:pt>
                <c:pt idx="15">
                  <c:v>-28</c:v>
                </c:pt>
                <c:pt idx="16">
                  <c:v>-13</c:v>
                </c:pt>
                <c:pt idx="17">
                  <c:v>-22</c:v>
                </c:pt>
                <c:pt idx="18">
                  <c:v>-26</c:v>
                </c:pt>
                <c:pt idx="19">
                  <c:v>-41</c:v>
                </c:pt>
                <c:pt idx="20">
                  <c:v>-41</c:v>
                </c:pt>
                <c:pt idx="21">
                  <c:v>-44</c:v>
                </c:pt>
                <c:pt idx="22">
                  <c:v>-52</c:v>
                </c:pt>
                <c:pt idx="23">
                  <c:v>-38</c:v>
                </c:pt>
                <c:pt idx="24">
                  <c:v>-36</c:v>
                </c:pt>
                <c:pt idx="25">
                  <c:v>-43</c:v>
                </c:pt>
                <c:pt idx="26">
                  <c:v>-33</c:v>
                </c:pt>
                <c:pt idx="27">
                  <c:v>-34</c:v>
                </c:pt>
                <c:pt idx="28">
                  <c:v>-15</c:v>
                </c:pt>
                <c:pt idx="29">
                  <c:v>-12</c:v>
                </c:pt>
                <c:pt idx="30">
                  <c:v>-25</c:v>
                </c:pt>
                <c:pt idx="31">
                  <c:v>-32</c:v>
                </c:pt>
                <c:pt idx="32">
                  <c:v>-37</c:v>
                </c:pt>
                <c:pt idx="33">
                  <c:v>-23</c:v>
                </c:pt>
                <c:pt idx="34">
                  <c:v>-21</c:v>
                </c:pt>
                <c:pt idx="35">
                  <c:v>-25</c:v>
                </c:pt>
                <c:pt idx="36">
                  <c:v>-32</c:v>
                </c:pt>
                <c:pt idx="37">
                  <c:v>-26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BCA-4BC4-B197-69B6ABB7CB24}"/>
            </c:ext>
          </c:extLst>
        </c:ser>
        <c:ser>
          <c:idx val="2"/>
          <c:order val="2"/>
          <c:tx>
            <c:strRef>
              <c:f>'Új verzió'!$D$278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CA-4BC4-B197-69B6ABB7CB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verzió'!$A$279:$A$316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verzió'!$D$279:$D$316</c:f>
              <c:numCache>
                <c:formatCode>General\ "pont"</c:formatCode>
                <c:ptCount val="38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  <c:pt idx="12">
                  <c:v>-18</c:v>
                </c:pt>
                <c:pt idx="13">
                  <c:v>-16</c:v>
                </c:pt>
                <c:pt idx="14">
                  <c:v>-17</c:v>
                </c:pt>
                <c:pt idx="15">
                  <c:v>-43</c:v>
                </c:pt>
                <c:pt idx="16">
                  <c:v>-15</c:v>
                </c:pt>
                <c:pt idx="17">
                  <c:v>-26</c:v>
                </c:pt>
                <c:pt idx="18">
                  <c:v>-24</c:v>
                </c:pt>
                <c:pt idx="19">
                  <c:v>-46</c:v>
                </c:pt>
                <c:pt idx="20">
                  <c:v>-47</c:v>
                </c:pt>
                <c:pt idx="21">
                  <c:v>-50</c:v>
                </c:pt>
                <c:pt idx="22">
                  <c:v>-55</c:v>
                </c:pt>
                <c:pt idx="23">
                  <c:v>-42</c:v>
                </c:pt>
                <c:pt idx="24">
                  <c:v>-35</c:v>
                </c:pt>
                <c:pt idx="25">
                  <c:v>-42</c:v>
                </c:pt>
                <c:pt idx="26">
                  <c:v>-4</c:v>
                </c:pt>
                <c:pt idx="27">
                  <c:v>-12</c:v>
                </c:pt>
                <c:pt idx="28">
                  <c:v>-37</c:v>
                </c:pt>
                <c:pt idx="29">
                  <c:v>-27</c:v>
                </c:pt>
                <c:pt idx="30">
                  <c:v>-32</c:v>
                </c:pt>
                <c:pt idx="31">
                  <c:v>-38</c:v>
                </c:pt>
                <c:pt idx="32">
                  <c:v>-29</c:v>
                </c:pt>
                <c:pt idx="33">
                  <c:v>-24</c:v>
                </c:pt>
                <c:pt idx="34">
                  <c:v>-32</c:v>
                </c:pt>
                <c:pt idx="35">
                  <c:v>-27</c:v>
                </c:pt>
                <c:pt idx="36">
                  <c:v>-31</c:v>
                </c:pt>
                <c:pt idx="37">
                  <c:v>-35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BCA-4BC4-B197-69B6ABB7CB24}"/>
            </c:ext>
          </c:extLst>
        </c:ser>
        <c:ser>
          <c:idx val="3"/>
          <c:order val="3"/>
          <c:tx>
            <c:strRef>
              <c:f>'Új verzió'!$E$278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7"/>
              <c:layout>
                <c:manualLayout>
                  <c:x val="-1.0185067526415994E-16"/>
                  <c:y val="-1.83335220304386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BCA-4BC4-B197-69B6ABB7CB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verzió'!$A$279:$A$316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verzió'!$E$279:$E$316</c:f>
              <c:numCache>
                <c:formatCode>General\ "pont"</c:formatCode>
                <c:ptCount val="38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  <c:pt idx="12">
                  <c:v>0</c:v>
                </c:pt>
                <c:pt idx="13">
                  <c:v>-7</c:v>
                </c:pt>
                <c:pt idx="14">
                  <c:v>8</c:v>
                </c:pt>
                <c:pt idx="15">
                  <c:v>-38</c:v>
                </c:pt>
                <c:pt idx="16">
                  <c:v>-36</c:v>
                </c:pt>
                <c:pt idx="17">
                  <c:v>-24</c:v>
                </c:pt>
                <c:pt idx="18">
                  <c:v>-27</c:v>
                </c:pt>
                <c:pt idx="19">
                  <c:v>-20</c:v>
                </c:pt>
                <c:pt idx="20">
                  <c:v>-20</c:v>
                </c:pt>
                <c:pt idx="21">
                  <c:v>-39</c:v>
                </c:pt>
                <c:pt idx="22">
                  <c:v>-45</c:v>
                </c:pt>
                <c:pt idx="23">
                  <c:v>-26</c:v>
                </c:pt>
                <c:pt idx="24">
                  <c:v>-42</c:v>
                </c:pt>
                <c:pt idx="25">
                  <c:v>-28</c:v>
                </c:pt>
                <c:pt idx="26">
                  <c:v>-26</c:v>
                </c:pt>
                <c:pt idx="27">
                  <c:v>-21</c:v>
                </c:pt>
                <c:pt idx="28">
                  <c:v>-19</c:v>
                </c:pt>
                <c:pt idx="29">
                  <c:v>-36</c:v>
                </c:pt>
                <c:pt idx="30">
                  <c:v>-33</c:v>
                </c:pt>
                <c:pt idx="31">
                  <c:v>-26</c:v>
                </c:pt>
                <c:pt idx="32">
                  <c:v>-14</c:v>
                </c:pt>
                <c:pt idx="33">
                  <c:v>-18</c:v>
                </c:pt>
                <c:pt idx="34">
                  <c:v>-24</c:v>
                </c:pt>
                <c:pt idx="35">
                  <c:v>-29</c:v>
                </c:pt>
                <c:pt idx="36">
                  <c:v>-24</c:v>
                </c:pt>
                <c:pt idx="37">
                  <c:v>-20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BCA-4BC4-B197-69B6ABB7CB24}"/>
            </c:ext>
          </c:extLst>
        </c:ser>
        <c:ser>
          <c:idx val="4"/>
          <c:order val="4"/>
          <c:tx>
            <c:strRef>
              <c:f>'Új verzió'!$F$278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BCA-4BC4-B197-69B6ABB7CB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verzió'!$A$279:$A$316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verzió'!$F$279:$F$316</c:f>
              <c:numCache>
                <c:formatCode>General\ "pont"</c:formatCode>
                <c:ptCount val="38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  <c:pt idx="27">
                  <c:v>-25</c:v>
                </c:pt>
                <c:pt idx="28">
                  <c:v>-23</c:v>
                </c:pt>
                <c:pt idx="29">
                  <c:v>-30</c:v>
                </c:pt>
                <c:pt idx="30">
                  <c:v>-28</c:v>
                </c:pt>
                <c:pt idx="31">
                  <c:v>-34</c:v>
                </c:pt>
                <c:pt idx="32">
                  <c:v>-27</c:v>
                </c:pt>
                <c:pt idx="33">
                  <c:v>-26</c:v>
                </c:pt>
                <c:pt idx="34">
                  <c:v>-28</c:v>
                </c:pt>
                <c:pt idx="35">
                  <c:v>-30</c:v>
                </c:pt>
                <c:pt idx="36">
                  <c:v>-30</c:v>
                </c:pt>
                <c:pt idx="37">
                  <c:v>-22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BCA-4BC4-B197-69B6ABB7CB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6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529122922134733"/>
          <c:y val="0.92730706958344955"/>
          <c:w val="0.79775076552930879"/>
          <c:h val="7.26929304165504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5822816668465E-2"/>
          <c:y val="3.991880228454589E-2"/>
          <c:w val="0.77610301837270346"/>
          <c:h val="0.6593942404856991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verzió'!$B$319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verzió'!$A$320:$A$357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verzió'!$B$320:$B$357</c:f>
              <c:numCache>
                <c:formatCode>General\ "pont"</c:formatCode>
                <c:ptCount val="38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  <c:pt idx="12">
                  <c:v>-7</c:v>
                </c:pt>
                <c:pt idx="13">
                  <c:v>16</c:v>
                </c:pt>
                <c:pt idx="14">
                  <c:v>2</c:v>
                </c:pt>
                <c:pt idx="15">
                  <c:v>-18</c:v>
                </c:pt>
                <c:pt idx="16">
                  <c:v>-18</c:v>
                </c:pt>
                <c:pt idx="17">
                  <c:v>-9</c:v>
                </c:pt>
                <c:pt idx="18">
                  <c:v>-17</c:v>
                </c:pt>
                <c:pt idx="19">
                  <c:v>-30</c:v>
                </c:pt>
                <c:pt idx="20">
                  <c:v>-53</c:v>
                </c:pt>
                <c:pt idx="21">
                  <c:v>-46</c:v>
                </c:pt>
                <c:pt idx="22">
                  <c:v>-50</c:v>
                </c:pt>
                <c:pt idx="23">
                  <c:v>-38</c:v>
                </c:pt>
                <c:pt idx="24">
                  <c:v>-43</c:v>
                </c:pt>
                <c:pt idx="25">
                  <c:v>-20</c:v>
                </c:pt>
                <c:pt idx="26">
                  <c:v>-10</c:v>
                </c:pt>
                <c:pt idx="27">
                  <c:v>-12</c:v>
                </c:pt>
                <c:pt idx="28">
                  <c:v>-12</c:v>
                </c:pt>
                <c:pt idx="29">
                  <c:v>-19</c:v>
                </c:pt>
                <c:pt idx="30">
                  <c:v>-19</c:v>
                </c:pt>
                <c:pt idx="31">
                  <c:v>-33</c:v>
                </c:pt>
                <c:pt idx="32">
                  <c:v>-17</c:v>
                </c:pt>
                <c:pt idx="33">
                  <c:v>-24</c:v>
                </c:pt>
                <c:pt idx="34">
                  <c:v>-30</c:v>
                </c:pt>
                <c:pt idx="35">
                  <c:v>-20</c:v>
                </c:pt>
                <c:pt idx="36">
                  <c:v>-19</c:v>
                </c:pt>
                <c:pt idx="3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1A6-4389-A1F4-B8E209B61B9E}"/>
            </c:ext>
          </c:extLst>
        </c:ser>
        <c:ser>
          <c:idx val="1"/>
          <c:order val="1"/>
          <c:tx>
            <c:strRef>
              <c:f>'Új verzió'!$C$319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verzió'!$A$320:$A$357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verzió'!$C$320:$C$357</c:f>
              <c:numCache>
                <c:formatCode>General\ "pont"</c:formatCode>
                <c:ptCount val="38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  <c:pt idx="12">
                  <c:v>-8</c:v>
                </c:pt>
                <c:pt idx="13">
                  <c:v>18</c:v>
                </c:pt>
                <c:pt idx="14">
                  <c:v>10</c:v>
                </c:pt>
                <c:pt idx="15">
                  <c:v>-23</c:v>
                </c:pt>
                <c:pt idx="16">
                  <c:v>-13</c:v>
                </c:pt>
                <c:pt idx="17">
                  <c:v>-20</c:v>
                </c:pt>
                <c:pt idx="18">
                  <c:v>-25</c:v>
                </c:pt>
                <c:pt idx="19">
                  <c:v>-39</c:v>
                </c:pt>
                <c:pt idx="20">
                  <c:v>-56</c:v>
                </c:pt>
                <c:pt idx="21">
                  <c:v>-56</c:v>
                </c:pt>
                <c:pt idx="22">
                  <c:v>-63</c:v>
                </c:pt>
                <c:pt idx="23">
                  <c:v>-44</c:v>
                </c:pt>
                <c:pt idx="24">
                  <c:v>-43</c:v>
                </c:pt>
                <c:pt idx="25">
                  <c:v>-29</c:v>
                </c:pt>
                <c:pt idx="26">
                  <c:v>-5</c:v>
                </c:pt>
                <c:pt idx="27">
                  <c:v>-15</c:v>
                </c:pt>
                <c:pt idx="28">
                  <c:v>2</c:v>
                </c:pt>
                <c:pt idx="29">
                  <c:v>-8</c:v>
                </c:pt>
                <c:pt idx="30">
                  <c:v>-14</c:v>
                </c:pt>
                <c:pt idx="31">
                  <c:v>-18</c:v>
                </c:pt>
                <c:pt idx="32">
                  <c:v>-30</c:v>
                </c:pt>
                <c:pt idx="33">
                  <c:v>-12</c:v>
                </c:pt>
                <c:pt idx="34">
                  <c:v>-23</c:v>
                </c:pt>
                <c:pt idx="35">
                  <c:v>-28</c:v>
                </c:pt>
                <c:pt idx="36">
                  <c:v>-28</c:v>
                </c:pt>
                <c:pt idx="3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1A6-4389-A1F4-B8E209B61B9E}"/>
            </c:ext>
          </c:extLst>
        </c:ser>
        <c:ser>
          <c:idx val="2"/>
          <c:order val="2"/>
          <c:tx>
            <c:strRef>
              <c:f>'Új verzió'!$D$319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7"/>
              <c:layout>
                <c:manualLayout>
                  <c:x val="-1.0185067526415994E-16"/>
                  <c:y val="-1.9747661427899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A6-4389-A1F4-B8E209B61B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verzió'!$A$320:$A$357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verzió'!$D$320:$D$357</c:f>
              <c:numCache>
                <c:formatCode>General\ "pont"</c:formatCode>
                <c:ptCount val="38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  <c:pt idx="12">
                  <c:v>-18</c:v>
                </c:pt>
                <c:pt idx="13">
                  <c:v>-3</c:v>
                </c:pt>
                <c:pt idx="14">
                  <c:v>5</c:v>
                </c:pt>
                <c:pt idx="15">
                  <c:v>-33</c:v>
                </c:pt>
                <c:pt idx="16">
                  <c:v>-28</c:v>
                </c:pt>
                <c:pt idx="17">
                  <c:v>-43</c:v>
                </c:pt>
                <c:pt idx="18">
                  <c:v>-27</c:v>
                </c:pt>
                <c:pt idx="19">
                  <c:v>-46</c:v>
                </c:pt>
                <c:pt idx="20">
                  <c:v>-65</c:v>
                </c:pt>
                <c:pt idx="21">
                  <c:v>-51</c:v>
                </c:pt>
                <c:pt idx="22">
                  <c:v>-67</c:v>
                </c:pt>
                <c:pt idx="23">
                  <c:v>-54</c:v>
                </c:pt>
                <c:pt idx="24">
                  <c:v>-43</c:v>
                </c:pt>
                <c:pt idx="25">
                  <c:v>-25</c:v>
                </c:pt>
                <c:pt idx="26">
                  <c:v>6</c:v>
                </c:pt>
                <c:pt idx="27">
                  <c:v>-5</c:v>
                </c:pt>
                <c:pt idx="28">
                  <c:v>-12</c:v>
                </c:pt>
                <c:pt idx="29">
                  <c:v>-21</c:v>
                </c:pt>
                <c:pt idx="30">
                  <c:v>-19</c:v>
                </c:pt>
                <c:pt idx="31">
                  <c:v>-43</c:v>
                </c:pt>
                <c:pt idx="32">
                  <c:v>-24</c:v>
                </c:pt>
                <c:pt idx="33">
                  <c:v>-24</c:v>
                </c:pt>
                <c:pt idx="34">
                  <c:v>-27</c:v>
                </c:pt>
                <c:pt idx="35">
                  <c:v>-27</c:v>
                </c:pt>
                <c:pt idx="36">
                  <c:v>-31</c:v>
                </c:pt>
                <c:pt idx="3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1A6-4389-A1F4-B8E209B61B9E}"/>
            </c:ext>
          </c:extLst>
        </c:ser>
        <c:ser>
          <c:idx val="3"/>
          <c:order val="3"/>
          <c:tx>
            <c:strRef>
              <c:f>'Új verzió'!$E$319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7"/>
              <c:layout>
                <c:manualLayout>
                  <c:x val="-1.0185067526415994E-16"/>
                  <c:y val="1.48107460709248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A6-4389-A1F4-B8E209B61B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verzió'!$A$320:$A$357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verzió'!$E$320:$E$357</c:f>
              <c:numCache>
                <c:formatCode>General\ "pont"</c:formatCode>
                <c:ptCount val="38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  <c:pt idx="12">
                  <c:v>12</c:v>
                </c:pt>
                <c:pt idx="13">
                  <c:v>0</c:v>
                </c:pt>
                <c:pt idx="14">
                  <c:v>-3</c:v>
                </c:pt>
                <c:pt idx="15">
                  <c:v>-38</c:v>
                </c:pt>
                <c:pt idx="16">
                  <c:v>-19</c:v>
                </c:pt>
                <c:pt idx="17">
                  <c:v>-15</c:v>
                </c:pt>
                <c:pt idx="18">
                  <c:v>-29</c:v>
                </c:pt>
                <c:pt idx="19">
                  <c:v>-43</c:v>
                </c:pt>
                <c:pt idx="20">
                  <c:v>-15</c:v>
                </c:pt>
                <c:pt idx="21">
                  <c:v>-57</c:v>
                </c:pt>
                <c:pt idx="22">
                  <c:v>-57</c:v>
                </c:pt>
                <c:pt idx="23">
                  <c:v>-36</c:v>
                </c:pt>
                <c:pt idx="24">
                  <c:v>-31</c:v>
                </c:pt>
                <c:pt idx="25">
                  <c:v>-6</c:v>
                </c:pt>
                <c:pt idx="26">
                  <c:v>-10</c:v>
                </c:pt>
                <c:pt idx="27">
                  <c:v>-14</c:v>
                </c:pt>
                <c:pt idx="28">
                  <c:v>-16</c:v>
                </c:pt>
                <c:pt idx="29">
                  <c:v>-19</c:v>
                </c:pt>
                <c:pt idx="30">
                  <c:v>-11</c:v>
                </c:pt>
                <c:pt idx="31">
                  <c:v>-6</c:v>
                </c:pt>
                <c:pt idx="32">
                  <c:v>-16</c:v>
                </c:pt>
                <c:pt idx="33">
                  <c:v>-20</c:v>
                </c:pt>
                <c:pt idx="34">
                  <c:v>-4</c:v>
                </c:pt>
                <c:pt idx="35">
                  <c:v>-18</c:v>
                </c:pt>
                <c:pt idx="36">
                  <c:v>-18</c:v>
                </c:pt>
                <c:pt idx="37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1A6-4389-A1F4-B8E209B61B9E}"/>
            </c:ext>
          </c:extLst>
        </c:ser>
        <c:ser>
          <c:idx val="4"/>
          <c:order val="4"/>
          <c:tx>
            <c:strRef>
              <c:f>'Új verzió'!$F$319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1A6-4389-A1F4-B8E209B61B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verzió'!$A$320:$A$357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verzió'!$F$320:$F$357</c:f>
              <c:numCache>
                <c:formatCode>General\ "pont"</c:formatCode>
                <c:ptCount val="38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  <c:pt idx="27">
                  <c:v>-13</c:v>
                </c:pt>
                <c:pt idx="28">
                  <c:v>-14</c:v>
                </c:pt>
                <c:pt idx="29">
                  <c:v>-19</c:v>
                </c:pt>
                <c:pt idx="30">
                  <c:v>-15</c:v>
                </c:pt>
                <c:pt idx="31">
                  <c:v>-22</c:v>
                </c:pt>
                <c:pt idx="32">
                  <c:v>-18</c:v>
                </c:pt>
                <c:pt idx="33">
                  <c:v>-21</c:v>
                </c:pt>
                <c:pt idx="34">
                  <c:v>-18</c:v>
                </c:pt>
                <c:pt idx="35">
                  <c:v>-21</c:v>
                </c:pt>
                <c:pt idx="36">
                  <c:v>-22</c:v>
                </c:pt>
                <c:pt idx="37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1A6-4389-A1F4-B8E209B61B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7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529122922134733"/>
          <c:y val="0.93148747121671449"/>
          <c:w val="0.79775076552930879"/>
          <c:h val="6.85125287832855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74865247718148764"/>
          <c:h val="0.5594277977029886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verzió'!$L$369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'Új verzió'!$K$370:$K$407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verzió'!$L$370:$L$407</c:f>
              <c:numCache>
                <c:formatCode>General\ "pont"</c:formatCode>
                <c:ptCount val="38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  <c:pt idx="12">
                  <c:v>32</c:v>
                </c:pt>
                <c:pt idx="13">
                  <c:v>38</c:v>
                </c:pt>
                <c:pt idx="14">
                  <c:v>51</c:v>
                </c:pt>
                <c:pt idx="15">
                  <c:v>27</c:v>
                </c:pt>
                <c:pt idx="16">
                  <c:v>45</c:v>
                </c:pt>
                <c:pt idx="17">
                  <c:v>37</c:v>
                </c:pt>
                <c:pt idx="18">
                  <c:v>20</c:v>
                </c:pt>
                <c:pt idx="19">
                  <c:v>8</c:v>
                </c:pt>
                <c:pt idx="20">
                  <c:v>6</c:v>
                </c:pt>
                <c:pt idx="21">
                  <c:v>2</c:v>
                </c:pt>
                <c:pt idx="22">
                  <c:v>3</c:v>
                </c:pt>
                <c:pt idx="23">
                  <c:v>7</c:v>
                </c:pt>
                <c:pt idx="24">
                  <c:v>9</c:v>
                </c:pt>
                <c:pt idx="25">
                  <c:v>18</c:v>
                </c:pt>
                <c:pt idx="26">
                  <c:v>6</c:v>
                </c:pt>
                <c:pt idx="27">
                  <c:v>21</c:v>
                </c:pt>
                <c:pt idx="28">
                  <c:v>34</c:v>
                </c:pt>
                <c:pt idx="29">
                  <c:v>20</c:v>
                </c:pt>
                <c:pt idx="30">
                  <c:v>17</c:v>
                </c:pt>
                <c:pt idx="31">
                  <c:v>13</c:v>
                </c:pt>
                <c:pt idx="32">
                  <c:v>17</c:v>
                </c:pt>
                <c:pt idx="33">
                  <c:v>4</c:v>
                </c:pt>
                <c:pt idx="34">
                  <c:v>-4</c:v>
                </c:pt>
                <c:pt idx="35">
                  <c:v>11</c:v>
                </c:pt>
                <c:pt idx="36">
                  <c:v>2</c:v>
                </c:pt>
                <c:pt idx="37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623-405E-84BE-FDCF22651B1D}"/>
            </c:ext>
          </c:extLst>
        </c:ser>
        <c:ser>
          <c:idx val="1"/>
          <c:order val="1"/>
          <c:tx>
            <c:strRef>
              <c:f>'Új verzió'!$M$369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623-405E-84BE-FDCF22651B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verzió'!$K$370:$K$407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verzió'!$M$370:$M$407</c:f>
              <c:numCache>
                <c:formatCode>General\ "pont"</c:formatCode>
                <c:ptCount val="38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  <c:pt idx="12">
                  <c:v>15</c:v>
                </c:pt>
                <c:pt idx="13">
                  <c:v>42</c:v>
                </c:pt>
                <c:pt idx="14">
                  <c:v>36</c:v>
                </c:pt>
                <c:pt idx="15">
                  <c:v>15</c:v>
                </c:pt>
                <c:pt idx="16">
                  <c:v>33</c:v>
                </c:pt>
                <c:pt idx="17">
                  <c:v>29</c:v>
                </c:pt>
                <c:pt idx="18">
                  <c:v>31</c:v>
                </c:pt>
                <c:pt idx="19">
                  <c:v>18</c:v>
                </c:pt>
                <c:pt idx="20">
                  <c:v>0</c:v>
                </c:pt>
                <c:pt idx="21">
                  <c:v>-10</c:v>
                </c:pt>
                <c:pt idx="22">
                  <c:v>16</c:v>
                </c:pt>
                <c:pt idx="23">
                  <c:v>-25</c:v>
                </c:pt>
                <c:pt idx="24">
                  <c:v>7</c:v>
                </c:pt>
                <c:pt idx="25">
                  <c:v>39</c:v>
                </c:pt>
                <c:pt idx="26">
                  <c:v>16</c:v>
                </c:pt>
                <c:pt idx="27">
                  <c:v>-1</c:v>
                </c:pt>
                <c:pt idx="28">
                  <c:v>14</c:v>
                </c:pt>
                <c:pt idx="29">
                  <c:v>22</c:v>
                </c:pt>
                <c:pt idx="30">
                  <c:v>-2</c:v>
                </c:pt>
                <c:pt idx="31">
                  <c:v>-12</c:v>
                </c:pt>
                <c:pt idx="32">
                  <c:v>6</c:v>
                </c:pt>
                <c:pt idx="33">
                  <c:v>-16</c:v>
                </c:pt>
                <c:pt idx="34">
                  <c:v>16</c:v>
                </c:pt>
                <c:pt idx="35">
                  <c:v>-13</c:v>
                </c:pt>
                <c:pt idx="36">
                  <c:v>-3</c:v>
                </c:pt>
                <c:pt idx="37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623-405E-84BE-FDCF22651B1D}"/>
            </c:ext>
          </c:extLst>
        </c:ser>
        <c:ser>
          <c:idx val="2"/>
          <c:order val="2"/>
          <c:tx>
            <c:strRef>
              <c:f>'Új verzió'!$N$369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623-405E-84BE-FDCF22651B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verzió'!$K$370:$K$407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verzió'!$N$370:$N$407</c:f>
              <c:numCache>
                <c:formatCode>General\ "pont"</c:formatCode>
                <c:ptCount val="38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  <c:pt idx="12">
                  <c:v>16</c:v>
                </c:pt>
                <c:pt idx="13">
                  <c:v>24</c:v>
                </c:pt>
                <c:pt idx="14">
                  <c:v>31</c:v>
                </c:pt>
                <c:pt idx="15">
                  <c:v>10</c:v>
                </c:pt>
                <c:pt idx="16">
                  <c:v>27</c:v>
                </c:pt>
                <c:pt idx="17">
                  <c:v>10</c:v>
                </c:pt>
                <c:pt idx="18">
                  <c:v>13</c:v>
                </c:pt>
                <c:pt idx="19">
                  <c:v>-1</c:v>
                </c:pt>
                <c:pt idx="20">
                  <c:v>8</c:v>
                </c:pt>
                <c:pt idx="21">
                  <c:v>-3</c:v>
                </c:pt>
                <c:pt idx="22">
                  <c:v>2</c:v>
                </c:pt>
                <c:pt idx="23">
                  <c:v>19</c:v>
                </c:pt>
                <c:pt idx="24">
                  <c:v>-4</c:v>
                </c:pt>
                <c:pt idx="25">
                  <c:v>10</c:v>
                </c:pt>
                <c:pt idx="26">
                  <c:v>25</c:v>
                </c:pt>
                <c:pt idx="27">
                  <c:v>15</c:v>
                </c:pt>
                <c:pt idx="28">
                  <c:v>22</c:v>
                </c:pt>
                <c:pt idx="29">
                  <c:v>36</c:v>
                </c:pt>
                <c:pt idx="30">
                  <c:v>13</c:v>
                </c:pt>
                <c:pt idx="31">
                  <c:v>-1</c:v>
                </c:pt>
                <c:pt idx="32">
                  <c:v>2</c:v>
                </c:pt>
                <c:pt idx="33">
                  <c:v>13</c:v>
                </c:pt>
                <c:pt idx="34">
                  <c:v>22</c:v>
                </c:pt>
                <c:pt idx="35">
                  <c:v>20</c:v>
                </c:pt>
                <c:pt idx="36">
                  <c:v>13</c:v>
                </c:pt>
                <c:pt idx="37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623-405E-84BE-FDCF22651B1D}"/>
            </c:ext>
          </c:extLst>
        </c:ser>
        <c:ser>
          <c:idx val="3"/>
          <c:order val="3"/>
          <c:tx>
            <c:strRef>
              <c:f>'Új verzió'!$O$369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623-405E-84BE-FDCF22651B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verzió'!$K$370:$K$407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verzió'!$O$370:$O$407</c:f>
              <c:numCache>
                <c:formatCode>General\ "pont"</c:formatCode>
                <c:ptCount val="38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  <c:pt idx="27">
                  <c:v>28</c:v>
                </c:pt>
                <c:pt idx="28">
                  <c:v>34</c:v>
                </c:pt>
                <c:pt idx="29">
                  <c:v>36</c:v>
                </c:pt>
                <c:pt idx="30">
                  <c:v>24</c:v>
                </c:pt>
                <c:pt idx="31">
                  <c:v>16</c:v>
                </c:pt>
                <c:pt idx="32">
                  <c:v>24</c:v>
                </c:pt>
                <c:pt idx="33">
                  <c:v>20</c:v>
                </c:pt>
                <c:pt idx="34">
                  <c:v>27</c:v>
                </c:pt>
                <c:pt idx="35">
                  <c:v>24</c:v>
                </c:pt>
                <c:pt idx="36">
                  <c:v>22</c:v>
                </c:pt>
                <c:pt idx="37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623-405E-84BE-FDCF22651B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93885444675695"/>
          <c:y val="0.84553272018755832"/>
          <c:w val="0.73733390886549555"/>
          <c:h val="0.138490769057230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3.9316983094787469E-2"/>
          <c:w val="0.7604709098862642"/>
          <c:h val="0.6584745070200530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verzió'!$B$404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CF3-4634-AC84-9C547678D8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verzió'!$A$405:$A$442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verzió'!$B$405:$B$442</c:f>
              <c:numCache>
                <c:formatCode>General\ "pont"</c:formatCode>
                <c:ptCount val="38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  <c:pt idx="13">
                  <c:v>12</c:v>
                </c:pt>
                <c:pt idx="14">
                  <c:v>9</c:v>
                </c:pt>
                <c:pt idx="15">
                  <c:v>5</c:v>
                </c:pt>
                <c:pt idx="16">
                  <c:v>2</c:v>
                </c:pt>
                <c:pt idx="17">
                  <c:v>5</c:v>
                </c:pt>
                <c:pt idx="18">
                  <c:v>4</c:v>
                </c:pt>
                <c:pt idx="19">
                  <c:v>-3</c:v>
                </c:pt>
                <c:pt idx="20">
                  <c:v>-9</c:v>
                </c:pt>
                <c:pt idx="21">
                  <c:v>-10</c:v>
                </c:pt>
                <c:pt idx="22">
                  <c:v>-4</c:v>
                </c:pt>
                <c:pt idx="23">
                  <c:v>-10</c:v>
                </c:pt>
                <c:pt idx="24">
                  <c:v>-8</c:v>
                </c:pt>
                <c:pt idx="25">
                  <c:v>-4</c:v>
                </c:pt>
                <c:pt idx="26">
                  <c:v>-1</c:v>
                </c:pt>
                <c:pt idx="27">
                  <c:v>1</c:v>
                </c:pt>
                <c:pt idx="28">
                  <c:v>0</c:v>
                </c:pt>
                <c:pt idx="29">
                  <c:v>-10</c:v>
                </c:pt>
                <c:pt idx="30">
                  <c:v>2</c:v>
                </c:pt>
                <c:pt idx="31">
                  <c:v>-7</c:v>
                </c:pt>
                <c:pt idx="32">
                  <c:v>-2</c:v>
                </c:pt>
                <c:pt idx="33">
                  <c:v>-7</c:v>
                </c:pt>
                <c:pt idx="34">
                  <c:v>-2</c:v>
                </c:pt>
                <c:pt idx="35">
                  <c:v>-9</c:v>
                </c:pt>
                <c:pt idx="36">
                  <c:v>-4</c:v>
                </c:pt>
                <c:pt idx="37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F3-4634-AC84-9C547678D816}"/>
            </c:ext>
          </c:extLst>
        </c:ser>
        <c:ser>
          <c:idx val="1"/>
          <c:order val="1"/>
          <c:tx>
            <c:strRef>
              <c:f>'Új verzió'!$C$404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7"/>
              <c:layout>
                <c:manualLayout>
                  <c:x val="-1.3888888888888889E-3"/>
                  <c:y val="1.4755414481916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CF3-4634-AC84-9C547678D8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verzió'!$A$405:$A$442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verzió'!$C$405:$C$442</c:f>
              <c:numCache>
                <c:formatCode>General\ "pont"</c:formatCode>
                <c:ptCount val="38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  <c:pt idx="12">
                  <c:v>14</c:v>
                </c:pt>
                <c:pt idx="13">
                  <c:v>19</c:v>
                </c:pt>
                <c:pt idx="14">
                  <c:v>23</c:v>
                </c:pt>
                <c:pt idx="15">
                  <c:v>14</c:v>
                </c:pt>
                <c:pt idx="16">
                  <c:v>11</c:v>
                </c:pt>
                <c:pt idx="17">
                  <c:v>17</c:v>
                </c:pt>
                <c:pt idx="18">
                  <c:v>14</c:v>
                </c:pt>
                <c:pt idx="19">
                  <c:v>3</c:v>
                </c:pt>
                <c:pt idx="20">
                  <c:v>0</c:v>
                </c:pt>
                <c:pt idx="21">
                  <c:v>-20</c:v>
                </c:pt>
                <c:pt idx="22">
                  <c:v>-9</c:v>
                </c:pt>
                <c:pt idx="23">
                  <c:v>-8</c:v>
                </c:pt>
                <c:pt idx="24">
                  <c:v>-11</c:v>
                </c:pt>
                <c:pt idx="25">
                  <c:v>1</c:v>
                </c:pt>
                <c:pt idx="26">
                  <c:v>-3</c:v>
                </c:pt>
                <c:pt idx="27">
                  <c:v>2</c:v>
                </c:pt>
                <c:pt idx="28">
                  <c:v>4</c:v>
                </c:pt>
                <c:pt idx="29">
                  <c:v>0</c:v>
                </c:pt>
                <c:pt idx="30">
                  <c:v>-3</c:v>
                </c:pt>
                <c:pt idx="31">
                  <c:v>-2</c:v>
                </c:pt>
                <c:pt idx="32">
                  <c:v>-11</c:v>
                </c:pt>
                <c:pt idx="33">
                  <c:v>-5</c:v>
                </c:pt>
                <c:pt idx="34">
                  <c:v>-17</c:v>
                </c:pt>
                <c:pt idx="35">
                  <c:v>-12</c:v>
                </c:pt>
                <c:pt idx="36">
                  <c:v>1</c:v>
                </c:pt>
                <c:pt idx="37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CF3-4634-AC84-9C547678D816}"/>
            </c:ext>
          </c:extLst>
        </c:ser>
        <c:ser>
          <c:idx val="2"/>
          <c:order val="2"/>
          <c:tx>
            <c:strRef>
              <c:f>'Új verzió'!$D$404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CF3-4634-AC84-9C547678D8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verzió'!$A$405:$A$442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verzió'!$D$405:$D$442</c:f>
              <c:numCache>
                <c:formatCode>General\ "pont"</c:formatCode>
                <c:ptCount val="38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  <c:pt idx="12">
                  <c:v>23</c:v>
                </c:pt>
                <c:pt idx="13">
                  <c:v>21</c:v>
                </c:pt>
                <c:pt idx="14">
                  <c:v>34</c:v>
                </c:pt>
                <c:pt idx="15">
                  <c:v>27</c:v>
                </c:pt>
                <c:pt idx="16">
                  <c:v>30</c:v>
                </c:pt>
                <c:pt idx="17">
                  <c:v>13</c:v>
                </c:pt>
                <c:pt idx="18">
                  <c:v>23</c:v>
                </c:pt>
                <c:pt idx="19">
                  <c:v>6</c:v>
                </c:pt>
                <c:pt idx="20">
                  <c:v>-21</c:v>
                </c:pt>
                <c:pt idx="21">
                  <c:v>-15</c:v>
                </c:pt>
                <c:pt idx="22">
                  <c:v>-15</c:v>
                </c:pt>
                <c:pt idx="23">
                  <c:v>-8</c:v>
                </c:pt>
                <c:pt idx="24">
                  <c:v>0</c:v>
                </c:pt>
                <c:pt idx="25">
                  <c:v>10</c:v>
                </c:pt>
                <c:pt idx="26">
                  <c:v>29</c:v>
                </c:pt>
                <c:pt idx="27">
                  <c:v>8</c:v>
                </c:pt>
                <c:pt idx="28">
                  <c:v>4</c:v>
                </c:pt>
                <c:pt idx="29">
                  <c:v>-6</c:v>
                </c:pt>
                <c:pt idx="30">
                  <c:v>-1</c:v>
                </c:pt>
                <c:pt idx="31">
                  <c:v>-3</c:v>
                </c:pt>
                <c:pt idx="32">
                  <c:v>-5</c:v>
                </c:pt>
                <c:pt idx="33">
                  <c:v>-11</c:v>
                </c:pt>
                <c:pt idx="34">
                  <c:v>-5</c:v>
                </c:pt>
                <c:pt idx="35">
                  <c:v>-21</c:v>
                </c:pt>
                <c:pt idx="36">
                  <c:v>-18</c:v>
                </c:pt>
                <c:pt idx="37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CF3-4634-AC84-9C547678D816}"/>
            </c:ext>
          </c:extLst>
        </c:ser>
        <c:ser>
          <c:idx val="3"/>
          <c:order val="3"/>
          <c:tx>
            <c:strRef>
              <c:f>'Új verzió'!$E$404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F3-4634-AC84-9C547678D8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verzió'!$A$405:$A$442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verzió'!$E$405:$E$442</c:f>
              <c:numCache>
                <c:formatCode>General\ "pont"</c:formatCode>
                <c:ptCount val="38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  <c:pt idx="12">
                  <c:v>33</c:v>
                </c:pt>
                <c:pt idx="13">
                  <c:v>29</c:v>
                </c:pt>
                <c:pt idx="14">
                  <c:v>26</c:v>
                </c:pt>
                <c:pt idx="15">
                  <c:v>43</c:v>
                </c:pt>
                <c:pt idx="16">
                  <c:v>32</c:v>
                </c:pt>
                <c:pt idx="17">
                  <c:v>27</c:v>
                </c:pt>
                <c:pt idx="18">
                  <c:v>27</c:v>
                </c:pt>
                <c:pt idx="19">
                  <c:v>23</c:v>
                </c:pt>
                <c:pt idx="20">
                  <c:v>33</c:v>
                </c:pt>
                <c:pt idx="21">
                  <c:v>21</c:v>
                </c:pt>
                <c:pt idx="22">
                  <c:v>3</c:v>
                </c:pt>
                <c:pt idx="23">
                  <c:v>7</c:v>
                </c:pt>
                <c:pt idx="24">
                  <c:v>21</c:v>
                </c:pt>
                <c:pt idx="25">
                  <c:v>9</c:v>
                </c:pt>
                <c:pt idx="26">
                  <c:v>23</c:v>
                </c:pt>
                <c:pt idx="27">
                  <c:v>29</c:v>
                </c:pt>
                <c:pt idx="28">
                  <c:v>19</c:v>
                </c:pt>
                <c:pt idx="29">
                  <c:v>14</c:v>
                </c:pt>
                <c:pt idx="30">
                  <c:v>16</c:v>
                </c:pt>
                <c:pt idx="31">
                  <c:v>11</c:v>
                </c:pt>
                <c:pt idx="32">
                  <c:v>18</c:v>
                </c:pt>
                <c:pt idx="33">
                  <c:v>20</c:v>
                </c:pt>
                <c:pt idx="34">
                  <c:v>22</c:v>
                </c:pt>
                <c:pt idx="35">
                  <c:v>9</c:v>
                </c:pt>
                <c:pt idx="36">
                  <c:v>-3</c:v>
                </c:pt>
                <c:pt idx="37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CF3-4634-AC84-9C547678D816}"/>
            </c:ext>
          </c:extLst>
        </c:ser>
        <c:ser>
          <c:idx val="4"/>
          <c:order val="4"/>
          <c:tx>
            <c:strRef>
              <c:f>'Új verzió'!$F$404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CF3-4634-AC84-9C547678D8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verzió'!$A$405:$A$442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verzió'!$F$405:$F$442</c:f>
              <c:numCache>
                <c:formatCode>General\ "pont"</c:formatCode>
                <c:ptCount val="38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  <c:pt idx="34">
                  <c:v>5</c:v>
                </c:pt>
                <c:pt idx="35">
                  <c:v>-5</c:v>
                </c:pt>
                <c:pt idx="36">
                  <c:v>-3</c:v>
                </c:pt>
                <c:pt idx="37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CF3-4634-AC84-9C547678D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390234033245845"/>
          <c:y val="0.93174342774087637"/>
          <c:w val="0.81025076552930886"/>
          <c:h val="6.82565722591236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1922633878086757E-2"/>
          <c:w val="0.74102646544181983"/>
          <c:h val="0.5669938105368089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verzió'!$L$444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875-455C-AF00-62C63C628E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verzió'!$K$445:$K$482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verzió'!$L$445:$L$482</c:f>
              <c:numCache>
                <c:formatCode>General\ "pont"</c:formatCode>
                <c:ptCount val="38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14</c:v>
                </c:pt>
                <c:pt idx="13">
                  <c:v>19</c:v>
                </c:pt>
                <c:pt idx="14">
                  <c:v>21</c:v>
                </c:pt>
                <c:pt idx="15">
                  <c:v>20</c:v>
                </c:pt>
                <c:pt idx="16">
                  <c:v>20</c:v>
                </c:pt>
                <c:pt idx="17">
                  <c:v>16</c:v>
                </c:pt>
                <c:pt idx="18">
                  <c:v>13</c:v>
                </c:pt>
                <c:pt idx="19">
                  <c:v>10</c:v>
                </c:pt>
                <c:pt idx="20">
                  <c:v>-4</c:v>
                </c:pt>
                <c:pt idx="21">
                  <c:v>-8</c:v>
                </c:pt>
                <c:pt idx="22">
                  <c:v>-4</c:v>
                </c:pt>
                <c:pt idx="23">
                  <c:v>-12</c:v>
                </c:pt>
                <c:pt idx="24">
                  <c:v>-6</c:v>
                </c:pt>
                <c:pt idx="25">
                  <c:v>3</c:v>
                </c:pt>
                <c:pt idx="26">
                  <c:v>0</c:v>
                </c:pt>
                <c:pt idx="27">
                  <c:v>0</c:v>
                </c:pt>
                <c:pt idx="28">
                  <c:v>3</c:v>
                </c:pt>
                <c:pt idx="29">
                  <c:v>-1</c:v>
                </c:pt>
                <c:pt idx="30">
                  <c:v>2</c:v>
                </c:pt>
                <c:pt idx="31">
                  <c:v>-5</c:v>
                </c:pt>
                <c:pt idx="32">
                  <c:v>-5</c:v>
                </c:pt>
                <c:pt idx="33">
                  <c:v>-6</c:v>
                </c:pt>
                <c:pt idx="34">
                  <c:v>-9</c:v>
                </c:pt>
                <c:pt idx="35">
                  <c:v>-19</c:v>
                </c:pt>
                <c:pt idx="36">
                  <c:v>-10</c:v>
                </c:pt>
                <c:pt idx="37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75-455C-AF00-62C63C628E03}"/>
            </c:ext>
          </c:extLst>
        </c:ser>
        <c:ser>
          <c:idx val="1"/>
          <c:order val="1"/>
          <c:tx>
            <c:strRef>
              <c:f>'Új verzió'!$M$444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875-455C-AF00-62C63C628E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verzió'!$K$445:$K$482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verzió'!$M$445:$M$482</c:f>
              <c:numCache>
                <c:formatCode>General\ "pont"</c:formatCode>
                <c:ptCount val="38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  <c:pt idx="12">
                  <c:v>-6</c:v>
                </c:pt>
                <c:pt idx="13">
                  <c:v>5</c:v>
                </c:pt>
                <c:pt idx="14">
                  <c:v>0</c:v>
                </c:pt>
                <c:pt idx="15">
                  <c:v>5</c:v>
                </c:pt>
                <c:pt idx="16">
                  <c:v>0</c:v>
                </c:pt>
                <c:pt idx="17">
                  <c:v>-7</c:v>
                </c:pt>
                <c:pt idx="18">
                  <c:v>7</c:v>
                </c:pt>
                <c:pt idx="19">
                  <c:v>-5</c:v>
                </c:pt>
                <c:pt idx="20">
                  <c:v>15</c:v>
                </c:pt>
                <c:pt idx="21">
                  <c:v>-9</c:v>
                </c:pt>
                <c:pt idx="22">
                  <c:v>-26</c:v>
                </c:pt>
                <c:pt idx="23">
                  <c:v>-13</c:v>
                </c:pt>
                <c:pt idx="24">
                  <c:v>-6</c:v>
                </c:pt>
                <c:pt idx="25">
                  <c:v>0</c:v>
                </c:pt>
                <c:pt idx="26">
                  <c:v>-3</c:v>
                </c:pt>
                <c:pt idx="27">
                  <c:v>2</c:v>
                </c:pt>
                <c:pt idx="28">
                  <c:v>-18</c:v>
                </c:pt>
                <c:pt idx="29">
                  <c:v>-8</c:v>
                </c:pt>
                <c:pt idx="30">
                  <c:v>3</c:v>
                </c:pt>
                <c:pt idx="31">
                  <c:v>-4</c:v>
                </c:pt>
                <c:pt idx="32">
                  <c:v>-9</c:v>
                </c:pt>
                <c:pt idx="33">
                  <c:v>-13</c:v>
                </c:pt>
                <c:pt idx="34">
                  <c:v>-19</c:v>
                </c:pt>
                <c:pt idx="35">
                  <c:v>-4</c:v>
                </c:pt>
                <c:pt idx="36">
                  <c:v>-7</c:v>
                </c:pt>
                <c:pt idx="37">
                  <c:v>-17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75-455C-AF00-62C63C628E03}"/>
            </c:ext>
          </c:extLst>
        </c:ser>
        <c:ser>
          <c:idx val="2"/>
          <c:order val="2"/>
          <c:tx>
            <c:strRef>
              <c:f>'Új verzió'!$N$444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875-455C-AF00-62C63C628E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verzió'!$K$445:$K$482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verzió'!$N$445:$N$482</c:f>
              <c:numCache>
                <c:formatCode>General\ "pont"</c:formatCode>
                <c:ptCount val="38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10</c:v>
                </c:pt>
                <c:pt idx="13">
                  <c:v>18</c:v>
                </c:pt>
                <c:pt idx="14">
                  <c:v>18</c:v>
                </c:pt>
                <c:pt idx="15">
                  <c:v>10</c:v>
                </c:pt>
                <c:pt idx="16">
                  <c:v>12</c:v>
                </c:pt>
                <c:pt idx="17">
                  <c:v>15</c:v>
                </c:pt>
                <c:pt idx="18">
                  <c:v>5</c:v>
                </c:pt>
                <c:pt idx="19">
                  <c:v>-7</c:v>
                </c:pt>
                <c:pt idx="20">
                  <c:v>-11</c:v>
                </c:pt>
                <c:pt idx="21">
                  <c:v>-18</c:v>
                </c:pt>
                <c:pt idx="22">
                  <c:v>-18</c:v>
                </c:pt>
                <c:pt idx="23">
                  <c:v>-7</c:v>
                </c:pt>
                <c:pt idx="24">
                  <c:v>-13</c:v>
                </c:pt>
                <c:pt idx="25">
                  <c:v>3</c:v>
                </c:pt>
                <c:pt idx="26">
                  <c:v>12</c:v>
                </c:pt>
                <c:pt idx="27">
                  <c:v>15</c:v>
                </c:pt>
                <c:pt idx="28">
                  <c:v>12</c:v>
                </c:pt>
                <c:pt idx="29">
                  <c:v>1</c:v>
                </c:pt>
                <c:pt idx="30">
                  <c:v>3</c:v>
                </c:pt>
                <c:pt idx="31">
                  <c:v>-4</c:v>
                </c:pt>
                <c:pt idx="32">
                  <c:v>-2</c:v>
                </c:pt>
                <c:pt idx="33">
                  <c:v>-2</c:v>
                </c:pt>
                <c:pt idx="34">
                  <c:v>-5</c:v>
                </c:pt>
                <c:pt idx="35">
                  <c:v>-1</c:v>
                </c:pt>
                <c:pt idx="36">
                  <c:v>2</c:v>
                </c:pt>
                <c:pt idx="37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875-455C-AF00-62C63C628E03}"/>
            </c:ext>
          </c:extLst>
        </c:ser>
        <c:ser>
          <c:idx val="3"/>
          <c:order val="3"/>
          <c:tx>
            <c:strRef>
              <c:f>'Új verzió'!$O$444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7"/>
              <c:layout>
                <c:manualLayout>
                  <c:x val="1.388888888888787E-3"/>
                  <c:y val="-2.097773160107374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875-455C-AF00-62C63C628E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verzió'!$K$445:$K$482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verzió'!$O$445:$O$482</c:f>
              <c:numCache>
                <c:formatCode>General\ "pont"</c:formatCode>
                <c:ptCount val="38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  <c:pt idx="34">
                  <c:v>5</c:v>
                </c:pt>
                <c:pt idx="35">
                  <c:v>-5</c:v>
                </c:pt>
                <c:pt idx="36">
                  <c:v>-3</c:v>
                </c:pt>
                <c:pt idx="37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875-455C-AF00-62C63C628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855522747156606"/>
          <c:y val="0.85837305715956969"/>
          <c:w val="0.79705621172353458"/>
          <c:h val="0.125893644139624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254211342580079E-2"/>
          <c:w val="0.76324868766404197"/>
          <c:h val="0.58986600054560245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verzió'!$B$607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259-4BA4-A9EB-BB91C0D111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verzió'!$A$608:$A$627</c:f>
              <c:strCache>
                <c:ptCount val="20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  <c:pt idx="16">
                  <c:v>Október</c:v>
                </c:pt>
                <c:pt idx="17">
                  <c:v>November</c:v>
                </c:pt>
                <c:pt idx="18">
                  <c:v>December</c:v>
                </c:pt>
                <c:pt idx="19">
                  <c:v>2024. Január</c:v>
                </c:pt>
              </c:strCache>
            </c:strRef>
          </c:cat>
          <c:val>
            <c:numRef>
              <c:f>'Új verzió'!$B$608:$B$627</c:f>
              <c:numCache>
                <c:formatCode>General\ "pont"</c:formatCode>
                <c:ptCount val="20"/>
                <c:pt idx="0">
                  <c:v>72</c:v>
                </c:pt>
                <c:pt idx="1">
                  <c:v>68</c:v>
                </c:pt>
                <c:pt idx="2">
                  <c:v>75</c:v>
                </c:pt>
                <c:pt idx="3">
                  <c:v>50</c:v>
                </c:pt>
                <c:pt idx="4">
                  <c:v>45</c:v>
                </c:pt>
                <c:pt idx="5">
                  <c:v>31</c:v>
                </c:pt>
                <c:pt idx="6">
                  <c:v>28</c:v>
                </c:pt>
                <c:pt idx="7">
                  <c:v>-6</c:v>
                </c:pt>
                <c:pt idx="8">
                  <c:v>-13</c:v>
                </c:pt>
                <c:pt idx="9">
                  <c:v>-20</c:v>
                </c:pt>
                <c:pt idx="10">
                  <c:v>-32</c:v>
                </c:pt>
                <c:pt idx="11">
                  <c:v>-28</c:v>
                </c:pt>
                <c:pt idx="12">
                  <c:v>-49</c:v>
                </c:pt>
                <c:pt idx="13">
                  <c:v>-37</c:v>
                </c:pt>
                <c:pt idx="14">
                  <c:v>-54</c:v>
                </c:pt>
                <c:pt idx="15">
                  <c:v>-59</c:v>
                </c:pt>
                <c:pt idx="16">
                  <c:v>-62</c:v>
                </c:pt>
                <c:pt idx="17">
                  <c:v>-61</c:v>
                </c:pt>
                <c:pt idx="18">
                  <c:v>-48</c:v>
                </c:pt>
                <c:pt idx="19">
                  <c:v>-49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259-4BA4-A9EB-BB91C0D1110F}"/>
            </c:ext>
          </c:extLst>
        </c:ser>
        <c:ser>
          <c:idx val="1"/>
          <c:order val="1"/>
          <c:tx>
            <c:strRef>
              <c:f>'Új verzió'!$C$607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259-4BA4-A9EB-BB91C0D111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verzió'!$A$608:$A$627</c:f>
              <c:strCache>
                <c:ptCount val="20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  <c:pt idx="16">
                  <c:v>Október</c:v>
                </c:pt>
                <c:pt idx="17">
                  <c:v>November</c:v>
                </c:pt>
                <c:pt idx="18">
                  <c:v>December</c:v>
                </c:pt>
                <c:pt idx="19">
                  <c:v>2024. Január</c:v>
                </c:pt>
              </c:strCache>
            </c:strRef>
          </c:cat>
          <c:val>
            <c:numRef>
              <c:f>'Új verzió'!$C$608:$C$627</c:f>
              <c:numCache>
                <c:formatCode>General\ "pont"</c:formatCode>
                <c:ptCount val="20"/>
                <c:pt idx="0">
                  <c:v>65</c:v>
                </c:pt>
                <c:pt idx="1">
                  <c:v>66</c:v>
                </c:pt>
                <c:pt idx="2">
                  <c:v>63</c:v>
                </c:pt>
                <c:pt idx="3">
                  <c:v>62</c:v>
                </c:pt>
                <c:pt idx="4">
                  <c:v>60</c:v>
                </c:pt>
                <c:pt idx="5">
                  <c:v>65</c:v>
                </c:pt>
                <c:pt idx="6">
                  <c:v>58</c:v>
                </c:pt>
                <c:pt idx="7">
                  <c:v>51</c:v>
                </c:pt>
                <c:pt idx="8">
                  <c:v>63</c:v>
                </c:pt>
                <c:pt idx="9">
                  <c:v>43</c:v>
                </c:pt>
                <c:pt idx="10">
                  <c:v>18</c:v>
                </c:pt>
                <c:pt idx="11">
                  <c:v>0</c:v>
                </c:pt>
                <c:pt idx="12">
                  <c:v>8</c:v>
                </c:pt>
                <c:pt idx="13">
                  <c:v>18</c:v>
                </c:pt>
                <c:pt idx="14">
                  <c:v>4</c:v>
                </c:pt>
                <c:pt idx="15">
                  <c:v>1</c:v>
                </c:pt>
                <c:pt idx="16">
                  <c:v>7</c:v>
                </c:pt>
                <c:pt idx="17">
                  <c:v>8</c:v>
                </c:pt>
                <c:pt idx="18">
                  <c:v>2</c:v>
                </c:pt>
                <c:pt idx="19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259-4BA4-A9EB-BB91C0D1110F}"/>
            </c:ext>
          </c:extLst>
        </c:ser>
        <c:ser>
          <c:idx val="2"/>
          <c:order val="2"/>
          <c:tx>
            <c:strRef>
              <c:f>'Új verzió'!$D$607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59-4BA4-A9EB-BB91C0D111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verzió'!$A$608:$A$627</c:f>
              <c:strCache>
                <c:ptCount val="20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  <c:pt idx="16">
                  <c:v>Október</c:v>
                </c:pt>
                <c:pt idx="17">
                  <c:v>November</c:v>
                </c:pt>
                <c:pt idx="18">
                  <c:v>December</c:v>
                </c:pt>
                <c:pt idx="19">
                  <c:v>2024. Január</c:v>
                </c:pt>
              </c:strCache>
            </c:strRef>
          </c:cat>
          <c:val>
            <c:numRef>
              <c:f>'Új verzió'!$D$608:$D$627</c:f>
              <c:numCache>
                <c:formatCode>General\ "pont"</c:formatCode>
                <c:ptCount val="20"/>
                <c:pt idx="0">
                  <c:v>44</c:v>
                </c:pt>
                <c:pt idx="1">
                  <c:v>46</c:v>
                </c:pt>
                <c:pt idx="2">
                  <c:v>39</c:v>
                </c:pt>
                <c:pt idx="3">
                  <c:v>45</c:v>
                </c:pt>
                <c:pt idx="4">
                  <c:v>41</c:v>
                </c:pt>
                <c:pt idx="5">
                  <c:v>40</c:v>
                </c:pt>
                <c:pt idx="6">
                  <c:v>40</c:v>
                </c:pt>
                <c:pt idx="7">
                  <c:v>48</c:v>
                </c:pt>
                <c:pt idx="8">
                  <c:v>46</c:v>
                </c:pt>
                <c:pt idx="9">
                  <c:v>39</c:v>
                </c:pt>
                <c:pt idx="10">
                  <c:v>27</c:v>
                </c:pt>
                <c:pt idx="11">
                  <c:v>25</c:v>
                </c:pt>
                <c:pt idx="12">
                  <c:v>25</c:v>
                </c:pt>
                <c:pt idx="13">
                  <c:v>20</c:v>
                </c:pt>
                <c:pt idx="14">
                  <c:v>23</c:v>
                </c:pt>
                <c:pt idx="15">
                  <c:v>13</c:v>
                </c:pt>
                <c:pt idx="16">
                  <c:v>13</c:v>
                </c:pt>
                <c:pt idx="17">
                  <c:v>14</c:v>
                </c:pt>
                <c:pt idx="18">
                  <c:v>14</c:v>
                </c:pt>
                <c:pt idx="19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259-4BA4-A9EB-BB91C0D1110F}"/>
            </c:ext>
          </c:extLst>
        </c:ser>
        <c:ser>
          <c:idx val="3"/>
          <c:order val="3"/>
          <c:tx>
            <c:strRef>
              <c:f>'Új verzió'!$E$607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59-4BA4-A9EB-BB91C0D111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verzió'!$A$608:$A$627</c:f>
              <c:strCache>
                <c:ptCount val="20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  <c:pt idx="16">
                  <c:v>Október</c:v>
                </c:pt>
                <c:pt idx="17">
                  <c:v>November</c:v>
                </c:pt>
                <c:pt idx="18">
                  <c:v>December</c:v>
                </c:pt>
                <c:pt idx="19">
                  <c:v>2024. Január</c:v>
                </c:pt>
              </c:strCache>
            </c:strRef>
          </c:cat>
          <c:val>
            <c:numRef>
              <c:f>'Új verzió'!$E$608:$E$627</c:f>
              <c:numCache>
                <c:formatCode>General\ "pont"</c:formatCode>
                <c:ptCount val="20"/>
                <c:pt idx="0">
                  <c:v>54</c:v>
                </c:pt>
                <c:pt idx="1">
                  <c:v>55</c:v>
                </c:pt>
                <c:pt idx="2">
                  <c:v>50</c:v>
                </c:pt>
                <c:pt idx="3">
                  <c:v>53</c:v>
                </c:pt>
                <c:pt idx="4">
                  <c:v>46</c:v>
                </c:pt>
                <c:pt idx="5">
                  <c:v>50</c:v>
                </c:pt>
                <c:pt idx="6">
                  <c:v>47</c:v>
                </c:pt>
                <c:pt idx="7">
                  <c:v>47</c:v>
                </c:pt>
                <c:pt idx="8">
                  <c:v>48</c:v>
                </c:pt>
                <c:pt idx="9">
                  <c:v>37</c:v>
                </c:pt>
                <c:pt idx="10">
                  <c:v>24</c:v>
                </c:pt>
                <c:pt idx="11">
                  <c:v>12</c:v>
                </c:pt>
                <c:pt idx="12">
                  <c:v>11</c:v>
                </c:pt>
                <c:pt idx="13">
                  <c:v>9</c:v>
                </c:pt>
                <c:pt idx="14">
                  <c:v>12</c:v>
                </c:pt>
                <c:pt idx="15">
                  <c:v>3</c:v>
                </c:pt>
                <c:pt idx="16">
                  <c:v>7</c:v>
                </c:pt>
                <c:pt idx="17">
                  <c:v>7</c:v>
                </c:pt>
                <c:pt idx="18">
                  <c:v>4</c:v>
                </c:pt>
                <c:pt idx="19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259-4BA4-A9EB-BB91C0D111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891624"/>
        <c:axId val="856894248"/>
      </c:lineChart>
      <c:catAx>
        <c:axId val="85689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4248"/>
        <c:crosses val="autoZero"/>
        <c:auto val="1"/>
        <c:lblAlgn val="ctr"/>
        <c:lblOffset val="100"/>
        <c:noMultiLvlLbl val="0"/>
      </c:catAx>
      <c:valAx>
        <c:axId val="856894248"/>
        <c:scaling>
          <c:orientation val="minMax"/>
          <c:max val="80"/>
          <c:min val="-7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162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272189413823271"/>
          <c:y val="0.85628027370636295"/>
          <c:w val="0.77066732283464567"/>
          <c:h val="0.127753940846136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9943448619679"/>
          <c:y val="4.1775671264285989E-2"/>
          <c:w val="0.75275636162120507"/>
          <c:h val="0.568511742868553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verzió'!$L$573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C5F-40B9-8458-3C269422DD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verzió'!$K$574:$K$611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verzió'!$L$574:$L$611</c:f>
              <c:numCache>
                <c:formatCode>General\ "pont"</c:formatCode>
                <c:ptCount val="38"/>
                <c:pt idx="0">
                  <c:v>18.482165443966608</c:v>
                </c:pt>
                <c:pt idx="1">
                  <c:v>28.728687916975538</c:v>
                </c:pt>
                <c:pt idx="2">
                  <c:v>34.73378661087866</c:v>
                </c:pt>
                <c:pt idx="3">
                  <c:v>36.747169486417839</c:v>
                </c:pt>
                <c:pt idx="4">
                  <c:v>34.415802934446091</c:v>
                </c:pt>
                <c:pt idx="5">
                  <c:v>36.677468872590822</c:v>
                </c:pt>
                <c:pt idx="6">
                  <c:v>44.11455680081508</c:v>
                </c:pt>
                <c:pt idx="7">
                  <c:v>44.948935646610067</c:v>
                </c:pt>
                <c:pt idx="8">
                  <c:v>39.953236524735416</c:v>
                </c:pt>
                <c:pt idx="9">
                  <c:v>42.163345929233941</c:v>
                </c:pt>
                <c:pt idx="10">
                  <c:v>49.249249249249246</c:v>
                </c:pt>
                <c:pt idx="11">
                  <c:v>29.5</c:v>
                </c:pt>
                <c:pt idx="12">
                  <c:v>63.93399685699319</c:v>
                </c:pt>
                <c:pt idx="13">
                  <c:v>64.464573897652144</c:v>
                </c:pt>
                <c:pt idx="14">
                  <c:v>56.243414120126445</c:v>
                </c:pt>
                <c:pt idx="15">
                  <c:v>63.46153846153846</c:v>
                </c:pt>
                <c:pt idx="16">
                  <c:v>68.117543084401234</c:v>
                </c:pt>
                <c:pt idx="17">
                  <c:v>57</c:v>
                </c:pt>
                <c:pt idx="18">
                  <c:v>55</c:v>
                </c:pt>
                <c:pt idx="19">
                  <c:v>54</c:v>
                </c:pt>
                <c:pt idx="20">
                  <c:v>52</c:v>
                </c:pt>
                <c:pt idx="21">
                  <c:v>57</c:v>
                </c:pt>
                <c:pt idx="22">
                  <c:v>48</c:v>
                </c:pt>
                <c:pt idx="23">
                  <c:v>59</c:v>
                </c:pt>
                <c:pt idx="24">
                  <c:v>50</c:v>
                </c:pt>
                <c:pt idx="25">
                  <c:v>56</c:v>
                </c:pt>
                <c:pt idx="26">
                  <c:v>37</c:v>
                </c:pt>
                <c:pt idx="27">
                  <c:v>23</c:v>
                </c:pt>
                <c:pt idx="28">
                  <c:v>11</c:v>
                </c:pt>
                <c:pt idx="29">
                  <c:v>-6</c:v>
                </c:pt>
                <c:pt idx="30">
                  <c:v>4</c:v>
                </c:pt>
                <c:pt idx="31">
                  <c:v>11</c:v>
                </c:pt>
                <c:pt idx="32">
                  <c:v>4</c:v>
                </c:pt>
                <c:pt idx="33">
                  <c:v>6</c:v>
                </c:pt>
                <c:pt idx="34">
                  <c:v>4</c:v>
                </c:pt>
                <c:pt idx="35">
                  <c:v>31</c:v>
                </c:pt>
                <c:pt idx="36">
                  <c:v>26</c:v>
                </c:pt>
                <c:pt idx="37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5F-40B9-8458-3C269422DD8E}"/>
            </c:ext>
          </c:extLst>
        </c:ser>
        <c:ser>
          <c:idx val="1"/>
          <c:order val="1"/>
          <c:tx>
            <c:strRef>
              <c:f>'Új verzió'!$M$573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C5F-40B9-8458-3C269422DD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verzió'!$K$574:$K$611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verzió'!$M$574:$M$611</c:f>
              <c:numCache>
                <c:formatCode>General\ "pont"</c:formatCode>
                <c:ptCount val="38"/>
                <c:pt idx="0">
                  <c:v>13.23529411764706</c:v>
                </c:pt>
                <c:pt idx="1">
                  <c:v>32.18390804597702</c:v>
                </c:pt>
                <c:pt idx="2">
                  <c:v>25.373134328358205</c:v>
                </c:pt>
                <c:pt idx="3">
                  <c:v>28.387096774193548</c:v>
                </c:pt>
                <c:pt idx="4">
                  <c:v>26.666666666666671</c:v>
                </c:pt>
                <c:pt idx="5">
                  <c:v>27.999999999999996</c:v>
                </c:pt>
                <c:pt idx="6">
                  <c:v>46.153846153846153</c:v>
                </c:pt>
                <c:pt idx="7">
                  <c:v>32.87671232876712</c:v>
                </c:pt>
                <c:pt idx="8">
                  <c:v>35.785953177257525</c:v>
                </c:pt>
                <c:pt idx="9">
                  <c:v>20</c:v>
                </c:pt>
                <c:pt idx="10">
                  <c:v>47.457627118644076</c:v>
                </c:pt>
                <c:pt idx="11">
                  <c:v>49</c:v>
                </c:pt>
                <c:pt idx="12">
                  <c:v>41.17647058823529</c:v>
                </c:pt>
                <c:pt idx="13">
                  <c:v>54.545454545454554</c:v>
                </c:pt>
                <c:pt idx="14">
                  <c:v>14.285714285714288</c:v>
                </c:pt>
                <c:pt idx="15">
                  <c:v>60</c:v>
                </c:pt>
                <c:pt idx="16">
                  <c:v>33.333333333333336</c:v>
                </c:pt>
                <c:pt idx="17">
                  <c:v>61</c:v>
                </c:pt>
                <c:pt idx="18">
                  <c:v>56</c:v>
                </c:pt>
                <c:pt idx="19">
                  <c:v>64</c:v>
                </c:pt>
                <c:pt idx="20">
                  <c:v>40</c:v>
                </c:pt>
                <c:pt idx="21">
                  <c:v>50</c:v>
                </c:pt>
                <c:pt idx="22">
                  <c:v>26</c:v>
                </c:pt>
                <c:pt idx="23">
                  <c:v>19</c:v>
                </c:pt>
                <c:pt idx="24">
                  <c:v>16</c:v>
                </c:pt>
                <c:pt idx="25">
                  <c:v>3</c:v>
                </c:pt>
                <c:pt idx="26">
                  <c:v>-16</c:v>
                </c:pt>
                <c:pt idx="27">
                  <c:v>-6</c:v>
                </c:pt>
                <c:pt idx="28">
                  <c:v>-32</c:v>
                </c:pt>
                <c:pt idx="29">
                  <c:v>-25</c:v>
                </c:pt>
                <c:pt idx="30">
                  <c:v>-31</c:v>
                </c:pt>
                <c:pt idx="31">
                  <c:v>-14</c:v>
                </c:pt>
                <c:pt idx="32">
                  <c:v>-26</c:v>
                </c:pt>
                <c:pt idx="33">
                  <c:v>-29</c:v>
                </c:pt>
                <c:pt idx="34">
                  <c:v>-38</c:v>
                </c:pt>
                <c:pt idx="35">
                  <c:v>-9</c:v>
                </c:pt>
                <c:pt idx="36">
                  <c:v>-11</c:v>
                </c:pt>
                <c:pt idx="37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5F-40B9-8458-3C269422DD8E}"/>
            </c:ext>
          </c:extLst>
        </c:ser>
        <c:ser>
          <c:idx val="2"/>
          <c:order val="2"/>
          <c:tx>
            <c:strRef>
              <c:f>'Új verzió'!$N$573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C5F-40B9-8458-3C269422DD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verzió'!$K$574:$K$611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verzió'!$N$574:$N$611</c:f>
              <c:numCache>
                <c:formatCode>General\ "pont"</c:formatCode>
                <c:ptCount val="38"/>
                <c:pt idx="0">
                  <c:v>14.044000916385725</c:v>
                </c:pt>
                <c:pt idx="1">
                  <c:v>21.834562660199865</c:v>
                </c:pt>
                <c:pt idx="2">
                  <c:v>24.607840639549579</c:v>
                </c:pt>
                <c:pt idx="3">
                  <c:v>25.927920614711219</c:v>
                </c:pt>
                <c:pt idx="4">
                  <c:v>32.451267557382664</c:v>
                </c:pt>
                <c:pt idx="5">
                  <c:v>33.598994243065505</c:v>
                </c:pt>
                <c:pt idx="6">
                  <c:v>26.063934677697695</c:v>
                </c:pt>
                <c:pt idx="7">
                  <c:v>25.318891634530267</c:v>
                </c:pt>
                <c:pt idx="8">
                  <c:v>30.699001596916645</c:v>
                </c:pt>
                <c:pt idx="9">
                  <c:v>28.955779265776236</c:v>
                </c:pt>
                <c:pt idx="10">
                  <c:v>47.970236776589232</c:v>
                </c:pt>
                <c:pt idx="11">
                  <c:v>39</c:v>
                </c:pt>
                <c:pt idx="12">
                  <c:v>53.256685499058385</c:v>
                </c:pt>
                <c:pt idx="13">
                  <c:v>55.757959093571486</c:v>
                </c:pt>
                <c:pt idx="14">
                  <c:v>51.893796992481207</c:v>
                </c:pt>
                <c:pt idx="15">
                  <c:v>51.761948385963322</c:v>
                </c:pt>
                <c:pt idx="16">
                  <c:v>56.722444222444217</c:v>
                </c:pt>
                <c:pt idx="17">
                  <c:v>57</c:v>
                </c:pt>
                <c:pt idx="18">
                  <c:v>48</c:v>
                </c:pt>
                <c:pt idx="19">
                  <c:v>52</c:v>
                </c:pt>
                <c:pt idx="20">
                  <c:v>47</c:v>
                </c:pt>
                <c:pt idx="21">
                  <c:v>56</c:v>
                </c:pt>
                <c:pt idx="22">
                  <c:v>46</c:v>
                </c:pt>
                <c:pt idx="23">
                  <c:v>47</c:v>
                </c:pt>
                <c:pt idx="24">
                  <c:v>52</c:v>
                </c:pt>
                <c:pt idx="25">
                  <c:v>49</c:v>
                </c:pt>
                <c:pt idx="26">
                  <c:v>39</c:v>
                </c:pt>
                <c:pt idx="27">
                  <c:v>32</c:v>
                </c:pt>
                <c:pt idx="28">
                  <c:v>19</c:v>
                </c:pt>
                <c:pt idx="29">
                  <c:v>22</c:v>
                </c:pt>
                <c:pt idx="30">
                  <c:v>12</c:v>
                </c:pt>
                <c:pt idx="31">
                  <c:v>21</c:v>
                </c:pt>
                <c:pt idx="32">
                  <c:v>14</c:v>
                </c:pt>
                <c:pt idx="33">
                  <c:v>16</c:v>
                </c:pt>
                <c:pt idx="34">
                  <c:v>28</c:v>
                </c:pt>
                <c:pt idx="35">
                  <c:v>26</c:v>
                </c:pt>
                <c:pt idx="36">
                  <c:v>36</c:v>
                </c:pt>
                <c:pt idx="37">
                  <c:v>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C5F-40B9-8458-3C269422DD8E}"/>
            </c:ext>
          </c:extLst>
        </c:ser>
        <c:ser>
          <c:idx val="3"/>
          <c:order val="3"/>
          <c:tx>
            <c:strRef>
              <c:f>'Új verzió'!$O$573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7"/>
              <c:layout>
                <c:manualLayout>
                  <c:x val="1.385421547232137E-3"/>
                  <c:y val="3.9195361409008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C5F-40B9-8458-3C269422DD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verzió'!$K$574:$K$611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verzió'!$O$574:$O$611</c:f>
              <c:numCache>
                <c:formatCode>General\ "pont"</c:formatCode>
                <c:ptCount val="38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  <c:pt idx="12">
                  <c:v>50</c:v>
                </c:pt>
                <c:pt idx="13">
                  <c:v>54</c:v>
                </c:pt>
                <c:pt idx="14">
                  <c:v>39</c:v>
                </c:pt>
                <c:pt idx="15">
                  <c:v>51</c:v>
                </c:pt>
                <c:pt idx="16">
                  <c:v>52</c:v>
                </c:pt>
                <c:pt idx="17">
                  <c:v>51</c:v>
                </c:pt>
                <c:pt idx="18">
                  <c:v>45</c:v>
                </c:pt>
                <c:pt idx="19">
                  <c:v>48</c:v>
                </c:pt>
                <c:pt idx="20">
                  <c:v>40</c:v>
                </c:pt>
                <c:pt idx="21">
                  <c:v>53</c:v>
                </c:pt>
                <c:pt idx="22">
                  <c:v>40</c:v>
                </c:pt>
                <c:pt idx="23">
                  <c:v>47</c:v>
                </c:pt>
                <c:pt idx="24">
                  <c:v>49</c:v>
                </c:pt>
                <c:pt idx="25">
                  <c:v>45</c:v>
                </c:pt>
                <c:pt idx="26">
                  <c:v>28</c:v>
                </c:pt>
                <c:pt idx="27">
                  <c:v>16</c:v>
                </c:pt>
                <c:pt idx="28">
                  <c:v>10</c:v>
                </c:pt>
                <c:pt idx="29">
                  <c:v>4</c:v>
                </c:pt>
                <c:pt idx="30">
                  <c:v>3</c:v>
                </c:pt>
                <c:pt idx="31">
                  <c:v>7</c:v>
                </c:pt>
                <c:pt idx="32">
                  <c:v>5</c:v>
                </c:pt>
                <c:pt idx="33">
                  <c:v>4</c:v>
                </c:pt>
                <c:pt idx="34">
                  <c:v>14</c:v>
                </c:pt>
                <c:pt idx="35">
                  <c:v>21</c:v>
                </c:pt>
                <c:pt idx="36">
                  <c:v>23</c:v>
                </c:pt>
                <c:pt idx="37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C5F-40B9-8458-3C269422DD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610488"/>
        <c:axId val="936610816"/>
      </c:lineChart>
      <c:catAx>
        <c:axId val="93661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816"/>
        <c:crosses val="autoZero"/>
        <c:auto val="1"/>
        <c:lblAlgn val="ctr"/>
        <c:lblOffset val="100"/>
        <c:noMultiLvlLbl val="0"/>
      </c:catAx>
      <c:valAx>
        <c:axId val="936610816"/>
        <c:scaling>
          <c:orientation val="minMax"/>
          <c:max val="7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4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002754479847843"/>
          <c:y val="0.87976392375008483"/>
          <c:w val="0.83263256820610287"/>
          <c:h val="0.108214551093848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'Új verzió'!$B$631</c:f>
              <c:strCache>
                <c:ptCount val="1"/>
                <c:pt idx="0">
                  <c:v>KKV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'Új verzió'!$A$632:$A$636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verzió'!$B$632:$B$636</c:f>
              <c:numCache>
                <c:formatCode>General</c:formatCode>
                <c:ptCount val="5"/>
                <c:pt idx="0">
                  <c:v>0.49299999999999999</c:v>
                </c:pt>
                <c:pt idx="1">
                  <c:v>0.1767</c:v>
                </c:pt>
                <c:pt idx="2">
                  <c:v>0.13950000000000001</c:v>
                </c:pt>
                <c:pt idx="3">
                  <c:v>5.1200000000000002E-2</c:v>
                </c:pt>
                <c:pt idx="4">
                  <c:v>0.13950000000000001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7-4876-8A17-FAAB3D20A658}"/>
            </c:ext>
          </c:extLst>
        </c:ser>
        <c:ser>
          <c:idx val="1"/>
          <c:order val="1"/>
          <c:tx>
            <c:strRef>
              <c:f>'Új verzió'!$C$631</c:f>
              <c:strCache>
                <c:ptCount val="1"/>
                <c:pt idx="0">
                  <c:v>Nagyvállalat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'Új verzió'!$A$632:$A$636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verzió'!$C$632:$C$636</c:f>
              <c:numCache>
                <c:formatCode>General</c:formatCode>
                <c:ptCount val="5"/>
                <c:pt idx="0">
                  <c:v>0.4</c:v>
                </c:pt>
                <c:pt idx="1">
                  <c:v>0.125</c:v>
                </c:pt>
                <c:pt idx="2">
                  <c:v>0.2</c:v>
                </c:pt>
                <c:pt idx="3">
                  <c:v>2.5000000000000001E-2</c:v>
                </c:pt>
                <c:pt idx="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B7-4876-8A17-FAAB3D20A6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5467024"/>
        <c:axId val="1235466368"/>
      </c:barChart>
      <c:catAx>
        <c:axId val="123546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6368"/>
        <c:crosses val="autoZero"/>
        <c:auto val="1"/>
        <c:lblAlgn val="ctr"/>
        <c:lblOffset val="100"/>
        <c:noMultiLvlLbl val="0"/>
      </c:catAx>
      <c:valAx>
        <c:axId val="1235466368"/>
        <c:scaling>
          <c:orientation val="minMax"/>
          <c:max val="0.5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577220034995623"/>
          <c:y val="0.93010686525584441"/>
          <c:w val="0.42540004374453194"/>
          <c:h val="6.74625085478616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29308228797114"/>
          <c:y val="2.8147708854644168E-2"/>
          <c:w val="0.80318110236220475"/>
          <c:h val="0.68272894055518407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7"/>
              <c:layout>
                <c:manualLayout>
                  <c:x val="-2.0370135052831988E-16"/>
                  <c:y val="2.3056185078835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F02-46A6-9DF1-4A4E656AB5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Indexek!$A$53:$A$90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Indexek!$B$53:$B$90</c:f>
              <c:numCache>
                <c:formatCode>General\ "pont"</c:formatCode>
                <c:ptCount val="38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  <c:pt idx="12">
                  <c:v>-8</c:v>
                </c:pt>
                <c:pt idx="13">
                  <c:v>-15</c:v>
                </c:pt>
                <c:pt idx="14">
                  <c:v>-16</c:v>
                </c:pt>
                <c:pt idx="15">
                  <c:v>-22</c:v>
                </c:pt>
                <c:pt idx="16">
                  <c:v>-16</c:v>
                </c:pt>
                <c:pt idx="17">
                  <c:v>-14</c:v>
                </c:pt>
                <c:pt idx="18">
                  <c:v>-17</c:v>
                </c:pt>
                <c:pt idx="19">
                  <c:v>-22</c:v>
                </c:pt>
                <c:pt idx="20">
                  <c:v>-30</c:v>
                </c:pt>
                <c:pt idx="21">
                  <c:v>-25</c:v>
                </c:pt>
                <c:pt idx="22">
                  <c:v>-22</c:v>
                </c:pt>
                <c:pt idx="23">
                  <c:v>-24</c:v>
                </c:pt>
                <c:pt idx="24">
                  <c:v>-25</c:v>
                </c:pt>
                <c:pt idx="25">
                  <c:v>-35</c:v>
                </c:pt>
                <c:pt idx="26">
                  <c:v>-31</c:v>
                </c:pt>
                <c:pt idx="27">
                  <c:v>-31</c:v>
                </c:pt>
                <c:pt idx="28">
                  <c:v>-31</c:v>
                </c:pt>
                <c:pt idx="29">
                  <c:v>-41</c:v>
                </c:pt>
                <c:pt idx="30">
                  <c:v>-27</c:v>
                </c:pt>
                <c:pt idx="31">
                  <c:v>-45</c:v>
                </c:pt>
                <c:pt idx="32">
                  <c:v>-30</c:v>
                </c:pt>
                <c:pt idx="33">
                  <c:v>-37</c:v>
                </c:pt>
                <c:pt idx="34">
                  <c:v>-37</c:v>
                </c:pt>
                <c:pt idx="35">
                  <c:v>-33</c:v>
                </c:pt>
                <c:pt idx="36">
                  <c:v>-34</c:v>
                </c:pt>
                <c:pt idx="37">
                  <c:v>-26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02-46A6-9DF1-4A4E656AB50B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EF02-46A6-9DF1-4A4E656AB50B}"/>
              </c:ext>
            </c:extLst>
          </c:dPt>
          <c:dLbls>
            <c:dLbl>
              <c:idx val="37"/>
              <c:layout>
                <c:manualLayout>
                  <c:x val="-2.0370135052831988E-16"/>
                  <c:y val="5.1235966841857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F02-46A6-9DF1-4A4E656AB5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Indexek!$A$53:$A$90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Indexek!$C$53:$C$90</c:f>
              <c:numCache>
                <c:formatCode>General\ "pont"</c:formatCode>
                <c:ptCount val="38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  <c:pt idx="12">
                  <c:v>-3</c:v>
                </c:pt>
                <c:pt idx="13">
                  <c:v>-4</c:v>
                </c:pt>
                <c:pt idx="14">
                  <c:v>-5</c:v>
                </c:pt>
                <c:pt idx="15">
                  <c:v>-6</c:v>
                </c:pt>
                <c:pt idx="16">
                  <c:v>-4</c:v>
                </c:pt>
                <c:pt idx="17">
                  <c:v>-2</c:v>
                </c:pt>
                <c:pt idx="18">
                  <c:v>-6</c:v>
                </c:pt>
                <c:pt idx="19">
                  <c:v>-5</c:v>
                </c:pt>
                <c:pt idx="20">
                  <c:v>-21</c:v>
                </c:pt>
                <c:pt idx="21">
                  <c:v>-19</c:v>
                </c:pt>
                <c:pt idx="22">
                  <c:v>-16</c:v>
                </c:pt>
                <c:pt idx="23">
                  <c:v>-21</c:v>
                </c:pt>
                <c:pt idx="24">
                  <c:v>-14</c:v>
                </c:pt>
                <c:pt idx="25">
                  <c:v>-22</c:v>
                </c:pt>
                <c:pt idx="26">
                  <c:v>-29</c:v>
                </c:pt>
                <c:pt idx="27">
                  <c:v>-38</c:v>
                </c:pt>
                <c:pt idx="28">
                  <c:v>-22</c:v>
                </c:pt>
                <c:pt idx="29">
                  <c:v>-22</c:v>
                </c:pt>
                <c:pt idx="30">
                  <c:v>-28</c:v>
                </c:pt>
                <c:pt idx="31">
                  <c:v>-33</c:v>
                </c:pt>
                <c:pt idx="32">
                  <c:v>-32</c:v>
                </c:pt>
                <c:pt idx="33">
                  <c:v>-27</c:v>
                </c:pt>
                <c:pt idx="34">
                  <c:v>-29</c:v>
                </c:pt>
                <c:pt idx="35">
                  <c:v>-29</c:v>
                </c:pt>
                <c:pt idx="36">
                  <c:v>-32</c:v>
                </c:pt>
                <c:pt idx="37">
                  <c:v>-28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F02-46A6-9DF1-4A4E656AB50B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F02-46A6-9DF1-4A4E656AB5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Indexek!$A$53:$A$90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Indexek!$D$53:$D$90</c:f>
              <c:numCache>
                <c:formatCode>General\ "pont"</c:formatCode>
                <c:ptCount val="38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  <c:pt idx="12">
                  <c:v>13</c:v>
                </c:pt>
                <c:pt idx="13">
                  <c:v>8</c:v>
                </c:pt>
                <c:pt idx="14">
                  <c:v>17</c:v>
                </c:pt>
                <c:pt idx="15">
                  <c:v>8</c:v>
                </c:pt>
                <c:pt idx="16">
                  <c:v>9</c:v>
                </c:pt>
                <c:pt idx="17">
                  <c:v>1</c:v>
                </c:pt>
                <c:pt idx="18">
                  <c:v>6</c:v>
                </c:pt>
                <c:pt idx="19">
                  <c:v>-4</c:v>
                </c:pt>
                <c:pt idx="20">
                  <c:v>-4</c:v>
                </c:pt>
                <c:pt idx="21">
                  <c:v>-9</c:v>
                </c:pt>
                <c:pt idx="22">
                  <c:v>-8</c:v>
                </c:pt>
                <c:pt idx="23">
                  <c:v>-14</c:v>
                </c:pt>
                <c:pt idx="24">
                  <c:v>4</c:v>
                </c:pt>
                <c:pt idx="25">
                  <c:v>-11</c:v>
                </c:pt>
                <c:pt idx="26">
                  <c:v>1</c:v>
                </c:pt>
                <c:pt idx="27">
                  <c:v>-14</c:v>
                </c:pt>
                <c:pt idx="28">
                  <c:v>-29</c:v>
                </c:pt>
                <c:pt idx="29">
                  <c:v>-31</c:v>
                </c:pt>
                <c:pt idx="30">
                  <c:v>-25</c:v>
                </c:pt>
                <c:pt idx="31">
                  <c:v>-23</c:v>
                </c:pt>
                <c:pt idx="32">
                  <c:v>-27</c:v>
                </c:pt>
                <c:pt idx="33">
                  <c:v>-26</c:v>
                </c:pt>
                <c:pt idx="34">
                  <c:v>-19</c:v>
                </c:pt>
                <c:pt idx="35">
                  <c:v>-23</c:v>
                </c:pt>
                <c:pt idx="36">
                  <c:v>-25</c:v>
                </c:pt>
                <c:pt idx="37">
                  <c:v>-24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F02-46A6-9DF1-4A4E656AB50B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F02-46A6-9DF1-4A4E656AB5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Indexek!$A$53:$A$90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Indexek!$E$53:$E$90</c:f>
              <c:numCache>
                <c:formatCode>General\ "pont"</c:formatCode>
                <c:ptCount val="38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  <c:pt idx="12">
                  <c:v>28</c:v>
                </c:pt>
                <c:pt idx="13">
                  <c:v>25</c:v>
                </c:pt>
                <c:pt idx="14">
                  <c:v>17</c:v>
                </c:pt>
                <c:pt idx="15">
                  <c:v>18</c:v>
                </c:pt>
                <c:pt idx="16">
                  <c:v>14</c:v>
                </c:pt>
                <c:pt idx="17">
                  <c:v>14</c:v>
                </c:pt>
                <c:pt idx="18">
                  <c:v>16</c:v>
                </c:pt>
                <c:pt idx="19">
                  <c:v>17</c:v>
                </c:pt>
                <c:pt idx="20">
                  <c:v>15</c:v>
                </c:pt>
                <c:pt idx="21">
                  <c:v>4</c:v>
                </c:pt>
                <c:pt idx="22">
                  <c:v>-1</c:v>
                </c:pt>
                <c:pt idx="23">
                  <c:v>1</c:v>
                </c:pt>
                <c:pt idx="24">
                  <c:v>1</c:v>
                </c:pt>
                <c:pt idx="25">
                  <c:v>8</c:v>
                </c:pt>
                <c:pt idx="26">
                  <c:v>0</c:v>
                </c:pt>
                <c:pt idx="27">
                  <c:v>1</c:v>
                </c:pt>
                <c:pt idx="28">
                  <c:v>1</c:v>
                </c:pt>
                <c:pt idx="29">
                  <c:v>-21</c:v>
                </c:pt>
                <c:pt idx="30">
                  <c:v>-20</c:v>
                </c:pt>
                <c:pt idx="31">
                  <c:v>-23</c:v>
                </c:pt>
                <c:pt idx="32">
                  <c:v>-4</c:v>
                </c:pt>
                <c:pt idx="33">
                  <c:v>-14</c:v>
                </c:pt>
                <c:pt idx="34">
                  <c:v>3</c:v>
                </c:pt>
                <c:pt idx="35">
                  <c:v>-8</c:v>
                </c:pt>
                <c:pt idx="36">
                  <c:v>-21</c:v>
                </c:pt>
                <c:pt idx="37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F02-46A6-9DF1-4A4E656AB50B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F02-46A6-9DF1-4A4E656AB5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Indexek!$A$53:$A$90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Indexek!$F$53:$F$90</c:f>
              <c:numCache>
                <c:formatCode>General\ "pont"</c:formatCode>
                <c:ptCount val="38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  <c:pt idx="33">
                  <c:v>-26</c:v>
                </c:pt>
                <c:pt idx="34">
                  <c:v>-19</c:v>
                </c:pt>
                <c:pt idx="35">
                  <c:v>-21</c:v>
                </c:pt>
                <c:pt idx="36">
                  <c:v>-27</c:v>
                </c:pt>
                <c:pt idx="37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F02-46A6-9DF1-4A4E656AB50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599925153097677"/>
          <c:y val="0.91005839380616416"/>
          <c:w val="0.72966805880009389"/>
          <c:h val="6.79182047401758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132389840650923E-2"/>
          <c:y val="2.7455832217222597E-2"/>
          <c:w val="0.75546880527874083"/>
          <c:h val="0.58277790511462968"/>
        </c:manualLayout>
      </c:layout>
      <c:lineChart>
        <c:grouping val="standard"/>
        <c:varyColors val="0"/>
        <c:ser>
          <c:idx val="0"/>
          <c:order val="0"/>
          <c:tx>
            <c:strRef>
              <c:f>Indexek!$A$26</c:f>
              <c:strCache>
                <c:ptCount val="1"/>
                <c:pt idx="0">
                  <c:v>Árbevétel jelenlegi szintje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Indexek!$B$25:$AM$25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Indexek!$B$26:$AM$26</c:f>
              <c:numCache>
                <c:formatCode>General\ "pont"</c:formatCode>
                <c:ptCount val="38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  <c:pt idx="27">
                  <c:v>-13</c:v>
                </c:pt>
                <c:pt idx="28">
                  <c:v>0</c:v>
                </c:pt>
                <c:pt idx="29">
                  <c:v>-19</c:v>
                </c:pt>
                <c:pt idx="30">
                  <c:v>-10</c:v>
                </c:pt>
                <c:pt idx="31">
                  <c:v>-22</c:v>
                </c:pt>
                <c:pt idx="32">
                  <c:v>-4</c:v>
                </c:pt>
                <c:pt idx="33">
                  <c:v>-15</c:v>
                </c:pt>
                <c:pt idx="34">
                  <c:v>-11</c:v>
                </c:pt>
                <c:pt idx="35">
                  <c:v>-8</c:v>
                </c:pt>
                <c:pt idx="36">
                  <c:v>-19</c:v>
                </c:pt>
                <c:pt idx="37">
                  <c:v>-13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E7-4193-9383-0780229383E7}"/>
            </c:ext>
          </c:extLst>
        </c:ser>
        <c:ser>
          <c:idx val="1"/>
          <c:order val="1"/>
          <c:tx>
            <c:strRef>
              <c:f>Indexek!$A$27</c:f>
              <c:strCache>
                <c:ptCount val="1"/>
                <c:pt idx="0">
                  <c:v>Beszállítói rendelésállomány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7"/>
              <c:layout>
                <c:manualLayout>
                  <c:x val="-1.3888890407796413E-3"/>
                  <c:y val="-3.8427992523183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EE7-4193-9383-0780229383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Indexek!$B$25:$AM$25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Indexek!$B$27:$AM$27</c:f>
              <c:numCache>
                <c:formatCode>General\ "pont"</c:formatCode>
                <c:ptCount val="38"/>
                <c:pt idx="0">
                  <c:v>-28</c:v>
                </c:pt>
                <c:pt idx="1">
                  <c:v>-24</c:v>
                </c:pt>
                <c:pt idx="2">
                  <c:v>-21</c:v>
                </c:pt>
                <c:pt idx="3">
                  <c:v>-12</c:v>
                </c:pt>
                <c:pt idx="4">
                  <c:v>-3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13</c:v>
                </c:pt>
                <c:pt idx="10">
                  <c:v>9</c:v>
                </c:pt>
                <c:pt idx="11">
                  <c:v>13</c:v>
                </c:pt>
                <c:pt idx="12">
                  <c:v>19</c:v>
                </c:pt>
                <c:pt idx="13">
                  <c:v>10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12</c:v>
                </c:pt>
                <c:pt idx="18">
                  <c:v>15</c:v>
                </c:pt>
                <c:pt idx="19">
                  <c:v>5</c:v>
                </c:pt>
                <c:pt idx="20">
                  <c:v>-2</c:v>
                </c:pt>
                <c:pt idx="21">
                  <c:v>-3</c:v>
                </c:pt>
                <c:pt idx="22">
                  <c:v>-1</c:v>
                </c:pt>
                <c:pt idx="23">
                  <c:v>-10</c:v>
                </c:pt>
                <c:pt idx="24">
                  <c:v>-6</c:v>
                </c:pt>
                <c:pt idx="25">
                  <c:v>-11</c:v>
                </c:pt>
                <c:pt idx="26">
                  <c:v>-12</c:v>
                </c:pt>
                <c:pt idx="27">
                  <c:v>-11</c:v>
                </c:pt>
                <c:pt idx="28">
                  <c:v>-7</c:v>
                </c:pt>
                <c:pt idx="29">
                  <c:v>-18</c:v>
                </c:pt>
                <c:pt idx="30">
                  <c:v>-21</c:v>
                </c:pt>
                <c:pt idx="31">
                  <c:v>-28</c:v>
                </c:pt>
                <c:pt idx="32">
                  <c:v>-19</c:v>
                </c:pt>
                <c:pt idx="33">
                  <c:v>-23</c:v>
                </c:pt>
                <c:pt idx="34">
                  <c:v>-11</c:v>
                </c:pt>
                <c:pt idx="35">
                  <c:v>-16</c:v>
                </c:pt>
                <c:pt idx="36">
                  <c:v>-26</c:v>
                </c:pt>
                <c:pt idx="37">
                  <c:v>-11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EE7-4193-9383-0780229383E7}"/>
            </c:ext>
          </c:extLst>
        </c:ser>
        <c:ser>
          <c:idx val="2"/>
          <c:order val="2"/>
          <c:tx>
            <c:strRef>
              <c:f>Indexek!$A$28</c:f>
              <c:strCache>
                <c:ptCount val="1"/>
                <c:pt idx="0">
                  <c:v>Vevői rendelésállomány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7"/>
              <c:layout>
                <c:manualLayout>
                  <c:x val="2.7777780815591807E-3"/>
                  <c:y val="-1.4410497196193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EE7-4193-9383-0780229383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Indexek!$B$25:$AM$25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Indexek!$B$28:$AM$28</c:f>
              <c:numCache>
                <c:formatCode>General\ "pont"</c:formatCode>
                <c:ptCount val="38"/>
                <c:pt idx="0">
                  <c:v>-30</c:v>
                </c:pt>
                <c:pt idx="1">
                  <c:v>-22</c:v>
                </c:pt>
                <c:pt idx="2">
                  <c:v>-27</c:v>
                </c:pt>
                <c:pt idx="3">
                  <c:v>-14</c:v>
                </c:pt>
                <c:pt idx="4">
                  <c:v>-7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18</c:v>
                </c:pt>
                <c:pt idx="12">
                  <c:v>17</c:v>
                </c:pt>
                <c:pt idx="13">
                  <c:v>11</c:v>
                </c:pt>
                <c:pt idx="14">
                  <c:v>14</c:v>
                </c:pt>
                <c:pt idx="15">
                  <c:v>10</c:v>
                </c:pt>
                <c:pt idx="16">
                  <c:v>11</c:v>
                </c:pt>
                <c:pt idx="17">
                  <c:v>13</c:v>
                </c:pt>
                <c:pt idx="18">
                  <c:v>13</c:v>
                </c:pt>
                <c:pt idx="19">
                  <c:v>5</c:v>
                </c:pt>
                <c:pt idx="20">
                  <c:v>-1</c:v>
                </c:pt>
                <c:pt idx="21">
                  <c:v>-4</c:v>
                </c:pt>
                <c:pt idx="22">
                  <c:v>-2</c:v>
                </c:pt>
                <c:pt idx="23">
                  <c:v>-8</c:v>
                </c:pt>
                <c:pt idx="24">
                  <c:v>-2</c:v>
                </c:pt>
                <c:pt idx="25">
                  <c:v>-12</c:v>
                </c:pt>
                <c:pt idx="26">
                  <c:v>-10</c:v>
                </c:pt>
                <c:pt idx="27">
                  <c:v>-13</c:v>
                </c:pt>
                <c:pt idx="28">
                  <c:v>-6</c:v>
                </c:pt>
                <c:pt idx="29">
                  <c:v>-28</c:v>
                </c:pt>
                <c:pt idx="30">
                  <c:v>-19</c:v>
                </c:pt>
                <c:pt idx="31">
                  <c:v>-33</c:v>
                </c:pt>
                <c:pt idx="32">
                  <c:v>-12</c:v>
                </c:pt>
                <c:pt idx="33">
                  <c:v>-23</c:v>
                </c:pt>
                <c:pt idx="34">
                  <c:v>-16</c:v>
                </c:pt>
                <c:pt idx="35">
                  <c:v>-17</c:v>
                </c:pt>
                <c:pt idx="36">
                  <c:v>-29</c:v>
                </c:pt>
                <c:pt idx="37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EE7-4193-9383-0780229383E7}"/>
            </c:ext>
          </c:extLst>
        </c:ser>
        <c:ser>
          <c:idx val="3"/>
          <c:order val="3"/>
          <c:tx>
            <c:strRef>
              <c:f>Indexek!$A$29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7"/>
              <c:layout>
                <c:manualLayout>
                  <c:x val="2.7777780815591807E-3"/>
                  <c:y val="3.1222743925086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EE7-4193-9383-0780229383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Indexek!$B$25:$AM$25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Indexek!$B$29:$AM$29</c:f>
              <c:numCache>
                <c:formatCode>General\ "pont"</c:formatCode>
                <c:ptCount val="38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  <c:pt idx="33">
                  <c:v>-26</c:v>
                </c:pt>
                <c:pt idx="34">
                  <c:v>-19</c:v>
                </c:pt>
                <c:pt idx="35">
                  <c:v>-21</c:v>
                </c:pt>
                <c:pt idx="36">
                  <c:v>-27</c:v>
                </c:pt>
                <c:pt idx="37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EE7-4193-9383-0780229383E7}"/>
            </c:ext>
          </c:extLst>
        </c:ser>
        <c:ser>
          <c:idx val="4"/>
          <c:order val="4"/>
          <c:tx>
            <c:strRef>
              <c:f>Indexek!$A$30</c:f>
              <c:strCache>
                <c:ptCount val="1"/>
                <c:pt idx="0">
                  <c:v>Eddig megvalósított beruházások*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7"/>
              <c:layout>
                <c:manualLayout>
                  <c:x val="2.7777780815591807E-3"/>
                  <c:y val="3.122274392508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EE7-4193-9383-0780229383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Indexek!$B$25:$AM$25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Indexek!$B$30:$AM$30</c:f>
              <c:numCache>
                <c:formatCode>General</c:formatCode>
                <c:ptCount val="38"/>
                <c:pt idx="2" formatCode="General\ &quot;pont&quot;">
                  <c:v>-26</c:v>
                </c:pt>
                <c:pt idx="3" formatCode="General\ &quot;pont&quot;">
                  <c:v>-19</c:v>
                </c:pt>
                <c:pt idx="4" formatCode="General\ &quot;pont&quot;">
                  <c:v>-17</c:v>
                </c:pt>
                <c:pt idx="5" formatCode="General\ &quot;pont&quot;">
                  <c:v>-15</c:v>
                </c:pt>
                <c:pt idx="6" formatCode="General\ &quot;pont&quot;">
                  <c:v>-9</c:v>
                </c:pt>
                <c:pt idx="7" formatCode="General\ &quot;pont&quot;">
                  <c:v>-13</c:v>
                </c:pt>
                <c:pt idx="8" formatCode="General\ &quot;pont&quot;">
                  <c:v>-1</c:v>
                </c:pt>
                <c:pt idx="9" formatCode="General\ &quot;pont&quot;">
                  <c:v>-6</c:v>
                </c:pt>
                <c:pt idx="10" formatCode="General\ &quot;pont&quot;">
                  <c:v>-6</c:v>
                </c:pt>
                <c:pt idx="11" formatCode="General\ &quot;pont&quot;">
                  <c:v>3</c:v>
                </c:pt>
                <c:pt idx="12" formatCode="General\ &quot;pont&quot;">
                  <c:v>-3</c:v>
                </c:pt>
                <c:pt idx="13" formatCode="General\ &quot;pont&quot;">
                  <c:v>2</c:v>
                </c:pt>
                <c:pt idx="14" formatCode="General\ &quot;pont&quot;">
                  <c:v>-14</c:v>
                </c:pt>
                <c:pt idx="15" formatCode="General\ &quot;pont&quot;">
                  <c:v>-9</c:v>
                </c:pt>
                <c:pt idx="16" formatCode="General\ &quot;pont&quot;">
                  <c:v>-9</c:v>
                </c:pt>
                <c:pt idx="17" formatCode="General\ &quot;pont&quot;">
                  <c:v>-12</c:v>
                </c:pt>
                <c:pt idx="18" formatCode="General\ &quot;pont&quot;">
                  <c:v>-15</c:v>
                </c:pt>
                <c:pt idx="19" formatCode="General\ &quot;pont&quot;">
                  <c:v>-7</c:v>
                </c:pt>
                <c:pt idx="20" formatCode="General\ &quot;pont&quot;">
                  <c:v>-13</c:v>
                </c:pt>
                <c:pt idx="21" formatCode="General\ &quot;pont&quot;">
                  <c:v>-18</c:v>
                </c:pt>
                <c:pt idx="22" formatCode="General\ &quot;pont&quot;">
                  <c:v>-12</c:v>
                </c:pt>
                <c:pt idx="23" formatCode="General\ &quot;pont&quot;">
                  <c:v>-17</c:v>
                </c:pt>
                <c:pt idx="24" formatCode="General\ &quot;pont&quot;">
                  <c:v>-3</c:v>
                </c:pt>
                <c:pt idx="25" formatCode="General\ &quot;pont&quot;">
                  <c:v>-4</c:v>
                </c:pt>
                <c:pt idx="26" formatCode="General\ &quot;pont&quot;">
                  <c:v>-19</c:v>
                </c:pt>
                <c:pt idx="27" formatCode="General\ &quot;pont&quot;">
                  <c:v>-23</c:v>
                </c:pt>
                <c:pt idx="28" formatCode="General\ &quot;pont&quot;">
                  <c:v>-33</c:v>
                </c:pt>
                <c:pt idx="29" formatCode="General\ &quot;pont&quot;">
                  <c:v>-29</c:v>
                </c:pt>
                <c:pt idx="30" formatCode="General\ &quot;pont&quot;">
                  <c:v>-26</c:v>
                </c:pt>
                <c:pt idx="31" formatCode="General\ &quot;pont&quot;">
                  <c:v>-30</c:v>
                </c:pt>
                <c:pt idx="32" formatCode="General\ &quot;pont&quot;">
                  <c:v>-29</c:v>
                </c:pt>
                <c:pt idx="33" formatCode="General\ &quot;pont&quot;">
                  <c:v>-26</c:v>
                </c:pt>
                <c:pt idx="34" formatCode="General\ &quot;pont&quot;">
                  <c:v>-14</c:v>
                </c:pt>
                <c:pt idx="35" formatCode="General\ &quot;pont&quot;">
                  <c:v>-21</c:v>
                </c:pt>
                <c:pt idx="36" formatCode="General\ &quot;pont&quot;">
                  <c:v>-11</c:v>
                </c:pt>
                <c:pt idx="37" formatCode="General\ &quot;pont&quot;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EE7-4193-9383-0780229383E7}"/>
            </c:ext>
          </c:extLst>
        </c:ser>
        <c:ser>
          <c:idx val="5"/>
          <c:order val="5"/>
          <c:tx>
            <c:strRef>
              <c:f>Indexek!$A$31</c:f>
              <c:strCache>
                <c:ptCount val="1"/>
                <c:pt idx="0">
                  <c:v>Kapacitás jelenlegi szintje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EE7-4193-9383-0780229383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Indexek!$B$25:$AM$25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Indexek!$B$31:$AM$31</c:f>
              <c:numCache>
                <c:formatCode>General\ "pont"</c:formatCode>
                <c:ptCount val="38"/>
                <c:pt idx="0">
                  <c:v>-46</c:v>
                </c:pt>
                <c:pt idx="1">
                  <c:v>-43</c:v>
                </c:pt>
                <c:pt idx="2">
                  <c:v>-44</c:v>
                </c:pt>
                <c:pt idx="3">
                  <c:v>-34</c:v>
                </c:pt>
                <c:pt idx="4">
                  <c:v>-25</c:v>
                </c:pt>
                <c:pt idx="5">
                  <c:v>-13</c:v>
                </c:pt>
                <c:pt idx="6">
                  <c:v>-11</c:v>
                </c:pt>
                <c:pt idx="7">
                  <c:v>-20</c:v>
                </c:pt>
                <c:pt idx="8">
                  <c:v>-11</c:v>
                </c:pt>
                <c:pt idx="9">
                  <c:v>-10</c:v>
                </c:pt>
                <c:pt idx="10">
                  <c:v>-12</c:v>
                </c:pt>
                <c:pt idx="11">
                  <c:v>-6</c:v>
                </c:pt>
                <c:pt idx="12">
                  <c:v>-5</c:v>
                </c:pt>
                <c:pt idx="13">
                  <c:v>-13</c:v>
                </c:pt>
                <c:pt idx="14">
                  <c:v>-4</c:v>
                </c:pt>
                <c:pt idx="15">
                  <c:v>-14</c:v>
                </c:pt>
                <c:pt idx="16">
                  <c:v>-10</c:v>
                </c:pt>
                <c:pt idx="17">
                  <c:v>-12</c:v>
                </c:pt>
                <c:pt idx="18">
                  <c:v>-7</c:v>
                </c:pt>
                <c:pt idx="19">
                  <c:v>-15</c:v>
                </c:pt>
                <c:pt idx="20">
                  <c:v>-21</c:v>
                </c:pt>
                <c:pt idx="21">
                  <c:v>-28</c:v>
                </c:pt>
                <c:pt idx="22">
                  <c:v>-22</c:v>
                </c:pt>
                <c:pt idx="23">
                  <c:v>-32</c:v>
                </c:pt>
                <c:pt idx="24">
                  <c:v>-28</c:v>
                </c:pt>
                <c:pt idx="25">
                  <c:v>-34</c:v>
                </c:pt>
                <c:pt idx="26">
                  <c:v>-30</c:v>
                </c:pt>
                <c:pt idx="27">
                  <c:v>-36</c:v>
                </c:pt>
                <c:pt idx="28">
                  <c:v>-26</c:v>
                </c:pt>
                <c:pt idx="29">
                  <c:v>-46</c:v>
                </c:pt>
                <c:pt idx="30">
                  <c:v>-35</c:v>
                </c:pt>
                <c:pt idx="31">
                  <c:v>-43</c:v>
                </c:pt>
                <c:pt idx="32">
                  <c:v>-36</c:v>
                </c:pt>
                <c:pt idx="33">
                  <c:v>-40</c:v>
                </c:pt>
                <c:pt idx="34">
                  <c:v>-34</c:v>
                </c:pt>
                <c:pt idx="35">
                  <c:v>-34</c:v>
                </c:pt>
                <c:pt idx="36">
                  <c:v>-45</c:v>
                </c:pt>
                <c:pt idx="37">
                  <c:v>-33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EE7-4193-9383-0780229383E7}"/>
            </c:ext>
          </c:extLst>
        </c:ser>
        <c:ser>
          <c:idx val="6"/>
          <c:order val="6"/>
          <c:tx>
            <c:strRef>
              <c:f>Indexek!$A$32</c:f>
              <c:strCache>
                <c:ptCount val="1"/>
                <c:pt idx="0">
                  <c:v>Üzleti környezet jelenleg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37"/>
              <c:layout>
                <c:manualLayout>
                  <c:x val="2.7777780815591807E-3"/>
                  <c:y val="3.8427992523183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EE7-4193-9383-0780229383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Indexek!$B$25:$AM$25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Indexek!$B$32:$AM$32</c:f>
              <c:numCache>
                <c:formatCode>General\ "pont"</c:formatCode>
                <c:ptCount val="38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  <c:pt idx="27">
                  <c:v>-25</c:v>
                </c:pt>
                <c:pt idx="28">
                  <c:v>-23</c:v>
                </c:pt>
                <c:pt idx="29">
                  <c:v>-30</c:v>
                </c:pt>
                <c:pt idx="30">
                  <c:v>-28</c:v>
                </c:pt>
                <c:pt idx="31">
                  <c:v>-34</c:v>
                </c:pt>
                <c:pt idx="32">
                  <c:v>-27</c:v>
                </c:pt>
                <c:pt idx="33">
                  <c:v>-26</c:v>
                </c:pt>
                <c:pt idx="34">
                  <c:v>-28</c:v>
                </c:pt>
                <c:pt idx="35">
                  <c:v>-30</c:v>
                </c:pt>
                <c:pt idx="36">
                  <c:v>-30</c:v>
                </c:pt>
                <c:pt idx="37">
                  <c:v>-22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EE7-4193-9383-0780229383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448032"/>
        <c:axId val="1032442456"/>
      </c:lineChart>
      <c:catAx>
        <c:axId val="10324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2456"/>
        <c:crosses val="autoZero"/>
        <c:auto val="1"/>
        <c:lblAlgn val="ctr"/>
        <c:lblOffset val="100"/>
        <c:noMultiLvlLbl val="0"/>
      </c:catAx>
      <c:valAx>
        <c:axId val="1032442456"/>
        <c:scaling>
          <c:orientation val="minMax"/>
          <c:max val="30"/>
          <c:min val="-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8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384844420914744E-2"/>
          <c:y val="0.82317279812519806"/>
          <c:w val="0.9806540879980411"/>
          <c:h val="0.176827201874801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10614152393406"/>
          <c:y val="3.741787007784847E-2"/>
          <c:w val="0.75406798621760407"/>
          <c:h val="0.53743325806427245"/>
        </c:manualLayout>
      </c:layout>
      <c:lineChart>
        <c:grouping val="standard"/>
        <c:varyColors val="0"/>
        <c:ser>
          <c:idx val="0"/>
          <c:order val="0"/>
          <c:tx>
            <c:strRef>
              <c:f>Indexek!$A$39</c:f>
              <c:strCache>
                <c:ptCount val="1"/>
                <c:pt idx="0">
                  <c:v>Bérszint 3 hónap múlva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82F-419C-8C2E-9D8E007492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Indexek!$B$38:$AM$38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Indexek!$B$39:$AM$39</c:f>
              <c:numCache>
                <c:formatCode>General\ "pont"</c:formatCode>
                <c:ptCount val="38"/>
                <c:pt idx="0">
                  <c:v>17</c:v>
                </c:pt>
                <c:pt idx="1">
                  <c:v>21</c:v>
                </c:pt>
                <c:pt idx="2">
                  <c:v>17</c:v>
                </c:pt>
                <c:pt idx="3">
                  <c:v>11</c:v>
                </c:pt>
                <c:pt idx="4">
                  <c:v>16</c:v>
                </c:pt>
                <c:pt idx="5">
                  <c:v>13</c:v>
                </c:pt>
                <c:pt idx="6">
                  <c:v>21</c:v>
                </c:pt>
                <c:pt idx="7">
                  <c:v>23</c:v>
                </c:pt>
                <c:pt idx="8">
                  <c:v>15</c:v>
                </c:pt>
                <c:pt idx="9">
                  <c:v>27</c:v>
                </c:pt>
                <c:pt idx="10">
                  <c:v>38</c:v>
                </c:pt>
                <c:pt idx="11">
                  <c:v>54</c:v>
                </c:pt>
                <c:pt idx="12">
                  <c:v>56</c:v>
                </c:pt>
                <c:pt idx="13">
                  <c:v>56</c:v>
                </c:pt>
                <c:pt idx="14">
                  <c:v>48</c:v>
                </c:pt>
                <c:pt idx="15">
                  <c:v>25</c:v>
                </c:pt>
                <c:pt idx="16">
                  <c:v>28</c:v>
                </c:pt>
                <c:pt idx="17">
                  <c:v>24</c:v>
                </c:pt>
                <c:pt idx="18">
                  <c:v>27</c:v>
                </c:pt>
                <c:pt idx="19">
                  <c:v>22</c:v>
                </c:pt>
                <c:pt idx="20">
                  <c:v>12</c:v>
                </c:pt>
                <c:pt idx="21">
                  <c:v>20</c:v>
                </c:pt>
                <c:pt idx="22">
                  <c:v>33</c:v>
                </c:pt>
                <c:pt idx="23">
                  <c:v>43</c:v>
                </c:pt>
                <c:pt idx="24">
                  <c:v>46</c:v>
                </c:pt>
                <c:pt idx="25">
                  <c:v>54</c:v>
                </c:pt>
                <c:pt idx="26">
                  <c:v>44</c:v>
                </c:pt>
                <c:pt idx="27">
                  <c:v>27</c:v>
                </c:pt>
                <c:pt idx="28">
                  <c:v>31</c:v>
                </c:pt>
                <c:pt idx="29">
                  <c:v>27</c:v>
                </c:pt>
                <c:pt idx="30">
                  <c:v>15</c:v>
                </c:pt>
                <c:pt idx="31">
                  <c:v>14</c:v>
                </c:pt>
                <c:pt idx="32">
                  <c:v>14</c:v>
                </c:pt>
                <c:pt idx="33">
                  <c:v>15</c:v>
                </c:pt>
                <c:pt idx="34">
                  <c:v>26</c:v>
                </c:pt>
                <c:pt idx="35">
                  <c:v>44</c:v>
                </c:pt>
                <c:pt idx="36">
                  <c:v>53</c:v>
                </c:pt>
                <c:pt idx="37">
                  <c:v>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2F-419C-8C2E-9D8E00749206}"/>
            </c:ext>
          </c:extLst>
        </c:ser>
        <c:ser>
          <c:idx val="1"/>
          <c:order val="1"/>
          <c:tx>
            <c:strRef>
              <c:f>Indexek!$A$40</c:f>
              <c:strCache>
                <c:ptCount val="1"/>
                <c:pt idx="0">
                  <c:v>Beruházás 3 hónap múlva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82F-419C-8C2E-9D8E007492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Indexek!$B$38:$AM$38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Indexek!$B$40:$AM$40</c:f>
              <c:numCache>
                <c:formatCode>General\ "pont"</c:formatCode>
                <c:ptCount val="38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  <c:pt idx="27">
                  <c:v>28</c:v>
                </c:pt>
                <c:pt idx="28">
                  <c:v>34</c:v>
                </c:pt>
                <c:pt idx="29">
                  <c:v>36</c:v>
                </c:pt>
                <c:pt idx="30">
                  <c:v>24</c:v>
                </c:pt>
                <c:pt idx="31">
                  <c:v>16</c:v>
                </c:pt>
                <c:pt idx="32">
                  <c:v>24</c:v>
                </c:pt>
                <c:pt idx="33">
                  <c:v>20</c:v>
                </c:pt>
                <c:pt idx="34">
                  <c:v>27</c:v>
                </c:pt>
                <c:pt idx="35">
                  <c:v>24</c:v>
                </c:pt>
                <c:pt idx="36">
                  <c:v>22</c:v>
                </c:pt>
                <c:pt idx="37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2F-419C-8C2E-9D8E00749206}"/>
            </c:ext>
          </c:extLst>
        </c:ser>
        <c:ser>
          <c:idx val="2"/>
          <c:order val="2"/>
          <c:tx>
            <c:strRef>
              <c:f>Indexek!$A$41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82F-419C-8C2E-9D8E007492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Indexek!$B$38:$AM$38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Indexek!$B$41:$AM$41</c:f>
              <c:numCache>
                <c:formatCode>General\ "pont"</c:formatCode>
                <c:ptCount val="38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  <c:pt idx="33">
                  <c:v>3</c:v>
                </c:pt>
                <c:pt idx="34">
                  <c:v>5</c:v>
                </c:pt>
                <c:pt idx="35">
                  <c:v>4</c:v>
                </c:pt>
                <c:pt idx="36">
                  <c:v>5</c:v>
                </c:pt>
                <c:pt idx="37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2F-419C-8C2E-9D8E00749206}"/>
            </c:ext>
          </c:extLst>
        </c:ser>
        <c:ser>
          <c:idx val="3"/>
          <c:order val="3"/>
          <c:tx>
            <c:strRef>
              <c:f>Indexek!$A$42</c:f>
              <c:strCache>
                <c:ptCount val="1"/>
                <c:pt idx="0">
                  <c:v>Foglalkoztatás 3 hónap múlva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82F-419C-8C2E-9D8E007492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Indexek!$B$38:$AM$38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Indexek!$B$42:$AM$42</c:f>
              <c:numCache>
                <c:formatCode>General\ "pont"</c:formatCode>
                <c:ptCount val="38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  <c:pt idx="34">
                  <c:v>5</c:v>
                </c:pt>
                <c:pt idx="35">
                  <c:v>-5</c:v>
                </c:pt>
                <c:pt idx="36">
                  <c:v>-3</c:v>
                </c:pt>
                <c:pt idx="37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82F-419C-8C2E-9D8E00749206}"/>
            </c:ext>
          </c:extLst>
        </c:ser>
        <c:ser>
          <c:idx val="4"/>
          <c:order val="4"/>
          <c:tx>
            <c:strRef>
              <c:f>Indexek!$A$43</c:f>
              <c:strCache>
                <c:ptCount val="1"/>
                <c:pt idx="0">
                  <c:v>Árbevétel 3 hónap múlva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7"/>
              <c:layout>
                <c:manualLayout>
                  <c:x val="-1.3936909039392433E-3"/>
                  <c:y val="-2.3404482345372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82F-419C-8C2E-9D8E007492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Indexek!$B$38:$AM$38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Indexek!$B$43:$AM$43</c:f>
              <c:numCache>
                <c:formatCode>General\ "pont"</c:formatCode>
                <c:ptCount val="38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  <c:pt idx="27">
                  <c:v>14</c:v>
                </c:pt>
                <c:pt idx="28">
                  <c:v>13</c:v>
                </c:pt>
                <c:pt idx="29">
                  <c:v>5</c:v>
                </c:pt>
                <c:pt idx="30">
                  <c:v>11</c:v>
                </c:pt>
                <c:pt idx="31">
                  <c:v>3</c:v>
                </c:pt>
                <c:pt idx="32">
                  <c:v>10</c:v>
                </c:pt>
                <c:pt idx="33">
                  <c:v>3</c:v>
                </c:pt>
                <c:pt idx="34">
                  <c:v>-2</c:v>
                </c:pt>
                <c:pt idx="35">
                  <c:v>-6</c:v>
                </c:pt>
                <c:pt idx="36">
                  <c:v>-10</c:v>
                </c:pt>
                <c:pt idx="37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82F-419C-8C2E-9D8E00749206}"/>
            </c:ext>
          </c:extLst>
        </c:ser>
        <c:ser>
          <c:idx val="5"/>
          <c:order val="5"/>
          <c:tx>
            <c:strRef>
              <c:f>Indexek!$A$44</c:f>
              <c:strCache>
                <c:ptCount val="1"/>
                <c:pt idx="0">
                  <c:v>Kapacitás-kihasználtság 3 hónap múlva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82F-419C-8C2E-9D8E007492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Indexek!$B$38:$AM$38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Indexek!$B$44:$AM$44</c:f>
              <c:numCache>
                <c:formatCode>General\ "pont"</c:formatCode>
                <c:ptCount val="38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  <c:pt idx="27">
                  <c:v>11</c:v>
                </c:pt>
                <c:pt idx="28">
                  <c:v>7</c:v>
                </c:pt>
                <c:pt idx="29">
                  <c:v>4</c:v>
                </c:pt>
                <c:pt idx="30">
                  <c:v>5</c:v>
                </c:pt>
                <c:pt idx="31">
                  <c:v>-2</c:v>
                </c:pt>
                <c:pt idx="32">
                  <c:v>-2</c:v>
                </c:pt>
                <c:pt idx="33">
                  <c:v>-4</c:v>
                </c:pt>
                <c:pt idx="34">
                  <c:v>-7</c:v>
                </c:pt>
                <c:pt idx="35">
                  <c:v>-10</c:v>
                </c:pt>
                <c:pt idx="36">
                  <c:v>-9</c:v>
                </c:pt>
                <c:pt idx="37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82F-419C-8C2E-9D8E00749206}"/>
            </c:ext>
          </c:extLst>
        </c:ser>
        <c:ser>
          <c:idx val="6"/>
          <c:order val="6"/>
          <c:tx>
            <c:strRef>
              <c:f>Indexek!$A$45</c:f>
              <c:strCache>
                <c:ptCount val="1"/>
                <c:pt idx="0">
                  <c:v>Üzleti környezet 3 hónap múlva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82F-419C-8C2E-9D8E007492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Indexek!$B$38:$AM$38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Indexek!$B$45:$AM$45</c:f>
              <c:numCache>
                <c:formatCode>General\ "pont"</c:formatCode>
                <c:ptCount val="38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  <c:pt idx="27">
                  <c:v>-13</c:v>
                </c:pt>
                <c:pt idx="28">
                  <c:v>-14</c:v>
                </c:pt>
                <c:pt idx="29">
                  <c:v>-19</c:v>
                </c:pt>
                <c:pt idx="30">
                  <c:v>-15</c:v>
                </c:pt>
                <c:pt idx="31">
                  <c:v>-22</c:v>
                </c:pt>
                <c:pt idx="32">
                  <c:v>-18</c:v>
                </c:pt>
                <c:pt idx="33">
                  <c:v>-21</c:v>
                </c:pt>
                <c:pt idx="34">
                  <c:v>-18</c:v>
                </c:pt>
                <c:pt idx="35">
                  <c:v>-21</c:v>
                </c:pt>
                <c:pt idx="36">
                  <c:v>-22</c:v>
                </c:pt>
                <c:pt idx="37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82F-419C-8C2E-9D8E007492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163264"/>
        <c:axId val="1033163920"/>
      </c:lineChart>
      <c:catAx>
        <c:axId val="103316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920"/>
        <c:crosses val="autoZero"/>
        <c:auto val="1"/>
        <c:lblAlgn val="ctr"/>
        <c:lblOffset val="100"/>
        <c:noMultiLvlLbl val="0"/>
      </c:catAx>
      <c:valAx>
        <c:axId val="1033163920"/>
        <c:scaling>
          <c:orientation val="minMax"/>
          <c:max val="60"/>
          <c:min val="-6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2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0751186228490249E-3"/>
          <c:y val="0.78158421070963313"/>
          <c:w val="0.99692488137715096"/>
          <c:h val="0.209053996352217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51708118325139"/>
          <c:y val="4.7612108368505768E-2"/>
          <c:w val="0.80663416623374462"/>
          <c:h val="0.65839951889361259"/>
        </c:manualLayout>
      </c:layout>
      <c:lineChart>
        <c:grouping val="standard"/>
        <c:varyColors val="0"/>
        <c:ser>
          <c:idx val="0"/>
          <c:order val="0"/>
          <c:tx>
            <c:strRef>
              <c:f>Indexek!$B$93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D67-49D8-9357-12EBD70D6E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Indexek!$A$94:$A$131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Indexek!$B$94:$B$131</c:f>
              <c:numCache>
                <c:formatCode>General\ "pont"</c:formatCode>
                <c:ptCount val="38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  <c:pt idx="12">
                  <c:v>7</c:v>
                </c:pt>
                <c:pt idx="13">
                  <c:v>22</c:v>
                </c:pt>
                <c:pt idx="14">
                  <c:v>15</c:v>
                </c:pt>
                <c:pt idx="15">
                  <c:v>2</c:v>
                </c:pt>
                <c:pt idx="16">
                  <c:v>1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-18</c:v>
                </c:pt>
                <c:pt idx="22">
                  <c:v>-13</c:v>
                </c:pt>
                <c:pt idx="23">
                  <c:v>-13</c:v>
                </c:pt>
                <c:pt idx="24">
                  <c:v>-15</c:v>
                </c:pt>
                <c:pt idx="25">
                  <c:v>0</c:v>
                </c:pt>
                <c:pt idx="26">
                  <c:v>2</c:v>
                </c:pt>
                <c:pt idx="27">
                  <c:v>1</c:v>
                </c:pt>
                <c:pt idx="28">
                  <c:v>2</c:v>
                </c:pt>
                <c:pt idx="29">
                  <c:v>-7</c:v>
                </c:pt>
                <c:pt idx="30">
                  <c:v>-2</c:v>
                </c:pt>
                <c:pt idx="31">
                  <c:v>-14</c:v>
                </c:pt>
                <c:pt idx="32">
                  <c:v>-3</c:v>
                </c:pt>
                <c:pt idx="33">
                  <c:v>-9</c:v>
                </c:pt>
                <c:pt idx="34">
                  <c:v>-11</c:v>
                </c:pt>
                <c:pt idx="35">
                  <c:v>-9</c:v>
                </c:pt>
                <c:pt idx="36">
                  <c:v>-6</c:v>
                </c:pt>
                <c:pt idx="37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67-49D8-9357-12EBD70D6E77}"/>
            </c:ext>
          </c:extLst>
        </c:ser>
        <c:ser>
          <c:idx val="1"/>
          <c:order val="1"/>
          <c:tx>
            <c:strRef>
              <c:f>Indexek!$C$93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D67-49D8-9357-12EBD70D6E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Indexek!$A$94:$A$131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Indexek!$C$94:$C$131</c:f>
              <c:numCache>
                <c:formatCode>General\ "pont"</c:formatCode>
                <c:ptCount val="38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  <c:pt idx="12">
                  <c:v>18</c:v>
                </c:pt>
                <c:pt idx="13">
                  <c:v>33</c:v>
                </c:pt>
                <c:pt idx="14">
                  <c:v>29</c:v>
                </c:pt>
                <c:pt idx="15">
                  <c:v>11</c:v>
                </c:pt>
                <c:pt idx="16">
                  <c:v>13</c:v>
                </c:pt>
                <c:pt idx="17">
                  <c:v>17</c:v>
                </c:pt>
                <c:pt idx="18">
                  <c:v>15</c:v>
                </c:pt>
                <c:pt idx="19">
                  <c:v>0</c:v>
                </c:pt>
                <c:pt idx="20">
                  <c:v>-9</c:v>
                </c:pt>
                <c:pt idx="21">
                  <c:v>-17</c:v>
                </c:pt>
                <c:pt idx="22">
                  <c:v>-12</c:v>
                </c:pt>
                <c:pt idx="23">
                  <c:v>-9</c:v>
                </c:pt>
                <c:pt idx="24">
                  <c:v>-5</c:v>
                </c:pt>
                <c:pt idx="25">
                  <c:v>8</c:v>
                </c:pt>
                <c:pt idx="26">
                  <c:v>16</c:v>
                </c:pt>
                <c:pt idx="27">
                  <c:v>8</c:v>
                </c:pt>
                <c:pt idx="28">
                  <c:v>10</c:v>
                </c:pt>
                <c:pt idx="29">
                  <c:v>5</c:v>
                </c:pt>
                <c:pt idx="30">
                  <c:v>6</c:v>
                </c:pt>
                <c:pt idx="31">
                  <c:v>0</c:v>
                </c:pt>
                <c:pt idx="32">
                  <c:v>-7</c:v>
                </c:pt>
                <c:pt idx="33">
                  <c:v>-1</c:v>
                </c:pt>
                <c:pt idx="34">
                  <c:v>-3</c:v>
                </c:pt>
                <c:pt idx="35">
                  <c:v>-5</c:v>
                </c:pt>
                <c:pt idx="36">
                  <c:v>1</c:v>
                </c:pt>
                <c:pt idx="37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D67-49D8-9357-12EBD70D6E77}"/>
            </c:ext>
          </c:extLst>
        </c:ser>
        <c:ser>
          <c:idx val="2"/>
          <c:order val="2"/>
          <c:tx>
            <c:strRef>
              <c:f>Indexek!$D$93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67-49D8-9357-12EBD70D6E77}"/>
                </c:ext>
              </c:extLst>
            </c:dLbl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D67-49D8-9357-12EBD70D6E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Indexek!$A$94:$A$131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Indexek!$D$94:$D$131</c:f>
              <c:numCache>
                <c:formatCode>General\ "pont"</c:formatCode>
                <c:ptCount val="38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  <c:pt idx="12">
                  <c:v>17</c:v>
                </c:pt>
                <c:pt idx="13">
                  <c:v>34</c:v>
                </c:pt>
                <c:pt idx="14">
                  <c:v>41</c:v>
                </c:pt>
                <c:pt idx="15">
                  <c:v>25</c:v>
                </c:pt>
                <c:pt idx="16">
                  <c:v>20</c:v>
                </c:pt>
                <c:pt idx="17">
                  <c:v>12</c:v>
                </c:pt>
                <c:pt idx="18">
                  <c:v>23</c:v>
                </c:pt>
                <c:pt idx="19">
                  <c:v>-4</c:v>
                </c:pt>
                <c:pt idx="20">
                  <c:v>-15</c:v>
                </c:pt>
                <c:pt idx="21">
                  <c:v>-8</c:v>
                </c:pt>
                <c:pt idx="22">
                  <c:v>-12</c:v>
                </c:pt>
                <c:pt idx="23">
                  <c:v>1</c:v>
                </c:pt>
                <c:pt idx="24">
                  <c:v>7</c:v>
                </c:pt>
                <c:pt idx="25">
                  <c:v>22</c:v>
                </c:pt>
                <c:pt idx="26">
                  <c:v>39</c:v>
                </c:pt>
                <c:pt idx="27">
                  <c:v>21</c:v>
                </c:pt>
                <c:pt idx="28">
                  <c:v>14</c:v>
                </c:pt>
                <c:pt idx="29">
                  <c:v>5</c:v>
                </c:pt>
                <c:pt idx="30">
                  <c:v>6</c:v>
                </c:pt>
                <c:pt idx="31">
                  <c:v>-4</c:v>
                </c:pt>
                <c:pt idx="32">
                  <c:v>3</c:v>
                </c:pt>
                <c:pt idx="33">
                  <c:v>-1</c:v>
                </c:pt>
                <c:pt idx="34">
                  <c:v>0</c:v>
                </c:pt>
                <c:pt idx="35">
                  <c:v>2</c:v>
                </c:pt>
                <c:pt idx="36">
                  <c:v>0</c:v>
                </c:pt>
                <c:pt idx="37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D67-49D8-9357-12EBD70D6E77}"/>
            </c:ext>
          </c:extLst>
        </c:ser>
        <c:ser>
          <c:idx val="3"/>
          <c:order val="3"/>
          <c:tx>
            <c:strRef>
              <c:f>Indexek!$E$93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67-49D8-9357-12EBD70D6E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Indexek!$A$94:$A$131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Indexek!$E$94:$E$131</c:f>
              <c:numCache>
                <c:formatCode>General\ "pont"</c:formatCode>
                <c:ptCount val="38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  <c:pt idx="12">
                  <c:v>43</c:v>
                </c:pt>
                <c:pt idx="13">
                  <c:v>40</c:v>
                </c:pt>
                <c:pt idx="14">
                  <c:v>40</c:v>
                </c:pt>
                <c:pt idx="15">
                  <c:v>35</c:v>
                </c:pt>
                <c:pt idx="16">
                  <c:v>31</c:v>
                </c:pt>
                <c:pt idx="17">
                  <c:v>24</c:v>
                </c:pt>
                <c:pt idx="18">
                  <c:v>22</c:v>
                </c:pt>
                <c:pt idx="19">
                  <c:v>13</c:v>
                </c:pt>
                <c:pt idx="20">
                  <c:v>27</c:v>
                </c:pt>
                <c:pt idx="21">
                  <c:v>11</c:v>
                </c:pt>
                <c:pt idx="22">
                  <c:v>8</c:v>
                </c:pt>
                <c:pt idx="23">
                  <c:v>18</c:v>
                </c:pt>
                <c:pt idx="24">
                  <c:v>21</c:v>
                </c:pt>
                <c:pt idx="25">
                  <c:v>33</c:v>
                </c:pt>
                <c:pt idx="26">
                  <c:v>28</c:v>
                </c:pt>
                <c:pt idx="27">
                  <c:v>28</c:v>
                </c:pt>
                <c:pt idx="28">
                  <c:v>23</c:v>
                </c:pt>
                <c:pt idx="29">
                  <c:v>23</c:v>
                </c:pt>
                <c:pt idx="30">
                  <c:v>17</c:v>
                </c:pt>
                <c:pt idx="31">
                  <c:v>19</c:v>
                </c:pt>
                <c:pt idx="32">
                  <c:v>18</c:v>
                </c:pt>
                <c:pt idx="33">
                  <c:v>18</c:v>
                </c:pt>
                <c:pt idx="34">
                  <c:v>25</c:v>
                </c:pt>
                <c:pt idx="35">
                  <c:v>20</c:v>
                </c:pt>
                <c:pt idx="36">
                  <c:v>17</c:v>
                </c:pt>
                <c:pt idx="37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D67-49D8-9357-12EBD70D6E77}"/>
            </c:ext>
          </c:extLst>
        </c:ser>
        <c:ser>
          <c:idx val="4"/>
          <c:order val="4"/>
          <c:tx>
            <c:strRef>
              <c:f>Indexek!$F$93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7"/>
              <c:layout>
                <c:manualLayout>
                  <c:x val="1.7332247351822673E-3"/>
                  <c:y val="-2.7473251436691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67-49D8-9357-12EBD70D6E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Indexek!$A$94:$A$131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Indexek!$F$94:$F$131</c:f>
              <c:numCache>
                <c:formatCode>General\ "pont"</c:formatCode>
                <c:ptCount val="38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  <c:pt idx="33">
                  <c:v>3</c:v>
                </c:pt>
                <c:pt idx="34">
                  <c:v>5</c:v>
                </c:pt>
                <c:pt idx="35">
                  <c:v>4</c:v>
                </c:pt>
                <c:pt idx="36">
                  <c:v>5</c:v>
                </c:pt>
                <c:pt idx="37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D67-49D8-9357-12EBD70D6E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701190694885507"/>
          <c:y val="0.92568436321644321"/>
          <c:w val="0.6854878587574379"/>
          <c:h val="6.93205001587037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462752975804887E-2"/>
          <c:y val="3.8860131393449619E-2"/>
          <c:w val="0.86549956255468063"/>
          <c:h val="0.66244293211874328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3629-4320-82BF-E81F57A38299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3629-4320-82BF-E81F57A38299}"/>
              </c:ext>
            </c:extLst>
          </c:dPt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629-4320-82BF-E81F57A382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verzió'!$A$56:$A$93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verzió'!$B$56:$B$93</c:f>
              <c:numCache>
                <c:formatCode>0%</c:formatCode>
                <c:ptCount val="38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0.9</c:v>
                </c:pt>
                <c:pt idx="13">
                  <c:v>0.87</c:v>
                </c:pt>
                <c:pt idx="14">
                  <c:v>0.88</c:v>
                </c:pt>
                <c:pt idx="15">
                  <c:v>0.86</c:v>
                </c:pt>
                <c:pt idx="16">
                  <c:v>0.91</c:v>
                </c:pt>
                <c:pt idx="17">
                  <c:v>0.87</c:v>
                </c:pt>
                <c:pt idx="18">
                  <c:v>0.89</c:v>
                </c:pt>
                <c:pt idx="19">
                  <c:v>0.89</c:v>
                </c:pt>
                <c:pt idx="20">
                  <c:v>0.84</c:v>
                </c:pt>
                <c:pt idx="21">
                  <c:v>0.85</c:v>
                </c:pt>
                <c:pt idx="22">
                  <c:v>0.89</c:v>
                </c:pt>
                <c:pt idx="23">
                  <c:v>0.89</c:v>
                </c:pt>
                <c:pt idx="24">
                  <c:v>0.84</c:v>
                </c:pt>
                <c:pt idx="25">
                  <c:v>0.81</c:v>
                </c:pt>
                <c:pt idx="26">
                  <c:v>0.82</c:v>
                </c:pt>
                <c:pt idx="27">
                  <c:v>0.84</c:v>
                </c:pt>
                <c:pt idx="28">
                  <c:v>0.84</c:v>
                </c:pt>
                <c:pt idx="29">
                  <c:v>0.86</c:v>
                </c:pt>
                <c:pt idx="30">
                  <c:v>0.88</c:v>
                </c:pt>
                <c:pt idx="31">
                  <c:v>0.79</c:v>
                </c:pt>
                <c:pt idx="32">
                  <c:v>0.82</c:v>
                </c:pt>
                <c:pt idx="33">
                  <c:v>0.84</c:v>
                </c:pt>
                <c:pt idx="34">
                  <c:v>0.82</c:v>
                </c:pt>
                <c:pt idx="35">
                  <c:v>0.85</c:v>
                </c:pt>
                <c:pt idx="36">
                  <c:v>0.84</c:v>
                </c:pt>
                <c:pt idx="37">
                  <c:v>0.84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629-4320-82BF-E81F57A38299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3629-4320-82BF-E81F57A38299}"/>
              </c:ext>
            </c:extLst>
          </c:dPt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629-4320-82BF-E81F57A382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verzió'!$A$56:$A$93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verzió'!$C$56:$C$93</c:f>
              <c:numCache>
                <c:formatCode>0%</c:formatCode>
                <c:ptCount val="38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  <c:pt idx="12">
                  <c:v>0.97</c:v>
                </c:pt>
                <c:pt idx="13">
                  <c:v>0.95</c:v>
                </c:pt>
                <c:pt idx="14">
                  <c:v>0.96</c:v>
                </c:pt>
                <c:pt idx="15">
                  <c:v>0.97</c:v>
                </c:pt>
                <c:pt idx="16">
                  <c:v>0.96</c:v>
                </c:pt>
                <c:pt idx="17">
                  <c:v>0.99</c:v>
                </c:pt>
                <c:pt idx="18">
                  <c:v>0.98</c:v>
                </c:pt>
                <c:pt idx="19">
                  <c:v>0.97</c:v>
                </c:pt>
                <c:pt idx="20">
                  <c:v>0.94</c:v>
                </c:pt>
                <c:pt idx="21">
                  <c:v>0.91</c:v>
                </c:pt>
                <c:pt idx="22">
                  <c:v>0.96</c:v>
                </c:pt>
                <c:pt idx="23">
                  <c:v>0.88</c:v>
                </c:pt>
                <c:pt idx="24">
                  <c:v>0.94</c:v>
                </c:pt>
                <c:pt idx="25">
                  <c:v>0.89</c:v>
                </c:pt>
                <c:pt idx="26">
                  <c:v>0.89</c:v>
                </c:pt>
                <c:pt idx="27">
                  <c:v>0.86</c:v>
                </c:pt>
                <c:pt idx="28">
                  <c:v>0.9</c:v>
                </c:pt>
                <c:pt idx="29">
                  <c:v>0.87</c:v>
                </c:pt>
                <c:pt idx="30">
                  <c:v>0.9</c:v>
                </c:pt>
                <c:pt idx="31">
                  <c:v>0.89</c:v>
                </c:pt>
                <c:pt idx="32">
                  <c:v>0.89</c:v>
                </c:pt>
                <c:pt idx="33">
                  <c:v>0.88</c:v>
                </c:pt>
                <c:pt idx="34">
                  <c:v>0.88</c:v>
                </c:pt>
                <c:pt idx="35">
                  <c:v>0.89</c:v>
                </c:pt>
                <c:pt idx="36">
                  <c:v>0.87</c:v>
                </c:pt>
                <c:pt idx="37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629-4320-82BF-E81F57A38299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7"/>
              <c:layout>
                <c:manualLayout>
                  <c:x val="0"/>
                  <c:y val="4.86132031162977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29-4320-82BF-E81F57A382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verzió'!$A$56:$A$93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verzió'!$D$56:$D$93</c:f>
              <c:numCache>
                <c:formatCode>0%</c:formatCode>
                <c:ptCount val="38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  <c:pt idx="12">
                  <c:v>1.04</c:v>
                </c:pt>
                <c:pt idx="13">
                  <c:v>0.98</c:v>
                </c:pt>
                <c:pt idx="14">
                  <c:v>1.03</c:v>
                </c:pt>
                <c:pt idx="15">
                  <c:v>1.03</c:v>
                </c:pt>
                <c:pt idx="16">
                  <c:v>1.03</c:v>
                </c:pt>
                <c:pt idx="17">
                  <c:v>1.01</c:v>
                </c:pt>
                <c:pt idx="18">
                  <c:v>1</c:v>
                </c:pt>
                <c:pt idx="19">
                  <c:v>1.01</c:v>
                </c:pt>
                <c:pt idx="20">
                  <c:v>0.95</c:v>
                </c:pt>
                <c:pt idx="21">
                  <c:v>0.98</c:v>
                </c:pt>
                <c:pt idx="22">
                  <c:v>0.95</c:v>
                </c:pt>
                <c:pt idx="23">
                  <c:v>0.91</c:v>
                </c:pt>
                <c:pt idx="24">
                  <c:v>0.98</c:v>
                </c:pt>
                <c:pt idx="25">
                  <c:v>0.92</c:v>
                </c:pt>
                <c:pt idx="26">
                  <c:v>0.96</c:v>
                </c:pt>
                <c:pt idx="27">
                  <c:v>0.92</c:v>
                </c:pt>
                <c:pt idx="28">
                  <c:v>0.91</c:v>
                </c:pt>
                <c:pt idx="29">
                  <c:v>0.9</c:v>
                </c:pt>
                <c:pt idx="30">
                  <c:v>0.92</c:v>
                </c:pt>
                <c:pt idx="31">
                  <c:v>0.9</c:v>
                </c:pt>
                <c:pt idx="32">
                  <c:v>0.93</c:v>
                </c:pt>
                <c:pt idx="33">
                  <c:v>0.91</c:v>
                </c:pt>
                <c:pt idx="34">
                  <c:v>0.95</c:v>
                </c:pt>
                <c:pt idx="35">
                  <c:v>0.9</c:v>
                </c:pt>
                <c:pt idx="36">
                  <c:v>0.92</c:v>
                </c:pt>
                <c:pt idx="37">
                  <c:v>0.88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629-4320-82BF-E81F57A38299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629-4320-82BF-E81F57A382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verzió'!$A$56:$A$93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verzió'!$E$56:$E$93</c:f>
              <c:numCache>
                <c:formatCode>0%</c:formatCode>
                <c:ptCount val="38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  <c:pt idx="12">
                  <c:v>1.07</c:v>
                </c:pt>
                <c:pt idx="13">
                  <c:v>1.02</c:v>
                </c:pt>
                <c:pt idx="14">
                  <c:v>0.96</c:v>
                </c:pt>
                <c:pt idx="15">
                  <c:v>1.05</c:v>
                </c:pt>
                <c:pt idx="16">
                  <c:v>1.04</c:v>
                </c:pt>
                <c:pt idx="17">
                  <c:v>1.1000000000000001</c:v>
                </c:pt>
                <c:pt idx="18">
                  <c:v>1.04</c:v>
                </c:pt>
                <c:pt idx="19">
                  <c:v>1.02</c:v>
                </c:pt>
                <c:pt idx="20">
                  <c:v>1.06</c:v>
                </c:pt>
                <c:pt idx="21">
                  <c:v>0.99</c:v>
                </c:pt>
                <c:pt idx="22">
                  <c:v>1.01</c:v>
                </c:pt>
                <c:pt idx="23">
                  <c:v>0.97</c:v>
                </c:pt>
                <c:pt idx="24">
                  <c:v>0.99</c:v>
                </c:pt>
                <c:pt idx="25">
                  <c:v>0.98</c:v>
                </c:pt>
                <c:pt idx="26">
                  <c:v>0.98</c:v>
                </c:pt>
                <c:pt idx="27">
                  <c:v>0.99</c:v>
                </c:pt>
                <c:pt idx="28">
                  <c:v>0.99</c:v>
                </c:pt>
                <c:pt idx="29">
                  <c:v>0.95</c:v>
                </c:pt>
                <c:pt idx="30">
                  <c:v>0.94</c:v>
                </c:pt>
                <c:pt idx="31">
                  <c:v>0.95</c:v>
                </c:pt>
                <c:pt idx="32">
                  <c:v>0.98</c:v>
                </c:pt>
                <c:pt idx="33">
                  <c:v>0.89</c:v>
                </c:pt>
                <c:pt idx="34">
                  <c:v>0.97</c:v>
                </c:pt>
                <c:pt idx="35">
                  <c:v>0.97</c:v>
                </c:pt>
                <c:pt idx="36">
                  <c:v>0.94</c:v>
                </c:pt>
                <c:pt idx="37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629-4320-82BF-E81F57A38299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3629-4320-82BF-E81F57A38299}"/>
              </c:ext>
            </c:extLst>
          </c:dPt>
          <c:dLbls>
            <c:dLbl>
              <c:idx val="37"/>
              <c:layout>
                <c:manualLayout>
                  <c:x val="-1.3944110249382176E-3"/>
                  <c:y val="-4.861320311629771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629-4320-82BF-E81F57A382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verzió'!$A$56:$A$93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verzió'!$F$56:$F$93</c:f>
              <c:numCache>
                <c:formatCode>0%</c:formatCode>
                <c:ptCount val="38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0.93</c:v>
                </c:pt>
                <c:pt idx="29">
                  <c:v>0.9</c:v>
                </c:pt>
                <c:pt idx="30">
                  <c:v>0.91</c:v>
                </c:pt>
                <c:pt idx="31">
                  <c:v>0.87</c:v>
                </c:pt>
                <c:pt idx="32">
                  <c:v>0.9</c:v>
                </c:pt>
                <c:pt idx="33">
                  <c:v>0.87</c:v>
                </c:pt>
                <c:pt idx="34">
                  <c:v>0.9</c:v>
                </c:pt>
                <c:pt idx="35">
                  <c:v>0.9</c:v>
                </c:pt>
                <c:pt idx="36">
                  <c:v>0.89</c:v>
                </c:pt>
                <c:pt idx="37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629-4320-82BF-E81F57A3829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918011811023622"/>
          <c:y val="0.93010588874313438"/>
          <c:w val="0.79775076552930879"/>
          <c:h val="6.74634511010507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789488603399895E-2"/>
          <c:y val="3.1526834947809224E-2"/>
          <c:w val="0.87116271556897584"/>
          <c:h val="0.5959391404663393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verzió'!$L$95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018-4116-A3BC-9073B4EBFC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verzió'!$K$96:$K$133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verzió'!$L$96:$L$133</c:f>
              <c:numCache>
                <c:formatCode>0%</c:formatCode>
                <c:ptCount val="38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  <c:pt idx="12">
                  <c:v>1.01</c:v>
                </c:pt>
                <c:pt idx="13">
                  <c:v>0.93</c:v>
                </c:pt>
                <c:pt idx="14">
                  <c:v>0.95</c:v>
                </c:pt>
                <c:pt idx="15">
                  <c:v>0.94</c:v>
                </c:pt>
                <c:pt idx="16">
                  <c:v>0.98</c:v>
                </c:pt>
                <c:pt idx="17">
                  <c:v>0.97</c:v>
                </c:pt>
                <c:pt idx="18">
                  <c:v>0.96</c:v>
                </c:pt>
                <c:pt idx="19">
                  <c:v>0.95</c:v>
                </c:pt>
                <c:pt idx="20">
                  <c:v>0.91</c:v>
                </c:pt>
                <c:pt idx="21">
                  <c:v>0.88</c:v>
                </c:pt>
                <c:pt idx="22">
                  <c:v>0.93</c:v>
                </c:pt>
                <c:pt idx="23">
                  <c:v>0.92</c:v>
                </c:pt>
                <c:pt idx="24">
                  <c:v>0.91</c:v>
                </c:pt>
                <c:pt idx="25">
                  <c:v>0.85</c:v>
                </c:pt>
                <c:pt idx="26">
                  <c:v>0.85</c:v>
                </c:pt>
                <c:pt idx="27">
                  <c:v>0.83</c:v>
                </c:pt>
                <c:pt idx="28">
                  <c:v>0.89</c:v>
                </c:pt>
                <c:pt idx="29">
                  <c:v>0.79</c:v>
                </c:pt>
                <c:pt idx="30">
                  <c:v>0.86</c:v>
                </c:pt>
                <c:pt idx="31">
                  <c:v>0.83</c:v>
                </c:pt>
                <c:pt idx="32">
                  <c:v>0.85</c:v>
                </c:pt>
                <c:pt idx="33">
                  <c:v>0.83</c:v>
                </c:pt>
                <c:pt idx="34">
                  <c:v>0.86</c:v>
                </c:pt>
                <c:pt idx="35">
                  <c:v>0.86</c:v>
                </c:pt>
                <c:pt idx="36">
                  <c:v>0.83</c:v>
                </c:pt>
                <c:pt idx="37">
                  <c:v>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018-4116-A3BC-9073B4EBFCFC}"/>
            </c:ext>
          </c:extLst>
        </c:ser>
        <c:ser>
          <c:idx val="1"/>
          <c:order val="1"/>
          <c:tx>
            <c:strRef>
              <c:f>'Új verzió'!$M$95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018-4116-A3BC-9073B4EBFC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verzió'!$K$96:$K$133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verzió'!$M$96:$M$133</c:f>
              <c:numCache>
                <c:formatCode>0%</c:formatCode>
                <c:ptCount val="38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  <c:pt idx="12">
                  <c:v>0.95</c:v>
                </c:pt>
                <c:pt idx="13">
                  <c:v>0.94</c:v>
                </c:pt>
                <c:pt idx="14">
                  <c:v>0.92</c:v>
                </c:pt>
                <c:pt idx="15">
                  <c:v>0.92</c:v>
                </c:pt>
                <c:pt idx="16">
                  <c:v>0.96</c:v>
                </c:pt>
                <c:pt idx="17">
                  <c:v>0.99</c:v>
                </c:pt>
                <c:pt idx="18">
                  <c:v>0.99</c:v>
                </c:pt>
                <c:pt idx="19">
                  <c:v>0.99</c:v>
                </c:pt>
                <c:pt idx="20">
                  <c:v>0.95</c:v>
                </c:pt>
                <c:pt idx="21">
                  <c:v>0.89</c:v>
                </c:pt>
                <c:pt idx="22">
                  <c:v>0.86</c:v>
                </c:pt>
                <c:pt idx="23">
                  <c:v>0.84</c:v>
                </c:pt>
                <c:pt idx="24">
                  <c:v>0.9</c:v>
                </c:pt>
                <c:pt idx="25">
                  <c:v>0.9</c:v>
                </c:pt>
                <c:pt idx="26">
                  <c:v>0.92</c:v>
                </c:pt>
                <c:pt idx="27">
                  <c:v>0.87</c:v>
                </c:pt>
                <c:pt idx="28">
                  <c:v>0.83</c:v>
                </c:pt>
                <c:pt idx="29">
                  <c:v>0.96</c:v>
                </c:pt>
                <c:pt idx="30">
                  <c:v>0.93</c:v>
                </c:pt>
                <c:pt idx="31">
                  <c:v>0.86</c:v>
                </c:pt>
                <c:pt idx="32">
                  <c:v>0.91</c:v>
                </c:pt>
                <c:pt idx="33">
                  <c:v>0.87</c:v>
                </c:pt>
                <c:pt idx="34">
                  <c:v>0.89</c:v>
                </c:pt>
                <c:pt idx="35">
                  <c:v>0.96</c:v>
                </c:pt>
                <c:pt idx="36">
                  <c:v>0.88</c:v>
                </c:pt>
                <c:pt idx="37">
                  <c:v>0.88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018-4116-A3BC-9073B4EBFCFC}"/>
            </c:ext>
          </c:extLst>
        </c:ser>
        <c:ser>
          <c:idx val="2"/>
          <c:order val="2"/>
          <c:tx>
            <c:strRef>
              <c:f>'Új verzió'!$N$95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018-4116-A3BC-9073B4EBFC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verzió'!$K$96:$K$133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verzió'!$N$96:$N$133</c:f>
              <c:numCache>
                <c:formatCode>0%</c:formatCode>
                <c:ptCount val="38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0.88</c:v>
                </c:pt>
                <c:pt idx="13">
                  <c:v>0.88</c:v>
                </c:pt>
                <c:pt idx="14">
                  <c:v>0.89</c:v>
                </c:pt>
                <c:pt idx="15">
                  <c:v>0.88</c:v>
                </c:pt>
                <c:pt idx="16">
                  <c:v>0.96</c:v>
                </c:pt>
                <c:pt idx="17">
                  <c:v>0.92</c:v>
                </c:pt>
                <c:pt idx="18">
                  <c:v>0.91</c:v>
                </c:pt>
                <c:pt idx="19">
                  <c:v>0.95</c:v>
                </c:pt>
                <c:pt idx="20">
                  <c:v>0.9</c:v>
                </c:pt>
                <c:pt idx="21">
                  <c:v>0.85</c:v>
                </c:pt>
                <c:pt idx="22">
                  <c:v>0.95</c:v>
                </c:pt>
                <c:pt idx="23">
                  <c:v>0.89</c:v>
                </c:pt>
                <c:pt idx="24">
                  <c:v>0.82</c:v>
                </c:pt>
                <c:pt idx="25">
                  <c:v>0.86</c:v>
                </c:pt>
                <c:pt idx="26">
                  <c:v>0.86</c:v>
                </c:pt>
                <c:pt idx="27">
                  <c:v>0.82</c:v>
                </c:pt>
                <c:pt idx="28">
                  <c:v>0.93</c:v>
                </c:pt>
                <c:pt idx="29">
                  <c:v>0.92</c:v>
                </c:pt>
                <c:pt idx="30">
                  <c:v>0.89</c:v>
                </c:pt>
                <c:pt idx="31">
                  <c:v>0.82</c:v>
                </c:pt>
                <c:pt idx="32">
                  <c:v>0.86</c:v>
                </c:pt>
                <c:pt idx="33">
                  <c:v>0.88</c:v>
                </c:pt>
                <c:pt idx="34">
                  <c:v>0.85</c:v>
                </c:pt>
                <c:pt idx="35">
                  <c:v>0.88</c:v>
                </c:pt>
                <c:pt idx="36">
                  <c:v>0.89</c:v>
                </c:pt>
                <c:pt idx="37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018-4116-A3BC-9073B4EBFCFC}"/>
            </c:ext>
          </c:extLst>
        </c:ser>
        <c:ser>
          <c:idx val="3"/>
          <c:order val="3"/>
          <c:tx>
            <c:strRef>
              <c:f>'Új verzió'!$O$95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7"/>
              <c:layout>
                <c:manualLayout>
                  <c:x val="-1.3888890407796413E-3"/>
                  <c:y val="-2.7106546871381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018-4116-A3BC-9073B4EBFC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verzió'!$K$96:$K$133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verzió'!$O$96:$O$133</c:f>
              <c:numCache>
                <c:formatCode>0%</c:formatCode>
                <c:ptCount val="38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0.93</c:v>
                </c:pt>
                <c:pt idx="29">
                  <c:v>0.9</c:v>
                </c:pt>
                <c:pt idx="30">
                  <c:v>0.91</c:v>
                </c:pt>
                <c:pt idx="31">
                  <c:v>0.87</c:v>
                </c:pt>
                <c:pt idx="32">
                  <c:v>0.9</c:v>
                </c:pt>
                <c:pt idx="33">
                  <c:v>0.87</c:v>
                </c:pt>
                <c:pt idx="34">
                  <c:v>0.9</c:v>
                </c:pt>
                <c:pt idx="35">
                  <c:v>0.9</c:v>
                </c:pt>
                <c:pt idx="36">
                  <c:v>0.89</c:v>
                </c:pt>
                <c:pt idx="37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018-4116-A3BC-9073B4EBF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494401847594254"/>
          <c:y val="0.86714974659647426"/>
          <c:w val="0.86233408380731458"/>
          <c:h val="0.130139598716387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0343226922575"/>
          <c:y val="4.9586681997172907E-2"/>
          <c:w val="0.76732567804024499"/>
          <c:h val="0.64755185836911655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verzió'!$B$127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5A2-47EB-B8CF-2FB1E0324C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verzió'!$A$128:$A$165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verzió'!$B$128:$B$165</c:f>
              <c:numCache>
                <c:formatCode>General\ "pont"</c:formatCode>
                <c:ptCount val="38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  <c:pt idx="12">
                  <c:v>1</c:v>
                </c:pt>
                <c:pt idx="13">
                  <c:v>26</c:v>
                </c:pt>
                <c:pt idx="14">
                  <c:v>17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-24</c:v>
                </c:pt>
                <c:pt idx="22">
                  <c:v>-19</c:v>
                </c:pt>
                <c:pt idx="23">
                  <c:v>-23</c:v>
                </c:pt>
                <c:pt idx="24">
                  <c:v>-23</c:v>
                </c:pt>
                <c:pt idx="25">
                  <c:v>1</c:v>
                </c:pt>
                <c:pt idx="26">
                  <c:v>5</c:v>
                </c:pt>
                <c:pt idx="27">
                  <c:v>8</c:v>
                </c:pt>
                <c:pt idx="28">
                  <c:v>6</c:v>
                </c:pt>
                <c:pt idx="29">
                  <c:v>-9</c:v>
                </c:pt>
                <c:pt idx="30">
                  <c:v>0</c:v>
                </c:pt>
                <c:pt idx="31">
                  <c:v>-17</c:v>
                </c:pt>
                <c:pt idx="32">
                  <c:v>-4</c:v>
                </c:pt>
                <c:pt idx="33">
                  <c:v>-12</c:v>
                </c:pt>
                <c:pt idx="34">
                  <c:v>-20</c:v>
                </c:pt>
                <c:pt idx="35">
                  <c:v>-17</c:v>
                </c:pt>
                <c:pt idx="36">
                  <c:v>-10</c:v>
                </c:pt>
                <c:pt idx="37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A2-47EB-B8CF-2FB1E0324C0B}"/>
            </c:ext>
          </c:extLst>
        </c:ser>
        <c:ser>
          <c:idx val="1"/>
          <c:order val="1"/>
          <c:tx>
            <c:strRef>
              <c:f>'Új verzió'!$C$127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verzió'!$A$128:$A$165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verzió'!$C$128:$C$165</c:f>
              <c:numCache>
                <c:formatCode>General\ "pont"</c:formatCode>
                <c:ptCount val="38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  <c:pt idx="12">
                  <c:v>5</c:v>
                </c:pt>
                <c:pt idx="13">
                  <c:v>26</c:v>
                </c:pt>
                <c:pt idx="14">
                  <c:v>25</c:v>
                </c:pt>
                <c:pt idx="15">
                  <c:v>12</c:v>
                </c:pt>
                <c:pt idx="16">
                  <c:v>6</c:v>
                </c:pt>
                <c:pt idx="17">
                  <c:v>6</c:v>
                </c:pt>
                <c:pt idx="18">
                  <c:v>13</c:v>
                </c:pt>
                <c:pt idx="19">
                  <c:v>0</c:v>
                </c:pt>
                <c:pt idx="20">
                  <c:v>-27</c:v>
                </c:pt>
                <c:pt idx="21">
                  <c:v>-31</c:v>
                </c:pt>
                <c:pt idx="22">
                  <c:v>-26</c:v>
                </c:pt>
                <c:pt idx="23">
                  <c:v>-27</c:v>
                </c:pt>
                <c:pt idx="24">
                  <c:v>-19</c:v>
                </c:pt>
                <c:pt idx="25">
                  <c:v>-3</c:v>
                </c:pt>
                <c:pt idx="26">
                  <c:v>14</c:v>
                </c:pt>
                <c:pt idx="27">
                  <c:v>10</c:v>
                </c:pt>
                <c:pt idx="28">
                  <c:v>11</c:v>
                </c:pt>
                <c:pt idx="29">
                  <c:v>4</c:v>
                </c:pt>
                <c:pt idx="30">
                  <c:v>11</c:v>
                </c:pt>
                <c:pt idx="31">
                  <c:v>-6</c:v>
                </c:pt>
                <c:pt idx="32">
                  <c:v>-12</c:v>
                </c:pt>
                <c:pt idx="33">
                  <c:v>-7</c:v>
                </c:pt>
                <c:pt idx="34">
                  <c:v>-8</c:v>
                </c:pt>
                <c:pt idx="35">
                  <c:v>-20</c:v>
                </c:pt>
                <c:pt idx="36">
                  <c:v>-19</c:v>
                </c:pt>
                <c:pt idx="37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A2-47EB-B8CF-2FB1E0324C0B}"/>
            </c:ext>
          </c:extLst>
        </c:ser>
        <c:ser>
          <c:idx val="2"/>
          <c:order val="2"/>
          <c:tx>
            <c:strRef>
              <c:f>'Új verzió'!$D$127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7"/>
              <c:layout>
                <c:manualLayout>
                  <c:x val="-1.3888890407797432E-3"/>
                  <c:y val="-4.9129489279616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5A2-47EB-B8CF-2FB1E0324C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verzió'!$A$128:$A$165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verzió'!$D$128:$D$165</c:f>
              <c:numCache>
                <c:formatCode>General\ "pont"</c:formatCode>
                <c:ptCount val="38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  <c:pt idx="12">
                  <c:v>-7</c:v>
                </c:pt>
                <c:pt idx="13">
                  <c:v>24</c:v>
                </c:pt>
                <c:pt idx="14">
                  <c:v>40</c:v>
                </c:pt>
                <c:pt idx="15">
                  <c:v>21</c:v>
                </c:pt>
                <c:pt idx="16">
                  <c:v>18</c:v>
                </c:pt>
                <c:pt idx="17">
                  <c:v>6</c:v>
                </c:pt>
                <c:pt idx="18">
                  <c:v>23</c:v>
                </c:pt>
                <c:pt idx="19">
                  <c:v>-27</c:v>
                </c:pt>
                <c:pt idx="20">
                  <c:v>-28</c:v>
                </c:pt>
                <c:pt idx="21">
                  <c:v>-32</c:v>
                </c:pt>
                <c:pt idx="22">
                  <c:v>-27</c:v>
                </c:pt>
                <c:pt idx="23">
                  <c:v>-24</c:v>
                </c:pt>
                <c:pt idx="24">
                  <c:v>-7</c:v>
                </c:pt>
                <c:pt idx="25">
                  <c:v>15</c:v>
                </c:pt>
                <c:pt idx="26">
                  <c:v>24</c:v>
                </c:pt>
                <c:pt idx="27">
                  <c:v>10</c:v>
                </c:pt>
                <c:pt idx="28">
                  <c:v>8</c:v>
                </c:pt>
                <c:pt idx="29">
                  <c:v>-3</c:v>
                </c:pt>
                <c:pt idx="30">
                  <c:v>0</c:v>
                </c:pt>
                <c:pt idx="31">
                  <c:v>-9</c:v>
                </c:pt>
                <c:pt idx="32">
                  <c:v>-7</c:v>
                </c:pt>
                <c:pt idx="33">
                  <c:v>-10</c:v>
                </c:pt>
                <c:pt idx="34">
                  <c:v>-24</c:v>
                </c:pt>
                <c:pt idx="35">
                  <c:v>-15</c:v>
                </c:pt>
                <c:pt idx="36">
                  <c:v>-18</c:v>
                </c:pt>
                <c:pt idx="37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5A2-47EB-B8CF-2FB1E0324C0B}"/>
            </c:ext>
          </c:extLst>
        </c:ser>
        <c:ser>
          <c:idx val="3"/>
          <c:order val="3"/>
          <c:tx>
            <c:strRef>
              <c:f>'Új verzió'!$E$127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5A2-47EB-B8CF-2FB1E0324C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verzió'!$A$128:$A$165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verzió'!$E$128:$E$165</c:f>
              <c:numCache>
                <c:formatCode>General\ "pont"</c:formatCode>
                <c:ptCount val="38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  <c:pt idx="12">
                  <c:v>30</c:v>
                </c:pt>
                <c:pt idx="13">
                  <c:v>34</c:v>
                </c:pt>
                <c:pt idx="14">
                  <c:v>26</c:v>
                </c:pt>
                <c:pt idx="15">
                  <c:v>32</c:v>
                </c:pt>
                <c:pt idx="16">
                  <c:v>13</c:v>
                </c:pt>
                <c:pt idx="17">
                  <c:v>20</c:v>
                </c:pt>
                <c:pt idx="18">
                  <c:v>20</c:v>
                </c:pt>
                <c:pt idx="19">
                  <c:v>3</c:v>
                </c:pt>
                <c:pt idx="20">
                  <c:v>20</c:v>
                </c:pt>
                <c:pt idx="21">
                  <c:v>0</c:v>
                </c:pt>
                <c:pt idx="22">
                  <c:v>-10</c:v>
                </c:pt>
                <c:pt idx="23">
                  <c:v>-7</c:v>
                </c:pt>
                <c:pt idx="24">
                  <c:v>1</c:v>
                </c:pt>
                <c:pt idx="25">
                  <c:v>9</c:v>
                </c:pt>
                <c:pt idx="26">
                  <c:v>18</c:v>
                </c:pt>
                <c:pt idx="27">
                  <c:v>19</c:v>
                </c:pt>
                <c:pt idx="28">
                  <c:v>9</c:v>
                </c:pt>
                <c:pt idx="29">
                  <c:v>12</c:v>
                </c:pt>
                <c:pt idx="30">
                  <c:v>10</c:v>
                </c:pt>
                <c:pt idx="31">
                  <c:v>15</c:v>
                </c:pt>
                <c:pt idx="32">
                  <c:v>0</c:v>
                </c:pt>
                <c:pt idx="33">
                  <c:v>10</c:v>
                </c:pt>
                <c:pt idx="34">
                  <c:v>9</c:v>
                </c:pt>
                <c:pt idx="35">
                  <c:v>-3</c:v>
                </c:pt>
                <c:pt idx="36">
                  <c:v>0</c:v>
                </c:pt>
                <c:pt idx="37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5A2-47EB-B8CF-2FB1E0324C0B}"/>
            </c:ext>
          </c:extLst>
        </c:ser>
        <c:ser>
          <c:idx val="4"/>
          <c:order val="4"/>
          <c:tx>
            <c:strRef>
              <c:f>'Új verzió'!$F$127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7"/>
              <c:layout>
                <c:manualLayout>
                  <c:x val="-1.0185067526415994E-16"/>
                  <c:y val="1.5077724482484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5A2-47EB-B8CF-2FB1E0324C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verzió'!$A$128:$A$165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verzió'!$F$128:$F$165</c:f>
              <c:numCache>
                <c:formatCode>General\ "pont"</c:formatCode>
                <c:ptCount val="38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  <c:pt idx="27">
                  <c:v>11</c:v>
                </c:pt>
                <c:pt idx="28">
                  <c:v>7</c:v>
                </c:pt>
                <c:pt idx="29">
                  <c:v>4</c:v>
                </c:pt>
                <c:pt idx="30">
                  <c:v>5</c:v>
                </c:pt>
                <c:pt idx="31">
                  <c:v>-2</c:v>
                </c:pt>
                <c:pt idx="32">
                  <c:v>-2</c:v>
                </c:pt>
                <c:pt idx="33">
                  <c:v>-4</c:v>
                </c:pt>
                <c:pt idx="34">
                  <c:v>-7</c:v>
                </c:pt>
                <c:pt idx="35">
                  <c:v>-10</c:v>
                </c:pt>
                <c:pt idx="36">
                  <c:v>-9</c:v>
                </c:pt>
                <c:pt idx="37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5A2-47EB-B8CF-2FB1E0324C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  <c:max val="50"/>
          <c:min val="-4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5569017450679958E-2"/>
          <c:y val="0.92199416983832339"/>
          <c:w val="0.82275085550643656"/>
          <c:h val="6.817993230575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13810978368E-2"/>
          <c:y val="3.8723614613438997E-2"/>
          <c:w val="0.85910981418309118"/>
          <c:h val="0.6636287799870997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verzió'!$B$178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5B25-45E5-9A2E-C74B72A44BD0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5B25-45E5-9A2E-C74B72A44BD0}"/>
              </c:ext>
            </c:extLst>
          </c:dPt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B25-45E5-9A2E-C74B72A44B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verzió'!$A$179:$A$216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verzió'!$B$179:$B$216</c:f>
              <c:numCache>
                <c:formatCode>0%</c:formatCode>
                <c:ptCount val="38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  <c:pt idx="12">
                  <c:v>0.96</c:v>
                </c:pt>
                <c:pt idx="13">
                  <c:v>0.91</c:v>
                </c:pt>
                <c:pt idx="14">
                  <c:v>0.92</c:v>
                </c:pt>
                <c:pt idx="15">
                  <c:v>0.88</c:v>
                </c:pt>
                <c:pt idx="16">
                  <c:v>0.92</c:v>
                </c:pt>
                <c:pt idx="17">
                  <c:v>0.89</c:v>
                </c:pt>
                <c:pt idx="18">
                  <c:v>0.92</c:v>
                </c:pt>
                <c:pt idx="19">
                  <c:v>0.9</c:v>
                </c:pt>
                <c:pt idx="20">
                  <c:v>0.87</c:v>
                </c:pt>
                <c:pt idx="21">
                  <c:v>0.9</c:v>
                </c:pt>
                <c:pt idx="22">
                  <c:v>0.94</c:v>
                </c:pt>
                <c:pt idx="23">
                  <c:v>0.94</c:v>
                </c:pt>
                <c:pt idx="24">
                  <c:v>0.91</c:v>
                </c:pt>
                <c:pt idx="25">
                  <c:v>0.86</c:v>
                </c:pt>
                <c:pt idx="26">
                  <c:v>0.84</c:v>
                </c:pt>
                <c:pt idx="27">
                  <c:v>0.83</c:v>
                </c:pt>
                <c:pt idx="28">
                  <c:v>0.87</c:v>
                </c:pt>
                <c:pt idx="29">
                  <c:v>0.82</c:v>
                </c:pt>
                <c:pt idx="30">
                  <c:v>0.85</c:v>
                </c:pt>
                <c:pt idx="31">
                  <c:v>0.8</c:v>
                </c:pt>
                <c:pt idx="32">
                  <c:v>0.87</c:v>
                </c:pt>
                <c:pt idx="33">
                  <c:v>0.8</c:v>
                </c:pt>
                <c:pt idx="34">
                  <c:v>0.83</c:v>
                </c:pt>
                <c:pt idx="35">
                  <c:v>0.87</c:v>
                </c:pt>
                <c:pt idx="36">
                  <c:v>0.84</c:v>
                </c:pt>
                <c:pt idx="37">
                  <c:v>0.85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25-45E5-9A2E-C74B72A44BD0}"/>
            </c:ext>
          </c:extLst>
        </c:ser>
        <c:ser>
          <c:idx val="1"/>
          <c:order val="1"/>
          <c:tx>
            <c:strRef>
              <c:f>'Új verzió'!$C$178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5B25-45E5-9A2E-C74B72A44BD0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5B25-45E5-9A2E-C74B72A44BD0}"/>
              </c:ext>
            </c:extLst>
          </c:dPt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B25-45E5-9A2E-C74B72A44B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verzió'!$A$179:$A$216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verzió'!$C$179:$C$216</c:f>
              <c:numCache>
                <c:formatCode>0%</c:formatCode>
                <c:ptCount val="38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  <c:pt idx="12">
                  <c:v>1.04</c:v>
                </c:pt>
                <c:pt idx="13">
                  <c:v>1.03</c:v>
                </c:pt>
                <c:pt idx="14">
                  <c:v>1.01</c:v>
                </c:pt>
                <c:pt idx="15">
                  <c:v>1</c:v>
                </c:pt>
                <c:pt idx="16">
                  <c:v>1.04</c:v>
                </c:pt>
                <c:pt idx="17">
                  <c:v>1.05</c:v>
                </c:pt>
                <c:pt idx="18">
                  <c:v>1.01</c:v>
                </c:pt>
                <c:pt idx="19">
                  <c:v>1.07</c:v>
                </c:pt>
                <c:pt idx="20">
                  <c:v>1.04</c:v>
                </c:pt>
                <c:pt idx="21">
                  <c:v>1.02</c:v>
                </c:pt>
                <c:pt idx="22">
                  <c:v>1.03</c:v>
                </c:pt>
                <c:pt idx="23">
                  <c:v>1</c:v>
                </c:pt>
                <c:pt idx="24">
                  <c:v>1.06</c:v>
                </c:pt>
                <c:pt idx="25">
                  <c:v>0.98</c:v>
                </c:pt>
                <c:pt idx="26">
                  <c:v>0.93</c:v>
                </c:pt>
                <c:pt idx="27">
                  <c:v>0.92</c:v>
                </c:pt>
                <c:pt idx="28">
                  <c:v>1</c:v>
                </c:pt>
                <c:pt idx="29">
                  <c:v>0.92</c:v>
                </c:pt>
                <c:pt idx="30">
                  <c:v>0.95</c:v>
                </c:pt>
                <c:pt idx="31">
                  <c:v>0.94</c:v>
                </c:pt>
                <c:pt idx="32">
                  <c:v>0.95</c:v>
                </c:pt>
                <c:pt idx="33">
                  <c:v>0.92</c:v>
                </c:pt>
                <c:pt idx="34">
                  <c:v>0.9</c:v>
                </c:pt>
                <c:pt idx="35">
                  <c:v>0.93</c:v>
                </c:pt>
                <c:pt idx="36">
                  <c:v>0.95</c:v>
                </c:pt>
                <c:pt idx="37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B25-45E5-9A2E-C74B72A44BD0}"/>
            </c:ext>
          </c:extLst>
        </c:ser>
        <c:ser>
          <c:idx val="2"/>
          <c:order val="2"/>
          <c:tx>
            <c:strRef>
              <c:f>'Új verzió'!$D$178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5B25-45E5-9A2E-C74B72A44BD0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5B25-45E5-9A2E-C74B72A44BD0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5B25-45E5-9A2E-C74B72A44BD0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5B25-45E5-9A2E-C74B72A44BD0}"/>
              </c:ext>
            </c:extLst>
          </c:dPt>
          <c:dLbls>
            <c:dLbl>
              <c:idx val="37"/>
              <c:layout>
                <c:manualLayout>
                  <c:x val="-1.0185066412563586E-16"/>
                  <c:y val="-2.42212117548020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B25-45E5-9A2E-C74B72A44B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verzió'!$A$179:$A$216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verzió'!$D$179:$D$216</c:f>
              <c:numCache>
                <c:formatCode>0%</c:formatCode>
                <c:ptCount val="38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  <c:pt idx="12">
                  <c:v>1.1299999999999999</c:v>
                </c:pt>
                <c:pt idx="13">
                  <c:v>1.08</c:v>
                </c:pt>
                <c:pt idx="14">
                  <c:v>1.0900000000000001</c:v>
                </c:pt>
                <c:pt idx="15">
                  <c:v>1.1200000000000001</c:v>
                </c:pt>
                <c:pt idx="16">
                  <c:v>1.1399999999999999</c:v>
                </c:pt>
                <c:pt idx="17">
                  <c:v>1.06</c:v>
                </c:pt>
                <c:pt idx="18">
                  <c:v>1.08</c:v>
                </c:pt>
                <c:pt idx="19">
                  <c:v>1.07</c:v>
                </c:pt>
                <c:pt idx="20">
                  <c:v>1.0900000000000001</c:v>
                </c:pt>
                <c:pt idx="21">
                  <c:v>1.07</c:v>
                </c:pt>
                <c:pt idx="22">
                  <c:v>1.0900000000000001</c:v>
                </c:pt>
                <c:pt idx="23">
                  <c:v>1.08</c:v>
                </c:pt>
                <c:pt idx="24">
                  <c:v>1.1299999999999999</c:v>
                </c:pt>
                <c:pt idx="25">
                  <c:v>1</c:v>
                </c:pt>
                <c:pt idx="26">
                  <c:v>1.05</c:v>
                </c:pt>
                <c:pt idx="27">
                  <c:v>1.05</c:v>
                </c:pt>
                <c:pt idx="28">
                  <c:v>0.99</c:v>
                </c:pt>
                <c:pt idx="29">
                  <c:v>0.94</c:v>
                </c:pt>
                <c:pt idx="30">
                  <c:v>0.98</c:v>
                </c:pt>
                <c:pt idx="31">
                  <c:v>1.02</c:v>
                </c:pt>
                <c:pt idx="32">
                  <c:v>0.98</c:v>
                </c:pt>
                <c:pt idx="33">
                  <c:v>0.98</c:v>
                </c:pt>
                <c:pt idx="34">
                  <c:v>1.07</c:v>
                </c:pt>
                <c:pt idx="35">
                  <c:v>0.96</c:v>
                </c:pt>
                <c:pt idx="36">
                  <c:v>0.99</c:v>
                </c:pt>
                <c:pt idx="37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5B25-45E5-9A2E-C74B72A44BD0}"/>
            </c:ext>
          </c:extLst>
        </c:ser>
        <c:ser>
          <c:idx val="3"/>
          <c:order val="3"/>
          <c:tx>
            <c:strRef>
              <c:f>'Új verzió'!$E$178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B25-45E5-9A2E-C74B72A44B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verzió'!$A$179:$A$216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verzió'!$E$179:$E$216</c:f>
              <c:numCache>
                <c:formatCode>0%</c:formatCode>
                <c:ptCount val="38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  <c:pt idx="12">
                  <c:v>1.19</c:v>
                </c:pt>
                <c:pt idx="13">
                  <c:v>1.1100000000000001</c:v>
                </c:pt>
                <c:pt idx="14">
                  <c:v>1.04</c:v>
                </c:pt>
                <c:pt idx="15">
                  <c:v>1.1299999999999999</c:v>
                </c:pt>
                <c:pt idx="16">
                  <c:v>1.1200000000000001</c:v>
                </c:pt>
                <c:pt idx="17">
                  <c:v>1.1599999999999999</c:v>
                </c:pt>
                <c:pt idx="18">
                  <c:v>1.1299999999999999</c:v>
                </c:pt>
                <c:pt idx="19">
                  <c:v>1.17</c:v>
                </c:pt>
                <c:pt idx="20">
                  <c:v>1.1399999999999999</c:v>
                </c:pt>
                <c:pt idx="21">
                  <c:v>1.1100000000000001</c:v>
                </c:pt>
                <c:pt idx="22">
                  <c:v>1.1399999999999999</c:v>
                </c:pt>
                <c:pt idx="23">
                  <c:v>1.17</c:v>
                </c:pt>
                <c:pt idx="24">
                  <c:v>1.1499999999999999</c:v>
                </c:pt>
                <c:pt idx="25">
                  <c:v>1.18</c:v>
                </c:pt>
                <c:pt idx="26">
                  <c:v>1.07</c:v>
                </c:pt>
                <c:pt idx="27">
                  <c:v>1.06</c:v>
                </c:pt>
                <c:pt idx="28">
                  <c:v>1.05</c:v>
                </c:pt>
                <c:pt idx="29">
                  <c:v>1.02</c:v>
                </c:pt>
                <c:pt idx="30">
                  <c:v>1.04</c:v>
                </c:pt>
                <c:pt idx="31">
                  <c:v>1.01</c:v>
                </c:pt>
                <c:pt idx="32">
                  <c:v>1.1200000000000001</c:v>
                </c:pt>
                <c:pt idx="33">
                  <c:v>1.02</c:v>
                </c:pt>
                <c:pt idx="34">
                  <c:v>1.07</c:v>
                </c:pt>
                <c:pt idx="35">
                  <c:v>1.08</c:v>
                </c:pt>
                <c:pt idx="36">
                  <c:v>1.01</c:v>
                </c:pt>
                <c:pt idx="37">
                  <c:v>1.04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B25-45E5-9A2E-C74B72A44BD0}"/>
            </c:ext>
          </c:extLst>
        </c:ser>
        <c:ser>
          <c:idx val="4"/>
          <c:order val="4"/>
          <c:tx>
            <c:strRef>
              <c:f>'Új verzió'!$F$178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5B25-45E5-9A2E-C74B72A44BD0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5B25-45E5-9A2E-C74B72A44BD0}"/>
              </c:ext>
            </c:extLst>
          </c:dPt>
          <c:dLbls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B25-45E5-9A2E-C74B72A44B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verzió'!$A$179:$A$216</c:f>
              <c:strCache>
                <c:ptCount val="38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</c:strCache>
            </c:strRef>
          </c:cat>
          <c:val>
            <c:numRef>
              <c:f>'Új verzió'!$F$179:$F$216</c:f>
              <c:numCache>
                <c:formatCode>0%</c:formatCode>
                <c:ptCount val="38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  <c:pt idx="12">
                  <c:v>1.06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1.04</c:v>
                </c:pt>
                <c:pt idx="17">
                  <c:v>1.02</c:v>
                </c:pt>
                <c:pt idx="18">
                  <c:v>1.02</c:v>
                </c:pt>
                <c:pt idx="19">
                  <c:v>1.04</c:v>
                </c:pt>
                <c:pt idx="20">
                  <c:v>1</c:v>
                </c:pt>
                <c:pt idx="21">
                  <c:v>0.99</c:v>
                </c:pt>
                <c:pt idx="22">
                  <c:v>1.04</c:v>
                </c:pt>
                <c:pt idx="23">
                  <c:v>1.04</c:v>
                </c:pt>
                <c:pt idx="24">
                  <c:v>1.03</c:v>
                </c:pt>
                <c:pt idx="25">
                  <c:v>1.01</c:v>
                </c:pt>
                <c:pt idx="26">
                  <c:v>0.96</c:v>
                </c:pt>
                <c:pt idx="27">
                  <c:v>0.95</c:v>
                </c:pt>
                <c:pt idx="28">
                  <c:v>0.99</c:v>
                </c:pt>
                <c:pt idx="29">
                  <c:v>0.94</c:v>
                </c:pt>
                <c:pt idx="30">
                  <c:v>0.97</c:v>
                </c:pt>
                <c:pt idx="31">
                  <c:v>0.93</c:v>
                </c:pt>
                <c:pt idx="32">
                  <c:v>0.98</c:v>
                </c:pt>
                <c:pt idx="33">
                  <c:v>0.93</c:v>
                </c:pt>
                <c:pt idx="34">
                  <c:v>0.96</c:v>
                </c:pt>
                <c:pt idx="35">
                  <c:v>0.96</c:v>
                </c:pt>
                <c:pt idx="36">
                  <c:v>0.95</c:v>
                </c:pt>
                <c:pt idx="37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5B25-45E5-9A2E-C74B72A44B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50135482268648"/>
          <c:y val="0.92550718645259944"/>
          <c:w val="0.79775067828623381"/>
          <c:h val="6.72264500209599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leggyakrabban 1000 körül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konjunktúraindexe a decemberi -11 pontról +2 pontra nőtt, ami az elmúlt másfél év legmagasabb értéke.</a:t>
          </a:r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0BC59536-7FDB-405C-BEA9-59B3A7329E42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és a várakozások indexe is jelentősen javult decemberhez képest. Előbbi -27-ről -18 pontra, utóbbi pedig +5-ről +21 pontra nőtt. A jelenlegi helyzet megítélése tavaly április óta, a várakozásoké 2022 február óta nem volt ilyen kedvező.</a:t>
          </a:r>
        </a:p>
      </dgm:t>
    </dgm:pt>
    <dgm:pt modelId="{A4EB6832-0B0E-475F-8A4E-64813FFBEBE9}" type="sibTrans" cxnId="{6358EAB5-ADB7-423D-9483-340D3A3C3AA4}">
      <dgm:prSet/>
      <dgm:spPr/>
      <dgm:t>
        <a:bodyPr/>
        <a:lstStyle/>
        <a:p>
          <a:endParaRPr lang="hu-HU"/>
        </a:p>
      </dgm:t>
    </dgm:pt>
    <dgm:pt modelId="{D4FBC9D3-017F-41C1-B85B-50203D19140C}" type="parTrans" cxnId="{6358EAB5-ADB7-423D-9483-340D3A3C3AA4}">
      <dgm:prSet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üzleti hangulat számottevően javult a vizsgált iparágak és méretkategóriák döntő többségében az előző hónaphoz képest.</a:t>
          </a: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5BC02F0C-BFBB-47DD-93C5-86CA70E51D56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 létszámbővítési tervek mutatója újra pozitív és az elmúlt 8 hónap legmagasabb értékét (+7 pont) mutatta januárban. A beruházási tervek alindexe szintén jelentősen nőtt: a decemberi +22-ről +35 pontra, ami az elmúlt 7 hónap legkedvezőbb értéke.</a:t>
          </a:r>
        </a:p>
      </dgm:t>
    </dgm:pt>
    <dgm:pt modelId="{E9C68BDB-EEDA-4EE5-ABE7-537166A34275}" type="sibTrans" cxnId="{610534A5-01FF-4076-AD18-0532C6EFA6A3}">
      <dgm:prSet/>
      <dgm:spPr/>
      <dgm:t>
        <a:bodyPr/>
        <a:lstStyle/>
        <a:p>
          <a:endParaRPr lang="hu-HU"/>
        </a:p>
      </dgm:t>
    </dgm:pt>
    <dgm:pt modelId="{FCC96BCD-6745-487A-90C7-5CF0BC5EA796}" type="parTrans" cxnId="{610534A5-01FF-4076-AD18-0532C6EFA6A3}">
      <dgm:prSet/>
      <dgm:spPr/>
      <dgm:t>
        <a:bodyPr/>
        <a:lstStyle/>
        <a:p>
          <a:endParaRPr lang="hu-HU"/>
        </a:p>
      </dgm:t>
    </dgm:pt>
    <dgm:pt modelId="{542B9BE7-C64F-46EC-A3B5-E064F072579F}">
      <dgm:prSet custT="1"/>
      <dgm:spPr>
        <a:ln>
          <a:noFill/>
        </a:ln>
      </dgm:spPr>
      <dgm:t>
        <a:bodyPr/>
        <a:lstStyle/>
        <a:p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1 évvel korábbi szinthez viszonyított átlagos kapacitás-kihasználtság az előző havi 89-ről 92 százalékra nőtt, az átlagos bevételi szint (95 százalék) viszont nem változott decemberhez képest.</a:t>
          </a:r>
          <a:endParaRPr lang="hu-HU" sz="1800" dirty="0"/>
        </a:p>
      </dgm:t>
    </dgm:pt>
    <dgm:pt modelId="{1AC59D6A-696E-4CBD-A5AA-DDBCB9A8A1AC}" type="sibTrans" cxnId="{D0040C9A-092B-46F3-AAA6-8405C08E1476}">
      <dgm:prSet/>
      <dgm:spPr/>
      <dgm:t>
        <a:bodyPr/>
        <a:lstStyle/>
        <a:p>
          <a:endParaRPr lang="hu-HU"/>
        </a:p>
      </dgm:t>
    </dgm:pt>
    <dgm:pt modelId="{D2301725-D1C2-4F66-8428-CA7B7AC3AFD6}" type="parTrans" cxnId="{D0040C9A-092B-46F3-AAA6-8405C08E1476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1E444D9B-61F3-44D0-97DA-D9A37356B144}" type="pres">
      <dgm:prSet presAssocID="{0BC59536-7FDB-405C-BEA9-59B3A7329E42}" presName="text_2" presStyleLbl="node1" presStyleIdx="1" presStyleCnt="5">
        <dgm:presLayoutVars>
          <dgm:bulletEnabled val="1"/>
        </dgm:presLayoutVars>
      </dgm:prSet>
      <dgm:spPr/>
    </dgm:pt>
    <dgm:pt modelId="{3211DE0F-F245-4053-AB31-06BC2399D388}" type="pres">
      <dgm:prSet presAssocID="{0BC59536-7FDB-405C-BEA9-59B3A7329E42}" presName="accent_2" presStyleCnt="0"/>
      <dgm:spPr/>
    </dgm:pt>
    <dgm:pt modelId="{AEECCA16-77F3-45E7-A48D-60937F0179A7}" type="pres">
      <dgm:prSet presAssocID="{0BC59536-7FDB-405C-BEA9-59B3A7329E42}" presName="accentRepeatNode" presStyleLbl="solidFgAcc1" presStyleIdx="1" presStyleCnt="5"/>
      <dgm:spPr/>
    </dgm:pt>
    <dgm:pt modelId="{2A6A6251-B34A-4C1B-B7D8-EE9EBACCD7DA}" type="pres">
      <dgm:prSet presAssocID="{542B9BE7-C64F-46EC-A3B5-E064F072579F}" presName="text_3" presStyleLbl="node1" presStyleIdx="2" presStyleCnt="5">
        <dgm:presLayoutVars>
          <dgm:bulletEnabled val="1"/>
        </dgm:presLayoutVars>
      </dgm:prSet>
      <dgm:spPr/>
    </dgm:pt>
    <dgm:pt modelId="{6ED62044-5872-4AFE-A8A2-E1AA6DA593CF}" type="pres">
      <dgm:prSet presAssocID="{542B9BE7-C64F-46EC-A3B5-E064F072579F}" presName="accent_3" presStyleCnt="0"/>
      <dgm:spPr/>
    </dgm:pt>
    <dgm:pt modelId="{833BB777-15FA-4149-8247-460D9C195F45}" type="pres">
      <dgm:prSet presAssocID="{542B9BE7-C64F-46EC-A3B5-E064F072579F}" presName="accentRepeatNode" presStyleLbl="solidFgAcc1" presStyleIdx="2" presStyleCnt="5"/>
      <dgm:spPr/>
    </dgm:pt>
    <dgm:pt modelId="{31813B7C-5D23-4FAD-8FD5-895671125D17}" type="pres">
      <dgm:prSet presAssocID="{5BC02F0C-BFBB-47DD-93C5-86CA70E51D56}" presName="text_4" presStyleLbl="node1" presStyleIdx="3" presStyleCnt="5">
        <dgm:presLayoutVars>
          <dgm:bulletEnabled val="1"/>
        </dgm:presLayoutVars>
      </dgm:prSet>
      <dgm:spPr/>
    </dgm:pt>
    <dgm:pt modelId="{604028C9-1A47-46B1-9B93-1354F78E7C77}" type="pres">
      <dgm:prSet presAssocID="{5BC02F0C-BFBB-47DD-93C5-86CA70E51D56}" presName="accent_4" presStyleCnt="0"/>
      <dgm:spPr/>
    </dgm:pt>
    <dgm:pt modelId="{99F2E81B-3650-4D03-95C1-89D30D01C17B}" type="pres">
      <dgm:prSet presAssocID="{5BC02F0C-BFBB-47DD-93C5-86CA70E51D56}" presName="accentRepeatNode" presStyleLbl="solidFgAcc1" presStyleIdx="3" presStyleCnt="5"/>
      <dgm:spPr/>
    </dgm:pt>
    <dgm:pt modelId="{A9A25F28-84AE-440F-8DEB-E5B1487B6415}" type="pres">
      <dgm:prSet presAssocID="{6090B06F-4AFE-4CE9-897E-51A54A1D377A}" presName="text_5" presStyleLbl="node1" presStyleIdx="4" presStyleCnt="5">
        <dgm:presLayoutVars>
          <dgm:bulletEnabled val="1"/>
        </dgm:presLayoutVars>
      </dgm:prSet>
      <dgm:spPr/>
    </dgm:pt>
    <dgm:pt modelId="{9086F95A-F19B-4B1D-A9E5-0EEE2DBF244A}" type="pres">
      <dgm:prSet presAssocID="{6090B06F-4AFE-4CE9-897E-51A54A1D377A}" presName="accent_5" presStyleCnt="0"/>
      <dgm:spPr/>
    </dgm:pt>
    <dgm:pt modelId="{F9B28654-D436-4056-A83D-E81A90D53409}" type="pres">
      <dgm:prSet presAssocID="{6090B06F-4AFE-4CE9-897E-51A54A1D377A}" presName="accentRepeatNode" presStyleLbl="solidFgAcc1" presStyleIdx="4" presStyleCnt="5"/>
      <dgm:spPr>
        <a:xfrm>
          <a:off x="770773" y="2813887"/>
          <a:ext cx="721706" cy="721706"/>
        </a:xfrm>
        <a:prstGeom prst="ellipse">
          <a:avLst/>
        </a:prstGeom>
      </dgm:spPr>
    </dgm:pt>
  </dgm:ptLst>
  <dgm:cxnLst>
    <dgm:cxn modelId="{AC224C18-6584-494F-B9E6-07349FC53CE0}" type="presOf" srcId="{6090B06F-4AFE-4CE9-897E-51A54A1D377A}" destId="{A9A25F28-84AE-440F-8DEB-E5B1487B6415}" srcOrd="0" destOrd="0" presId="urn:microsoft.com/office/officeart/2008/layout/VerticalCurvedList"/>
    <dgm:cxn modelId="{4698F639-DD7A-4AEF-83B5-8F067DF85408}" type="presOf" srcId="{5BC02F0C-BFBB-47DD-93C5-86CA70E51D56}" destId="{31813B7C-5D23-4FAD-8FD5-895671125D17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0040C9A-092B-46F3-AAA6-8405C08E1476}" srcId="{68E21B0D-CBAC-4EA7-97F3-94026FF8C51F}" destId="{542B9BE7-C64F-46EC-A3B5-E064F072579F}" srcOrd="2" destOrd="0" parTransId="{D2301725-D1C2-4F66-8428-CA7B7AC3AFD6}" sibTransId="{1AC59D6A-696E-4CBD-A5AA-DDBCB9A8A1AC}"/>
    <dgm:cxn modelId="{9EFA139B-1D06-4B0F-9034-7A3E77E2861F}" type="presOf" srcId="{0BC59536-7FDB-405C-BEA9-59B3A7329E42}" destId="{1E444D9B-61F3-44D0-97DA-D9A37356B144}" srcOrd="0" destOrd="0" presId="urn:microsoft.com/office/officeart/2008/layout/VerticalCurvedList"/>
    <dgm:cxn modelId="{610534A5-01FF-4076-AD18-0532C6EFA6A3}" srcId="{68E21B0D-CBAC-4EA7-97F3-94026FF8C51F}" destId="{5BC02F0C-BFBB-47DD-93C5-86CA70E51D56}" srcOrd="3" destOrd="0" parTransId="{FCC96BCD-6745-487A-90C7-5CF0BC5EA796}" sibTransId="{E9C68BDB-EEDA-4EE5-ABE7-537166A34275}"/>
    <dgm:cxn modelId="{83C3C0AC-ACCC-4C0A-88D3-C3AC58D2BA48}" type="presOf" srcId="{542B9BE7-C64F-46EC-A3B5-E064F072579F}" destId="{2A6A6251-B34A-4C1B-B7D8-EE9EBACCD7DA}" srcOrd="0" destOrd="0" presId="urn:microsoft.com/office/officeart/2008/layout/VerticalCurvedList"/>
    <dgm:cxn modelId="{1313D2B4-537C-41CA-BE47-9ADF82A44B9F}" srcId="{68E21B0D-CBAC-4EA7-97F3-94026FF8C51F}" destId="{6090B06F-4AFE-4CE9-897E-51A54A1D377A}" srcOrd="4" destOrd="0" parTransId="{9820B12D-F42A-403B-90E6-F22E35BB41AF}" sibTransId="{1CB113A5-494A-4E98-85B7-18E8FC9EBE98}"/>
    <dgm:cxn modelId="{6358EAB5-ADB7-423D-9483-340D3A3C3AA4}" srcId="{68E21B0D-CBAC-4EA7-97F3-94026FF8C51F}" destId="{0BC59536-7FDB-405C-BEA9-59B3A7329E42}" srcOrd="1" destOrd="0" parTransId="{D4FBC9D3-017F-41C1-B85B-50203D19140C}" sibTransId="{A4EB6832-0B0E-475F-8A4E-64813FFBEBE9}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F47B2DB2-FDC2-4927-B8FA-E2956F473BC1}" type="presParOf" srcId="{A55778FD-1C20-4749-B692-0C762B0462F2}" destId="{1E444D9B-61F3-44D0-97DA-D9A37356B144}" srcOrd="3" destOrd="0" presId="urn:microsoft.com/office/officeart/2008/layout/VerticalCurvedList"/>
    <dgm:cxn modelId="{713BC452-9B2B-45A1-81E8-9D14161759A9}" type="presParOf" srcId="{A55778FD-1C20-4749-B692-0C762B0462F2}" destId="{3211DE0F-F245-4053-AB31-06BC2399D388}" srcOrd="4" destOrd="0" presId="urn:microsoft.com/office/officeart/2008/layout/VerticalCurvedList"/>
    <dgm:cxn modelId="{C730D751-7298-4CFB-B1C8-905F831692BA}" type="presParOf" srcId="{3211DE0F-F245-4053-AB31-06BC2399D388}" destId="{AEECCA16-77F3-45E7-A48D-60937F0179A7}" srcOrd="0" destOrd="0" presId="urn:microsoft.com/office/officeart/2008/layout/VerticalCurvedList"/>
    <dgm:cxn modelId="{274186FB-859B-4F38-BB74-1094AD09C233}" type="presParOf" srcId="{A55778FD-1C20-4749-B692-0C762B0462F2}" destId="{2A6A6251-B34A-4C1B-B7D8-EE9EBACCD7DA}" srcOrd="5" destOrd="0" presId="urn:microsoft.com/office/officeart/2008/layout/VerticalCurvedList"/>
    <dgm:cxn modelId="{0FC7F58B-7456-4A48-9DA5-E4CF21D9000F}" type="presParOf" srcId="{A55778FD-1C20-4749-B692-0C762B0462F2}" destId="{6ED62044-5872-4AFE-A8A2-E1AA6DA593CF}" srcOrd="6" destOrd="0" presId="urn:microsoft.com/office/officeart/2008/layout/VerticalCurvedList"/>
    <dgm:cxn modelId="{44A403C9-DC7E-410C-A8A9-518DE675534E}" type="presParOf" srcId="{6ED62044-5872-4AFE-A8A2-E1AA6DA593CF}" destId="{833BB777-15FA-4149-8247-460D9C195F45}" srcOrd="0" destOrd="0" presId="urn:microsoft.com/office/officeart/2008/layout/VerticalCurvedList"/>
    <dgm:cxn modelId="{039296A5-AC4F-4D7A-AA7C-BFDB2983A80D}" type="presParOf" srcId="{A55778FD-1C20-4749-B692-0C762B0462F2}" destId="{31813B7C-5D23-4FAD-8FD5-895671125D17}" srcOrd="7" destOrd="0" presId="urn:microsoft.com/office/officeart/2008/layout/VerticalCurvedList"/>
    <dgm:cxn modelId="{1D1F7D8C-45F1-40E5-B495-2B6798B04E78}" type="presParOf" srcId="{A55778FD-1C20-4749-B692-0C762B0462F2}" destId="{604028C9-1A47-46B1-9B93-1354F78E7C77}" srcOrd="8" destOrd="0" presId="urn:microsoft.com/office/officeart/2008/layout/VerticalCurvedList"/>
    <dgm:cxn modelId="{33A038C5-7035-453E-AF4C-CF46CADAC8D8}" type="presParOf" srcId="{604028C9-1A47-46B1-9B93-1354F78E7C77}" destId="{99F2E81B-3650-4D03-95C1-89D30D01C17B}" srcOrd="0" destOrd="0" presId="urn:microsoft.com/office/officeart/2008/layout/VerticalCurvedList"/>
    <dgm:cxn modelId="{C4461BC8-F5F5-42E2-9598-660C7FB0A032}" type="presParOf" srcId="{A55778FD-1C20-4749-B692-0C762B0462F2}" destId="{A9A25F28-84AE-440F-8DEB-E5B1487B6415}" srcOrd="9" destOrd="0" presId="urn:microsoft.com/office/officeart/2008/layout/VerticalCurvedList"/>
    <dgm:cxn modelId="{DB8BA5CC-27C2-43BF-A86A-98B239E2A59F}" type="presParOf" srcId="{A55778FD-1C20-4749-B692-0C762B0462F2}" destId="{9086F95A-F19B-4B1D-A9E5-0EEE2DBF244A}" srcOrd="10" destOrd="0" presId="urn:microsoft.com/office/officeart/2008/layout/VerticalCurvedList"/>
    <dgm:cxn modelId="{B3D632C1-3C8D-4D6D-A450-6099A7686B94}" type="presParOf" srcId="{9086F95A-F19B-4B1D-A9E5-0EEE2DBF244A}" destId="{F9B28654-D436-4056-A83D-E81A90D53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leggyakrabban 1000 körül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6360539" y="-972917"/>
          <a:ext cx="7570938" cy="7570938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528793" y="351456"/>
          <a:ext cx="8535363" cy="703362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konjunktúraindexe a decemberi -11 pontról +2 pontra nőtt, ami az elmúlt másfél év legmagasabb értéke.</a:t>
          </a:r>
        </a:p>
      </dsp:txBody>
      <dsp:txXfrm>
        <a:off x="528793" y="351456"/>
        <a:ext cx="8535363" cy="703362"/>
      </dsp:txXfrm>
    </dsp:sp>
    <dsp:sp modelId="{82C24F11-80B1-4F65-AD1A-8531954803D6}">
      <dsp:nvSpPr>
        <dsp:cNvPr id="0" name=""/>
        <dsp:cNvSpPr/>
      </dsp:nvSpPr>
      <dsp:spPr>
        <a:xfrm>
          <a:off x="89191" y="26353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44D9B-61F3-44D0-97DA-D9A37356B144}">
      <dsp:nvSpPr>
        <dsp:cNvPr id="0" name=""/>
        <dsp:cNvSpPr/>
      </dsp:nvSpPr>
      <dsp:spPr>
        <a:xfrm>
          <a:off x="1032802" y="1406163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és a várakozások indexe is jelentősen javult decemberhez képest. Előbbi -27-ről -18 pontra, utóbbi pedig +5-ről +21 pontra nőtt. A jelenlegi helyzet megítélése tavaly április óta, a várakozásoké 2022 február óta nem volt ilyen kedvező.</a:t>
          </a:r>
        </a:p>
      </dsp:txBody>
      <dsp:txXfrm>
        <a:off x="1032802" y="1406163"/>
        <a:ext cx="8031354" cy="703362"/>
      </dsp:txXfrm>
    </dsp:sp>
    <dsp:sp modelId="{AEECCA16-77F3-45E7-A48D-60937F0179A7}">
      <dsp:nvSpPr>
        <dsp:cNvPr id="0" name=""/>
        <dsp:cNvSpPr/>
      </dsp:nvSpPr>
      <dsp:spPr>
        <a:xfrm>
          <a:off x="593201" y="1318242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6A6251-B34A-4C1B-B7D8-EE9EBACCD7DA}">
      <dsp:nvSpPr>
        <dsp:cNvPr id="0" name=""/>
        <dsp:cNvSpPr/>
      </dsp:nvSpPr>
      <dsp:spPr>
        <a:xfrm>
          <a:off x="1187493" y="2460870"/>
          <a:ext cx="787666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1 évvel korábbi szinthez viszonyított átlagos kapacitás-kihasználtság az előző havi 89-ről 92 százalékra nőtt, az átlagos bevételi szint (95 százalék) viszont nem változott decemberhez képest.</a:t>
          </a:r>
          <a:endParaRPr lang="hu-HU" sz="1800" kern="1200" dirty="0"/>
        </a:p>
      </dsp:txBody>
      <dsp:txXfrm>
        <a:off x="1187493" y="2460870"/>
        <a:ext cx="7876664" cy="703362"/>
      </dsp:txXfrm>
    </dsp:sp>
    <dsp:sp modelId="{833BB777-15FA-4149-8247-460D9C195F45}">
      <dsp:nvSpPr>
        <dsp:cNvPr id="0" name=""/>
        <dsp:cNvSpPr/>
      </dsp:nvSpPr>
      <dsp:spPr>
        <a:xfrm>
          <a:off x="747891" y="2372949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813B7C-5D23-4FAD-8FD5-895671125D17}">
      <dsp:nvSpPr>
        <dsp:cNvPr id="0" name=""/>
        <dsp:cNvSpPr/>
      </dsp:nvSpPr>
      <dsp:spPr>
        <a:xfrm>
          <a:off x="1032802" y="3515576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létszámbővítési tervek mutatója újra pozitív és az elmúlt 8 hónap legmagasabb értékét (+7 pont) mutatta januárban. A beruházási tervek alindexe szintén jelentősen nőtt: a decemberi +22-ről +35 pontra, ami az elmúlt 7 hónap legkedvezőbb értéke.</a:t>
          </a:r>
        </a:p>
      </dsp:txBody>
      <dsp:txXfrm>
        <a:off x="1032802" y="3515576"/>
        <a:ext cx="8031354" cy="703362"/>
      </dsp:txXfrm>
    </dsp:sp>
    <dsp:sp modelId="{99F2E81B-3650-4D03-95C1-89D30D01C17B}">
      <dsp:nvSpPr>
        <dsp:cNvPr id="0" name=""/>
        <dsp:cNvSpPr/>
      </dsp:nvSpPr>
      <dsp:spPr>
        <a:xfrm>
          <a:off x="593201" y="342765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A25F28-84AE-440F-8DEB-E5B1487B6415}">
      <dsp:nvSpPr>
        <dsp:cNvPr id="0" name=""/>
        <dsp:cNvSpPr/>
      </dsp:nvSpPr>
      <dsp:spPr>
        <a:xfrm>
          <a:off x="528793" y="4570283"/>
          <a:ext cx="8535363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üzleti hangulat számottevően javult a vizsgált iparágak és méretkategóriák döntő többségében az előző hónaphoz képest.</a:t>
          </a:r>
        </a:p>
      </dsp:txBody>
      <dsp:txXfrm>
        <a:off x="528793" y="4570283"/>
        <a:ext cx="8535363" cy="703362"/>
      </dsp:txXfrm>
    </dsp:sp>
    <dsp:sp modelId="{F9B28654-D436-4056-A83D-E81A90D53409}">
      <dsp:nvSpPr>
        <dsp:cNvPr id="0" name=""/>
        <dsp:cNvSpPr/>
      </dsp:nvSpPr>
      <dsp:spPr>
        <a:xfrm>
          <a:off x="89191" y="4482363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0.86628</cdr:x>
      <cdr:y>0.32303</cdr:y>
    </cdr:from>
    <cdr:to>
      <cdr:x>0.95465</cdr:x>
      <cdr:y>0.37624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9C36E684-2C1D-74E7-42B2-0723B4F31CB5}"/>
            </a:ext>
          </a:extLst>
        </cdr:cNvPr>
        <cdr:cNvSpPr txBox="1"/>
      </cdr:nvSpPr>
      <cdr:spPr>
        <a:xfrm xmlns:a="http://schemas.openxmlformats.org/drawingml/2006/main">
          <a:off x="7921252" y="1708123"/>
          <a:ext cx="808075" cy="281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b="1" dirty="0">
              <a:solidFill>
                <a:srgbClr val="002060"/>
              </a:solidFill>
            </a:rPr>
            <a:t>-13 pont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0.37611</cdr:x>
      <cdr:y>0.51906</cdr:y>
    </cdr:from>
    <cdr:to>
      <cdr:x>0.47125</cdr:x>
      <cdr:y>0.58275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64831CF7-C320-2A6D-A27E-ABEAEFC74203}"/>
            </a:ext>
          </a:extLst>
        </cdr:cNvPr>
        <cdr:cNvSpPr txBox="1"/>
      </cdr:nvSpPr>
      <cdr:spPr>
        <a:xfrm xmlns:a="http://schemas.openxmlformats.org/drawingml/2006/main">
          <a:off x="3411804" y="2569227"/>
          <a:ext cx="863064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100" dirty="0"/>
            <a:t>20</a:t>
          </a:r>
        </a:p>
      </cdr:txBody>
    </cdr:sp>
  </cdr:relSizeAnchor>
  <cdr:relSizeAnchor xmlns:cdr="http://schemas.openxmlformats.org/drawingml/2006/chartDrawing">
    <cdr:from>
      <cdr:x>0.30574</cdr:x>
      <cdr:y>0.30818</cdr:y>
    </cdr:from>
    <cdr:to>
      <cdr:x>0.39685</cdr:x>
      <cdr:y>0.37132</cdr:y>
    </cdr:to>
    <cdr:sp macro="" textlink="">
      <cdr:nvSpPr>
        <cdr:cNvPr id="3" name="Szövegdoboz 2">
          <a:extLst xmlns:a="http://schemas.openxmlformats.org/drawingml/2006/main">
            <a:ext uri="{FF2B5EF4-FFF2-40B4-BE49-F238E27FC236}">
              <a16:creationId xmlns:a16="http://schemas.microsoft.com/office/drawing/2014/main" id="{91C3D42E-48B6-D9AF-62DA-93C3FE1E24BF}"/>
            </a:ext>
          </a:extLst>
        </cdr:cNvPr>
        <cdr:cNvSpPr txBox="1"/>
      </cdr:nvSpPr>
      <cdr:spPr>
        <a:xfrm xmlns:a="http://schemas.openxmlformats.org/drawingml/2006/main">
          <a:off x="2795687" y="1538525"/>
          <a:ext cx="833107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dirty="0"/>
            <a:t>2023/3</a:t>
          </a:r>
          <a:endParaRPr lang="hu-HU" sz="1600" dirty="0"/>
        </a:p>
      </cdr:txBody>
    </cdr:sp>
  </cdr:relSizeAnchor>
  <cdr:relSizeAnchor xmlns:cdr="http://schemas.openxmlformats.org/drawingml/2006/chartDrawing">
    <cdr:from>
      <cdr:x>0.48233</cdr:x>
      <cdr:y>0.36559</cdr:y>
    </cdr:from>
    <cdr:to>
      <cdr:x>0.57344</cdr:x>
      <cdr:y>0.42873</cdr:y>
    </cdr:to>
    <cdr:sp macro="" textlink="">
      <cdr:nvSpPr>
        <cdr:cNvPr id="4" name="Szövegdoboz 1">
          <a:extLst xmlns:a="http://schemas.openxmlformats.org/drawingml/2006/main">
            <a:ext uri="{FF2B5EF4-FFF2-40B4-BE49-F238E27FC236}">
              <a16:creationId xmlns:a16="http://schemas.microsoft.com/office/drawing/2014/main" id="{66837A83-AEE4-8BC8-3F2D-1B53C2CF1BD7}"/>
            </a:ext>
          </a:extLst>
        </cdr:cNvPr>
        <cdr:cNvSpPr txBox="1"/>
      </cdr:nvSpPr>
      <cdr:spPr>
        <a:xfrm xmlns:a="http://schemas.openxmlformats.org/drawingml/2006/main">
          <a:off x="4410452" y="1825116"/>
          <a:ext cx="833107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2023/4</a:t>
          </a:r>
          <a:endParaRPr lang="hu-HU" sz="1600" dirty="0"/>
        </a:p>
      </cdr:txBody>
    </cdr:sp>
  </cdr:relSizeAnchor>
  <cdr:relSizeAnchor xmlns:cdr="http://schemas.openxmlformats.org/drawingml/2006/chartDrawing">
    <cdr:from>
      <cdr:x>0.26563</cdr:x>
      <cdr:y>0.35222</cdr:y>
    </cdr:from>
    <cdr:to>
      <cdr:x>0.35674</cdr:x>
      <cdr:y>0.41536</cdr:y>
    </cdr:to>
    <cdr:sp macro="" textlink="">
      <cdr:nvSpPr>
        <cdr:cNvPr id="5" name="Szövegdoboz 1">
          <a:extLst xmlns:a="http://schemas.openxmlformats.org/drawingml/2006/main">
            <a:ext uri="{FF2B5EF4-FFF2-40B4-BE49-F238E27FC236}">
              <a16:creationId xmlns:a16="http://schemas.microsoft.com/office/drawing/2014/main" id="{BF45F82F-57F1-5248-E183-3E0DB64FBBDF}"/>
            </a:ext>
          </a:extLst>
        </cdr:cNvPr>
        <cdr:cNvSpPr txBox="1"/>
      </cdr:nvSpPr>
      <cdr:spPr>
        <a:xfrm xmlns:a="http://schemas.openxmlformats.org/drawingml/2006/main">
          <a:off x="2428898" y="1758376"/>
          <a:ext cx="833107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2023/5</a:t>
          </a:r>
          <a:endParaRPr lang="hu-HU" sz="1600" dirty="0"/>
        </a:p>
      </cdr:txBody>
    </cdr:sp>
  </cdr:relSizeAnchor>
  <cdr:relSizeAnchor xmlns:cdr="http://schemas.openxmlformats.org/drawingml/2006/chartDrawing">
    <cdr:from>
      <cdr:x>0.40092</cdr:x>
      <cdr:y>0.30909</cdr:y>
    </cdr:from>
    <cdr:to>
      <cdr:x>0.49203</cdr:x>
      <cdr:y>0.37223</cdr:y>
    </cdr:to>
    <cdr:sp macro="" textlink="">
      <cdr:nvSpPr>
        <cdr:cNvPr id="6" name="Szövegdoboz 1">
          <a:extLst xmlns:a="http://schemas.openxmlformats.org/drawingml/2006/main">
            <a:ext uri="{FF2B5EF4-FFF2-40B4-BE49-F238E27FC236}">
              <a16:creationId xmlns:a16="http://schemas.microsoft.com/office/drawing/2014/main" id="{73CDA6AB-D2EF-F17B-9F3C-B067A61A5BB1}"/>
            </a:ext>
          </a:extLst>
        </cdr:cNvPr>
        <cdr:cNvSpPr txBox="1"/>
      </cdr:nvSpPr>
      <cdr:spPr>
        <a:xfrm xmlns:a="http://schemas.openxmlformats.org/drawingml/2006/main">
          <a:off x="3666018" y="1543053"/>
          <a:ext cx="833107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2023/6</a:t>
          </a:r>
          <a:endParaRPr lang="hu-HU" sz="1600" dirty="0"/>
        </a:p>
      </cdr:txBody>
    </cdr:sp>
  </cdr:relSizeAnchor>
  <cdr:relSizeAnchor xmlns:cdr="http://schemas.openxmlformats.org/drawingml/2006/chartDrawing">
    <cdr:from>
      <cdr:x>0.2201</cdr:x>
      <cdr:y>0.40963</cdr:y>
    </cdr:from>
    <cdr:to>
      <cdr:x>0.31121</cdr:x>
      <cdr:y>0.47277</cdr:y>
    </cdr:to>
    <cdr:sp macro="" textlink="">
      <cdr:nvSpPr>
        <cdr:cNvPr id="7" name="Szövegdoboz 1">
          <a:extLst xmlns:a="http://schemas.openxmlformats.org/drawingml/2006/main">
            <a:ext uri="{FF2B5EF4-FFF2-40B4-BE49-F238E27FC236}">
              <a16:creationId xmlns:a16="http://schemas.microsoft.com/office/drawing/2014/main" id="{C896A513-801C-5A28-DD25-D418999FE8C4}"/>
            </a:ext>
          </a:extLst>
        </cdr:cNvPr>
        <cdr:cNvSpPr txBox="1"/>
      </cdr:nvSpPr>
      <cdr:spPr>
        <a:xfrm xmlns:a="http://schemas.openxmlformats.org/drawingml/2006/main">
          <a:off x="2012553" y="2044990"/>
          <a:ext cx="833107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2023/7</a:t>
          </a:r>
          <a:endParaRPr lang="hu-HU" sz="1600" dirty="0"/>
        </a:p>
      </cdr:txBody>
    </cdr:sp>
  </cdr:relSizeAnchor>
  <cdr:relSizeAnchor xmlns:cdr="http://schemas.openxmlformats.org/drawingml/2006/chartDrawing">
    <cdr:from>
      <cdr:x>0.41805</cdr:x>
      <cdr:y>0.39551</cdr:y>
    </cdr:from>
    <cdr:to>
      <cdr:x>0.50915</cdr:x>
      <cdr:y>0.45865</cdr:y>
    </cdr:to>
    <cdr:sp macro="" textlink="">
      <cdr:nvSpPr>
        <cdr:cNvPr id="8" name="Szövegdoboz 1">
          <a:extLst xmlns:a="http://schemas.openxmlformats.org/drawingml/2006/main">
            <a:ext uri="{FF2B5EF4-FFF2-40B4-BE49-F238E27FC236}">
              <a16:creationId xmlns:a16="http://schemas.microsoft.com/office/drawing/2014/main" id="{E6C56FB4-5E34-510F-DF77-895B03320DD3}"/>
            </a:ext>
          </a:extLst>
        </cdr:cNvPr>
        <cdr:cNvSpPr txBox="1"/>
      </cdr:nvSpPr>
      <cdr:spPr>
        <a:xfrm xmlns:a="http://schemas.openxmlformats.org/drawingml/2006/main">
          <a:off x="3822605" y="1974489"/>
          <a:ext cx="833107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2023/8</a:t>
          </a:r>
          <a:endParaRPr lang="hu-HU" sz="1600" dirty="0"/>
        </a:p>
      </cdr:txBody>
    </cdr:sp>
  </cdr:relSizeAnchor>
  <cdr:relSizeAnchor xmlns:cdr="http://schemas.openxmlformats.org/drawingml/2006/chartDrawing">
    <cdr:from>
      <cdr:x>0.30481</cdr:x>
      <cdr:y>0.44693</cdr:y>
    </cdr:from>
    <cdr:to>
      <cdr:x>0.39592</cdr:x>
      <cdr:y>0.51008</cdr:y>
    </cdr:to>
    <cdr:sp macro="" textlink="">
      <cdr:nvSpPr>
        <cdr:cNvPr id="9" name="Szövegdoboz 1">
          <a:extLst xmlns:a="http://schemas.openxmlformats.org/drawingml/2006/main">
            <a:ext uri="{FF2B5EF4-FFF2-40B4-BE49-F238E27FC236}">
              <a16:creationId xmlns:a16="http://schemas.microsoft.com/office/drawing/2014/main" id="{A5E419E4-D45E-A29A-6DA9-3B90EC01C53C}"/>
            </a:ext>
          </a:extLst>
        </cdr:cNvPr>
        <cdr:cNvSpPr txBox="1"/>
      </cdr:nvSpPr>
      <cdr:spPr>
        <a:xfrm xmlns:a="http://schemas.openxmlformats.org/drawingml/2006/main">
          <a:off x="2787202" y="2231216"/>
          <a:ext cx="833107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2023/9</a:t>
          </a:r>
          <a:endParaRPr lang="hu-HU" sz="1600" dirty="0"/>
        </a:p>
      </cdr:txBody>
    </cdr:sp>
  </cdr:relSizeAnchor>
  <cdr:relSizeAnchor xmlns:cdr="http://schemas.openxmlformats.org/drawingml/2006/chartDrawing">
    <cdr:from>
      <cdr:x>0.41027</cdr:x>
      <cdr:y>0.45604</cdr:y>
    </cdr:from>
    <cdr:to>
      <cdr:x>0.50915</cdr:x>
      <cdr:y>0.52357</cdr:y>
    </cdr:to>
    <cdr:sp macro="" textlink="">
      <cdr:nvSpPr>
        <cdr:cNvPr id="10" name="Szövegdoboz 1">
          <a:extLst xmlns:a="http://schemas.openxmlformats.org/drawingml/2006/main">
            <a:ext uri="{FF2B5EF4-FFF2-40B4-BE49-F238E27FC236}">
              <a16:creationId xmlns:a16="http://schemas.microsoft.com/office/drawing/2014/main" id="{DFA00F3F-C6EF-A4CC-D6DF-97E1EAAC15F8}"/>
            </a:ext>
          </a:extLst>
        </cdr:cNvPr>
        <cdr:cNvSpPr txBox="1"/>
      </cdr:nvSpPr>
      <cdr:spPr>
        <a:xfrm xmlns:a="http://schemas.openxmlformats.org/drawingml/2006/main">
          <a:off x="3751517" y="2276689"/>
          <a:ext cx="904195" cy="3371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2023/10</a:t>
          </a:r>
          <a:endParaRPr lang="hu-HU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2024. 02. 02.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339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18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Az </a:t>
            </a:r>
            <a:r>
              <a:rPr lang="hu-HU" sz="4000" b="1" dirty="0" err="1"/>
              <a:t>mnb</a:t>
            </a:r>
            <a:r>
              <a:rPr lang="hu-HU" sz="4000" b="1" dirty="0"/>
              <a:t> Vállalati Konjunktúra felmérésének 2024 januári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12" y="310448"/>
            <a:ext cx="8007171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kapacitás-kihasználtság 3 százalékponttal nőtt az előző hónaphoz képest, az egy évvel korábbi szint 92 százalékára...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4320063"/>
              </p:ext>
            </p:extLst>
          </p:nvPr>
        </p:nvGraphicFramePr>
        <p:xfrm>
          <a:off x="0" y="922448"/>
          <a:ext cx="9144000" cy="5224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8496"/>
            <a:ext cx="8258506" cy="612000"/>
          </a:xfrm>
        </p:spPr>
        <p:txBody>
          <a:bodyPr>
            <a:noAutofit/>
          </a:bodyPr>
          <a:lstStyle/>
          <a:p>
            <a:r>
              <a:rPr lang="hu-HU" sz="2000" dirty="0"/>
              <a:t>... az iparban és építőiparban viszont az elmúlt 7 hónap legalacsonyabb szintjére csökkent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801583" y="6482012"/>
            <a:ext cx="1342416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85492" y="6195561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0" y="5605712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8311336"/>
              </p:ext>
            </p:extLst>
          </p:nvPr>
        </p:nvGraphicFramePr>
        <p:xfrm>
          <a:off x="0" y="920496"/>
          <a:ext cx="9143999" cy="4685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391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6"/>
            <a:ext cx="8258505" cy="612000"/>
          </a:xfrm>
        </p:spPr>
        <p:txBody>
          <a:bodyPr>
            <a:noAutofit/>
          </a:bodyPr>
          <a:lstStyle/>
          <a:p>
            <a:r>
              <a:rPr lang="hu-HU" sz="1800" dirty="0"/>
              <a:t>A kapacitás-kihasználtságra vonatkozó várakozások jelentősen javultak, 2022 februárja óta nem voltak ennyire optimisták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500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715375" y="2473757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715375" y="3075620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813585" y="2409938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4258472"/>
              </p:ext>
            </p:extLst>
          </p:nvPr>
        </p:nvGraphicFramePr>
        <p:xfrm>
          <a:off x="1" y="922445"/>
          <a:ext cx="9143999" cy="5170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95" y="319591"/>
            <a:ext cx="7971754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bevételi szint nem változott az előző hónaphoz képest, továbbra is az egy évvel korábbi szint 95 százalékán áll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156075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0772651"/>
              </p:ext>
            </p:extLst>
          </p:nvPr>
        </p:nvGraphicFramePr>
        <p:xfrm>
          <a:off x="-1" y="931591"/>
          <a:ext cx="9144001" cy="52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7413"/>
            <a:ext cx="8128792" cy="612000"/>
          </a:xfrm>
        </p:spPr>
        <p:txBody>
          <a:bodyPr>
            <a:noAutofit/>
          </a:bodyPr>
          <a:lstStyle/>
          <a:p>
            <a:r>
              <a:rPr lang="hu-HU" sz="2000" dirty="0"/>
              <a:t>A bevételi szint aktuális megítélése továbbra is kedvezőtlen, de a várakozások jelentősen javultak és újra optimisták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sz="140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933450" y="5788019"/>
            <a:ext cx="770419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</a:t>
            </a: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ctr"/>
            <a:endParaRPr lang="hu-HU" sz="500" b="1" dirty="0"/>
          </a:p>
          <a:p>
            <a:pPr algn="ctr"/>
            <a:r>
              <a:rPr lang="hu-HU" sz="2000" b="1" dirty="0"/>
              <a:t>A JELENLEGI HELYZET ÉS A VÁRAKOZÁSOK EGYENLEGMUTATÓI AZ </a:t>
            </a:r>
            <a:r>
              <a:rPr lang="hu-HU" sz="2000" b="1" dirty="0" err="1"/>
              <a:t>ÁRBEVÉTELI</a:t>
            </a:r>
            <a:r>
              <a:rPr lang="hu-HU" sz="2000" b="1" dirty="0"/>
              <a:t> SZINTRE VONATKOZÓAN</a:t>
            </a:r>
            <a:endParaRPr lang="hu-HU" sz="2000" b="1" i="1" dirty="0"/>
          </a:p>
        </p:txBody>
      </p:sp>
      <p:sp>
        <p:nvSpPr>
          <p:cNvPr id="10" name="Szövegdoboz 2">
            <a:extLst>
              <a:ext uri="{FF2B5EF4-FFF2-40B4-BE49-F238E27FC236}">
                <a16:creationId xmlns:a16="http://schemas.microsoft.com/office/drawing/2014/main" id="{D103D296-CA33-4BB1-97D0-C42AF9645979}"/>
              </a:ext>
            </a:extLst>
          </p:cNvPr>
          <p:cNvSpPr txBox="1"/>
          <p:nvPr/>
        </p:nvSpPr>
        <p:spPr>
          <a:xfrm>
            <a:off x="1136461" y="299301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2020/12</a:t>
            </a:r>
          </a:p>
        </p:txBody>
      </p:sp>
      <p:sp>
        <p:nvSpPr>
          <p:cNvPr id="11" name="Szövegdoboz 3">
            <a:extLst>
              <a:ext uri="{FF2B5EF4-FFF2-40B4-BE49-F238E27FC236}">
                <a16:creationId xmlns:a16="http://schemas.microsoft.com/office/drawing/2014/main" id="{B69447FA-0D84-4983-8794-05973D609FD3}"/>
              </a:ext>
            </a:extLst>
          </p:cNvPr>
          <p:cNvSpPr txBox="1"/>
          <p:nvPr/>
        </p:nvSpPr>
        <p:spPr>
          <a:xfrm>
            <a:off x="1136461" y="2234585"/>
            <a:ext cx="835693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</a:t>
            </a:r>
          </a:p>
        </p:txBody>
      </p:sp>
      <p:sp>
        <p:nvSpPr>
          <p:cNvPr id="12" name="Szövegdoboz 4">
            <a:extLst>
              <a:ext uri="{FF2B5EF4-FFF2-40B4-BE49-F238E27FC236}">
                <a16:creationId xmlns:a16="http://schemas.microsoft.com/office/drawing/2014/main" id="{41D42F3F-0A44-4554-B37F-B74B99E633A7}"/>
              </a:ext>
            </a:extLst>
          </p:cNvPr>
          <p:cNvSpPr txBox="1"/>
          <p:nvPr/>
        </p:nvSpPr>
        <p:spPr>
          <a:xfrm>
            <a:off x="1295181" y="190411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2021/2</a:t>
            </a:r>
          </a:p>
        </p:txBody>
      </p:sp>
      <p:sp>
        <p:nvSpPr>
          <p:cNvPr id="13" name="Szövegdoboz 5">
            <a:extLst>
              <a:ext uri="{FF2B5EF4-FFF2-40B4-BE49-F238E27FC236}">
                <a16:creationId xmlns:a16="http://schemas.microsoft.com/office/drawing/2014/main" id="{6543D5CF-941B-4020-9E82-EF88D827DAA9}"/>
              </a:ext>
            </a:extLst>
          </p:cNvPr>
          <p:cNvSpPr txBox="1"/>
          <p:nvPr/>
        </p:nvSpPr>
        <p:spPr>
          <a:xfrm>
            <a:off x="2089763" y="1888880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2021/3</a:t>
            </a:r>
          </a:p>
        </p:txBody>
      </p:sp>
      <p:sp>
        <p:nvSpPr>
          <p:cNvPr id="14" name="Szövegdoboz 6">
            <a:extLst>
              <a:ext uri="{FF2B5EF4-FFF2-40B4-BE49-F238E27FC236}">
                <a16:creationId xmlns:a16="http://schemas.microsoft.com/office/drawing/2014/main" id="{7AA4E913-6D34-470C-8A35-4CB7400070AE}"/>
              </a:ext>
            </a:extLst>
          </p:cNvPr>
          <p:cNvSpPr txBox="1"/>
          <p:nvPr/>
        </p:nvSpPr>
        <p:spPr>
          <a:xfrm>
            <a:off x="3128025" y="1533326"/>
            <a:ext cx="833107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2021/4</a:t>
            </a:r>
          </a:p>
        </p:txBody>
      </p:sp>
      <p:sp>
        <p:nvSpPr>
          <p:cNvPr id="15" name="Szövegdoboz 7">
            <a:extLst>
              <a:ext uri="{FF2B5EF4-FFF2-40B4-BE49-F238E27FC236}">
                <a16:creationId xmlns:a16="http://schemas.microsoft.com/office/drawing/2014/main" id="{F9600656-19EE-46A2-BE97-DA042F36624A}"/>
              </a:ext>
            </a:extLst>
          </p:cNvPr>
          <p:cNvSpPr txBox="1"/>
          <p:nvPr/>
        </p:nvSpPr>
        <p:spPr>
          <a:xfrm>
            <a:off x="4036207" y="2087413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2021/5</a:t>
            </a:r>
          </a:p>
        </p:txBody>
      </p:sp>
      <p:sp>
        <p:nvSpPr>
          <p:cNvPr id="16" name="Szövegdoboz 8">
            <a:extLst>
              <a:ext uri="{FF2B5EF4-FFF2-40B4-BE49-F238E27FC236}">
                <a16:creationId xmlns:a16="http://schemas.microsoft.com/office/drawing/2014/main" id="{A556A5FE-67ED-40EA-8A0F-58FDF8B3F1B2}"/>
              </a:ext>
            </a:extLst>
          </p:cNvPr>
          <p:cNvSpPr txBox="1"/>
          <p:nvPr/>
        </p:nvSpPr>
        <p:spPr>
          <a:xfrm>
            <a:off x="4030679" y="1617127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2021/6</a:t>
            </a:r>
          </a:p>
        </p:txBody>
      </p:sp>
      <p:sp>
        <p:nvSpPr>
          <p:cNvPr id="17" name="Szövegdoboz 9">
            <a:extLst>
              <a:ext uri="{FF2B5EF4-FFF2-40B4-BE49-F238E27FC236}">
                <a16:creationId xmlns:a16="http://schemas.microsoft.com/office/drawing/2014/main" id="{7F7E545B-4A11-411E-9D89-1F17B66C10E0}"/>
              </a:ext>
            </a:extLst>
          </p:cNvPr>
          <p:cNvSpPr txBox="1"/>
          <p:nvPr/>
        </p:nvSpPr>
        <p:spPr>
          <a:xfrm>
            <a:off x="3363109" y="195732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2021/7</a:t>
            </a:r>
          </a:p>
        </p:txBody>
      </p:sp>
      <p:sp>
        <p:nvSpPr>
          <p:cNvPr id="20" name="Szövegdoboz 13">
            <a:extLst>
              <a:ext uri="{FF2B5EF4-FFF2-40B4-BE49-F238E27FC236}">
                <a16:creationId xmlns:a16="http://schemas.microsoft.com/office/drawing/2014/main" id="{BF218698-DFA5-48B1-8125-08D5B9AF88B2}"/>
              </a:ext>
            </a:extLst>
          </p:cNvPr>
          <p:cNvSpPr txBox="1"/>
          <p:nvPr/>
        </p:nvSpPr>
        <p:spPr>
          <a:xfrm>
            <a:off x="5269757" y="2993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2021/11</a:t>
            </a:r>
          </a:p>
        </p:txBody>
      </p:sp>
      <p:sp>
        <p:nvSpPr>
          <p:cNvPr id="21" name="Szövegdoboz 14">
            <a:extLst>
              <a:ext uri="{FF2B5EF4-FFF2-40B4-BE49-F238E27FC236}">
                <a16:creationId xmlns:a16="http://schemas.microsoft.com/office/drawing/2014/main" id="{5F6B11DC-CC7D-4E16-968D-1D05CE8F7F39}"/>
              </a:ext>
            </a:extLst>
          </p:cNvPr>
          <p:cNvSpPr txBox="1"/>
          <p:nvPr/>
        </p:nvSpPr>
        <p:spPr>
          <a:xfrm>
            <a:off x="6568302" y="2574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2021/12</a:t>
            </a:r>
          </a:p>
        </p:txBody>
      </p:sp>
      <p:sp>
        <p:nvSpPr>
          <p:cNvPr id="22" name="Szövegdoboz 15">
            <a:extLst>
              <a:ext uri="{FF2B5EF4-FFF2-40B4-BE49-F238E27FC236}">
                <a16:creationId xmlns:a16="http://schemas.microsoft.com/office/drawing/2014/main" id="{B7DAD095-E536-46E5-9088-369C2F30BD3B}"/>
              </a:ext>
            </a:extLst>
          </p:cNvPr>
          <p:cNvSpPr txBox="1"/>
          <p:nvPr/>
        </p:nvSpPr>
        <p:spPr>
          <a:xfrm>
            <a:off x="4822298" y="164209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2022/1</a:t>
            </a:r>
          </a:p>
        </p:txBody>
      </p:sp>
      <p:sp>
        <p:nvSpPr>
          <p:cNvPr id="23" name="Szövegdoboz 16">
            <a:extLst>
              <a:ext uri="{FF2B5EF4-FFF2-40B4-BE49-F238E27FC236}">
                <a16:creationId xmlns:a16="http://schemas.microsoft.com/office/drawing/2014/main" id="{ABE26227-D7E6-4107-B5F8-F64729C69075}"/>
              </a:ext>
            </a:extLst>
          </p:cNvPr>
          <p:cNvSpPr txBox="1"/>
          <p:nvPr/>
        </p:nvSpPr>
        <p:spPr>
          <a:xfrm>
            <a:off x="5733900" y="1655863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2022/2</a:t>
            </a:r>
          </a:p>
        </p:txBody>
      </p:sp>
      <p:sp>
        <p:nvSpPr>
          <p:cNvPr id="24" name="Szövegdoboz 17">
            <a:extLst>
              <a:ext uri="{FF2B5EF4-FFF2-40B4-BE49-F238E27FC236}">
                <a16:creationId xmlns:a16="http://schemas.microsoft.com/office/drawing/2014/main" id="{8B33592E-85A6-4E37-B3E8-5F43A1F76FE8}"/>
              </a:ext>
            </a:extLst>
          </p:cNvPr>
          <p:cNvSpPr txBox="1"/>
          <p:nvPr/>
        </p:nvSpPr>
        <p:spPr>
          <a:xfrm>
            <a:off x="4681347" y="2568782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2022/3</a:t>
            </a:r>
          </a:p>
        </p:txBody>
      </p:sp>
      <p:sp>
        <p:nvSpPr>
          <p:cNvPr id="25" name="Szövegdoboz 18">
            <a:extLst>
              <a:ext uri="{FF2B5EF4-FFF2-40B4-BE49-F238E27FC236}">
                <a16:creationId xmlns:a16="http://schemas.microsoft.com/office/drawing/2014/main" id="{99E496A5-F4F5-4D09-9563-D5565B3A0260}"/>
              </a:ext>
            </a:extLst>
          </p:cNvPr>
          <p:cNvSpPr txBox="1"/>
          <p:nvPr/>
        </p:nvSpPr>
        <p:spPr>
          <a:xfrm>
            <a:off x="6422867" y="225355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2022/4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122CC433-BAA0-F7FA-1BF2-86ABD041DC35}"/>
              </a:ext>
            </a:extLst>
          </p:cNvPr>
          <p:cNvSpPr txBox="1"/>
          <p:nvPr/>
        </p:nvSpPr>
        <p:spPr>
          <a:xfrm>
            <a:off x="6365279" y="2964403"/>
            <a:ext cx="766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2022/7</a:t>
            </a:r>
          </a:p>
        </p:txBody>
      </p:sp>
      <p:sp>
        <p:nvSpPr>
          <p:cNvPr id="26" name="Szövegdoboz 18">
            <a:extLst>
              <a:ext uri="{FF2B5EF4-FFF2-40B4-BE49-F238E27FC236}">
                <a16:creationId xmlns:a16="http://schemas.microsoft.com/office/drawing/2014/main" id="{23EE2BC0-7994-74B7-C8D2-748ED9B4CE51}"/>
              </a:ext>
            </a:extLst>
          </p:cNvPr>
          <p:cNvSpPr txBox="1"/>
          <p:nvPr/>
        </p:nvSpPr>
        <p:spPr>
          <a:xfrm>
            <a:off x="5588466" y="257867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2022/5</a:t>
            </a:r>
          </a:p>
        </p:txBody>
      </p:sp>
      <p:sp>
        <p:nvSpPr>
          <p:cNvPr id="28" name="Szövegdoboz 18">
            <a:extLst>
              <a:ext uri="{FF2B5EF4-FFF2-40B4-BE49-F238E27FC236}">
                <a16:creationId xmlns:a16="http://schemas.microsoft.com/office/drawing/2014/main" id="{EA9E319E-141B-E04E-B77A-0136B868B2B7}"/>
              </a:ext>
            </a:extLst>
          </p:cNvPr>
          <p:cNvSpPr txBox="1"/>
          <p:nvPr/>
        </p:nvSpPr>
        <p:spPr>
          <a:xfrm>
            <a:off x="5656698" y="2112314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2022/6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9E621D24-EDF9-CF19-EC74-86D3788DF9D5}"/>
              </a:ext>
            </a:extLst>
          </p:cNvPr>
          <p:cNvSpPr txBox="1"/>
          <p:nvPr/>
        </p:nvSpPr>
        <p:spPr>
          <a:xfrm>
            <a:off x="4706240" y="3180862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2022/8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AB786CBA-085A-41C0-138B-FFB180CF5D51}"/>
              </a:ext>
            </a:extLst>
          </p:cNvPr>
          <p:cNvSpPr txBox="1"/>
          <p:nvPr/>
        </p:nvSpPr>
        <p:spPr>
          <a:xfrm>
            <a:off x="4706240" y="3707261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2022/9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BCDBBF9F-BE44-1DE8-2636-522457C9D97A}"/>
              </a:ext>
            </a:extLst>
          </p:cNvPr>
          <p:cNvSpPr txBox="1"/>
          <p:nvPr/>
        </p:nvSpPr>
        <p:spPr>
          <a:xfrm>
            <a:off x="4714165" y="1875590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2021/9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855A857E-CAFD-D5B7-05A6-8131E3C90F78}"/>
              </a:ext>
            </a:extLst>
          </p:cNvPr>
          <p:cNvSpPr txBox="1"/>
          <p:nvPr/>
        </p:nvSpPr>
        <p:spPr>
          <a:xfrm>
            <a:off x="5688072" y="3299936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2022/10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2F2E858-0F01-7160-9F68-4E880A683CA7}"/>
              </a:ext>
            </a:extLst>
          </p:cNvPr>
          <p:cNvSpPr txBox="1"/>
          <p:nvPr/>
        </p:nvSpPr>
        <p:spPr>
          <a:xfrm>
            <a:off x="6032564" y="3599404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2022/11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7E79BC4D-0F5A-D1D5-418B-3F2A0FE7C378}"/>
              </a:ext>
            </a:extLst>
          </p:cNvPr>
          <p:cNvSpPr txBox="1"/>
          <p:nvPr/>
        </p:nvSpPr>
        <p:spPr>
          <a:xfrm>
            <a:off x="5389433" y="3795558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2022/12</a:t>
            </a:r>
          </a:p>
        </p:txBody>
      </p:sp>
      <p:graphicFrame>
        <p:nvGraphicFramePr>
          <p:cNvPr id="34" name="Diagram 33">
            <a:extLst>
              <a:ext uri="{FF2B5EF4-FFF2-40B4-BE49-F238E27FC236}">
                <a16:creationId xmlns:a16="http://schemas.microsoft.com/office/drawing/2014/main" id="{B1821869-F28F-40B9-8C2C-8B3B8442E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3462035"/>
              </p:ext>
            </p:extLst>
          </p:nvPr>
        </p:nvGraphicFramePr>
        <p:xfrm>
          <a:off x="0" y="919413"/>
          <a:ext cx="9144000" cy="5088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Szövegdoboz 1">
            <a:extLst>
              <a:ext uri="{FF2B5EF4-FFF2-40B4-BE49-F238E27FC236}">
                <a16:creationId xmlns:a16="http://schemas.microsoft.com/office/drawing/2014/main" id="{AEE1E5FA-A291-4821-3951-C30AC2C417C8}"/>
              </a:ext>
            </a:extLst>
          </p:cNvPr>
          <p:cNvSpPr txBox="1"/>
          <p:nvPr/>
        </p:nvSpPr>
        <p:spPr>
          <a:xfrm>
            <a:off x="3602613" y="3579920"/>
            <a:ext cx="904159" cy="343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2023/11</a:t>
            </a:r>
            <a:endParaRPr lang="hu-HU" sz="1600" dirty="0"/>
          </a:p>
        </p:txBody>
      </p:sp>
      <p:sp>
        <p:nvSpPr>
          <p:cNvPr id="30" name="Szövegdoboz 1">
            <a:extLst>
              <a:ext uri="{FF2B5EF4-FFF2-40B4-BE49-F238E27FC236}">
                <a16:creationId xmlns:a16="http://schemas.microsoft.com/office/drawing/2014/main" id="{23691165-9E73-7A51-47A1-CE2E1AE998DA}"/>
              </a:ext>
            </a:extLst>
          </p:cNvPr>
          <p:cNvSpPr txBox="1"/>
          <p:nvPr/>
        </p:nvSpPr>
        <p:spPr>
          <a:xfrm>
            <a:off x="2507402" y="3861149"/>
            <a:ext cx="904159" cy="343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2023/12</a:t>
            </a:r>
            <a:endParaRPr lang="hu-HU" sz="1600" dirty="0"/>
          </a:p>
        </p:txBody>
      </p:sp>
      <p:sp>
        <p:nvSpPr>
          <p:cNvPr id="18" name="Szövegdoboz 9">
            <a:extLst>
              <a:ext uri="{FF2B5EF4-FFF2-40B4-BE49-F238E27FC236}">
                <a16:creationId xmlns:a16="http://schemas.microsoft.com/office/drawing/2014/main" id="{8E36AB5B-5C8F-EBC5-B758-73FF2A01D8DB}"/>
              </a:ext>
            </a:extLst>
          </p:cNvPr>
          <p:cNvSpPr txBox="1"/>
          <p:nvPr/>
        </p:nvSpPr>
        <p:spPr>
          <a:xfrm>
            <a:off x="2843513" y="2102231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2024/1</a:t>
            </a:r>
          </a:p>
        </p:txBody>
      </p:sp>
    </p:spTree>
    <p:extLst>
      <p:ext uri="{BB962C8B-B14F-4D97-AF65-F5344CB8AC3E}">
        <p14:creationId xmlns:p14="http://schemas.microsoft.com/office/powerpoint/2010/main" val="221602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5702262"/>
            <a:ext cx="91440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*A válaszlehetőség 2022. júniustól szerepel a felmérésben  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 A válaszlehetőség 2022. októbertől szerepel a felmérésben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*** A válaszlehetőség 2023. januártól szerepel a felmérésben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409562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vállalatok tevékenységét nehezítő tényezők</a:t>
            </a:r>
          </a:p>
        </p:txBody>
      </p:sp>
      <p:sp>
        <p:nvSpPr>
          <p:cNvPr id="2" name="Cím 2">
            <a:extLst>
              <a:ext uri="{FF2B5EF4-FFF2-40B4-BE49-F238E27FC236}">
                <a16:creationId xmlns:a16="http://schemas.microsoft.com/office/drawing/2014/main" id="{59AB7B81-4703-1B67-6A7C-73A47CE8468A}"/>
              </a:ext>
            </a:extLst>
          </p:cNvPr>
          <p:cNvSpPr txBox="1">
            <a:spLocks/>
          </p:cNvSpPr>
          <p:nvPr/>
        </p:nvSpPr>
        <p:spPr>
          <a:xfrm>
            <a:off x="49159" y="302928"/>
            <a:ext cx="7998181" cy="639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74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u-HU" sz="3000" kern="1200" cap="all" spc="8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000" dirty="0"/>
              <a:t>TOVÁBBRA IS A MAGAS TERMELÉSI ÁRAK ÉS A VEVŐK HIÁNYA JELENTI A LEGGYAKORIBB PROBLÉMÁT A VÁLASZADÓK KÖRÉBEN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DD0D0BAF-B678-FE95-90C9-9212619FC4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4583578"/>
              </p:ext>
            </p:extLst>
          </p:nvPr>
        </p:nvGraphicFramePr>
        <p:xfrm>
          <a:off x="0" y="942112"/>
          <a:ext cx="9143999" cy="4822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889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057161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ÜZLETI KÖRNYEZET megítélése továbbra is kedvezőtlen, de az ezt vizsgáló alindex 2022 májusa óta nem volt ilyen magas szinten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20340" y="12507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36156" y="2151647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42481" y="922448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807387"/>
              </p:ext>
            </p:extLst>
          </p:nvPr>
        </p:nvGraphicFramePr>
        <p:xfrm>
          <a:off x="1" y="922448"/>
          <a:ext cx="9144000" cy="4849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170294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üzleti környezetre vonatkozó várakozások minimálisan még pesszimisták, de 2022 februárja óta nem voltak ilyen kedvezőek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586269" y="6067361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704101" y="1748346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712258" y="2476058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94296" y="1748346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5280992"/>
              </p:ext>
            </p:extLst>
          </p:nvPr>
        </p:nvGraphicFramePr>
        <p:xfrm>
          <a:off x="1" y="922448"/>
          <a:ext cx="9144000" cy="5144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155" y="310448"/>
            <a:ext cx="8014882" cy="612000"/>
          </a:xfrm>
        </p:spPr>
        <p:txBody>
          <a:bodyPr>
            <a:noAutofit/>
          </a:bodyPr>
          <a:lstStyle/>
          <a:p>
            <a:r>
              <a:rPr lang="hu-HU" sz="1800" dirty="0"/>
              <a:t>A beruházási várakozások alindexe minden tevékenységi körben javult és az elmúlt 7 hónap legmagasabb szintjére erősödött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34749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13358" y="2069200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592545" y="3222437"/>
            <a:ext cx="224815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789045" y="1111135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sp>
        <p:nvSpPr>
          <p:cNvPr id="5" name="Téglalap 7">
            <a:extLst>
              <a:ext uri="{FF2B5EF4-FFF2-40B4-BE49-F238E27FC236}">
                <a16:creationId xmlns:a16="http://schemas.microsoft.com/office/drawing/2014/main" id="{A1834696-E835-3797-40D0-5E12392A9E64}"/>
              </a:ext>
            </a:extLst>
          </p:cNvPr>
          <p:cNvSpPr/>
          <p:nvPr/>
        </p:nvSpPr>
        <p:spPr>
          <a:xfrm>
            <a:off x="0" y="569195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0983536"/>
              </p:ext>
            </p:extLst>
          </p:nvPr>
        </p:nvGraphicFramePr>
        <p:xfrm>
          <a:off x="-1" y="922448"/>
          <a:ext cx="9144001" cy="4769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392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5331429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316" y="310449"/>
            <a:ext cx="7953072" cy="612000"/>
          </a:xfrm>
        </p:spPr>
        <p:txBody>
          <a:bodyPr>
            <a:noAutofit/>
          </a:bodyPr>
          <a:lstStyle/>
          <a:p>
            <a:r>
              <a:rPr lang="hu-HU" sz="2000" dirty="0"/>
              <a:t>A LÉTSZÁMVÁLTOZTATÁSI TERVEK MUTATÓJA újra pozitív és az elmúlt 8 hónap legmagasabb szintjére emelkedett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710894" y="2358555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710894" y="3248484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812895" y="2541626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5687515"/>
              </p:ext>
            </p:extLst>
          </p:nvPr>
        </p:nvGraphicFramePr>
        <p:xfrm>
          <a:off x="0" y="922449"/>
          <a:ext cx="9144000" cy="5164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90" y="325772"/>
            <a:ext cx="7865807" cy="612000"/>
          </a:xfrm>
        </p:spPr>
        <p:txBody>
          <a:bodyPr>
            <a:noAutofit/>
          </a:bodyPr>
          <a:lstStyle/>
          <a:p>
            <a:r>
              <a:rPr lang="hu-HU" sz="2000" dirty="0"/>
              <a:t>Fél év után újra többen terveznek létszámbővítést, mint leépítést az iparban és építőiparban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79987" y="644883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638567" y="1880483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619285" y="2713155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740568" y="2028655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679825BB-6308-D916-C9CF-EAE5109F2B5C}"/>
              </a:ext>
            </a:extLst>
          </p:cNvPr>
          <p:cNvSpPr/>
          <p:nvPr/>
        </p:nvSpPr>
        <p:spPr>
          <a:xfrm>
            <a:off x="0" y="5781003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9688691"/>
              </p:ext>
            </p:extLst>
          </p:nvPr>
        </p:nvGraphicFramePr>
        <p:xfrm>
          <a:off x="0" y="937771"/>
          <a:ext cx="9144000" cy="4843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9027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9619"/>
            <a:ext cx="8164539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Az elmúlt 3 hónapban megvalósított áremelések indexe az elmúlt 8 hónap legmagasabb szintjére emelkedett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7" y="5919281"/>
            <a:ext cx="749488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elmúlt 3 hónapban áremelést és árcsökkentést megvalósító válaszadók arányainak különbsége. </a:t>
            </a:r>
          </a:p>
          <a:p>
            <a:pPr algn="ctr"/>
            <a:r>
              <a:rPr lang="hu-HU" sz="2000" b="1" cap="all" dirty="0"/>
              <a:t>Az elmúlt 3 hónapban megvalósított áremelések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30E62A43-BB11-389D-527C-08B8E59E73F3}"/>
              </a:ext>
            </a:extLst>
          </p:cNvPr>
          <p:cNvSpPr/>
          <p:nvPr/>
        </p:nvSpPr>
        <p:spPr>
          <a:xfrm>
            <a:off x="-108643" y="5684325"/>
            <a:ext cx="93431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</a:t>
            </a:r>
            <a:r>
              <a:rPr lang="hu-HU" sz="1400" i="1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csoportosított adatok ágazati szinten, míg a teljes</a:t>
            </a:r>
            <a:r>
              <a:rPr lang="hu-HU" sz="1400" i="1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átlag ágazat és vállalatméret szerint is súlyozott.</a:t>
            </a:r>
            <a:endParaRPr lang="hu-H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CB018CDE-2D16-0198-AE29-66235E5014C9}"/>
              </a:ext>
            </a:extLst>
          </p:cNvPr>
          <p:cNvSpPr txBox="1"/>
          <p:nvPr/>
        </p:nvSpPr>
        <p:spPr>
          <a:xfrm>
            <a:off x="8788996" y="1001382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Emelkedtek az árak     Csökkentek az árak     </a:t>
            </a:r>
          </a:p>
        </p:txBody>
      </p:sp>
      <p:sp>
        <p:nvSpPr>
          <p:cNvPr id="8" name="Nyíl: felfelé mutató 7">
            <a:extLst>
              <a:ext uri="{FF2B5EF4-FFF2-40B4-BE49-F238E27FC236}">
                <a16:creationId xmlns:a16="http://schemas.microsoft.com/office/drawing/2014/main" id="{CEA9A399-39F3-F8B7-1230-481ED6DAEF16}"/>
              </a:ext>
            </a:extLst>
          </p:cNvPr>
          <p:cNvSpPr/>
          <p:nvPr/>
        </p:nvSpPr>
        <p:spPr>
          <a:xfrm>
            <a:off x="8650440" y="2019808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9D4C55FD-D3C0-41E7-8978-72197A4D58BC}"/>
              </a:ext>
            </a:extLst>
          </p:cNvPr>
          <p:cNvSpPr/>
          <p:nvPr/>
        </p:nvSpPr>
        <p:spPr>
          <a:xfrm rot="10800000">
            <a:off x="8650238" y="3149764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EA6928B-CA3D-A12E-93C9-915A24FFA8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3092001"/>
              </p:ext>
            </p:extLst>
          </p:nvPr>
        </p:nvGraphicFramePr>
        <p:xfrm>
          <a:off x="0" y="911619"/>
          <a:ext cx="9144000" cy="4772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940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1396"/>
            <a:ext cx="8091784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A következő 3 hónapban tervezett áremelések mutatója minden iparágban nőtt és 10 hónapja nem volt ilyen magas szinten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8" y="6410569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1451" y="1295344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59450" y="2159768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59450" y="3181025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C999B6D0-D99E-97A8-1E19-66B424115135}"/>
              </a:ext>
            </a:extLst>
          </p:cNvPr>
          <p:cNvSpPr/>
          <p:nvPr/>
        </p:nvSpPr>
        <p:spPr>
          <a:xfrm>
            <a:off x="-79116" y="5773665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E43E789-3081-4627-B1A9-80FB80614C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7324231"/>
              </p:ext>
            </p:extLst>
          </p:nvPr>
        </p:nvGraphicFramePr>
        <p:xfrm>
          <a:off x="0" y="913396"/>
          <a:ext cx="9166885" cy="4860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7582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40" y="310449"/>
            <a:ext cx="7607802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 magasabb infláció miatt a válaszadók 37 százaléka tervez évközi béremelést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688128" y="6147441"/>
            <a:ext cx="7767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magasabb infláció miatt évközi béremelést tervezők aránya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7136F5-1D1E-2D7C-641F-D959E37932ED}"/>
              </a:ext>
            </a:extLst>
          </p:cNvPr>
          <p:cNvCxnSpPr>
            <a:cxnSpLocks/>
          </p:cNvCxnSpPr>
          <p:nvPr/>
        </p:nvCxnSpPr>
        <p:spPr>
          <a:xfrm flipH="1" flipV="1">
            <a:off x="7337947" y="922449"/>
            <a:ext cx="6053" cy="400736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23D9BF0-154B-84D9-E6E5-A5C96BBAEF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5079820"/>
              </p:ext>
            </p:extLst>
          </p:nvPr>
        </p:nvGraphicFramePr>
        <p:xfrm>
          <a:off x="0" y="922449"/>
          <a:ext cx="9144000" cy="5224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9459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" y="320958"/>
            <a:ext cx="7951656" cy="612000"/>
          </a:xfrm>
        </p:spPr>
        <p:txBody>
          <a:bodyPr>
            <a:noAutofit/>
          </a:bodyPr>
          <a:lstStyle/>
          <a:p>
            <a:r>
              <a:rPr lang="hu-HU" sz="2000" dirty="0"/>
              <a:t>A vállalati konjunktúra jelentősen javult és másfél év után újra enyhén kedvezőnek mondható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233451323"/>
              </p:ext>
            </p:extLst>
          </p:nvPr>
        </p:nvGraphicFramePr>
        <p:xfrm>
          <a:off x="0" y="922448"/>
          <a:ext cx="9144000" cy="5625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51" y="309397"/>
            <a:ext cx="7882302" cy="612000"/>
          </a:xfrm>
        </p:spPr>
        <p:txBody>
          <a:bodyPr>
            <a:noAutofit/>
          </a:bodyPr>
          <a:lstStyle/>
          <a:p>
            <a:r>
              <a:rPr lang="hu-HU" sz="2000" dirty="0"/>
              <a:t>Az </a:t>
            </a:r>
            <a:r>
              <a:rPr lang="hu-HU" sz="2000" dirty="0" err="1"/>
              <a:t>mnb</a:t>
            </a:r>
            <a:r>
              <a:rPr lang="hu-HU" sz="2000" dirty="0"/>
              <a:t> vállalati konjunktúraindexe a decemberi -11-ről +2 pontra nőtt, ami az elmúlt másfél év legmagasabb értéke     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593758" y="5811231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1311643"/>
              </p:ext>
            </p:extLst>
          </p:nvPr>
        </p:nvGraphicFramePr>
        <p:xfrm>
          <a:off x="0" y="921397"/>
          <a:ext cx="9128245" cy="4889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1787"/>
            <a:ext cx="8056815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indexe minden méretkategóriában javult az előző hónaphoz képest, leginkább a nagyvállalatoknál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934213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3428350"/>
              </p:ext>
            </p:extLst>
          </p:nvPr>
        </p:nvGraphicFramePr>
        <p:xfrm>
          <a:off x="1" y="923787"/>
          <a:ext cx="9143999" cy="5189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4733"/>
            <a:ext cx="8060369" cy="612000"/>
          </a:xfrm>
        </p:spPr>
        <p:txBody>
          <a:bodyPr>
            <a:noAutofit/>
          </a:bodyPr>
          <a:lstStyle/>
          <a:p>
            <a:r>
              <a:rPr lang="hu-HU" sz="1700" dirty="0"/>
              <a:t>Az aktuális helyzet megítélése továbbra is negatív, de a beruházások kivételével minden terület javult decemberhez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214545"/>
            <a:ext cx="911249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3" y="1298260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75363" y="2103491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004587"/>
            <a:ext cx="461665" cy="232865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    </a:t>
            </a:r>
            <a:r>
              <a:rPr lang="hu-HU" b="1" dirty="0">
                <a:solidFill>
                  <a:srgbClr val="FF0000"/>
                </a:solidFill>
              </a:rPr>
              <a:t>Kedvezőtlen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3494932-ECBF-43EE-AAF0-B32C0382D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8396885"/>
              </p:ext>
            </p:extLst>
          </p:nvPr>
        </p:nvGraphicFramePr>
        <p:xfrm>
          <a:off x="0" y="926733"/>
          <a:ext cx="9143999" cy="528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4011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5366"/>
            <a:ext cx="7869343" cy="612000"/>
          </a:xfrm>
        </p:spPr>
        <p:txBody>
          <a:bodyPr>
            <a:noAutofit/>
          </a:bodyPr>
          <a:lstStyle/>
          <a:p>
            <a:r>
              <a:rPr lang="hu-HU" sz="2000" dirty="0"/>
              <a:t>A bérszint kivételével jelentősen javultak a várakozások vizsgált tényezői is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177548" y="6457023"/>
            <a:ext cx="1958576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353044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2" y="1634918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66966" y="2445465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700215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150BA5B-DAAF-4CAF-B569-384E3FB3E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9174473"/>
              </p:ext>
            </p:extLst>
          </p:nvPr>
        </p:nvGraphicFramePr>
        <p:xfrm>
          <a:off x="0" y="937366"/>
          <a:ext cx="9112494" cy="5426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25" y="310449"/>
            <a:ext cx="7998407" cy="612000"/>
          </a:xfrm>
        </p:spPr>
        <p:txBody>
          <a:bodyPr>
            <a:noAutofit/>
          </a:bodyPr>
          <a:lstStyle/>
          <a:p>
            <a:r>
              <a:rPr lang="hu-HU" sz="1900" dirty="0"/>
              <a:t>A várakozások 2022 februárja óta nem voltak ilyen optimisták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3" y="5925795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6194395"/>
              </p:ext>
            </p:extLst>
          </p:nvPr>
        </p:nvGraphicFramePr>
        <p:xfrm>
          <a:off x="0" y="922449"/>
          <a:ext cx="9112494" cy="5084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64413</TotalTime>
  <Words>1187</Words>
  <Application>Microsoft Office PowerPoint</Application>
  <PresentationFormat>Diavetítés a képernyőre (4:3 oldalarány)</PresentationFormat>
  <Paragraphs>134</Paragraphs>
  <Slides>26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26</vt:i4>
      </vt:variant>
    </vt:vector>
  </HeadingPairs>
  <TitlesOfParts>
    <vt:vector size="30" baseType="lpstr">
      <vt:lpstr>Arial</vt:lpstr>
      <vt:lpstr>Calibri</vt:lpstr>
      <vt:lpstr>MNB téma 4_3 új</vt:lpstr>
      <vt:lpstr>MNB téma 4_3 nyomtatásra</vt:lpstr>
      <vt:lpstr>Az mnb Vállalati Konjunktúra felmérésének 2024 januári eredményei</vt:lpstr>
      <vt:lpstr>Az mnb vállalati konjunktúra felmérései</vt:lpstr>
      <vt:lpstr>A vállalati konjunktúra jelentősen javult és másfél év után újra enyhén kedvezőnek mondható</vt:lpstr>
      <vt:lpstr>Az mnb vállalati konjunktúraindexe a decemberi -11-ről +2 pontra nőtt, ami az elmúlt másfél év legmagasabb értéke     </vt:lpstr>
      <vt:lpstr>A jelenlegi helyzet indexe minden méretkategóriában javult az előző hónaphoz képest, leginkább a nagyvállalatoknál</vt:lpstr>
      <vt:lpstr>Az aktuális helyzet megítélése továbbra is negatív, de a beruházások kivételével minden terület javult decemberhez képest</vt:lpstr>
      <vt:lpstr>A bérszint kivételével jelentősen javultak a várakozások vizsgált tényezői is az előző hónaphoz képest</vt:lpstr>
      <vt:lpstr>A várakozások 2022 februárja óta nem voltak ilyen optimisták</vt:lpstr>
      <vt:lpstr>Termelés és kereslet</vt:lpstr>
      <vt:lpstr>Az átlagos kapacitás-kihasználtság 3 százalékponttal nőtt az előző hónaphoz képest, az egy évvel korábbi szint 92 százalékára...</vt:lpstr>
      <vt:lpstr>... az iparban és építőiparban viszont az elmúlt 7 hónap legalacsonyabb szintjére csökkent</vt:lpstr>
      <vt:lpstr>A kapacitás-kihasználtságra vonatkozó várakozások jelentősen javultak, 2022 februárja óta nem voltak ennyire optimisták</vt:lpstr>
      <vt:lpstr>az átlagos bevételi szint nem változott az előző hónaphoz képest, továbbra is az egy évvel korábbi szint 95 százalékán áll</vt:lpstr>
      <vt:lpstr>A bevételi szint aktuális megítélése továbbra is kedvezőtlen, de a várakozások jelentősen javultak és újra optimisták</vt:lpstr>
      <vt:lpstr>PowerPoint-bemutató</vt:lpstr>
      <vt:lpstr>Üzleti környezet, beruházások, foglalkoztatás</vt:lpstr>
      <vt:lpstr>AZ ÜZLETI KÖRNYEZET megítélése továbbra is kedvezőtlen, de az ezt vizsgáló alindex 2022 májusa óta nem volt ilyen magas szinten</vt:lpstr>
      <vt:lpstr>Az üzleti környezetre vonatkozó várakozások minimálisan még pesszimisták, de 2022 februárja óta nem voltak ilyen kedvezőek</vt:lpstr>
      <vt:lpstr>A beruházási várakozások alindexe minden tevékenységi körben javult és az elmúlt 7 hónap legmagasabb szintjére erősödött</vt:lpstr>
      <vt:lpstr>A LÉTSZÁMVÁLTOZTATÁSI TERVEK MUTATÓJA újra pozitív és az elmúlt 8 hónap legmagasabb szintjére emelkedett</vt:lpstr>
      <vt:lpstr>Fél év után újra többen terveznek létszámbővítést, mint leépítést az iparban és építőiparban</vt:lpstr>
      <vt:lpstr>Árak</vt:lpstr>
      <vt:lpstr>Az elmúlt 3 hónapban megvalósított áremelések indexe az elmúlt 8 hónap legmagasabb szintjére emelkedett</vt:lpstr>
      <vt:lpstr>A következő 3 hónapban tervezett áremelések mutatója minden iparágban nőtt és 10 hónapja nem volt ilyen magas szinten</vt:lpstr>
      <vt:lpstr>a magasabb infláció miatt a válaszadók 37 százaléka tervez évközi béremelést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Nyitrai Tamás</cp:lastModifiedBy>
  <cp:revision>2469</cp:revision>
  <dcterms:created xsi:type="dcterms:W3CDTF">2020-04-06T05:19:02Z</dcterms:created>
  <dcterms:modified xsi:type="dcterms:W3CDTF">2024-02-02T11:41:06Z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