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8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janu&#225;r\input\2024%20janu&#225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62109419719"/>
          <c:y val="4.1523086468784012E-2"/>
          <c:w val="0.80040478755773981"/>
          <c:h val="0.6504077643535547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2BA-4626-A5E1-6D8EED6FBC48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BA-4626-A5E1-6D8EED6FB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Indexek!$B$4:$AM$4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Indexek!$B$5:$AM$5</c:f>
              <c:numCache>
                <c:formatCode>General\ "pont"</c:formatCode>
                <c:ptCount val="3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BA-4626-A5E1-6D8EED6FBC48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2BA-4626-A5E1-6D8EED6FBC48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BA-4626-A5E1-6D8EED6FB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Indexek!$B$4:$AM$4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Indexek!$B$6:$AM$6</c:f>
              <c:numCache>
                <c:formatCode>General\ "pont"</c:formatCode>
                <c:ptCount val="3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BA-4626-A5E1-6D8EED6FBC48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2BA-4626-A5E1-6D8EED6FBC48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BA-4626-A5E1-6D8EED6FB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Indexek!$B$4:$AM$4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Indexek!$B$7:$AM$7</c:f>
              <c:numCache>
                <c:formatCode>General\ "pont"</c:formatCode>
                <c:ptCount val="38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2BA-4626-A5E1-6D8EED6FBC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2002203052175"/>
          <c:y val="0.92791350381219484"/>
          <c:w val="0.76342528054406955"/>
          <c:h val="7.2086496187805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8-4009-BC0E-96C60A680B5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868-4009-BC0E-96C60A680B5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868-4009-BC0E-96C60A680B5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868-4009-BC0E-96C60A680B5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868-4009-BC0E-96C60A680B5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868-4009-BC0E-96C60A680B5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E868-4009-BC0E-96C60A680B5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868-4009-BC0E-96C60A680B5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E868-4009-BC0E-96C60A680B5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868-4009-BC0E-96C60A680B5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E868-4009-BC0E-96C60A680B5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E868-4009-BC0E-96C60A680B5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E868-4009-BC0E-96C60A680B5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868-4009-BC0E-96C60A680B5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868-4009-BC0E-96C60A680B5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E868-4009-BC0E-96C60A680B5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E868-4009-BC0E-96C60A680B5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E868-4009-BC0E-96C60A680B5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E868-4009-BC0E-96C60A680B5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E868-4009-BC0E-96C60A680B5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E868-4009-BC0E-96C60A680B5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E868-4009-BC0E-96C60A680B5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E868-4009-BC0E-96C60A680B5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E868-4009-BC0E-96C60A680B5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E868-4009-BC0E-96C60A680B5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E868-4009-BC0E-96C60A680B5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E868-4009-BC0E-96C60A680B5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E868-4009-BC0E-96C60A680B5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E868-4009-BC0E-96C60A680B54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750A-43AA-A7D4-BC5237074E2E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71D5-46BF-A2F2-CCF21B7C3C7F}"/>
              </c:ext>
            </c:extLst>
          </c:dPt>
          <c:dPt>
            <c:idx val="37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1EB7-47DA-A77E-F23DB6018708}"/>
              </c:ext>
            </c:extLst>
          </c:dPt>
          <c:xVal>
            <c:numRef>
              <c:f>Árbevétel!$B$2:$AM$2</c:f>
              <c:numCache>
                <c:formatCode>General</c:formatCode>
                <c:ptCount val="3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</c:numCache>
            </c:numRef>
          </c:xVal>
          <c:yVal>
            <c:numRef>
              <c:f>Árbevétel!$B$3:$AM$3</c:f>
              <c:numCache>
                <c:formatCode>General</c:formatCode>
                <c:ptCount val="3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C-E868-4009-BC0E-96C60A680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472111600187175"/>
          <c:h val="0.3969436302198157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verzió'!$A$259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verzió'!$B$259:$AM$259</c:f>
              <c:numCache>
                <c:formatCode>General</c:formatCode>
                <c:ptCount val="38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C2-4B2C-AB42-0BC052B0EF1E}"/>
            </c:ext>
          </c:extLst>
        </c:ser>
        <c:ser>
          <c:idx val="1"/>
          <c:order val="1"/>
          <c:tx>
            <c:strRef>
              <c:f>'Új verzió'!$A$260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CC2-4B2C-AB42-0BC052B0EF1E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CC2-4B2C-AB42-0BC052B0EF1E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verzió'!$B$260:$AM$260</c:f>
              <c:numCache>
                <c:formatCode>General</c:formatCode>
                <c:ptCount val="38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C2-4B2C-AB42-0BC052B0EF1E}"/>
            </c:ext>
          </c:extLst>
        </c:ser>
        <c:ser>
          <c:idx val="7"/>
          <c:order val="2"/>
          <c:tx>
            <c:strRef>
              <c:f>'Új verzió'!$A$267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C2-4B2C-AB42-0BC052B0EF1E}"/>
                </c:ext>
              </c:extLst>
            </c:dLbl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verzió'!$B$267:$AM$267</c:f>
              <c:numCache>
                <c:formatCode>General</c:formatCode>
                <c:ptCount val="38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2CC2-4B2C-AB42-0BC052B0EF1E}"/>
            </c:ext>
          </c:extLst>
        </c:ser>
        <c:ser>
          <c:idx val="2"/>
          <c:order val="3"/>
          <c:tx>
            <c:strRef>
              <c:f>'Új verzió'!$A$262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verzió'!$B$262:$AM$262</c:f>
              <c:numCache>
                <c:formatCode>0%</c:formatCode>
                <c:ptCount val="38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CC2-4B2C-AB42-0BC052B0EF1E}"/>
            </c:ext>
          </c:extLst>
        </c:ser>
        <c:ser>
          <c:idx val="3"/>
          <c:order val="4"/>
          <c:tx>
            <c:strRef>
              <c:f>'Új verzió'!$A$263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verzió'!$B$263:$AM$263</c:f>
              <c:numCache>
                <c:formatCode>0%</c:formatCode>
                <c:ptCount val="38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CC2-4B2C-AB42-0BC052B0EF1E}"/>
            </c:ext>
          </c:extLst>
        </c:ser>
        <c:ser>
          <c:idx val="4"/>
          <c:order val="5"/>
          <c:tx>
            <c:strRef>
              <c:f>'Új verzió'!$A$264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0"/>
                  <c:y val="2.1067543872745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verzió'!$B$264:$AM$264</c:f>
              <c:numCache>
                <c:formatCode>0%</c:formatCode>
                <c:ptCount val="38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CC2-4B2C-AB42-0BC052B0EF1E}"/>
            </c:ext>
          </c:extLst>
        </c:ser>
        <c:ser>
          <c:idx val="5"/>
          <c:order val="6"/>
          <c:tx>
            <c:strRef>
              <c:f>'Új verzió'!$A$265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verzió'!$B$265:$AM$265</c:f>
              <c:numCache>
                <c:formatCode>0%</c:formatCode>
                <c:ptCount val="38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CC2-4B2C-AB42-0BC052B0EF1E}"/>
            </c:ext>
          </c:extLst>
        </c:ser>
        <c:ser>
          <c:idx val="6"/>
          <c:order val="7"/>
          <c:tx>
            <c:strRef>
              <c:f>'Új verzió'!$A$266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0"/>
                  <c:y val="-2.8967872825024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verzió'!$B$266:$AM$266</c:f>
              <c:numCache>
                <c:formatCode>0%</c:formatCode>
                <c:ptCount val="38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CC2-4B2C-AB42-0BC052B0EF1E}"/>
            </c:ext>
          </c:extLst>
        </c:ser>
        <c:ser>
          <c:idx val="8"/>
          <c:order val="8"/>
          <c:tx>
            <c:strRef>
              <c:f>'Új verzió'!$A$268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0"/>
                  <c:y val="2.106754387274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CC2-4B2C-AB42-0BC052B0EF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verzió'!$B$258:$AM$258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verzió'!$B$268:$AM$268</c:f>
              <c:numCache>
                <c:formatCode>0%</c:formatCode>
                <c:ptCount val="38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CC2-4B2C-AB42-0BC052B0E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verzió'!$A$269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2CC2-4B2C-AB42-0BC052B0EF1E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verzió'!$B$258:$AM$258</c15:sqref>
                        </c15:formulaRef>
                      </c:ext>
                    </c:extLst>
                    <c:strCache>
                      <c:ptCount val="38"/>
                      <c:pt idx="1">
                        <c:v>2021. Január</c:v>
                      </c:pt>
                      <c:pt idx="3">
                        <c:v>Március</c:v>
                      </c:pt>
                      <c:pt idx="5">
                        <c:v>Május</c:v>
                      </c:pt>
                      <c:pt idx="7">
                        <c:v>Július</c:v>
                      </c:pt>
                      <c:pt idx="9">
                        <c:v>Szeptember</c:v>
                      </c:pt>
                      <c:pt idx="11">
                        <c:v>November</c:v>
                      </c:pt>
                      <c:pt idx="13">
                        <c:v>2022. Január</c:v>
                      </c:pt>
                      <c:pt idx="15">
                        <c:v>Március</c:v>
                      </c:pt>
                      <c:pt idx="17">
                        <c:v>Május</c:v>
                      </c:pt>
                      <c:pt idx="19">
                        <c:v>Július</c:v>
                      </c:pt>
                      <c:pt idx="21">
                        <c:v>Szeptember</c:v>
                      </c:pt>
                      <c:pt idx="23">
                        <c:v>November</c:v>
                      </c:pt>
                      <c:pt idx="25">
                        <c:v>2023. január</c:v>
                      </c:pt>
                      <c:pt idx="27">
                        <c:v>Március</c:v>
                      </c:pt>
                      <c:pt idx="29">
                        <c:v>Május</c:v>
                      </c:pt>
                      <c:pt idx="31">
                        <c:v>Július</c:v>
                      </c:pt>
                      <c:pt idx="33">
                        <c:v>Szeptember</c:v>
                      </c:pt>
                      <c:pt idx="35">
                        <c:v>November</c:v>
                      </c:pt>
                      <c:pt idx="37">
                        <c:v>2024. Január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verzió'!$B$269:$Z$269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2CC2-4B2C-AB42-0BC052B0EF1E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774543465366325"/>
          <c:w val="0.97655142347788215"/>
          <c:h val="0.30456101707670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4519313210848648"/>
          <c:h val="0.6387852773362814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verzió'!$A$279:$A$316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verzió'!$B$279:$B$316</c:f>
              <c:numCache>
                <c:formatCode>General\ "pont"</c:formatCode>
                <c:ptCount val="38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CA-4BC4-B197-69B6ABB7CB24}"/>
            </c:ext>
          </c:extLst>
        </c:ser>
        <c:ser>
          <c:idx val="1"/>
          <c:order val="1"/>
          <c:tx>
            <c:strRef>
              <c:f>'Új verzió'!$C$278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CA-4BC4-B197-69B6ABB7C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verzió'!$A$279:$A$316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verzió'!$C$279:$C$316</c:f>
              <c:numCache>
                <c:formatCode>General\ "pont"</c:formatCode>
                <c:ptCount val="38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CA-4BC4-B197-69B6ABB7CB24}"/>
            </c:ext>
          </c:extLst>
        </c:ser>
        <c:ser>
          <c:idx val="2"/>
          <c:order val="2"/>
          <c:tx>
            <c:strRef>
              <c:f>'Új verzió'!$D$278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CA-4BC4-B197-69B6ABB7C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verzió'!$A$279:$A$316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verzió'!$D$279:$D$316</c:f>
              <c:numCache>
                <c:formatCode>General\ "pont"</c:formatCode>
                <c:ptCount val="38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CA-4BC4-B197-69B6ABB7CB24}"/>
            </c:ext>
          </c:extLst>
        </c:ser>
        <c:ser>
          <c:idx val="3"/>
          <c:order val="3"/>
          <c:tx>
            <c:strRef>
              <c:f>'Új verzió'!$E$278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0185067526415994E-16"/>
                  <c:y val="-1.83335220304386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CA-4BC4-B197-69B6ABB7C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verzió'!$A$279:$A$316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verzió'!$E$279:$E$316</c:f>
              <c:numCache>
                <c:formatCode>General\ "pont"</c:formatCode>
                <c:ptCount val="38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CA-4BC4-B197-69B6ABB7CB24}"/>
            </c:ext>
          </c:extLst>
        </c:ser>
        <c:ser>
          <c:idx val="4"/>
          <c:order val="4"/>
          <c:tx>
            <c:strRef>
              <c:f>'Új verzió'!$F$278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CA-4BC4-B197-69B6ABB7C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verzió'!$A$279:$A$316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verzió'!$F$279:$F$316</c:f>
              <c:numCache>
                <c:formatCode>General\ "pont"</c:formatCode>
                <c:ptCount val="3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CA-4BC4-B197-69B6ABB7C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7610301837270346"/>
          <c:h val="0.6593942404856991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verzió'!$A$320:$A$357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verzió'!$B$320:$B$357</c:f>
              <c:numCache>
                <c:formatCode>General\ "pont"</c:formatCode>
                <c:ptCount val="38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A6-4389-A1F4-B8E209B61B9E}"/>
            </c:ext>
          </c:extLst>
        </c:ser>
        <c:ser>
          <c:idx val="1"/>
          <c:order val="1"/>
          <c:tx>
            <c:strRef>
              <c:f>'Új verzió'!$C$319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verzió'!$A$320:$A$357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verzió'!$C$320:$C$357</c:f>
              <c:numCache>
                <c:formatCode>General\ "pont"</c:formatCode>
                <c:ptCount val="38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A6-4389-A1F4-B8E209B61B9E}"/>
            </c:ext>
          </c:extLst>
        </c:ser>
        <c:ser>
          <c:idx val="2"/>
          <c:order val="2"/>
          <c:tx>
            <c:strRef>
              <c:f>'Új verzió'!$D$319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0185067526415994E-16"/>
                  <c:y val="-1.9747661427899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A6-4389-A1F4-B8E209B61B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verzió'!$A$320:$A$357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verzió'!$D$320:$D$357</c:f>
              <c:numCache>
                <c:formatCode>General\ "pont"</c:formatCode>
                <c:ptCount val="38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A6-4389-A1F4-B8E209B61B9E}"/>
            </c:ext>
          </c:extLst>
        </c:ser>
        <c:ser>
          <c:idx val="3"/>
          <c:order val="3"/>
          <c:tx>
            <c:strRef>
              <c:f>'Új verzió'!$E$319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0185067526415994E-16"/>
                  <c:y val="1.48107460709248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A6-4389-A1F4-B8E209B61B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verzió'!$A$320:$A$357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verzió'!$E$320:$E$357</c:f>
              <c:numCache>
                <c:formatCode>General\ "pont"</c:formatCode>
                <c:ptCount val="38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A6-4389-A1F4-B8E209B61B9E}"/>
            </c:ext>
          </c:extLst>
        </c:ser>
        <c:ser>
          <c:idx val="4"/>
          <c:order val="4"/>
          <c:tx>
            <c:strRef>
              <c:f>'Új verzió'!$F$319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A6-4389-A1F4-B8E209B61B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verzió'!$A$320:$A$357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verzió'!$F$320:$F$357</c:f>
              <c:numCache>
                <c:formatCode>General\ "pont"</c:formatCode>
                <c:ptCount val="3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1A6-4389-A1F4-B8E209B61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3148747121671449"/>
          <c:w val="0.79775076552930879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4865247718148764"/>
          <c:h val="0.559427797702988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verzió'!$L$369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verzió'!$K$370:$K$407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verzió'!$L$370:$L$407</c:f>
              <c:numCache>
                <c:formatCode>General\ "pont"</c:formatCode>
                <c:ptCount val="38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23-405E-84BE-FDCF22651B1D}"/>
            </c:ext>
          </c:extLst>
        </c:ser>
        <c:ser>
          <c:idx val="1"/>
          <c:order val="1"/>
          <c:tx>
            <c:strRef>
              <c:f>'Új verzió'!$M$369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23-405E-84BE-FDCF22651B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verzió'!$K$370:$K$407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verzió'!$M$370:$M$407</c:f>
              <c:numCache>
                <c:formatCode>General\ "pont"</c:formatCode>
                <c:ptCount val="38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23-405E-84BE-FDCF22651B1D}"/>
            </c:ext>
          </c:extLst>
        </c:ser>
        <c:ser>
          <c:idx val="2"/>
          <c:order val="2"/>
          <c:tx>
            <c:strRef>
              <c:f>'Új verzió'!$N$369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23-405E-84BE-FDCF22651B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verzió'!$K$370:$K$407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verzió'!$N$370:$N$407</c:f>
              <c:numCache>
                <c:formatCode>General\ "pont"</c:formatCode>
                <c:ptCount val="38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23-405E-84BE-FDCF22651B1D}"/>
            </c:ext>
          </c:extLst>
        </c:ser>
        <c:ser>
          <c:idx val="3"/>
          <c:order val="3"/>
          <c:tx>
            <c:strRef>
              <c:f>'Új verzió'!$O$369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23-405E-84BE-FDCF22651B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verzió'!$K$370:$K$407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verzió'!$O$370:$O$407</c:f>
              <c:numCache>
                <c:formatCode>General\ "pont"</c:formatCode>
                <c:ptCount val="3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23-405E-84BE-FDCF22651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3885444675695"/>
          <c:y val="0.84553272018755832"/>
          <c:w val="0.73733390886549555"/>
          <c:h val="0.138490769057230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604709098862642"/>
          <c:h val="0.658474507020053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verzió'!$B$404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F3-4634-AC84-9C547678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verzió'!$A$405:$A$442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verzió'!$B$405:$B$442</c:f>
              <c:numCache>
                <c:formatCode>General\ "pont"</c:formatCode>
                <c:ptCount val="38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F3-4634-AC84-9C547678D816}"/>
            </c:ext>
          </c:extLst>
        </c:ser>
        <c:ser>
          <c:idx val="1"/>
          <c:order val="1"/>
          <c:tx>
            <c:strRef>
              <c:f>'Új verzió'!$C$404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3888888888888889E-3"/>
                  <c:y val="1.4755414481916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F3-4634-AC84-9C547678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verzió'!$A$405:$A$442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verzió'!$C$405:$C$442</c:f>
              <c:numCache>
                <c:formatCode>General\ "pont"</c:formatCode>
                <c:ptCount val="38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F3-4634-AC84-9C547678D816}"/>
            </c:ext>
          </c:extLst>
        </c:ser>
        <c:ser>
          <c:idx val="2"/>
          <c:order val="2"/>
          <c:tx>
            <c:strRef>
              <c:f>'Új verzió'!$D$404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F3-4634-AC84-9C547678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verzió'!$A$405:$A$442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verzió'!$D$405:$D$442</c:f>
              <c:numCache>
                <c:formatCode>General\ "pont"</c:formatCode>
                <c:ptCount val="38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F3-4634-AC84-9C547678D816}"/>
            </c:ext>
          </c:extLst>
        </c:ser>
        <c:ser>
          <c:idx val="3"/>
          <c:order val="3"/>
          <c:tx>
            <c:strRef>
              <c:f>'Új verzió'!$E$404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F3-4634-AC84-9C547678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verzió'!$A$405:$A$442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verzió'!$E$405:$E$442</c:f>
              <c:numCache>
                <c:formatCode>General\ "pont"</c:formatCode>
                <c:ptCount val="38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F3-4634-AC84-9C547678D816}"/>
            </c:ext>
          </c:extLst>
        </c:ser>
        <c:ser>
          <c:idx val="4"/>
          <c:order val="4"/>
          <c:tx>
            <c:strRef>
              <c:f>'Új verzió'!$F$404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F3-4634-AC84-9C547678D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verzió'!$A$405:$A$442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verzió'!$F$405:$F$442</c:f>
              <c:numCache>
                <c:formatCode>General\ "pont"</c:formatCode>
                <c:ptCount val="3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F3-4634-AC84-9C547678D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0234033245845"/>
          <c:y val="0.93174342774087637"/>
          <c:w val="0.81025076552930886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922633878086757E-2"/>
          <c:w val="0.74102646544181983"/>
          <c:h val="0.566993810536808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verzió'!$L$444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75-455C-AF00-62C63C628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verzió'!$K$445:$K$482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verzió'!$L$445:$L$482</c:f>
              <c:numCache>
                <c:formatCode>General\ "pont"</c:formatCode>
                <c:ptCount val="38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75-455C-AF00-62C63C628E03}"/>
            </c:ext>
          </c:extLst>
        </c:ser>
        <c:ser>
          <c:idx val="1"/>
          <c:order val="1"/>
          <c:tx>
            <c:strRef>
              <c:f>'Új verzió'!$M$444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75-455C-AF00-62C63C628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verzió'!$K$445:$K$482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verzió'!$M$445:$M$482</c:f>
              <c:numCache>
                <c:formatCode>General\ "pont"</c:formatCode>
                <c:ptCount val="38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75-455C-AF00-62C63C628E03}"/>
            </c:ext>
          </c:extLst>
        </c:ser>
        <c:ser>
          <c:idx val="2"/>
          <c:order val="2"/>
          <c:tx>
            <c:strRef>
              <c:f>'Új verzió'!$N$444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75-455C-AF00-62C63C628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verzió'!$K$445:$K$482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verzió'!$N$445:$N$482</c:f>
              <c:numCache>
                <c:formatCode>General\ "pont"</c:formatCode>
                <c:ptCount val="38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75-455C-AF00-62C63C628E03}"/>
            </c:ext>
          </c:extLst>
        </c:ser>
        <c:ser>
          <c:idx val="3"/>
          <c:order val="3"/>
          <c:tx>
            <c:strRef>
              <c:f>'Új verzió'!$O$444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1.388888888888787E-3"/>
                  <c:y val="-2.09777316010737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75-455C-AF00-62C63C628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verzió'!$K$445:$K$482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verzió'!$O$445:$O$482</c:f>
              <c:numCache>
                <c:formatCode>General\ "pont"</c:formatCode>
                <c:ptCount val="3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75-455C-AF00-62C63C628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55522747156606"/>
          <c:y val="0.85837305715956969"/>
          <c:w val="0.79705621172353458"/>
          <c:h val="0.1258936441396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1342580079E-2"/>
          <c:w val="0.76324868766404197"/>
          <c:h val="0.5898660005456024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verzió'!$B$607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59-4BA4-A9EB-BB91C0D11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verzió'!$A$608:$A$627</c:f>
              <c:strCache>
                <c:ptCount val="2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</c:strCache>
            </c:strRef>
          </c:cat>
          <c:val>
            <c:numRef>
              <c:f>'Új verzió'!$B$608:$B$627</c:f>
              <c:numCache>
                <c:formatCode>General\ "pont"</c:formatCode>
                <c:ptCount val="20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59-4BA4-A9EB-BB91C0D1110F}"/>
            </c:ext>
          </c:extLst>
        </c:ser>
        <c:ser>
          <c:idx val="1"/>
          <c:order val="1"/>
          <c:tx>
            <c:strRef>
              <c:f>'Új verzió'!$C$607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59-4BA4-A9EB-BB91C0D11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verzió'!$A$608:$A$627</c:f>
              <c:strCache>
                <c:ptCount val="2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</c:strCache>
            </c:strRef>
          </c:cat>
          <c:val>
            <c:numRef>
              <c:f>'Új verzió'!$C$608:$C$627</c:f>
              <c:numCache>
                <c:formatCode>General\ "pont"</c:formatCode>
                <c:ptCount val="20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59-4BA4-A9EB-BB91C0D1110F}"/>
            </c:ext>
          </c:extLst>
        </c:ser>
        <c:ser>
          <c:idx val="2"/>
          <c:order val="2"/>
          <c:tx>
            <c:strRef>
              <c:f>'Új verzió'!$D$607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59-4BA4-A9EB-BB91C0D11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verzió'!$A$608:$A$627</c:f>
              <c:strCache>
                <c:ptCount val="2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</c:strCache>
            </c:strRef>
          </c:cat>
          <c:val>
            <c:numRef>
              <c:f>'Új verzió'!$D$608:$D$627</c:f>
              <c:numCache>
                <c:formatCode>General\ "pont"</c:formatCode>
                <c:ptCount val="20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59-4BA4-A9EB-BB91C0D1110F}"/>
            </c:ext>
          </c:extLst>
        </c:ser>
        <c:ser>
          <c:idx val="3"/>
          <c:order val="3"/>
          <c:tx>
            <c:strRef>
              <c:f>'Új verzió'!$E$607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59-4BA4-A9EB-BB91C0D11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verzió'!$A$608:$A$627</c:f>
              <c:strCache>
                <c:ptCount val="2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</c:strCache>
            </c:strRef>
          </c:cat>
          <c:val>
            <c:numRef>
              <c:f>'Új verzió'!$E$608:$E$627</c:f>
              <c:numCache>
                <c:formatCode>General\ "pont"</c:formatCode>
                <c:ptCount val="20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59-4BA4-A9EB-BB91C0D111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72189413823271"/>
          <c:y val="0.85628027370636295"/>
          <c:w val="0.77066732283464567"/>
          <c:h val="0.12775394084613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9943448619679"/>
          <c:y val="4.1775671264285989E-2"/>
          <c:w val="0.75275636162120507"/>
          <c:h val="0.568511742868553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verzió'!$L$573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5F-40B9-8458-3C269422D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verzió'!$K$574:$K$611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verzió'!$L$574:$L$611</c:f>
              <c:numCache>
                <c:formatCode>General\ "pont"</c:formatCode>
                <c:ptCount val="38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5F-40B9-8458-3C269422DD8E}"/>
            </c:ext>
          </c:extLst>
        </c:ser>
        <c:ser>
          <c:idx val="1"/>
          <c:order val="1"/>
          <c:tx>
            <c:strRef>
              <c:f>'Új verzió'!$M$573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5F-40B9-8458-3C269422D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verzió'!$K$574:$K$611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verzió'!$M$574:$M$611</c:f>
              <c:numCache>
                <c:formatCode>General\ "pont"</c:formatCode>
                <c:ptCount val="38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5F-40B9-8458-3C269422DD8E}"/>
            </c:ext>
          </c:extLst>
        </c:ser>
        <c:ser>
          <c:idx val="2"/>
          <c:order val="2"/>
          <c:tx>
            <c:strRef>
              <c:f>'Új verzió'!$N$573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C5F-40B9-8458-3C269422D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verzió'!$K$574:$K$611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verzió'!$N$574:$N$611</c:f>
              <c:numCache>
                <c:formatCode>General\ "pont"</c:formatCode>
                <c:ptCount val="38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5F-40B9-8458-3C269422DD8E}"/>
            </c:ext>
          </c:extLst>
        </c:ser>
        <c:ser>
          <c:idx val="3"/>
          <c:order val="3"/>
          <c:tx>
            <c:strRef>
              <c:f>'Új verzió'!$O$573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1.385421547232137E-3"/>
                  <c:y val="3.9195361409008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5F-40B9-8458-3C269422D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verzió'!$K$574:$K$611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verzió'!$O$574:$O$611</c:f>
              <c:numCache>
                <c:formatCode>General\ "pont"</c:formatCode>
                <c:ptCount val="38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5F-40B9-8458-3C269422D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02754479847843"/>
          <c:y val="0.87976392375008483"/>
          <c:w val="0.8326325682061028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verzió'!$B$631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verzió'!$A$632:$A$636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verzió'!$B$632:$B$636</c:f>
              <c:numCache>
                <c:formatCode>General</c:formatCode>
                <c:ptCount val="5"/>
                <c:pt idx="0">
                  <c:v>0.49299999999999999</c:v>
                </c:pt>
                <c:pt idx="1">
                  <c:v>0.1767</c:v>
                </c:pt>
                <c:pt idx="2">
                  <c:v>0.13950000000000001</c:v>
                </c:pt>
                <c:pt idx="3">
                  <c:v>5.1200000000000002E-2</c:v>
                </c:pt>
                <c:pt idx="4">
                  <c:v>0.13950000000000001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76-8A17-FAAB3D20A658}"/>
            </c:ext>
          </c:extLst>
        </c:ser>
        <c:ser>
          <c:idx val="1"/>
          <c:order val="1"/>
          <c:tx>
            <c:strRef>
              <c:f>'Új verzió'!$C$631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verzió'!$A$632:$A$636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verzió'!$C$632:$C$636</c:f>
              <c:numCache>
                <c:formatCode>General</c:formatCode>
                <c:ptCount val="5"/>
                <c:pt idx="0">
                  <c:v>0.4</c:v>
                </c:pt>
                <c:pt idx="1">
                  <c:v>0.125</c:v>
                </c:pt>
                <c:pt idx="2">
                  <c:v>0.2</c:v>
                </c:pt>
                <c:pt idx="3">
                  <c:v>2.5000000000000001E-2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76-8A17-FAAB3D20A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577220034995623"/>
          <c:y val="0.93010686525584441"/>
          <c:w val="0.42540004374453194"/>
          <c:h val="6.74625085478616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2.8147708854644168E-2"/>
          <c:w val="0.80318110236220475"/>
          <c:h val="0.6827289405551840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2.0370135052831988E-16"/>
                  <c:y val="2.3056185078835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02-46A6-9DF1-4A4E656AB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Indexek!$A$53:$A$90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Indexek!$B$53:$B$90</c:f>
              <c:numCache>
                <c:formatCode>General\ "pont"</c:formatCode>
                <c:ptCount val="38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02-46A6-9DF1-4A4E656AB50B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F02-46A6-9DF1-4A4E656AB50B}"/>
              </c:ext>
            </c:extLst>
          </c:dPt>
          <c:dLbls>
            <c:dLbl>
              <c:idx val="37"/>
              <c:layout>
                <c:manualLayout>
                  <c:x val="-2.0370135052831988E-16"/>
                  <c:y val="5.1235966841857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02-46A6-9DF1-4A4E656AB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Indexek!$A$53:$A$90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Indexek!$C$53:$C$90</c:f>
              <c:numCache>
                <c:formatCode>General\ "pont"</c:formatCode>
                <c:ptCount val="38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02-46A6-9DF1-4A4E656AB50B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02-46A6-9DF1-4A4E656AB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Indexek!$A$53:$A$90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Indexek!$D$53:$D$90</c:f>
              <c:numCache>
                <c:formatCode>General\ "pont"</c:formatCode>
                <c:ptCount val="38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F02-46A6-9DF1-4A4E656AB50B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02-46A6-9DF1-4A4E656AB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Indexek!$A$53:$A$90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Indexek!$E$53:$E$90</c:f>
              <c:numCache>
                <c:formatCode>General\ "pont"</c:formatCode>
                <c:ptCount val="38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F02-46A6-9DF1-4A4E656AB50B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02-46A6-9DF1-4A4E656AB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Indexek!$A$53:$A$90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Indexek!$F$53:$F$90</c:f>
              <c:numCache>
                <c:formatCode>General\ "pont"</c:formatCode>
                <c:ptCount val="3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F02-46A6-9DF1-4A4E656AB5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599925153097677"/>
          <c:y val="0.91005839380616416"/>
          <c:w val="0.72966805880009389"/>
          <c:h val="6.7918204740175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546880527874083"/>
          <c:h val="0.5827779051146296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Indexek!$B$26:$AM$26</c:f>
              <c:numCache>
                <c:formatCode>General\ "pont"</c:formatCode>
                <c:ptCount val="3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E7-4193-9383-0780229383E7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3888890407796413E-3"/>
                  <c:y val="-3.8427992523183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Indexek!$B$27:$AM$27</c:f>
              <c:numCache>
                <c:formatCode>General\ "pont"</c:formatCode>
                <c:ptCount val="38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E7-4193-9383-0780229383E7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2.7777780815591807E-3"/>
                  <c:y val="-1.441049719619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Indexek!$B$28:$AM$28</c:f>
              <c:numCache>
                <c:formatCode>General\ "pont"</c:formatCode>
                <c:ptCount val="38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E7-4193-9383-0780229383E7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2.7777780815591807E-3"/>
                  <c:y val="3.1222743925086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Indexek!$B$29:$AM$29</c:f>
              <c:numCache>
                <c:formatCode>General\ "pont"</c:formatCode>
                <c:ptCount val="3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E7-4193-9383-0780229383E7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2.7777780815591807E-3"/>
                  <c:y val="3.122274392508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Indexek!$B$30:$AM$30</c:f>
              <c:numCache>
                <c:formatCode>General</c:formatCode>
                <c:ptCount val="38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E7-4193-9383-0780229383E7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Indexek!$B$31:$AM$31</c:f>
              <c:numCache>
                <c:formatCode>General\ "pont"</c:formatCode>
                <c:ptCount val="38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E7-4193-9383-0780229383E7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7"/>
              <c:layout>
                <c:manualLayout>
                  <c:x val="2.7777780815591807E-3"/>
                  <c:y val="3.8427992523183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E7-4193-9383-078022938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Indexek!$B$25:$AM$25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Indexek!$B$32:$AM$32</c:f>
              <c:numCache>
                <c:formatCode>General\ "pont"</c:formatCode>
                <c:ptCount val="3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EE7-4193-9383-078022938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4420914744E-2"/>
          <c:y val="0.82317279812519806"/>
          <c:w val="0.9806540879980411"/>
          <c:h val="0.176827201874801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741787007784847E-2"/>
          <c:w val="0.75406798621760407"/>
          <c:h val="0.53743325806427245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Indexek!$B$39:$AM$39</c:f>
              <c:numCache>
                <c:formatCode>General\ "pont"</c:formatCode>
                <c:ptCount val="38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2F-419C-8C2E-9D8E00749206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Indexek!$B$40:$AM$40</c:f>
              <c:numCache>
                <c:formatCode>General\ "pont"</c:formatCode>
                <c:ptCount val="3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2F-419C-8C2E-9D8E00749206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Indexek!$B$41:$AM$41</c:f>
              <c:numCache>
                <c:formatCode>General\ "pont"</c:formatCode>
                <c:ptCount val="3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2F-419C-8C2E-9D8E00749206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Indexek!$B$42:$AM$42</c:f>
              <c:numCache>
                <c:formatCode>General\ "pont"</c:formatCode>
                <c:ptCount val="3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82F-419C-8C2E-9D8E00749206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3936909039392433E-3"/>
                  <c:y val="-2.3404482345372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Indexek!$B$43:$AM$43</c:f>
              <c:numCache>
                <c:formatCode>General\ "pont"</c:formatCode>
                <c:ptCount val="3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82F-419C-8C2E-9D8E00749206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Indexek!$B$44:$AM$44</c:f>
              <c:numCache>
                <c:formatCode>General\ "pont"</c:formatCode>
                <c:ptCount val="3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82F-419C-8C2E-9D8E00749206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2F-419C-8C2E-9D8E00749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Indexek!$B$38:$AM$38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Indexek!$B$45:$AM$45</c:f>
              <c:numCache>
                <c:formatCode>General\ "pont"</c:formatCode>
                <c:ptCount val="3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82F-419C-8C2E-9D8E00749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51186228490249E-3"/>
          <c:y val="0.78158421070963313"/>
          <c:w val="0.99692488137715096"/>
          <c:h val="0.20905399635221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4.7612108368505768E-2"/>
          <c:w val="0.80663416623374462"/>
          <c:h val="0.6583995188936125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7-49D8-9357-12EBD70D6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Indexek!$A$94:$A$131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Indexek!$B$94:$B$131</c:f>
              <c:numCache>
                <c:formatCode>General\ "pont"</c:formatCode>
                <c:ptCount val="38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67-49D8-9357-12EBD70D6E77}"/>
            </c:ext>
          </c:extLst>
        </c:ser>
        <c:ser>
          <c:idx val="1"/>
          <c:order val="1"/>
          <c:tx>
            <c:strRef>
              <c:f>Indexek!$C$93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7-49D8-9357-12EBD70D6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Indexek!$A$94:$A$131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Indexek!$C$94:$C$131</c:f>
              <c:numCache>
                <c:formatCode>General\ "pont"</c:formatCode>
                <c:ptCount val="38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67-49D8-9357-12EBD70D6E77}"/>
            </c:ext>
          </c:extLst>
        </c:ser>
        <c:ser>
          <c:idx val="2"/>
          <c:order val="2"/>
          <c:tx>
            <c:strRef>
              <c:f>Indexek!$D$93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7-49D8-9357-12EBD70D6E77}"/>
                </c:ext>
              </c:extLst>
            </c:dLbl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7-49D8-9357-12EBD70D6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Indexek!$A$94:$A$131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Indexek!$D$94:$D$131</c:f>
              <c:numCache>
                <c:formatCode>General\ "pont"</c:formatCode>
                <c:ptCount val="38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67-49D8-9357-12EBD70D6E77}"/>
            </c:ext>
          </c:extLst>
        </c:ser>
        <c:ser>
          <c:idx val="3"/>
          <c:order val="3"/>
          <c:tx>
            <c:strRef>
              <c:f>Indexek!$E$93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7-49D8-9357-12EBD70D6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Indexek!$A$94:$A$131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Indexek!$E$94:$E$131</c:f>
              <c:numCache>
                <c:formatCode>General\ "pont"</c:formatCode>
                <c:ptCount val="38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67-49D8-9357-12EBD70D6E77}"/>
            </c:ext>
          </c:extLst>
        </c:ser>
        <c:ser>
          <c:idx val="4"/>
          <c:order val="4"/>
          <c:tx>
            <c:strRef>
              <c:f>Indexek!$F$93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1.7332247351822673E-3"/>
                  <c:y val="-2.7473251436691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7-49D8-9357-12EBD70D6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Indexek!$A$94:$A$131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Indexek!$F$94:$F$131</c:f>
              <c:numCache>
                <c:formatCode>General\ "pont"</c:formatCode>
                <c:ptCount val="3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D67-49D8-9357-12EBD70D6E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01190694885507"/>
          <c:y val="0.92568436321644321"/>
          <c:w val="0.6854878587574379"/>
          <c:h val="6.93205001587037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60131393449619E-2"/>
          <c:w val="0.86549956255468063"/>
          <c:h val="0.6624429321187432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629-4320-82BF-E81F57A38299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629-4320-82BF-E81F57A38299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29-4320-82BF-E81F57A38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verzió'!$B$56:$B$93</c:f>
              <c:numCache>
                <c:formatCode>0%</c:formatCode>
                <c:ptCount val="38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29-4320-82BF-E81F57A38299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629-4320-82BF-E81F57A38299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29-4320-82BF-E81F57A38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verzió'!$C$56:$C$93</c:f>
              <c:numCache>
                <c:formatCode>0%</c:formatCode>
                <c:ptCount val="38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29-4320-82BF-E81F57A38299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0"/>
                  <c:y val="4.8613203116297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29-4320-82BF-E81F57A38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verzió'!$D$56:$D$93</c:f>
              <c:numCache>
                <c:formatCode>0%</c:formatCode>
                <c:ptCount val="38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629-4320-82BF-E81F57A38299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29-4320-82BF-E81F57A38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verzió'!$E$56:$E$93</c:f>
              <c:numCache>
                <c:formatCode>0%</c:formatCode>
                <c:ptCount val="38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629-4320-82BF-E81F57A38299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3629-4320-82BF-E81F57A38299}"/>
              </c:ext>
            </c:extLst>
          </c:dPt>
          <c:dLbls>
            <c:dLbl>
              <c:idx val="37"/>
              <c:layout>
                <c:manualLayout>
                  <c:x val="-1.3944110249382176E-3"/>
                  <c:y val="-4.86132031162977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629-4320-82BF-E81F57A38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verzió'!$F$56:$F$93</c:f>
              <c:numCache>
                <c:formatCode>0%</c:formatCode>
                <c:ptCount val="3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629-4320-82BF-E81F57A382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8011811023622"/>
          <c:y val="0.93010588874313438"/>
          <c:w val="0.79775076552930879"/>
          <c:h val="6.74634511010507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89488603399895E-2"/>
          <c:y val="3.1526834947809224E-2"/>
          <c:w val="0.87116271556897584"/>
          <c:h val="0.595939140466339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18-4116-A3BC-9073B4EBF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verzió'!$K$96:$K$133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verzió'!$L$96:$L$133</c:f>
              <c:numCache>
                <c:formatCode>0%</c:formatCode>
                <c:ptCount val="38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18-4116-A3BC-9073B4EBFCFC}"/>
            </c:ext>
          </c:extLst>
        </c:ser>
        <c:ser>
          <c:idx val="1"/>
          <c:order val="1"/>
          <c:tx>
            <c:strRef>
              <c:f>'Új verzió'!$M$95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18-4116-A3BC-9073B4EBF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verzió'!$K$96:$K$133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verzió'!$M$96:$M$133</c:f>
              <c:numCache>
                <c:formatCode>0%</c:formatCode>
                <c:ptCount val="38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18-4116-A3BC-9073B4EBFCFC}"/>
            </c:ext>
          </c:extLst>
        </c:ser>
        <c:ser>
          <c:idx val="2"/>
          <c:order val="2"/>
          <c:tx>
            <c:strRef>
              <c:f>'Új verzió'!$N$95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18-4116-A3BC-9073B4EBF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verzió'!$K$96:$K$133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verzió'!$N$96:$N$133</c:f>
              <c:numCache>
                <c:formatCode>0%</c:formatCode>
                <c:ptCount val="38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18-4116-A3BC-9073B4EBFCFC}"/>
            </c:ext>
          </c:extLst>
        </c:ser>
        <c:ser>
          <c:idx val="3"/>
          <c:order val="3"/>
          <c:tx>
            <c:strRef>
              <c:f>'Új verzió'!$O$95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3888890407796413E-3"/>
                  <c:y val="-2.7106546871381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18-4116-A3BC-9073B4EBFC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verzió'!$K$96:$K$133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verzió'!$O$96:$O$133</c:f>
              <c:numCache>
                <c:formatCode>0%</c:formatCode>
                <c:ptCount val="3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18-4116-A3BC-9073B4EBF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94401847594254"/>
          <c:y val="0.86714974659647426"/>
          <c:w val="0.86233408380731458"/>
          <c:h val="0.13013959871638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732567804024499"/>
          <c:h val="0.6475518583691165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A2-47EB-B8CF-2FB1E0324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verzió'!$A$128:$A$165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verzió'!$B$128:$B$165</c:f>
              <c:numCache>
                <c:formatCode>General\ "pont"</c:formatCode>
                <c:ptCount val="38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A2-47EB-B8CF-2FB1E0324C0B}"/>
            </c:ext>
          </c:extLst>
        </c:ser>
        <c:ser>
          <c:idx val="1"/>
          <c:order val="1"/>
          <c:tx>
            <c:strRef>
              <c:f>'Új verzió'!$C$127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verzió'!$A$128:$A$165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verzió'!$C$128:$C$165</c:f>
              <c:numCache>
                <c:formatCode>General\ "pont"</c:formatCode>
                <c:ptCount val="38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A2-47EB-B8CF-2FB1E0324C0B}"/>
            </c:ext>
          </c:extLst>
        </c:ser>
        <c:ser>
          <c:idx val="2"/>
          <c:order val="2"/>
          <c:tx>
            <c:strRef>
              <c:f>'Új verzió'!$D$127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3888890407797432E-3"/>
                  <c:y val="-4.9129489279616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A2-47EB-B8CF-2FB1E0324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verzió'!$A$128:$A$165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verzió'!$D$128:$D$165</c:f>
              <c:numCache>
                <c:formatCode>General\ "pont"</c:formatCode>
                <c:ptCount val="38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A2-47EB-B8CF-2FB1E0324C0B}"/>
            </c:ext>
          </c:extLst>
        </c:ser>
        <c:ser>
          <c:idx val="3"/>
          <c:order val="3"/>
          <c:tx>
            <c:strRef>
              <c:f>'Új verzió'!$E$127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A2-47EB-B8CF-2FB1E0324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verzió'!$A$128:$A$165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verzió'!$E$128:$E$165</c:f>
              <c:numCache>
                <c:formatCode>General\ "pont"</c:formatCode>
                <c:ptCount val="38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A2-47EB-B8CF-2FB1E0324C0B}"/>
            </c:ext>
          </c:extLst>
        </c:ser>
        <c:ser>
          <c:idx val="4"/>
          <c:order val="4"/>
          <c:tx>
            <c:strRef>
              <c:f>'Új verzió'!$F$127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7"/>
              <c:layout>
                <c:manualLayout>
                  <c:x val="-1.0185067526415994E-16"/>
                  <c:y val="1.5077724482484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A2-47EB-B8CF-2FB1E0324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verzió'!$A$128:$A$165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verzió'!$F$128:$F$165</c:f>
              <c:numCache>
                <c:formatCode>General\ "pont"</c:formatCode>
                <c:ptCount val="3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A2-47EB-B8CF-2FB1E032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569017450679958E-2"/>
          <c:y val="0.92199416983832339"/>
          <c:w val="0.82275085550643656"/>
          <c:h val="6.817993230575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723614613438997E-2"/>
          <c:w val="0.85910981418309118"/>
          <c:h val="0.663628779987099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B25-45E5-9A2E-C74B72A44BD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B25-45E5-9A2E-C74B72A44BD0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B25-45E5-9A2E-C74B72A44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verzió'!$A$179:$A$216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verzió'!$B$179:$B$216</c:f>
              <c:numCache>
                <c:formatCode>0%</c:formatCode>
                <c:ptCount val="38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25-45E5-9A2E-C74B72A44BD0}"/>
            </c:ext>
          </c:extLst>
        </c:ser>
        <c:ser>
          <c:idx val="1"/>
          <c:order val="1"/>
          <c:tx>
            <c:strRef>
              <c:f>'Új verzió'!$C$178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B25-45E5-9A2E-C74B72A44BD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B25-45E5-9A2E-C74B72A44BD0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B25-45E5-9A2E-C74B72A44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verzió'!$A$179:$A$216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verzió'!$C$179:$C$216</c:f>
              <c:numCache>
                <c:formatCode>0%</c:formatCode>
                <c:ptCount val="38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25-45E5-9A2E-C74B72A44BD0}"/>
            </c:ext>
          </c:extLst>
        </c:ser>
        <c:ser>
          <c:idx val="2"/>
          <c:order val="2"/>
          <c:tx>
            <c:strRef>
              <c:f>'Új verzió'!$D$178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B25-45E5-9A2E-C74B72A44BD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B25-45E5-9A2E-C74B72A44BD0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B25-45E5-9A2E-C74B72A44BD0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B25-45E5-9A2E-C74B72A44BD0}"/>
              </c:ext>
            </c:extLst>
          </c:dPt>
          <c:dLbls>
            <c:dLbl>
              <c:idx val="37"/>
              <c:layout>
                <c:manualLayout>
                  <c:x val="-1.0185066412563586E-16"/>
                  <c:y val="-2.42212117548020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B25-45E5-9A2E-C74B72A44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verzió'!$A$179:$A$216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verzió'!$D$179:$D$216</c:f>
              <c:numCache>
                <c:formatCode>0%</c:formatCode>
                <c:ptCount val="38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B25-45E5-9A2E-C74B72A44BD0}"/>
            </c:ext>
          </c:extLst>
        </c:ser>
        <c:ser>
          <c:idx val="3"/>
          <c:order val="3"/>
          <c:tx>
            <c:strRef>
              <c:f>'Új verzió'!$E$178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B25-45E5-9A2E-C74B72A44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verzió'!$A$179:$A$216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verzió'!$E$179:$E$216</c:f>
              <c:numCache>
                <c:formatCode>0%</c:formatCode>
                <c:ptCount val="38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B25-45E5-9A2E-C74B72A44BD0}"/>
            </c:ext>
          </c:extLst>
        </c:ser>
        <c:ser>
          <c:idx val="4"/>
          <c:order val="4"/>
          <c:tx>
            <c:strRef>
              <c:f>'Új verzió'!$F$178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25-45E5-9A2E-C74B72A44BD0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5B25-45E5-9A2E-C74B72A44BD0}"/>
              </c:ext>
            </c:extLst>
          </c:dPt>
          <c:dLbls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B25-45E5-9A2E-C74B72A44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verzió'!$A$179:$A$216</c:f>
              <c:strCache>
                <c:ptCount val="38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</c:strCache>
            </c:strRef>
          </c:cat>
          <c:val>
            <c:numRef>
              <c:f>'Új verzió'!$F$179:$F$216</c:f>
              <c:numCache>
                <c:formatCode>0%</c:formatCode>
                <c:ptCount val="38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B25-45E5-9A2E-C74B72A44B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0135482268648"/>
          <c:y val="0.92550718645259944"/>
          <c:w val="0.79775067828623381"/>
          <c:h val="6.7226450020959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decemberi -11 pontról +2 pontra nőtt, ami az elmúlt másfél év legmagasabb értéke.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indexe is jelentősen javult decemberhez képest. Előbbi -27-ről -18 pontra, utóbbi pedig +5-ről +21 pontra nőtt. A jelenlegi helyzet megítélése tavaly április óta, a várakozásoké 2022 február óta nem volt ilyen kedvező.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üzleti hangulat számottevően javult a vizsgált iparágak és méretkategóriák döntő többségében az előző hónaphoz képest.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létszámbővítési tervek mutatója újra pozitív és az elmúlt 8 hónap legmagasabb értékét (+7 pont) mutatta januárban. A beruházási tervek alindexe szintén jelentősen nőtt: a decemberi +22-ről +35 pontra, ami az elmúlt 7 hónap legkedvezőbb értéke.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az előző havi 89-ről 92 százalékra nőtt, az átlagos bevételi szint (95 százalék) viszont nem változott decemberhez képest.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decemberi -11 pontról +2 pontra nőtt, ami az elmúlt másfél év legmagasabb értéke.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és a várakozások indexe is jelentősen javult decemberhez képest. Előbbi -27-ről -18 pontra, utóbbi pedig +5-ről +21 pontra nőtt. A jelenlegi helyzet megítélése tavaly április óta, a várakozásoké 2022 február óta nem volt ilyen kedvező.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az előző havi 89-ről 92 százalékra nőtt, az átlagos bevételi szint (95 százalék) viszont nem változott decemberhez képest.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létszámbővítési tervek mutatója újra pozitív és az elmúlt 8 hónap legmagasabb értékét (+7 pont) mutatta januárban. A beruházási tervek alindexe szintén jelentősen nőtt: a decemberi +22-ről +35 pontra, ami az elmúlt 7 hónap legkedvezőbb értéke.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üzleti hangulat számottevően javult a vizsgált iparágak és méretkategóriák döntő többségében az előző hónaphoz képest.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0.86628</cdr:x>
      <cdr:y>0.32303</cdr:y>
    </cdr:from>
    <cdr:to>
      <cdr:x>0.95465</cdr:x>
      <cdr:y>0.37624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9C36E684-2C1D-74E7-42B2-0723B4F31CB5}"/>
            </a:ext>
          </a:extLst>
        </cdr:cNvPr>
        <cdr:cNvSpPr txBox="1"/>
      </cdr:nvSpPr>
      <cdr:spPr>
        <a:xfrm xmlns:a="http://schemas.openxmlformats.org/drawingml/2006/main">
          <a:off x="7921252" y="1708123"/>
          <a:ext cx="808075" cy="281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2060"/>
              </a:solidFill>
            </a:rPr>
            <a:t>-13 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0.37611</cdr:x>
      <cdr:y>0.51906</cdr:y>
    </cdr:from>
    <cdr:to>
      <cdr:x>0.47125</cdr:x>
      <cdr:y>0.58275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64831CF7-C320-2A6D-A27E-ABEAEFC74203}"/>
            </a:ext>
          </a:extLst>
        </cdr:cNvPr>
        <cdr:cNvSpPr txBox="1"/>
      </cdr:nvSpPr>
      <cdr:spPr>
        <a:xfrm xmlns:a="http://schemas.openxmlformats.org/drawingml/2006/main">
          <a:off x="3411804" y="2569227"/>
          <a:ext cx="863064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dirty="0"/>
            <a:t>20</a:t>
          </a:r>
        </a:p>
      </cdr:txBody>
    </cdr:sp>
  </cdr:relSizeAnchor>
  <cdr:relSizeAnchor xmlns:cdr="http://schemas.openxmlformats.org/drawingml/2006/chartDrawing">
    <cdr:from>
      <cdr:x>0.30574</cdr:x>
      <cdr:y>0.30818</cdr:y>
    </cdr:from>
    <cdr:to>
      <cdr:x>0.39685</cdr:x>
      <cdr:y>0.37132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91C3D42E-48B6-D9AF-62DA-93C3FE1E24BF}"/>
            </a:ext>
          </a:extLst>
        </cdr:cNvPr>
        <cdr:cNvSpPr txBox="1"/>
      </cdr:nvSpPr>
      <cdr:spPr>
        <a:xfrm xmlns:a="http://schemas.openxmlformats.org/drawingml/2006/main">
          <a:off x="2795687" y="1538525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2023/3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0.48233</cdr:x>
      <cdr:y>0.36559</cdr:y>
    </cdr:from>
    <cdr:to>
      <cdr:x>0.57344</cdr:x>
      <cdr:y>0.42873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66837A83-AEE4-8BC8-3F2D-1B53C2CF1BD7}"/>
            </a:ext>
          </a:extLst>
        </cdr:cNvPr>
        <cdr:cNvSpPr txBox="1"/>
      </cdr:nvSpPr>
      <cdr:spPr>
        <a:xfrm xmlns:a="http://schemas.openxmlformats.org/drawingml/2006/main">
          <a:off x="4410452" y="18251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2023/4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0.26563</cdr:x>
      <cdr:y>0.35222</cdr:y>
    </cdr:from>
    <cdr:to>
      <cdr:x>0.35674</cdr:x>
      <cdr:y>0.41536</cdr:y>
    </cdr:to>
    <cdr:sp macro="" textlink="">
      <cdr:nvSpPr>
        <cdr:cNvPr id="5" name="Szövegdoboz 1">
          <a:extLst xmlns:a="http://schemas.openxmlformats.org/drawingml/2006/main">
            <a:ext uri="{FF2B5EF4-FFF2-40B4-BE49-F238E27FC236}">
              <a16:creationId xmlns:a16="http://schemas.microsoft.com/office/drawing/2014/main" id="{BF45F82F-57F1-5248-E183-3E0DB64FBBDF}"/>
            </a:ext>
          </a:extLst>
        </cdr:cNvPr>
        <cdr:cNvSpPr txBox="1"/>
      </cdr:nvSpPr>
      <cdr:spPr>
        <a:xfrm xmlns:a="http://schemas.openxmlformats.org/drawingml/2006/main">
          <a:off x="2428898" y="175837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2023/5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0.40092</cdr:x>
      <cdr:y>0.30909</cdr:y>
    </cdr:from>
    <cdr:to>
      <cdr:x>0.49203</cdr:x>
      <cdr:y>0.37223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73CDA6AB-D2EF-F17B-9F3C-B067A61A5BB1}"/>
            </a:ext>
          </a:extLst>
        </cdr:cNvPr>
        <cdr:cNvSpPr txBox="1"/>
      </cdr:nvSpPr>
      <cdr:spPr>
        <a:xfrm xmlns:a="http://schemas.openxmlformats.org/drawingml/2006/main">
          <a:off x="3666018" y="1543053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2023/6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0.2201</cdr:x>
      <cdr:y>0.40963</cdr:y>
    </cdr:from>
    <cdr:to>
      <cdr:x>0.31121</cdr:x>
      <cdr:y>0.47277</cdr:y>
    </cdr:to>
    <cdr:sp macro="" textlink="">
      <cdr:nvSpPr>
        <cdr:cNvPr id="7" name="Szövegdoboz 1">
          <a:extLst xmlns:a="http://schemas.openxmlformats.org/drawingml/2006/main">
            <a:ext uri="{FF2B5EF4-FFF2-40B4-BE49-F238E27FC236}">
              <a16:creationId xmlns:a16="http://schemas.microsoft.com/office/drawing/2014/main" id="{C896A513-801C-5A28-DD25-D418999FE8C4}"/>
            </a:ext>
          </a:extLst>
        </cdr:cNvPr>
        <cdr:cNvSpPr txBox="1"/>
      </cdr:nvSpPr>
      <cdr:spPr>
        <a:xfrm xmlns:a="http://schemas.openxmlformats.org/drawingml/2006/main">
          <a:off x="2012553" y="2044990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2023/7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0.41805</cdr:x>
      <cdr:y>0.39551</cdr:y>
    </cdr:from>
    <cdr:to>
      <cdr:x>0.50915</cdr:x>
      <cdr:y>0.45865</cdr:y>
    </cdr:to>
    <cdr:sp macro="" textlink="">
      <cdr:nvSpPr>
        <cdr:cNvPr id="8" name="Szövegdoboz 1">
          <a:extLst xmlns:a="http://schemas.openxmlformats.org/drawingml/2006/main">
            <a:ext uri="{FF2B5EF4-FFF2-40B4-BE49-F238E27FC236}">
              <a16:creationId xmlns:a16="http://schemas.microsoft.com/office/drawing/2014/main" id="{E6C56FB4-5E34-510F-DF77-895B03320DD3}"/>
            </a:ext>
          </a:extLst>
        </cdr:cNvPr>
        <cdr:cNvSpPr txBox="1"/>
      </cdr:nvSpPr>
      <cdr:spPr>
        <a:xfrm xmlns:a="http://schemas.openxmlformats.org/drawingml/2006/main">
          <a:off x="3822605" y="1974489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2023/8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0.30481</cdr:x>
      <cdr:y>0.44693</cdr:y>
    </cdr:from>
    <cdr:to>
      <cdr:x>0.39592</cdr:x>
      <cdr:y>0.51008</cdr:y>
    </cdr:to>
    <cdr:sp macro="" textlink="">
      <cdr:nvSpPr>
        <cdr:cNvPr id="9" name="Szövegdoboz 1">
          <a:extLst xmlns:a="http://schemas.openxmlformats.org/drawingml/2006/main">
            <a:ext uri="{FF2B5EF4-FFF2-40B4-BE49-F238E27FC236}">
              <a16:creationId xmlns:a16="http://schemas.microsoft.com/office/drawing/2014/main" id="{A5E419E4-D45E-A29A-6DA9-3B90EC01C53C}"/>
            </a:ext>
          </a:extLst>
        </cdr:cNvPr>
        <cdr:cNvSpPr txBox="1"/>
      </cdr:nvSpPr>
      <cdr:spPr>
        <a:xfrm xmlns:a="http://schemas.openxmlformats.org/drawingml/2006/main">
          <a:off x="2787202" y="22312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2023/9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0.41027</cdr:x>
      <cdr:y>0.45604</cdr:y>
    </cdr:from>
    <cdr:to>
      <cdr:x>0.50915</cdr:x>
      <cdr:y>0.52357</cdr:y>
    </cdr:to>
    <cdr:sp macro="" textlink="">
      <cdr:nvSpPr>
        <cdr:cNvPr id="10" name="Szövegdoboz 1">
          <a:extLst xmlns:a="http://schemas.openxmlformats.org/drawingml/2006/main">
            <a:ext uri="{FF2B5EF4-FFF2-40B4-BE49-F238E27FC236}">
              <a16:creationId xmlns:a16="http://schemas.microsoft.com/office/drawing/2014/main" id="{DFA00F3F-C6EF-A4CC-D6DF-97E1EAAC15F8}"/>
            </a:ext>
          </a:extLst>
        </cdr:cNvPr>
        <cdr:cNvSpPr txBox="1"/>
      </cdr:nvSpPr>
      <cdr:spPr>
        <a:xfrm xmlns:a="http://schemas.openxmlformats.org/drawingml/2006/main">
          <a:off x="3751517" y="2276689"/>
          <a:ext cx="904195" cy="337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2023/10</a:t>
          </a:r>
          <a:endParaRPr lang="hu-H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2024. 02. 02.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2024 januári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3 százalékponttal nőtt az előző hónaphoz képest, az egy évvel korábbi szint 92 százalékára...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320063"/>
              </p:ext>
            </p:extLst>
          </p:nvPr>
        </p:nvGraphicFramePr>
        <p:xfrm>
          <a:off x="0" y="922448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496"/>
            <a:ext cx="8258506" cy="612000"/>
          </a:xfrm>
        </p:spPr>
        <p:txBody>
          <a:bodyPr>
            <a:noAutofit/>
          </a:bodyPr>
          <a:lstStyle/>
          <a:p>
            <a:r>
              <a:rPr lang="hu-HU" sz="2000" dirty="0"/>
              <a:t>... az iparban és építőiparban viszont az elmúlt 7 hónap legalacsonyabb szintjére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311336"/>
              </p:ext>
            </p:extLst>
          </p:nvPr>
        </p:nvGraphicFramePr>
        <p:xfrm>
          <a:off x="0" y="920496"/>
          <a:ext cx="9143999" cy="468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258505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jelentősen javultak, 2022 februárja óta nem voltak ennyire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258472"/>
              </p:ext>
            </p:extLst>
          </p:nvPr>
        </p:nvGraphicFramePr>
        <p:xfrm>
          <a:off x="1" y="922445"/>
          <a:ext cx="9143999" cy="5170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nem változott az előző hónaphoz képest, továbbra is az egy évvel korábbi szint 95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772651"/>
              </p:ext>
            </p:extLst>
          </p:nvPr>
        </p:nvGraphicFramePr>
        <p:xfrm>
          <a:off x="-1" y="931591"/>
          <a:ext cx="9144001" cy="52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7413"/>
            <a:ext cx="8128792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 aktuális megítélése továbbra is kedvezőtlen, de a várakozások jelentősen javultak és újra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462035"/>
              </p:ext>
            </p:extLst>
          </p:nvPr>
        </p:nvGraphicFramePr>
        <p:xfrm>
          <a:off x="0" y="919413"/>
          <a:ext cx="9144000" cy="508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49159" y="302928"/>
            <a:ext cx="7998181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TOVÁBBRA IS A MAGAS TERMELÉSI ÁRAK ÉS A VEVŐK HIÁNYA JELENTI A LEGGYAKORIBB PROBLÉMÁT A VÁLASZADÓK KÖRÉBEN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583578"/>
              </p:ext>
            </p:extLst>
          </p:nvPr>
        </p:nvGraphicFramePr>
        <p:xfrm>
          <a:off x="0" y="942112"/>
          <a:ext cx="9143999" cy="482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megítélése továbbra is kedvezőtlen, de az ezt vizsgáló alindex 2022 májusa óta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07387"/>
              </p:ext>
            </p:extLst>
          </p:nvPr>
        </p:nvGraphicFramePr>
        <p:xfrm>
          <a:off x="1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környezetre vonatkozó várakozások minimálisan még pesszimisták, de 2022 februárja óta nem voltak ilyen kedvezőek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280992"/>
              </p:ext>
            </p:extLst>
          </p:nvPr>
        </p:nvGraphicFramePr>
        <p:xfrm>
          <a:off x="1" y="922448"/>
          <a:ext cx="9144000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alindexe minden tevékenységi körben javult és az elmúlt 7 hónap legmagasabb szintjére erősödött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983536"/>
              </p:ext>
            </p:extLst>
          </p:nvPr>
        </p:nvGraphicFramePr>
        <p:xfrm>
          <a:off x="-1" y="922448"/>
          <a:ext cx="9144001" cy="4769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6" y="310449"/>
            <a:ext cx="7953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újra pozitív és az elmúlt 8 hónap legmagasabb szintjére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687515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2000" dirty="0"/>
              <a:t>Fél év után újra többen terveznek létszámbővítést, mint leépítést az iparban és építőiparban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688691"/>
              </p:ext>
            </p:extLst>
          </p:nvPr>
        </p:nvGraphicFramePr>
        <p:xfrm>
          <a:off x="0" y="937771"/>
          <a:ext cx="9144000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elmúlt 3 hónapban megvalósított áremelések indexe az elmúlt 8 hónap legmagasabb szintjére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001"/>
              </p:ext>
            </p:extLst>
          </p:nvPr>
        </p:nvGraphicFramePr>
        <p:xfrm>
          <a:off x="0" y="911619"/>
          <a:ext cx="9144000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következő 3 hónapban tervezett áremelések mutatója minden iparágban nőtt és 10 hónapja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324231"/>
              </p:ext>
            </p:extLst>
          </p:nvPr>
        </p:nvGraphicFramePr>
        <p:xfrm>
          <a:off x="0" y="913396"/>
          <a:ext cx="9166885" cy="486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40" y="310449"/>
            <a:ext cx="760780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37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079820"/>
              </p:ext>
            </p:extLst>
          </p:nvPr>
        </p:nvGraphicFramePr>
        <p:xfrm>
          <a:off x="0" y="922449"/>
          <a:ext cx="9144000" cy="522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jelentősen javult és másfél év után újra enyhén kedvezőnek mondható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33451323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1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 decemberi -11-ről +2 pontra nőtt, ami az elmúlt másfél év legmagasabb értéke    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1123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311643"/>
              </p:ext>
            </p:extLst>
          </p:nvPr>
        </p:nvGraphicFramePr>
        <p:xfrm>
          <a:off x="0" y="921397"/>
          <a:ext cx="9128245" cy="488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minden méretkategóriában javult az előző hónaphoz képest,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428350"/>
              </p:ext>
            </p:extLst>
          </p:nvPr>
        </p:nvGraphicFramePr>
        <p:xfrm>
          <a:off x="1" y="923787"/>
          <a:ext cx="9143999" cy="5189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33"/>
            <a:ext cx="8060369" cy="612000"/>
          </a:xfrm>
        </p:spPr>
        <p:txBody>
          <a:bodyPr>
            <a:noAutofit/>
          </a:bodyPr>
          <a:lstStyle/>
          <a:p>
            <a:r>
              <a:rPr lang="hu-HU" sz="1700" dirty="0"/>
              <a:t>Az aktuális helyzet megítélése továbbra is negatív, de a beruházások kivételével minden terület javult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396885"/>
              </p:ext>
            </p:extLst>
          </p:nvPr>
        </p:nvGraphicFramePr>
        <p:xfrm>
          <a:off x="0" y="926733"/>
          <a:ext cx="9143999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5366"/>
            <a:ext cx="7869343" cy="612000"/>
          </a:xfrm>
        </p:spPr>
        <p:txBody>
          <a:bodyPr>
            <a:noAutofit/>
          </a:bodyPr>
          <a:lstStyle/>
          <a:p>
            <a:r>
              <a:rPr lang="hu-HU" sz="2000" dirty="0"/>
              <a:t>A bérszint kivételével jelentősen javultak a várakozások vizsgált tényezői is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174473"/>
              </p:ext>
            </p:extLst>
          </p:nvPr>
        </p:nvGraphicFramePr>
        <p:xfrm>
          <a:off x="0" y="937366"/>
          <a:ext cx="9112494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7998407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várakozások 2022 februárja óta nem voltak ilyen optimisták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194395"/>
              </p:ext>
            </p:extLst>
          </p:nvPr>
        </p:nvGraphicFramePr>
        <p:xfrm>
          <a:off x="0" y="922449"/>
          <a:ext cx="9112494" cy="5084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64413</TotalTime>
  <Words>1187</Words>
  <Application>Microsoft Office PowerPoint</Application>
  <PresentationFormat>Diavetítés a képernyőre (4:3 oldalarány)</PresentationFormat>
  <Paragraphs>134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2024 januári eredményei</vt:lpstr>
      <vt:lpstr>Az mnb vállalati konjunktúra felmérései</vt:lpstr>
      <vt:lpstr>A vállalati konjunktúra jelentősen javult és másfél év után újra enyhén kedvezőnek mondható</vt:lpstr>
      <vt:lpstr>Az mnb vállalati konjunktúraindexe a decemberi -11-ről +2 pontra nőtt, ami az elmúlt másfél év legmagasabb értéke     </vt:lpstr>
      <vt:lpstr>A jelenlegi helyzet indexe minden méretkategóriában javult az előző hónaphoz képest, leginkább a nagyvállalatoknál</vt:lpstr>
      <vt:lpstr>Az aktuális helyzet megítélése továbbra is negatív, de a beruházások kivételével minden terület javult decemberhez képest</vt:lpstr>
      <vt:lpstr>A bérszint kivételével jelentősen javultak a várakozások vizsgált tényezői is az előző hónaphoz képest</vt:lpstr>
      <vt:lpstr>A várakozások 2022 februárja óta nem voltak ilyen optimisták</vt:lpstr>
      <vt:lpstr>Termelés és kereslet</vt:lpstr>
      <vt:lpstr>Az átlagos kapacitás-kihasználtság 3 százalékponttal nőtt az előző hónaphoz képest, az egy évvel korábbi szint 92 százalékára...</vt:lpstr>
      <vt:lpstr>... az iparban és építőiparban viszont az elmúlt 7 hónap legalacsonyabb szintjére csökkent</vt:lpstr>
      <vt:lpstr>A kapacitás-kihasználtságra vonatkozó várakozások jelentősen javultak, 2022 februárja óta nem voltak ennyire optimisták</vt:lpstr>
      <vt:lpstr>az átlagos bevételi szint nem változott az előző hónaphoz képest, továbbra is az egy évvel korábbi szint 95 százalékán áll</vt:lpstr>
      <vt:lpstr>A bevételi szint aktuális megítélése továbbra is kedvezőtlen, de a várakozások jelentősen javultak és újra optimisták</vt:lpstr>
      <vt:lpstr>PowerPoint-bemutató</vt:lpstr>
      <vt:lpstr>Üzleti környezet, beruházások, foglalkoztatás</vt:lpstr>
      <vt:lpstr>AZ ÜZLETI KÖRNYEZET megítélése továbbra is kedvezőtlen, de az ezt vizsgáló alindex 2022 májusa óta nem volt ilyen magas szinten</vt:lpstr>
      <vt:lpstr>Az üzleti környezetre vonatkozó várakozások minimálisan még pesszimisták, de 2022 februárja óta nem voltak ilyen kedvezőek</vt:lpstr>
      <vt:lpstr>A beruházási várakozások alindexe minden tevékenységi körben javult és az elmúlt 7 hónap legmagasabb szintjére erősödött</vt:lpstr>
      <vt:lpstr>A LÉTSZÁMVÁLTOZTATÁSI TERVEK MUTATÓJA újra pozitív és az elmúlt 8 hónap legmagasabb szintjére emelkedett</vt:lpstr>
      <vt:lpstr>Fél év után újra többen terveznek létszámbővítést, mint leépítést az iparban és építőiparban</vt:lpstr>
      <vt:lpstr>Árak</vt:lpstr>
      <vt:lpstr>Az elmúlt 3 hónapban megvalósított áremelések indexe az elmúlt 8 hónap legmagasabb szintjére emelkedett</vt:lpstr>
      <vt:lpstr>A következő 3 hónapban tervezett áremelések mutatója minden iparágban nőtt és 10 hónapja nem volt ilyen magas szinten</vt:lpstr>
      <vt:lpstr>a magasabb infláció miatt a válaszadók 37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2469</cp:revision>
  <dcterms:created xsi:type="dcterms:W3CDTF">2020-04-06T05:19:02Z</dcterms:created>
  <dcterms:modified xsi:type="dcterms:W3CDTF">2024-02-02T11:41:06Z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