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7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8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FFB3B5"/>
    <a:srgbClr val="FDC7E3"/>
    <a:srgbClr val="91EEFB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633" autoAdjust="0"/>
  </p:normalViewPr>
  <p:slideViewPr>
    <p:cSldViewPr snapToGrid="0">
      <p:cViewPr varScale="1">
        <p:scale>
          <a:sx n="61" d="100"/>
          <a:sy n="61" d="100"/>
        </p:scale>
        <p:origin x="1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m&#225;rcius\input\2024%20m&#225;rcius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56899192825"/>
          <c:y val="4.1523086468784012E-2"/>
          <c:w val="0.80040487502039004"/>
          <c:h val="0.6504077643535547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1CE-4988-BD83-614441C54DA1}"/>
              </c:ext>
            </c:extLst>
          </c:dPt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CE-4988-BD83-614441C54D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Indexek!$B$4:$AO$4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Indexek!$B$5:$AO$5</c:f>
              <c:numCache>
                <c:formatCode>General\ "pont"</c:formatCode>
                <c:ptCount val="4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CE-4988-BD83-614441C54DA1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1CE-4988-BD83-614441C54DA1}"/>
              </c:ext>
            </c:extLst>
          </c:dPt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CE-4988-BD83-614441C54D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Indexek!$B$4:$AO$4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Indexek!$B$6:$AO$6</c:f>
              <c:numCache>
                <c:formatCode>General\ "pont"</c:formatCode>
                <c:ptCount val="4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1CE-4988-BD83-614441C54DA1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E1CE-4988-BD83-614441C54DA1}"/>
              </c:ext>
            </c:extLst>
          </c:dPt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CE-4988-BD83-614441C54D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Indexek!$B$4:$AO$4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Indexek!$B$7:$AO$7</c:f>
              <c:numCache>
                <c:formatCode>General\ "pont"</c:formatCode>
                <c:ptCount val="40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  <c:pt idx="34">
                  <c:v>-7</c:v>
                </c:pt>
                <c:pt idx="35">
                  <c:v>-8</c:v>
                </c:pt>
                <c:pt idx="36">
                  <c:v>-11</c:v>
                </c:pt>
                <c:pt idx="37">
                  <c:v>2</c:v>
                </c:pt>
                <c:pt idx="38">
                  <c:v>0</c:v>
                </c:pt>
                <c:pt idx="39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1CE-4988-BD83-614441C54D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76552326738678"/>
          <c:y val="0.92791350381219484"/>
          <c:w val="0.76342494601100386"/>
          <c:h val="7.2086496187805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989-4B3E-9EE9-C75B111889E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989-4B3E-9EE9-C75B111889E3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989-4B3E-9EE9-C75B111889E3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989-4B3E-9EE9-C75B111889E3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989-4B3E-9EE9-C75B111889E3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B989-4B3E-9EE9-C75B111889E3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B989-4B3E-9EE9-C75B111889E3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989-4B3E-9EE9-C75B111889E3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B989-4B3E-9EE9-C75B111889E3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989-4B3E-9EE9-C75B111889E3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B989-4B3E-9EE9-C75B111889E3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B989-4B3E-9EE9-C75B111889E3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B989-4B3E-9EE9-C75B111889E3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B989-4B3E-9EE9-C75B111889E3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B989-4B3E-9EE9-C75B111889E3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B989-4B3E-9EE9-C75B111889E3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B989-4B3E-9EE9-C75B111889E3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B989-4B3E-9EE9-C75B111889E3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B989-4B3E-9EE9-C75B111889E3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B989-4B3E-9EE9-C75B111889E3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B989-4B3E-9EE9-C75B111889E3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B989-4B3E-9EE9-C75B111889E3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B989-4B3E-9EE9-C75B111889E3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B989-4B3E-9EE9-C75B111889E3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B989-4B3E-9EE9-C75B111889E3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B989-4B3E-9EE9-C75B111889E3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B989-4B3E-9EE9-C75B111889E3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B989-4B3E-9EE9-C75B111889E3}"/>
              </c:ext>
            </c:extLst>
          </c:dPt>
          <c:dPt>
            <c:idx val="2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C-B989-4B3E-9EE9-C75B111889E3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D-B989-4B3E-9EE9-C75B111889E3}"/>
              </c:ext>
            </c:extLst>
          </c:dPt>
          <c:dPt>
            <c:idx val="3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B989-4B3E-9EE9-C75B111889E3}"/>
              </c:ext>
            </c:extLst>
          </c:dPt>
          <c:dPt>
            <c:idx val="3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F-B989-4B3E-9EE9-C75B111889E3}"/>
              </c:ext>
            </c:extLst>
          </c:dPt>
          <c:dPt>
            <c:idx val="3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0-B989-4B3E-9EE9-C75B111889E3}"/>
              </c:ext>
            </c:extLst>
          </c:dPt>
          <c:dPt>
            <c:idx val="3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1-B989-4B3E-9EE9-C75B111889E3}"/>
              </c:ext>
            </c:extLst>
          </c:dPt>
          <c:dPt>
            <c:idx val="3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2-B989-4B3E-9EE9-C75B111889E3}"/>
              </c:ext>
            </c:extLst>
          </c:dPt>
          <c:dPt>
            <c:idx val="3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3-B989-4B3E-9EE9-C75B111889E3}"/>
              </c:ext>
            </c:extLst>
          </c:dPt>
          <c:dPt>
            <c:idx val="3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4-B989-4B3E-9EE9-C75B111889E3}"/>
              </c:ext>
            </c:extLst>
          </c:dPt>
          <c:dPt>
            <c:idx val="3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5-B989-4B3E-9EE9-C75B111889E3}"/>
              </c:ext>
            </c:extLst>
          </c:dPt>
          <c:dPt>
            <c:idx val="39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6-0A5C-48AB-B216-557D82876C42}"/>
              </c:ext>
            </c:extLst>
          </c:dPt>
          <c:xVal>
            <c:numRef>
              <c:f>Árbevétel!$B$2:$AO$2</c:f>
              <c:numCache>
                <c:formatCode>General</c:formatCode>
                <c:ptCount val="40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  <c:pt idx="39">
                  <c:v>-25</c:v>
                </c:pt>
              </c:numCache>
            </c:numRef>
          </c:xVal>
          <c:yVal>
            <c:numRef>
              <c:f>Árbevétel!$B$3:$AO$3</c:f>
              <c:numCache>
                <c:formatCode>General</c:formatCode>
                <c:ptCount val="40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  <c:pt idx="39">
                  <c:v>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6-B989-4B3E-9EE9-C75B11188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9722112860892389"/>
          <c:h val="0.4333051972286108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verzió'!$A$265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0"/>
                  <c:y val="3.65598008745153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E3D-4FD8-9067-BAE58D581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verzió'!$B$264:$AO$264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verzió'!$B$265:$AO$265</c:f>
              <c:numCache>
                <c:formatCode>General</c:formatCode>
                <c:ptCount val="40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  <c:pt idx="34" formatCode="0%">
                  <c:v>0.45</c:v>
                </c:pt>
                <c:pt idx="35" formatCode="0%">
                  <c:v>0.47</c:v>
                </c:pt>
                <c:pt idx="36" formatCode="0%">
                  <c:v>0.49</c:v>
                </c:pt>
                <c:pt idx="37" formatCode="0%">
                  <c:v>0.49</c:v>
                </c:pt>
                <c:pt idx="38" formatCode="0%">
                  <c:v>0.46</c:v>
                </c:pt>
                <c:pt idx="39" formatCode="0%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3D-4FD8-9067-BAE58D5812C6}"/>
            </c:ext>
          </c:extLst>
        </c:ser>
        <c:ser>
          <c:idx val="1"/>
          <c:order val="1"/>
          <c:tx>
            <c:strRef>
              <c:f>'Új verzió'!$A$266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E3D-4FD8-9067-BAE58D5812C6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E3D-4FD8-9067-BAE58D5812C6}"/>
              </c:ext>
            </c:extLst>
          </c:dPt>
          <c:cat>
            <c:strRef>
              <c:f>'Új verzió'!$B$264:$AO$264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verzió'!$B$266:$AO$266</c:f>
              <c:numCache>
                <c:formatCode>General</c:formatCode>
                <c:ptCount val="40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  <c:pt idx="34" formatCode="0%">
                  <c:v>0.41</c:v>
                </c:pt>
                <c:pt idx="35" formatCode="0%">
                  <c:v>0.45</c:v>
                </c:pt>
                <c:pt idx="36" formatCode="0%">
                  <c:v>0.52</c:v>
                </c:pt>
                <c:pt idx="37" formatCode="0%">
                  <c:v>0.54</c:v>
                </c:pt>
                <c:pt idx="38" formatCode="0%">
                  <c:v>0.51</c:v>
                </c:pt>
                <c:pt idx="39" formatCode="0%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3D-4FD8-9067-BAE58D5812C6}"/>
            </c:ext>
          </c:extLst>
        </c:ser>
        <c:ser>
          <c:idx val="7"/>
          <c:order val="2"/>
          <c:tx>
            <c:strRef>
              <c:f>'Új verzió'!$A$273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3D-4FD8-9067-BAE58D581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verzió'!$B$264:$AO$264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verzió'!$B$273:$AO$273</c:f>
              <c:numCache>
                <c:formatCode>General</c:formatCode>
                <c:ptCount val="40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  <c:pt idx="34" formatCode="0%">
                  <c:v>0.33</c:v>
                </c:pt>
                <c:pt idx="35" formatCode="0%">
                  <c:v>0.44</c:v>
                </c:pt>
                <c:pt idx="36" formatCode="0%">
                  <c:v>0.45</c:v>
                </c:pt>
                <c:pt idx="37" formatCode="0%">
                  <c:v>0.49</c:v>
                </c:pt>
                <c:pt idx="38" formatCode="0%">
                  <c:v>0.46</c:v>
                </c:pt>
                <c:pt idx="39" formatCode="0%">
                  <c:v>0.43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4E3D-4FD8-9067-BAE58D5812C6}"/>
            </c:ext>
          </c:extLst>
        </c:ser>
        <c:ser>
          <c:idx val="2"/>
          <c:order val="3"/>
          <c:tx>
            <c:strRef>
              <c:f>'Új verzió'!$A$268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0"/>
                  <c:y val="-2.0891314785437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E3D-4FD8-9067-BAE58D581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verzió'!$B$264:$AO$264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verzió'!$B$268:$AO$268</c:f>
              <c:numCache>
                <c:formatCode>0%</c:formatCode>
                <c:ptCount val="40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  <c:pt idx="34">
                  <c:v>0.51</c:v>
                </c:pt>
                <c:pt idx="35">
                  <c:v>0.45</c:v>
                </c:pt>
                <c:pt idx="36">
                  <c:v>0.47</c:v>
                </c:pt>
                <c:pt idx="37">
                  <c:v>0.43</c:v>
                </c:pt>
                <c:pt idx="38">
                  <c:v>0.5</c:v>
                </c:pt>
                <c:pt idx="39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E3D-4FD8-9067-BAE58D5812C6}"/>
            </c:ext>
          </c:extLst>
        </c:ser>
        <c:ser>
          <c:idx val="3"/>
          <c:order val="4"/>
          <c:tx>
            <c:strRef>
              <c:f>'Új verzió'!$A$269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E3D-4FD8-9067-BAE58D581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verzió'!$B$264:$AO$264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verzió'!$B$269:$AO$269</c:f>
              <c:numCache>
                <c:formatCode>0%</c:formatCode>
                <c:ptCount val="40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  <c:pt idx="34">
                  <c:v>0.24</c:v>
                </c:pt>
                <c:pt idx="35">
                  <c:v>0.28999999999999998</c:v>
                </c:pt>
                <c:pt idx="36">
                  <c:v>0.26</c:v>
                </c:pt>
                <c:pt idx="37">
                  <c:v>0.28999999999999998</c:v>
                </c:pt>
                <c:pt idx="38">
                  <c:v>0.25</c:v>
                </c:pt>
                <c:pt idx="39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E3D-4FD8-9067-BAE58D5812C6}"/>
            </c:ext>
          </c:extLst>
        </c:ser>
        <c:ser>
          <c:idx val="4"/>
          <c:order val="5"/>
          <c:tx>
            <c:strRef>
              <c:f>'Új verzió'!$A$270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verzió'!$B$264:$AO$264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verzió'!$B$270:$AO$270</c:f>
              <c:numCache>
                <c:formatCode>0%</c:formatCode>
                <c:ptCount val="40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  <c:pt idx="34">
                  <c:v>0.09</c:v>
                </c:pt>
                <c:pt idx="35">
                  <c:v>0.12</c:v>
                </c:pt>
                <c:pt idx="36">
                  <c:v>0.06</c:v>
                </c:pt>
                <c:pt idx="37">
                  <c:v>0.1</c:v>
                </c:pt>
                <c:pt idx="38">
                  <c:v>0.1</c:v>
                </c:pt>
                <c:pt idx="39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E3D-4FD8-9067-BAE58D5812C6}"/>
            </c:ext>
          </c:extLst>
        </c:ser>
        <c:ser>
          <c:idx val="5"/>
          <c:order val="6"/>
          <c:tx>
            <c:strRef>
              <c:f>'Új verzió'!$A$271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E3D-4FD8-9067-BAE58D581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verzió'!$B$264:$AO$264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verzió'!$B$271:$AO$271</c:f>
              <c:numCache>
                <c:formatCode>0%</c:formatCode>
                <c:ptCount val="40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  <c:pt idx="34">
                  <c:v>0.21</c:v>
                </c:pt>
                <c:pt idx="35">
                  <c:v>0.17</c:v>
                </c:pt>
                <c:pt idx="36">
                  <c:v>0.25</c:v>
                </c:pt>
                <c:pt idx="37">
                  <c:v>0.12</c:v>
                </c:pt>
                <c:pt idx="38">
                  <c:v>0.21</c:v>
                </c:pt>
                <c:pt idx="39">
                  <c:v>0.26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E3D-4FD8-9067-BAE58D5812C6}"/>
            </c:ext>
          </c:extLst>
        </c:ser>
        <c:ser>
          <c:idx val="6"/>
          <c:order val="7"/>
          <c:tx>
            <c:strRef>
              <c:f>'Új verzió'!$A$272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cat>
            <c:strRef>
              <c:f>'Új verzió'!$B$264:$AO$264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verzió'!$B$272:$AO$272</c:f>
              <c:numCache>
                <c:formatCode>0%</c:formatCode>
                <c:ptCount val="40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  <c:pt idx="34">
                  <c:v>0.1</c:v>
                </c:pt>
                <c:pt idx="35">
                  <c:v>0.14000000000000001</c:v>
                </c:pt>
                <c:pt idx="36">
                  <c:v>0.15</c:v>
                </c:pt>
                <c:pt idx="37">
                  <c:v>0.13</c:v>
                </c:pt>
                <c:pt idx="38">
                  <c:v>0.1</c:v>
                </c:pt>
                <c:pt idx="39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E3D-4FD8-9067-BAE58D5812C6}"/>
            </c:ext>
          </c:extLst>
        </c:ser>
        <c:ser>
          <c:idx val="8"/>
          <c:order val="8"/>
          <c:tx>
            <c:strRef>
              <c:f>'Új verzió'!$A$274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-1.3888888888888889E-3"/>
                  <c:y val="2.6114143481796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E3D-4FD8-9067-BAE58D581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verzió'!$B$264:$AO$264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verzió'!$B$274:$AO$274</c:f>
              <c:numCache>
                <c:formatCode>0%</c:formatCode>
                <c:ptCount val="40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  <c:pt idx="34">
                  <c:v>0.06</c:v>
                </c:pt>
                <c:pt idx="35">
                  <c:v>0.04</c:v>
                </c:pt>
                <c:pt idx="36">
                  <c:v>0.03</c:v>
                </c:pt>
                <c:pt idx="37">
                  <c:v>0.05</c:v>
                </c:pt>
                <c:pt idx="38">
                  <c:v>0.06</c:v>
                </c:pt>
                <c:pt idx="39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E3D-4FD8-9067-BAE58D581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verzió'!$A$275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4E3D-4FD8-9067-BAE58D5812C6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verzió'!$B$264:$AO$264</c15:sqref>
                        </c15:formulaRef>
                      </c:ext>
                    </c:extLst>
                    <c:strCache>
                      <c:ptCount val="40"/>
                      <c:pt idx="1">
                        <c:v>2021. Január</c:v>
                      </c:pt>
                      <c:pt idx="3">
                        <c:v>Március</c:v>
                      </c:pt>
                      <c:pt idx="5">
                        <c:v>Május</c:v>
                      </c:pt>
                      <c:pt idx="7">
                        <c:v>Július</c:v>
                      </c:pt>
                      <c:pt idx="9">
                        <c:v>Szeptember</c:v>
                      </c:pt>
                      <c:pt idx="11">
                        <c:v>November</c:v>
                      </c:pt>
                      <c:pt idx="13">
                        <c:v>2022. Január</c:v>
                      </c:pt>
                      <c:pt idx="15">
                        <c:v>Március</c:v>
                      </c:pt>
                      <c:pt idx="17">
                        <c:v>Május</c:v>
                      </c:pt>
                      <c:pt idx="19">
                        <c:v>Július</c:v>
                      </c:pt>
                      <c:pt idx="21">
                        <c:v>Szeptember</c:v>
                      </c:pt>
                      <c:pt idx="23">
                        <c:v>November</c:v>
                      </c:pt>
                      <c:pt idx="25">
                        <c:v>2023. január</c:v>
                      </c:pt>
                      <c:pt idx="27">
                        <c:v>Március</c:v>
                      </c:pt>
                      <c:pt idx="29">
                        <c:v>Május</c:v>
                      </c:pt>
                      <c:pt idx="31">
                        <c:v>Július</c:v>
                      </c:pt>
                      <c:pt idx="33">
                        <c:v>Szeptember</c:v>
                      </c:pt>
                      <c:pt idx="35">
                        <c:v>November</c:v>
                      </c:pt>
                      <c:pt idx="37">
                        <c:v>2024. Január</c:v>
                      </c:pt>
                      <c:pt idx="39">
                        <c:v>Március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verzió'!$B$275:$Z$275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4E3D-4FD8-9067-BAE58D5812C6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71923697351470672"/>
          <c:w val="0.97655142347788215"/>
          <c:h val="0.262778400930239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6185979877515309"/>
          <c:h val="0.6422885471016628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verzió'!$B$284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00-4F55-A955-36A78D7C2C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verzió'!$A$285:$A$324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verzió'!$B$285:$B$324</c:f>
              <c:numCache>
                <c:formatCode>General\ "pont"</c:formatCode>
                <c:ptCount val="40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  <c:pt idx="34">
                  <c:v>-36</c:v>
                </c:pt>
                <c:pt idx="35">
                  <c:v>-36</c:v>
                </c:pt>
                <c:pt idx="36">
                  <c:v>-35</c:v>
                </c:pt>
                <c:pt idx="37">
                  <c:v>-22</c:v>
                </c:pt>
                <c:pt idx="38">
                  <c:v>-36</c:v>
                </c:pt>
                <c:pt idx="39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00-4F55-A955-36A78D7C2C03}"/>
            </c:ext>
          </c:extLst>
        </c:ser>
        <c:ser>
          <c:idx val="1"/>
          <c:order val="1"/>
          <c:tx>
            <c:strRef>
              <c:f>'Új verzió'!$C$284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00-4F55-A955-36A78D7C2C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verzió'!$A$285:$A$324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verzió'!$C$285:$C$324</c:f>
              <c:numCache>
                <c:formatCode>General\ "pont"</c:formatCode>
                <c:ptCount val="40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  <c:pt idx="34">
                  <c:v>-21</c:v>
                </c:pt>
                <c:pt idx="35">
                  <c:v>-25</c:v>
                </c:pt>
                <c:pt idx="36">
                  <c:v>-32</c:v>
                </c:pt>
                <c:pt idx="37">
                  <c:v>-26</c:v>
                </c:pt>
                <c:pt idx="38">
                  <c:v>-18</c:v>
                </c:pt>
                <c:pt idx="39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00-4F55-A955-36A78D7C2C03}"/>
            </c:ext>
          </c:extLst>
        </c:ser>
        <c:ser>
          <c:idx val="2"/>
          <c:order val="2"/>
          <c:tx>
            <c:strRef>
              <c:f>'Új verzió'!$D$284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00-4F55-A955-36A78D7C2C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verzió'!$A$285:$A$324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verzió'!$D$285:$D$324</c:f>
              <c:numCache>
                <c:formatCode>General\ "pont"</c:formatCode>
                <c:ptCount val="40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  <c:pt idx="34">
                  <c:v>-32</c:v>
                </c:pt>
                <c:pt idx="35">
                  <c:v>-27</c:v>
                </c:pt>
                <c:pt idx="36">
                  <c:v>-31</c:v>
                </c:pt>
                <c:pt idx="37">
                  <c:v>-35</c:v>
                </c:pt>
                <c:pt idx="38">
                  <c:v>-20</c:v>
                </c:pt>
                <c:pt idx="39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00-4F55-A955-36A78D7C2C03}"/>
            </c:ext>
          </c:extLst>
        </c:ser>
        <c:ser>
          <c:idx val="3"/>
          <c:order val="3"/>
          <c:tx>
            <c:strRef>
              <c:f>'Új verzió'!$E$284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00-4F55-A955-36A78D7C2C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verzió'!$A$285:$A$324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verzió'!$E$285:$E$324</c:f>
              <c:numCache>
                <c:formatCode>General\ "pont"</c:formatCode>
                <c:ptCount val="40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  <c:pt idx="34">
                  <c:v>-24</c:v>
                </c:pt>
                <c:pt idx="35">
                  <c:v>-29</c:v>
                </c:pt>
                <c:pt idx="36">
                  <c:v>-24</c:v>
                </c:pt>
                <c:pt idx="37">
                  <c:v>-20</c:v>
                </c:pt>
                <c:pt idx="38">
                  <c:v>-18</c:v>
                </c:pt>
                <c:pt idx="39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00-4F55-A955-36A78D7C2C03}"/>
            </c:ext>
          </c:extLst>
        </c:ser>
        <c:ser>
          <c:idx val="4"/>
          <c:order val="4"/>
          <c:tx>
            <c:strRef>
              <c:f>'Új verzió'!$F$284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00-4F55-A955-36A78D7C2C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verzió'!$A$285:$A$324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verzió'!$F$285:$F$324</c:f>
              <c:numCache>
                <c:formatCode>General\ "pont"</c:formatCode>
                <c:ptCount val="40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  <c:pt idx="39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C00-4F55-A955-36A78D7C2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01345144356956"/>
          <c:y val="0.92835388596086499"/>
          <c:w val="0.79775076552930879"/>
          <c:h val="7.1646114039135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920098469701836"/>
          <c:h val="0.6519888674502367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verzió'!$B$327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9-4670-A955-32D6C12F39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verzió'!$A$328:$A$367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verzió'!$B$328:$B$367</c:f>
              <c:numCache>
                <c:formatCode>General\ "pont"</c:formatCode>
                <c:ptCount val="40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  <c:pt idx="34">
                  <c:v>-30</c:v>
                </c:pt>
                <c:pt idx="35">
                  <c:v>-20</c:v>
                </c:pt>
                <c:pt idx="36">
                  <c:v>-19</c:v>
                </c:pt>
                <c:pt idx="37">
                  <c:v>0</c:v>
                </c:pt>
                <c:pt idx="38">
                  <c:v>-5</c:v>
                </c:pt>
                <c:pt idx="39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79-4670-A955-32D6C12F39E7}"/>
            </c:ext>
          </c:extLst>
        </c:ser>
        <c:ser>
          <c:idx val="1"/>
          <c:order val="1"/>
          <c:tx>
            <c:strRef>
              <c:f>'Új verzió'!$C$327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verzió'!$A$328:$A$367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verzió'!$C$328:$C$367</c:f>
              <c:numCache>
                <c:formatCode>General\ "pont"</c:formatCode>
                <c:ptCount val="40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  <c:pt idx="34">
                  <c:v>-23</c:v>
                </c:pt>
                <c:pt idx="35">
                  <c:v>-28</c:v>
                </c:pt>
                <c:pt idx="36">
                  <c:v>-28</c:v>
                </c:pt>
                <c:pt idx="37">
                  <c:v>0</c:v>
                </c:pt>
                <c:pt idx="38">
                  <c:v>13</c:v>
                </c:pt>
                <c:pt idx="3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79-4670-A955-32D6C12F39E7}"/>
            </c:ext>
          </c:extLst>
        </c:ser>
        <c:ser>
          <c:idx val="2"/>
          <c:order val="2"/>
          <c:tx>
            <c:strRef>
              <c:f>'Új verzió'!$D$327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9-4670-A955-32D6C12F39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verzió'!$A$328:$A$367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verzió'!$D$328:$D$367</c:f>
              <c:numCache>
                <c:formatCode>General\ "pont"</c:formatCode>
                <c:ptCount val="40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  <c:pt idx="34">
                  <c:v>-27</c:v>
                </c:pt>
                <c:pt idx="35">
                  <c:v>-27</c:v>
                </c:pt>
                <c:pt idx="36">
                  <c:v>-31</c:v>
                </c:pt>
                <c:pt idx="37">
                  <c:v>0</c:v>
                </c:pt>
                <c:pt idx="38">
                  <c:v>-6</c:v>
                </c:pt>
                <c:pt idx="39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79-4670-A955-32D6C12F39E7}"/>
            </c:ext>
          </c:extLst>
        </c:ser>
        <c:ser>
          <c:idx val="3"/>
          <c:order val="3"/>
          <c:tx>
            <c:strRef>
              <c:f>'Új verzió'!$E$327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9-4670-A955-32D6C12F39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verzió'!$A$328:$A$367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verzió'!$E$328:$E$367</c:f>
              <c:numCache>
                <c:formatCode>General\ "pont"</c:formatCode>
                <c:ptCount val="40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  <c:pt idx="34">
                  <c:v>-4</c:v>
                </c:pt>
                <c:pt idx="35">
                  <c:v>-18</c:v>
                </c:pt>
                <c:pt idx="36">
                  <c:v>-18</c:v>
                </c:pt>
                <c:pt idx="37">
                  <c:v>-3</c:v>
                </c:pt>
                <c:pt idx="38">
                  <c:v>-13</c:v>
                </c:pt>
                <c:pt idx="3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F79-4670-A955-32D6C12F39E7}"/>
            </c:ext>
          </c:extLst>
        </c:ser>
        <c:ser>
          <c:idx val="4"/>
          <c:order val="4"/>
          <c:tx>
            <c:strRef>
              <c:f>'Új verzió'!$F$327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9-4670-A955-32D6C12F39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verzió'!$A$328:$A$367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verzió'!$F$328:$F$367</c:f>
              <c:numCache>
                <c:formatCode>General\ "pont"</c:formatCode>
                <c:ptCount val="40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  <c:pt idx="39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F79-4670-A955-32D6C12F3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18783264403008"/>
          <c:y val="0.92408209818125209"/>
          <c:w val="0.7994616869808101"/>
          <c:h val="6.8512528783285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6393033683289591"/>
          <c:h val="0.571737049689803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verzió'!$L$379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D8-4693-893E-C13CACB611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verzió'!$K$380:$K$419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verzió'!$L$380:$L$419</c:f>
              <c:numCache>
                <c:formatCode>General\ "pont"</c:formatCode>
                <c:ptCount val="40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  <c:pt idx="34">
                  <c:v>-4</c:v>
                </c:pt>
                <c:pt idx="35">
                  <c:v>11</c:v>
                </c:pt>
                <c:pt idx="36">
                  <c:v>2</c:v>
                </c:pt>
                <c:pt idx="37">
                  <c:v>21</c:v>
                </c:pt>
                <c:pt idx="38">
                  <c:v>20</c:v>
                </c:pt>
                <c:pt idx="3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D8-4693-893E-C13CACB611FE}"/>
            </c:ext>
          </c:extLst>
        </c:ser>
        <c:ser>
          <c:idx val="1"/>
          <c:order val="1"/>
          <c:tx>
            <c:strRef>
              <c:f>'Új verzió'!$M$379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D8-4693-893E-C13CACB611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verzió'!$K$380:$K$419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verzió'!$M$380:$M$419</c:f>
              <c:numCache>
                <c:formatCode>General\ "pont"</c:formatCode>
                <c:ptCount val="40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  <c:pt idx="34">
                  <c:v>16</c:v>
                </c:pt>
                <c:pt idx="35">
                  <c:v>-13</c:v>
                </c:pt>
                <c:pt idx="36">
                  <c:v>-3</c:v>
                </c:pt>
                <c:pt idx="37">
                  <c:v>21</c:v>
                </c:pt>
                <c:pt idx="38">
                  <c:v>33</c:v>
                </c:pt>
                <c:pt idx="39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D8-4693-893E-C13CACB611FE}"/>
            </c:ext>
          </c:extLst>
        </c:ser>
        <c:ser>
          <c:idx val="2"/>
          <c:order val="2"/>
          <c:tx>
            <c:strRef>
              <c:f>'Új verzió'!$N$379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D8-4693-893E-C13CACB611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verzió'!$K$380:$K$419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verzió'!$N$380:$N$419</c:f>
              <c:numCache>
                <c:formatCode>General\ "pont"</c:formatCode>
                <c:ptCount val="40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  <c:pt idx="34">
                  <c:v>22</c:v>
                </c:pt>
                <c:pt idx="35">
                  <c:v>20</c:v>
                </c:pt>
                <c:pt idx="36">
                  <c:v>13</c:v>
                </c:pt>
                <c:pt idx="37">
                  <c:v>26</c:v>
                </c:pt>
                <c:pt idx="38">
                  <c:v>20</c:v>
                </c:pt>
                <c:pt idx="3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D8-4693-893E-C13CACB611FE}"/>
            </c:ext>
          </c:extLst>
        </c:ser>
        <c:ser>
          <c:idx val="3"/>
          <c:order val="3"/>
          <c:tx>
            <c:strRef>
              <c:f>'Új verzió'!$O$379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D8-4693-893E-C13CACB611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verzió'!$K$380:$K$419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verzió'!$O$380:$O$419</c:f>
              <c:numCache>
                <c:formatCode>General\ "pont"</c:formatCode>
                <c:ptCount val="40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  <c:pt idx="39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D8-4693-893E-C13CACB611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94411636045494"/>
          <c:y val="0.85782074808209985"/>
          <c:w val="0.7595562117235346"/>
          <c:h val="0.1263845973513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83094787469E-2"/>
          <c:w val="0.75630424321959755"/>
          <c:h val="0.6584745070200530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verzió'!$B$414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2.7777777777777779E-3"/>
                  <c:y val="2.7051593216846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CB-4D72-83D2-B6A380E279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verzió'!$A$415:$A$454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verzió'!$B$415:$B$454</c:f>
              <c:numCache>
                <c:formatCode>General\ "pont"</c:formatCode>
                <c:ptCount val="40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  <c:pt idx="34">
                  <c:v>-2</c:v>
                </c:pt>
                <c:pt idx="35">
                  <c:v>-9</c:v>
                </c:pt>
                <c:pt idx="36">
                  <c:v>-4</c:v>
                </c:pt>
                <c:pt idx="37">
                  <c:v>4</c:v>
                </c:pt>
                <c:pt idx="38">
                  <c:v>3</c:v>
                </c:pt>
                <c:pt idx="3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CB-4D72-83D2-B6A380E279D9}"/>
            </c:ext>
          </c:extLst>
        </c:ser>
        <c:ser>
          <c:idx val="1"/>
          <c:order val="1"/>
          <c:tx>
            <c:strRef>
              <c:f>'Új verzió'!$C$414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CB-4D72-83D2-B6A380E279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verzió'!$A$415:$A$454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verzió'!$C$415:$C$454</c:f>
              <c:numCache>
                <c:formatCode>General\ "pont"</c:formatCode>
                <c:ptCount val="40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  <c:pt idx="34">
                  <c:v>-17</c:v>
                </c:pt>
                <c:pt idx="35">
                  <c:v>-12</c:v>
                </c:pt>
                <c:pt idx="36">
                  <c:v>1</c:v>
                </c:pt>
                <c:pt idx="37">
                  <c:v>-8</c:v>
                </c:pt>
                <c:pt idx="38">
                  <c:v>0</c:v>
                </c:pt>
                <c:pt idx="39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CB-4D72-83D2-B6A380E279D9}"/>
            </c:ext>
          </c:extLst>
        </c:ser>
        <c:ser>
          <c:idx val="2"/>
          <c:order val="2"/>
          <c:tx>
            <c:strRef>
              <c:f>'Új verzió'!$D$414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CB-4D72-83D2-B6A380E279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verzió'!$A$415:$A$454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verzió'!$D$415:$D$454</c:f>
              <c:numCache>
                <c:formatCode>General\ "pont"</c:formatCode>
                <c:ptCount val="40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  <c:pt idx="34">
                  <c:v>-5</c:v>
                </c:pt>
                <c:pt idx="35">
                  <c:v>-21</c:v>
                </c:pt>
                <c:pt idx="36">
                  <c:v>-18</c:v>
                </c:pt>
                <c:pt idx="37">
                  <c:v>-7</c:v>
                </c:pt>
                <c:pt idx="38">
                  <c:v>-2</c:v>
                </c:pt>
                <c:pt idx="39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CB-4D72-83D2-B6A380E279D9}"/>
            </c:ext>
          </c:extLst>
        </c:ser>
        <c:ser>
          <c:idx val="3"/>
          <c:order val="3"/>
          <c:tx>
            <c:strRef>
              <c:f>'Új verzió'!$E$414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CB-4D72-83D2-B6A380E279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verzió'!$A$415:$A$454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verzió'!$E$415:$E$454</c:f>
              <c:numCache>
                <c:formatCode>General\ "pont"</c:formatCode>
                <c:ptCount val="40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9</c:v>
                </c:pt>
                <c:pt idx="36">
                  <c:v>-3</c:v>
                </c:pt>
                <c:pt idx="37">
                  <c:v>18</c:v>
                </c:pt>
                <c:pt idx="38">
                  <c:v>18</c:v>
                </c:pt>
                <c:pt idx="3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CB-4D72-83D2-B6A380E279D9}"/>
            </c:ext>
          </c:extLst>
        </c:ser>
        <c:ser>
          <c:idx val="4"/>
          <c:order val="4"/>
          <c:tx>
            <c:strRef>
              <c:f>'Új verzió'!$F$414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CB-4D72-83D2-B6A380E279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verzió'!$A$415:$A$454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verzió'!$F$415:$F$454</c:f>
              <c:numCache>
                <c:formatCode>General\ "pont"</c:formatCode>
                <c:ptCount val="4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6CB-4D72-83D2-B6A380E27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4033245844"/>
          <c:y val="0.93174342774087637"/>
          <c:w val="0.79775076552930879"/>
          <c:h val="6.8256572259123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922633878086757E-2"/>
          <c:w val="0.75074871492249395"/>
          <c:h val="0.5669938105368089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verzió'!$L$456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81-4A70-BB46-9C2E73CB21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verzió'!$K$457:$K$496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verzió'!$L$457:$L$496</c:f>
              <c:numCache>
                <c:formatCode>General\ "pont"</c:formatCode>
                <c:ptCount val="40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  <c:pt idx="34">
                  <c:v>-9</c:v>
                </c:pt>
                <c:pt idx="35">
                  <c:v>-19</c:v>
                </c:pt>
                <c:pt idx="36">
                  <c:v>-10</c:v>
                </c:pt>
                <c:pt idx="37">
                  <c:v>4</c:v>
                </c:pt>
                <c:pt idx="38">
                  <c:v>-4</c:v>
                </c:pt>
                <c:pt idx="39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81-4A70-BB46-9C2E73CB218B}"/>
            </c:ext>
          </c:extLst>
        </c:ser>
        <c:ser>
          <c:idx val="1"/>
          <c:order val="1"/>
          <c:tx>
            <c:strRef>
              <c:f>'Új verzió'!$M$456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81-4A70-BB46-9C2E73CB21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verzió'!$K$457:$K$496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verzió'!$M$457:$M$496</c:f>
              <c:numCache>
                <c:formatCode>General\ "pont"</c:formatCode>
                <c:ptCount val="40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  <c:pt idx="34">
                  <c:v>-19</c:v>
                </c:pt>
                <c:pt idx="35">
                  <c:v>-4</c:v>
                </c:pt>
                <c:pt idx="36">
                  <c:v>-7</c:v>
                </c:pt>
                <c:pt idx="37">
                  <c:v>-17</c:v>
                </c:pt>
                <c:pt idx="38">
                  <c:v>11</c:v>
                </c:pt>
                <c:pt idx="39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81-4A70-BB46-9C2E73CB218B}"/>
            </c:ext>
          </c:extLst>
        </c:ser>
        <c:ser>
          <c:idx val="2"/>
          <c:order val="2"/>
          <c:tx>
            <c:strRef>
              <c:f>'Új verzió'!$N$456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881-4A70-BB46-9C2E73CB21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verzió'!$K$457:$K$496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verzió'!$N$457:$N$496</c:f>
              <c:numCache>
                <c:formatCode>General\ "pont"</c:formatCode>
                <c:ptCount val="40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  <c:pt idx="34">
                  <c:v>-5</c:v>
                </c:pt>
                <c:pt idx="35">
                  <c:v>-1</c:v>
                </c:pt>
                <c:pt idx="36">
                  <c:v>2</c:v>
                </c:pt>
                <c:pt idx="37">
                  <c:v>1</c:v>
                </c:pt>
                <c:pt idx="38">
                  <c:v>7</c:v>
                </c:pt>
                <c:pt idx="39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81-4A70-BB46-9C2E73CB218B}"/>
            </c:ext>
          </c:extLst>
        </c:ser>
        <c:ser>
          <c:idx val="3"/>
          <c:order val="3"/>
          <c:tx>
            <c:strRef>
              <c:f>'Új verzió'!$O$456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81-4A70-BB46-9C2E73CB21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verzió'!$K$457:$K$496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verzió'!$O$457:$O$496</c:f>
              <c:numCache>
                <c:formatCode>General\ "pont"</c:formatCode>
                <c:ptCount val="4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881-4A70-BB46-9C2E73CB2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049965436355487"/>
          <c:y val="0.85837305715956969"/>
          <c:w val="0.75261168497247544"/>
          <c:h val="0.125893644139624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378697212128294E-2"/>
          <c:w val="0.76463757655293085"/>
          <c:h val="0.5622832704738568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verzió'!$B$619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04F-4EB0-B1CE-021A12DF7B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verzió'!$A$620:$A$641</c:f>
              <c:strCache>
                <c:ptCount val="22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</c:strCache>
            </c:strRef>
          </c:cat>
          <c:val>
            <c:numRef>
              <c:f>'Új verzió'!$B$620:$B$641</c:f>
              <c:numCache>
                <c:formatCode>General\ "pont"</c:formatCode>
                <c:ptCount val="22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  <c:pt idx="16">
                  <c:v>-62</c:v>
                </c:pt>
                <c:pt idx="17">
                  <c:v>-61</c:v>
                </c:pt>
                <c:pt idx="18">
                  <c:v>-48</c:v>
                </c:pt>
                <c:pt idx="19">
                  <c:v>-49</c:v>
                </c:pt>
                <c:pt idx="20">
                  <c:v>-50</c:v>
                </c:pt>
                <c:pt idx="21">
                  <c:v>-56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4F-4EB0-B1CE-021A12DF7B1A}"/>
            </c:ext>
          </c:extLst>
        </c:ser>
        <c:ser>
          <c:idx val="1"/>
          <c:order val="1"/>
          <c:tx>
            <c:strRef>
              <c:f>'Új verzió'!$C$619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4F-4EB0-B1CE-021A12DF7B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verzió'!$A$620:$A$641</c:f>
              <c:strCache>
                <c:ptCount val="22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</c:strCache>
            </c:strRef>
          </c:cat>
          <c:val>
            <c:numRef>
              <c:f>'Új verzió'!$C$620:$C$641</c:f>
              <c:numCache>
                <c:formatCode>General\ "pont"</c:formatCode>
                <c:ptCount val="22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  <c:pt idx="16">
                  <c:v>7</c:v>
                </c:pt>
                <c:pt idx="17">
                  <c:v>8</c:v>
                </c:pt>
                <c:pt idx="18">
                  <c:v>2</c:v>
                </c:pt>
                <c:pt idx="19">
                  <c:v>7</c:v>
                </c:pt>
                <c:pt idx="20">
                  <c:v>15</c:v>
                </c:pt>
                <c:pt idx="21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4F-4EB0-B1CE-021A12DF7B1A}"/>
            </c:ext>
          </c:extLst>
        </c:ser>
        <c:ser>
          <c:idx val="2"/>
          <c:order val="2"/>
          <c:tx>
            <c:strRef>
              <c:f>'Új verzió'!$D$619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4F-4EB0-B1CE-021A12DF7B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verzió'!$A$620:$A$641</c:f>
              <c:strCache>
                <c:ptCount val="22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</c:strCache>
            </c:strRef>
          </c:cat>
          <c:val>
            <c:numRef>
              <c:f>'Új verzió'!$D$620:$D$641</c:f>
              <c:numCache>
                <c:formatCode>General\ "pont"</c:formatCode>
                <c:ptCount val="22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  <c:pt idx="16">
                  <c:v>13</c:v>
                </c:pt>
                <c:pt idx="17">
                  <c:v>14</c:v>
                </c:pt>
                <c:pt idx="18">
                  <c:v>14</c:v>
                </c:pt>
                <c:pt idx="19">
                  <c:v>34</c:v>
                </c:pt>
                <c:pt idx="20">
                  <c:v>33</c:v>
                </c:pt>
                <c:pt idx="21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4F-4EB0-B1CE-021A12DF7B1A}"/>
            </c:ext>
          </c:extLst>
        </c:ser>
        <c:ser>
          <c:idx val="3"/>
          <c:order val="3"/>
          <c:tx>
            <c:strRef>
              <c:f>'Új verzió'!$E$619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4.1666666666666666E-3"/>
                  <c:y val="-1.5904456378584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04F-4EB0-B1CE-021A12DF7B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verzió'!$A$620:$A$641</c:f>
              <c:strCache>
                <c:ptCount val="22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  <c:pt idx="21">
                  <c:v>Március</c:v>
                </c:pt>
              </c:strCache>
            </c:strRef>
          </c:cat>
          <c:val>
            <c:numRef>
              <c:f>'Új verzió'!$E$620:$E$641</c:f>
              <c:numCache>
                <c:formatCode>General\ "pont"</c:formatCode>
                <c:ptCount val="22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  <c:pt idx="16">
                  <c:v>7</c:v>
                </c:pt>
                <c:pt idx="17">
                  <c:v>7</c:v>
                </c:pt>
                <c:pt idx="18">
                  <c:v>4</c:v>
                </c:pt>
                <c:pt idx="19">
                  <c:v>18</c:v>
                </c:pt>
                <c:pt idx="20">
                  <c:v>26</c:v>
                </c:pt>
                <c:pt idx="2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04F-4EB0-B1CE-021A12DF7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7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49967191601051"/>
          <c:y val="0.85683234156594201"/>
          <c:w val="0.74844510061242353"/>
          <c:h val="0.12726320205547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4.2378697212128294E-2"/>
          <c:w val="0.75074866040558408"/>
          <c:h val="0.5622832704738568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verzió'!$L$585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FE-4577-9E51-90B6879C2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verzió'!$K$586:$K$625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verzió'!$L$586:$L$625</c:f>
              <c:numCache>
                <c:formatCode>General\ "pont"</c:formatCode>
                <c:ptCount val="40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  <c:pt idx="34">
                  <c:v>4</c:v>
                </c:pt>
                <c:pt idx="35">
                  <c:v>31</c:v>
                </c:pt>
                <c:pt idx="36">
                  <c:v>26</c:v>
                </c:pt>
                <c:pt idx="37">
                  <c:v>28</c:v>
                </c:pt>
                <c:pt idx="38">
                  <c:v>18</c:v>
                </c:pt>
                <c:pt idx="39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FE-4577-9E51-90B6879C2EA0}"/>
            </c:ext>
          </c:extLst>
        </c:ser>
        <c:ser>
          <c:idx val="1"/>
          <c:order val="1"/>
          <c:tx>
            <c:strRef>
              <c:f>'Új verzió'!$M$585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FE-4577-9E51-90B6879C2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verzió'!$K$586:$K$625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verzió'!$M$586:$M$625</c:f>
              <c:numCache>
                <c:formatCode>General\ "pont"</c:formatCode>
                <c:ptCount val="40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  <c:pt idx="34">
                  <c:v>-38</c:v>
                </c:pt>
                <c:pt idx="35">
                  <c:v>-9</c:v>
                </c:pt>
                <c:pt idx="36">
                  <c:v>-11</c:v>
                </c:pt>
                <c:pt idx="37">
                  <c:v>-4</c:v>
                </c:pt>
                <c:pt idx="38">
                  <c:v>-17</c:v>
                </c:pt>
                <c:pt idx="39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FE-4577-9E51-90B6879C2EA0}"/>
            </c:ext>
          </c:extLst>
        </c:ser>
        <c:ser>
          <c:idx val="2"/>
          <c:order val="2"/>
          <c:tx>
            <c:strRef>
              <c:f>'Új verzió'!$N$585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FE-4577-9E51-90B6879C2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verzió'!$K$586:$K$625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verzió'!$N$586:$N$625</c:f>
              <c:numCache>
                <c:formatCode>General\ "pont"</c:formatCode>
                <c:ptCount val="40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  <c:pt idx="34">
                  <c:v>28</c:v>
                </c:pt>
                <c:pt idx="35">
                  <c:v>26</c:v>
                </c:pt>
                <c:pt idx="36">
                  <c:v>36</c:v>
                </c:pt>
                <c:pt idx="37">
                  <c:v>44</c:v>
                </c:pt>
                <c:pt idx="38">
                  <c:v>37</c:v>
                </c:pt>
                <c:pt idx="39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3FE-4577-9E51-90B6879C2EA0}"/>
            </c:ext>
          </c:extLst>
        </c:ser>
        <c:ser>
          <c:idx val="3"/>
          <c:order val="3"/>
          <c:tx>
            <c:strRef>
              <c:f>'Új verzió'!$O$585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FE-4577-9E51-90B6879C2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verzió'!$K$586:$K$625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verzió'!$O$586:$O$625</c:f>
              <c:numCache>
                <c:formatCode>General\ "pont"</c:formatCode>
                <c:ptCount val="40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  <c:pt idx="34">
                  <c:v>14</c:v>
                </c:pt>
                <c:pt idx="35">
                  <c:v>21</c:v>
                </c:pt>
                <c:pt idx="36">
                  <c:v>23</c:v>
                </c:pt>
                <c:pt idx="37">
                  <c:v>26</c:v>
                </c:pt>
                <c:pt idx="38">
                  <c:v>23</c:v>
                </c:pt>
                <c:pt idx="3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3FE-4577-9E51-90B6879C2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149179478256728E-2"/>
          <c:y val="0.87976392375008483"/>
          <c:w val="0.88538614232131929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verzió'!$B$645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verzió'!$A$646:$A$650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verzió'!$B$646:$B$650</c:f>
              <c:numCache>
                <c:formatCode>General</c:formatCode>
                <c:ptCount val="5"/>
                <c:pt idx="0">
                  <c:v>0.68465430016863404</c:v>
                </c:pt>
                <c:pt idx="1">
                  <c:v>0.10118043844856661</c:v>
                </c:pt>
                <c:pt idx="2">
                  <c:v>8.4317032040472181E-2</c:v>
                </c:pt>
                <c:pt idx="3">
                  <c:v>1.6863406408094434E-2</c:v>
                </c:pt>
                <c:pt idx="4">
                  <c:v>0.11298482293423272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58-42D3-BBAA-2C524D17838F}"/>
            </c:ext>
          </c:extLst>
        </c:ser>
        <c:ser>
          <c:idx val="1"/>
          <c:order val="1"/>
          <c:tx>
            <c:strRef>
              <c:f>'Új verzió'!$C$645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verzió'!$A$646:$A$650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verzió'!$C$646:$C$650</c:f>
              <c:numCache>
                <c:formatCode>General</c:formatCode>
                <c:ptCount val="5"/>
                <c:pt idx="0">
                  <c:v>0.53061224489795922</c:v>
                </c:pt>
                <c:pt idx="1">
                  <c:v>0.10204081632653061</c:v>
                </c:pt>
                <c:pt idx="2">
                  <c:v>0.10204081632653061</c:v>
                </c:pt>
                <c:pt idx="3">
                  <c:v>8.1632653061224483E-2</c:v>
                </c:pt>
                <c:pt idx="4">
                  <c:v>0.18367346938775511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58-42D3-BBAA-2C524D178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70000000000000007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4.5838417731346594E-2"/>
          <c:w val="0.80276201004906012"/>
          <c:h val="0.652202427498180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5B-450E-BFF8-7DA623FB58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Indexek!$B$53:$B$92</c:f>
              <c:numCache>
                <c:formatCode>General\ "pont"</c:formatCode>
                <c:ptCount val="40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  <c:pt idx="34">
                  <c:v>-37</c:v>
                </c:pt>
                <c:pt idx="35">
                  <c:v>-33</c:v>
                </c:pt>
                <c:pt idx="36">
                  <c:v>-34</c:v>
                </c:pt>
                <c:pt idx="37">
                  <c:v>-26</c:v>
                </c:pt>
                <c:pt idx="38">
                  <c:v>-38</c:v>
                </c:pt>
                <c:pt idx="39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5B-450E-BFF8-7DA623FB5818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B5B-450E-BFF8-7DA623FB5818}"/>
              </c:ext>
            </c:extLst>
          </c:dPt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5B-450E-BFF8-7DA623FB58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Indexek!$C$53:$C$92</c:f>
              <c:numCache>
                <c:formatCode>General\ "pont"</c:formatCode>
                <c:ptCount val="40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  <c:pt idx="34">
                  <c:v>-29</c:v>
                </c:pt>
                <c:pt idx="35">
                  <c:v>-29</c:v>
                </c:pt>
                <c:pt idx="36">
                  <c:v>-32</c:v>
                </c:pt>
                <c:pt idx="37">
                  <c:v>-28</c:v>
                </c:pt>
                <c:pt idx="38">
                  <c:v>-29</c:v>
                </c:pt>
                <c:pt idx="39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5B-450E-BFF8-7DA623FB5818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5B-450E-BFF8-7DA623FB58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Indexek!$D$53:$D$92</c:f>
              <c:numCache>
                <c:formatCode>General\ "pont"</c:formatCode>
                <c:ptCount val="40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  <c:pt idx="34">
                  <c:v>-19</c:v>
                </c:pt>
                <c:pt idx="35">
                  <c:v>-23</c:v>
                </c:pt>
                <c:pt idx="36">
                  <c:v>-25</c:v>
                </c:pt>
                <c:pt idx="37">
                  <c:v>-24</c:v>
                </c:pt>
                <c:pt idx="38">
                  <c:v>-38</c:v>
                </c:pt>
                <c:pt idx="39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B5B-450E-BFF8-7DA623FB5818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B5B-450E-BFF8-7DA623FB58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Indexek!$E$53:$E$92</c:f>
              <c:numCache>
                <c:formatCode>General\ "pont"</c:formatCode>
                <c:ptCount val="40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  <c:pt idx="34">
                  <c:v>3</c:v>
                </c:pt>
                <c:pt idx="35">
                  <c:v>-8</c:v>
                </c:pt>
                <c:pt idx="36">
                  <c:v>-21</c:v>
                </c:pt>
                <c:pt idx="37">
                  <c:v>-8</c:v>
                </c:pt>
                <c:pt idx="38">
                  <c:v>0</c:v>
                </c:pt>
                <c:pt idx="39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B5B-450E-BFF8-7DA623FB5818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5B-450E-BFF8-7DA623FB58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Indexek!$F$53:$F$92</c:f>
              <c:numCache>
                <c:formatCode>General\ "pont"</c:formatCode>
                <c:ptCount val="4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B5B-450E-BFF8-7DA623FB58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87306943631459"/>
          <c:y val="0.92964849695415119"/>
          <c:w val="0.7628519700534232"/>
          <c:h val="7.03515030458487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06870529946741"/>
          <c:h val="0.5756385569657520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Indexek!$B$25:$AO$25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Indexek!$B$26:$AO$26</c:f>
              <c:numCache>
                <c:formatCode>General\ "pont"</c:formatCode>
                <c:ptCount val="40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  <c:pt idx="39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F0-43B7-ADAE-F054B6C8BBB5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Indexek!$B$25:$AO$25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Indexek!$B$27:$AO$27</c:f>
              <c:numCache>
                <c:formatCode>General\ "pont"</c:formatCode>
                <c:ptCount val="40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  <c:pt idx="34">
                  <c:v>-11</c:v>
                </c:pt>
                <c:pt idx="35">
                  <c:v>-16</c:v>
                </c:pt>
                <c:pt idx="36">
                  <c:v>-26</c:v>
                </c:pt>
                <c:pt idx="37">
                  <c:v>-11</c:v>
                </c:pt>
                <c:pt idx="38">
                  <c:v>-11</c:v>
                </c:pt>
                <c:pt idx="39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F0-43B7-ADAE-F054B6C8BBB5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Indexek!$B$25:$AO$25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Indexek!$B$28:$AO$28</c:f>
              <c:numCache>
                <c:formatCode>General\ "pont"</c:formatCode>
                <c:ptCount val="40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  <c:pt idx="34">
                  <c:v>-16</c:v>
                </c:pt>
                <c:pt idx="35">
                  <c:v>-17</c:v>
                </c:pt>
                <c:pt idx="36">
                  <c:v>-29</c:v>
                </c:pt>
                <c:pt idx="37">
                  <c:v>-12</c:v>
                </c:pt>
                <c:pt idx="38">
                  <c:v>-12</c:v>
                </c:pt>
                <c:pt idx="39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F0-43B7-ADAE-F054B6C8BBB5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4.1955534698700893E-3"/>
                  <c:y val="2.36345774239911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F0-43B7-ADAE-F054B6C8BB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Indexek!$B$25:$AO$25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Indexek!$B$29:$AO$29</c:f>
              <c:numCache>
                <c:formatCode>General\ "pont"</c:formatCode>
                <c:ptCount val="4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  <c:pt idx="39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1F0-43B7-ADAE-F054B6C8BBB5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Indexek!$B$25:$AO$25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Indexek!$B$30:$AO$30</c:f>
              <c:numCache>
                <c:formatCode>General</c:formatCode>
                <c:ptCount val="40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  <c:pt idx="34" formatCode="General\ &quot;pont&quot;">
                  <c:v>-14</c:v>
                </c:pt>
                <c:pt idx="35" formatCode="General\ &quot;pont&quot;">
                  <c:v>-21</c:v>
                </c:pt>
                <c:pt idx="36" formatCode="General\ &quot;pont&quot;">
                  <c:v>-11</c:v>
                </c:pt>
                <c:pt idx="37" formatCode="General\ &quot;pont&quot;">
                  <c:v>-14</c:v>
                </c:pt>
                <c:pt idx="38" formatCode="General\ &quot;pont&quot;">
                  <c:v>-25</c:v>
                </c:pt>
                <c:pt idx="39" formatCode="General\ &quot;pont&quot;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1F0-43B7-ADAE-F054B6C8BBB5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F0-43B7-ADAE-F054B6C8BB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Indexek!$B$25:$AO$25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Indexek!$B$31:$AO$31</c:f>
              <c:numCache>
                <c:formatCode>General\ "pont"</c:formatCode>
                <c:ptCount val="40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  <c:pt idx="34">
                  <c:v>-34</c:v>
                </c:pt>
                <c:pt idx="35">
                  <c:v>-34</c:v>
                </c:pt>
                <c:pt idx="36">
                  <c:v>-45</c:v>
                </c:pt>
                <c:pt idx="37">
                  <c:v>-33</c:v>
                </c:pt>
                <c:pt idx="38">
                  <c:v>-33</c:v>
                </c:pt>
                <c:pt idx="39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1F0-43B7-ADAE-F054B6C8BBB5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9"/>
              <c:layout>
                <c:manualLayout>
                  <c:x val="-1.0211456055132396E-16"/>
                  <c:y val="-4.4905697105583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F0-43B7-ADAE-F054B6C8BB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Indexek!$B$25:$AO$25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Indexek!$B$32:$AO$32</c:f>
              <c:numCache>
                <c:formatCode>General\ "pont"</c:formatCode>
                <c:ptCount val="40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  <c:pt idx="39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1F0-43B7-ADAE-F054B6C8B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257760499187873E-4"/>
          <c:y val="0.80303985329440886"/>
          <c:w val="0.99939742239500817"/>
          <c:h val="0.19696014670559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3.7491335341576809E-2"/>
          <c:w val="0.75769315860748487"/>
          <c:h val="0.5435601968950147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C8F-4C4D-8FF1-27CC29351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Indexek!$B$38:$AO$38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Indexek!$B$39:$AO$39</c:f>
              <c:numCache>
                <c:formatCode>General\ "pont"</c:formatCode>
                <c:ptCount val="40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  <c:pt idx="34">
                  <c:v>26</c:v>
                </c:pt>
                <c:pt idx="35">
                  <c:v>44</c:v>
                </c:pt>
                <c:pt idx="36">
                  <c:v>53</c:v>
                </c:pt>
                <c:pt idx="37">
                  <c:v>49</c:v>
                </c:pt>
                <c:pt idx="38">
                  <c:v>32</c:v>
                </c:pt>
                <c:pt idx="39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8F-4C4D-8FF1-27CC29351406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8F-4C4D-8FF1-27CC29351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Indexek!$B$38:$AO$38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Indexek!$B$40:$AO$40</c:f>
              <c:numCache>
                <c:formatCode>General\ "pont"</c:formatCode>
                <c:ptCount val="40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  <c:pt idx="39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8F-4C4D-8FF1-27CC29351406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Indexek!$B$38:$AO$38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Indexek!$B$41:$AO$41</c:f>
              <c:numCache>
                <c:formatCode>General\ "pont"</c:formatCode>
                <c:ptCount val="4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8F-4C4D-8FF1-27CC29351406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2.7777774739962376E-3"/>
                  <c:y val="3.5175651137309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C8F-4C4D-8FF1-27CC29351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Indexek!$B$38:$AO$38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Indexek!$B$42:$AO$42</c:f>
              <c:numCache>
                <c:formatCode>General\ "pont"</c:formatCode>
                <c:ptCount val="4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  <c:pt idx="3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C8F-4C4D-8FF1-27CC29351406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Indexek!$B$38:$AO$38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Indexek!$B$43:$AO$43</c:f>
              <c:numCache>
                <c:formatCode>General\ "pont"</c:formatCode>
                <c:ptCount val="40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  <c:pt idx="3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C8F-4C4D-8FF1-27CC29351406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cat>
            <c:strRef>
              <c:f>Indexek!$B$38:$AO$38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Indexek!$B$44:$AO$44</c:f>
              <c:numCache>
                <c:formatCode>General\ "pont"</c:formatCode>
                <c:ptCount val="40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  <c:pt idx="3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C8F-4C4D-8FF1-27CC29351406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9"/>
              <c:layout>
                <c:manualLayout>
                  <c:x val="-4.166666210994611E-3"/>
                  <c:y val="3.9865737955617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8F-4C4D-8FF1-27CC29351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Indexek!$B$38:$AO$38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Indexek!$B$45:$AO$45</c:f>
              <c:numCache>
                <c:formatCode>General\ "pont"</c:formatCode>
                <c:ptCount val="40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  <c:pt idx="39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C8F-4C4D-8FF1-27CC29351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0314911632486252"/>
          <c:w val="0.99923643927860462"/>
          <c:h val="0.196850883675137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3.185289041631148E-2"/>
          <c:w val="0.80546609798775159"/>
          <c:h val="0.66958384840541674"/>
        </c:manualLayout>
      </c:layout>
      <c:lineChart>
        <c:grouping val="standard"/>
        <c:varyColors val="0"/>
        <c:ser>
          <c:idx val="0"/>
          <c:order val="0"/>
          <c:tx>
            <c:strRef>
              <c:f>Indexek!$B$95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05-48BE-A566-F7CE0EC87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Indexek!$A$96:$A$135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Indexek!$B$96:$B$135</c:f>
              <c:numCache>
                <c:formatCode>General\ "pont"</c:formatCode>
                <c:ptCount val="40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  <c:pt idx="34">
                  <c:v>-11</c:v>
                </c:pt>
                <c:pt idx="35">
                  <c:v>-9</c:v>
                </c:pt>
                <c:pt idx="36">
                  <c:v>-6</c:v>
                </c:pt>
                <c:pt idx="37">
                  <c:v>11</c:v>
                </c:pt>
                <c:pt idx="38">
                  <c:v>7</c:v>
                </c:pt>
                <c:pt idx="3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05-48BE-A566-F7CE0EC873C0}"/>
            </c:ext>
          </c:extLst>
        </c:ser>
        <c:ser>
          <c:idx val="1"/>
          <c:order val="1"/>
          <c:tx>
            <c:strRef>
              <c:f>Indexek!$C$95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05-48BE-A566-F7CE0EC87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Indexek!$A$96:$A$135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Indexek!$C$96:$C$135</c:f>
              <c:numCache>
                <c:formatCode>General\ "pont"</c:formatCode>
                <c:ptCount val="40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  <c:pt idx="34">
                  <c:v>-3</c:v>
                </c:pt>
                <c:pt idx="35">
                  <c:v>-5</c:v>
                </c:pt>
                <c:pt idx="36">
                  <c:v>1</c:v>
                </c:pt>
                <c:pt idx="37">
                  <c:v>15</c:v>
                </c:pt>
                <c:pt idx="38">
                  <c:v>22</c:v>
                </c:pt>
                <c:pt idx="3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05-48BE-A566-F7CE0EC873C0}"/>
            </c:ext>
          </c:extLst>
        </c:ser>
        <c:ser>
          <c:idx val="2"/>
          <c:order val="2"/>
          <c:tx>
            <c:strRef>
              <c:f>Indexek!$D$95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05-48BE-A566-F7CE0EC87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Indexek!$A$96:$A$135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Indexek!$D$96:$D$135</c:f>
              <c:numCache>
                <c:formatCode>General\ "pont"</c:formatCode>
                <c:ptCount val="40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  <c:pt idx="34">
                  <c:v>0</c:v>
                </c:pt>
                <c:pt idx="35">
                  <c:v>2</c:v>
                </c:pt>
                <c:pt idx="36">
                  <c:v>0</c:v>
                </c:pt>
                <c:pt idx="37">
                  <c:v>20</c:v>
                </c:pt>
                <c:pt idx="38">
                  <c:v>24</c:v>
                </c:pt>
                <c:pt idx="3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05-48BE-A566-F7CE0EC873C0}"/>
            </c:ext>
          </c:extLst>
        </c:ser>
        <c:ser>
          <c:idx val="3"/>
          <c:order val="3"/>
          <c:tx>
            <c:strRef>
              <c:f>Indexek!$E$95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05-48BE-A566-F7CE0EC87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Indexek!$A$96:$A$135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Indexek!$E$96:$E$135</c:f>
              <c:numCache>
                <c:formatCode>General\ "pont"</c:formatCode>
                <c:ptCount val="40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  <c:pt idx="34">
                  <c:v>25</c:v>
                </c:pt>
                <c:pt idx="35">
                  <c:v>20</c:v>
                </c:pt>
                <c:pt idx="36">
                  <c:v>17</c:v>
                </c:pt>
                <c:pt idx="37">
                  <c:v>33</c:v>
                </c:pt>
                <c:pt idx="38">
                  <c:v>29</c:v>
                </c:pt>
                <c:pt idx="39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005-48BE-A566-F7CE0EC873C0}"/>
            </c:ext>
          </c:extLst>
        </c:ser>
        <c:ser>
          <c:idx val="4"/>
          <c:order val="4"/>
          <c:tx>
            <c:strRef>
              <c:f>Indexek!$F$95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-1.3888888888888889E-3"/>
                  <c:y val="-2.7921320636494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05-48BE-A566-F7CE0EC87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Indexek!$A$96:$A$135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Indexek!$F$96:$F$135</c:f>
              <c:numCache>
                <c:formatCode>General\ "pont"</c:formatCode>
                <c:ptCount val="4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  <c:pt idx="39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005-48BE-A566-F7CE0EC873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77034120734907"/>
          <c:y val="0.92954893176464948"/>
          <c:w val="0.68312598425196847"/>
          <c:h val="7.0451068235350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62752975804887E-2"/>
          <c:y val="3.9361907538745231E-2"/>
          <c:w val="0.86953926071741028"/>
          <c:h val="0.6753185925938562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CA04-4949-B74A-E6A0347FBC8E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A04-4949-B74A-E6A0347FBC8E}"/>
              </c:ext>
            </c:extLst>
          </c:dPt>
          <c:dLbls>
            <c:dLbl>
              <c:idx val="39"/>
              <c:layout>
                <c:manualLayout>
                  <c:x val="0"/>
                  <c:y val="4.7965507135151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A04-4949-B74A-E6A0347FBC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verzió'!$B$56:$B$95</c:f>
              <c:numCache>
                <c:formatCode>0%</c:formatCode>
                <c:ptCount val="40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  <c:pt idx="34">
                  <c:v>0.82</c:v>
                </c:pt>
                <c:pt idx="35">
                  <c:v>0.85</c:v>
                </c:pt>
                <c:pt idx="36">
                  <c:v>0.84</c:v>
                </c:pt>
                <c:pt idx="37">
                  <c:v>0.84</c:v>
                </c:pt>
                <c:pt idx="38">
                  <c:v>0.8</c:v>
                </c:pt>
                <c:pt idx="39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04-4949-B74A-E6A0347FBC8E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A04-4949-B74A-E6A0347FBC8E}"/>
              </c:ext>
            </c:extLst>
          </c:dPt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A04-4949-B74A-E6A0347FBC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verzió'!$C$56:$C$95</c:f>
              <c:numCache>
                <c:formatCode>0%</c:formatCode>
                <c:ptCount val="40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  <c:pt idx="34">
                  <c:v>0.88</c:v>
                </c:pt>
                <c:pt idx="35">
                  <c:v>0.89</c:v>
                </c:pt>
                <c:pt idx="36">
                  <c:v>0.87</c:v>
                </c:pt>
                <c:pt idx="37">
                  <c:v>0.9</c:v>
                </c:pt>
                <c:pt idx="38">
                  <c:v>0.88</c:v>
                </c:pt>
                <c:pt idx="39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A04-4949-B74A-E6A0347FBC8E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0"/>
                  <c:y val="1.4389652140545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A04-4949-B74A-E6A0347FBC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verzió'!$D$56:$D$95</c:f>
              <c:numCache>
                <c:formatCode>0%</c:formatCode>
                <c:ptCount val="40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  <c:pt idx="34">
                  <c:v>0.95</c:v>
                </c:pt>
                <c:pt idx="35">
                  <c:v>0.9</c:v>
                </c:pt>
                <c:pt idx="36">
                  <c:v>0.92</c:v>
                </c:pt>
                <c:pt idx="37">
                  <c:v>0.88</c:v>
                </c:pt>
                <c:pt idx="38">
                  <c:v>0.85</c:v>
                </c:pt>
                <c:pt idx="39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A04-4949-B74A-E6A0347FBC8E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A04-4949-B74A-E6A0347FBC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verzió'!$E$56:$E$95</c:f>
              <c:numCache>
                <c:formatCode>0%</c:formatCode>
                <c:ptCount val="40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  <c:pt idx="34">
                  <c:v>0.97</c:v>
                </c:pt>
                <c:pt idx="35">
                  <c:v>0.97</c:v>
                </c:pt>
                <c:pt idx="36">
                  <c:v>0.94</c:v>
                </c:pt>
                <c:pt idx="37">
                  <c:v>0.98</c:v>
                </c:pt>
                <c:pt idx="38">
                  <c:v>0.97</c:v>
                </c:pt>
                <c:pt idx="39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A04-4949-B74A-E6A0347FBC8E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CA04-4949-B74A-E6A0347FBC8E}"/>
              </c:ext>
            </c:extLst>
          </c:dPt>
          <c:dLbls>
            <c:dLbl>
              <c:idx val="39"/>
              <c:layout>
                <c:manualLayout>
                  <c:x val="0"/>
                  <c:y val="-1.918620285406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A04-4949-B74A-E6A0347FBC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verzió'!$A$56:$A$95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verzió'!$F$56:$F$95</c:f>
              <c:numCache>
                <c:formatCode>0%</c:formatCode>
                <c:ptCount val="4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  <c:pt idx="39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04-4949-B74A-E6A0347FBC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29122922134733"/>
          <c:y val="0.93103712001498617"/>
          <c:w val="0.79775076552930879"/>
          <c:h val="6.65646046282559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1556897584"/>
          <c:h val="0.5751560699941665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DD-4103-944C-17569AF6E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verzió'!$K$98:$K$137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verzió'!$L$98:$L$137</c:f>
              <c:numCache>
                <c:formatCode>0%</c:formatCode>
                <c:ptCount val="40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  <c:pt idx="34">
                  <c:v>0.86</c:v>
                </c:pt>
                <c:pt idx="35">
                  <c:v>0.86</c:v>
                </c:pt>
                <c:pt idx="36">
                  <c:v>0.83</c:v>
                </c:pt>
                <c:pt idx="37">
                  <c:v>0.8</c:v>
                </c:pt>
                <c:pt idx="38">
                  <c:v>0.8</c:v>
                </c:pt>
                <c:pt idx="39">
                  <c:v>0.77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DD-4103-944C-17569AF6EB48}"/>
            </c:ext>
          </c:extLst>
        </c:ser>
        <c:ser>
          <c:idx val="1"/>
          <c:order val="1"/>
          <c:tx>
            <c:strRef>
              <c:f>'Új verzió'!$M$97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DD-4103-944C-17569AF6E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verzió'!$K$98:$K$137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verzió'!$M$98:$M$137</c:f>
              <c:numCache>
                <c:formatCode>0%</c:formatCode>
                <c:ptCount val="40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  <c:pt idx="34">
                  <c:v>0.89</c:v>
                </c:pt>
                <c:pt idx="35">
                  <c:v>0.96</c:v>
                </c:pt>
                <c:pt idx="36">
                  <c:v>0.88</c:v>
                </c:pt>
                <c:pt idx="37">
                  <c:v>0.88</c:v>
                </c:pt>
                <c:pt idx="38">
                  <c:v>0.78</c:v>
                </c:pt>
                <c:pt idx="39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DD-4103-944C-17569AF6EB48}"/>
            </c:ext>
          </c:extLst>
        </c:ser>
        <c:ser>
          <c:idx val="2"/>
          <c:order val="2"/>
          <c:tx>
            <c:strRef>
              <c:f>'Új verzió'!$N$97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-2.037013728053729E-16"/>
                  <c:y val="-8.0788923986952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DD-4103-944C-17569AF6E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verzió'!$K$98:$K$137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verzió'!$N$98:$N$137</c:f>
              <c:numCache>
                <c:formatCode>0%</c:formatCode>
                <c:ptCount val="40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  <c:pt idx="34">
                  <c:v>0.85</c:v>
                </c:pt>
                <c:pt idx="35">
                  <c:v>0.88</c:v>
                </c:pt>
                <c:pt idx="36">
                  <c:v>0.89</c:v>
                </c:pt>
                <c:pt idx="37">
                  <c:v>0.91</c:v>
                </c:pt>
                <c:pt idx="38">
                  <c:v>0.89</c:v>
                </c:pt>
                <c:pt idx="39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DD-4103-944C-17569AF6EB48}"/>
            </c:ext>
          </c:extLst>
        </c:ser>
        <c:ser>
          <c:idx val="3"/>
          <c:order val="3"/>
          <c:tx>
            <c:strRef>
              <c:f>'Új verzió'!$O$97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layout>
                <c:manualLayout>
                  <c:x val="-1.3888890407796413E-3"/>
                  <c:y val="-3.770149786057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DD-4103-944C-17569AF6E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verzió'!$K$98:$K$137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verzió'!$O$98:$O$137</c:f>
              <c:numCache>
                <c:formatCode>0%</c:formatCode>
                <c:ptCount val="4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  <c:pt idx="39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DD-4103-944C-17569AF6EB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938846778089104"/>
          <c:y val="0.85455194696005699"/>
          <c:w val="0.75400073862650263"/>
          <c:h val="0.129290268242552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59367891513561"/>
          <c:h val="0.632474061164127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04-42A9-A88F-739F7D2812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verzió'!$A$130:$A$169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verzió'!$B$130:$B$169</c:f>
              <c:numCache>
                <c:formatCode>General\ "pont"</c:formatCode>
                <c:ptCount val="40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  <c:pt idx="34">
                  <c:v>-20</c:v>
                </c:pt>
                <c:pt idx="35">
                  <c:v>-17</c:v>
                </c:pt>
                <c:pt idx="36">
                  <c:v>-10</c:v>
                </c:pt>
                <c:pt idx="37">
                  <c:v>9</c:v>
                </c:pt>
                <c:pt idx="38">
                  <c:v>16</c:v>
                </c:pt>
                <c:pt idx="39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04-42A9-A88F-739F7D281250}"/>
            </c:ext>
          </c:extLst>
        </c:ser>
        <c:ser>
          <c:idx val="1"/>
          <c:order val="1"/>
          <c:tx>
            <c:strRef>
              <c:f>'Új verzió'!$C$129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04-42A9-A88F-739F7D2812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verzió'!$A$130:$A$169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verzió'!$C$130:$C$169</c:f>
              <c:numCache>
                <c:formatCode>General\ "pont"</c:formatCode>
                <c:ptCount val="40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  <c:pt idx="34">
                  <c:v>-8</c:v>
                </c:pt>
                <c:pt idx="35">
                  <c:v>-20</c:v>
                </c:pt>
                <c:pt idx="36">
                  <c:v>-19</c:v>
                </c:pt>
                <c:pt idx="37">
                  <c:v>16</c:v>
                </c:pt>
                <c:pt idx="38">
                  <c:v>36</c:v>
                </c:pt>
                <c:pt idx="3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04-42A9-A88F-739F7D281250}"/>
            </c:ext>
          </c:extLst>
        </c:ser>
        <c:ser>
          <c:idx val="2"/>
          <c:order val="2"/>
          <c:tx>
            <c:strRef>
              <c:f>'Új verzió'!$D$129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04-42A9-A88F-739F7D2812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verzió'!$A$130:$A$169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verzió'!$D$130:$D$169</c:f>
              <c:numCache>
                <c:formatCode>General\ "pont"</c:formatCode>
                <c:ptCount val="40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  <c:pt idx="34">
                  <c:v>-24</c:v>
                </c:pt>
                <c:pt idx="35">
                  <c:v>-15</c:v>
                </c:pt>
                <c:pt idx="36">
                  <c:v>-18</c:v>
                </c:pt>
                <c:pt idx="37">
                  <c:v>16</c:v>
                </c:pt>
                <c:pt idx="38">
                  <c:v>27</c:v>
                </c:pt>
                <c:pt idx="3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04-42A9-A88F-739F7D281250}"/>
            </c:ext>
          </c:extLst>
        </c:ser>
        <c:ser>
          <c:idx val="3"/>
          <c:order val="3"/>
          <c:tx>
            <c:strRef>
              <c:f>'Új verzió'!$E$129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04-42A9-A88F-739F7D2812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verzió'!$A$130:$A$169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verzió'!$E$130:$E$169</c:f>
              <c:numCache>
                <c:formatCode>General\ "pont"</c:formatCode>
                <c:ptCount val="40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  <c:pt idx="34">
                  <c:v>9</c:v>
                </c:pt>
                <c:pt idx="35">
                  <c:v>-3</c:v>
                </c:pt>
                <c:pt idx="36">
                  <c:v>0</c:v>
                </c:pt>
                <c:pt idx="37">
                  <c:v>23</c:v>
                </c:pt>
                <c:pt idx="38">
                  <c:v>18</c:v>
                </c:pt>
                <c:pt idx="3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404-42A9-A88F-739F7D281250}"/>
            </c:ext>
          </c:extLst>
        </c:ser>
        <c:ser>
          <c:idx val="4"/>
          <c:order val="4"/>
          <c:tx>
            <c:strRef>
              <c:f>'Új verzió'!$F$129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04-42A9-A88F-739F7D2812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verzió'!$A$130:$A$169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verzió'!$F$130:$F$169</c:f>
              <c:numCache>
                <c:formatCode>General\ "pont"</c:formatCode>
                <c:ptCount val="40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  <c:pt idx="3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404-42A9-A88F-739F7D281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362456255468067"/>
          <c:y val="0.93025245102113019"/>
          <c:w val="0.79775076552930879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723614613438997E-2"/>
          <c:w val="0.85910979877515325"/>
          <c:h val="0.6636287799870997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verzió'!$B$182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7A2-44C3-B462-9C2E7641B43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7A2-44C3-B462-9C2E7641B43C}"/>
              </c:ext>
            </c:extLst>
          </c:dPt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A2-44C3-B462-9C2E7641B4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verzió'!$A$183:$A$222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verzió'!$B$183:$B$222</c:f>
              <c:numCache>
                <c:formatCode>0%</c:formatCode>
                <c:ptCount val="40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  <c:pt idx="34">
                  <c:v>0.83</c:v>
                </c:pt>
                <c:pt idx="35">
                  <c:v>0.87</c:v>
                </c:pt>
                <c:pt idx="36">
                  <c:v>0.84</c:v>
                </c:pt>
                <c:pt idx="37">
                  <c:v>0.85</c:v>
                </c:pt>
                <c:pt idx="38">
                  <c:v>0.81</c:v>
                </c:pt>
                <c:pt idx="39">
                  <c:v>0.77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A2-44C3-B462-9C2E7641B43C}"/>
            </c:ext>
          </c:extLst>
        </c:ser>
        <c:ser>
          <c:idx val="1"/>
          <c:order val="1"/>
          <c:tx>
            <c:strRef>
              <c:f>'Új verzió'!$C$182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7A2-44C3-B462-9C2E7641B43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7A2-44C3-B462-9C2E7641B43C}"/>
              </c:ext>
            </c:extLst>
          </c:dPt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7A2-44C3-B462-9C2E7641B4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verzió'!$A$183:$A$222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verzió'!$C$183:$C$222</c:f>
              <c:numCache>
                <c:formatCode>0%</c:formatCode>
                <c:ptCount val="40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  <c:pt idx="34">
                  <c:v>0.9</c:v>
                </c:pt>
                <c:pt idx="35">
                  <c:v>0.93</c:v>
                </c:pt>
                <c:pt idx="36">
                  <c:v>0.95</c:v>
                </c:pt>
                <c:pt idx="37">
                  <c:v>0.92</c:v>
                </c:pt>
                <c:pt idx="38">
                  <c:v>0.91</c:v>
                </c:pt>
                <c:pt idx="39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7A2-44C3-B462-9C2E7641B43C}"/>
            </c:ext>
          </c:extLst>
        </c:ser>
        <c:ser>
          <c:idx val="2"/>
          <c:order val="2"/>
          <c:tx>
            <c:strRef>
              <c:f>'Új verzió'!$D$182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7A2-44C3-B462-9C2E7641B43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7A2-44C3-B462-9C2E7641B43C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D7A2-44C3-B462-9C2E7641B43C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D7A2-44C3-B462-9C2E7641B43C}"/>
              </c:ext>
            </c:extLst>
          </c:dPt>
          <c:dLbls>
            <c:dLbl>
              <c:idx val="39"/>
              <c:layout>
                <c:manualLayout>
                  <c:x val="-1.3888888888888889E-3"/>
                  <c:y val="-1.937696940384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A2-44C3-B462-9C2E7641B4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verzió'!$A$183:$A$222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verzió'!$D$183:$D$222</c:f>
              <c:numCache>
                <c:formatCode>0%</c:formatCode>
                <c:ptCount val="40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  <c:pt idx="34">
                  <c:v>1.07</c:v>
                </c:pt>
                <c:pt idx="35">
                  <c:v>0.96</c:v>
                </c:pt>
                <c:pt idx="36">
                  <c:v>0.99</c:v>
                </c:pt>
                <c:pt idx="37">
                  <c:v>0.96</c:v>
                </c:pt>
                <c:pt idx="38">
                  <c:v>0.9</c:v>
                </c:pt>
                <c:pt idx="39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7A2-44C3-B462-9C2E7641B43C}"/>
            </c:ext>
          </c:extLst>
        </c:ser>
        <c:ser>
          <c:idx val="3"/>
          <c:order val="3"/>
          <c:tx>
            <c:strRef>
              <c:f>'Új verzió'!$E$182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A2-44C3-B462-9C2E7641B4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verzió'!$A$183:$A$222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verzió'!$E$183:$E$222</c:f>
              <c:numCache>
                <c:formatCode>0%</c:formatCode>
                <c:ptCount val="40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  <c:pt idx="34">
                  <c:v>1.07</c:v>
                </c:pt>
                <c:pt idx="35">
                  <c:v>1.08</c:v>
                </c:pt>
                <c:pt idx="36">
                  <c:v>1.01</c:v>
                </c:pt>
                <c:pt idx="37">
                  <c:v>1.04</c:v>
                </c:pt>
                <c:pt idx="38">
                  <c:v>1.04</c:v>
                </c:pt>
                <c:pt idx="39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7A2-44C3-B462-9C2E7641B43C}"/>
            </c:ext>
          </c:extLst>
        </c:ser>
        <c:ser>
          <c:idx val="4"/>
          <c:order val="4"/>
          <c:tx>
            <c:strRef>
              <c:f>'Új verzió'!$F$182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D7A2-44C3-B462-9C2E7641B43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D7A2-44C3-B462-9C2E7641B43C}"/>
              </c:ext>
            </c:extLst>
          </c:dPt>
          <c:dLbls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2-44C3-B462-9C2E7641B4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verzió'!$A$183:$A$222</c:f>
              <c:strCache>
                <c:ptCount val="40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  <c:pt idx="37">
                  <c:v>2024. Január</c:v>
                </c:pt>
                <c:pt idx="39">
                  <c:v>Március</c:v>
                </c:pt>
              </c:strCache>
            </c:strRef>
          </c:cat>
          <c:val>
            <c:numRef>
              <c:f>'Új verzió'!$F$183:$F$222</c:f>
              <c:numCache>
                <c:formatCode>0%</c:formatCode>
                <c:ptCount val="40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  <c:pt idx="34">
                  <c:v>0.96</c:v>
                </c:pt>
                <c:pt idx="35">
                  <c:v>0.96</c:v>
                </c:pt>
                <c:pt idx="36">
                  <c:v>0.95</c:v>
                </c:pt>
                <c:pt idx="37">
                  <c:v>0.95</c:v>
                </c:pt>
                <c:pt idx="38">
                  <c:v>0.93</c:v>
                </c:pt>
                <c:pt idx="39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7A2-44C3-B462-9C2E7641B4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90234033245845"/>
          <c:y val="0.92550718645259944"/>
          <c:w val="0.79775076552930879"/>
          <c:h val="6.7226450020959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februári 0-ról -8 pontra csökkent.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főindex csökkenéséhez a jelenlegi helyzet megítélésének gyengülése kisebb, a kilátások romlása nagyobb mértékben járult hozzá: előbbi mutató az előző havi -20-ról -26 pontra, utóbbi +20-ról +10 pontra csökkent.</a:t>
          </a:r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előző hónaphoz viszonyított gyengülése a vizsgált iparágak és méretkategóriák széles körére jellemző volt.</a:t>
          </a: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létszámbővítési tervek mutatói továbbra is </a:t>
          </a:r>
          <a:r>
            <a:rPr lang="hu-HU" sz="1800" b="1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, de csökkentek februárhoz képest: előbbi +38-ról +28, utóbbi pedig +8-ról +1 pontra.</a:t>
          </a:r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februárhoz képest: előbbi 90-ről 88 (ami az elmúlt 5 hónap legalacsonyabb értéke), utóbbi pedig 93-ról 91 százalékra (ami a 2021 március óta tapasztalt legalacsonyabb érték).</a:t>
          </a:r>
          <a:endParaRPr lang="hu-HU" sz="1800" dirty="0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februári 0-ról -8 pontra csökkent.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főindex csökkenéséhez a jelenlegi helyzet megítélésének gyengülése kisebb, a kilátások romlása nagyobb mértékben járult hozzá: előbbi mutató az előző havi -20-ról -26 pontra, utóbbi +20-ról +10 pontra csökkent.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februárhoz képest: előbbi 90-ről 88 (ami az elmúlt 5 hónap legalacsonyabb értéke), utóbbi pedig 93-ról 91 százalékra (ami a 2021 március óta tapasztalt legalacsonyabb érték).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létszámbővítési tervek mutatói továbbra is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, de csökkentek februárhoz képest: előbbi +38-ról +28, utóbbi pedig +8-ról +1 pontra.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előző hónaphoz viszonyított gyengülése a vizsgált iparágak és méretkategóriák széles körére jellemző volt.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0.95581</cdr:x>
      <cdr:y>0.39657</cdr:y>
    </cdr:from>
    <cdr:to>
      <cdr:x>1</cdr:x>
      <cdr:y>0.45633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D7DF39D2-E26D-EF61-083B-944A177B3044}"/>
            </a:ext>
          </a:extLst>
        </cdr:cNvPr>
        <cdr:cNvSpPr txBox="1"/>
      </cdr:nvSpPr>
      <cdr:spPr>
        <a:xfrm xmlns:a="http://schemas.openxmlformats.org/drawingml/2006/main">
          <a:off x="8739962" y="1928621"/>
          <a:ext cx="404038" cy="290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6%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2024. 04. 19.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2024 márciusi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3572" y="310448"/>
            <a:ext cx="82511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az egy évvel korábbi szint 88 százalékára csökkent, ami az elmúlt 5 hónap legalacsonyabb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105147"/>
              </p:ext>
            </p:extLst>
          </p:nvPr>
        </p:nvGraphicFramePr>
        <p:xfrm>
          <a:off x="0" y="922448"/>
          <a:ext cx="9144000" cy="5295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431" y="308496"/>
            <a:ext cx="8628993" cy="612000"/>
          </a:xfrm>
        </p:spPr>
        <p:txBody>
          <a:bodyPr>
            <a:noAutofit/>
          </a:bodyPr>
          <a:lstStyle/>
          <a:p>
            <a:r>
              <a:rPr lang="hu-HU" sz="1800" dirty="0"/>
              <a:t>az 1 évvel korábbihoz viszonyított átlagos kapacitás-kihasználtság rekordalacsony szintre csökkent az iparban és építőiparban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760012"/>
              </p:ext>
            </p:extLst>
          </p:nvPr>
        </p:nvGraphicFramePr>
        <p:xfrm>
          <a:off x="0" y="920496"/>
          <a:ext cx="9143999" cy="4715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6"/>
            <a:ext cx="8110723" cy="612000"/>
          </a:xfrm>
        </p:spPr>
        <p:txBody>
          <a:bodyPr>
            <a:noAutofit/>
          </a:bodyPr>
          <a:lstStyle/>
          <a:p>
            <a:r>
              <a:rPr lang="hu-HU" sz="2000" dirty="0"/>
              <a:t>A kapacitás-kihasználtságra vonatkozó várakozások minden méretkategóriában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919832"/>
              </p:ext>
            </p:extLst>
          </p:nvPr>
        </p:nvGraphicFramePr>
        <p:xfrm>
          <a:off x="1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9591"/>
            <a:ext cx="8481848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az 1 évvel korábbi szint 91 százalékára csökkent, ami az elmúlt 3 év legalacsonyabb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542924"/>
              </p:ext>
            </p:extLst>
          </p:nvPr>
        </p:nvGraphicFramePr>
        <p:xfrm>
          <a:off x="1" y="931591"/>
          <a:ext cx="9144000" cy="52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018" y="328452"/>
            <a:ext cx="8033494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bevételi szintre vonatkozó helyzetértékelés és a várakozások is gyengültek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1964896" y="1895967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363109" y="195732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">
            <a:extLst>
              <a:ext uri="{FF2B5EF4-FFF2-40B4-BE49-F238E27FC236}">
                <a16:creationId xmlns:a16="http://schemas.microsoft.com/office/drawing/2014/main" id="{AEE1E5FA-A291-4821-3951-C30AC2C417C8}"/>
              </a:ext>
            </a:extLst>
          </p:cNvPr>
          <p:cNvSpPr txBox="1"/>
          <p:nvPr/>
        </p:nvSpPr>
        <p:spPr>
          <a:xfrm>
            <a:off x="3602613" y="3579920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2023/11</a:t>
            </a:r>
            <a:endParaRPr lang="hu-HU" sz="1600" dirty="0"/>
          </a:p>
        </p:txBody>
      </p:sp>
      <p:sp>
        <p:nvSpPr>
          <p:cNvPr id="30" name="Szövegdoboz 1">
            <a:extLst>
              <a:ext uri="{FF2B5EF4-FFF2-40B4-BE49-F238E27FC236}">
                <a16:creationId xmlns:a16="http://schemas.microsoft.com/office/drawing/2014/main" id="{23691165-9E73-7A51-47A1-CE2E1AE998DA}"/>
              </a:ext>
            </a:extLst>
          </p:cNvPr>
          <p:cNvSpPr txBox="1"/>
          <p:nvPr/>
        </p:nvSpPr>
        <p:spPr>
          <a:xfrm>
            <a:off x="2507402" y="3861149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2023/12</a:t>
            </a:r>
            <a:endParaRPr lang="hu-HU" sz="1600" dirty="0"/>
          </a:p>
        </p:txBody>
      </p:sp>
      <p:sp>
        <p:nvSpPr>
          <p:cNvPr id="18" name="Szövegdoboz 9">
            <a:extLst>
              <a:ext uri="{FF2B5EF4-FFF2-40B4-BE49-F238E27FC236}">
                <a16:creationId xmlns:a16="http://schemas.microsoft.com/office/drawing/2014/main" id="{8E36AB5B-5C8F-EBC5-B758-73FF2A01D8DB}"/>
              </a:ext>
            </a:extLst>
          </p:cNvPr>
          <p:cNvSpPr txBox="1"/>
          <p:nvPr/>
        </p:nvSpPr>
        <p:spPr>
          <a:xfrm>
            <a:off x="2843513" y="2102231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2024/1</a:t>
            </a:r>
          </a:p>
        </p:txBody>
      </p:sp>
      <p:graphicFrame>
        <p:nvGraphicFramePr>
          <p:cNvPr id="31" name="Diagram 30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569033"/>
              </p:ext>
            </p:extLst>
          </p:nvPr>
        </p:nvGraphicFramePr>
        <p:xfrm>
          <a:off x="0" y="919413"/>
          <a:ext cx="9143999" cy="4964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" name="Szövegdoboz 5">
            <a:extLst>
              <a:ext uri="{FF2B5EF4-FFF2-40B4-BE49-F238E27FC236}">
                <a16:creationId xmlns:a16="http://schemas.microsoft.com/office/drawing/2014/main" id="{CEC804BE-234E-8EE9-1096-D2AC2BD3E343}"/>
              </a:ext>
            </a:extLst>
          </p:cNvPr>
          <p:cNvSpPr txBox="1"/>
          <p:nvPr/>
        </p:nvSpPr>
        <p:spPr>
          <a:xfrm>
            <a:off x="2493934" y="1678559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2024/2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849EEA67-1B75-F9B7-D03B-AFCBE7784F92}"/>
              </a:ext>
            </a:extLst>
          </p:cNvPr>
          <p:cNvSpPr txBox="1"/>
          <p:nvPr/>
        </p:nvSpPr>
        <p:spPr>
          <a:xfrm>
            <a:off x="2056864" y="2877167"/>
            <a:ext cx="83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2024/3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-36949" y="302928"/>
            <a:ext cx="8139706" cy="639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1800" dirty="0"/>
              <a:t>TOVÁBBRA is A VEVŐK HIÁNYA és a magas termelési árak </a:t>
            </a:r>
            <a:r>
              <a:rPr lang="hu-HU" sz="1800" dirty="0" err="1"/>
              <a:t>JELENTIk</a:t>
            </a:r>
            <a:r>
              <a:rPr lang="hu-HU" sz="1800" dirty="0"/>
              <a:t> A LEGGYAKORIBB </a:t>
            </a:r>
            <a:r>
              <a:rPr lang="hu-HU" sz="1800" dirty="0" err="1"/>
              <a:t>PROBLÉMÁt</a:t>
            </a:r>
            <a:r>
              <a:rPr lang="hu-HU" sz="1800" dirty="0"/>
              <a:t>, azonban arányuk csökkenő trendet mutat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B916ED61-90BC-5A0A-3F5C-9DF4B5FA0E5C}"/>
              </a:ext>
            </a:extLst>
          </p:cNvPr>
          <p:cNvSpPr txBox="1"/>
          <p:nvPr/>
        </p:nvSpPr>
        <p:spPr>
          <a:xfrm>
            <a:off x="8692473" y="1881241"/>
            <a:ext cx="530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5">
                    <a:lumMod val="50000"/>
                  </a:schemeClr>
                </a:solidFill>
              </a:rPr>
              <a:t>43%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8757B1BC-44D3-BA3F-B131-41BE09700819}"/>
              </a:ext>
            </a:extLst>
          </p:cNvPr>
          <p:cNvSpPr txBox="1"/>
          <p:nvPr/>
        </p:nvSpPr>
        <p:spPr>
          <a:xfrm>
            <a:off x="8706012" y="2613003"/>
            <a:ext cx="530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C000"/>
                </a:solidFill>
              </a:rPr>
              <a:t>14%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453708"/>
              </p:ext>
            </p:extLst>
          </p:nvPr>
        </p:nvGraphicFramePr>
        <p:xfrm>
          <a:off x="-1" y="942112"/>
          <a:ext cx="9144000" cy="486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zövegdoboz 11">
            <a:extLst>
              <a:ext uri="{FF2B5EF4-FFF2-40B4-BE49-F238E27FC236}">
                <a16:creationId xmlns:a16="http://schemas.microsoft.com/office/drawing/2014/main" id="{6F1C0FB5-29DD-5BC3-5CE4-159324149417}"/>
              </a:ext>
            </a:extLst>
          </p:cNvPr>
          <p:cNvSpPr txBox="1"/>
          <p:nvPr/>
        </p:nvSpPr>
        <p:spPr>
          <a:xfrm>
            <a:off x="8706012" y="1743084"/>
            <a:ext cx="503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7030A0"/>
                </a:solidFill>
              </a:rPr>
              <a:t>45%</a:t>
            </a:r>
          </a:p>
        </p:txBody>
      </p:sp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716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átlagos megítélése a nagyvállalatok körében a 2022 február óta tapasztalt legmagasabb szintre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842337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597234"/>
              </p:ext>
            </p:extLst>
          </p:nvPr>
        </p:nvGraphicFramePr>
        <p:xfrm>
          <a:off x="1" y="922448"/>
          <a:ext cx="9144000" cy="4919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7029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környezetre vonatkozó várakozások azonban egyik méretkategóriában sem voltak optimisták februárban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269495"/>
              </p:ext>
            </p:extLst>
          </p:nvPr>
        </p:nvGraphicFramePr>
        <p:xfrm>
          <a:off x="19569" y="922448"/>
          <a:ext cx="9124431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5" y="310448"/>
            <a:ext cx="8014882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alindexe minden vizsgált tevékenységi körben csökkent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671152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331429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LÉTSZÁMVÁLTOZTATÁSI TERVEK MUTATÓJA továbbra is enyhén pozitív, de minden méretkategóriában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198627"/>
              </p:ext>
            </p:extLst>
          </p:nvPr>
        </p:nvGraphicFramePr>
        <p:xfrm>
          <a:off x="0" y="922449"/>
          <a:ext cx="9144000" cy="516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325772"/>
            <a:ext cx="7865807" cy="612000"/>
          </a:xfrm>
        </p:spPr>
        <p:txBody>
          <a:bodyPr>
            <a:noAutofit/>
          </a:bodyPr>
          <a:lstStyle/>
          <a:p>
            <a:r>
              <a:rPr lang="hu-HU" sz="1800" dirty="0"/>
              <a:t>A foglalkoztatási várakozások az iparban és építőiparban az elmúlt 3 hónap legalacsonyabb szintjére gyengültek februárban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090850"/>
              </p:ext>
            </p:extLst>
          </p:nvPr>
        </p:nvGraphicFramePr>
        <p:xfrm>
          <a:off x="-1" y="937771"/>
          <a:ext cx="9144001" cy="4843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44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elmúlt 3 hónapban megvalósított áremelések indexe minden vizsgált tevékenységi körben csökkent februárhoz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99589" y="5702729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099022"/>
              </p:ext>
            </p:extLst>
          </p:nvPr>
        </p:nvGraphicFramePr>
        <p:xfrm>
          <a:off x="0" y="911619"/>
          <a:ext cx="9144000" cy="479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3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…A következő 3 hónapban tervezett áremelések mutatója </a:t>
            </a:r>
            <a:br>
              <a:rPr lang="hu-HU" sz="1800" dirty="0"/>
            </a:br>
            <a:r>
              <a:rPr lang="hu-HU" sz="1800" dirty="0"/>
              <a:t>pedig az elmúlt 5 hónap legalacsonyabb szintjére mérséklődött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9AFB9B4-C446-0CD7-75F6-C6EA7FA75A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751513"/>
              </p:ext>
            </p:extLst>
          </p:nvPr>
        </p:nvGraphicFramePr>
        <p:xfrm>
          <a:off x="0" y="911620"/>
          <a:ext cx="9143999" cy="479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40" y="310449"/>
            <a:ext cx="760780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az infláció miatt a válaszadók 21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406668"/>
              </p:ext>
            </p:extLst>
          </p:nvPr>
        </p:nvGraphicFramePr>
        <p:xfrm>
          <a:off x="0" y="922449"/>
          <a:ext cx="9143999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2095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az év eleji átmeneti javulást követően újra kedvezőtlenné vált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482741840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09" y="309397"/>
            <a:ext cx="776874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 februári 0-ról</a:t>
            </a:r>
            <a:br>
              <a:rPr lang="hu-HU" sz="2000" dirty="0"/>
            </a:br>
            <a:r>
              <a:rPr lang="hu-HU" sz="2000" dirty="0"/>
              <a:t>-8 pontra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93758" y="581123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715843"/>
              </p:ext>
            </p:extLst>
          </p:nvPr>
        </p:nvGraphicFramePr>
        <p:xfrm>
          <a:off x="15751" y="921397"/>
          <a:ext cx="9128249" cy="4889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5" y="311787"/>
            <a:ext cx="8025310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a nagyvállalatoknál csökkent</a:t>
            </a:r>
            <a:br>
              <a:rPr lang="hu-HU" sz="2000" dirty="0"/>
            </a:br>
            <a:r>
              <a:rPr lang="hu-HU" sz="2000" dirty="0"/>
              <a:t>a legnagyobb mértékben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934213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9150649"/>
              </p:ext>
            </p:extLst>
          </p:nvPr>
        </p:nvGraphicFramePr>
        <p:xfrm>
          <a:off x="1" y="923787"/>
          <a:ext cx="9112494" cy="5010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876" y="314733"/>
            <a:ext cx="806824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helyzet megítélése a beruházások és az üzleti környezet kivételével gyengült </a:t>
            </a:r>
            <a:r>
              <a:rPr lang="hu-HU" sz="2000" dirty="0" err="1"/>
              <a:t>febrUÁRHOZ</a:t>
            </a:r>
            <a:r>
              <a:rPr lang="hu-HU" sz="2000" dirty="0"/>
              <a:t>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793039"/>
              </p:ext>
            </p:extLst>
          </p:nvPr>
        </p:nvGraphicFramePr>
        <p:xfrm>
          <a:off x="-7876" y="926733"/>
          <a:ext cx="9120370" cy="5373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zövegdoboz 8">
            <a:extLst>
              <a:ext uri="{FF2B5EF4-FFF2-40B4-BE49-F238E27FC236}">
                <a16:creationId xmlns:a16="http://schemas.microsoft.com/office/drawing/2014/main" id="{7716FBAB-02D3-A8E8-25CF-F3C074487B63}"/>
              </a:ext>
            </a:extLst>
          </p:cNvPr>
          <p:cNvSpPr txBox="1"/>
          <p:nvPr/>
        </p:nvSpPr>
        <p:spPr>
          <a:xfrm>
            <a:off x="7923755" y="2839998"/>
            <a:ext cx="859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-22 pont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32FEC8CD-E16B-084C-F026-362DB0361D13}"/>
              </a:ext>
            </a:extLst>
          </p:cNvPr>
          <p:cNvSpPr txBox="1"/>
          <p:nvPr/>
        </p:nvSpPr>
        <p:spPr>
          <a:xfrm>
            <a:off x="7923755" y="3018437"/>
            <a:ext cx="859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2060"/>
                </a:solidFill>
              </a:rPr>
              <a:t>-25 pont</a:t>
            </a:r>
          </a:p>
        </p:txBody>
      </p:sp>
    </p:spTree>
    <p:extLst>
      <p:ext uri="{BB962C8B-B14F-4D97-AF65-F5344CB8AC3E}">
        <p14:creationId xmlns:p14="http://schemas.microsoft.com/office/powerpoint/2010/main" val="370401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27" y="325366"/>
            <a:ext cx="768461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minden vizsgált tényező kapcsán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77548" y="6457023"/>
            <a:ext cx="195857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637232"/>
              </p:ext>
            </p:extLst>
          </p:nvPr>
        </p:nvGraphicFramePr>
        <p:xfrm>
          <a:off x="-1" y="937366"/>
          <a:ext cx="9144001" cy="5415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0E4F21B3-F2BA-CBC3-B413-9494F38F5C14}"/>
              </a:ext>
            </a:extLst>
          </p:cNvPr>
          <p:cNvSpPr txBox="1"/>
          <p:nvPr/>
        </p:nvSpPr>
        <p:spPr>
          <a:xfrm>
            <a:off x="7975762" y="2466168"/>
            <a:ext cx="815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5">
                    <a:lumMod val="50000"/>
                  </a:schemeClr>
                </a:solidFill>
              </a:rPr>
              <a:t>7 pont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8D724A75-0C57-A874-6EDF-CC3015168807}"/>
              </a:ext>
            </a:extLst>
          </p:cNvPr>
          <p:cNvSpPr txBox="1"/>
          <p:nvPr/>
        </p:nvSpPr>
        <p:spPr>
          <a:xfrm>
            <a:off x="7975762" y="2299274"/>
            <a:ext cx="815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9 pont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71853F88-4FA8-7FDB-33CF-1326DC1885E2}"/>
              </a:ext>
            </a:extLst>
          </p:cNvPr>
          <p:cNvSpPr txBox="1"/>
          <p:nvPr/>
        </p:nvSpPr>
        <p:spPr>
          <a:xfrm>
            <a:off x="7948441" y="2137688"/>
            <a:ext cx="815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</a:rPr>
              <a:t>10 pont</a:t>
            </a: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10449"/>
            <a:ext cx="8093233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gyengülése minden méretkategóriában jellemző volt februárhoz képest, leginkább a középvállalatoknál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7112104"/>
              </p:ext>
            </p:extLst>
          </p:nvPr>
        </p:nvGraphicFramePr>
        <p:xfrm>
          <a:off x="0" y="922449"/>
          <a:ext cx="9144000" cy="5003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67627</TotalTime>
  <Words>1179</Words>
  <Application>Microsoft Office PowerPoint</Application>
  <PresentationFormat>Diavetítés a képernyőre (4:3 oldalarány)</PresentationFormat>
  <Paragraphs>174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2024 márciusi eredményei</vt:lpstr>
      <vt:lpstr>Az mnb vállalati konjunktúra felmérései</vt:lpstr>
      <vt:lpstr>A vállalati konjunktúra az év eleji átmeneti javulást követően újra kedvezőtlenné vált</vt:lpstr>
      <vt:lpstr>Az mnb vállalati konjunktúraindexe a februári 0-ról -8 pontra csökkent</vt:lpstr>
      <vt:lpstr>A jelenlegi helyzet indexe a nagyvállalatoknál csökkent a legnagyobb mértékben</vt:lpstr>
      <vt:lpstr>Az aktuális helyzet megítélése a beruházások és az üzleti környezet kivételével gyengült febrUÁRHOZ képest</vt:lpstr>
      <vt:lpstr>A várakozások minden vizsgált tényező kapcsán gyengültek az előző hónaphoz képest</vt:lpstr>
      <vt:lpstr>A várakozások gyengülése minden méretkategóriában jellemző volt februárhoz képest, leginkább a középvállalatoknál</vt:lpstr>
      <vt:lpstr>Termelés és kereslet</vt:lpstr>
      <vt:lpstr>Az átlagos kapacitás-kihasználtság az egy évvel korábbi szint 88 százalékára csökkent, ami az elmúlt 5 hónap legalacsonyabb értéke</vt:lpstr>
      <vt:lpstr>az 1 évvel korábbihoz viszonyított átlagos kapacitás-kihasználtság rekordalacsony szintre csökkent az iparban és építőiparban</vt:lpstr>
      <vt:lpstr>A kapacitás-kihasználtságra vonatkozó várakozások minden méretkategóriában gyengültek az előző hónaphoz képest</vt:lpstr>
      <vt:lpstr>az átlagos bevételi szint az 1 évvel korábbi szint 91 százalékára csökkent, ami az elmúlt 3 év legalacsonyabb értéke</vt:lpstr>
      <vt:lpstr>A bevételi szintre vonatkozó helyzetértékelés és a várakozások is gyengültek februárhoz képest</vt:lpstr>
      <vt:lpstr>PowerPoint-bemutató</vt:lpstr>
      <vt:lpstr>Üzleti környezet, beruházások, foglalkoztatás</vt:lpstr>
      <vt:lpstr>AZ ÜZLETI KÖRNYEZET átlagos megítélése a nagyvállalatok körében a 2022 február óta tapasztalt legmagasabb szintre javult</vt:lpstr>
      <vt:lpstr>Az üzleti környezetre vonatkozó várakozások azonban egyik méretkategóriában sem voltak optimisták februárban</vt:lpstr>
      <vt:lpstr>A beruházási várakozások alindexe minden vizsgált tevékenységi körben csökkent az előző hónaphoz képest</vt:lpstr>
      <vt:lpstr>A LÉTSZÁMVÁLTOZTATÁSI TERVEK MUTATÓJA továbbra is enyhén pozitív, de minden méretkategóriában csökkent</vt:lpstr>
      <vt:lpstr>A foglalkoztatási várakozások az iparban és építőiparban az elmúlt 3 hónap legalacsonyabb szintjére gyengültek februárban</vt:lpstr>
      <vt:lpstr>Árak</vt:lpstr>
      <vt:lpstr>Az elmúlt 3 hónapban megvalósított áremelések indexe minden vizsgált tevékenységi körben csökkent februárhoz képest…</vt:lpstr>
      <vt:lpstr>…A következő 3 hónapban tervezett áremelések mutatója  pedig az elmúlt 5 hónap legalacsonyabb szintjére mérséklődött</vt:lpstr>
      <vt:lpstr>az infláció miatt a válaszadók 21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2525</cp:revision>
  <dcterms:created xsi:type="dcterms:W3CDTF">2020-04-06T05:19:02Z</dcterms:created>
  <dcterms:modified xsi:type="dcterms:W3CDTF">2024-04-19T10:27:04Z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