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2" r:id="rId2"/>
  </p:sldMasterIdLst>
  <p:notesMasterIdLst>
    <p:notesMasterId r:id="rId29"/>
  </p:notesMasterIdLst>
  <p:sldIdLst>
    <p:sldId id="3260" r:id="rId3"/>
    <p:sldId id="385" r:id="rId4"/>
    <p:sldId id="386" r:id="rId5"/>
    <p:sldId id="374" r:id="rId6"/>
    <p:sldId id="390" r:id="rId7"/>
    <p:sldId id="407" r:id="rId8"/>
    <p:sldId id="375" r:id="rId9"/>
    <p:sldId id="389" r:id="rId10"/>
    <p:sldId id="287" r:id="rId11"/>
    <p:sldId id="364" r:id="rId12"/>
    <p:sldId id="403" r:id="rId13"/>
    <p:sldId id="365" r:id="rId14"/>
    <p:sldId id="366" r:id="rId15"/>
    <p:sldId id="398" r:id="rId16"/>
    <p:sldId id="396" r:id="rId17"/>
    <p:sldId id="286" r:id="rId18"/>
    <p:sldId id="357" r:id="rId19"/>
    <p:sldId id="371" r:id="rId20"/>
    <p:sldId id="404" r:id="rId21"/>
    <p:sldId id="367" r:id="rId22"/>
    <p:sldId id="405" r:id="rId23"/>
    <p:sldId id="391" r:id="rId24"/>
    <p:sldId id="401" r:id="rId25"/>
    <p:sldId id="406" r:id="rId26"/>
    <p:sldId id="408" r:id="rId27"/>
    <p:sldId id="326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3771005-32AB-87F8-DBFC-7B90301AD813}" name="Nyitrai Tamás" initials="NT" userId="S::nyitrait@mnb.hu::2514240d-d9f0-400c-98ad-757ba1f72a52" providerId="AD"/>
  <p188:author id="{F572A231-54B8-120A-800E-EBDE597166B8}" name="Szalai Ákos" initials="SÁ" userId="S::szalaia@mnb.hu::0a014927-0d02-4712-97ad-700fd3cdfc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yitrai Tamás" initials="NT" lastIdx="1" clrIdx="0">
    <p:extLst>
      <p:ext uri="{19B8F6BF-5375-455C-9EA6-DF929625EA0E}">
        <p15:presenceInfo xmlns:p15="http://schemas.microsoft.com/office/powerpoint/2012/main" userId="S::nyitrait@mnb.hu::f23169b93cb16101" providerId="AD"/>
      </p:ext>
    </p:extLst>
  </p:cmAuthor>
  <p:cmAuthor id="2" name="Fekete Ádám" initials="FÁ" lastIdx="3" clrIdx="1">
    <p:extLst>
      <p:ext uri="{19B8F6BF-5375-455C-9EA6-DF929625EA0E}">
        <p15:presenceInfo xmlns:p15="http://schemas.microsoft.com/office/powerpoint/2012/main" userId="S::feketea@mnb.hu::799a269cf97a9106" providerId="AD"/>
      </p:ext>
    </p:extLst>
  </p:cmAuthor>
  <p:cmAuthor id="3" name="Törzsök Veronika" initials="TV" lastIdx="2" clrIdx="2">
    <p:extLst>
      <p:ext uri="{19B8F6BF-5375-455C-9EA6-DF929625EA0E}">
        <p15:presenceInfo xmlns:p15="http://schemas.microsoft.com/office/powerpoint/2012/main" userId="Törzsök Veronika" providerId="None"/>
      </p:ext>
    </p:extLst>
  </p:cmAuthor>
  <p:cmAuthor id="4" name="Fekete Ádám" initials="FÁ [2]" lastIdx="1" clrIdx="3">
    <p:extLst>
      <p:ext uri="{19B8F6BF-5375-455C-9EA6-DF929625EA0E}">
        <p15:presenceInfo xmlns:p15="http://schemas.microsoft.com/office/powerpoint/2012/main" userId="S::feketea@mnb.hu::dd374126-fbba-4c49-83bf-967a88b91dd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E4F8"/>
    <a:srgbClr val="B87F00"/>
    <a:srgbClr val="00FFFF"/>
    <a:srgbClr val="FFB3B5"/>
    <a:srgbClr val="FDC7E3"/>
    <a:srgbClr val="91EEFB"/>
    <a:srgbClr val="C7E1B5"/>
    <a:srgbClr val="99CCFF"/>
    <a:srgbClr val="CC99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96" autoAdjust="0"/>
    <p:restoredTop sz="92443" autoAdjust="0"/>
  </p:normalViewPr>
  <p:slideViewPr>
    <p:cSldViewPr snapToGrid="0">
      <p:cViewPr varScale="1">
        <p:scale>
          <a:sx n="63" d="100"/>
          <a:sy n="63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Relationship Id="rId35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2\2022.%20j&#250;nius\input\jelenlegi%20helyzet%20&#233;s%20v&#225;rakoz&#225;sok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2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2\mnb\FISCAL\Versenyk&#233;pess&#233;g\V&#225;llalati%20felm&#233;r&#233;sek\Felm&#233;r&#233;sek\Konjunkt&#250;rafelm&#233;r&#233;s\2024\okt&#243;ber\input\2024%20okt&#243;ber%20&#225;br&#225;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523086468784012E-2"/>
          <c:w val="0.79380424321959753"/>
          <c:h val="0.5952038453657118"/>
        </c:manualLayout>
      </c:layout>
      <c:lineChart>
        <c:grouping val="standard"/>
        <c:varyColors val="0"/>
        <c:ser>
          <c:idx val="0"/>
          <c:order val="0"/>
          <c:tx>
            <c:strRef>
              <c:f>Indexek!$A$5</c:f>
              <c:strCache>
                <c:ptCount val="1"/>
                <c:pt idx="0">
                  <c:v>Jelenlegi helyzet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A0D4-43D6-91BC-270C1BC5C52E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D4-43D6-91BC-270C1BC5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Indexek!$B$4:$AV$4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Indexek!$B$5:$AV$5</c:f>
              <c:numCache>
                <c:formatCode>General\ "pont"</c:formatCode>
                <c:ptCount val="47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0D4-43D6-91BC-270C1BC5C52E}"/>
            </c:ext>
          </c:extLst>
        </c:ser>
        <c:ser>
          <c:idx val="1"/>
          <c:order val="1"/>
          <c:tx>
            <c:strRef>
              <c:f>Indexek!$A$6</c:f>
              <c:strCache>
                <c:ptCount val="1"/>
                <c:pt idx="0">
                  <c:v>Várakozások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0D4-43D6-91BC-270C1BC5C52E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D4-43D6-91BC-270C1BC5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Indexek!$B$4:$AV$4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Indexek!$B$6:$AV$6</c:f>
              <c:numCache>
                <c:formatCode>General\ "pont"</c:formatCode>
                <c:ptCount val="47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0D4-43D6-91BC-270C1BC5C52E}"/>
            </c:ext>
          </c:extLst>
        </c:ser>
        <c:ser>
          <c:idx val="2"/>
          <c:order val="2"/>
          <c:tx>
            <c:strRef>
              <c:f>Indexek!$A$7</c:f>
              <c:strCache>
                <c:ptCount val="1"/>
                <c:pt idx="0">
                  <c:v>MNB konjunktúra index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2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A0D4-43D6-91BC-270C1BC5C52E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D4-43D6-91BC-270C1BC5C5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Indexek!$B$4:$AV$4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Indexek!$B$7:$AV$7</c:f>
              <c:numCache>
                <c:formatCode>General\ "pont"</c:formatCode>
                <c:ptCount val="47"/>
                <c:pt idx="0">
                  <c:v>-14</c:v>
                </c:pt>
                <c:pt idx="1">
                  <c:v>-6</c:v>
                </c:pt>
                <c:pt idx="2">
                  <c:v>-4</c:v>
                </c:pt>
                <c:pt idx="3">
                  <c:v>-2</c:v>
                </c:pt>
                <c:pt idx="4">
                  <c:v>8</c:v>
                </c:pt>
                <c:pt idx="5">
                  <c:v>10</c:v>
                </c:pt>
                <c:pt idx="6">
                  <c:v>13</c:v>
                </c:pt>
                <c:pt idx="7">
                  <c:v>6</c:v>
                </c:pt>
                <c:pt idx="8">
                  <c:v>9</c:v>
                </c:pt>
                <c:pt idx="9">
                  <c:v>12</c:v>
                </c:pt>
                <c:pt idx="10">
                  <c:v>9</c:v>
                </c:pt>
                <c:pt idx="11">
                  <c:v>10</c:v>
                </c:pt>
                <c:pt idx="12">
                  <c:v>14</c:v>
                </c:pt>
                <c:pt idx="13">
                  <c:v>15</c:v>
                </c:pt>
                <c:pt idx="14">
                  <c:v>15</c:v>
                </c:pt>
                <c:pt idx="15">
                  <c:v>4</c:v>
                </c:pt>
                <c:pt idx="16">
                  <c:v>8</c:v>
                </c:pt>
                <c:pt idx="17">
                  <c:v>7</c:v>
                </c:pt>
                <c:pt idx="18">
                  <c:v>6</c:v>
                </c:pt>
                <c:pt idx="19">
                  <c:v>-2</c:v>
                </c:pt>
                <c:pt idx="20">
                  <c:v>-7</c:v>
                </c:pt>
                <c:pt idx="21">
                  <c:v>-11</c:v>
                </c:pt>
                <c:pt idx="22">
                  <c:v>-9</c:v>
                </c:pt>
                <c:pt idx="23">
                  <c:v>-7</c:v>
                </c:pt>
                <c:pt idx="24">
                  <c:v>-5</c:v>
                </c:pt>
                <c:pt idx="25">
                  <c:v>0</c:v>
                </c:pt>
                <c:pt idx="26">
                  <c:v>0</c:v>
                </c:pt>
                <c:pt idx="27">
                  <c:v>-4</c:v>
                </c:pt>
                <c:pt idx="28">
                  <c:v>-1</c:v>
                </c:pt>
                <c:pt idx="29">
                  <c:v>-10</c:v>
                </c:pt>
                <c:pt idx="30">
                  <c:v>-8</c:v>
                </c:pt>
                <c:pt idx="31">
                  <c:v>-15</c:v>
                </c:pt>
                <c:pt idx="32">
                  <c:v>-8</c:v>
                </c:pt>
                <c:pt idx="33">
                  <c:v>-12</c:v>
                </c:pt>
                <c:pt idx="34">
                  <c:v>-7</c:v>
                </c:pt>
                <c:pt idx="35">
                  <c:v>-8</c:v>
                </c:pt>
                <c:pt idx="36">
                  <c:v>-11</c:v>
                </c:pt>
                <c:pt idx="37">
                  <c:v>2</c:v>
                </c:pt>
                <c:pt idx="38">
                  <c:v>0</c:v>
                </c:pt>
                <c:pt idx="39">
                  <c:v>-8</c:v>
                </c:pt>
                <c:pt idx="40">
                  <c:v>-5</c:v>
                </c:pt>
                <c:pt idx="41">
                  <c:v>-2</c:v>
                </c:pt>
                <c:pt idx="42">
                  <c:v>-4</c:v>
                </c:pt>
                <c:pt idx="43">
                  <c:v>1</c:v>
                </c:pt>
                <c:pt idx="44">
                  <c:v>-6</c:v>
                </c:pt>
                <c:pt idx="45">
                  <c:v>-9</c:v>
                </c:pt>
                <c:pt idx="46">
                  <c:v>-13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0D4-43D6-91BC-270C1BC5C5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96932095"/>
        <c:axId val="1896914207"/>
      </c:lineChart>
      <c:catAx>
        <c:axId val="189693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14207"/>
        <c:crosses val="autoZero"/>
        <c:auto val="1"/>
        <c:lblAlgn val="ctr"/>
        <c:lblOffset val="0"/>
        <c:noMultiLvlLbl val="0"/>
      </c:catAx>
      <c:valAx>
        <c:axId val="1896914207"/>
        <c:scaling>
          <c:orientation val="minMax"/>
          <c:max val="3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89693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6672134733158"/>
          <c:y val="0.92531627863031751"/>
          <c:w val="0.76210990813648294"/>
          <c:h val="7.208649618780514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Árbevétel!$A$3</c:f>
              <c:strCache>
                <c:ptCount val="1"/>
                <c:pt idx="0">
                  <c:v>Várakozások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chemeClr val="accent1">
                    <a:lumMod val="20000"/>
                    <a:lumOff val="80000"/>
                  </a:schemeClr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AB3-4E9F-9C39-2E66E8608324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AB3-4E9F-9C39-2E66E8608324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1AB3-4E9F-9C39-2E66E8608324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AB3-4E9F-9C39-2E66E8608324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1AB3-4E9F-9C39-2E66E8608324}"/>
              </c:ext>
            </c:extLst>
          </c:dPt>
          <c:dPt>
            <c:idx val="5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1AB3-4E9F-9C39-2E66E8608324}"/>
              </c:ext>
            </c:extLst>
          </c:dPt>
          <c:dPt>
            <c:idx val="6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1AB3-4E9F-9C39-2E66E8608324}"/>
              </c:ext>
            </c:extLst>
          </c:dPt>
          <c:dPt>
            <c:idx val="7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AB3-4E9F-9C39-2E66E8608324}"/>
              </c:ext>
            </c:extLst>
          </c:dPt>
          <c:dPt>
            <c:idx val="8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1AB3-4E9F-9C39-2E66E8608324}"/>
              </c:ext>
            </c:extLst>
          </c:dPt>
          <c:dPt>
            <c:idx val="9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1AB3-4E9F-9C39-2E66E8608324}"/>
              </c:ext>
            </c:extLst>
          </c:dPt>
          <c:dPt>
            <c:idx val="10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1AB3-4E9F-9C39-2E66E8608324}"/>
              </c:ext>
            </c:extLst>
          </c:dPt>
          <c:dPt>
            <c:idx val="11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1AB3-4E9F-9C39-2E66E8608324}"/>
              </c:ext>
            </c:extLst>
          </c:dPt>
          <c:dPt>
            <c:idx val="12"/>
            <c:marker>
              <c:symbol val="circle"/>
              <c:size val="10"/>
              <c:spPr>
                <a:solidFill>
                  <a:srgbClr val="81ECFB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1AB3-4E9F-9C39-2E66E8608324}"/>
              </c:ext>
            </c:extLst>
          </c:dPt>
          <c:dPt>
            <c:idx val="1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AB3-4E9F-9C39-2E66E8608324}"/>
              </c:ext>
            </c:extLst>
          </c:dPt>
          <c:dPt>
            <c:idx val="1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AB3-4E9F-9C39-2E66E8608324}"/>
              </c:ext>
            </c:extLst>
          </c:dPt>
          <c:dPt>
            <c:idx val="15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1AB3-4E9F-9C39-2E66E8608324}"/>
              </c:ext>
            </c:extLst>
          </c:dPt>
          <c:dPt>
            <c:idx val="16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1AB3-4E9F-9C39-2E66E8608324}"/>
              </c:ext>
            </c:extLst>
          </c:dPt>
          <c:dPt>
            <c:idx val="17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1AB3-4E9F-9C39-2E66E8608324}"/>
              </c:ext>
            </c:extLst>
          </c:dPt>
          <c:dPt>
            <c:idx val="18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1AB3-4E9F-9C39-2E66E8608324}"/>
              </c:ext>
            </c:extLst>
          </c:dPt>
          <c:dPt>
            <c:idx val="19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1AB3-4E9F-9C39-2E66E8608324}"/>
              </c:ext>
            </c:extLst>
          </c:dPt>
          <c:dPt>
            <c:idx val="2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1AB3-4E9F-9C39-2E66E8608324}"/>
              </c:ext>
            </c:extLst>
          </c:dPt>
          <c:dPt>
            <c:idx val="2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1AB3-4E9F-9C39-2E66E8608324}"/>
              </c:ext>
            </c:extLst>
          </c:dPt>
          <c:dPt>
            <c:idx val="22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1AB3-4E9F-9C39-2E66E8608324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1AB3-4E9F-9C39-2E66E8608324}"/>
              </c:ext>
            </c:extLst>
          </c:dPt>
          <c:dPt>
            <c:idx val="2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1AB3-4E9F-9C39-2E66E8608324}"/>
              </c:ext>
            </c:extLst>
          </c:dPt>
          <c:dPt>
            <c:idx val="2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1AB3-4E9F-9C39-2E66E8608324}"/>
              </c:ext>
            </c:extLst>
          </c:dPt>
          <c:dPt>
            <c:idx val="2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1AB3-4E9F-9C39-2E66E8608324}"/>
              </c:ext>
            </c:extLst>
          </c:dPt>
          <c:dPt>
            <c:idx val="27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1AB3-4E9F-9C39-2E66E8608324}"/>
              </c:ext>
            </c:extLst>
          </c:dPt>
          <c:dPt>
            <c:idx val="28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1AB3-4E9F-9C39-2E66E8608324}"/>
              </c:ext>
            </c:extLst>
          </c:dPt>
          <c:dPt>
            <c:idx val="29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1AB3-4E9F-9C39-2E66E8608324}"/>
              </c:ext>
            </c:extLst>
          </c:dPt>
          <c:dPt>
            <c:idx val="3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1AB3-4E9F-9C39-2E66E8608324}"/>
              </c:ext>
            </c:extLst>
          </c:dPt>
          <c:dPt>
            <c:idx val="3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1AB3-4E9F-9C39-2E66E8608324}"/>
              </c:ext>
            </c:extLst>
          </c:dPt>
          <c:dPt>
            <c:idx val="3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1AB3-4E9F-9C39-2E66E8608324}"/>
              </c:ext>
            </c:extLst>
          </c:dPt>
          <c:dPt>
            <c:idx val="3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1AB3-4E9F-9C39-2E66E8608324}"/>
              </c:ext>
            </c:extLst>
          </c:dPt>
          <c:dPt>
            <c:idx val="34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1AB3-4E9F-9C39-2E66E8608324}"/>
              </c:ext>
            </c:extLst>
          </c:dPt>
          <c:dPt>
            <c:idx val="35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1AB3-4E9F-9C39-2E66E8608324}"/>
              </c:ext>
            </c:extLst>
          </c:dPt>
          <c:dPt>
            <c:idx val="36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1AB3-4E9F-9C39-2E66E8608324}"/>
              </c:ext>
            </c:extLst>
          </c:dPt>
          <c:dPt>
            <c:idx val="38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1AB3-4E9F-9C39-2E66E8608324}"/>
              </c:ext>
            </c:extLst>
          </c:dPt>
          <c:dPt>
            <c:idx val="39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1AB3-4E9F-9C39-2E66E8608324}"/>
              </c:ext>
            </c:extLst>
          </c:dPt>
          <c:dPt>
            <c:idx val="42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1AB3-4E9F-9C39-2E66E8608324}"/>
              </c:ext>
            </c:extLst>
          </c:dPt>
          <c:dPt>
            <c:idx val="43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4BF2-4D9C-A374-EEA26F901206}"/>
              </c:ext>
            </c:extLst>
          </c:dPt>
          <c:dPt>
            <c:idx val="44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EC6D-4946-9D8C-D80280328526}"/>
              </c:ext>
            </c:extLst>
          </c:dPt>
          <c:dPt>
            <c:idx val="45"/>
            <c:marker>
              <c:symbol val="circle"/>
              <c:size val="10"/>
              <c:spPr>
                <a:solidFill>
                  <a:srgbClr val="00206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AA37-4B2B-ACB2-E91D23C62A8B}"/>
              </c:ext>
            </c:extLst>
          </c:dPt>
          <c:dPt>
            <c:idx val="46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E6AA-4DF8-A664-1CBC8CABBE6B}"/>
              </c:ext>
            </c:extLst>
          </c:dPt>
          <c:xVal>
            <c:numRef>
              <c:f>Árbevétel!$B$2:$AV$2</c:f>
              <c:numCache>
                <c:formatCode>General</c:formatCode>
                <c:ptCount val="47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  <c:pt idx="46">
                  <c:v>-36</c:v>
                </c:pt>
              </c:numCache>
            </c:numRef>
          </c:xVal>
          <c:yVal>
            <c:numRef>
              <c:f>Árbevétel!$B$3:$AV$3</c:f>
              <c:numCache>
                <c:formatCode>General</c:formatCode>
                <c:ptCount val="47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  <c:pt idx="46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27-1AB3-4E9F-9C39-2E66E86083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8508152"/>
        <c:axId val="1058521600"/>
      </c:scatterChart>
      <c:valAx>
        <c:axId val="1058508152"/>
        <c:scaling>
          <c:orientation val="minMax"/>
          <c:max val="50"/>
          <c:min val="-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Jelenlegi</a:t>
                </a:r>
                <a:r>
                  <a:rPr lang="hu-HU" sz="1800" b="1" baseline="0"/>
                  <a:t> helyzet</a:t>
                </a:r>
                <a:endParaRPr lang="hu-HU" sz="1800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21600"/>
        <c:crosses val="autoZero"/>
        <c:crossBetween val="midCat"/>
      </c:valAx>
      <c:valAx>
        <c:axId val="1058521600"/>
        <c:scaling>
          <c:orientation val="minMax"/>
          <c:max val="50"/>
          <c:min val="-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800" b="1"/>
                  <a:t>Várakozások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585081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62544098514159E-2"/>
          <c:y val="3.4931973210447366E-2"/>
          <c:w val="0.87916557305336829"/>
          <c:h val="0.396374630427272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verzió'!$A$286</c:f>
              <c:strCache>
                <c:ptCount val="1"/>
                <c:pt idx="0">
                  <c:v>Magas energiaárak*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0"/>
                  <c:y val="1.79916574566515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verzió'!$B$286:$AV$286</c:f>
              <c:numCache>
                <c:formatCode>General</c:formatCode>
                <c:ptCount val="47"/>
                <c:pt idx="18" formatCode="0%">
                  <c:v>0.49</c:v>
                </c:pt>
                <c:pt idx="19" formatCode="0%">
                  <c:v>0.48</c:v>
                </c:pt>
                <c:pt idx="20" formatCode="0%">
                  <c:v>0.61</c:v>
                </c:pt>
                <c:pt idx="21" formatCode="0%">
                  <c:v>0.66</c:v>
                </c:pt>
                <c:pt idx="22" formatCode="0%">
                  <c:v>0.61</c:v>
                </c:pt>
                <c:pt idx="23" formatCode="0%">
                  <c:v>0.67</c:v>
                </c:pt>
                <c:pt idx="24" formatCode="0%">
                  <c:v>0.6</c:v>
                </c:pt>
                <c:pt idx="25" formatCode="0%">
                  <c:v>0.62</c:v>
                </c:pt>
                <c:pt idx="26" formatCode="0%">
                  <c:v>0.62</c:v>
                </c:pt>
                <c:pt idx="27" formatCode="0%">
                  <c:v>0.62</c:v>
                </c:pt>
                <c:pt idx="28" formatCode="0%">
                  <c:v>0.69</c:v>
                </c:pt>
                <c:pt idx="29" formatCode="0%">
                  <c:v>0.62</c:v>
                </c:pt>
                <c:pt idx="30" formatCode="0%">
                  <c:v>0.53</c:v>
                </c:pt>
                <c:pt idx="31" formatCode="0%">
                  <c:v>0.52</c:v>
                </c:pt>
                <c:pt idx="32" formatCode="0%">
                  <c:v>0.42</c:v>
                </c:pt>
                <c:pt idx="33" formatCode="0%">
                  <c:v>0.5</c:v>
                </c:pt>
                <c:pt idx="34" formatCode="0%">
                  <c:v>0.45</c:v>
                </c:pt>
                <c:pt idx="35" formatCode="0%">
                  <c:v>0.47</c:v>
                </c:pt>
                <c:pt idx="36" formatCode="0%">
                  <c:v>0.49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0.41</c:v>
                </c:pt>
                <c:pt idx="40" formatCode="0%">
                  <c:v>0.39</c:v>
                </c:pt>
                <c:pt idx="41" formatCode="0%">
                  <c:v>0.39</c:v>
                </c:pt>
                <c:pt idx="42" formatCode="0%">
                  <c:v>0.38</c:v>
                </c:pt>
                <c:pt idx="43" formatCode="0%">
                  <c:v>0.4</c:v>
                </c:pt>
                <c:pt idx="44" formatCode="0%">
                  <c:v>0.4</c:v>
                </c:pt>
                <c:pt idx="45" formatCode="0%">
                  <c:v>0.32</c:v>
                </c:pt>
                <c:pt idx="46" formatCode="0%">
                  <c:v>0.37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E1-4FC4-8820-B7A740BEA331}"/>
            </c:ext>
          </c:extLst>
        </c:ser>
        <c:ser>
          <c:idx val="1"/>
          <c:order val="1"/>
          <c:tx>
            <c:strRef>
              <c:f>'Új verzió'!$A$287</c:f>
              <c:strCache>
                <c:ptCount val="1"/>
                <c:pt idx="0">
                  <c:v>Beszállítók áremelése**</c:v>
                </c:pt>
              </c:strCache>
            </c:strRef>
          </c:tx>
          <c:spPr>
            <a:ln w="25400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7030A0"/>
              </a:solidFill>
              <a:ln w="9525">
                <a:noFill/>
              </a:ln>
              <a:effectLst/>
            </c:spPr>
          </c:marker>
          <c:dPt>
            <c:idx val="22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AFE1-4FC4-8820-B7A740BEA331}"/>
              </c:ext>
            </c:extLst>
          </c:dPt>
          <c:dPt>
            <c:idx val="23"/>
            <c:marker>
              <c:symbol val="circle"/>
              <c:size val="10"/>
              <c:spPr>
                <a:solidFill>
                  <a:srgbClr val="7030A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FE1-4FC4-8820-B7A740BEA331}"/>
              </c:ext>
            </c:extLst>
          </c:dPt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verzió'!$B$287:$AV$287</c:f>
              <c:numCache>
                <c:formatCode>General</c:formatCode>
                <c:ptCount val="47"/>
                <c:pt idx="22" formatCode="0%">
                  <c:v>0.56999999999999995</c:v>
                </c:pt>
                <c:pt idx="23" formatCode="0%">
                  <c:v>0.59</c:v>
                </c:pt>
                <c:pt idx="24" formatCode="0%">
                  <c:v>0.57999999999999996</c:v>
                </c:pt>
                <c:pt idx="25" formatCode="0%">
                  <c:v>0.62</c:v>
                </c:pt>
                <c:pt idx="26" formatCode="0%">
                  <c:v>0.63</c:v>
                </c:pt>
                <c:pt idx="27" formatCode="0%">
                  <c:v>0.61</c:v>
                </c:pt>
                <c:pt idx="28" formatCode="0%">
                  <c:v>0.66</c:v>
                </c:pt>
                <c:pt idx="29" formatCode="0%">
                  <c:v>0.63</c:v>
                </c:pt>
                <c:pt idx="30" formatCode="0%">
                  <c:v>0.55000000000000004</c:v>
                </c:pt>
                <c:pt idx="31" formatCode="0%">
                  <c:v>0.54</c:v>
                </c:pt>
                <c:pt idx="32" formatCode="0%">
                  <c:v>0.41</c:v>
                </c:pt>
                <c:pt idx="33" formatCode="0%">
                  <c:v>0.49</c:v>
                </c:pt>
                <c:pt idx="34" formatCode="0%">
                  <c:v>0.41</c:v>
                </c:pt>
                <c:pt idx="35" formatCode="0%">
                  <c:v>0.45</c:v>
                </c:pt>
                <c:pt idx="36" formatCode="0%">
                  <c:v>0.52</c:v>
                </c:pt>
                <c:pt idx="37" formatCode="0%">
                  <c:v>0.54</c:v>
                </c:pt>
                <c:pt idx="38" formatCode="0%">
                  <c:v>0.51</c:v>
                </c:pt>
                <c:pt idx="39" formatCode="0%">
                  <c:v>0.45</c:v>
                </c:pt>
                <c:pt idx="40" formatCode="0%">
                  <c:v>0.47</c:v>
                </c:pt>
                <c:pt idx="41" formatCode="0%">
                  <c:v>0.45</c:v>
                </c:pt>
                <c:pt idx="42" formatCode="0%">
                  <c:v>0.47</c:v>
                </c:pt>
                <c:pt idx="43" formatCode="0%">
                  <c:v>0.44</c:v>
                </c:pt>
                <c:pt idx="44" formatCode="0%">
                  <c:v>0.46</c:v>
                </c:pt>
                <c:pt idx="45" formatCode="0%">
                  <c:v>0.34</c:v>
                </c:pt>
                <c:pt idx="46" formatCode="0%">
                  <c:v>0.41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FE1-4FC4-8820-B7A740BEA331}"/>
            </c:ext>
          </c:extLst>
        </c:ser>
        <c:ser>
          <c:idx val="7"/>
          <c:order val="2"/>
          <c:tx>
            <c:strRef>
              <c:f>'Új verzió'!$A$294</c:f>
              <c:strCache>
                <c:ptCount val="1"/>
                <c:pt idx="0">
                  <c:v>Munkaerőköltség emelkedése***</c:v>
                </c:pt>
              </c:strCache>
              <c:extLst xmlns:c15="http://schemas.microsoft.com/office/drawing/2012/chart"/>
            </c:strRef>
          </c:tx>
          <c:spPr>
            <a:ln w="25400" cap="rnd">
              <a:solidFill>
                <a:schemeClr val="accent4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accent4">
                  <a:lumMod val="50000"/>
                </a:schemeClr>
              </a:solidFill>
              <a:ln w="9525">
                <a:noFill/>
              </a:ln>
              <a:effectLst/>
            </c:spPr>
          </c:marker>
          <c:dLbls>
            <c:dLbl>
              <c:idx val="22"/>
              <c:layout>
                <c:manualLayout>
                  <c:x val="-1.7578488788968656E-16"/>
                  <c:y val="2.5789645437050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5="http://schemas.microsoft.com/office/drawing/2012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E1-4FC4-8820-B7A740BEA331}"/>
                </c:ext>
              </c:extLst>
            </c:dLbl>
            <c:dLbl>
              <c:idx val="46"/>
              <c:layout>
                <c:manualLayout>
                  <c:x val="1.3888888888886851E-3"/>
                  <c:y val="-2.3132131015694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5="http://schemas.microsoft.com/office/drawing/2012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verzió'!$B$294:$AV$294</c:f>
              <c:numCache>
                <c:formatCode>General</c:formatCode>
                <c:ptCount val="47"/>
                <c:pt idx="25" formatCode="0%">
                  <c:v>0.45</c:v>
                </c:pt>
                <c:pt idx="26" formatCode="0%">
                  <c:v>0.47</c:v>
                </c:pt>
                <c:pt idx="27" formatCode="0%">
                  <c:v>0.4</c:v>
                </c:pt>
                <c:pt idx="28" formatCode="0%">
                  <c:v>0.51</c:v>
                </c:pt>
                <c:pt idx="29" formatCode="0%">
                  <c:v>0.48</c:v>
                </c:pt>
                <c:pt idx="30" formatCode="0%">
                  <c:v>0.41</c:v>
                </c:pt>
                <c:pt idx="31" formatCode="0%">
                  <c:v>0.46</c:v>
                </c:pt>
                <c:pt idx="32" formatCode="0%">
                  <c:v>0.36</c:v>
                </c:pt>
                <c:pt idx="33" formatCode="0%">
                  <c:v>0.41</c:v>
                </c:pt>
                <c:pt idx="34" formatCode="0%">
                  <c:v>0.33</c:v>
                </c:pt>
                <c:pt idx="35" formatCode="0%">
                  <c:v>0.44</c:v>
                </c:pt>
                <c:pt idx="36" formatCode="0%">
                  <c:v>0.45</c:v>
                </c:pt>
                <c:pt idx="37" formatCode="0%">
                  <c:v>0.49</c:v>
                </c:pt>
                <c:pt idx="38" formatCode="0%">
                  <c:v>0.46</c:v>
                </c:pt>
                <c:pt idx="39" formatCode="0%">
                  <c:v>0.43</c:v>
                </c:pt>
                <c:pt idx="40" formatCode="0%">
                  <c:v>0.51</c:v>
                </c:pt>
                <c:pt idx="41" formatCode="0%">
                  <c:v>0.41</c:v>
                </c:pt>
                <c:pt idx="42" formatCode="0%">
                  <c:v>0.42</c:v>
                </c:pt>
                <c:pt idx="43" formatCode="0%">
                  <c:v>0.43</c:v>
                </c:pt>
                <c:pt idx="44" formatCode="0%">
                  <c:v>0.46</c:v>
                </c:pt>
                <c:pt idx="45" formatCode="0%">
                  <c:v>0.34</c:v>
                </c:pt>
                <c:pt idx="46" formatCode="0%">
                  <c:v>0.42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5-AFE1-4FC4-8820-B7A740BEA331}"/>
            </c:ext>
          </c:extLst>
        </c:ser>
        <c:ser>
          <c:idx val="2"/>
          <c:order val="3"/>
          <c:tx>
            <c:strRef>
              <c:f>'Új verzió'!$A$289</c:f>
              <c:strCache>
                <c:ptCount val="1"/>
                <c:pt idx="0">
                  <c:v>Vevők hiánya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verzió'!$B$289:$AV$289</c:f>
              <c:numCache>
                <c:formatCode>0%</c:formatCode>
                <c:ptCount val="47"/>
                <c:pt idx="0">
                  <c:v>0.5501506672406371</c:v>
                </c:pt>
                <c:pt idx="1">
                  <c:v>0.53129444999999997</c:v>
                </c:pt>
                <c:pt idx="2">
                  <c:v>0.5</c:v>
                </c:pt>
                <c:pt idx="3">
                  <c:v>0.47159000000000001</c:v>
                </c:pt>
                <c:pt idx="4">
                  <c:v>0.44</c:v>
                </c:pt>
                <c:pt idx="5">
                  <c:v>0.4</c:v>
                </c:pt>
                <c:pt idx="6">
                  <c:v>0.41</c:v>
                </c:pt>
                <c:pt idx="7">
                  <c:v>0.37</c:v>
                </c:pt>
                <c:pt idx="8">
                  <c:v>0.34</c:v>
                </c:pt>
                <c:pt idx="9">
                  <c:v>0.33</c:v>
                </c:pt>
                <c:pt idx="10">
                  <c:v>0.33</c:v>
                </c:pt>
                <c:pt idx="11">
                  <c:v>0.36</c:v>
                </c:pt>
                <c:pt idx="12">
                  <c:v>0.35</c:v>
                </c:pt>
                <c:pt idx="13">
                  <c:v>0.37</c:v>
                </c:pt>
                <c:pt idx="14">
                  <c:v>0.28000000000000003</c:v>
                </c:pt>
                <c:pt idx="15">
                  <c:v>0.35</c:v>
                </c:pt>
                <c:pt idx="16">
                  <c:v>0.28000000000000003</c:v>
                </c:pt>
                <c:pt idx="17">
                  <c:v>0.28000000000000003</c:v>
                </c:pt>
                <c:pt idx="18">
                  <c:v>0.28999999999999998</c:v>
                </c:pt>
                <c:pt idx="19">
                  <c:v>0.34</c:v>
                </c:pt>
                <c:pt idx="20">
                  <c:v>0.41</c:v>
                </c:pt>
                <c:pt idx="21">
                  <c:v>0.4</c:v>
                </c:pt>
                <c:pt idx="22">
                  <c:v>0.34</c:v>
                </c:pt>
                <c:pt idx="23">
                  <c:v>0.38</c:v>
                </c:pt>
                <c:pt idx="24">
                  <c:v>0.39</c:v>
                </c:pt>
                <c:pt idx="25">
                  <c:v>0.38</c:v>
                </c:pt>
                <c:pt idx="26">
                  <c:v>0.39</c:v>
                </c:pt>
                <c:pt idx="27">
                  <c:v>0.32</c:v>
                </c:pt>
                <c:pt idx="28">
                  <c:v>0.34</c:v>
                </c:pt>
                <c:pt idx="29">
                  <c:v>0.38</c:v>
                </c:pt>
                <c:pt idx="30">
                  <c:v>0.38</c:v>
                </c:pt>
                <c:pt idx="31">
                  <c:v>0.48</c:v>
                </c:pt>
                <c:pt idx="32">
                  <c:v>0.45</c:v>
                </c:pt>
                <c:pt idx="33">
                  <c:v>0.43</c:v>
                </c:pt>
                <c:pt idx="34">
                  <c:v>0.51</c:v>
                </c:pt>
                <c:pt idx="35">
                  <c:v>0.45</c:v>
                </c:pt>
                <c:pt idx="36">
                  <c:v>0.47</c:v>
                </c:pt>
                <c:pt idx="37">
                  <c:v>0.43</c:v>
                </c:pt>
                <c:pt idx="38">
                  <c:v>0.5</c:v>
                </c:pt>
                <c:pt idx="39">
                  <c:v>0.46</c:v>
                </c:pt>
                <c:pt idx="40">
                  <c:v>0.46</c:v>
                </c:pt>
                <c:pt idx="41">
                  <c:v>0.46</c:v>
                </c:pt>
                <c:pt idx="42">
                  <c:v>0.4</c:v>
                </c:pt>
                <c:pt idx="43">
                  <c:v>0.43</c:v>
                </c:pt>
                <c:pt idx="44">
                  <c:v>0.48</c:v>
                </c:pt>
                <c:pt idx="45">
                  <c:v>0.46</c:v>
                </c:pt>
                <c:pt idx="46">
                  <c:v>0.52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FE1-4FC4-8820-B7A740BEA331}"/>
            </c:ext>
          </c:extLst>
        </c:ser>
        <c:ser>
          <c:idx val="3"/>
          <c:order val="4"/>
          <c:tx>
            <c:strRef>
              <c:f>'Új verzió'!$A$290</c:f>
              <c:strCache>
                <c:ptCount val="1"/>
                <c:pt idx="0">
                  <c:v>Munkaerőhiány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verzió'!$B$290:$AV$290</c:f>
              <c:numCache>
                <c:formatCode>0%</c:formatCode>
                <c:ptCount val="47"/>
                <c:pt idx="0">
                  <c:v>0.21093413689195006</c:v>
                </c:pt>
                <c:pt idx="1">
                  <c:v>0.169986</c:v>
                </c:pt>
                <c:pt idx="2">
                  <c:v>0.19</c:v>
                </c:pt>
                <c:pt idx="3">
                  <c:v>0.1988</c:v>
                </c:pt>
                <c:pt idx="4">
                  <c:v>0.26</c:v>
                </c:pt>
                <c:pt idx="5">
                  <c:v>0.27</c:v>
                </c:pt>
                <c:pt idx="6">
                  <c:v>0.28999999999999998</c:v>
                </c:pt>
                <c:pt idx="7">
                  <c:v>0.3</c:v>
                </c:pt>
                <c:pt idx="8">
                  <c:v>0.33</c:v>
                </c:pt>
                <c:pt idx="9">
                  <c:v>0.37</c:v>
                </c:pt>
                <c:pt idx="10">
                  <c:v>0.37</c:v>
                </c:pt>
                <c:pt idx="11">
                  <c:v>0.36</c:v>
                </c:pt>
                <c:pt idx="12">
                  <c:v>0.4</c:v>
                </c:pt>
                <c:pt idx="13">
                  <c:v>0.36</c:v>
                </c:pt>
                <c:pt idx="14">
                  <c:v>0.44</c:v>
                </c:pt>
                <c:pt idx="15">
                  <c:v>0.32</c:v>
                </c:pt>
                <c:pt idx="16">
                  <c:v>0.43</c:v>
                </c:pt>
                <c:pt idx="17">
                  <c:v>0.37</c:v>
                </c:pt>
                <c:pt idx="18">
                  <c:v>0.41</c:v>
                </c:pt>
                <c:pt idx="19">
                  <c:v>0.36</c:v>
                </c:pt>
                <c:pt idx="20">
                  <c:v>0.31</c:v>
                </c:pt>
                <c:pt idx="21">
                  <c:v>0.28999999999999998</c:v>
                </c:pt>
                <c:pt idx="22">
                  <c:v>0.3</c:v>
                </c:pt>
                <c:pt idx="23">
                  <c:v>0.27</c:v>
                </c:pt>
                <c:pt idx="24">
                  <c:v>0.28000000000000003</c:v>
                </c:pt>
                <c:pt idx="25">
                  <c:v>0.27</c:v>
                </c:pt>
                <c:pt idx="26">
                  <c:v>0.31</c:v>
                </c:pt>
                <c:pt idx="27">
                  <c:v>0.32</c:v>
                </c:pt>
                <c:pt idx="28">
                  <c:v>0.39</c:v>
                </c:pt>
                <c:pt idx="29">
                  <c:v>0.35</c:v>
                </c:pt>
                <c:pt idx="30">
                  <c:v>0.28999999999999998</c:v>
                </c:pt>
                <c:pt idx="31">
                  <c:v>0.32</c:v>
                </c:pt>
                <c:pt idx="32">
                  <c:v>0.26</c:v>
                </c:pt>
                <c:pt idx="33">
                  <c:v>0.28000000000000003</c:v>
                </c:pt>
                <c:pt idx="34">
                  <c:v>0.24</c:v>
                </c:pt>
                <c:pt idx="35">
                  <c:v>0.28999999999999998</c:v>
                </c:pt>
                <c:pt idx="36">
                  <c:v>0.26</c:v>
                </c:pt>
                <c:pt idx="37">
                  <c:v>0.28999999999999998</c:v>
                </c:pt>
                <c:pt idx="38">
                  <c:v>0.25</c:v>
                </c:pt>
                <c:pt idx="39">
                  <c:v>0.21</c:v>
                </c:pt>
                <c:pt idx="40">
                  <c:v>0.22</c:v>
                </c:pt>
                <c:pt idx="41">
                  <c:v>0.26</c:v>
                </c:pt>
                <c:pt idx="42">
                  <c:v>0.28000000000000003</c:v>
                </c:pt>
                <c:pt idx="43">
                  <c:v>0.3</c:v>
                </c:pt>
                <c:pt idx="44">
                  <c:v>0.27</c:v>
                </c:pt>
                <c:pt idx="45">
                  <c:v>0.23</c:v>
                </c:pt>
                <c:pt idx="46">
                  <c:v>0.28000000000000003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AFE1-4FC4-8820-B7A740BEA331}"/>
            </c:ext>
          </c:extLst>
        </c:ser>
        <c:ser>
          <c:idx val="4"/>
          <c:order val="5"/>
          <c:tx>
            <c:strRef>
              <c:f>'Új verzió'!$A$291</c:f>
              <c:strCache>
                <c:ptCount val="1"/>
                <c:pt idx="0">
                  <c:v>Beszállítói problémák (késés/termékhiány)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verzió'!$B$291:$AV$291</c:f>
              <c:numCache>
                <c:formatCode>0%</c:formatCode>
                <c:ptCount val="47"/>
                <c:pt idx="0">
                  <c:v>0.10546706844597503</c:v>
                </c:pt>
                <c:pt idx="1">
                  <c:v>0.105263</c:v>
                </c:pt>
                <c:pt idx="2">
                  <c:v>0.1</c:v>
                </c:pt>
                <c:pt idx="3">
                  <c:v>0.18665000000000001</c:v>
                </c:pt>
                <c:pt idx="4">
                  <c:v>0.18</c:v>
                </c:pt>
                <c:pt idx="5">
                  <c:v>0.2</c:v>
                </c:pt>
                <c:pt idx="6">
                  <c:v>0.21</c:v>
                </c:pt>
                <c:pt idx="7">
                  <c:v>0.25</c:v>
                </c:pt>
                <c:pt idx="8">
                  <c:v>0.18</c:v>
                </c:pt>
                <c:pt idx="9">
                  <c:v>0.26</c:v>
                </c:pt>
                <c:pt idx="10">
                  <c:v>0.26</c:v>
                </c:pt>
                <c:pt idx="11">
                  <c:v>0.28000000000000003</c:v>
                </c:pt>
                <c:pt idx="12">
                  <c:v>0.27</c:v>
                </c:pt>
                <c:pt idx="13">
                  <c:v>0.25</c:v>
                </c:pt>
                <c:pt idx="14">
                  <c:v>0.3</c:v>
                </c:pt>
                <c:pt idx="15">
                  <c:v>0.28999999999999998</c:v>
                </c:pt>
                <c:pt idx="16">
                  <c:v>0.42</c:v>
                </c:pt>
                <c:pt idx="17">
                  <c:v>0.38</c:v>
                </c:pt>
                <c:pt idx="18">
                  <c:v>0.36</c:v>
                </c:pt>
                <c:pt idx="19">
                  <c:v>0.3</c:v>
                </c:pt>
                <c:pt idx="20">
                  <c:v>0.28000000000000003</c:v>
                </c:pt>
                <c:pt idx="21">
                  <c:v>0.24</c:v>
                </c:pt>
                <c:pt idx="22">
                  <c:v>0.27</c:v>
                </c:pt>
                <c:pt idx="23">
                  <c:v>0.23</c:v>
                </c:pt>
                <c:pt idx="24">
                  <c:v>0.22</c:v>
                </c:pt>
                <c:pt idx="25">
                  <c:v>0.17</c:v>
                </c:pt>
                <c:pt idx="26">
                  <c:v>0.18</c:v>
                </c:pt>
                <c:pt idx="27">
                  <c:v>0.13</c:v>
                </c:pt>
                <c:pt idx="28">
                  <c:v>0.18</c:v>
                </c:pt>
                <c:pt idx="29">
                  <c:v>0.19</c:v>
                </c:pt>
                <c:pt idx="30">
                  <c:v>0.1</c:v>
                </c:pt>
                <c:pt idx="31">
                  <c:v>0.1</c:v>
                </c:pt>
                <c:pt idx="32">
                  <c:v>0.09</c:v>
                </c:pt>
                <c:pt idx="33">
                  <c:v>7.0000000000000007E-2</c:v>
                </c:pt>
                <c:pt idx="34">
                  <c:v>0.09</c:v>
                </c:pt>
                <c:pt idx="35">
                  <c:v>0.12</c:v>
                </c:pt>
                <c:pt idx="36">
                  <c:v>0.06</c:v>
                </c:pt>
                <c:pt idx="37">
                  <c:v>0.1</c:v>
                </c:pt>
                <c:pt idx="38">
                  <c:v>0.1</c:v>
                </c:pt>
                <c:pt idx="39">
                  <c:v>0.06</c:v>
                </c:pt>
                <c:pt idx="40">
                  <c:v>0.1</c:v>
                </c:pt>
                <c:pt idx="41">
                  <c:v>0.12</c:v>
                </c:pt>
                <c:pt idx="42">
                  <c:v>0.09</c:v>
                </c:pt>
                <c:pt idx="43">
                  <c:v>0.09</c:v>
                </c:pt>
                <c:pt idx="44">
                  <c:v>0.08</c:v>
                </c:pt>
                <c:pt idx="45">
                  <c:v>7.0000000000000007E-2</c:v>
                </c:pt>
                <c:pt idx="46">
                  <c:v>7.0000000000000007E-2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FE1-4FC4-8820-B7A740BEA331}"/>
            </c:ext>
          </c:extLst>
        </c:ser>
        <c:ser>
          <c:idx val="5"/>
          <c:order val="6"/>
          <c:tx>
            <c:strRef>
              <c:f>'Új verzió'!$A$292</c:f>
              <c:strCache>
                <c:ptCount val="1"/>
                <c:pt idx="0">
                  <c:v>Finanszírozási problémák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verzió'!$B$292:$AV$292</c:f>
              <c:numCache>
                <c:formatCode>0%</c:formatCode>
                <c:ptCount val="47"/>
                <c:pt idx="0">
                  <c:v>0.22858372793801118</c:v>
                </c:pt>
                <c:pt idx="1">
                  <c:v>0.18776699999999999</c:v>
                </c:pt>
                <c:pt idx="2">
                  <c:v>0.24</c:v>
                </c:pt>
                <c:pt idx="3">
                  <c:v>0.21729999999999999</c:v>
                </c:pt>
                <c:pt idx="4">
                  <c:v>0.23</c:v>
                </c:pt>
                <c:pt idx="5">
                  <c:v>0.22</c:v>
                </c:pt>
                <c:pt idx="6">
                  <c:v>0.22</c:v>
                </c:pt>
                <c:pt idx="7">
                  <c:v>0.23</c:v>
                </c:pt>
                <c:pt idx="8">
                  <c:v>0.22</c:v>
                </c:pt>
                <c:pt idx="9">
                  <c:v>0.2</c:v>
                </c:pt>
                <c:pt idx="10">
                  <c:v>0.22</c:v>
                </c:pt>
                <c:pt idx="11">
                  <c:v>0.2</c:v>
                </c:pt>
                <c:pt idx="12">
                  <c:v>0.18</c:v>
                </c:pt>
                <c:pt idx="13">
                  <c:v>0.21</c:v>
                </c:pt>
                <c:pt idx="14">
                  <c:v>0.18</c:v>
                </c:pt>
                <c:pt idx="15">
                  <c:v>0.21</c:v>
                </c:pt>
                <c:pt idx="16">
                  <c:v>0.15</c:v>
                </c:pt>
                <c:pt idx="17">
                  <c:v>0.21</c:v>
                </c:pt>
                <c:pt idx="18">
                  <c:v>0.26</c:v>
                </c:pt>
                <c:pt idx="19">
                  <c:v>0.22</c:v>
                </c:pt>
                <c:pt idx="20">
                  <c:v>0.17</c:v>
                </c:pt>
                <c:pt idx="21">
                  <c:v>0.23</c:v>
                </c:pt>
                <c:pt idx="22">
                  <c:v>0.22</c:v>
                </c:pt>
                <c:pt idx="23">
                  <c:v>0.21</c:v>
                </c:pt>
                <c:pt idx="24">
                  <c:v>0.24</c:v>
                </c:pt>
                <c:pt idx="25">
                  <c:v>0.15</c:v>
                </c:pt>
                <c:pt idx="26">
                  <c:v>0.16</c:v>
                </c:pt>
                <c:pt idx="27">
                  <c:v>0.22</c:v>
                </c:pt>
                <c:pt idx="28">
                  <c:v>0.22</c:v>
                </c:pt>
                <c:pt idx="29">
                  <c:v>0.19</c:v>
                </c:pt>
                <c:pt idx="30">
                  <c:v>0.21</c:v>
                </c:pt>
                <c:pt idx="31">
                  <c:v>0.25</c:v>
                </c:pt>
                <c:pt idx="32">
                  <c:v>0.21</c:v>
                </c:pt>
                <c:pt idx="33">
                  <c:v>0.24</c:v>
                </c:pt>
                <c:pt idx="34">
                  <c:v>0.21</c:v>
                </c:pt>
                <c:pt idx="35">
                  <c:v>0.17</c:v>
                </c:pt>
                <c:pt idx="36">
                  <c:v>0.25</c:v>
                </c:pt>
                <c:pt idx="37">
                  <c:v>0.12</c:v>
                </c:pt>
                <c:pt idx="38">
                  <c:v>0.21</c:v>
                </c:pt>
                <c:pt idx="39">
                  <c:v>0.26</c:v>
                </c:pt>
                <c:pt idx="40">
                  <c:v>0.18</c:v>
                </c:pt>
                <c:pt idx="41">
                  <c:v>0.23</c:v>
                </c:pt>
                <c:pt idx="42">
                  <c:v>0.2</c:v>
                </c:pt>
                <c:pt idx="43">
                  <c:v>0.19</c:v>
                </c:pt>
                <c:pt idx="44">
                  <c:v>0.16</c:v>
                </c:pt>
                <c:pt idx="45">
                  <c:v>0.18</c:v>
                </c:pt>
                <c:pt idx="46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FE1-4FC4-8820-B7A740BEA331}"/>
            </c:ext>
          </c:extLst>
        </c:ser>
        <c:ser>
          <c:idx val="6"/>
          <c:order val="7"/>
          <c:tx>
            <c:strRef>
              <c:f>'Új verzió'!$A$293</c:f>
              <c:strCache>
                <c:ptCount val="1"/>
                <c:pt idx="0">
                  <c:v>Adminisztratív akadályok</c:v>
                </c:pt>
              </c:strCache>
            </c:strRef>
          </c:tx>
          <c:spPr>
            <a:ln w="2540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0"/>
                  <c:y val="1.542142067712984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FFC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verzió'!$B$293:$AV$293</c:f>
              <c:numCache>
                <c:formatCode>0%</c:formatCode>
                <c:ptCount val="47"/>
                <c:pt idx="0">
                  <c:v>0.10589754627636677</c:v>
                </c:pt>
                <c:pt idx="1">
                  <c:v>0.11593199999999999</c:v>
                </c:pt>
                <c:pt idx="2">
                  <c:v>0.09</c:v>
                </c:pt>
                <c:pt idx="3">
                  <c:v>0.15915000000000001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0.13</c:v>
                </c:pt>
                <c:pt idx="7">
                  <c:v>0.13</c:v>
                </c:pt>
                <c:pt idx="8">
                  <c:v>0.13</c:v>
                </c:pt>
                <c:pt idx="9">
                  <c:v>0.12</c:v>
                </c:pt>
                <c:pt idx="10">
                  <c:v>0.12</c:v>
                </c:pt>
                <c:pt idx="11">
                  <c:v>0.12</c:v>
                </c:pt>
                <c:pt idx="12">
                  <c:v>0.15</c:v>
                </c:pt>
                <c:pt idx="13">
                  <c:v>0.12</c:v>
                </c:pt>
                <c:pt idx="14">
                  <c:v>0.18</c:v>
                </c:pt>
                <c:pt idx="15">
                  <c:v>0.12</c:v>
                </c:pt>
                <c:pt idx="16">
                  <c:v>0.15</c:v>
                </c:pt>
                <c:pt idx="17">
                  <c:v>0.12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0.14000000000000001</c:v>
                </c:pt>
                <c:pt idx="21">
                  <c:v>0.16</c:v>
                </c:pt>
                <c:pt idx="22">
                  <c:v>0.13</c:v>
                </c:pt>
                <c:pt idx="23">
                  <c:v>0.12</c:v>
                </c:pt>
                <c:pt idx="24">
                  <c:v>0.13</c:v>
                </c:pt>
                <c:pt idx="25">
                  <c:v>0.09</c:v>
                </c:pt>
                <c:pt idx="26">
                  <c:v>0.12</c:v>
                </c:pt>
                <c:pt idx="27">
                  <c:v>0.11</c:v>
                </c:pt>
                <c:pt idx="28">
                  <c:v>0.12</c:v>
                </c:pt>
                <c:pt idx="29">
                  <c:v>0.08</c:v>
                </c:pt>
                <c:pt idx="30">
                  <c:v>0.09</c:v>
                </c:pt>
                <c:pt idx="31">
                  <c:v>0.14000000000000001</c:v>
                </c:pt>
                <c:pt idx="32">
                  <c:v>0.13</c:v>
                </c:pt>
                <c:pt idx="33">
                  <c:v>0.14000000000000001</c:v>
                </c:pt>
                <c:pt idx="34">
                  <c:v>0.1</c:v>
                </c:pt>
                <c:pt idx="35">
                  <c:v>0.14000000000000001</c:v>
                </c:pt>
                <c:pt idx="36">
                  <c:v>0.15</c:v>
                </c:pt>
                <c:pt idx="37">
                  <c:v>0.13</c:v>
                </c:pt>
                <c:pt idx="38">
                  <c:v>0.1</c:v>
                </c:pt>
                <c:pt idx="39">
                  <c:v>0.14000000000000001</c:v>
                </c:pt>
                <c:pt idx="40">
                  <c:v>0.15</c:v>
                </c:pt>
                <c:pt idx="41">
                  <c:v>0.12</c:v>
                </c:pt>
                <c:pt idx="42">
                  <c:v>0.13</c:v>
                </c:pt>
                <c:pt idx="43">
                  <c:v>0.12</c:v>
                </c:pt>
                <c:pt idx="44">
                  <c:v>0.12</c:v>
                </c:pt>
                <c:pt idx="45">
                  <c:v>0.18</c:v>
                </c:pt>
                <c:pt idx="46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FE1-4FC4-8820-B7A740BEA331}"/>
            </c:ext>
          </c:extLst>
        </c:ser>
        <c:ser>
          <c:idx val="8"/>
          <c:order val="8"/>
          <c:tx>
            <c:strRef>
              <c:f>'Új verzió'!$A$295</c:f>
              <c:strCache>
                <c:ptCount val="1"/>
                <c:pt idx="0">
                  <c:v>Nincs akadálya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FE1-4FC4-8820-B7A740BEA3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verzió'!$B$285:$AV$285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verzió'!$B$295:$AV$295</c:f>
              <c:numCache>
                <c:formatCode>0%</c:formatCode>
                <c:ptCount val="47"/>
                <c:pt idx="0">
                  <c:v>0.15238915195867414</c:v>
                </c:pt>
                <c:pt idx="1">
                  <c:v>0.12945000000000001</c:v>
                </c:pt>
                <c:pt idx="2">
                  <c:v>0.15</c:v>
                </c:pt>
                <c:pt idx="3">
                  <c:v>0.10459</c:v>
                </c:pt>
                <c:pt idx="4">
                  <c:v>0.1</c:v>
                </c:pt>
                <c:pt idx="5">
                  <c:v>0.12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0.12</c:v>
                </c:pt>
                <c:pt idx="10">
                  <c:v>0.13</c:v>
                </c:pt>
                <c:pt idx="11">
                  <c:v>0.12</c:v>
                </c:pt>
                <c:pt idx="12">
                  <c:v>0.12</c:v>
                </c:pt>
                <c:pt idx="13">
                  <c:v>0.12</c:v>
                </c:pt>
                <c:pt idx="14">
                  <c:v>0.1</c:v>
                </c:pt>
                <c:pt idx="15">
                  <c:v>0.11</c:v>
                </c:pt>
                <c:pt idx="16">
                  <c:v>0.09</c:v>
                </c:pt>
                <c:pt idx="17">
                  <c:v>0.13</c:v>
                </c:pt>
                <c:pt idx="18">
                  <c:v>0.06</c:v>
                </c:pt>
                <c:pt idx="19">
                  <c:v>0.06</c:v>
                </c:pt>
                <c:pt idx="20">
                  <c:v>7.0000000000000007E-2</c:v>
                </c:pt>
                <c:pt idx="21">
                  <c:v>0.04</c:v>
                </c:pt>
                <c:pt idx="22">
                  <c:v>0.05</c:v>
                </c:pt>
                <c:pt idx="23">
                  <c:v>0.04</c:v>
                </c:pt>
                <c:pt idx="24">
                  <c:v>0.03</c:v>
                </c:pt>
                <c:pt idx="25">
                  <c:v>0.03</c:v>
                </c:pt>
                <c:pt idx="26">
                  <c:v>0.04</c:v>
                </c:pt>
                <c:pt idx="27">
                  <c:v>0.04</c:v>
                </c:pt>
                <c:pt idx="28">
                  <c:v>0.02</c:v>
                </c:pt>
                <c:pt idx="29">
                  <c:v>0.02</c:v>
                </c:pt>
                <c:pt idx="30">
                  <c:v>0.05</c:v>
                </c:pt>
                <c:pt idx="31">
                  <c:v>0.04</c:v>
                </c:pt>
                <c:pt idx="32">
                  <c:v>0.06</c:v>
                </c:pt>
                <c:pt idx="33">
                  <c:v>0.04</c:v>
                </c:pt>
                <c:pt idx="34">
                  <c:v>0.06</c:v>
                </c:pt>
                <c:pt idx="35">
                  <c:v>0.04</c:v>
                </c:pt>
                <c:pt idx="36">
                  <c:v>0.03</c:v>
                </c:pt>
                <c:pt idx="37">
                  <c:v>0.05</c:v>
                </c:pt>
                <c:pt idx="38">
                  <c:v>0.06</c:v>
                </c:pt>
                <c:pt idx="39">
                  <c:v>0.06</c:v>
                </c:pt>
                <c:pt idx="40">
                  <c:v>0.04</c:v>
                </c:pt>
                <c:pt idx="41">
                  <c:v>0.05</c:v>
                </c:pt>
                <c:pt idx="42">
                  <c:v>0.04</c:v>
                </c:pt>
                <c:pt idx="43">
                  <c:v>0.03</c:v>
                </c:pt>
                <c:pt idx="44">
                  <c:v>0.04</c:v>
                </c:pt>
                <c:pt idx="45">
                  <c:v>0.05</c:v>
                </c:pt>
                <c:pt idx="46">
                  <c:v>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FE1-4FC4-8820-B7A740BEA3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524360"/>
        <c:axId val="733516160"/>
        <c:extLst>
          <c:ext xmlns:c15="http://schemas.microsoft.com/office/drawing/2012/chart" uri="{02D57815-91ED-43cb-92C2-25804820EDAC}">
            <c15:filteredLineSeries>
              <c15:ser>
                <c:idx val="9"/>
                <c:order val="9"/>
                <c:tx>
                  <c:strRef>
                    <c:extLst>
                      <c:ext uri="{02D57815-91ED-43cb-92C2-25804820EDAC}">
                        <c15:formulaRef>
                          <c15:sqref>'Új verzió'!$A$296</c15:sqref>
                        </c15:formulaRef>
                      </c:ext>
                    </c:extLst>
                    <c:strCache>
                      <c:ptCount val="1"/>
                      <c:pt idx="0">
                        <c:v>Nem tudja/nem válaszol</c:v>
                      </c:pt>
                    </c:strCache>
                  </c:strRef>
                </c:tx>
                <c:spPr>
                  <a:ln w="25400" cap="rnd">
                    <a:solidFill>
                      <a:schemeClr val="bg1">
                        <a:lumMod val="75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10"/>
                  <c:spPr>
                    <a:solidFill>
                      <a:schemeClr val="bg1">
                        <a:lumMod val="75000"/>
                      </a:schemeClr>
                    </a:solidFill>
                    <a:ln w="9525">
                      <a:noFill/>
                    </a:ln>
                    <a:effectLst/>
                  </c:spPr>
                </c:marker>
                <c:dLbls>
                  <c:dLbl>
                    <c:idx val="22"/>
                    <c:layout>
                      <c:manualLayout>
                        <c:x val="0"/>
                        <c:y val="1.8113078425200879E-2"/>
                      </c:manualLayout>
                    </c:layout>
                    <c:showLegendKey val="0"/>
                    <c:showVal val="1"/>
                    <c:showCatName val="0"/>
                    <c:showSerName val="0"/>
                    <c:showPercent val="0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C-AFE1-4FC4-8820-B7A740BEA331}"/>
                      </c:ext>
                    </c:extLst>
                  </c:dLbl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hu-HU"/>
                    </a:p>
                  </c:txPr>
                  <c:showLegendKey val="0"/>
                  <c:showVal val="0"/>
                  <c:showCatName val="0"/>
                  <c:showSerName val="0"/>
                  <c:showPercent val="0"/>
                  <c:showBubbleSize val="0"/>
                  <c:extLst>
                    <c:ext uri="{CE6537A1-D6FC-4f65-9D91-7224C49458BB}">
                      <c15:showLeaderLines val="0"/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'Új verzió'!$B$285:$AV$285</c15:sqref>
                        </c15:formulaRef>
                      </c:ext>
                    </c:extLst>
                    <c:strCache>
                      <c:ptCount val="47"/>
                      <c:pt idx="0">
                        <c:v>2020. December</c:v>
                      </c:pt>
                      <c:pt idx="2">
                        <c:v>2021. Február</c:v>
                      </c:pt>
                      <c:pt idx="4">
                        <c:v>Április</c:v>
                      </c:pt>
                      <c:pt idx="6">
                        <c:v>Június</c:v>
                      </c:pt>
                      <c:pt idx="8">
                        <c:v>Augusztus</c:v>
                      </c:pt>
                      <c:pt idx="10">
                        <c:v>Október</c:v>
                      </c:pt>
                      <c:pt idx="12">
                        <c:v>December</c:v>
                      </c:pt>
                      <c:pt idx="14">
                        <c:v>2022. Február</c:v>
                      </c:pt>
                      <c:pt idx="16">
                        <c:v>Április</c:v>
                      </c:pt>
                      <c:pt idx="18">
                        <c:v>Június</c:v>
                      </c:pt>
                      <c:pt idx="20">
                        <c:v>Augusztus</c:v>
                      </c:pt>
                      <c:pt idx="22">
                        <c:v>Október</c:v>
                      </c:pt>
                      <c:pt idx="24">
                        <c:v>December</c:v>
                      </c:pt>
                      <c:pt idx="26">
                        <c:v>2023. Február</c:v>
                      </c:pt>
                      <c:pt idx="28">
                        <c:v>Április</c:v>
                      </c:pt>
                      <c:pt idx="30">
                        <c:v>Június</c:v>
                      </c:pt>
                      <c:pt idx="32">
                        <c:v>Augusztus</c:v>
                      </c:pt>
                      <c:pt idx="34">
                        <c:v>Október</c:v>
                      </c:pt>
                      <c:pt idx="36">
                        <c:v>December</c:v>
                      </c:pt>
                      <c:pt idx="38">
                        <c:v>2024. Február</c:v>
                      </c:pt>
                      <c:pt idx="40">
                        <c:v>Április</c:v>
                      </c:pt>
                      <c:pt idx="42">
                        <c:v>Június</c:v>
                      </c:pt>
                      <c:pt idx="44">
                        <c:v>Augusztus</c:v>
                      </c:pt>
                      <c:pt idx="46">
                        <c:v>Október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'Új verzió'!$B$296:$Z$296</c15:sqref>
                        </c15:formulaRef>
                      </c:ext>
                    </c:extLst>
                    <c:numCache>
                      <c:formatCode>0%</c:formatCode>
                      <c:ptCount val="25"/>
                      <c:pt idx="0">
                        <c:v>6.4141196728368488E-2</c:v>
                      </c:pt>
                      <c:pt idx="1">
                        <c:v>3.8406999999999997E-2</c:v>
                      </c:pt>
                      <c:pt idx="2">
                        <c:v>0.05</c:v>
                      </c:pt>
                      <c:pt idx="3">
                        <c:v>5.4100000000000002E-2</c:v>
                      </c:pt>
                      <c:pt idx="4">
                        <c:v>0.05</c:v>
                      </c:pt>
                      <c:pt idx="5">
                        <c:v>0.06</c:v>
                      </c:pt>
                      <c:pt idx="6">
                        <c:v>0.05</c:v>
                      </c:pt>
                      <c:pt idx="7">
                        <c:v>7.0000000000000007E-2</c:v>
                      </c:pt>
                      <c:pt idx="8">
                        <c:v>7.0000000000000007E-2</c:v>
                      </c:pt>
                      <c:pt idx="9">
                        <c:v>0.06</c:v>
                      </c:pt>
                      <c:pt idx="10">
                        <c:v>0.06</c:v>
                      </c:pt>
                      <c:pt idx="11">
                        <c:v>0.06</c:v>
                      </c:pt>
                      <c:pt idx="12">
                        <c:v>0.05</c:v>
                      </c:pt>
                      <c:pt idx="13">
                        <c:v>0.05</c:v>
                      </c:pt>
                      <c:pt idx="14">
                        <c:v>0.05</c:v>
                      </c:pt>
                      <c:pt idx="15">
                        <c:v>7.0000000000000007E-2</c:v>
                      </c:pt>
                      <c:pt idx="16">
                        <c:v>0.04</c:v>
                      </c:pt>
                      <c:pt idx="17">
                        <c:v>0.04</c:v>
                      </c:pt>
                      <c:pt idx="18">
                        <c:v>0.04</c:v>
                      </c:pt>
                      <c:pt idx="19">
                        <c:v>0.06</c:v>
                      </c:pt>
                      <c:pt idx="20">
                        <c:v>0.04</c:v>
                      </c:pt>
                      <c:pt idx="21">
                        <c:v>0.03</c:v>
                      </c:pt>
                      <c:pt idx="22">
                        <c:v>0.04</c:v>
                      </c:pt>
                      <c:pt idx="23">
                        <c:v>0.02</c:v>
                      </c:pt>
                      <c:pt idx="24">
                        <c:v>0.04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D-AFE1-4FC4-8820-B7A740BEA331}"/>
                  </c:ext>
                </c:extLst>
              </c15:ser>
            </c15:filteredLineSeries>
          </c:ext>
        </c:extLst>
      </c:lineChart>
      <c:catAx>
        <c:axId val="73352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16160"/>
        <c:crosses val="autoZero"/>
        <c:auto val="1"/>
        <c:lblAlgn val="ctr"/>
        <c:lblOffset val="100"/>
        <c:noMultiLvlLbl val="0"/>
      </c:catAx>
      <c:valAx>
        <c:axId val="733516160"/>
        <c:scaling>
          <c:orientation val="minMax"/>
          <c:max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5243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709317585301837E-2"/>
          <c:y val="0.71600785966264324"/>
          <c:w val="0.97655142347788215"/>
          <c:h val="0.273718276548977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hu-H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268603828429846E-2"/>
          <c:y val="2.8362631758562032E-2"/>
          <c:w val="0.75928696750433577"/>
          <c:h val="0.6293818823961272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verzió'!$B$305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4.1800075832578521E-3"/>
                  <c:y val="2.06508724078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D8-45FC-B0A5-23812FB65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verzió'!$A$306:$A$352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verzió'!$B$306:$B$352</c:f>
              <c:numCache>
                <c:formatCode>General\ "pont"</c:formatCode>
                <c:ptCount val="47"/>
                <c:pt idx="0">
                  <c:v>-33</c:v>
                </c:pt>
                <c:pt idx="1">
                  <c:v>-32</c:v>
                </c:pt>
                <c:pt idx="2">
                  <c:v>-22</c:v>
                </c:pt>
                <c:pt idx="3">
                  <c:v>-35</c:v>
                </c:pt>
                <c:pt idx="4">
                  <c:v>-13</c:v>
                </c:pt>
                <c:pt idx="5">
                  <c:v>-2</c:v>
                </c:pt>
                <c:pt idx="6">
                  <c:v>-7</c:v>
                </c:pt>
                <c:pt idx="7">
                  <c:v>-12</c:v>
                </c:pt>
                <c:pt idx="8">
                  <c:v>-10</c:v>
                </c:pt>
                <c:pt idx="9">
                  <c:v>-5</c:v>
                </c:pt>
                <c:pt idx="10">
                  <c:v>-13</c:v>
                </c:pt>
                <c:pt idx="11">
                  <c:v>-23</c:v>
                </c:pt>
                <c:pt idx="12">
                  <c:v>-14</c:v>
                </c:pt>
                <c:pt idx="13">
                  <c:v>-25</c:v>
                </c:pt>
                <c:pt idx="14">
                  <c:v>-8</c:v>
                </c:pt>
                <c:pt idx="15">
                  <c:v>-28</c:v>
                </c:pt>
                <c:pt idx="16">
                  <c:v>-23</c:v>
                </c:pt>
                <c:pt idx="17">
                  <c:v>-15</c:v>
                </c:pt>
                <c:pt idx="18">
                  <c:v>-26</c:v>
                </c:pt>
                <c:pt idx="19">
                  <c:v>-37</c:v>
                </c:pt>
                <c:pt idx="20">
                  <c:v>-47</c:v>
                </c:pt>
                <c:pt idx="21">
                  <c:v>-41</c:v>
                </c:pt>
                <c:pt idx="22">
                  <c:v>-41</c:v>
                </c:pt>
                <c:pt idx="23">
                  <c:v>-36</c:v>
                </c:pt>
                <c:pt idx="24">
                  <c:v>-42</c:v>
                </c:pt>
                <c:pt idx="25">
                  <c:v>-43</c:v>
                </c:pt>
                <c:pt idx="26">
                  <c:v>-36</c:v>
                </c:pt>
                <c:pt idx="27">
                  <c:v>-27</c:v>
                </c:pt>
                <c:pt idx="28">
                  <c:v>-25</c:v>
                </c:pt>
                <c:pt idx="29">
                  <c:v>-29</c:v>
                </c:pt>
                <c:pt idx="30">
                  <c:v>-27</c:v>
                </c:pt>
                <c:pt idx="31">
                  <c:v>-44</c:v>
                </c:pt>
                <c:pt idx="32">
                  <c:v>-32</c:v>
                </c:pt>
                <c:pt idx="33">
                  <c:v>-36</c:v>
                </c:pt>
                <c:pt idx="34">
                  <c:v>-36</c:v>
                </c:pt>
                <c:pt idx="35">
                  <c:v>-36</c:v>
                </c:pt>
                <c:pt idx="36">
                  <c:v>-35</c:v>
                </c:pt>
                <c:pt idx="37">
                  <c:v>-22</c:v>
                </c:pt>
                <c:pt idx="38">
                  <c:v>-36</c:v>
                </c:pt>
                <c:pt idx="39">
                  <c:v>-34</c:v>
                </c:pt>
                <c:pt idx="40">
                  <c:v>-29</c:v>
                </c:pt>
                <c:pt idx="41">
                  <c:v>-29</c:v>
                </c:pt>
                <c:pt idx="42">
                  <c:v>-18</c:v>
                </c:pt>
                <c:pt idx="43">
                  <c:v>-36</c:v>
                </c:pt>
                <c:pt idx="44">
                  <c:v>-37</c:v>
                </c:pt>
                <c:pt idx="45">
                  <c:v>-24</c:v>
                </c:pt>
                <c:pt idx="46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CD8-45FC-B0A5-23812FB653F9}"/>
            </c:ext>
          </c:extLst>
        </c:ser>
        <c:ser>
          <c:idx val="1"/>
          <c:order val="1"/>
          <c:tx>
            <c:strRef>
              <c:f>'Új verzió'!$C$305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cat>
            <c:strRef>
              <c:f>'Új verzió'!$A$306:$A$352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verzió'!$C$306:$C$352</c:f>
              <c:numCache>
                <c:formatCode>General\ "pont"</c:formatCode>
                <c:ptCount val="47"/>
                <c:pt idx="0">
                  <c:v>-28</c:v>
                </c:pt>
                <c:pt idx="1">
                  <c:v>-25</c:v>
                </c:pt>
                <c:pt idx="2">
                  <c:v>-14</c:v>
                </c:pt>
                <c:pt idx="3">
                  <c:v>-26</c:v>
                </c:pt>
                <c:pt idx="4">
                  <c:v>-3</c:v>
                </c:pt>
                <c:pt idx="5">
                  <c:v>-1</c:v>
                </c:pt>
                <c:pt idx="6">
                  <c:v>1</c:v>
                </c:pt>
                <c:pt idx="7">
                  <c:v>-3</c:v>
                </c:pt>
                <c:pt idx="8">
                  <c:v>-4</c:v>
                </c:pt>
                <c:pt idx="9">
                  <c:v>-3</c:v>
                </c:pt>
                <c:pt idx="10">
                  <c:v>-8</c:v>
                </c:pt>
                <c:pt idx="11">
                  <c:v>-14</c:v>
                </c:pt>
                <c:pt idx="12">
                  <c:v>-17</c:v>
                </c:pt>
                <c:pt idx="13">
                  <c:v>-16</c:v>
                </c:pt>
                <c:pt idx="14">
                  <c:v>-16</c:v>
                </c:pt>
                <c:pt idx="15">
                  <c:v>-28</c:v>
                </c:pt>
                <c:pt idx="16">
                  <c:v>-13</c:v>
                </c:pt>
                <c:pt idx="17">
                  <c:v>-22</c:v>
                </c:pt>
                <c:pt idx="18">
                  <c:v>-26</c:v>
                </c:pt>
                <c:pt idx="19">
                  <c:v>-41</c:v>
                </c:pt>
                <c:pt idx="20">
                  <c:v>-41</c:v>
                </c:pt>
                <c:pt idx="21">
                  <c:v>-44</c:v>
                </c:pt>
                <c:pt idx="22">
                  <c:v>-52</c:v>
                </c:pt>
                <c:pt idx="23">
                  <c:v>-38</c:v>
                </c:pt>
                <c:pt idx="24">
                  <c:v>-36</c:v>
                </c:pt>
                <c:pt idx="25">
                  <c:v>-43</c:v>
                </c:pt>
                <c:pt idx="26">
                  <c:v>-33</c:v>
                </c:pt>
                <c:pt idx="27">
                  <c:v>-34</c:v>
                </c:pt>
                <c:pt idx="28">
                  <c:v>-15</c:v>
                </c:pt>
                <c:pt idx="29">
                  <c:v>-12</c:v>
                </c:pt>
                <c:pt idx="30">
                  <c:v>-25</c:v>
                </c:pt>
                <c:pt idx="31">
                  <c:v>-32</c:v>
                </c:pt>
                <c:pt idx="32">
                  <c:v>-37</c:v>
                </c:pt>
                <c:pt idx="33">
                  <c:v>-23</c:v>
                </c:pt>
                <c:pt idx="34">
                  <c:v>-21</c:v>
                </c:pt>
                <c:pt idx="35">
                  <c:v>-25</c:v>
                </c:pt>
                <c:pt idx="36">
                  <c:v>-32</c:v>
                </c:pt>
                <c:pt idx="37">
                  <c:v>-26</c:v>
                </c:pt>
                <c:pt idx="38">
                  <c:v>-18</c:v>
                </c:pt>
                <c:pt idx="39">
                  <c:v>-24</c:v>
                </c:pt>
                <c:pt idx="40">
                  <c:v>-14</c:v>
                </c:pt>
                <c:pt idx="41">
                  <c:v>-19</c:v>
                </c:pt>
                <c:pt idx="42">
                  <c:v>-18</c:v>
                </c:pt>
                <c:pt idx="43">
                  <c:v>-8</c:v>
                </c:pt>
                <c:pt idx="44">
                  <c:v>-42</c:v>
                </c:pt>
                <c:pt idx="45">
                  <c:v>-27</c:v>
                </c:pt>
                <c:pt idx="46">
                  <c:v>-22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CD8-45FC-B0A5-23812FB653F9}"/>
            </c:ext>
          </c:extLst>
        </c:ser>
        <c:ser>
          <c:idx val="2"/>
          <c:order val="2"/>
          <c:tx>
            <c:strRef>
              <c:f>'Új verzió'!$D$305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D8-45FC-B0A5-23812FB65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verzió'!$A$306:$A$352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verzió'!$D$306:$D$352</c:f>
              <c:numCache>
                <c:formatCode>General\ "pont"</c:formatCode>
                <c:ptCount val="47"/>
                <c:pt idx="0">
                  <c:v>-22</c:v>
                </c:pt>
                <c:pt idx="1">
                  <c:v>-24</c:v>
                </c:pt>
                <c:pt idx="2">
                  <c:v>-3</c:v>
                </c:pt>
                <c:pt idx="3">
                  <c:v>-12</c:v>
                </c:pt>
                <c:pt idx="4">
                  <c:v>-2</c:v>
                </c:pt>
                <c:pt idx="5">
                  <c:v>17</c:v>
                </c:pt>
                <c:pt idx="6">
                  <c:v>12</c:v>
                </c:pt>
                <c:pt idx="7">
                  <c:v>6</c:v>
                </c:pt>
                <c:pt idx="8">
                  <c:v>-4</c:v>
                </c:pt>
                <c:pt idx="9">
                  <c:v>1</c:v>
                </c:pt>
                <c:pt idx="10">
                  <c:v>-2</c:v>
                </c:pt>
                <c:pt idx="11">
                  <c:v>-13</c:v>
                </c:pt>
                <c:pt idx="12">
                  <c:v>-18</c:v>
                </c:pt>
                <c:pt idx="13">
                  <c:v>-16</c:v>
                </c:pt>
                <c:pt idx="14">
                  <c:v>-17</c:v>
                </c:pt>
                <c:pt idx="15">
                  <c:v>-43</c:v>
                </c:pt>
                <c:pt idx="16">
                  <c:v>-15</c:v>
                </c:pt>
                <c:pt idx="17">
                  <c:v>-26</c:v>
                </c:pt>
                <c:pt idx="18">
                  <c:v>-24</c:v>
                </c:pt>
                <c:pt idx="19">
                  <c:v>-46</c:v>
                </c:pt>
                <c:pt idx="20">
                  <c:v>-47</c:v>
                </c:pt>
                <c:pt idx="21">
                  <c:v>-50</c:v>
                </c:pt>
                <c:pt idx="22">
                  <c:v>-55</c:v>
                </c:pt>
                <c:pt idx="23">
                  <c:v>-42</c:v>
                </c:pt>
                <c:pt idx="24">
                  <c:v>-35</c:v>
                </c:pt>
                <c:pt idx="25">
                  <c:v>-42</c:v>
                </c:pt>
                <c:pt idx="26">
                  <c:v>-4</c:v>
                </c:pt>
                <c:pt idx="27">
                  <c:v>-12</c:v>
                </c:pt>
                <c:pt idx="28">
                  <c:v>-37</c:v>
                </c:pt>
                <c:pt idx="29">
                  <c:v>-27</c:v>
                </c:pt>
                <c:pt idx="30">
                  <c:v>-32</c:v>
                </c:pt>
                <c:pt idx="31">
                  <c:v>-38</c:v>
                </c:pt>
                <c:pt idx="32">
                  <c:v>-29</c:v>
                </c:pt>
                <c:pt idx="33">
                  <c:v>-24</c:v>
                </c:pt>
                <c:pt idx="34">
                  <c:v>-32</c:v>
                </c:pt>
                <c:pt idx="35">
                  <c:v>-27</c:v>
                </c:pt>
                <c:pt idx="36">
                  <c:v>-31</c:v>
                </c:pt>
                <c:pt idx="37">
                  <c:v>-35</c:v>
                </c:pt>
                <c:pt idx="38">
                  <c:v>-20</c:v>
                </c:pt>
                <c:pt idx="39">
                  <c:v>-30</c:v>
                </c:pt>
                <c:pt idx="40">
                  <c:v>-10</c:v>
                </c:pt>
                <c:pt idx="41">
                  <c:v>-18</c:v>
                </c:pt>
                <c:pt idx="42">
                  <c:v>-31</c:v>
                </c:pt>
                <c:pt idx="43">
                  <c:v>-16</c:v>
                </c:pt>
                <c:pt idx="44">
                  <c:v>-28</c:v>
                </c:pt>
                <c:pt idx="45">
                  <c:v>-24</c:v>
                </c:pt>
                <c:pt idx="46">
                  <c:v>-39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CD8-45FC-B0A5-23812FB653F9}"/>
            </c:ext>
          </c:extLst>
        </c:ser>
        <c:ser>
          <c:idx val="3"/>
          <c:order val="3"/>
          <c:tx>
            <c:strRef>
              <c:f>'Új verzió'!$E$305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4.1800075832578521E-3"/>
                  <c:y val="-3.0976308611840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CD8-45FC-B0A5-23812FB65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verzió'!$A$306:$A$352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verzió'!$E$306:$E$352</c:f>
              <c:numCache>
                <c:formatCode>General\ "pont"</c:formatCode>
                <c:ptCount val="47"/>
                <c:pt idx="0">
                  <c:v>-12</c:v>
                </c:pt>
                <c:pt idx="1">
                  <c:v>-4</c:v>
                </c:pt>
                <c:pt idx="2">
                  <c:v>-2</c:v>
                </c:pt>
                <c:pt idx="3">
                  <c:v>-5</c:v>
                </c:pt>
                <c:pt idx="4">
                  <c:v>9</c:v>
                </c:pt>
                <c:pt idx="5">
                  <c:v>8</c:v>
                </c:pt>
                <c:pt idx="6">
                  <c:v>16</c:v>
                </c:pt>
                <c:pt idx="7">
                  <c:v>-11</c:v>
                </c:pt>
                <c:pt idx="8">
                  <c:v>-12</c:v>
                </c:pt>
                <c:pt idx="9">
                  <c:v>6</c:v>
                </c:pt>
                <c:pt idx="10">
                  <c:v>-7</c:v>
                </c:pt>
                <c:pt idx="11">
                  <c:v>-7</c:v>
                </c:pt>
                <c:pt idx="12">
                  <c:v>0</c:v>
                </c:pt>
                <c:pt idx="13">
                  <c:v>-7</c:v>
                </c:pt>
                <c:pt idx="14">
                  <c:v>8</c:v>
                </c:pt>
                <c:pt idx="15">
                  <c:v>-38</c:v>
                </c:pt>
                <c:pt idx="16">
                  <c:v>-36</c:v>
                </c:pt>
                <c:pt idx="17">
                  <c:v>-24</c:v>
                </c:pt>
                <c:pt idx="18">
                  <c:v>-27</c:v>
                </c:pt>
                <c:pt idx="19">
                  <c:v>-20</c:v>
                </c:pt>
                <c:pt idx="20">
                  <c:v>-20</c:v>
                </c:pt>
                <c:pt idx="21">
                  <c:v>-39</c:v>
                </c:pt>
                <c:pt idx="22">
                  <c:v>-45</c:v>
                </c:pt>
                <c:pt idx="23">
                  <c:v>-26</c:v>
                </c:pt>
                <c:pt idx="24">
                  <c:v>-42</c:v>
                </c:pt>
                <c:pt idx="25">
                  <c:v>-28</c:v>
                </c:pt>
                <c:pt idx="26">
                  <c:v>-26</c:v>
                </c:pt>
                <c:pt idx="27">
                  <c:v>-21</c:v>
                </c:pt>
                <c:pt idx="28">
                  <c:v>-19</c:v>
                </c:pt>
                <c:pt idx="29">
                  <c:v>-36</c:v>
                </c:pt>
                <c:pt idx="30">
                  <c:v>-33</c:v>
                </c:pt>
                <c:pt idx="31">
                  <c:v>-26</c:v>
                </c:pt>
                <c:pt idx="32">
                  <c:v>-14</c:v>
                </c:pt>
                <c:pt idx="33">
                  <c:v>-18</c:v>
                </c:pt>
                <c:pt idx="34">
                  <c:v>-24</c:v>
                </c:pt>
                <c:pt idx="35">
                  <c:v>-29</c:v>
                </c:pt>
                <c:pt idx="36">
                  <c:v>-24</c:v>
                </c:pt>
                <c:pt idx="37">
                  <c:v>-20</c:v>
                </c:pt>
                <c:pt idx="38">
                  <c:v>-18</c:v>
                </c:pt>
                <c:pt idx="39">
                  <c:v>-8</c:v>
                </c:pt>
                <c:pt idx="40">
                  <c:v>-12</c:v>
                </c:pt>
                <c:pt idx="41">
                  <c:v>-15</c:v>
                </c:pt>
                <c:pt idx="42">
                  <c:v>-22</c:v>
                </c:pt>
                <c:pt idx="43">
                  <c:v>-15</c:v>
                </c:pt>
                <c:pt idx="44">
                  <c:v>-24</c:v>
                </c:pt>
                <c:pt idx="45">
                  <c:v>-23</c:v>
                </c:pt>
                <c:pt idx="46">
                  <c:v>-21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CD8-45FC-B0A5-23812FB653F9}"/>
            </c:ext>
          </c:extLst>
        </c:ser>
        <c:ser>
          <c:idx val="4"/>
          <c:order val="4"/>
          <c:tx>
            <c:strRef>
              <c:f>'Új verzió'!$F$305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4.1800075832578521E-3"/>
                  <c:y val="1.03254362039468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D8-45FC-B0A5-23812FB653F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verzió'!$A$306:$A$352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verzió'!$F$306:$F$352</c:f>
              <c:numCache>
                <c:formatCode>General\ "pont"</c:formatCode>
                <c:ptCount val="47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D8-45FC-B0A5-23812FB653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3722927"/>
        <c:axId val="733722511"/>
      </c:lineChart>
      <c:catAx>
        <c:axId val="7337229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511"/>
        <c:crosses val="autoZero"/>
        <c:auto val="1"/>
        <c:lblAlgn val="ctr"/>
        <c:lblOffset val="50"/>
        <c:noMultiLvlLbl val="0"/>
      </c:catAx>
      <c:valAx>
        <c:axId val="733722511"/>
        <c:scaling>
          <c:orientation val="minMax"/>
          <c:max val="20"/>
          <c:min val="-6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37229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79608014029027"/>
          <c:y val="0.92835387139831815"/>
          <c:w val="0.80030501987094416"/>
          <c:h val="7.1646128601681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5822816668465E-2"/>
          <c:y val="3.991880228454589E-2"/>
          <c:w val="0.76725481189851275"/>
          <c:h val="0.6306997946845497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verzió'!$B$355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verzió'!$A$356:$A$402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verzió'!$B$356:$B$402</c:f>
              <c:numCache>
                <c:formatCode>General\ "pont"</c:formatCode>
                <c:ptCount val="47"/>
                <c:pt idx="0">
                  <c:v>-18</c:v>
                </c:pt>
                <c:pt idx="1">
                  <c:v>1</c:v>
                </c:pt>
                <c:pt idx="2">
                  <c:v>11</c:v>
                </c:pt>
                <c:pt idx="3">
                  <c:v>3</c:v>
                </c:pt>
                <c:pt idx="4">
                  <c:v>20</c:v>
                </c:pt>
                <c:pt idx="5">
                  <c:v>19</c:v>
                </c:pt>
                <c:pt idx="6">
                  <c:v>13</c:v>
                </c:pt>
                <c:pt idx="7">
                  <c:v>3</c:v>
                </c:pt>
                <c:pt idx="8">
                  <c:v>-1</c:v>
                </c:pt>
                <c:pt idx="9">
                  <c:v>3</c:v>
                </c:pt>
                <c:pt idx="10">
                  <c:v>-3</c:v>
                </c:pt>
                <c:pt idx="11">
                  <c:v>-14</c:v>
                </c:pt>
                <c:pt idx="12">
                  <c:v>-7</c:v>
                </c:pt>
                <c:pt idx="13">
                  <c:v>16</c:v>
                </c:pt>
                <c:pt idx="14">
                  <c:v>2</c:v>
                </c:pt>
                <c:pt idx="15">
                  <c:v>-18</c:v>
                </c:pt>
                <c:pt idx="16">
                  <c:v>-18</c:v>
                </c:pt>
                <c:pt idx="17">
                  <c:v>-9</c:v>
                </c:pt>
                <c:pt idx="18">
                  <c:v>-17</c:v>
                </c:pt>
                <c:pt idx="19">
                  <c:v>-30</c:v>
                </c:pt>
                <c:pt idx="20">
                  <c:v>-53</c:v>
                </c:pt>
                <c:pt idx="21">
                  <c:v>-46</c:v>
                </c:pt>
                <c:pt idx="22">
                  <c:v>-50</c:v>
                </c:pt>
                <c:pt idx="23">
                  <c:v>-38</c:v>
                </c:pt>
                <c:pt idx="24">
                  <c:v>-43</c:v>
                </c:pt>
                <c:pt idx="25">
                  <c:v>-20</c:v>
                </c:pt>
                <c:pt idx="26">
                  <c:v>-10</c:v>
                </c:pt>
                <c:pt idx="27">
                  <c:v>-12</c:v>
                </c:pt>
                <c:pt idx="28">
                  <c:v>-12</c:v>
                </c:pt>
                <c:pt idx="29">
                  <c:v>-19</c:v>
                </c:pt>
                <c:pt idx="30">
                  <c:v>-19</c:v>
                </c:pt>
                <c:pt idx="31">
                  <c:v>-33</c:v>
                </c:pt>
                <c:pt idx="32">
                  <c:v>-17</c:v>
                </c:pt>
                <c:pt idx="33">
                  <c:v>-24</c:v>
                </c:pt>
                <c:pt idx="34">
                  <c:v>-30</c:v>
                </c:pt>
                <c:pt idx="35">
                  <c:v>-20</c:v>
                </c:pt>
                <c:pt idx="36">
                  <c:v>-19</c:v>
                </c:pt>
                <c:pt idx="37">
                  <c:v>0</c:v>
                </c:pt>
                <c:pt idx="38">
                  <c:v>-5</c:v>
                </c:pt>
                <c:pt idx="39">
                  <c:v>-16</c:v>
                </c:pt>
                <c:pt idx="40">
                  <c:v>-14</c:v>
                </c:pt>
                <c:pt idx="41">
                  <c:v>-11</c:v>
                </c:pt>
                <c:pt idx="42">
                  <c:v>-1</c:v>
                </c:pt>
                <c:pt idx="43">
                  <c:v>-18</c:v>
                </c:pt>
                <c:pt idx="44">
                  <c:v>-17</c:v>
                </c:pt>
                <c:pt idx="45">
                  <c:v>-18</c:v>
                </c:pt>
                <c:pt idx="46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08-42F3-B79A-5EF861A1DDA8}"/>
            </c:ext>
          </c:extLst>
        </c:ser>
        <c:ser>
          <c:idx val="1"/>
          <c:order val="1"/>
          <c:tx>
            <c:strRef>
              <c:f>'Új verzió'!$C$355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1.3888888888889906E-3"/>
                  <c:y val="3.2606368649855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08-42F3-B79A-5EF861A1D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verzió'!$A$356:$A$402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verzió'!$C$356:$C$402</c:f>
              <c:numCache>
                <c:formatCode>General\ "pont"</c:formatCode>
                <c:ptCount val="47"/>
                <c:pt idx="0">
                  <c:v>-15</c:v>
                </c:pt>
                <c:pt idx="1">
                  <c:v>9</c:v>
                </c:pt>
                <c:pt idx="2">
                  <c:v>20</c:v>
                </c:pt>
                <c:pt idx="3">
                  <c:v>8</c:v>
                </c:pt>
                <c:pt idx="4">
                  <c:v>28</c:v>
                </c:pt>
                <c:pt idx="5">
                  <c:v>26</c:v>
                </c:pt>
                <c:pt idx="6">
                  <c:v>12</c:v>
                </c:pt>
                <c:pt idx="7">
                  <c:v>6</c:v>
                </c:pt>
                <c:pt idx="8">
                  <c:v>11</c:v>
                </c:pt>
                <c:pt idx="9">
                  <c:v>0</c:v>
                </c:pt>
                <c:pt idx="10">
                  <c:v>2</c:v>
                </c:pt>
                <c:pt idx="11">
                  <c:v>-12</c:v>
                </c:pt>
                <c:pt idx="12">
                  <c:v>-8</c:v>
                </c:pt>
                <c:pt idx="13">
                  <c:v>18</c:v>
                </c:pt>
                <c:pt idx="14">
                  <c:v>10</c:v>
                </c:pt>
                <c:pt idx="15">
                  <c:v>-23</c:v>
                </c:pt>
                <c:pt idx="16">
                  <c:v>-13</c:v>
                </c:pt>
                <c:pt idx="17">
                  <c:v>-20</c:v>
                </c:pt>
                <c:pt idx="18">
                  <c:v>-25</c:v>
                </c:pt>
                <c:pt idx="19">
                  <c:v>-39</c:v>
                </c:pt>
                <c:pt idx="20">
                  <c:v>-56</c:v>
                </c:pt>
                <c:pt idx="21">
                  <c:v>-56</c:v>
                </c:pt>
                <c:pt idx="22">
                  <c:v>-63</c:v>
                </c:pt>
                <c:pt idx="23">
                  <c:v>-44</c:v>
                </c:pt>
                <c:pt idx="24">
                  <c:v>-43</c:v>
                </c:pt>
                <c:pt idx="25">
                  <c:v>-29</c:v>
                </c:pt>
                <c:pt idx="26">
                  <c:v>-5</c:v>
                </c:pt>
                <c:pt idx="27">
                  <c:v>-15</c:v>
                </c:pt>
                <c:pt idx="28">
                  <c:v>2</c:v>
                </c:pt>
                <c:pt idx="29">
                  <c:v>-8</c:v>
                </c:pt>
                <c:pt idx="30">
                  <c:v>-14</c:v>
                </c:pt>
                <c:pt idx="31">
                  <c:v>-18</c:v>
                </c:pt>
                <c:pt idx="32">
                  <c:v>-30</c:v>
                </c:pt>
                <c:pt idx="33">
                  <c:v>-12</c:v>
                </c:pt>
                <c:pt idx="34">
                  <c:v>-23</c:v>
                </c:pt>
                <c:pt idx="35">
                  <c:v>-28</c:v>
                </c:pt>
                <c:pt idx="36">
                  <c:v>-28</c:v>
                </c:pt>
                <c:pt idx="37">
                  <c:v>0</c:v>
                </c:pt>
                <c:pt idx="38">
                  <c:v>13</c:v>
                </c:pt>
                <c:pt idx="39">
                  <c:v>0</c:v>
                </c:pt>
                <c:pt idx="40">
                  <c:v>0</c:v>
                </c:pt>
                <c:pt idx="41">
                  <c:v>-3</c:v>
                </c:pt>
                <c:pt idx="42">
                  <c:v>4</c:v>
                </c:pt>
                <c:pt idx="43">
                  <c:v>1</c:v>
                </c:pt>
                <c:pt idx="44">
                  <c:v>-6</c:v>
                </c:pt>
                <c:pt idx="45">
                  <c:v>-19</c:v>
                </c:pt>
                <c:pt idx="46">
                  <c:v>-18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08-42F3-B79A-5EF861A1DDA8}"/>
            </c:ext>
          </c:extLst>
        </c:ser>
        <c:ser>
          <c:idx val="2"/>
          <c:order val="2"/>
          <c:tx>
            <c:strRef>
              <c:f>'Új verzió'!$D$355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08-42F3-B79A-5EF861A1D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verzió'!$A$356:$A$402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verzió'!$D$356:$D$402</c:f>
              <c:numCache>
                <c:formatCode>General\ "pont"</c:formatCode>
                <c:ptCount val="47"/>
                <c:pt idx="0">
                  <c:v>-11</c:v>
                </c:pt>
                <c:pt idx="1">
                  <c:v>17</c:v>
                </c:pt>
                <c:pt idx="2">
                  <c:v>16</c:v>
                </c:pt>
                <c:pt idx="3">
                  <c:v>17</c:v>
                </c:pt>
                <c:pt idx="4">
                  <c:v>33</c:v>
                </c:pt>
                <c:pt idx="5">
                  <c:v>30</c:v>
                </c:pt>
                <c:pt idx="6">
                  <c:v>14</c:v>
                </c:pt>
                <c:pt idx="7">
                  <c:v>5</c:v>
                </c:pt>
                <c:pt idx="8">
                  <c:v>6</c:v>
                </c:pt>
                <c:pt idx="9">
                  <c:v>4</c:v>
                </c:pt>
                <c:pt idx="10">
                  <c:v>-8</c:v>
                </c:pt>
                <c:pt idx="11">
                  <c:v>-25</c:v>
                </c:pt>
                <c:pt idx="12">
                  <c:v>-18</c:v>
                </c:pt>
                <c:pt idx="13">
                  <c:v>-3</c:v>
                </c:pt>
                <c:pt idx="14">
                  <c:v>5</c:v>
                </c:pt>
                <c:pt idx="15">
                  <c:v>-33</c:v>
                </c:pt>
                <c:pt idx="16">
                  <c:v>-28</c:v>
                </c:pt>
                <c:pt idx="17">
                  <c:v>-43</c:v>
                </c:pt>
                <c:pt idx="18">
                  <c:v>-27</c:v>
                </c:pt>
                <c:pt idx="19">
                  <c:v>-46</c:v>
                </c:pt>
                <c:pt idx="20">
                  <c:v>-65</c:v>
                </c:pt>
                <c:pt idx="21">
                  <c:v>-51</c:v>
                </c:pt>
                <c:pt idx="22">
                  <c:v>-67</c:v>
                </c:pt>
                <c:pt idx="23">
                  <c:v>-54</c:v>
                </c:pt>
                <c:pt idx="24">
                  <c:v>-43</c:v>
                </c:pt>
                <c:pt idx="25">
                  <c:v>-25</c:v>
                </c:pt>
                <c:pt idx="26">
                  <c:v>6</c:v>
                </c:pt>
                <c:pt idx="27">
                  <c:v>-5</c:v>
                </c:pt>
                <c:pt idx="28">
                  <c:v>-12</c:v>
                </c:pt>
                <c:pt idx="29">
                  <c:v>-21</c:v>
                </c:pt>
                <c:pt idx="30">
                  <c:v>-19</c:v>
                </c:pt>
                <c:pt idx="31">
                  <c:v>-43</c:v>
                </c:pt>
                <c:pt idx="32">
                  <c:v>-24</c:v>
                </c:pt>
                <c:pt idx="33">
                  <c:v>-24</c:v>
                </c:pt>
                <c:pt idx="34">
                  <c:v>-27</c:v>
                </c:pt>
                <c:pt idx="35">
                  <c:v>-27</c:v>
                </c:pt>
                <c:pt idx="36">
                  <c:v>-31</c:v>
                </c:pt>
                <c:pt idx="37">
                  <c:v>0</c:v>
                </c:pt>
                <c:pt idx="38">
                  <c:v>-6</c:v>
                </c:pt>
                <c:pt idx="39">
                  <c:v>-12</c:v>
                </c:pt>
                <c:pt idx="40">
                  <c:v>-2</c:v>
                </c:pt>
                <c:pt idx="41">
                  <c:v>-4</c:v>
                </c:pt>
                <c:pt idx="42">
                  <c:v>-8</c:v>
                </c:pt>
                <c:pt idx="43">
                  <c:v>0</c:v>
                </c:pt>
                <c:pt idx="44">
                  <c:v>0</c:v>
                </c:pt>
                <c:pt idx="45">
                  <c:v>-12</c:v>
                </c:pt>
                <c:pt idx="46">
                  <c:v>-30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D08-42F3-B79A-5EF861A1DDA8}"/>
            </c:ext>
          </c:extLst>
        </c:ser>
        <c:ser>
          <c:idx val="3"/>
          <c:order val="3"/>
          <c:tx>
            <c:strRef>
              <c:f>'Új verzió'!$E$355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1.3888888888889906E-3"/>
                  <c:y val="-2.7590004242185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08-42F3-B79A-5EF861A1D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verzió'!$A$356:$A$402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verzió'!$E$356:$E$402</c:f>
              <c:numCache>
                <c:formatCode>General\ "pont"</c:formatCode>
                <c:ptCount val="47"/>
                <c:pt idx="0">
                  <c:v>4</c:v>
                </c:pt>
                <c:pt idx="1">
                  <c:v>12</c:v>
                </c:pt>
                <c:pt idx="2">
                  <c:v>31</c:v>
                </c:pt>
                <c:pt idx="3">
                  <c:v>29</c:v>
                </c:pt>
                <c:pt idx="4">
                  <c:v>30</c:v>
                </c:pt>
                <c:pt idx="5">
                  <c:v>10</c:v>
                </c:pt>
                <c:pt idx="6">
                  <c:v>37</c:v>
                </c:pt>
                <c:pt idx="7">
                  <c:v>6</c:v>
                </c:pt>
                <c:pt idx="8">
                  <c:v>2</c:v>
                </c:pt>
                <c:pt idx="9">
                  <c:v>16</c:v>
                </c:pt>
                <c:pt idx="10">
                  <c:v>-12</c:v>
                </c:pt>
                <c:pt idx="11">
                  <c:v>-5</c:v>
                </c:pt>
                <c:pt idx="12">
                  <c:v>12</c:v>
                </c:pt>
                <c:pt idx="13">
                  <c:v>0</c:v>
                </c:pt>
                <c:pt idx="14">
                  <c:v>-3</c:v>
                </c:pt>
                <c:pt idx="15">
                  <c:v>-38</c:v>
                </c:pt>
                <c:pt idx="16">
                  <c:v>-19</c:v>
                </c:pt>
                <c:pt idx="17">
                  <c:v>-15</c:v>
                </c:pt>
                <c:pt idx="18">
                  <c:v>-29</c:v>
                </c:pt>
                <c:pt idx="19">
                  <c:v>-43</c:v>
                </c:pt>
                <c:pt idx="20">
                  <c:v>-15</c:v>
                </c:pt>
                <c:pt idx="21">
                  <c:v>-57</c:v>
                </c:pt>
                <c:pt idx="22">
                  <c:v>-57</c:v>
                </c:pt>
                <c:pt idx="23">
                  <c:v>-36</c:v>
                </c:pt>
                <c:pt idx="24">
                  <c:v>-31</c:v>
                </c:pt>
                <c:pt idx="25">
                  <c:v>-6</c:v>
                </c:pt>
                <c:pt idx="26">
                  <c:v>-10</c:v>
                </c:pt>
                <c:pt idx="27">
                  <c:v>-14</c:v>
                </c:pt>
                <c:pt idx="28">
                  <c:v>-16</c:v>
                </c:pt>
                <c:pt idx="29">
                  <c:v>-19</c:v>
                </c:pt>
                <c:pt idx="30">
                  <c:v>-11</c:v>
                </c:pt>
                <c:pt idx="31">
                  <c:v>-6</c:v>
                </c:pt>
                <c:pt idx="32">
                  <c:v>-16</c:v>
                </c:pt>
                <c:pt idx="33">
                  <c:v>-20</c:v>
                </c:pt>
                <c:pt idx="34">
                  <c:v>-4</c:v>
                </c:pt>
                <c:pt idx="35">
                  <c:v>-18</c:v>
                </c:pt>
                <c:pt idx="36">
                  <c:v>-18</c:v>
                </c:pt>
                <c:pt idx="37">
                  <c:v>-3</c:v>
                </c:pt>
                <c:pt idx="38">
                  <c:v>-13</c:v>
                </c:pt>
                <c:pt idx="39">
                  <c:v>0</c:v>
                </c:pt>
                <c:pt idx="40">
                  <c:v>-12</c:v>
                </c:pt>
                <c:pt idx="41">
                  <c:v>-9</c:v>
                </c:pt>
                <c:pt idx="42">
                  <c:v>-13</c:v>
                </c:pt>
                <c:pt idx="43">
                  <c:v>0</c:v>
                </c:pt>
                <c:pt idx="44">
                  <c:v>-12</c:v>
                </c:pt>
                <c:pt idx="45">
                  <c:v>-5</c:v>
                </c:pt>
                <c:pt idx="46">
                  <c:v>-11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D08-42F3-B79A-5EF861A1DDA8}"/>
            </c:ext>
          </c:extLst>
        </c:ser>
        <c:ser>
          <c:idx val="4"/>
          <c:order val="4"/>
          <c:tx>
            <c:strRef>
              <c:f>'Új verzió'!$F$355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1.3888888888889906E-3"/>
                  <c:y val="-1.7557275426845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08-42F3-B79A-5EF861A1DD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verzió'!$A$356:$A$402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verzió'!$F$356:$F$402</c:f>
              <c:numCache>
                <c:formatCode>General\ "pont"</c:formatCode>
                <c:ptCount val="47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D08-42F3-B79A-5EF861A1D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2906207"/>
        <c:axId val="672905791"/>
      </c:lineChart>
      <c:catAx>
        <c:axId val="6729062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5791"/>
        <c:crosses val="autoZero"/>
        <c:auto val="1"/>
        <c:lblAlgn val="ctr"/>
        <c:lblOffset val="50"/>
        <c:noMultiLvlLbl val="0"/>
      </c:catAx>
      <c:valAx>
        <c:axId val="672905791"/>
        <c:scaling>
          <c:orientation val="minMax"/>
          <c:max val="40.799999999999997"/>
          <c:min val="-7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6729062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90234033245845"/>
          <c:y val="0.93038490919590444"/>
          <c:w val="0.79775076552930879"/>
          <c:h val="6.96150908040955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54871922027727"/>
          <c:y val="2.9320091409783266E-2"/>
          <c:w val="0.75023315835520554"/>
          <c:h val="0.5618722196120883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verzió'!$L$414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62D-4F1B-BD39-7423AFB2F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verzió'!$K$415:$K$461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verzió'!$L$415:$L$461</c:f>
              <c:numCache>
                <c:formatCode>General\ "pont"</c:formatCode>
                <c:ptCount val="47"/>
                <c:pt idx="0">
                  <c:v>13.5</c:v>
                </c:pt>
                <c:pt idx="1">
                  <c:v>33</c:v>
                </c:pt>
                <c:pt idx="2">
                  <c:v>30</c:v>
                </c:pt>
                <c:pt idx="3">
                  <c:v>30</c:v>
                </c:pt>
                <c:pt idx="4">
                  <c:v>33.495000000000005</c:v>
                </c:pt>
                <c:pt idx="5">
                  <c:v>39</c:v>
                </c:pt>
                <c:pt idx="6">
                  <c:v>28</c:v>
                </c:pt>
                <c:pt idx="7">
                  <c:v>29</c:v>
                </c:pt>
                <c:pt idx="8">
                  <c:v>24</c:v>
                </c:pt>
                <c:pt idx="9">
                  <c:v>25</c:v>
                </c:pt>
                <c:pt idx="10">
                  <c:v>27</c:v>
                </c:pt>
                <c:pt idx="11">
                  <c:v>33</c:v>
                </c:pt>
                <c:pt idx="12">
                  <c:v>32</c:v>
                </c:pt>
                <c:pt idx="13">
                  <c:v>38</c:v>
                </c:pt>
                <c:pt idx="14">
                  <c:v>51</c:v>
                </c:pt>
                <c:pt idx="15">
                  <c:v>27</c:v>
                </c:pt>
                <c:pt idx="16">
                  <c:v>45</c:v>
                </c:pt>
                <c:pt idx="17">
                  <c:v>37</c:v>
                </c:pt>
                <c:pt idx="18">
                  <c:v>20</c:v>
                </c:pt>
                <c:pt idx="19">
                  <c:v>8</c:v>
                </c:pt>
                <c:pt idx="20">
                  <c:v>6</c:v>
                </c:pt>
                <c:pt idx="21">
                  <c:v>2</c:v>
                </c:pt>
                <c:pt idx="22">
                  <c:v>3</c:v>
                </c:pt>
                <c:pt idx="23">
                  <c:v>7</c:v>
                </c:pt>
                <c:pt idx="24">
                  <c:v>9</c:v>
                </c:pt>
                <c:pt idx="25">
                  <c:v>18</c:v>
                </c:pt>
                <c:pt idx="26">
                  <c:v>6</c:v>
                </c:pt>
                <c:pt idx="27">
                  <c:v>21</c:v>
                </c:pt>
                <c:pt idx="28">
                  <c:v>34</c:v>
                </c:pt>
                <c:pt idx="29">
                  <c:v>20</c:v>
                </c:pt>
                <c:pt idx="30">
                  <c:v>17</c:v>
                </c:pt>
                <c:pt idx="31">
                  <c:v>13</c:v>
                </c:pt>
                <c:pt idx="32">
                  <c:v>17</c:v>
                </c:pt>
                <c:pt idx="33">
                  <c:v>4</c:v>
                </c:pt>
                <c:pt idx="34">
                  <c:v>-4</c:v>
                </c:pt>
                <c:pt idx="35">
                  <c:v>11</c:v>
                </c:pt>
                <c:pt idx="36">
                  <c:v>2</c:v>
                </c:pt>
                <c:pt idx="37">
                  <c:v>21</c:v>
                </c:pt>
                <c:pt idx="38">
                  <c:v>20</c:v>
                </c:pt>
                <c:pt idx="39">
                  <c:v>7</c:v>
                </c:pt>
                <c:pt idx="40">
                  <c:v>24</c:v>
                </c:pt>
                <c:pt idx="41">
                  <c:v>8</c:v>
                </c:pt>
                <c:pt idx="42">
                  <c:v>14</c:v>
                </c:pt>
                <c:pt idx="43">
                  <c:v>6</c:v>
                </c:pt>
                <c:pt idx="44">
                  <c:v>11</c:v>
                </c:pt>
                <c:pt idx="45">
                  <c:v>4</c:v>
                </c:pt>
                <c:pt idx="46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2D-4F1B-BD39-7423AFB2F4B8}"/>
            </c:ext>
          </c:extLst>
        </c:ser>
        <c:ser>
          <c:idx val="1"/>
          <c:order val="1"/>
          <c:tx>
            <c:strRef>
              <c:f>'Új verzió'!$M$414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62D-4F1B-BD39-7423AFB2F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verzió'!$K$415:$K$461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verzió'!$M$415:$M$461</c:f>
              <c:numCache>
                <c:formatCode>General\ "pont"</c:formatCode>
                <c:ptCount val="47"/>
                <c:pt idx="0">
                  <c:v>15</c:v>
                </c:pt>
                <c:pt idx="1">
                  <c:v>38</c:v>
                </c:pt>
                <c:pt idx="2">
                  <c:v>32</c:v>
                </c:pt>
                <c:pt idx="3">
                  <c:v>30</c:v>
                </c:pt>
                <c:pt idx="4">
                  <c:v>42.86</c:v>
                </c:pt>
                <c:pt idx="5">
                  <c:v>29</c:v>
                </c:pt>
                <c:pt idx="6">
                  <c:v>36</c:v>
                </c:pt>
                <c:pt idx="7">
                  <c:v>32</c:v>
                </c:pt>
                <c:pt idx="8">
                  <c:v>17</c:v>
                </c:pt>
                <c:pt idx="9">
                  <c:v>36</c:v>
                </c:pt>
                <c:pt idx="10">
                  <c:v>32</c:v>
                </c:pt>
                <c:pt idx="11">
                  <c:v>22</c:v>
                </c:pt>
                <c:pt idx="12">
                  <c:v>15</c:v>
                </c:pt>
                <c:pt idx="13">
                  <c:v>42</c:v>
                </c:pt>
                <c:pt idx="14">
                  <c:v>36</c:v>
                </c:pt>
                <c:pt idx="15">
                  <c:v>15</c:v>
                </c:pt>
                <c:pt idx="16">
                  <c:v>33</c:v>
                </c:pt>
                <c:pt idx="17">
                  <c:v>29</c:v>
                </c:pt>
                <c:pt idx="18">
                  <c:v>31</c:v>
                </c:pt>
                <c:pt idx="19">
                  <c:v>18</c:v>
                </c:pt>
                <c:pt idx="20">
                  <c:v>0</c:v>
                </c:pt>
                <c:pt idx="21">
                  <c:v>-10</c:v>
                </c:pt>
                <c:pt idx="22">
                  <c:v>16</c:v>
                </c:pt>
                <c:pt idx="23">
                  <c:v>-25</c:v>
                </c:pt>
                <c:pt idx="24">
                  <c:v>7</c:v>
                </c:pt>
                <c:pt idx="25">
                  <c:v>39</c:v>
                </c:pt>
                <c:pt idx="26">
                  <c:v>16</c:v>
                </c:pt>
                <c:pt idx="27">
                  <c:v>-1</c:v>
                </c:pt>
                <c:pt idx="28">
                  <c:v>14</c:v>
                </c:pt>
                <c:pt idx="29">
                  <c:v>22</c:v>
                </c:pt>
                <c:pt idx="30">
                  <c:v>-2</c:v>
                </c:pt>
                <c:pt idx="31">
                  <c:v>-12</c:v>
                </c:pt>
                <c:pt idx="32">
                  <c:v>6</c:v>
                </c:pt>
                <c:pt idx="33">
                  <c:v>-16</c:v>
                </c:pt>
                <c:pt idx="34">
                  <c:v>16</c:v>
                </c:pt>
                <c:pt idx="35">
                  <c:v>-13</c:v>
                </c:pt>
                <c:pt idx="36">
                  <c:v>-3</c:v>
                </c:pt>
                <c:pt idx="37">
                  <c:v>21</c:v>
                </c:pt>
                <c:pt idx="38">
                  <c:v>33</c:v>
                </c:pt>
                <c:pt idx="39">
                  <c:v>-2</c:v>
                </c:pt>
                <c:pt idx="40">
                  <c:v>10</c:v>
                </c:pt>
                <c:pt idx="41">
                  <c:v>0</c:v>
                </c:pt>
                <c:pt idx="42">
                  <c:v>5</c:v>
                </c:pt>
                <c:pt idx="43">
                  <c:v>48</c:v>
                </c:pt>
                <c:pt idx="44">
                  <c:v>29</c:v>
                </c:pt>
                <c:pt idx="45">
                  <c:v>5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2D-4F1B-BD39-7423AFB2F4B8}"/>
            </c:ext>
          </c:extLst>
        </c:ser>
        <c:ser>
          <c:idx val="2"/>
          <c:order val="2"/>
          <c:tx>
            <c:strRef>
              <c:f>'Új verzió'!$N$414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62D-4F1B-BD39-7423AFB2F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verzió'!$K$415:$K$461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verzió'!$N$415:$N$461</c:f>
              <c:numCache>
                <c:formatCode>General\ "pont"</c:formatCode>
                <c:ptCount val="47"/>
                <c:pt idx="0">
                  <c:v>-11.25</c:v>
                </c:pt>
                <c:pt idx="1">
                  <c:v>1.75</c:v>
                </c:pt>
                <c:pt idx="2">
                  <c:v>3.75</c:v>
                </c:pt>
                <c:pt idx="3">
                  <c:v>-0.75</c:v>
                </c:pt>
                <c:pt idx="4">
                  <c:v>20.594999999999999</c:v>
                </c:pt>
                <c:pt idx="5">
                  <c:v>19</c:v>
                </c:pt>
                <c:pt idx="6">
                  <c:v>6</c:v>
                </c:pt>
                <c:pt idx="7">
                  <c:v>-3</c:v>
                </c:pt>
                <c:pt idx="8">
                  <c:v>10</c:v>
                </c:pt>
                <c:pt idx="9">
                  <c:v>2</c:v>
                </c:pt>
                <c:pt idx="10">
                  <c:v>7</c:v>
                </c:pt>
                <c:pt idx="11">
                  <c:v>5</c:v>
                </c:pt>
                <c:pt idx="12">
                  <c:v>16</c:v>
                </c:pt>
                <c:pt idx="13">
                  <c:v>24</c:v>
                </c:pt>
                <c:pt idx="14">
                  <c:v>31</c:v>
                </c:pt>
                <c:pt idx="15">
                  <c:v>10</c:v>
                </c:pt>
                <c:pt idx="16">
                  <c:v>27</c:v>
                </c:pt>
                <c:pt idx="17">
                  <c:v>10</c:v>
                </c:pt>
                <c:pt idx="18">
                  <c:v>13</c:v>
                </c:pt>
                <c:pt idx="19">
                  <c:v>-1</c:v>
                </c:pt>
                <c:pt idx="20">
                  <c:v>8</c:v>
                </c:pt>
                <c:pt idx="21">
                  <c:v>-3</c:v>
                </c:pt>
                <c:pt idx="22">
                  <c:v>2</c:v>
                </c:pt>
                <c:pt idx="23">
                  <c:v>19</c:v>
                </c:pt>
                <c:pt idx="24">
                  <c:v>-4</c:v>
                </c:pt>
                <c:pt idx="25">
                  <c:v>10</c:v>
                </c:pt>
                <c:pt idx="26">
                  <c:v>25</c:v>
                </c:pt>
                <c:pt idx="27">
                  <c:v>15</c:v>
                </c:pt>
                <c:pt idx="28">
                  <c:v>22</c:v>
                </c:pt>
                <c:pt idx="29">
                  <c:v>36</c:v>
                </c:pt>
                <c:pt idx="30">
                  <c:v>13</c:v>
                </c:pt>
                <c:pt idx="31">
                  <c:v>-1</c:v>
                </c:pt>
                <c:pt idx="32">
                  <c:v>2</c:v>
                </c:pt>
                <c:pt idx="33">
                  <c:v>13</c:v>
                </c:pt>
                <c:pt idx="34">
                  <c:v>22</c:v>
                </c:pt>
                <c:pt idx="35">
                  <c:v>20</c:v>
                </c:pt>
                <c:pt idx="36">
                  <c:v>13</c:v>
                </c:pt>
                <c:pt idx="37">
                  <c:v>26</c:v>
                </c:pt>
                <c:pt idx="38">
                  <c:v>20</c:v>
                </c:pt>
                <c:pt idx="39">
                  <c:v>12</c:v>
                </c:pt>
                <c:pt idx="40">
                  <c:v>6</c:v>
                </c:pt>
                <c:pt idx="41">
                  <c:v>15</c:v>
                </c:pt>
                <c:pt idx="42">
                  <c:v>18</c:v>
                </c:pt>
                <c:pt idx="43">
                  <c:v>13</c:v>
                </c:pt>
                <c:pt idx="44">
                  <c:v>19</c:v>
                </c:pt>
                <c:pt idx="45">
                  <c:v>11</c:v>
                </c:pt>
                <c:pt idx="46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2D-4F1B-BD39-7423AFB2F4B8}"/>
            </c:ext>
          </c:extLst>
        </c:ser>
        <c:ser>
          <c:idx val="3"/>
          <c:order val="3"/>
          <c:tx>
            <c:strRef>
              <c:f>'Új verzió'!$O$414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62D-4F1B-BD39-7423AFB2F4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verzió'!$K$415:$K$461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verzió'!$O$415:$O$461</c:f>
              <c:numCache>
                <c:formatCode>General\ "pont"</c:formatCode>
                <c:ptCount val="47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2D-4F1B-BD39-7423AFB2F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9036448"/>
        <c:axId val="979037104"/>
      </c:lineChart>
      <c:catAx>
        <c:axId val="9790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7104"/>
        <c:crosses val="autoZero"/>
        <c:auto val="1"/>
        <c:lblAlgn val="ctr"/>
        <c:lblOffset val="100"/>
        <c:noMultiLvlLbl val="0"/>
      </c:catAx>
      <c:valAx>
        <c:axId val="979037104"/>
        <c:scaling>
          <c:orientation val="minMax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79036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6107830271216"/>
          <c:y val="0.85854176349609646"/>
          <c:w val="0.72761176727909016"/>
          <c:h val="0.13878973648667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6976112968"/>
          <c:y val="2.7102976003530316E-2"/>
          <c:w val="0.75908199465026183"/>
          <c:h val="0.62227299380854695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verzió'!$B$449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7B-4446-A9B3-C3C271A1D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verzió'!$A$450:$A$496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verzió'!$B$450:$B$496</c:f>
              <c:numCache>
                <c:formatCode>General\ "pont"</c:formatCode>
                <c:ptCount val="47"/>
                <c:pt idx="0">
                  <c:v>-3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4">
                  <c:v>11</c:v>
                </c:pt>
                <c:pt idx="5">
                  <c:v>6</c:v>
                </c:pt>
                <c:pt idx="6">
                  <c:v>8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4</c:v>
                </c:pt>
                <c:pt idx="11">
                  <c:v>1</c:v>
                </c:pt>
                <c:pt idx="12">
                  <c:v>5</c:v>
                </c:pt>
                <c:pt idx="13">
                  <c:v>12</c:v>
                </c:pt>
                <c:pt idx="14">
                  <c:v>9</c:v>
                </c:pt>
                <c:pt idx="15">
                  <c:v>5</c:v>
                </c:pt>
                <c:pt idx="16">
                  <c:v>2</c:v>
                </c:pt>
                <c:pt idx="17">
                  <c:v>5</c:v>
                </c:pt>
                <c:pt idx="18">
                  <c:v>4</c:v>
                </c:pt>
                <c:pt idx="19">
                  <c:v>-3</c:v>
                </c:pt>
                <c:pt idx="20">
                  <c:v>-9</c:v>
                </c:pt>
                <c:pt idx="21">
                  <c:v>-10</c:v>
                </c:pt>
                <c:pt idx="22">
                  <c:v>-4</c:v>
                </c:pt>
                <c:pt idx="23">
                  <c:v>-10</c:v>
                </c:pt>
                <c:pt idx="24">
                  <c:v>-8</c:v>
                </c:pt>
                <c:pt idx="25">
                  <c:v>-4</c:v>
                </c:pt>
                <c:pt idx="26">
                  <c:v>-1</c:v>
                </c:pt>
                <c:pt idx="27">
                  <c:v>1</c:v>
                </c:pt>
                <c:pt idx="28">
                  <c:v>0</c:v>
                </c:pt>
                <c:pt idx="29">
                  <c:v>-10</c:v>
                </c:pt>
                <c:pt idx="30">
                  <c:v>2</c:v>
                </c:pt>
                <c:pt idx="31">
                  <c:v>-7</c:v>
                </c:pt>
                <c:pt idx="32">
                  <c:v>-2</c:v>
                </c:pt>
                <c:pt idx="33">
                  <c:v>-7</c:v>
                </c:pt>
                <c:pt idx="34">
                  <c:v>-2</c:v>
                </c:pt>
                <c:pt idx="35">
                  <c:v>-9</c:v>
                </c:pt>
                <c:pt idx="36">
                  <c:v>-4</c:v>
                </c:pt>
                <c:pt idx="37">
                  <c:v>4</c:v>
                </c:pt>
                <c:pt idx="38">
                  <c:v>3</c:v>
                </c:pt>
                <c:pt idx="39">
                  <c:v>-4</c:v>
                </c:pt>
                <c:pt idx="40">
                  <c:v>1</c:v>
                </c:pt>
                <c:pt idx="41">
                  <c:v>-9</c:v>
                </c:pt>
                <c:pt idx="42">
                  <c:v>1</c:v>
                </c:pt>
                <c:pt idx="43">
                  <c:v>-10</c:v>
                </c:pt>
                <c:pt idx="44">
                  <c:v>-9</c:v>
                </c:pt>
                <c:pt idx="45">
                  <c:v>-6</c:v>
                </c:pt>
                <c:pt idx="46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7B-4446-A9B3-C3C271A1D6FA}"/>
            </c:ext>
          </c:extLst>
        </c:ser>
        <c:ser>
          <c:idx val="1"/>
          <c:order val="1"/>
          <c:tx>
            <c:strRef>
              <c:f>'Új verzió'!$C$449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7B-4446-A9B3-C3C271A1D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verzió'!$A$450:$A$496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verzió'!$C$450:$C$496</c:f>
              <c:numCache>
                <c:formatCode>General\ "pont"</c:formatCode>
                <c:ptCount val="47"/>
                <c:pt idx="0">
                  <c:v>1</c:v>
                </c:pt>
                <c:pt idx="1">
                  <c:v>8</c:v>
                </c:pt>
                <c:pt idx="2">
                  <c:v>11</c:v>
                </c:pt>
                <c:pt idx="3">
                  <c:v>6</c:v>
                </c:pt>
                <c:pt idx="4">
                  <c:v>21</c:v>
                </c:pt>
                <c:pt idx="5">
                  <c:v>17</c:v>
                </c:pt>
                <c:pt idx="6">
                  <c:v>12</c:v>
                </c:pt>
                <c:pt idx="7">
                  <c:v>16</c:v>
                </c:pt>
                <c:pt idx="8">
                  <c:v>12</c:v>
                </c:pt>
                <c:pt idx="9">
                  <c:v>19</c:v>
                </c:pt>
                <c:pt idx="10">
                  <c:v>10</c:v>
                </c:pt>
                <c:pt idx="11">
                  <c:v>13</c:v>
                </c:pt>
                <c:pt idx="12">
                  <c:v>14</c:v>
                </c:pt>
                <c:pt idx="13">
                  <c:v>19</c:v>
                </c:pt>
                <c:pt idx="14">
                  <c:v>23</c:v>
                </c:pt>
                <c:pt idx="15">
                  <c:v>14</c:v>
                </c:pt>
                <c:pt idx="16">
                  <c:v>11</c:v>
                </c:pt>
                <c:pt idx="17">
                  <c:v>17</c:v>
                </c:pt>
                <c:pt idx="18">
                  <c:v>14</c:v>
                </c:pt>
                <c:pt idx="19">
                  <c:v>3</c:v>
                </c:pt>
                <c:pt idx="20">
                  <c:v>0</c:v>
                </c:pt>
                <c:pt idx="21">
                  <c:v>-20</c:v>
                </c:pt>
                <c:pt idx="22">
                  <c:v>-9</c:v>
                </c:pt>
                <c:pt idx="23">
                  <c:v>-8</c:v>
                </c:pt>
                <c:pt idx="24">
                  <c:v>-11</c:v>
                </c:pt>
                <c:pt idx="25">
                  <c:v>1</c:v>
                </c:pt>
                <c:pt idx="26">
                  <c:v>-3</c:v>
                </c:pt>
                <c:pt idx="27">
                  <c:v>2</c:v>
                </c:pt>
                <c:pt idx="28">
                  <c:v>4</c:v>
                </c:pt>
                <c:pt idx="29">
                  <c:v>0</c:v>
                </c:pt>
                <c:pt idx="30">
                  <c:v>-3</c:v>
                </c:pt>
                <c:pt idx="31">
                  <c:v>-2</c:v>
                </c:pt>
                <c:pt idx="32">
                  <c:v>-11</c:v>
                </c:pt>
                <c:pt idx="33">
                  <c:v>-5</c:v>
                </c:pt>
                <c:pt idx="34">
                  <c:v>-17</c:v>
                </c:pt>
                <c:pt idx="35">
                  <c:v>-12</c:v>
                </c:pt>
                <c:pt idx="36">
                  <c:v>1</c:v>
                </c:pt>
                <c:pt idx="37">
                  <c:v>-8</c:v>
                </c:pt>
                <c:pt idx="38">
                  <c:v>0</c:v>
                </c:pt>
                <c:pt idx="39">
                  <c:v>-3</c:v>
                </c:pt>
                <c:pt idx="40">
                  <c:v>4</c:v>
                </c:pt>
                <c:pt idx="41">
                  <c:v>-1</c:v>
                </c:pt>
                <c:pt idx="42">
                  <c:v>3</c:v>
                </c:pt>
                <c:pt idx="43">
                  <c:v>6</c:v>
                </c:pt>
                <c:pt idx="44">
                  <c:v>2</c:v>
                </c:pt>
                <c:pt idx="45">
                  <c:v>-5</c:v>
                </c:pt>
                <c:pt idx="46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7B-4446-A9B3-C3C271A1D6FA}"/>
            </c:ext>
          </c:extLst>
        </c:ser>
        <c:ser>
          <c:idx val="2"/>
          <c:order val="2"/>
          <c:tx>
            <c:strRef>
              <c:f>'Új verzió'!$D$449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7B-4446-A9B3-C3C271A1D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verzió'!$A$450:$A$496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verzió'!$D$450:$D$496</c:f>
              <c:numCache>
                <c:formatCode>General\ "pont"</c:formatCode>
                <c:ptCount val="47"/>
                <c:pt idx="0">
                  <c:v>4</c:v>
                </c:pt>
                <c:pt idx="1">
                  <c:v>15</c:v>
                </c:pt>
                <c:pt idx="2">
                  <c:v>19</c:v>
                </c:pt>
                <c:pt idx="3">
                  <c:v>22</c:v>
                </c:pt>
                <c:pt idx="4">
                  <c:v>25</c:v>
                </c:pt>
                <c:pt idx="5">
                  <c:v>31</c:v>
                </c:pt>
                <c:pt idx="6">
                  <c:v>26</c:v>
                </c:pt>
                <c:pt idx="7">
                  <c:v>22</c:v>
                </c:pt>
                <c:pt idx="8">
                  <c:v>26</c:v>
                </c:pt>
                <c:pt idx="9">
                  <c:v>19</c:v>
                </c:pt>
                <c:pt idx="10">
                  <c:v>16</c:v>
                </c:pt>
                <c:pt idx="11">
                  <c:v>10</c:v>
                </c:pt>
                <c:pt idx="12">
                  <c:v>23</c:v>
                </c:pt>
                <c:pt idx="13">
                  <c:v>21</c:v>
                </c:pt>
                <c:pt idx="14">
                  <c:v>34</c:v>
                </c:pt>
                <c:pt idx="15">
                  <c:v>27</c:v>
                </c:pt>
                <c:pt idx="16">
                  <c:v>30</c:v>
                </c:pt>
                <c:pt idx="17">
                  <c:v>13</c:v>
                </c:pt>
                <c:pt idx="18">
                  <c:v>23</c:v>
                </c:pt>
                <c:pt idx="19">
                  <c:v>6</c:v>
                </c:pt>
                <c:pt idx="20">
                  <c:v>-21</c:v>
                </c:pt>
                <c:pt idx="21">
                  <c:v>-15</c:v>
                </c:pt>
                <c:pt idx="22">
                  <c:v>-15</c:v>
                </c:pt>
                <c:pt idx="23">
                  <c:v>-8</c:v>
                </c:pt>
                <c:pt idx="24">
                  <c:v>0</c:v>
                </c:pt>
                <c:pt idx="25">
                  <c:v>10</c:v>
                </c:pt>
                <c:pt idx="26">
                  <c:v>29</c:v>
                </c:pt>
                <c:pt idx="27">
                  <c:v>8</c:v>
                </c:pt>
                <c:pt idx="28">
                  <c:v>4</c:v>
                </c:pt>
                <c:pt idx="29">
                  <c:v>-6</c:v>
                </c:pt>
                <c:pt idx="30">
                  <c:v>-1</c:v>
                </c:pt>
                <c:pt idx="31">
                  <c:v>-3</c:v>
                </c:pt>
                <c:pt idx="32">
                  <c:v>-5</c:v>
                </c:pt>
                <c:pt idx="33">
                  <c:v>-11</c:v>
                </c:pt>
                <c:pt idx="34">
                  <c:v>-5</c:v>
                </c:pt>
                <c:pt idx="35">
                  <c:v>-21</c:v>
                </c:pt>
                <c:pt idx="36">
                  <c:v>-18</c:v>
                </c:pt>
                <c:pt idx="37">
                  <c:v>-7</c:v>
                </c:pt>
                <c:pt idx="38">
                  <c:v>-2</c:v>
                </c:pt>
                <c:pt idx="39">
                  <c:v>-13</c:v>
                </c:pt>
                <c:pt idx="40">
                  <c:v>14</c:v>
                </c:pt>
                <c:pt idx="41">
                  <c:v>2</c:v>
                </c:pt>
                <c:pt idx="42">
                  <c:v>-9</c:v>
                </c:pt>
                <c:pt idx="43">
                  <c:v>2</c:v>
                </c:pt>
                <c:pt idx="44">
                  <c:v>-3</c:v>
                </c:pt>
                <c:pt idx="45">
                  <c:v>-9</c:v>
                </c:pt>
                <c:pt idx="46">
                  <c:v>-6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7B-4446-A9B3-C3C271A1D6FA}"/>
            </c:ext>
          </c:extLst>
        </c:ser>
        <c:ser>
          <c:idx val="3"/>
          <c:order val="3"/>
          <c:tx>
            <c:strRef>
              <c:f>'Új verzió'!$E$449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7B-4446-A9B3-C3C271A1D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verzió'!$A$450:$A$496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verzió'!$E$450:$E$496</c:f>
              <c:numCache>
                <c:formatCode>General\ "pont"</c:formatCode>
                <c:ptCount val="47"/>
                <c:pt idx="0">
                  <c:v>6</c:v>
                </c:pt>
                <c:pt idx="1">
                  <c:v>14</c:v>
                </c:pt>
                <c:pt idx="2">
                  <c:v>14</c:v>
                </c:pt>
                <c:pt idx="3">
                  <c:v>19</c:v>
                </c:pt>
                <c:pt idx="4">
                  <c:v>23</c:v>
                </c:pt>
                <c:pt idx="5">
                  <c:v>18</c:v>
                </c:pt>
                <c:pt idx="6">
                  <c:v>45</c:v>
                </c:pt>
                <c:pt idx="7">
                  <c:v>39</c:v>
                </c:pt>
                <c:pt idx="8">
                  <c:v>24</c:v>
                </c:pt>
                <c:pt idx="9">
                  <c:v>31</c:v>
                </c:pt>
                <c:pt idx="10">
                  <c:v>24</c:v>
                </c:pt>
                <c:pt idx="11">
                  <c:v>39</c:v>
                </c:pt>
                <c:pt idx="12">
                  <c:v>33</c:v>
                </c:pt>
                <c:pt idx="13">
                  <c:v>29</c:v>
                </c:pt>
                <c:pt idx="14">
                  <c:v>26</c:v>
                </c:pt>
                <c:pt idx="15">
                  <c:v>43</c:v>
                </c:pt>
                <c:pt idx="16">
                  <c:v>32</c:v>
                </c:pt>
                <c:pt idx="17">
                  <c:v>27</c:v>
                </c:pt>
                <c:pt idx="18">
                  <c:v>27</c:v>
                </c:pt>
                <c:pt idx="19">
                  <c:v>23</c:v>
                </c:pt>
                <c:pt idx="20">
                  <c:v>33</c:v>
                </c:pt>
                <c:pt idx="21">
                  <c:v>21</c:v>
                </c:pt>
                <c:pt idx="22">
                  <c:v>3</c:v>
                </c:pt>
                <c:pt idx="23">
                  <c:v>7</c:v>
                </c:pt>
                <c:pt idx="24">
                  <c:v>21</c:v>
                </c:pt>
                <c:pt idx="25">
                  <c:v>9</c:v>
                </c:pt>
                <c:pt idx="26">
                  <c:v>23</c:v>
                </c:pt>
                <c:pt idx="27">
                  <c:v>29</c:v>
                </c:pt>
                <c:pt idx="28">
                  <c:v>19</c:v>
                </c:pt>
                <c:pt idx="29">
                  <c:v>14</c:v>
                </c:pt>
                <c:pt idx="30">
                  <c:v>16</c:v>
                </c:pt>
                <c:pt idx="31">
                  <c:v>11</c:v>
                </c:pt>
                <c:pt idx="32">
                  <c:v>18</c:v>
                </c:pt>
                <c:pt idx="33">
                  <c:v>20</c:v>
                </c:pt>
                <c:pt idx="34">
                  <c:v>22</c:v>
                </c:pt>
                <c:pt idx="35">
                  <c:v>9</c:v>
                </c:pt>
                <c:pt idx="36">
                  <c:v>-3</c:v>
                </c:pt>
                <c:pt idx="37">
                  <c:v>18</c:v>
                </c:pt>
                <c:pt idx="38">
                  <c:v>18</c:v>
                </c:pt>
                <c:pt idx="39">
                  <c:v>12</c:v>
                </c:pt>
                <c:pt idx="40">
                  <c:v>9</c:v>
                </c:pt>
                <c:pt idx="41">
                  <c:v>9</c:v>
                </c:pt>
                <c:pt idx="42">
                  <c:v>-2</c:v>
                </c:pt>
                <c:pt idx="43">
                  <c:v>0</c:v>
                </c:pt>
                <c:pt idx="44">
                  <c:v>24</c:v>
                </c:pt>
                <c:pt idx="45">
                  <c:v>-5</c:v>
                </c:pt>
                <c:pt idx="46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A7B-4446-A9B3-C3C271A1D6FA}"/>
            </c:ext>
          </c:extLst>
        </c:ser>
        <c:ser>
          <c:idx val="4"/>
          <c:order val="4"/>
          <c:tx>
            <c:strRef>
              <c:f>'Új verzió'!$F$449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7B-4446-A9B3-C3C271A1D6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verzió'!$A$450:$A$496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verzió'!$F$450:$F$496</c:f>
              <c:numCache>
                <c:formatCode>General\ "pont"</c:formatCode>
                <c:ptCount val="47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A7B-4446-A9B3-C3C271A1D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23912688"/>
        <c:axId val="923914656"/>
      </c:lineChart>
      <c:catAx>
        <c:axId val="923912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4656"/>
        <c:crosses val="autoZero"/>
        <c:auto val="1"/>
        <c:lblAlgn val="ctr"/>
        <c:lblOffset val="100"/>
        <c:noMultiLvlLbl val="0"/>
      </c:catAx>
      <c:valAx>
        <c:axId val="923914656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239126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640235306237456"/>
          <c:y val="0.93153585602467803"/>
          <c:w val="0.79775085277240299"/>
          <c:h val="6.8464143975321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4379967807"/>
          <c:y val="2.8811551627415666E-2"/>
          <c:w val="0.74241538250050509"/>
          <c:h val="0.5794363308295640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verzió'!$L$498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989-4536-B9AC-CA8D099B5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verzió'!$K$499:$K$545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verzió'!$L$499:$L$545</c:f>
              <c:numCache>
                <c:formatCode>General\ "pont"</c:formatCode>
                <c:ptCount val="47"/>
                <c:pt idx="0">
                  <c:v>3</c:v>
                </c:pt>
                <c:pt idx="1">
                  <c:v>15.5</c:v>
                </c:pt>
                <c:pt idx="2">
                  <c:v>13.5</c:v>
                </c:pt>
                <c:pt idx="3">
                  <c:v>15</c:v>
                </c:pt>
                <c:pt idx="4">
                  <c:v>19.22</c:v>
                </c:pt>
                <c:pt idx="5">
                  <c:v>17</c:v>
                </c:pt>
                <c:pt idx="6">
                  <c:v>19</c:v>
                </c:pt>
                <c:pt idx="7">
                  <c:v>19.5</c:v>
                </c:pt>
                <c:pt idx="8">
                  <c:v>16</c:v>
                </c:pt>
                <c:pt idx="9">
                  <c:v>13</c:v>
                </c:pt>
                <c:pt idx="10">
                  <c:v>10</c:v>
                </c:pt>
                <c:pt idx="11">
                  <c:v>11</c:v>
                </c:pt>
                <c:pt idx="12">
                  <c:v>14</c:v>
                </c:pt>
                <c:pt idx="13">
                  <c:v>19</c:v>
                </c:pt>
                <c:pt idx="14">
                  <c:v>21</c:v>
                </c:pt>
                <c:pt idx="15">
                  <c:v>20</c:v>
                </c:pt>
                <c:pt idx="16">
                  <c:v>20</c:v>
                </c:pt>
                <c:pt idx="17">
                  <c:v>16</c:v>
                </c:pt>
                <c:pt idx="18">
                  <c:v>13</c:v>
                </c:pt>
                <c:pt idx="19">
                  <c:v>10</c:v>
                </c:pt>
                <c:pt idx="20">
                  <c:v>-4</c:v>
                </c:pt>
                <c:pt idx="21">
                  <c:v>-8</c:v>
                </c:pt>
                <c:pt idx="22">
                  <c:v>-4</c:v>
                </c:pt>
                <c:pt idx="23">
                  <c:v>-12</c:v>
                </c:pt>
                <c:pt idx="24">
                  <c:v>-6</c:v>
                </c:pt>
                <c:pt idx="25">
                  <c:v>3</c:v>
                </c:pt>
                <c:pt idx="26">
                  <c:v>0</c:v>
                </c:pt>
                <c:pt idx="27">
                  <c:v>0</c:v>
                </c:pt>
                <c:pt idx="28">
                  <c:v>3</c:v>
                </c:pt>
                <c:pt idx="29">
                  <c:v>-1</c:v>
                </c:pt>
                <c:pt idx="30">
                  <c:v>2</c:v>
                </c:pt>
                <c:pt idx="31">
                  <c:v>-5</c:v>
                </c:pt>
                <c:pt idx="32">
                  <c:v>-5</c:v>
                </c:pt>
                <c:pt idx="33">
                  <c:v>-6</c:v>
                </c:pt>
                <c:pt idx="34">
                  <c:v>-9</c:v>
                </c:pt>
                <c:pt idx="35">
                  <c:v>-19</c:v>
                </c:pt>
                <c:pt idx="36">
                  <c:v>-10</c:v>
                </c:pt>
                <c:pt idx="37">
                  <c:v>4</c:v>
                </c:pt>
                <c:pt idx="38">
                  <c:v>-4</c:v>
                </c:pt>
                <c:pt idx="39">
                  <c:v>-11</c:v>
                </c:pt>
                <c:pt idx="40">
                  <c:v>-9</c:v>
                </c:pt>
                <c:pt idx="41">
                  <c:v>-5</c:v>
                </c:pt>
                <c:pt idx="42">
                  <c:v>-12</c:v>
                </c:pt>
                <c:pt idx="43">
                  <c:v>-9</c:v>
                </c:pt>
                <c:pt idx="44">
                  <c:v>4</c:v>
                </c:pt>
                <c:pt idx="45">
                  <c:v>-12</c:v>
                </c:pt>
                <c:pt idx="46">
                  <c:v>-16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89-4536-B9AC-CA8D099B507B}"/>
            </c:ext>
          </c:extLst>
        </c:ser>
        <c:ser>
          <c:idx val="1"/>
          <c:order val="1"/>
          <c:tx>
            <c:strRef>
              <c:f>'Új verzió'!$M$498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989-4536-B9AC-CA8D099B5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verzió'!$K$499:$K$545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verzió'!$M$499:$M$545</c:f>
              <c:numCache>
                <c:formatCode>General\ "pont"</c:formatCode>
                <c:ptCount val="47"/>
                <c:pt idx="0">
                  <c:v>-1</c:v>
                </c:pt>
                <c:pt idx="1">
                  <c:v>8</c:v>
                </c:pt>
                <c:pt idx="2">
                  <c:v>2</c:v>
                </c:pt>
                <c:pt idx="3">
                  <c:v>5</c:v>
                </c:pt>
                <c:pt idx="4">
                  <c:v>7.62</c:v>
                </c:pt>
                <c:pt idx="5">
                  <c:v>13</c:v>
                </c:pt>
                <c:pt idx="6">
                  <c:v>7</c:v>
                </c:pt>
                <c:pt idx="7">
                  <c:v>1</c:v>
                </c:pt>
                <c:pt idx="8">
                  <c:v>0</c:v>
                </c:pt>
                <c:pt idx="9">
                  <c:v>-1</c:v>
                </c:pt>
                <c:pt idx="10">
                  <c:v>-2</c:v>
                </c:pt>
                <c:pt idx="11">
                  <c:v>-4</c:v>
                </c:pt>
                <c:pt idx="12">
                  <c:v>-6</c:v>
                </c:pt>
                <c:pt idx="13">
                  <c:v>5</c:v>
                </c:pt>
                <c:pt idx="14">
                  <c:v>0</c:v>
                </c:pt>
                <c:pt idx="15">
                  <c:v>5</c:v>
                </c:pt>
                <c:pt idx="16">
                  <c:v>0</c:v>
                </c:pt>
                <c:pt idx="17">
                  <c:v>-7</c:v>
                </c:pt>
                <c:pt idx="18">
                  <c:v>7</c:v>
                </c:pt>
                <c:pt idx="19">
                  <c:v>-5</c:v>
                </c:pt>
                <c:pt idx="20">
                  <c:v>15</c:v>
                </c:pt>
                <c:pt idx="21">
                  <c:v>-9</c:v>
                </c:pt>
                <c:pt idx="22">
                  <c:v>-26</c:v>
                </c:pt>
                <c:pt idx="23">
                  <c:v>-13</c:v>
                </c:pt>
                <c:pt idx="24">
                  <c:v>-6</c:v>
                </c:pt>
                <c:pt idx="25">
                  <c:v>0</c:v>
                </c:pt>
                <c:pt idx="26">
                  <c:v>-3</c:v>
                </c:pt>
                <c:pt idx="27">
                  <c:v>2</c:v>
                </c:pt>
                <c:pt idx="28">
                  <c:v>-18</c:v>
                </c:pt>
                <c:pt idx="29">
                  <c:v>-8</c:v>
                </c:pt>
                <c:pt idx="30">
                  <c:v>3</c:v>
                </c:pt>
                <c:pt idx="31">
                  <c:v>-4</c:v>
                </c:pt>
                <c:pt idx="32">
                  <c:v>-9</c:v>
                </c:pt>
                <c:pt idx="33">
                  <c:v>-13</c:v>
                </c:pt>
                <c:pt idx="34">
                  <c:v>-19</c:v>
                </c:pt>
                <c:pt idx="35">
                  <c:v>-4</c:v>
                </c:pt>
                <c:pt idx="36">
                  <c:v>-7</c:v>
                </c:pt>
                <c:pt idx="37">
                  <c:v>-17</c:v>
                </c:pt>
                <c:pt idx="38">
                  <c:v>11</c:v>
                </c:pt>
                <c:pt idx="39">
                  <c:v>-6</c:v>
                </c:pt>
                <c:pt idx="40">
                  <c:v>10</c:v>
                </c:pt>
                <c:pt idx="41">
                  <c:v>-16</c:v>
                </c:pt>
                <c:pt idx="42">
                  <c:v>-2</c:v>
                </c:pt>
                <c:pt idx="43">
                  <c:v>3</c:v>
                </c:pt>
                <c:pt idx="44">
                  <c:v>-14</c:v>
                </c:pt>
                <c:pt idx="45">
                  <c:v>-7</c:v>
                </c:pt>
                <c:pt idx="46">
                  <c:v>-10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89-4536-B9AC-CA8D099B507B}"/>
            </c:ext>
          </c:extLst>
        </c:ser>
        <c:ser>
          <c:idx val="2"/>
          <c:order val="2"/>
          <c:tx>
            <c:strRef>
              <c:f>'Új verzió'!$N$498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989-4536-B9AC-CA8D099B5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verzió'!$K$499:$K$545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verzió'!$N$499:$N$545</c:f>
              <c:numCache>
                <c:formatCode>General\ "pont"</c:formatCode>
                <c:ptCount val="47"/>
                <c:pt idx="0">
                  <c:v>-5</c:v>
                </c:pt>
                <c:pt idx="1">
                  <c:v>1.5</c:v>
                </c:pt>
                <c:pt idx="2">
                  <c:v>5.5</c:v>
                </c:pt>
                <c:pt idx="3">
                  <c:v>4.75</c:v>
                </c:pt>
                <c:pt idx="4">
                  <c:v>20.237499999999997</c:v>
                </c:pt>
                <c:pt idx="5">
                  <c:v>12.25</c:v>
                </c:pt>
                <c:pt idx="6">
                  <c:v>6</c:v>
                </c:pt>
                <c:pt idx="7">
                  <c:v>4</c:v>
                </c:pt>
                <c:pt idx="8">
                  <c:v>0</c:v>
                </c:pt>
                <c:pt idx="9">
                  <c:v>4</c:v>
                </c:pt>
                <c:pt idx="10">
                  <c:v>5</c:v>
                </c:pt>
                <c:pt idx="11">
                  <c:v>2</c:v>
                </c:pt>
                <c:pt idx="12">
                  <c:v>10</c:v>
                </c:pt>
                <c:pt idx="13">
                  <c:v>18</c:v>
                </c:pt>
                <c:pt idx="14">
                  <c:v>18</c:v>
                </c:pt>
                <c:pt idx="15">
                  <c:v>10</c:v>
                </c:pt>
                <c:pt idx="16">
                  <c:v>12</c:v>
                </c:pt>
                <c:pt idx="17">
                  <c:v>15</c:v>
                </c:pt>
                <c:pt idx="18">
                  <c:v>5</c:v>
                </c:pt>
                <c:pt idx="19">
                  <c:v>-7</c:v>
                </c:pt>
                <c:pt idx="20">
                  <c:v>-11</c:v>
                </c:pt>
                <c:pt idx="21">
                  <c:v>-18</c:v>
                </c:pt>
                <c:pt idx="22">
                  <c:v>-18</c:v>
                </c:pt>
                <c:pt idx="23">
                  <c:v>-7</c:v>
                </c:pt>
                <c:pt idx="24">
                  <c:v>-13</c:v>
                </c:pt>
                <c:pt idx="25">
                  <c:v>3</c:v>
                </c:pt>
                <c:pt idx="26">
                  <c:v>12</c:v>
                </c:pt>
                <c:pt idx="27">
                  <c:v>15</c:v>
                </c:pt>
                <c:pt idx="28">
                  <c:v>12</c:v>
                </c:pt>
                <c:pt idx="29">
                  <c:v>1</c:v>
                </c:pt>
                <c:pt idx="30">
                  <c:v>3</c:v>
                </c:pt>
                <c:pt idx="31">
                  <c:v>-4</c:v>
                </c:pt>
                <c:pt idx="32">
                  <c:v>-2</c:v>
                </c:pt>
                <c:pt idx="33">
                  <c:v>-2</c:v>
                </c:pt>
                <c:pt idx="34">
                  <c:v>-5</c:v>
                </c:pt>
                <c:pt idx="35">
                  <c:v>-1</c:v>
                </c:pt>
                <c:pt idx="36">
                  <c:v>2</c:v>
                </c:pt>
                <c:pt idx="37">
                  <c:v>1</c:v>
                </c:pt>
                <c:pt idx="38">
                  <c:v>7</c:v>
                </c:pt>
                <c:pt idx="39">
                  <c:v>6</c:v>
                </c:pt>
                <c:pt idx="40">
                  <c:v>15</c:v>
                </c:pt>
                <c:pt idx="41">
                  <c:v>-5</c:v>
                </c:pt>
                <c:pt idx="42">
                  <c:v>5</c:v>
                </c:pt>
                <c:pt idx="43">
                  <c:v>-4</c:v>
                </c:pt>
                <c:pt idx="44">
                  <c:v>5</c:v>
                </c:pt>
                <c:pt idx="45">
                  <c:v>-6</c:v>
                </c:pt>
                <c:pt idx="46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989-4536-B9AC-CA8D099B507B}"/>
            </c:ext>
          </c:extLst>
        </c:ser>
        <c:ser>
          <c:idx val="3"/>
          <c:order val="3"/>
          <c:tx>
            <c:strRef>
              <c:f>'Új verzió'!$O$498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989-4536-B9AC-CA8D099B50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verzió'!$K$499:$K$545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verzió'!$O$499:$O$545</c:f>
              <c:numCache>
                <c:formatCode>General\ "pont"</c:formatCode>
                <c:ptCount val="47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989-4536-B9AC-CA8D099B5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09507856"/>
        <c:axId val="1009500312"/>
      </c:lineChart>
      <c:catAx>
        <c:axId val="100950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0312"/>
        <c:crosses val="autoZero"/>
        <c:auto val="1"/>
        <c:lblAlgn val="ctr"/>
        <c:lblOffset val="100"/>
        <c:noMultiLvlLbl val="0"/>
      </c:catAx>
      <c:valAx>
        <c:axId val="1009500312"/>
        <c:scaling>
          <c:orientation val="minMax"/>
          <c:max val="3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950785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161076425954022"/>
          <c:y val="0.874106355860375"/>
          <c:w val="0.72205613275851566"/>
          <c:h val="0.125893644139624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69575678040245"/>
          <c:y val="4.1078482903674426E-2"/>
          <c:w val="0.75352646544181978"/>
          <c:h val="0.5859904531033078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verzió'!$B$662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28"/>
              <c:layout>
                <c:manualLayout>
                  <c:x val="0"/>
                  <c:y val="2.0555325589478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605-4D0E-BD7E-779B996BC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verzió'!$A$663:$A$691</c:f>
              <c:strCache>
                <c:ptCount val="29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</c:strCache>
            </c:strRef>
          </c:cat>
          <c:val>
            <c:numRef>
              <c:f>'Új verzió'!$B$663:$B$691</c:f>
              <c:numCache>
                <c:formatCode>General\ "pont"</c:formatCode>
                <c:ptCount val="29"/>
                <c:pt idx="0">
                  <c:v>72</c:v>
                </c:pt>
                <c:pt idx="1">
                  <c:v>68</c:v>
                </c:pt>
                <c:pt idx="2">
                  <c:v>75</c:v>
                </c:pt>
                <c:pt idx="3">
                  <c:v>50</c:v>
                </c:pt>
                <c:pt idx="4">
                  <c:v>45</c:v>
                </c:pt>
                <c:pt idx="5">
                  <c:v>31</c:v>
                </c:pt>
                <c:pt idx="6">
                  <c:v>28</c:v>
                </c:pt>
                <c:pt idx="7">
                  <c:v>-6</c:v>
                </c:pt>
                <c:pt idx="8">
                  <c:v>-13</c:v>
                </c:pt>
                <c:pt idx="9">
                  <c:v>-20</c:v>
                </c:pt>
                <c:pt idx="10">
                  <c:v>-32</c:v>
                </c:pt>
                <c:pt idx="11">
                  <c:v>-28</c:v>
                </c:pt>
                <c:pt idx="12">
                  <c:v>-49</c:v>
                </c:pt>
                <c:pt idx="13">
                  <c:v>-37</c:v>
                </c:pt>
                <c:pt idx="14">
                  <c:v>-54</c:v>
                </c:pt>
                <c:pt idx="15">
                  <c:v>-59</c:v>
                </c:pt>
                <c:pt idx="16">
                  <c:v>-62</c:v>
                </c:pt>
                <c:pt idx="17">
                  <c:v>-61</c:v>
                </c:pt>
                <c:pt idx="18">
                  <c:v>-48</c:v>
                </c:pt>
                <c:pt idx="19">
                  <c:v>-49</c:v>
                </c:pt>
                <c:pt idx="20">
                  <c:v>-50</c:v>
                </c:pt>
                <c:pt idx="21">
                  <c:v>-56</c:v>
                </c:pt>
                <c:pt idx="22">
                  <c:v>-40</c:v>
                </c:pt>
                <c:pt idx="23">
                  <c:v>-26</c:v>
                </c:pt>
                <c:pt idx="24">
                  <c:v>-5</c:v>
                </c:pt>
                <c:pt idx="25">
                  <c:v>-38</c:v>
                </c:pt>
                <c:pt idx="26">
                  <c:v>-43</c:v>
                </c:pt>
                <c:pt idx="27">
                  <c:v>-17</c:v>
                </c:pt>
                <c:pt idx="28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05-4D0E-BD7E-779B996BC93C}"/>
            </c:ext>
          </c:extLst>
        </c:ser>
        <c:ser>
          <c:idx val="1"/>
          <c:order val="1"/>
          <c:tx>
            <c:strRef>
              <c:f>'Új verzió'!$C$662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05-4D0E-BD7E-779B996BC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verzió'!$A$663:$A$691</c:f>
              <c:strCache>
                <c:ptCount val="29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</c:strCache>
            </c:strRef>
          </c:cat>
          <c:val>
            <c:numRef>
              <c:f>'Új verzió'!$C$663:$C$691</c:f>
              <c:numCache>
                <c:formatCode>General\ "pont"</c:formatCode>
                <c:ptCount val="29"/>
                <c:pt idx="0">
                  <c:v>65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65</c:v>
                </c:pt>
                <c:pt idx="6">
                  <c:v>58</c:v>
                </c:pt>
                <c:pt idx="7">
                  <c:v>51</c:v>
                </c:pt>
                <c:pt idx="8">
                  <c:v>63</c:v>
                </c:pt>
                <c:pt idx="9">
                  <c:v>43</c:v>
                </c:pt>
                <c:pt idx="10">
                  <c:v>18</c:v>
                </c:pt>
                <c:pt idx="11">
                  <c:v>0</c:v>
                </c:pt>
                <c:pt idx="12">
                  <c:v>8</c:v>
                </c:pt>
                <c:pt idx="13">
                  <c:v>18</c:v>
                </c:pt>
                <c:pt idx="14">
                  <c:v>4</c:v>
                </c:pt>
                <c:pt idx="15">
                  <c:v>1</c:v>
                </c:pt>
                <c:pt idx="16">
                  <c:v>7</c:v>
                </c:pt>
                <c:pt idx="17">
                  <c:v>8</c:v>
                </c:pt>
                <c:pt idx="18">
                  <c:v>2</c:v>
                </c:pt>
                <c:pt idx="19">
                  <c:v>7</c:v>
                </c:pt>
                <c:pt idx="20">
                  <c:v>15</c:v>
                </c:pt>
                <c:pt idx="21">
                  <c:v>6</c:v>
                </c:pt>
                <c:pt idx="22">
                  <c:v>10</c:v>
                </c:pt>
                <c:pt idx="23">
                  <c:v>-5</c:v>
                </c:pt>
                <c:pt idx="24">
                  <c:v>-9</c:v>
                </c:pt>
                <c:pt idx="25">
                  <c:v>1</c:v>
                </c:pt>
                <c:pt idx="26">
                  <c:v>-2</c:v>
                </c:pt>
                <c:pt idx="27">
                  <c:v>0</c:v>
                </c:pt>
                <c:pt idx="28">
                  <c:v>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05-4D0E-BD7E-779B996BC93C}"/>
            </c:ext>
          </c:extLst>
        </c:ser>
        <c:ser>
          <c:idx val="2"/>
          <c:order val="2"/>
          <c:tx>
            <c:strRef>
              <c:f>'Új verzió'!$D$662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605-4D0E-BD7E-779B996BC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verzió'!$A$663:$A$691</c:f>
              <c:strCache>
                <c:ptCount val="29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</c:strCache>
            </c:strRef>
          </c:cat>
          <c:val>
            <c:numRef>
              <c:f>'Új verzió'!$D$663:$D$691</c:f>
              <c:numCache>
                <c:formatCode>General\ "pont"</c:formatCode>
                <c:ptCount val="29"/>
                <c:pt idx="0">
                  <c:v>44</c:v>
                </c:pt>
                <c:pt idx="1">
                  <c:v>46</c:v>
                </c:pt>
                <c:pt idx="2">
                  <c:v>39</c:v>
                </c:pt>
                <c:pt idx="3">
                  <c:v>45</c:v>
                </c:pt>
                <c:pt idx="4">
                  <c:v>41</c:v>
                </c:pt>
                <c:pt idx="5">
                  <c:v>40</c:v>
                </c:pt>
                <c:pt idx="6">
                  <c:v>40</c:v>
                </c:pt>
                <c:pt idx="7">
                  <c:v>48</c:v>
                </c:pt>
                <c:pt idx="8">
                  <c:v>46</c:v>
                </c:pt>
                <c:pt idx="9">
                  <c:v>39</c:v>
                </c:pt>
                <c:pt idx="10">
                  <c:v>27</c:v>
                </c:pt>
                <c:pt idx="11">
                  <c:v>25</c:v>
                </c:pt>
                <c:pt idx="12">
                  <c:v>25</c:v>
                </c:pt>
                <c:pt idx="13">
                  <c:v>20</c:v>
                </c:pt>
                <c:pt idx="14">
                  <c:v>23</c:v>
                </c:pt>
                <c:pt idx="15">
                  <c:v>13</c:v>
                </c:pt>
                <c:pt idx="16">
                  <c:v>13</c:v>
                </c:pt>
                <c:pt idx="17">
                  <c:v>14</c:v>
                </c:pt>
                <c:pt idx="18">
                  <c:v>14</c:v>
                </c:pt>
                <c:pt idx="19">
                  <c:v>34</c:v>
                </c:pt>
                <c:pt idx="20">
                  <c:v>33</c:v>
                </c:pt>
                <c:pt idx="21">
                  <c:v>26</c:v>
                </c:pt>
                <c:pt idx="22">
                  <c:v>23</c:v>
                </c:pt>
                <c:pt idx="23">
                  <c:v>29</c:v>
                </c:pt>
                <c:pt idx="24">
                  <c:v>22</c:v>
                </c:pt>
                <c:pt idx="25">
                  <c:v>20</c:v>
                </c:pt>
                <c:pt idx="26">
                  <c:v>19</c:v>
                </c:pt>
                <c:pt idx="27">
                  <c:v>15</c:v>
                </c:pt>
                <c:pt idx="28">
                  <c:v>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605-4D0E-BD7E-779B996BC93C}"/>
            </c:ext>
          </c:extLst>
        </c:ser>
        <c:ser>
          <c:idx val="3"/>
          <c:order val="3"/>
          <c:tx>
            <c:strRef>
              <c:f>'Új verzió'!$E$662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28"/>
              <c:layout>
                <c:manualLayout>
                  <c:x val="0"/>
                  <c:y val="1.2847078493424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605-4D0E-BD7E-779B996BC9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verzió'!$A$663:$A$691</c:f>
              <c:strCache>
                <c:ptCount val="29"/>
                <c:pt idx="0">
                  <c:v>2022. Június</c:v>
                </c:pt>
                <c:pt idx="1">
                  <c:v>Július</c:v>
                </c:pt>
                <c:pt idx="2">
                  <c:v>Augusztus</c:v>
                </c:pt>
                <c:pt idx="3">
                  <c:v>Szeptember</c:v>
                </c:pt>
                <c:pt idx="4">
                  <c:v>Október</c:v>
                </c:pt>
                <c:pt idx="5">
                  <c:v>November</c:v>
                </c:pt>
                <c:pt idx="6">
                  <c:v>December</c:v>
                </c:pt>
                <c:pt idx="7">
                  <c:v>2023. Január</c:v>
                </c:pt>
                <c:pt idx="8">
                  <c:v>Február</c:v>
                </c:pt>
                <c:pt idx="9">
                  <c:v>Március</c:v>
                </c:pt>
                <c:pt idx="10">
                  <c:v>Április</c:v>
                </c:pt>
                <c:pt idx="11">
                  <c:v>Május</c:v>
                </c:pt>
                <c:pt idx="12">
                  <c:v>Június</c:v>
                </c:pt>
                <c:pt idx="13">
                  <c:v>Július</c:v>
                </c:pt>
                <c:pt idx="14">
                  <c:v>Augusztus</c:v>
                </c:pt>
                <c:pt idx="15">
                  <c:v>Szeptember</c:v>
                </c:pt>
                <c:pt idx="16">
                  <c:v>Október</c:v>
                </c:pt>
                <c:pt idx="17">
                  <c:v>November</c:v>
                </c:pt>
                <c:pt idx="18">
                  <c:v>December</c:v>
                </c:pt>
                <c:pt idx="19">
                  <c:v>2024. Január</c:v>
                </c:pt>
                <c:pt idx="20">
                  <c:v>Február</c:v>
                </c:pt>
                <c:pt idx="21">
                  <c:v>Március</c:v>
                </c:pt>
                <c:pt idx="22">
                  <c:v>Április</c:v>
                </c:pt>
                <c:pt idx="23">
                  <c:v>Május</c:v>
                </c:pt>
                <c:pt idx="24">
                  <c:v>Június</c:v>
                </c:pt>
                <c:pt idx="25">
                  <c:v>Július</c:v>
                </c:pt>
                <c:pt idx="26">
                  <c:v>Augusztus</c:v>
                </c:pt>
                <c:pt idx="27">
                  <c:v>Szeptember</c:v>
                </c:pt>
                <c:pt idx="28">
                  <c:v>Október</c:v>
                </c:pt>
              </c:strCache>
            </c:strRef>
          </c:cat>
          <c:val>
            <c:numRef>
              <c:f>'Új verzió'!$E$663:$E$691</c:f>
              <c:numCache>
                <c:formatCode>General\ "pont"</c:formatCode>
                <c:ptCount val="29"/>
                <c:pt idx="0">
                  <c:v>54</c:v>
                </c:pt>
                <c:pt idx="1">
                  <c:v>55</c:v>
                </c:pt>
                <c:pt idx="2">
                  <c:v>50</c:v>
                </c:pt>
                <c:pt idx="3">
                  <c:v>53</c:v>
                </c:pt>
                <c:pt idx="4">
                  <c:v>46</c:v>
                </c:pt>
                <c:pt idx="5">
                  <c:v>50</c:v>
                </c:pt>
                <c:pt idx="6">
                  <c:v>47</c:v>
                </c:pt>
                <c:pt idx="7">
                  <c:v>47</c:v>
                </c:pt>
                <c:pt idx="8">
                  <c:v>48</c:v>
                </c:pt>
                <c:pt idx="9">
                  <c:v>37</c:v>
                </c:pt>
                <c:pt idx="10">
                  <c:v>24</c:v>
                </c:pt>
                <c:pt idx="11">
                  <c:v>12</c:v>
                </c:pt>
                <c:pt idx="12">
                  <c:v>11</c:v>
                </c:pt>
                <c:pt idx="13">
                  <c:v>9</c:v>
                </c:pt>
                <c:pt idx="14">
                  <c:v>12</c:v>
                </c:pt>
                <c:pt idx="15">
                  <c:v>3</c:v>
                </c:pt>
                <c:pt idx="16">
                  <c:v>7</c:v>
                </c:pt>
                <c:pt idx="17">
                  <c:v>7</c:v>
                </c:pt>
                <c:pt idx="18">
                  <c:v>4</c:v>
                </c:pt>
                <c:pt idx="19">
                  <c:v>18</c:v>
                </c:pt>
                <c:pt idx="20">
                  <c:v>26</c:v>
                </c:pt>
                <c:pt idx="21">
                  <c:v>10</c:v>
                </c:pt>
                <c:pt idx="22">
                  <c:v>12</c:v>
                </c:pt>
                <c:pt idx="23">
                  <c:v>15</c:v>
                </c:pt>
                <c:pt idx="24">
                  <c:v>7</c:v>
                </c:pt>
                <c:pt idx="25">
                  <c:v>13</c:v>
                </c:pt>
                <c:pt idx="26">
                  <c:v>11</c:v>
                </c:pt>
                <c:pt idx="27">
                  <c:v>6</c:v>
                </c:pt>
                <c:pt idx="28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05-4D0E-BD7E-779B996BC9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6891624"/>
        <c:axId val="856894248"/>
      </c:lineChart>
      <c:catAx>
        <c:axId val="856891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4248"/>
        <c:crosses val="autoZero"/>
        <c:auto val="1"/>
        <c:lblAlgn val="ctr"/>
        <c:lblOffset val="100"/>
        <c:noMultiLvlLbl val="0"/>
      </c:catAx>
      <c:valAx>
        <c:axId val="856894248"/>
        <c:scaling>
          <c:orientation val="minMax"/>
          <c:max val="80"/>
          <c:min val="-7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5689162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216633858267717"/>
          <c:y val="0.85094718373830969"/>
          <c:w val="0.72622287839020128"/>
          <c:h val="0.12335865927484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73170313045374"/>
          <c:y val="4.1904014605243796E-2"/>
          <c:w val="0.75711264216972873"/>
          <c:h val="0.58486522118065798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verzió'!$L$628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C26-4C70-9CAA-FC1A4B6C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verzió'!$K$629:$K$675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verzió'!$L$629:$L$675</c:f>
              <c:numCache>
                <c:formatCode>General\ "pont"</c:formatCode>
                <c:ptCount val="47"/>
                <c:pt idx="0">
                  <c:v>18.482165443966608</c:v>
                </c:pt>
                <c:pt idx="1">
                  <c:v>28.728687916975538</c:v>
                </c:pt>
                <c:pt idx="2">
                  <c:v>34.73378661087866</c:v>
                </c:pt>
                <c:pt idx="3">
                  <c:v>36.747169486417839</c:v>
                </c:pt>
                <c:pt idx="4">
                  <c:v>34.415802934446091</c:v>
                </c:pt>
                <c:pt idx="5">
                  <c:v>36.677468872590822</c:v>
                </c:pt>
                <c:pt idx="6">
                  <c:v>44.11455680081508</c:v>
                </c:pt>
                <c:pt idx="7">
                  <c:v>44.948935646610067</c:v>
                </c:pt>
                <c:pt idx="8">
                  <c:v>39.953236524735416</c:v>
                </c:pt>
                <c:pt idx="9">
                  <c:v>42.163345929233941</c:v>
                </c:pt>
                <c:pt idx="10">
                  <c:v>49.249249249249246</c:v>
                </c:pt>
                <c:pt idx="11">
                  <c:v>29.5</c:v>
                </c:pt>
                <c:pt idx="12">
                  <c:v>63.93399685699319</c:v>
                </c:pt>
                <c:pt idx="13">
                  <c:v>64.464573897652144</c:v>
                </c:pt>
                <c:pt idx="14">
                  <c:v>56.243414120126445</c:v>
                </c:pt>
                <c:pt idx="15">
                  <c:v>63.46153846153846</c:v>
                </c:pt>
                <c:pt idx="16">
                  <c:v>68.117543084401234</c:v>
                </c:pt>
                <c:pt idx="17">
                  <c:v>57</c:v>
                </c:pt>
                <c:pt idx="18">
                  <c:v>55</c:v>
                </c:pt>
                <c:pt idx="19">
                  <c:v>54</c:v>
                </c:pt>
                <c:pt idx="20">
                  <c:v>52</c:v>
                </c:pt>
                <c:pt idx="21">
                  <c:v>57</c:v>
                </c:pt>
                <c:pt idx="22">
                  <c:v>48</c:v>
                </c:pt>
                <c:pt idx="23">
                  <c:v>59</c:v>
                </c:pt>
                <c:pt idx="24">
                  <c:v>50</c:v>
                </c:pt>
                <c:pt idx="25">
                  <c:v>56</c:v>
                </c:pt>
                <c:pt idx="26">
                  <c:v>37</c:v>
                </c:pt>
                <c:pt idx="27">
                  <c:v>23</c:v>
                </c:pt>
                <c:pt idx="28">
                  <c:v>11</c:v>
                </c:pt>
                <c:pt idx="29">
                  <c:v>-6</c:v>
                </c:pt>
                <c:pt idx="30">
                  <c:v>4</c:v>
                </c:pt>
                <c:pt idx="31">
                  <c:v>11</c:v>
                </c:pt>
                <c:pt idx="32">
                  <c:v>4</c:v>
                </c:pt>
                <c:pt idx="33">
                  <c:v>6</c:v>
                </c:pt>
                <c:pt idx="34">
                  <c:v>4</c:v>
                </c:pt>
                <c:pt idx="35">
                  <c:v>31</c:v>
                </c:pt>
                <c:pt idx="36">
                  <c:v>26</c:v>
                </c:pt>
                <c:pt idx="37">
                  <c:v>28</c:v>
                </c:pt>
                <c:pt idx="38">
                  <c:v>18</c:v>
                </c:pt>
                <c:pt idx="39">
                  <c:v>19</c:v>
                </c:pt>
                <c:pt idx="40">
                  <c:v>7</c:v>
                </c:pt>
                <c:pt idx="41">
                  <c:v>1</c:v>
                </c:pt>
                <c:pt idx="42">
                  <c:v>11</c:v>
                </c:pt>
                <c:pt idx="43">
                  <c:v>6</c:v>
                </c:pt>
                <c:pt idx="44">
                  <c:v>17</c:v>
                </c:pt>
                <c:pt idx="45">
                  <c:v>4</c:v>
                </c:pt>
                <c:pt idx="46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26-4C70-9CAA-FC1A4B6CD6D9}"/>
            </c:ext>
          </c:extLst>
        </c:ser>
        <c:ser>
          <c:idx val="1"/>
          <c:order val="1"/>
          <c:tx>
            <c:strRef>
              <c:f>'Új verzió'!$M$628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0"/>
                  <c:y val="-2.0968414674340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B0F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C26-4C70-9CAA-FC1A4B6C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verzió'!$K$629:$K$675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verzió'!$M$629:$M$675</c:f>
              <c:numCache>
                <c:formatCode>General\ "pont"</c:formatCode>
                <c:ptCount val="47"/>
                <c:pt idx="0">
                  <c:v>13.23529411764706</c:v>
                </c:pt>
                <c:pt idx="1">
                  <c:v>32.18390804597702</c:v>
                </c:pt>
                <c:pt idx="2">
                  <c:v>25.373134328358205</c:v>
                </c:pt>
                <c:pt idx="3">
                  <c:v>28.387096774193548</c:v>
                </c:pt>
                <c:pt idx="4">
                  <c:v>26.666666666666671</c:v>
                </c:pt>
                <c:pt idx="5">
                  <c:v>27.999999999999996</c:v>
                </c:pt>
                <c:pt idx="6">
                  <c:v>46.153846153846153</c:v>
                </c:pt>
                <c:pt idx="7">
                  <c:v>32.87671232876712</c:v>
                </c:pt>
                <c:pt idx="8">
                  <c:v>35.785953177257525</c:v>
                </c:pt>
                <c:pt idx="9">
                  <c:v>20</c:v>
                </c:pt>
                <c:pt idx="10">
                  <c:v>47.457627118644076</c:v>
                </c:pt>
                <c:pt idx="11">
                  <c:v>49</c:v>
                </c:pt>
                <c:pt idx="12">
                  <c:v>41.17647058823529</c:v>
                </c:pt>
                <c:pt idx="13">
                  <c:v>54.545454545454554</c:v>
                </c:pt>
                <c:pt idx="14">
                  <c:v>14.285714285714288</c:v>
                </c:pt>
                <c:pt idx="15">
                  <c:v>60</c:v>
                </c:pt>
                <c:pt idx="16">
                  <c:v>33.333333333333336</c:v>
                </c:pt>
                <c:pt idx="17">
                  <c:v>61</c:v>
                </c:pt>
                <c:pt idx="18">
                  <c:v>56</c:v>
                </c:pt>
                <c:pt idx="19">
                  <c:v>64</c:v>
                </c:pt>
                <c:pt idx="20">
                  <c:v>40</c:v>
                </c:pt>
                <c:pt idx="21">
                  <c:v>50</c:v>
                </c:pt>
                <c:pt idx="22">
                  <c:v>26</c:v>
                </c:pt>
                <c:pt idx="23">
                  <c:v>19</c:v>
                </c:pt>
                <c:pt idx="24">
                  <c:v>16</c:v>
                </c:pt>
                <c:pt idx="25">
                  <c:v>3</c:v>
                </c:pt>
                <c:pt idx="26">
                  <c:v>-16</c:v>
                </c:pt>
                <c:pt idx="27">
                  <c:v>-6</c:v>
                </c:pt>
                <c:pt idx="28">
                  <c:v>-32</c:v>
                </c:pt>
                <c:pt idx="29">
                  <c:v>-25</c:v>
                </c:pt>
                <c:pt idx="30">
                  <c:v>-31</c:v>
                </c:pt>
                <c:pt idx="31">
                  <c:v>-14</c:v>
                </c:pt>
                <c:pt idx="32">
                  <c:v>-26</c:v>
                </c:pt>
                <c:pt idx="33">
                  <c:v>-29</c:v>
                </c:pt>
                <c:pt idx="34">
                  <c:v>-38</c:v>
                </c:pt>
                <c:pt idx="35">
                  <c:v>-9</c:v>
                </c:pt>
                <c:pt idx="36">
                  <c:v>-11</c:v>
                </c:pt>
                <c:pt idx="37">
                  <c:v>-4</c:v>
                </c:pt>
                <c:pt idx="38">
                  <c:v>-17</c:v>
                </c:pt>
                <c:pt idx="39">
                  <c:v>-22</c:v>
                </c:pt>
                <c:pt idx="40">
                  <c:v>-20</c:v>
                </c:pt>
                <c:pt idx="41">
                  <c:v>-16</c:v>
                </c:pt>
                <c:pt idx="42">
                  <c:v>-3</c:v>
                </c:pt>
                <c:pt idx="43">
                  <c:v>-10</c:v>
                </c:pt>
                <c:pt idx="44">
                  <c:v>0</c:v>
                </c:pt>
                <c:pt idx="45">
                  <c:v>-4</c:v>
                </c:pt>
                <c:pt idx="46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26-4C70-9CAA-FC1A4B6CD6D9}"/>
            </c:ext>
          </c:extLst>
        </c:ser>
        <c:ser>
          <c:idx val="2"/>
          <c:order val="2"/>
          <c:tx>
            <c:strRef>
              <c:f>'Új verzió'!$N$628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'Új verzió'!$K$629:$K$675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verzió'!$N$629:$N$675</c:f>
              <c:numCache>
                <c:formatCode>General\ "pont"</c:formatCode>
                <c:ptCount val="47"/>
                <c:pt idx="0">
                  <c:v>14.044000916385725</c:v>
                </c:pt>
                <c:pt idx="1">
                  <c:v>21.834562660199865</c:v>
                </c:pt>
                <c:pt idx="2">
                  <c:v>24.607840639549579</c:v>
                </c:pt>
                <c:pt idx="3">
                  <c:v>25.927920614711219</c:v>
                </c:pt>
                <c:pt idx="4">
                  <c:v>32.451267557382664</c:v>
                </c:pt>
                <c:pt idx="5">
                  <c:v>33.598994243065505</c:v>
                </c:pt>
                <c:pt idx="6">
                  <c:v>26.063934677697695</c:v>
                </c:pt>
                <c:pt idx="7">
                  <c:v>25.318891634530267</c:v>
                </c:pt>
                <c:pt idx="8">
                  <c:v>30.699001596916645</c:v>
                </c:pt>
                <c:pt idx="9">
                  <c:v>28.955779265776236</c:v>
                </c:pt>
                <c:pt idx="10">
                  <c:v>47.970236776589232</c:v>
                </c:pt>
                <c:pt idx="11">
                  <c:v>39</c:v>
                </c:pt>
                <c:pt idx="12">
                  <c:v>53.256685499058385</c:v>
                </c:pt>
                <c:pt idx="13">
                  <c:v>55.757959093571486</c:v>
                </c:pt>
                <c:pt idx="14">
                  <c:v>51.893796992481207</c:v>
                </c:pt>
                <c:pt idx="15">
                  <c:v>51.761948385963322</c:v>
                </c:pt>
                <c:pt idx="16">
                  <c:v>56.722444222444217</c:v>
                </c:pt>
                <c:pt idx="17">
                  <c:v>57</c:v>
                </c:pt>
                <c:pt idx="18">
                  <c:v>48</c:v>
                </c:pt>
                <c:pt idx="19">
                  <c:v>52</c:v>
                </c:pt>
                <c:pt idx="20">
                  <c:v>47</c:v>
                </c:pt>
                <c:pt idx="21">
                  <c:v>56</c:v>
                </c:pt>
                <c:pt idx="22">
                  <c:v>46</c:v>
                </c:pt>
                <c:pt idx="23">
                  <c:v>47</c:v>
                </c:pt>
                <c:pt idx="24">
                  <c:v>52</c:v>
                </c:pt>
                <c:pt idx="25">
                  <c:v>49</c:v>
                </c:pt>
                <c:pt idx="26">
                  <c:v>39</c:v>
                </c:pt>
                <c:pt idx="27">
                  <c:v>32</c:v>
                </c:pt>
                <c:pt idx="28">
                  <c:v>19</c:v>
                </c:pt>
                <c:pt idx="29">
                  <c:v>22</c:v>
                </c:pt>
                <c:pt idx="30">
                  <c:v>12</c:v>
                </c:pt>
                <c:pt idx="31">
                  <c:v>21</c:v>
                </c:pt>
                <c:pt idx="32">
                  <c:v>14</c:v>
                </c:pt>
                <c:pt idx="33">
                  <c:v>16</c:v>
                </c:pt>
                <c:pt idx="34">
                  <c:v>28</c:v>
                </c:pt>
                <c:pt idx="35">
                  <c:v>26</c:v>
                </c:pt>
                <c:pt idx="36">
                  <c:v>36</c:v>
                </c:pt>
                <c:pt idx="37">
                  <c:v>44</c:v>
                </c:pt>
                <c:pt idx="38">
                  <c:v>37</c:v>
                </c:pt>
                <c:pt idx="39">
                  <c:v>28</c:v>
                </c:pt>
                <c:pt idx="40">
                  <c:v>15</c:v>
                </c:pt>
                <c:pt idx="41">
                  <c:v>30</c:v>
                </c:pt>
                <c:pt idx="42">
                  <c:v>21</c:v>
                </c:pt>
                <c:pt idx="43">
                  <c:v>19</c:v>
                </c:pt>
                <c:pt idx="44">
                  <c:v>29</c:v>
                </c:pt>
                <c:pt idx="45">
                  <c:v>16</c:v>
                </c:pt>
                <c:pt idx="4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26-4C70-9CAA-FC1A4B6CD6D9}"/>
            </c:ext>
          </c:extLst>
        </c:ser>
        <c:ser>
          <c:idx val="3"/>
          <c:order val="3"/>
          <c:tx>
            <c:strRef>
              <c:f>'Új verzió'!$O$628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C26-4C70-9CAA-FC1A4B6CD6D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verzió'!$K$629:$K$675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verzió'!$O$629:$O$675</c:f>
              <c:numCache>
                <c:formatCode>General\ "pont"</c:formatCode>
                <c:ptCount val="47"/>
                <c:pt idx="0">
                  <c:v>17</c:v>
                </c:pt>
                <c:pt idx="1">
                  <c:v>24</c:v>
                </c:pt>
                <c:pt idx="2">
                  <c:v>24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35</c:v>
                </c:pt>
                <c:pt idx="7">
                  <c:v>34</c:v>
                </c:pt>
                <c:pt idx="8">
                  <c:v>33</c:v>
                </c:pt>
                <c:pt idx="9">
                  <c:v>33</c:v>
                </c:pt>
                <c:pt idx="10">
                  <c:v>43</c:v>
                </c:pt>
                <c:pt idx="11">
                  <c:v>40</c:v>
                </c:pt>
                <c:pt idx="12">
                  <c:v>50</c:v>
                </c:pt>
                <c:pt idx="13">
                  <c:v>54</c:v>
                </c:pt>
                <c:pt idx="14">
                  <c:v>39</c:v>
                </c:pt>
                <c:pt idx="15">
                  <c:v>51</c:v>
                </c:pt>
                <c:pt idx="16">
                  <c:v>52</c:v>
                </c:pt>
                <c:pt idx="17">
                  <c:v>51</c:v>
                </c:pt>
                <c:pt idx="18">
                  <c:v>45</c:v>
                </c:pt>
                <c:pt idx="19">
                  <c:v>48</c:v>
                </c:pt>
                <c:pt idx="20">
                  <c:v>40</c:v>
                </c:pt>
                <c:pt idx="21">
                  <c:v>53</c:v>
                </c:pt>
                <c:pt idx="22">
                  <c:v>40</c:v>
                </c:pt>
                <c:pt idx="23">
                  <c:v>47</c:v>
                </c:pt>
                <c:pt idx="24">
                  <c:v>49</c:v>
                </c:pt>
                <c:pt idx="25">
                  <c:v>45</c:v>
                </c:pt>
                <c:pt idx="26">
                  <c:v>28</c:v>
                </c:pt>
                <c:pt idx="27">
                  <c:v>16</c:v>
                </c:pt>
                <c:pt idx="28">
                  <c:v>10</c:v>
                </c:pt>
                <c:pt idx="29">
                  <c:v>4</c:v>
                </c:pt>
                <c:pt idx="30">
                  <c:v>3</c:v>
                </c:pt>
                <c:pt idx="31">
                  <c:v>7</c:v>
                </c:pt>
                <c:pt idx="32">
                  <c:v>5</c:v>
                </c:pt>
                <c:pt idx="33">
                  <c:v>4</c:v>
                </c:pt>
                <c:pt idx="34">
                  <c:v>14</c:v>
                </c:pt>
                <c:pt idx="35">
                  <c:v>21</c:v>
                </c:pt>
                <c:pt idx="36">
                  <c:v>23</c:v>
                </c:pt>
                <c:pt idx="37">
                  <c:v>26</c:v>
                </c:pt>
                <c:pt idx="38">
                  <c:v>23</c:v>
                </c:pt>
                <c:pt idx="39">
                  <c:v>12</c:v>
                </c:pt>
                <c:pt idx="40">
                  <c:v>8</c:v>
                </c:pt>
                <c:pt idx="41">
                  <c:v>10</c:v>
                </c:pt>
                <c:pt idx="42">
                  <c:v>15</c:v>
                </c:pt>
                <c:pt idx="43">
                  <c:v>11</c:v>
                </c:pt>
                <c:pt idx="44">
                  <c:v>17</c:v>
                </c:pt>
                <c:pt idx="45">
                  <c:v>10</c:v>
                </c:pt>
                <c:pt idx="46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C26-4C70-9CAA-FC1A4B6CD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6610488"/>
        <c:axId val="936610816"/>
      </c:lineChart>
      <c:catAx>
        <c:axId val="936610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816"/>
        <c:crosses val="autoZero"/>
        <c:auto val="1"/>
        <c:lblAlgn val="ctr"/>
        <c:lblOffset val="100"/>
        <c:noMultiLvlLbl val="0"/>
      </c:catAx>
      <c:valAx>
        <c:axId val="936610816"/>
        <c:scaling>
          <c:orientation val="minMax"/>
          <c:max val="70"/>
          <c:min val="-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6610488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020472440944881"/>
          <c:y val="0.89024809803476834"/>
          <c:w val="0.78399726596675412"/>
          <c:h val="0.108214551093848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'Új verzió'!$B$695</c:f>
              <c:strCache>
                <c:ptCount val="1"/>
                <c:pt idx="0">
                  <c:v>KKV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'Új verzió'!$A$696:$A$700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verzió'!$B$696:$B$700</c:f>
              <c:numCache>
                <c:formatCode>General</c:formatCode>
                <c:ptCount val="5"/>
                <c:pt idx="0">
                  <c:v>0.71296296296296291</c:v>
                </c:pt>
                <c:pt idx="1">
                  <c:v>0.1111111111111111</c:v>
                </c:pt>
                <c:pt idx="2">
                  <c:v>6.0185185185185182E-2</c:v>
                </c:pt>
                <c:pt idx="3">
                  <c:v>2.3148148148148147E-2</c:v>
                </c:pt>
                <c:pt idx="4">
                  <c:v>9.2592592592592587E-2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6-4034-9FB7-63EEA851205E}"/>
            </c:ext>
          </c:extLst>
        </c:ser>
        <c:ser>
          <c:idx val="1"/>
          <c:order val="1"/>
          <c:tx>
            <c:strRef>
              <c:f>'Új verzió'!$C$695</c:f>
              <c:strCache>
                <c:ptCount val="1"/>
                <c:pt idx="0">
                  <c:v>Nagyvállalat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'Új verzió'!$A$696:$A$700</c:f>
              <c:strCache>
                <c:ptCount val="5"/>
                <c:pt idx="0">
                  <c:v>Nem</c:v>
                </c:pt>
                <c:pt idx="1">
                  <c:v>Igen, 0 és 5 százalék között</c:v>
                </c:pt>
                <c:pt idx="2">
                  <c:v>Igen, 6 és 10 százalék között</c:v>
                </c:pt>
                <c:pt idx="3">
                  <c:v>Igen, 11 százalék felett</c:v>
                </c:pt>
                <c:pt idx="4">
                  <c:v>Nem tudja/nem válaszol</c:v>
                </c:pt>
              </c:strCache>
            </c:strRef>
          </c:cat>
          <c:val>
            <c:numRef>
              <c:f>'Új verzió'!$C$696:$C$700</c:f>
              <c:numCache>
                <c:formatCode>General</c:formatCode>
                <c:ptCount val="5"/>
                <c:pt idx="0">
                  <c:v>0.63157894736842102</c:v>
                </c:pt>
                <c:pt idx="1">
                  <c:v>0.10526315789473684</c:v>
                </c:pt>
                <c:pt idx="2">
                  <c:v>5.2631578947368418E-2</c:v>
                </c:pt>
                <c:pt idx="3">
                  <c:v>0</c:v>
                </c:pt>
                <c:pt idx="4">
                  <c:v>0.21052631578947367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6-4034-9FB7-63EEA85120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35467024"/>
        <c:axId val="1235466368"/>
      </c:barChart>
      <c:catAx>
        <c:axId val="123546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6368"/>
        <c:crosses val="autoZero"/>
        <c:auto val="1"/>
        <c:lblAlgn val="ctr"/>
        <c:lblOffset val="100"/>
        <c:noMultiLvlLbl val="0"/>
      </c:catAx>
      <c:valAx>
        <c:axId val="1235466368"/>
        <c:scaling>
          <c:orientation val="minMax"/>
          <c:max val="0.8"/>
          <c:min val="0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235467024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466108923884515"/>
          <c:y val="0.93010687863254149"/>
          <c:w val="0.3309555993000875"/>
          <c:h val="6.7462495636356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29308228797114"/>
          <c:y val="3.814046796257882E-2"/>
          <c:w val="0.81109998040962272"/>
          <c:h val="0.63432632118029897"/>
        </c:manualLayout>
      </c:layout>
      <c:lineChart>
        <c:grouping val="standard"/>
        <c:varyColors val="0"/>
        <c:ser>
          <c:idx val="0"/>
          <c:order val="0"/>
          <c:tx>
            <c:strRef>
              <c:f>Indexek!$B$52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61D-4EF1-A5BA-5599A1B20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Indexek!$B$53:$B$99</c:f>
              <c:numCache>
                <c:formatCode>General\ "pont"</c:formatCode>
                <c:ptCount val="47"/>
                <c:pt idx="0">
                  <c:v>-37</c:v>
                </c:pt>
                <c:pt idx="1">
                  <c:v>-43</c:v>
                </c:pt>
                <c:pt idx="2">
                  <c:v>-40</c:v>
                </c:pt>
                <c:pt idx="3">
                  <c:v>-42</c:v>
                </c:pt>
                <c:pt idx="4">
                  <c:v>-32</c:v>
                </c:pt>
                <c:pt idx="5">
                  <c:v>-23</c:v>
                </c:pt>
                <c:pt idx="6">
                  <c:v>-22</c:v>
                </c:pt>
                <c:pt idx="7">
                  <c:v>-23</c:v>
                </c:pt>
                <c:pt idx="8">
                  <c:v>-17</c:v>
                </c:pt>
                <c:pt idx="9">
                  <c:v>-15</c:v>
                </c:pt>
                <c:pt idx="10">
                  <c:v>-15</c:v>
                </c:pt>
                <c:pt idx="11">
                  <c:v>-17</c:v>
                </c:pt>
                <c:pt idx="12">
                  <c:v>-8</c:v>
                </c:pt>
                <c:pt idx="13">
                  <c:v>-15</c:v>
                </c:pt>
                <c:pt idx="14">
                  <c:v>-16</c:v>
                </c:pt>
                <c:pt idx="15">
                  <c:v>-22</c:v>
                </c:pt>
                <c:pt idx="16">
                  <c:v>-16</c:v>
                </c:pt>
                <c:pt idx="17">
                  <c:v>-14</c:v>
                </c:pt>
                <c:pt idx="18">
                  <c:v>-17</c:v>
                </c:pt>
                <c:pt idx="19">
                  <c:v>-22</c:v>
                </c:pt>
                <c:pt idx="20">
                  <c:v>-30</c:v>
                </c:pt>
                <c:pt idx="21">
                  <c:v>-25</c:v>
                </c:pt>
                <c:pt idx="22">
                  <c:v>-22</c:v>
                </c:pt>
                <c:pt idx="23">
                  <c:v>-24</c:v>
                </c:pt>
                <c:pt idx="24">
                  <c:v>-25</c:v>
                </c:pt>
                <c:pt idx="25">
                  <c:v>-35</c:v>
                </c:pt>
                <c:pt idx="26">
                  <c:v>-31</c:v>
                </c:pt>
                <c:pt idx="27">
                  <c:v>-31</c:v>
                </c:pt>
                <c:pt idx="28">
                  <c:v>-31</c:v>
                </c:pt>
                <c:pt idx="29">
                  <c:v>-41</c:v>
                </c:pt>
                <c:pt idx="30">
                  <c:v>-27</c:v>
                </c:pt>
                <c:pt idx="31">
                  <c:v>-45</c:v>
                </c:pt>
                <c:pt idx="32">
                  <c:v>-30</c:v>
                </c:pt>
                <c:pt idx="33">
                  <c:v>-37</c:v>
                </c:pt>
                <c:pt idx="34">
                  <c:v>-37</c:v>
                </c:pt>
                <c:pt idx="35">
                  <c:v>-33</c:v>
                </c:pt>
                <c:pt idx="36">
                  <c:v>-34</c:v>
                </c:pt>
                <c:pt idx="37">
                  <c:v>-26</c:v>
                </c:pt>
                <c:pt idx="38">
                  <c:v>-38</c:v>
                </c:pt>
                <c:pt idx="39">
                  <c:v>-40</c:v>
                </c:pt>
                <c:pt idx="40">
                  <c:v>-32</c:v>
                </c:pt>
                <c:pt idx="41">
                  <c:v>-35</c:v>
                </c:pt>
                <c:pt idx="42">
                  <c:v>-29</c:v>
                </c:pt>
                <c:pt idx="43">
                  <c:v>-37</c:v>
                </c:pt>
                <c:pt idx="44">
                  <c:v>-40</c:v>
                </c:pt>
                <c:pt idx="45">
                  <c:v>-27</c:v>
                </c:pt>
                <c:pt idx="46">
                  <c:v>-39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1D-4EF1-A5BA-5599A1B20C8D}"/>
            </c:ext>
          </c:extLst>
        </c:ser>
        <c:ser>
          <c:idx val="1"/>
          <c:order val="1"/>
          <c:tx>
            <c:strRef>
              <c:f>Indexek!$C$52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4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461D-4EF1-A5BA-5599A1B20C8D}"/>
              </c:ext>
            </c:extLst>
          </c:dPt>
          <c:dLbls>
            <c:dLbl>
              <c:idx val="46"/>
              <c:layout>
                <c:manualLayout>
                  <c:x val="-1.025573948625506E-16"/>
                  <c:y val="7.618934872904674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61D-4EF1-A5BA-5599A1B20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Indexek!$C$53:$C$99</c:f>
              <c:numCache>
                <c:formatCode>General\ "pont"</c:formatCode>
                <c:ptCount val="47"/>
                <c:pt idx="0">
                  <c:v>-30</c:v>
                </c:pt>
                <c:pt idx="1">
                  <c:v>-35</c:v>
                </c:pt>
                <c:pt idx="2">
                  <c:v>-34</c:v>
                </c:pt>
                <c:pt idx="3">
                  <c:v>-29</c:v>
                </c:pt>
                <c:pt idx="4">
                  <c:v>-16</c:v>
                </c:pt>
                <c:pt idx="5">
                  <c:v>-13</c:v>
                </c:pt>
                <c:pt idx="6">
                  <c:v>-9</c:v>
                </c:pt>
                <c:pt idx="7">
                  <c:v>-7</c:v>
                </c:pt>
                <c:pt idx="8">
                  <c:v>-2</c:v>
                </c:pt>
                <c:pt idx="9">
                  <c:v>-4</c:v>
                </c:pt>
                <c:pt idx="10">
                  <c:v>-3</c:v>
                </c:pt>
                <c:pt idx="11">
                  <c:v>-2</c:v>
                </c:pt>
                <c:pt idx="12">
                  <c:v>-3</c:v>
                </c:pt>
                <c:pt idx="13">
                  <c:v>-4</c:v>
                </c:pt>
                <c:pt idx="14">
                  <c:v>-5</c:v>
                </c:pt>
                <c:pt idx="15">
                  <c:v>-6</c:v>
                </c:pt>
                <c:pt idx="16">
                  <c:v>-4</c:v>
                </c:pt>
                <c:pt idx="17">
                  <c:v>-2</c:v>
                </c:pt>
                <c:pt idx="18">
                  <c:v>-6</c:v>
                </c:pt>
                <c:pt idx="19">
                  <c:v>-5</c:v>
                </c:pt>
                <c:pt idx="20">
                  <c:v>-21</c:v>
                </c:pt>
                <c:pt idx="21">
                  <c:v>-19</c:v>
                </c:pt>
                <c:pt idx="22">
                  <c:v>-16</c:v>
                </c:pt>
                <c:pt idx="23">
                  <c:v>-21</c:v>
                </c:pt>
                <c:pt idx="24">
                  <c:v>-14</c:v>
                </c:pt>
                <c:pt idx="25">
                  <c:v>-22</c:v>
                </c:pt>
                <c:pt idx="26">
                  <c:v>-29</c:v>
                </c:pt>
                <c:pt idx="27">
                  <c:v>-38</c:v>
                </c:pt>
                <c:pt idx="28">
                  <c:v>-22</c:v>
                </c:pt>
                <c:pt idx="29">
                  <c:v>-22</c:v>
                </c:pt>
                <c:pt idx="30">
                  <c:v>-28</c:v>
                </c:pt>
                <c:pt idx="31">
                  <c:v>-33</c:v>
                </c:pt>
                <c:pt idx="32">
                  <c:v>-32</c:v>
                </c:pt>
                <c:pt idx="33">
                  <c:v>-27</c:v>
                </c:pt>
                <c:pt idx="34">
                  <c:v>-29</c:v>
                </c:pt>
                <c:pt idx="35">
                  <c:v>-29</c:v>
                </c:pt>
                <c:pt idx="36">
                  <c:v>-32</c:v>
                </c:pt>
                <c:pt idx="37">
                  <c:v>-28</c:v>
                </c:pt>
                <c:pt idx="38">
                  <c:v>-29</c:v>
                </c:pt>
                <c:pt idx="39">
                  <c:v>-32</c:v>
                </c:pt>
                <c:pt idx="40">
                  <c:v>-27</c:v>
                </c:pt>
                <c:pt idx="41">
                  <c:v>-30</c:v>
                </c:pt>
                <c:pt idx="42">
                  <c:v>-27</c:v>
                </c:pt>
                <c:pt idx="43">
                  <c:v>-21</c:v>
                </c:pt>
                <c:pt idx="44">
                  <c:v>-32</c:v>
                </c:pt>
                <c:pt idx="45">
                  <c:v>-26</c:v>
                </c:pt>
                <c:pt idx="46">
                  <c:v>-42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1D-4EF1-A5BA-5599A1B20C8D}"/>
            </c:ext>
          </c:extLst>
        </c:ser>
        <c:ser>
          <c:idx val="2"/>
          <c:order val="2"/>
          <c:tx>
            <c:strRef>
              <c:f>Indexek!$D$52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61D-4EF1-A5BA-5599A1B20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Indexek!$D$53:$D$99</c:f>
              <c:numCache>
                <c:formatCode>General\ "pont"</c:formatCode>
                <c:ptCount val="47"/>
                <c:pt idx="0">
                  <c:v>-29</c:v>
                </c:pt>
                <c:pt idx="1">
                  <c:v>-32</c:v>
                </c:pt>
                <c:pt idx="2">
                  <c:v>-21</c:v>
                </c:pt>
                <c:pt idx="3">
                  <c:v>-10</c:v>
                </c:pt>
                <c:pt idx="4">
                  <c:v>-6</c:v>
                </c:pt>
                <c:pt idx="5">
                  <c:v>15</c:v>
                </c:pt>
                <c:pt idx="6">
                  <c:v>5</c:v>
                </c:pt>
                <c:pt idx="7">
                  <c:v>10</c:v>
                </c:pt>
                <c:pt idx="8">
                  <c:v>14</c:v>
                </c:pt>
                <c:pt idx="9">
                  <c:v>7</c:v>
                </c:pt>
                <c:pt idx="10">
                  <c:v>12</c:v>
                </c:pt>
                <c:pt idx="11">
                  <c:v>12</c:v>
                </c:pt>
                <c:pt idx="12">
                  <c:v>13</c:v>
                </c:pt>
                <c:pt idx="13">
                  <c:v>8</c:v>
                </c:pt>
                <c:pt idx="14">
                  <c:v>17</c:v>
                </c:pt>
                <c:pt idx="15">
                  <c:v>8</c:v>
                </c:pt>
                <c:pt idx="16">
                  <c:v>9</c:v>
                </c:pt>
                <c:pt idx="17">
                  <c:v>1</c:v>
                </c:pt>
                <c:pt idx="18">
                  <c:v>6</c:v>
                </c:pt>
                <c:pt idx="19">
                  <c:v>-4</c:v>
                </c:pt>
                <c:pt idx="20">
                  <c:v>-4</c:v>
                </c:pt>
                <c:pt idx="21">
                  <c:v>-9</c:v>
                </c:pt>
                <c:pt idx="22">
                  <c:v>-8</c:v>
                </c:pt>
                <c:pt idx="23">
                  <c:v>-14</c:v>
                </c:pt>
                <c:pt idx="24">
                  <c:v>4</c:v>
                </c:pt>
                <c:pt idx="25">
                  <c:v>-11</c:v>
                </c:pt>
                <c:pt idx="26">
                  <c:v>1</c:v>
                </c:pt>
                <c:pt idx="27">
                  <c:v>-14</c:v>
                </c:pt>
                <c:pt idx="28">
                  <c:v>-29</c:v>
                </c:pt>
                <c:pt idx="29">
                  <c:v>-31</c:v>
                </c:pt>
                <c:pt idx="30">
                  <c:v>-25</c:v>
                </c:pt>
                <c:pt idx="31">
                  <c:v>-23</c:v>
                </c:pt>
                <c:pt idx="32">
                  <c:v>-27</c:v>
                </c:pt>
                <c:pt idx="33">
                  <c:v>-26</c:v>
                </c:pt>
                <c:pt idx="34">
                  <c:v>-19</c:v>
                </c:pt>
                <c:pt idx="35">
                  <c:v>-23</c:v>
                </c:pt>
                <c:pt idx="36">
                  <c:v>-25</c:v>
                </c:pt>
                <c:pt idx="37">
                  <c:v>-24</c:v>
                </c:pt>
                <c:pt idx="38">
                  <c:v>-38</c:v>
                </c:pt>
                <c:pt idx="39">
                  <c:v>-36</c:v>
                </c:pt>
                <c:pt idx="40">
                  <c:v>-20</c:v>
                </c:pt>
                <c:pt idx="41">
                  <c:v>-17</c:v>
                </c:pt>
                <c:pt idx="42">
                  <c:v>-35</c:v>
                </c:pt>
                <c:pt idx="43">
                  <c:v>-17</c:v>
                </c:pt>
                <c:pt idx="44">
                  <c:v>-44</c:v>
                </c:pt>
                <c:pt idx="45">
                  <c:v>-32</c:v>
                </c:pt>
                <c:pt idx="46">
                  <c:v>-48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1D-4EF1-A5BA-5599A1B20C8D}"/>
            </c:ext>
          </c:extLst>
        </c:ser>
        <c:ser>
          <c:idx val="3"/>
          <c:order val="3"/>
          <c:tx>
            <c:strRef>
              <c:f>Indexek!$E$52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61D-4EF1-A5BA-5599A1B20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Indexek!$E$53:$E$99</c:f>
              <c:numCache>
                <c:formatCode>General\ "pont"</c:formatCode>
                <c:ptCount val="47"/>
                <c:pt idx="0">
                  <c:v>-28</c:v>
                </c:pt>
                <c:pt idx="1">
                  <c:v>-7</c:v>
                </c:pt>
                <c:pt idx="2">
                  <c:v>-7</c:v>
                </c:pt>
                <c:pt idx="3">
                  <c:v>9</c:v>
                </c:pt>
                <c:pt idx="4">
                  <c:v>16</c:v>
                </c:pt>
                <c:pt idx="5">
                  <c:v>26</c:v>
                </c:pt>
                <c:pt idx="6">
                  <c:v>33</c:v>
                </c:pt>
                <c:pt idx="7">
                  <c:v>10</c:v>
                </c:pt>
                <c:pt idx="8">
                  <c:v>32</c:v>
                </c:pt>
                <c:pt idx="9">
                  <c:v>30</c:v>
                </c:pt>
                <c:pt idx="10">
                  <c:v>19</c:v>
                </c:pt>
                <c:pt idx="11">
                  <c:v>35</c:v>
                </c:pt>
                <c:pt idx="12">
                  <c:v>28</c:v>
                </c:pt>
                <c:pt idx="13">
                  <c:v>25</c:v>
                </c:pt>
                <c:pt idx="14">
                  <c:v>17</c:v>
                </c:pt>
                <c:pt idx="15">
                  <c:v>18</c:v>
                </c:pt>
                <c:pt idx="16">
                  <c:v>14</c:v>
                </c:pt>
                <c:pt idx="17">
                  <c:v>14</c:v>
                </c:pt>
                <c:pt idx="18">
                  <c:v>16</c:v>
                </c:pt>
                <c:pt idx="19">
                  <c:v>17</c:v>
                </c:pt>
                <c:pt idx="20">
                  <c:v>15</c:v>
                </c:pt>
                <c:pt idx="21">
                  <c:v>4</c:v>
                </c:pt>
                <c:pt idx="22">
                  <c:v>-1</c:v>
                </c:pt>
                <c:pt idx="23">
                  <c:v>1</c:v>
                </c:pt>
                <c:pt idx="24">
                  <c:v>1</c:v>
                </c:pt>
                <c:pt idx="25">
                  <c:v>8</c:v>
                </c:pt>
                <c:pt idx="26">
                  <c:v>0</c:v>
                </c:pt>
                <c:pt idx="27">
                  <c:v>1</c:v>
                </c:pt>
                <c:pt idx="28">
                  <c:v>1</c:v>
                </c:pt>
                <c:pt idx="29">
                  <c:v>-21</c:v>
                </c:pt>
                <c:pt idx="30">
                  <c:v>-20</c:v>
                </c:pt>
                <c:pt idx="31">
                  <c:v>-23</c:v>
                </c:pt>
                <c:pt idx="32">
                  <c:v>-4</c:v>
                </c:pt>
                <c:pt idx="33">
                  <c:v>-14</c:v>
                </c:pt>
                <c:pt idx="34">
                  <c:v>3</c:v>
                </c:pt>
                <c:pt idx="35">
                  <c:v>-8</c:v>
                </c:pt>
                <c:pt idx="36">
                  <c:v>-21</c:v>
                </c:pt>
                <c:pt idx="37">
                  <c:v>-8</c:v>
                </c:pt>
                <c:pt idx="38">
                  <c:v>0</c:v>
                </c:pt>
                <c:pt idx="39">
                  <c:v>-11</c:v>
                </c:pt>
                <c:pt idx="40">
                  <c:v>-11</c:v>
                </c:pt>
                <c:pt idx="41">
                  <c:v>0</c:v>
                </c:pt>
                <c:pt idx="42">
                  <c:v>-10</c:v>
                </c:pt>
                <c:pt idx="43">
                  <c:v>10</c:v>
                </c:pt>
                <c:pt idx="44">
                  <c:v>2</c:v>
                </c:pt>
                <c:pt idx="45">
                  <c:v>-16</c:v>
                </c:pt>
                <c:pt idx="46">
                  <c:v>-20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61D-4EF1-A5BA-5599A1B20C8D}"/>
            </c:ext>
          </c:extLst>
        </c:ser>
        <c:ser>
          <c:idx val="4"/>
          <c:order val="4"/>
          <c:tx>
            <c:strRef>
              <c:f>Indexek!$F$52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61D-4EF1-A5BA-5599A1B20C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Indexek!$A$53:$A$99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Indexek!$F$53:$F$99</c:f>
              <c:numCache>
                <c:formatCode>General\ "pont"</c:formatCode>
                <c:ptCount val="47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61D-4EF1-A5BA-5599A1B20C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6746464"/>
        <c:axId val="966751056"/>
      </c:lineChart>
      <c:catAx>
        <c:axId val="966746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51056"/>
        <c:crosses val="autoZero"/>
        <c:auto val="1"/>
        <c:lblAlgn val="ctr"/>
        <c:lblOffset val="0"/>
        <c:noMultiLvlLbl val="0"/>
      </c:catAx>
      <c:valAx>
        <c:axId val="966751056"/>
        <c:scaling>
          <c:orientation val="minMax"/>
          <c:max val="4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674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61234332515986"/>
          <c:y val="0.9295116542707329"/>
          <c:w val="0.73473098579901375"/>
          <c:h val="7.04883457292670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32389840650923E-2"/>
          <c:y val="2.7455832217222597E-2"/>
          <c:w val="0.75022460085570875"/>
          <c:h val="0.54255014857216455"/>
        </c:manualLayout>
      </c:layout>
      <c:lineChart>
        <c:grouping val="standard"/>
        <c:varyColors val="0"/>
        <c:ser>
          <c:idx val="0"/>
          <c:order val="0"/>
          <c:tx>
            <c:strRef>
              <c:f>Indexek!$A$26</c:f>
              <c:strCache>
                <c:ptCount val="1"/>
                <c:pt idx="0">
                  <c:v>Árbevétel jelenlegi szintje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6.9444452038983084E-3"/>
                  <c:y val="3.3088408393587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23-4BAC-A003-CE88A4130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Indexek!$B$26:$AV$26</c:f>
              <c:numCache>
                <c:formatCode>General\ "pont"</c:formatCode>
                <c:ptCount val="47"/>
                <c:pt idx="0">
                  <c:v>-33</c:v>
                </c:pt>
                <c:pt idx="1">
                  <c:v>-33</c:v>
                </c:pt>
                <c:pt idx="2">
                  <c:v>-33</c:v>
                </c:pt>
                <c:pt idx="3">
                  <c:v>-25</c:v>
                </c:pt>
                <c:pt idx="4">
                  <c:v>-14</c:v>
                </c:pt>
                <c:pt idx="5">
                  <c:v>1</c:v>
                </c:pt>
                <c:pt idx="6">
                  <c:v>-1</c:v>
                </c:pt>
                <c:pt idx="7">
                  <c:v>-8</c:v>
                </c:pt>
                <c:pt idx="8">
                  <c:v>8</c:v>
                </c:pt>
                <c:pt idx="9">
                  <c:v>8</c:v>
                </c:pt>
                <c:pt idx="10">
                  <c:v>6</c:v>
                </c:pt>
                <c:pt idx="11">
                  <c:v>11</c:v>
                </c:pt>
                <c:pt idx="12">
                  <c:v>22</c:v>
                </c:pt>
                <c:pt idx="13">
                  <c:v>10</c:v>
                </c:pt>
                <c:pt idx="14">
                  <c:v>13</c:v>
                </c:pt>
                <c:pt idx="15">
                  <c:v>5</c:v>
                </c:pt>
                <c:pt idx="16">
                  <c:v>20</c:v>
                </c:pt>
                <c:pt idx="17">
                  <c:v>15</c:v>
                </c:pt>
                <c:pt idx="18">
                  <c:v>11</c:v>
                </c:pt>
                <c:pt idx="19">
                  <c:v>19</c:v>
                </c:pt>
                <c:pt idx="20">
                  <c:v>7</c:v>
                </c:pt>
                <c:pt idx="21">
                  <c:v>5</c:v>
                </c:pt>
                <c:pt idx="22">
                  <c:v>12</c:v>
                </c:pt>
                <c:pt idx="23">
                  <c:v>16</c:v>
                </c:pt>
                <c:pt idx="24">
                  <c:v>11</c:v>
                </c:pt>
                <c:pt idx="25">
                  <c:v>9</c:v>
                </c:pt>
                <c:pt idx="26">
                  <c:v>-1</c:v>
                </c:pt>
                <c:pt idx="27">
                  <c:v>-13</c:v>
                </c:pt>
                <c:pt idx="28">
                  <c:v>0</c:v>
                </c:pt>
                <c:pt idx="29">
                  <c:v>-19</c:v>
                </c:pt>
                <c:pt idx="30">
                  <c:v>-10</c:v>
                </c:pt>
                <c:pt idx="31">
                  <c:v>-22</c:v>
                </c:pt>
                <c:pt idx="32">
                  <c:v>-4</c:v>
                </c:pt>
                <c:pt idx="33">
                  <c:v>-15</c:v>
                </c:pt>
                <c:pt idx="34">
                  <c:v>-11</c:v>
                </c:pt>
                <c:pt idx="35">
                  <c:v>-8</c:v>
                </c:pt>
                <c:pt idx="36">
                  <c:v>-19</c:v>
                </c:pt>
                <c:pt idx="37">
                  <c:v>-13</c:v>
                </c:pt>
                <c:pt idx="38">
                  <c:v>-19</c:v>
                </c:pt>
                <c:pt idx="39">
                  <c:v>-25</c:v>
                </c:pt>
                <c:pt idx="40">
                  <c:v>-17</c:v>
                </c:pt>
                <c:pt idx="41">
                  <c:v>-11</c:v>
                </c:pt>
                <c:pt idx="42">
                  <c:v>-14</c:v>
                </c:pt>
                <c:pt idx="43">
                  <c:v>-6</c:v>
                </c:pt>
                <c:pt idx="44">
                  <c:v>-17</c:v>
                </c:pt>
                <c:pt idx="45">
                  <c:v>-21</c:v>
                </c:pt>
                <c:pt idx="46">
                  <c:v>-36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23-4BAC-A003-CE88A41305E2}"/>
            </c:ext>
          </c:extLst>
        </c:ser>
        <c:ser>
          <c:idx val="1"/>
          <c:order val="1"/>
          <c:tx>
            <c:strRef>
              <c:f>Indexek!$A$27</c:f>
              <c:strCache>
                <c:ptCount val="1"/>
                <c:pt idx="0">
                  <c:v>Beszállítói rendelésállomány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Indexek!$B$27:$AV$27</c:f>
              <c:numCache>
                <c:formatCode>General\ "pont"</c:formatCode>
                <c:ptCount val="47"/>
                <c:pt idx="0">
                  <c:v>-28</c:v>
                </c:pt>
                <c:pt idx="1">
                  <c:v>-24</c:v>
                </c:pt>
                <c:pt idx="2">
                  <c:v>-21</c:v>
                </c:pt>
                <c:pt idx="3">
                  <c:v>-12</c:v>
                </c:pt>
                <c:pt idx="4">
                  <c:v>-3</c:v>
                </c:pt>
                <c:pt idx="5">
                  <c:v>4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13</c:v>
                </c:pt>
                <c:pt idx="10">
                  <c:v>9</c:v>
                </c:pt>
                <c:pt idx="11">
                  <c:v>13</c:v>
                </c:pt>
                <c:pt idx="12">
                  <c:v>19</c:v>
                </c:pt>
                <c:pt idx="13">
                  <c:v>10</c:v>
                </c:pt>
                <c:pt idx="14">
                  <c:v>7</c:v>
                </c:pt>
                <c:pt idx="15">
                  <c:v>8</c:v>
                </c:pt>
                <c:pt idx="16">
                  <c:v>9</c:v>
                </c:pt>
                <c:pt idx="17">
                  <c:v>12</c:v>
                </c:pt>
                <c:pt idx="18">
                  <c:v>15</c:v>
                </c:pt>
                <c:pt idx="19">
                  <c:v>5</c:v>
                </c:pt>
                <c:pt idx="20">
                  <c:v>-2</c:v>
                </c:pt>
                <c:pt idx="21">
                  <c:v>-3</c:v>
                </c:pt>
                <c:pt idx="22">
                  <c:v>-1</c:v>
                </c:pt>
                <c:pt idx="23">
                  <c:v>-10</c:v>
                </c:pt>
                <c:pt idx="24">
                  <c:v>-6</c:v>
                </c:pt>
                <c:pt idx="25">
                  <c:v>-11</c:v>
                </c:pt>
                <c:pt idx="26">
                  <c:v>-12</c:v>
                </c:pt>
                <c:pt idx="27">
                  <c:v>-11</c:v>
                </c:pt>
                <c:pt idx="28">
                  <c:v>-7</c:v>
                </c:pt>
                <c:pt idx="29">
                  <c:v>-18</c:v>
                </c:pt>
                <c:pt idx="30">
                  <c:v>-21</c:v>
                </c:pt>
                <c:pt idx="31">
                  <c:v>-28</c:v>
                </c:pt>
                <c:pt idx="32">
                  <c:v>-19</c:v>
                </c:pt>
                <c:pt idx="33">
                  <c:v>-23</c:v>
                </c:pt>
                <c:pt idx="34">
                  <c:v>-11</c:v>
                </c:pt>
                <c:pt idx="35">
                  <c:v>-16</c:v>
                </c:pt>
                <c:pt idx="36">
                  <c:v>-26</c:v>
                </c:pt>
                <c:pt idx="37">
                  <c:v>-11</c:v>
                </c:pt>
                <c:pt idx="38">
                  <c:v>-11</c:v>
                </c:pt>
                <c:pt idx="39">
                  <c:v>-21</c:v>
                </c:pt>
                <c:pt idx="40">
                  <c:v>-17</c:v>
                </c:pt>
                <c:pt idx="41">
                  <c:v>-6</c:v>
                </c:pt>
                <c:pt idx="42">
                  <c:v>-14</c:v>
                </c:pt>
                <c:pt idx="43">
                  <c:v>-1</c:v>
                </c:pt>
                <c:pt idx="44">
                  <c:v>-16</c:v>
                </c:pt>
                <c:pt idx="45">
                  <c:v>-23</c:v>
                </c:pt>
                <c:pt idx="46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923-4BAC-A003-CE88A41305E2}"/>
            </c:ext>
          </c:extLst>
        </c:ser>
        <c:ser>
          <c:idx val="2"/>
          <c:order val="2"/>
          <c:tx>
            <c:strRef>
              <c:f>Indexek!$A$28</c:f>
              <c:strCache>
                <c:ptCount val="1"/>
                <c:pt idx="0">
                  <c:v>Vevői rendelésállomány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5.5555561631185652E-3"/>
                  <c:y val="-1.1817288711995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23-4BAC-A003-CE88A4130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Indexek!$B$28:$AV$28</c:f>
              <c:numCache>
                <c:formatCode>General\ "pont"</c:formatCode>
                <c:ptCount val="47"/>
                <c:pt idx="0">
                  <c:v>-30</c:v>
                </c:pt>
                <c:pt idx="1">
                  <c:v>-22</c:v>
                </c:pt>
                <c:pt idx="2">
                  <c:v>-27</c:v>
                </c:pt>
                <c:pt idx="3">
                  <c:v>-14</c:v>
                </c:pt>
                <c:pt idx="4">
                  <c:v>-7</c:v>
                </c:pt>
                <c:pt idx="5">
                  <c:v>7</c:v>
                </c:pt>
                <c:pt idx="6">
                  <c:v>5</c:v>
                </c:pt>
                <c:pt idx="7">
                  <c:v>1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18</c:v>
                </c:pt>
                <c:pt idx="12">
                  <c:v>17</c:v>
                </c:pt>
                <c:pt idx="13">
                  <c:v>11</c:v>
                </c:pt>
                <c:pt idx="14">
                  <c:v>14</c:v>
                </c:pt>
                <c:pt idx="15">
                  <c:v>10</c:v>
                </c:pt>
                <c:pt idx="16">
                  <c:v>11</c:v>
                </c:pt>
                <c:pt idx="17">
                  <c:v>13</c:v>
                </c:pt>
                <c:pt idx="18">
                  <c:v>13</c:v>
                </c:pt>
                <c:pt idx="19">
                  <c:v>5</c:v>
                </c:pt>
                <c:pt idx="20">
                  <c:v>-1</c:v>
                </c:pt>
                <c:pt idx="21">
                  <c:v>-4</c:v>
                </c:pt>
                <c:pt idx="22">
                  <c:v>-2</c:v>
                </c:pt>
                <c:pt idx="23">
                  <c:v>-8</c:v>
                </c:pt>
                <c:pt idx="24">
                  <c:v>-2</c:v>
                </c:pt>
                <c:pt idx="25">
                  <c:v>-12</c:v>
                </c:pt>
                <c:pt idx="26">
                  <c:v>-10</c:v>
                </c:pt>
                <c:pt idx="27">
                  <c:v>-13</c:v>
                </c:pt>
                <c:pt idx="28">
                  <c:v>-6</c:v>
                </c:pt>
                <c:pt idx="29">
                  <c:v>-28</c:v>
                </c:pt>
                <c:pt idx="30">
                  <c:v>-19</c:v>
                </c:pt>
                <c:pt idx="31">
                  <c:v>-33</c:v>
                </c:pt>
                <c:pt idx="32">
                  <c:v>-12</c:v>
                </c:pt>
                <c:pt idx="33">
                  <c:v>-23</c:v>
                </c:pt>
                <c:pt idx="34">
                  <c:v>-16</c:v>
                </c:pt>
                <c:pt idx="35">
                  <c:v>-17</c:v>
                </c:pt>
                <c:pt idx="36">
                  <c:v>-29</c:v>
                </c:pt>
                <c:pt idx="37">
                  <c:v>-12</c:v>
                </c:pt>
                <c:pt idx="38">
                  <c:v>-12</c:v>
                </c:pt>
                <c:pt idx="39">
                  <c:v>-22</c:v>
                </c:pt>
                <c:pt idx="40">
                  <c:v>-14</c:v>
                </c:pt>
                <c:pt idx="41">
                  <c:v>-10</c:v>
                </c:pt>
                <c:pt idx="42">
                  <c:v>-8</c:v>
                </c:pt>
                <c:pt idx="43">
                  <c:v>1</c:v>
                </c:pt>
                <c:pt idx="44">
                  <c:v>-4</c:v>
                </c:pt>
                <c:pt idx="45">
                  <c:v>-21</c:v>
                </c:pt>
                <c:pt idx="46">
                  <c:v>-29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923-4BAC-A003-CE88A41305E2}"/>
            </c:ext>
          </c:extLst>
        </c:ser>
        <c:ser>
          <c:idx val="3"/>
          <c:order val="3"/>
          <c:tx>
            <c:strRef>
              <c:f>Indexek!$A$29</c:f>
              <c:strCache>
                <c:ptCount val="1"/>
                <c:pt idx="0">
                  <c:v>Jelenlegi helyzet indexe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6.9444452038983084E-3"/>
                  <c:y val="3.0724950651188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23-4BAC-A003-CE88A4130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Indexek!$B$29:$AV$29</c:f>
              <c:numCache>
                <c:formatCode>General\ "pont"</c:formatCode>
                <c:ptCount val="47"/>
                <c:pt idx="0">
                  <c:v>-32</c:v>
                </c:pt>
                <c:pt idx="1">
                  <c:v>-29</c:v>
                </c:pt>
                <c:pt idx="2">
                  <c:v>-28</c:v>
                </c:pt>
                <c:pt idx="3">
                  <c:v>-21</c:v>
                </c:pt>
                <c:pt idx="4">
                  <c:v>-12</c:v>
                </c:pt>
                <c:pt idx="5">
                  <c:v>-2</c:v>
                </c:pt>
                <c:pt idx="6">
                  <c:v>-1</c:v>
                </c:pt>
                <c:pt idx="7">
                  <c:v>-7</c:v>
                </c:pt>
                <c:pt idx="8">
                  <c:v>1</c:v>
                </c:pt>
                <c:pt idx="9">
                  <c:v>3</c:v>
                </c:pt>
                <c:pt idx="10">
                  <c:v>-1</c:v>
                </c:pt>
                <c:pt idx="11">
                  <c:v>4</c:v>
                </c:pt>
                <c:pt idx="12">
                  <c:v>7</c:v>
                </c:pt>
                <c:pt idx="13">
                  <c:v>1</c:v>
                </c:pt>
                <c:pt idx="14">
                  <c:v>2</c:v>
                </c:pt>
                <c:pt idx="15">
                  <c:v>-5</c:v>
                </c:pt>
                <c:pt idx="16">
                  <c:v>-1</c:v>
                </c:pt>
                <c:pt idx="17">
                  <c:v>-1</c:v>
                </c:pt>
                <c:pt idx="18">
                  <c:v>-2</c:v>
                </c:pt>
                <c:pt idx="19">
                  <c:v>-4</c:v>
                </c:pt>
                <c:pt idx="20">
                  <c:v>-11</c:v>
                </c:pt>
                <c:pt idx="21">
                  <c:v>-15</c:v>
                </c:pt>
                <c:pt idx="22">
                  <c:v>-12</c:v>
                </c:pt>
                <c:pt idx="23">
                  <c:v>-14</c:v>
                </c:pt>
                <c:pt idx="24">
                  <c:v>-11</c:v>
                </c:pt>
                <c:pt idx="25">
                  <c:v>-15</c:v>
                </c:pt>
                <c:pt idx="26">
                  <c:v>-16</c:v>
                </c:pt>
                <c:pt idx="27">
                  <c:v>-20</c:v>
                </c:pt>
                <c:pt idx="28">
                  <c:v>-16</c:v>
                </c:pt>
                <c:pt idx="29">
                  <c:v>-28</c:v>
                </c:pt>
                <c:pt idx="30">
                  <c:v>-23</c:v>
                </c:pt>
                <c:pt idx="31">
                  <c:v>-32</c:v>
                </c:pt>
                <c:pt idx="32">
                  <c:v>-21</c:v>
                </c:pt>
                <c:pt idx="33">
                  <c:v>-26</c:v>
                </c:pt>
                <c:pt idx="34">
                  <c:v>-19</c:v>
                </c:pt>
                <c:pt idx="35">
                  <c:v>-21</c:v>
                </c:pt>
                <c:pt idx="36">
                  <c:v>-27</c:v>
                </c:pt>
                <c:pt idx="37">
                  <c:v>-18</c:v>
                </c:pt>
                <c:pt idx="38">
                  <c:v>-20</c:v>
                </c:pt>
                <c:pt idx="39">
                  <c:v>-26</c:v>
                </c:pt>
                <c:pt idx="40">
                  <c:v>-20</c:v>
                </c:pt>
                <c:pt idx="41">
                  <c:v>-17</c:v>
                </c:pt>
                <c:pt idx="42">
                  <c:v>-19</c:v>
                </c:pt>
                <c:pt idx="43">
                  <c:v>-11</c:v>
                </c:pt>
                <c:pt idx="44">
                  <c:v>-22</c:v>
                </c:pt>
                <c:pt idx="45">
                  <c:v>-23</c:v>
                </c:pt>
                <c:pt idx="46">
                  <c:v>-32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923-4BAC-A003-CE88A41305E2}"/>
            </c:ext>
          </c:extLst>
        </c:ser>
        <c:ser>
          <c:idx val="4"/>
          <c:order val="4"/>
          <c:tx>
            <c:strRef>
              <c:f>Indexek!$A$30</c:f>
              <c:strCache>
                <c:ptCount val="1"/>
                <c:pt idx="0">
                  <c:v>Eddig megvalósított beruházások*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Indexek!$B$30:$AV$30</c:f>
              <c:numCache>
                <c:formatCode>General</c:formatCode>
                <c:ptCount val="47"/>
                <c:pt idx="2" formatCode="General\ &quot;pont&quot;">
                  <c:v>-26</c:v>
                </c:pt>
                <c:pt idx="3" formatCode="General\ &quot;pont&quot;">
                  <c:v>-19</c:v>
                </c:pt>
                <c:pt idx="4" formatCode="General\ &quot;pont&quot;">
                  <c:v>-17</c:v>
                </c:pt>
                <c:pt idx="5" formatCode="General\ &quot;pont&quot;">
                  <c:v>-15</c:v>
                </c:pt>
                <c:pt idx="6" formatCode="General\ &quot;pont&quot;">
                  <c:v>-9</c:v>
                </c:pt>
                <c:pt idx="7" formatCode="General\ &quot;pont&quot;">
                  <c:v>-13</c:v>
                </c:pt>
                <c:pt idx="8" formatCode="General\ &quot;pont&quot;">
                  <c:v>-1</c:v>
                </c:pt>
                <c:pt idx="9" formatCode="General\ &quot;pont&quot;">
                  <c:v>-6</c:v>
                </c:pt>
                <c:pt idx="10" formatCode="General\ &quot;pont&quot;">
                  <c:v>-6</c:v>
                </c:pt>
                <c:pt idx="11" formatCode="General\ &quot;pont&quot;">
                  <c:v>3</c:v>
                </c:pt>
                <c:pt idx="12" formatCode="General\ &quot;pont&quot;">
                  <c:v>-3</c:v>
                </c:pt>
                <c:pt idx="13" formatCode="General\ &quot;pont&quot;">
                  <c:v>2</c:v>
                </c:pt>
                <c:pt idx="14" formatCode="General\ &quot;pont&quot;">
                  <c:v>-14</c:v>
                </c:pt>
                <c:pt idx="15" formatCode="General\ &quot;pont&quot;">
                  <c:v>-9</c:v>
                </c:pt>
                <c:pt idx="16" formatCode="General\ &quot;pont&quot;">
                  <c:v>-9</c:v>
                </c:pt>
                <c:pt idx="17" formatCode="General\ &quot;pont&quot;">
                  <c:v>-12</c:v>
                </c:pt>
                <c:pt idx="18" formatCode="General\ &quot;pont&quot;">
                  <c:v>-15</c:v>
                </c:pt>
                <c:pt idx="19" formatCode="General\ &quot;pont&quot;">
                  <c:v>-7</c:v>
                </c:pt>
                <c:pt idx="20" formatCode="General\ &quot;pont&quot;">
                  <c:v>-13</c:v>
                </c:pt>
                <c:pt idx="21" formatCode="General\ &quot;pont&quot;">
                  <c:v>-18</c:v>
                </c:pt>
                <c:pt idx="22" formatCode="General\ &quot;pont&quot;">
                  <c:v>-12</c:v>
                </c:pt>
                <c:pt idx="23" formatCode="General\ &quot;pont&quot;">
                  <c:v>-17</c:v>
                </c:pt>
                <c:pt idx="24" formatCode="General\ &quot;pont&quot;">
                  <c:v>-3</c:v>
                </c:pt>
                <c:pt idx="25" formatCode="General\ &quot;pont&quot;">
                  <c:v>-4</c:v>
                </c:pt>
                <c:pt idx="26" formatCode="General\ &quot;pont&quot;">
                  <c:v>-19</c:v>
                </c:pt>
                <c:pt idx="27" formatCode="General\ &quot;pont&quot;">
                  <c:v>-23</c:v>
                </c:pt>
                <c:pt idx="28" formatCode="General\ &quot;pont&quot;">
                  <c:v>-33</c:v>
                </c:pt>
                <c:pt idx="29" formatCode="General\ &quot;pont&quot;">
                  <c:v>-29</c:v>
                </c:pt>
                <c:pt idx="30" formatCode="General\ &quot;pont&quot;">
                  <c:v>-26</c:v>
                </c:pt>
                <c:pt idx="31" formatCode="General\ &quot;pont&quot;">
                  <c:v>-30</c:v>
                </c:pt>
                <c:pt idx="32" formatCode="General\ &quot;pont&quot;">
                  <c:v>-29</c:v>
                </c:pt>
                <c:pt idx="33" formatCode="General\ &quot;pont&quot;">
                  <c:v>-26</c:v>
                </c:pt>
                <c:pt idx="34" formatCode="General\ &quot;pont&quot;">
                  <c:v>-14</c:v>
                </c:pt>
                <c:pt idx="35" formatCode="General\ &quot;pont&quot;">
                  <c:v>-21</c:v>
                </c:pt>
                <c:pt idx="36" formatCode="General\ &quot;pont&quot;">
                  <c:v>-11</c:v>
                </c:pt>
                <c:pt idx="37" formatCode="General\ &quot;pont&quot;">
                  <c:v>-14</c:v>
                </c:pt>
                <c:pt idx="38" formatCode="General\ &quot;pont&quot;">
                  <c:v>-25</c:v>
                </c:pt>
                <c:pt idx="39" formatCode="General\ &quot;pont&quot;">
                  <c:v>-22</c:v>
                </c:pt>
                <c:pt idx="40" formatCode="General\ &quot;pont&quot;">
                  <c:v>-24</c:v>
                </c:pt>
                <c:pt idx="41" formatCode="General\ &quot;pont&quot;">
                  <c:v>-23</c:v>
                </c:pt>
                <c:pt idx="42" formatCode="General\ &quot;pont&quot;">
                  <c:v>-25</c:v>
                </c:pt>
                <c:pt idx="43" formatCode="General\ &quot;pont&quot;">
                  <c:v>-17</c:v>
                </c:pt>
                <c:pt idx="44" formatCode="General\ &quot;pont&quot;">
                  <c:v>-21</c:v>
                </c:pt>
                <c:pt idx="45" formatCode="General\ &quot;pont&quot;">
                  <c:v>-16</c:v>
                </c:pt>
                <c:pt idx="46" formatCode="General\ &quot;pont&quot;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923-4BAC-A003-CE88A41305E2}"/>
            </c:ext>
          </c:extLst>
        </c:ser>
        <c:ser>
          <c:idx val="5"/>
          <c:order val="5"/>
          <c:tx>
            <c:strRef>
              <c:f>Indexek!$A$31</c:f>
              <c:strCache>
                <c:ptCount val="1"/>
                <c:pt idx="0">
                  <c:v>Kapacitás jelenlegi szintje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8.3333342446777463E-3"/>
                  <c:y val="4.72691548479822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23-4BAC-A003-CE88A4130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Indexek!$B$31:$AV$31</c:f>
              <c:numCache>
                <c:formatCode>General\ "pont"</c:formatCode>
                <c:ptCount val="47"/>
                <c:pt idx="0">
                  <c:v>-46</c:v>
                </c:pt>
                <c:pt idx="1">
                  <c:v>-43</c:v>
                </c:pt>
                <c:pt idx="2">
                  <c:v>-44</c:v>
                </c:pt>
                <c:pt idx="3">
                  <c:v>-34</c:v>
                </c:pt>
                <c:pt idx="4">
                  <c:v>-25</c:v>
                </c:pt>
                <c:pt idx="5">
                  <c:v>-13</c:v>
                </c:pt>
                <c:pt idx="6">
                  <c:v>-11</c:v>
                </c:pt>
                <c:pt idx="7">
                  <c:v>-20</c:v>
                </c:pt>
                <c:pt idx="8">
                  <c:v>-11</c:v>
                </c:pt>
                <c:pt idx="9">
                  <c:v>-10</c:v>
                </c:pt>
                <c:pt idx="10">
                  <c:v>-12</c:v>
                </c:pt>
                <c:pt idx="11">
                  <c:v>-6</c:v>
                </c:pt>
                <c:pt idx="12">
                  <c:v>-5</c:v>
                </c:pt>
                <c:pt idx="13">
                  <c:v>-13</c:v>
                </c:pt>
                <c:pt idx="14">
                  <c:v>-4</c:v>
                </c:pt>
                <c:pt idx="15">
                  <c:v>-14</c:v>
                </c:pt>
                <c:pt idx="16">
                  <c:v>-10</c:v>
                </c:pt>
                <c:pt idx="17">
                  <c:v>-12</c:v>
                </c:pt>
                <c:pt idx="18">
                  <c:v>-7</c:v>
                </c:pt>
                <c:pt idx="19">
                  <c:v>-15</c:v>
                </c:pt>
                <c:pt idx="20">
                  <c:v>-21</c:v>
                </c:pt>
                <c:pt idx="21">
                  <c:v>-28</c:v>
                </c:pt>
                <c:pt idx="22">
                  <c:v>-22</c:v>
                </c:pt>
                <c:pt idx="23">
                  <c:v>-32</c:v>
                </c:pt>
                <c:pt idx="24">
                  <c:v>-28</c:v>
                </c:pt>
                <c:pt idx="25">
                  <c:v>-34</c:v>
                </c:pt>
                <c:pt idx="26">
                  <c:v>-30</c:v>
                </c:pt>
                <c:pt idx="27">
                  <c:v>-36</c:v>
                </c:pt>
                <c:pt idx="28">
                  <c:v>-26</c:v>
                </c:pt>
                <c:pt idx="29">
                  <c:v>-46</c:v>
                </c:pt>
                <c:pt idx="30">
                  <c:v>-35</c:v>
                </c:pt>
                <c:pt idx="31">
                  <c:v>-43</c:v>
                </c:pt>
                <c:pt idx="32">
                  <c:v>-36</c:v>
                </c:pt>
                <c:pt idx="33">
                  <c:v>-40</c:v>
                </c:pt>
                <c:pt idx="34">
                  <c:v>-34</c:v>
                </c:pt>
                <c:pt idx="35">
                  <c:v>-34</c:v>
                </c:pt>
                <c:pt idx="36">
                  <c:v>-45</c:v>
                </c:pt>
                <c:pt idx="37">
                  <c:v>-33</c:v>
                </c:pt>
                <c:pt idx="38">
                  <c:v>-33</c:v>
                </c:pt>
                <c:pt idx="39">
                  <c:v>-43</c:v>
                </c:pt>
                <c:pt idx="40">
                  <c:v>-33</c:v>
                </c:pt>
                <c:pt idx="41">
                  <c:v>-32</c:v>
                </c:pt>
                <c:pt idx="42">
                  <c:v>-34</c:v>
                </c:pt>
                <c:pt idx="43">
                  <c:v>-24</c:v>
                </c:pt>
                <c:pt idx="44">
                  <c:v>-39</c:v>
                </c:pt>
                <c:pt idx="45">
                  <c:v>-35</c:v>
                </c:pt>
                <c:pt idx="46">
                  <c:v>-51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23-4BAC-A003-CE88A41305E2}"/>
            </c:ext>
          </c:extLst>
        </c:ser>
        <c:ser>
          <c:idx val="6"/>
          <c:order val="6"/>
          <c:tx>
            <c:strRef>
              <c:f>Indexek!$A$32</c:f>
              <c:strCache>
                <c:ptCount val="1"/>
                <c:pt idx="0">
                  <c:v>Üzleti környezet jelenleg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6"/>
              <c:layout>
                <c:manualLayout>
                  <c:x val="6.9444452038983084E-3"/>
                  <c:y val="-3.7815323878385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923-4BAC-A003-CE88A4130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Indexek!$B$25:$AV$25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Indexek!$B$32:$AV$32</c:f>
              <c:numCache>
                <c:formatCode>General\ "pont"</c:formatCode>
                <c:ptCount val="47"/>
                <c:pt idx="0">
                  <c:v>-24</c:v>
                </c:pt>
                <c:pt idx="1">
                  <c:v>-20</c:v>
                </c:pt>
                <c:pt idx="2">
                  <c:v>-13</c:v>
                </c:pt>
                <c:pt idx="3">
                  <c:v>-22</c:v>
                </c:pt>
                <c:pt idx="4">
                  <c:v>-4</c:v>
                </c:pt>
                <c:pt idx="5">
                  <c:v>3</c:v>
                </c:pt>
                <c:pt idx="6">
                  <c:v>3</c:v>
                </c:pt>
                <c:pt idx="7">
                  <c:v>-8</c:v>
                </c:pt>
                <c:pt idx="8">
                  <c:v>-10</c:v>
                </c:pt>
                <c:pt idx="9">
                  <c:v>-1</c:v>
                </c:pt>
                <c:pt idx="10">
                  <c:v>-10</c:v>
                </c:pt>
                <c:pt idx="11">
                  <c:v>-15</c:v>
                </c:pt>
                <c:pt idx="12">
                  <c:v>-10</c:v>
                </c:pt>
                <c:pt idx="13">
                  <c:v>-16</c:v>
                </c:pt>
                <c:pt idx="14">
                  <c:v>-5</c:v>
                </c:pt>
                <c:pt idx="15">
                  <c:v>-33</c:v>
                </c:pt>
                <c:pt idx="16">
                  <c:v>-24</c:v>
                </c:pt>
                <c:pt idx="17">
                  <c:v>-20</c:v>
                </c:pt>
                <c:pt idx="18">
                  <c:v>-26</c:v>
                </c:pt>
                <c:pt idx="19">
                  <c:v>-33</c:v>
                </c:pt>
                <c:pt idx="20">
                  <c:v>-37</c:v>
                </c:pt>
                <c:pt idx="21">
                  <c:v>-42</c:v>
                </c:pt>
                <c:pt idx="22">
                  <c:v>-46</c:v>
                </c:pt>
                <c:pt idx="23">
                  <c:v>-34</c:v>
                </c:pt>
                <c:pt idx="24">
                  <c:v>-40</c:v>
                </c:pt>
                <c:pt idx="25">
                  <c:v>-37</c:v>
                </c:pt>
                <c:pt idx="26">
                  <c:v>-28</c:v>
                </c:pt>
                <c:pt idx="27">
                  <c:v>-25</c:v>
                </c:pt>
                <c:pt idx="28">
                  <c:v>-23</c:v>
                </c:pt>
                <c:pt idx="29">
                  <c:v>-30</c:v>
                </c:pt>
                <c:pt idx="30">
                  <c:v>-28</c:v>
                </c:pt>
                <c:pt idx="31">
                  <c:v>-34</c:v>
                </c:pt>
                <c:pt idx="32">
                  <c:v>-27</c:v>
                </c:pt>
                <c:pt idx="33">
                  <c:v>-26</c:v>
                </c:pt>
                <c:pt idx="34">
                  <c:v>-28</c:v>
                </c:pt>
                <c:pt idx="35">
                  <c:v>-30</c:v>
                </c:pt>
                <c:pt idx="36">
                  <c:v>-30</c:v>
                </c:pt>
                <c:pt idx="37">
                  <c:v>-22</c:v>
                </c:pt>
                <c:pt idx="38">
                  <c:v>-23</c:v>
                </c:pt>
                <c:pt idx="39">
                  <c:v>-21</c:v>
                </c:pt>
                <c:pt idx="40">
                  <c:v>-17</c:v>
                </c:pt>
                <c:pt idx="41">
                  <c:v>-19</c:v>
                </c:pt>
                <c:pt idx="42">
                  <c:v>-20</c:v>
                </c:pt>
                <c:pt idx="43">
                  <c:v>-17</c:v>
                </c:pt>
                <c:pt idx="44">
                  <c:v>-31</c:v>
                </c:pt>
                <c:pt idx="45">
                  <c:v>-24</c:v>
                </c:pt>
                <c:pt idx="46">
                  <c:v>-24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923-4BAC-A003-CE88A4130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2448032"/>
        <c:axId val="1032442456"/>
      </c:lineChart>
      <c:catAx>
        <c:axId val="1032448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2456"/>
        <c:crosses val="autoZero"/>
        <c:auto val="1"/>
        <c:lblAlgn val="ctr"/>
        <c:lblOffset val="100"/>
        <c:noMultiLvlLbl val="0"/>
      </c:catAx>
      <c:valAx>
        <c:axId val="1032442456"/>
        <c:scaling>
          <c:orientation val="minMax"/>
          <c:max val="3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244803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7777780815592826E-3"/>
          <c:y val="0.82903788846079907"/>
          <c:w val="0.99593186744661721"/>
          <c:h val="0.170962111539200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0614152393406"/>
          <c:y val="3.7867141520470889E-2"/>
          <c:w val="0.75406798621760407"/>
          <c:h val="0.52180119438314299"/>
        </c:manualLayout>
      </c:layout>
      <c:lineChart>
        <c:grouping val="standard"/>
        <c:varyColors val="0"/>
        <c:ser>
          <c:idx val="0"/>
          <c:order val="0"/>
          <c:tx>
            <c:strRef>
              <c:f>Indexek!$A$39</c:f>
              <c:strCache>
                <c:ptCount val="1"/>
                <c:pt idx="0">
                  <c:v>Bérszint 3 hónap múlva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Indexek!$B$39:$AV$39</c:f>
              <c:numCache>
                <c:formatCode>General\ "pont"</c:formatCode>
                <c:ptCount val="47"/>
                <c:pt idx="0">
                  <c:v>17</c:v>
                </c:pt>
                <c:pt idx="1">
                  <c:v>21</c:v>
                </c:pt>
                <c:pt idx="2">
                  <c:v>17</c:v>
                </c:pt>
                <c:pt idx="3">
                  <c:v>11</c:v>
                </c:pt>
                <c:pt idx="4">
                  <c:v>16</c:v>
                </c:pt>
                <c:pt idx="5">
                  <c:v>13</c:v>
                </c:pt>
                <c:pt idx="6">
                  <c:v>21</c:v>
                </c:pt>
                <c:pt idx="7">
                  <c:v>23</c:v>
                </c:pt>
                <c:pt idx="8">
                  <c:v>15</c:v>
                </c:pt>
                <c:pt idx="9">
                  <c:v>27</c:v>
                </c:pt>
                <c:pt idx="10">
                  <c:v>38</c:v>
                </c:pt>
                <c:pt idx="11">
                  <c:v>54</c:v>
                </c:pt>
                <c:pt idx="12">
                  <c:v>56</c:v>
                </c:pt>
                <c:pt idx="13">
                  <c:v>56</c:v>
                </c:pt>
                <c:pt idx="14">
                  <c:v>48</c:v>
                </c:pt>
                <c:pt idx="15">
                  <c:v>25</c:v>
                </c:pt>
                <c:pt idx="16">
                  <c:v>28</c:v>
                </c:pt>
                <c:pt idx="17">
                  <c:v>24</c:v>
                </c:pt>
                <c:pt idx="18">
                  <c:v>27</c:v>
                </c:pt>
                <c:pt idx="19">
                  <c:v>22</c:v>
                </c:pt>
                <c:pt idx="20">
                  <c:v>12</c:v>
                </c:pt>
                <c:pt idx="21">
                  <c:v>20</c:v>
                </c:pt>
                <c:pt idx="22">
                  <c:v>33</c:v>
                </c:pt>
                <c:pt idx="23">
                  <c:v>43</c:v>
                </c:pt>
                <c:pt idx="24">
                  <c:v>46</c:v>
                </c:pt>
                <c:pt idx="25">
                  <c:v>54</c:v>
                </c:pt>
                <c:pt idx="26">
                  <c:v>44</c:v>
                </c:pt>
                <c:pt idx="27">
                  <c:v>27</c:v>
                </c:pt>
                <c:pt idx="28">
                  <c:v>31</c:v>
                </c:pt>
                <c:pt idx="29">
                  <c:v>27</c:v>
                </c:pt>
                <c:pt idx="30">
                  <c:v>15</c:v>
                </c:pt>
                <c:pt idx="31">
                  <c:v>14</c:v>
                </c:pt>
                <c:pt idx="32">
                  <c:v>14</c:v>
                </c:pt>
                <c:pt idx="33">
                  <c:v>15</c:v>
                </c:pt>
                <c:pt idx="34">
                  <c:v>26</c:v>
                </c:pt>
                <c:pt idx="35">
                  <c:v>44</c:v>
                </c:pt>
                <c:pt idx="36">
                  <c:v>53</c:v>
                </c:pt>
                <c:pt idx="37">
                  <c:v>49</c:v>
                </c:pt>
                <c:pt idx="38">
                  <c:v>32</c:v>
                </c:pt>
                <c:pt idx="39">
                  <c:v>21</c:v>
                </c:pt>
                <c:pt idx="40">
                  <c:v>21</c:v>
                </c:pt>
                <c:pt idx="41">
                  <c:v>17</c:v>
                </c:pt>
                <c:pt idx="42">
                  <c:v>12</c:v>
                </c:pt>
                <c:pt idx="43">
                  <c:v>19</c:v>
                </c:pt>
                <c:pt idx="44">
                  <c:v>11</c:v>
                </c:pt>
                <c:pt idx="45">
                  <c:v>8</c:v>
                </c:pt>
                <c:pt idx="46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25-46E3-868E-700ADE976044}"/>
            </c:ext>
          </c:extLst>
        </c:ser>
        <c:ser>
          <c:idx val="1"/>
          <c:order val="1"/>
          <c:tx>
            <c:strRef>
              <c:f>Indexek!$A$40</c:f>
              <c:strCache>
                <c:ptCount val="1"/>
                <c:pt idx="0">
                  <c:v>Beruházás 3 hónap múlva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1.0185068640268645E-16"/>
                  <c:y val="-1.657984781975003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Indexek!$B$40:$AV$40</c:f>
              <c:numCache>
                <c:formatCode>General\ "pont"</c:formatCode>
                <c:ptCount val="47"/>
                <c:pt idx="0">
                  <c:v>13</c:v>
                </c:pt>
                <c:pt idx="1">
                  <c:v>31</c:v>
                </c:pt>
                <c:pt idx="2">
                  <c:v>33</c:v>
                </c:pt>
                <c:pt idx="3">
                  <c:v>31</c:v>
                </c:pt>
                <c:pt idx="4">
                  <c:v>38</c:v>
                </c:pt>
                <c:pt idx="5">
                  <c:v>38</c:v>
                </c:pt>
                <c:pt idx="6">
                  <c:v>36</c:v>
                </c:pt>
                <c:pt idx="7">
                  <c:v>32</c:v>
                </c:pt>
                <c:pt idx="8">
                  <c:v>32</c:v>
                </c:pt>
                <c:pt idx="9">
                  <c:v>33</c:v>
                </c:pt>
                <c:pt idx="10">
                  <c:v>33</c:v>
                </c:pt>
                <c:pt idx="11">
                  <c:v>35</c:v>
                </c:pt>
                <c:pt idx="12">
                  <c:v>35</c:v>
                </c:pt>
                <c:pt idx="13">
                  <c:v>38</c:v>
                </c:pt>
                <c:pt idx="14">
                  <c:v>47</c:v>
                </c:pt>
                <c:pt idx="15">
                  <c:v>37</c:v>
                </c:pt>
                <c:pt idx="16">
                  <c:v>42</c:v>
                </c:pt>
                <c:pt idx="17">
                  <c:v>32</c:v>
                </c:pt>
                <c:pt idx="18">
                  <c:v>30</c:v>
                </c:pt>
                <c:pt idx="19">
                  <c:v>14</c:v>
                </c:pt>
                <c:pt idx="20">
                  <c:v>25</c:v>
                </c:pt>
                <c:pt idx="21">
                  <c:v>12</c:v>
                </c:pt>
                <c:pt idx="22">
                  <c:v>19</c:v>
                </c:pt>
                <c:pt idx="23">
                  <c:v>24</c:v>
                </c:pt>
                <c:pt idx="24">
                  <c:v>18</c:v>
                </c:pt>
                <c:pt idx="25">
                  <c:v>29</c:v>
                </c:pt>
                <c:pt idx="26">
                  <c:v>25</c:v>
                </c:pt>
                <c:pt idx="27">
                  <c:v>28</c:v>
                </c:pt>
                <c:pt idx="28">
                  <c:v>34</c:v>
                </c:pt>
                <c:pt idx="29">
                  <c:v>36</c:v>
                </c:pt>
                <c:pt idx="30">
                  <c:v>24</c:v>
                </c:pt>
                <c:pt idx="31">
                  <c:v>16</c:v>
                </c:pt>
                <c:pt idx="32">
                  <c:v>24</c:v>
                </c:pt>
                <c:pt idx="33">
                  <c:v>20</c:v>
                </c:pt>
                <c:pt idx="34">
                  <c:v>27</c:v>
                </c:pt>
                <c:pt idx="35">
                  <c:v>24</c:v>
                </c:pt>
                <c:pt idx="36">
                  <c:v>22</c:v>
                </c:pt>
                <c:pt idx="37">
                  <c:v>35</c:v>
                </c:pt>
                <c:pt idx="38">
                  <c:v>38</c:v>
                </c:pt>
                <c:pt idx="39">
                  <c:v>28</c:v>
                </c:pt>
                <c:pt idx="40">
                  <c:v>29</c:v>
                </c:pt>
                <c:pt idx="41">
                  <c:v>32</c:v>
                </c:pt>
                <c:pt idx="42">
                  <c:v>31</c:v>
                </c:pt>
                <c:pt idx="43">
                  <c:v>33</c:v>
                </c:pt>
                <c:pt idx="44">
                  <c:v>30</c:v>
                </c:pt>
                <c:pt idx="45">
                  <c:v>22</c:v>
                </c:pt>
                <c:pt idx="4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25-46E3-868E-700ADE976044}"/>
            </c:ext>
          </c:extLst>
        </c:ser>
        <c:ser>
          <c:idx val="2"/>
          <c:order val="2"/>
          <c:tx>
            <c:strRef>
              <c:f>Indexek!$A$41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5.5555561631185652E-3"/>
                  <c:y val="9.47419875414286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Indexek!$B$41:$AV$41</c:f>
              <c:numCache>
                <c:formatCode>General\ "pont"</c:formatCode>
                <c:ptCount val="47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425-46E3-868E-700ADE976044}"/>
            </c:ext>
          </c:extLst>
        </c:ser>
        <c:ser>
          <c:idx val="3"/>
          <c:order val="3"/>
          <c:tx>
            <c:strRef>
              <c:f>Indexek!$A$42</c:f>
              <c:strCache>
                <c:ptCount val="1"/>
                <c:pt idx="0">
                  <c:v>Foglalkoztatás 3 hónap múlva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4.1811028194557905E-3"/>
                  <c:y val="2.13169471968214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Indexek!$B$42:$AV$42</c:f>
              <c:numCache>
                <c:formatCode>General\ "pont"</c:formatCode>
                <c:ptCount val="47"/>
                <c:pt idx="0">
                  <c:v>2</c:v>
                </c:pt>
                <c:pt idx="1">
                  <c:v>8</c:v>
                </c:pt>
                <c:pt idx="2">
                  <c:v>9</c:v>
                </c:pt>
                <c:pt idx="3">
                  <c:v>9</c:v>
                </c:pt>
                <c:pt idx="4">
                  <c:v>17</c:v>
                </c:pt>
                <c:pt idx="5">
                  <c:v>14</c:v>
                </c:pt>
                <c:pt idx="6">
                  <c:v>21</c:v>
                </c:pt>
                <c:pt idx="7">
                  <c:v>19</c:v>
                </c:pt>
                <c:pt idx="8">
                  <c:v>12</c:v>
                </c:pt>
                <c:pt idx="9">
                  <c:v>16</c:v>
                </c:pt>
                <c:pt idx="10">
                  <c:v>12</c:v>
                </c:pt>
                <c:pt idx="11">
                  <c:v>15</c:v>
                </c:pt>
                <c:pt idx="12">
                  <c:v>17</c:v>
                </c:pt>
                <c:pt idx="13">
                  <c:v>19</c:v>
                </c:pt>
                <c:pt idx="14">
                  <c:v>21</c:v>
                </c:pt>
                <c:pt idx="15">
                  <c:v>19</c:v>
                </c:pt>
                <c:pt idx="16">
                  <c:v>17</c:v>
                </c:pt>
                <c:pt idx="17">
                  <c:v>15</c:v>
                </c:pt>
                <c:pt idx="18">
                  <c:v>15</c:v>
                </c:pt>
                <c:pt idx="19">
                  <c:v>8</c:v>
                </c:pt>
                <c:pt idx="20">
                  <c:v>5</c:v>
                </c:pt>
                <c:pt idx="21">
                  <c:v>-2</c:v>
                </c:pt>
                <c:pt idx="22">
                  <c:v>-4</c:v>
                </c:pt>
                <c:pt idx="23">
                  <c:v>-3</c:v>
                </c:pt>
                <c:pt idx="24">
                  <c:v>2</c:v>
                </c:pt>
                <c:pt idx="25">
                  <c:v>3</c:v>
                </c:pt>
                <c:pt idx="26">
                  <c:v>10</c:v>
                </c:pt>
                <c:pt idx="27">
                  <c:v>11</c:v>
                </c:pt>
                <c:pt idx="28">
                  <c:v>10</c:v>
                </c:pt>
                <c:pt idx="29">
                  <c:v>2</c:v>
                </c:pt>
                <c:pt idx="30">
                  <c:v>5</c:v>
                </c:pt>
                <c:pt idx="31">
                  <c:v>1</c:v>
                </c:pt>
                <c:pt idx="32">
                  <c:v>3</c:v>
                </c:pt>
                <c:pt idx="33">
                  <c:v>2</c:v>
                </c:pt>
                <c:pt idx="34">
                  <c:v>5</c:v>
                </c:pt>
                <c:pt idx="35">
                  <c:v>-5</c:v>
                </c:pt>
                <c:pt idx="36">
                  <c:v>-3</c:v>
                </c:pt>
                <c:pt idx="37">
                  <c:v>7</c:v>
                </c:pt>
                <c:pt idx="38">
                  <c:v>8</c:v>
                </c:pt>
                <c:pt idx="39">
                  <c:v>1</c:v>
                </c:pt>
                <c:pt idx="40">
                  <c:v>7</c:v>
                </c:pt>
                <c:pt idx="41">
                  <c:v>4</c:v>
                </c:pt>
                <c:pt idx="42">
                  <c:v>0</c:v>
                </c:pt>
                <c:pt idx="43">
                  <c:v>1</c:v>
                </c:pt>
                <c:pt idx="44">
                  <c:v>7</c:v>
                </c:pt>
                <c:pt idx="45">
                  <c:v>-6</c:v>
                </c:pt>
                <c:pt idx="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425-46E3-868E-700ADE976044}"/>
            </c:ext>
          </c:extLst>
        </c:ser>
        <c:ser>
          <c:idx val="4"/>
          <c:order val="4"/>
          <c:tx>
            <c:strRef>
              <c:f>Indexek!$A$43</c:f>
              <c:strCache>
                <c:ptCount val="1"/>
                <c:pt idx="0">
                  <c:v>Árbevétel 3 hónap múlva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Indexek!$B$43:$AV$43</c:f>
              <c:numCache>
                <c:formatCode>General\ "pont"</c:formatCode>
                <c:ptCount val="47"/>
                <c:pt idx="0">
                  <c:v>0</c:v>
                </c:pt>
                <c:pt idx="1">
                  <c:v>19</c:v>
                </c:pt>
                <c:pt idx="2">
                  <c:v>24</c:v>
                </c:pt>
                <c:pt idx="3">
                  <c:v>24</c:v>
                </c:pt>
                <c:pt idx="4">
                  <c:v>32</c:v>
                </c:pt>
                <c:pt idx="5">
                  <c:v>25</c:v>
                </c:pt>
                <c:pt idx="6">
                  <c:v>30</c:v>
                </c:pt>
                <c:pt idx="7">
                  <c:v>23</c:v>
                </c:pt>
                <c:pt idx="8">
                  <c:v>19</c:v>
                </c:pt>
                <c:pt idx="9">
                  <c:v>26</c:v>
                </c:pt>
                <c:pt idx="10">
                  <c:v>20</c:v>
                </c:pt>
                <c:pt idx="11">
                  <c:v>7</c:v>
                </c:pt>
                <c:pt idx="12">
                  <c:v>13</c:v>
                </c:pt>
                <c:pt idx="13">
                  <c:v>30</c:v>
                </c:pt>
                <c:pt idx="14">
                  <c:v>30</c:v>
                </c:pt>
                <c:pt idx="15">
                  <c:v>17</c:v>
                </c:pt>
                <c:pt idx="16">
                  <c:v>18</c:v>
                </c:pt>
                <c:pt idx="17">
                  <c:v>16</c:v>
                </c:pt>
                <c:pt idx="18">
                  <c:v>20</c:v>
                </c:pt>
                <c:pt idx="19">
                  <c:v>4</c:v>
                </c:pt>
                <c:pt idx="20">
                  <c:v>-5</c:v>
                </c:pt>
                <c:pt idx="21">
                  <c:v>-9</c:v>
                </c:pt>
                <c:pt idx="22">
                  <c:v>-5</c:v>
                </c:pt>
                <c:pt idx="23">
                  <c:v>-9</c:v>
                </c:pt>
                <c:pt idx="24">
                  <c:v>-9</c:v>
                </c:pt>
                <c:pt idx="25">
                  <c:v>14</c:v>
                </c:pt>
                <c:pt idx="26">
                  <c:v>19</c:v>
                </c:pt>
                <c:pt idx="27">
                  <c:v>14</c:v>
                </c:pt>
                <c:pt idx="28">
                  <c:v>13</c:v>
                </c:pt>
                <c:pt idx="29">
                  <c:v>5</c:v>
                </c:pt>
                <c:pt idx="30">
                  <c:v>11</c:v>
                </c:pt>
                <c:pt idx="31">
                  <c:v>3</c:v>
                </c:pt>
                <c:pt idx="32">
                  <c:v>10</c:v>
                </c:pt>
                <c:pt idx="33">
                  <c:v>3</c:v>
                </c:pt>
                <c:pt idx="34">
                  <c:v>-2</c:v>
                </c:pt>
                <c:pt idx="35">
                  <c:v>-6</c:v>
                </c:pt>
                <c:pt idx="36">
                  <c:v>-10</c:v>
                </c:pt>
                <c:pt idx="37">
                  <c:v>22</c:v>
                </c:pt>
                <c:pt idx="38">
                  <c:v>28</c:v>
                </c:pt>
                <c:pt idx="39">
                  <c:v>9</c:v>
                </c:pt>
                <c:pt idx="40">
                  <c:v>9</c:v>
                </c:pt>
                <c:pt idx="41">
                  <c:v>18</c:v>
                </c:pt>
                <c:pt idx="42">
                  <c:v>19</c:v>
                </c:pt>
                <c:pt idx="43">
                  <c:v>16</c:v>
                </c:pt>
                <c:pt idx="44">
                  <c:v>15</c:v>
                </c:pt>
                <c:pt idx="45">
                  <c:v>13</c:v>
                </c:pt>
                <c:pt idx="4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425-46E3-868E-700ADE976044}"/>
            </c:ext>
          </c:extLst>
        </c:ser>
        <c:ser>
          <c:idx val="5"/>
          <c:order val="5"/>
          <c:tx>
            <c:strRef>
              <c:f>Indexek!$A$44</c:f>
              <c:strCache>
                <c:ptCount val="1"/>
                <c:pt idx="0">
                  <c:v>Kapacitás-kihasználtság 3 hónap múlva</c:v>
                </c:pt>
              </c:strCache>
            </c:strRef>
          </c:tx>
          <c:spPr>
            <a:ln w="25400" cap="rnd">
              <a:solidFill>
                <a:srgbClr val="9966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9660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9.7462827806519964E-3"/>
                  <c:y val="3.315969563949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5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Indexek!$B$44:$AV$44</c:f>
              <c:numCache>
                <c:formatCode>General\ "pont"</c:formatCode>
                <c:ptCount val="47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425-46E3-868E-700ADE976044}"/>
            </c:ext>
          </c:extLst>
        </c:ser>
        <c:ser>
          <c:idx val="6"/>
          <c:order val="6"/>
          <c:tx>
            <c:strRef>
              <c:f>Indexek!$A$45</c:f>
              <c:strCache>
                <c:ptCount val="1"/>
                <c:pt idx="0">
                  <c:v>Üzleti környezet 3 hónap múlva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425-46E3-868E-700ADE9760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Indexek!$B$38:$AV$38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Indexek!$B$45:$AV$45</c:f>
              <c:numCache>
                <c:formatCode>General\ "pont"</c:formatCode>
                <c:ptCount val="47"/>
                <c:pt idx="0">
                  <c:v>-10</c:v>
                </c:pt>
                <c:pt idx="1">
                  <c:v>7</c:v>
                </c:pt>
                <c:pt idx="2">
                  <c:v>17</c:v>
                </c:pt>
                <c:pt idx="3">
                  <c:v>12</c:v>
                </c:pt>
                <c:pt idx="4">
                  <c:v>25</c:v>
                </c:pt>
                <c:pt idx="5">
                  <c:v>18</c:v>
                </c:pt>
                <c:pt idx="6">
                  <c:v>20</c:v>
                </c:pt>
                <c:pt idx="7">
                  <c:v>5</c:v>
                </c:pt>
                <c:pt idx="8">
                  <c:v>2</c:v>
                </c:pt>
                <c:pt idx="9">
                  <c:v>6</c:v>
                </c:pt>
                <c:pt idx="10">
                  <c:v>-6</c:v>
                </c:pt>
                <c:pt idx="11">
                  <c:v>-11</c:v>
                </c:pt>
                <c:pt idx="12">
                  <c:v>-2</c:v>
                </c:pt>
                <c:pt idx="13">
                  <c:v>8</c:v>
                </c:pt>
                <c:pt idx="14">
                  <c:v>3</c:v>
                </c:pt>
                <c:pt idx="15">
                  <c:v>-28</c:v>
                </c:pt>
                <c:pt idx="16">
                  <c:v>-19</c:v>
                </c:pt>
                <c:pt idx="17">
                  <c:v>-17</c:v>
                </c:pt>
                <c:pt idx="18">
                  <c:v>-24</c:v>
                </c:pt>
                <c:pt idx="19">
                  <c:v>-38</c:v>
                </c:pt>
                <c:pt idx="20">
                  <c:v>-42</c:v>
                </c:pt>
                <c:pt idx="21">
                  <c:v>-51</c:v>
                </c:pt>
                <c:pt idx="22">
                  <c:v>-57</c:v>
                </c:pt>
                <c:pt idx="23">
                  <c:v>-40</c:v>
                </c:pt>
                <c:pt idx="24">
                  <c:v>-39</c:v>
                </c:pt>
                <c:pt idx="25">
                  <c:v>-19</c:v>
                </c:pt>
                <c:pt idx="26">
                  <c:v>-8</c:v>
                </c:pt>
                <c:pt idx="27">
                  <c:v>-13</c:v>
                </c:pt>
                <c:pt idx="28">
                  <c:v>-14</c:v>
                </c:pt>
                <c:pt idx="29">
                  <c:v>-19</c:v>
                </c:pt>
                <c:pt idx="30">
                  <c:v>-15</c:v>
                </c:pt>
                <c:pt idx="31">
                  <c:v>-22</c:v>
                </c:pt>
                <c:pt idx="32">
                  <c:v>-18</c:v>
                </c:pt>
                <c:pt idx="33">
                  <c:v>-21</c:v>
                </c:pt>
                <c:pt idx="34">
                  <c:v>-18</c:v>
                </c:pt>
                <c:pt idx="35">
                  <c:v>-21</c:v>
                </c:pt>
                <c:pt idx="36">
                  <c:v>-22</c:v>
                </c:pt>
                <c:pt idx="37">
                  <c:v>-1</c:v>
                </c:pt>
                <c:pt idx="38">
                  <c:v>-6</c:v>
                </c:pt>
                <c:pt idx="39">
                  <c:v>-7</c:v>
                </c:pt>
                <c:pt idx="40">
                  <c:v>-8</c:v>
                </c:pt>
                <c:pt idx="41">
                  <c:v>-7</c:v>
                </c:pt>
                <c:pt idx="42">
                  <c:v>-7</c:v>
                </c:pt>
                <c:pt idx="43">
                  <c:v>-3</c:v>
                </c:pt>
                <c:pt idx="44">
                  <c:v>-11</c:v>
                </c:pt>
                <c:pt idx="45">
                  <c:v>-14</c:v>
                </c:pt>
                <c:pt idx="46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425-46E3-868E-700ADE976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3163264"/>
        <c:axId val="1033163920"/>
      </c:lineChart>
      <c:catAx>
        <c:axId val="103316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920"/>
        <c:crosses val="autoZero"/>
        <c:auto val="1"/>
        <c:lblAlgn val="ctr"/>
        <c:lblOffset val="100"/>
        <c:noMultiLvlLbl val="0"/>
      </c:catAx>
      <c:valAx>
        <c:axId val="1033163920"/>
        <c:scaling>
          <c:orientation val="minMax"/>
          <c:max val="60"/>
          <c:min val="-6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3316326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8772969025915248E-4"/>
          <c:y val="0.81853888086213722"/>
          <c:w val="0.99971226318502926"/>
          <c:h val="0.181461119137862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12336666559122"/>
          <c:y val="2.7889541896471262E-2"/>
          <c:w val="0.80942154804162281"/>
          <c:h val="0.64691721238491451"/>
        </c:manualLayout>
      </c:layout>
      <c:lineChart>
        <c:grouping val="standard"/>
        <c:varyColors val="0"/>
        <c:ser>
          <c:idx val="0"/>
          <c:order val="0"/>
          <c:tx>
            <c:strRef>
              <c:f>Indexek!$B$102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elete val="1"/>
          </c:dLbls>
          <c:cat>
            <c:strRef>
              <c:f>Indexek!$A$103:$A$149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Indexek!$B$103:$B$149</c:f>
              <c:numCache>
                <c:formatCode>General\ "pont"</c:formatCode>
                <c:ptCount val="47"/>
                <c:pt idx="0">
                  <c:v>-10</c:v>
                </c:pt>
                <c:pt idx="1">
                  <c:v>5</c:v>
                </c:pt>
                <c:pt idx="2">
                  <c:v>8</c:v>
                </c:pt>
                <c:pt idx="3">
                  <c:v>3</c:v>
                </c:pt>
                <c:pt idx="4">
                  <c:v>15</c:v>
                </c:pt>
                <c:pt idx="5">
                  <c:v>13</c:v>
                </c:pt>
                <c:pt idx="6">
                  <c:v>11</c:v>
                </c:pt>
                <c:pt idx="7">
                  <c:v>6</c:v>
                </c:pt>
                <c:pt idx="8">
                  <c:v>3</c:v>
                </c:pt>
                <c:pt idx="9">
                  <c:v>6</c:v>
                </c:pt>
                <c:pt idx="10">
                  <c:v>6</c:v>
                </c:pt>
                <c:pt idx="11">
                  <c:v>-1</c:v>
                </c:pt>
                <c:pt idx="12">
                  <c:v>7</c:v>
                </c:pt>
                <c:pt idx="13">
                  <c:v>22</c:v>
                </c:pt>
                <c:pt idx="14">
                  <c:v>15</c:v>
                </c:pt>
                <c:pt idx="15">
                  <c:v>2</c:v>
                </c:pt>
                <c:pt idx="16">
                  <c:v>1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-18</c:v>
                </c:pt>
                <c:pt idx="22">
                  <c:v>-13</c:v>
                </c:pt>
                <c:pt idx="23">
                  <c:v>-13</c:v>
                </c:pt>
                <c:pt idx="24">
                  <c:v>-15</c:v>
                </c:pt>
                <c:pt idx="25">
                  <c:v>0</c:v>
                </c:pt>
                <c:pt idx="26">
                  <c:v>2</c:v>
                </c:pt>
                <c:pt idx="27">
                  <c:v>1</c:v>
                </c:pt>
                <c:pt idx="28">
                  <c:v>2</c:v>
                </c:pt>
                <c:pt idx="29">
                  <c:v>-7</c:v>
                </c:pt>
                <c:pt idx="30">
                  <c:v>-2</c:v>
                </c:pt>
                <c:pt idx="31">
                  <c:v>-14</c:v>
                </c:pt>
                <c:pt idx="32">
                  <c:v>-3</c:v>
                </c:pt>
                <c:pt idx="33">
                  <c:v>-9</c:v>
                </c:pt>
                <c:pt idx="34">
                  <c:v>-11</c:v>
                </c:pt>
                <c:pt idx="35">
                  <c:v>-9</c:v>
                </c:pt>
                <c:pt idx="36">
                  <c:v>-6</c:v>
                </c:pt>
                <c:pt idx="37">
                  <c:v>11</c:v>
                </c:pt>
                <c:pt idx="38">
                  <c:v>7</c:v>
                </c:pt>
                <c:pt idx="39">
                  <c:v>-4</c:v>
                </c:pt>
                <c:pt idx="40">
                  <c:v>-3</c:v>
                </c:pt>
                <c:pt idx="41">
                  <c:v>-7</c:v>
                </c:pt>
                <c:pt idx="42">
                  <c:v>4</c:v>
                </c:pt>
                <c:pt idx="43">
                  <c:v>-7</c:v>
                </c:pt>
                <c:pt idx="44">
                  <c:v>-8</c:v>
                </c:pt>
                <c:pt idx="45">
                  <c:v>-5</c:v>
                </c:pt>
                <c:pt idx="46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40-4AEB-9CE2-EA4F789DA51D}"/>
            </c:ext>
          </c:extLst>
        </c:ser>
        <c:ser>
          <c:idx val="1"/>
          <c:order val="1"/>
          <c:tx>
            <c:strRef>
              <c:f>Indexek!$C$102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5.5747636157566669E-3"/>
                  <c:y val="-2.284471688440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40-4AEB-9CE2-EA4F789DA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Indexek!$A$103:$A$149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Indexek!$C$103:$C$149</c:f>
              <c:numCache>
                <c:formatCode>General\ "pont"</c:formatCode>
                <c:ptCount val="47"/>
                <c:pt idx="0">
                  <c:v>1</c:v>
                </c:pt>
                <c:pt idx="1">
                  <c:v>16</c:v>
                </c:pt>
                <c:pt idx="2">
                  <c:v>25</c:v>
                </c:pt>
                <c:pt idx="3">
                  <c:v>16</c:v>
                </c:pt>
                <c:pt idx="4">
                  <c:v>30</c:v>
                </c:pt>
                <c:pt idx="5">
                  <c:v>26</c:v>
                </c:pt>
                <c:pt idx="6">
                  <c:v>21</c:v>
                </c:pt>
                <c:pt idx="7">
                  <c:v>19</c:v>
                </c:pt>
                <c:pt idx="8">
                  <c:v>20</c:v>
                </c:pt>
                <c:pt idx="9">
                  <c:v>19</c:v>
                </c:pt>
                <c:pt idx="10">
                  <c:v>19</c:v>
                </c:pt>
                <c:pt idx="11">
                  <c:v>14</c:v>
                </c:pt>
                <c:pt idx="12">
                  <c:v>18</c:v>
                </c:pt>
                <c:pt idx="13">
                  <c:v>33</c:v>
                </c:pt>
                <c:pt idx="14">
                  <c:v>29</c:v>
                </c:pt>
                <c:pt idx="15">
                  <c:v>11</c:v>
                </c:pt>
                <c:pt idx="16">
                  <c:v>13</c:v>
                </c:pt>
                <c:pt idx="17">
                  <c:v>17</c:v>
                </c:pt>
                <c:pt idx="18">
                  <c:v>15</c:v>
                </c:pt>
                <c:pt idx="19">
                  <c:v>0</c:v>
                </c:pt>
                <c:pt idx="20">
                  <c:v>-9</c:v>
                </c:pt>
                <c:pt idx="21">
                  <c:v>-17</c:v>
                </c:pt>
                <c:pt idx="22">
                  <c:v>-12</c:v>
                </c:pt>
                <c:pt idx="23">
                  <c:v>-9</c:v>
                </c:pt>
                <c:pt idx="24">
                  <c:v>-5</c:v>
                </c:pt>
                <c:pt idx="25">
                  <c:v>8</c:v>
                </c:pt>
                <c:pt idx="26">
                  <c:v>16</c:v>
                </c:pt>
                <c:pt idx="27">
                  <c:v>8</c:v>
                </c:pt>
                <c:pt idx="28">
                  <c:v>10</c:v>
                </c:pt>
                <c:pt idx="29">
                  <c:v>5</c:v>
                </c:pt>
                <c:pt idx="30">
                  <c:v>6</c:v>
                </c:pt>
                <c:pt idx="31">
                  <c:v>0</c:v>
                </c:pt>
                <c:pt idx="32">
                  <c:v>-7</c:v>
                </c:pt>
                <c:pt idx="33">
                  <c:v>-1</c:v>
                </c:pt>
                <c:pt idx="34">
                  <c:v>-3</c:v>
                </c:pt>
                <c:pt idx="35">
                  <c:v>-5</c:v>
                </c:pt>
                <c:pt idx="36">
                  <c:v>1</c:v>
                </c:pt>
                <c:pt idx="37">
                  <c:v>15</c:v>
                </c:pt>
                <c:pt idx="38">
                  <c:v>22</c:v>
                </c:pt>
                <c:pt idx="39">
                  <c:v>8</c:v>
                </c:pt>
                <c:pt idx="40">
                  <c:v>13</c:v>
                </c:pt>
                <c:pt idx="41">
                  <c:v>10</c:v>
                </c:pt>
                <c:pt idx="42">
                  <c:v>11</c:v>
                </c:pt>
                <c:pt idx="43">
                  <c:v>14</c:v>
                </c:pt>
                <c:pt idx="44">
                  <c:v>7</c:v>
                </c:pt>
                <c:pt idx="45">
                  <c:v>-1</c:v>
                </c:pt>
                <c:pt idx="46">
                  <c:v>-5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940-4AEB-9CE2-EA4F789DA51D}"/>
            </c:ext>
          </c:extLst>
        </c:ser>
        <c:ser>
          <c:idx val="2"/>
          <c:order val="2"/>
          <c:tx>
            <c:strRef>
              <c:f>Indexek!$D$102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40-4AEB-9CE2-EA4F789DA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Indexek!$A$103:$A$149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Indexek!$D$103:$D$149</c:f>
              <c:numCache>
                <c:formatCode>General\ "pont"</c:formatCode>
                <c:ptCount val="47"/>
                <c:pt idx="0">
                  <c:v>10</c:v>
                </c:pt>
                <c:pt idx="1">
                  <c:v>27</c:v>
                </c:pt>
                <c:pt idx="2">
                  <c:v>30</c:v>
                </c:pt>
                <c:pt idx="3">
                  <c:v>31</c:v>
                </c:pt>
                <c:pt idx="4">
                  <c:v>37</c:v>
                </c:pt>
                <c:pt idx="5">
                  <c:v>37</c:v>
                </c:pt>
                <c:pt idx="6">
                  <c:v>33</c:v>
                </c:pt>
                <c:pt idx="7">
                  <c:v>28</c:v>
                </c:pt>
                <c:pt idx="8">
                  <c:v>29</c:v>
                </c:pt>
                <c:pt idx="9">
                  <c:v>23</c:v>
                </c:pt>
                <c:pt idx="10">
                  <c:v>25</c:v>
                </c:pt>
                <c:pt idx="11">
                  <c:v>19</c:v>
                </c:pt>
                <c:pt idx="12">
                  <c:v>17</c:v>
                </c:pt>
                <c:pt idx="13">
                  <c:v>34</c:v>
                </c:pt>
                <c:pt idx="14">
                  <c:v>41</c:v>
                </c:pt>
                <c:pt idx="15">
                  <c:v>25</c:v>
                </c:pt>
                <c:pt idx="16">
                  <c:v>20</c:v>
                </c:pt>
                <c:pt idx="17">
                  <c:v>12</c:v>
                </c:pt>
                <c:pt idx="18">
                  <c:v>23</c:v>
                </c:pt>
                <c:pt idx="19">
                  <c:v>-4</c:v>
                </c:pt>
                <c:pt idx="20">
                  <c:v>-15</c:v>
                </c:pt>
                <c:pt idx="21">
                  <c:v>-8</c:v>
                </c:pt>
                <c:pt idx="22">
                  <c:v>-12</c:v>
                </c:pt>
                <c:pt idx="23">
                  <c:v>1</c:v>
                </c:pt>
                <c:pt idx="24">
                  <c:v>7</c:v>
                </c:pt>
                <c:pt idx="25">
                  <c:v>22</c:v>
                </c:pt>
                <c:pt idx="26">
                  <c:v>39</c:v>
                </c:pt>
                <c:pt idx="27">
                  <c:v>21</c:v>
                </c:pt>
                <c:pt idx="28">
                  <c:v>14</c:v>
                </c:pt>
                <c:pt idx="29">
                  <c:v>5</c:v>
                </c:pt>
                <c:pt idx="30">
                  <c:v>6</c:v>
                </c:pt>
                <c:pt idx="31">
                  <c:v>-4</c:v>
                </c:pt>
                <c:pt idx="32">
                  <c:v>3</c:v>
                </c:pt>
                <c:pt idx="33">
                  <c:v>-1</c:v>
                </c:pt>
                <c:pt idx="34">
                  <c:v>0</c:v>
                </c:pt>
                <c:pt idx="35">
                  <c:v>2</c:v>
                </c:pt>
                <c:pt idx="36">
                  <c:v>0</c:v>
                </c:pt>
                <c:pt idx="37">
                  <c:v>20</c:v>
                </c:pt>
                <c:pt idx="38">
                  <c:v>24</c:v>
                </c:pt>
                <c:pt idx="39">
                  <c:v>5</c:v>
                </c:pt>
                <c:pt idx="40">
                  <c:v>22</c:v>
                </c:pt>
                <c:pt idx="41">
                  <c:v>14</c:v>
                </c:pt>
                <c:pt idx="42">
                  <c:v>10</c:v>
                </c:pt>
                <c:pt idx="43">
                  <c:v>13</c:v>
                </c:pt>
                <c:pt idx="44">
                  <c:v>9</c:v>
                </c:pt>
                <c:pt idx="45">
                  <c:v>4</c:v>
                </c:pt>
                <c:pt idx="4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40-4AEB-9CE2-EA4F789DA51D}"/>
            </c:ext>
          </c:extLst>
        </c:ser>
        <c:ser>
          <c:idx val="3"/>
          <c:order val="3"/>
          <c:tx>
            <c:strRef>
              <c:f>Indexek!$E$102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40-4AEB-9CE2-EA4F789DA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Indexek!$A$103:$A$149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Indexek!$E$103:$E$149</c:f>
              <c:numCache>
                <c:formatCode>General\ "pont"</c:formatCode>
                <c:ptCount val="47"/>
                <c:pt idx="0">
                  <c:v>19</c:v>
                </c:pt>
                <c:pt idx="1">
                  <c:v>31</c:v>
                </c:pt>
                <c:pt idx="2">
                  <c:v>37</c:v>
                </c:pt>
                <c:pt idx="3">
                  <c:v>38</c:v>
                </c:pt>
                <c:pt idx="4">
                  <c:v>39</c:v>
                </c:pt>
                <c:pt idx="5">
                  <c:v>27</c:v>
                </c:pt>
                <c:pt idx="6">
                  <c:v>49</c:v>
                </c:pt>
                <c:pt idx="7">
                  <c:v>38</c:v>
                </c:pt>
                <c:pt idx="8">
                  <c:v>32</c:v>
                </c:pt>
                <c:pt idx="9">
                  <c:v>42</c:v>
                </c:pt>
                <c:pt idx="10">
                  <c:v>34</c:v>
                </c:pt>
                <c:pt idx="11">
                  <c:v>40</c:v>
                </c:pt>
                <c:pt idx="12">
                  <c:v>43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31</c:v>
                </c:pt>
                <c:pt idx="17">
                  <c:v>24</c:v>
                </c:pt>
                <c:pt idx="18">
                  <c:v>22</c:v>
                </c:pt>
                <c:pt idx="19">
                  <c:v>13</c:v>
                </c:pt>
                <c:pt idx="20">
                  <c:v>27</c:v>
                </c:pt>
                <c:pt idx="21">
                  <c:v>11</c:v>
                </c:pt>
                <c:pt idx="22">
                  <c:v>8</c:v>
                </c:pt>
                <c:pt idx="23">
                  <c:v>18</c:v>
                </c:pt>
                <c:pt idx="24">
                  <c:v>21</c:v>
                </c:pt>
                <c:pt idx="25">
                  <c:v>33</c:v>
                </c:pt>
                <c:pt idx="26">
                  <c:v>28</c:v>
                </c:pt>
                <c:pt idx="27">
                  <c:v>28</c:v>
                </c:pt>
                <c:pt idx="28">
                  <c:v>23</c:v>
                </c:pt>
                <c:pt idx="29">
                  <c:v>23</c:v>
                </c:pt>
                <c:pt idx="30">
                  <c:v>17</c:v>
                </c:pt>
                <c:pt idx="31">
                  <c:v>19</c:v>
                </c:pt>
                <c:pt idx="32">
                  <c:v>18</c:v>
                </c:pt>
                <c:pt idx="33">
                  <c:v>18</c:v>
                </c:pt>
                <c:pt idx="34">
                  <c:v>25</c:v>
                </c:pt>
                <c:pt idx="35">
                  <c:v>20</c:v>
                </c:pt>
                <c:pt idx="36">
                  <c:v>17</c:v>
                </c:pt>
                <c:pt idx="37">
                  <c:v>33</c:v>
                </c:pt>
                <c:pt idx="38">
                  <c:v>29</c:v>
                </c:pt>
                <c:pt idx="39">
                  <c:v>24</c:v>
                </c:pt>
                <c:pt idx="40">
                  <c:v>13</c:v>
                </c:pt>
                <c:pt idx="41">
                  <c:v>24</c:v>
                </c:pt>
                <c:pt idx="42">
                  <c:v>16</c:v>
                </c:pt>
                <c:pt idx="43">
                  <c:v>22</c:v>
                </c:pt>
                <c:pt idx="44">
                  <c:v>21</c:v>
                </c:pt>
                <c:pt idx="45">
                  <c:v>20</c:v>
                </c:pt>
                <c:pt idx="46">
                  <c:v>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940-4AEB-9CE2-EA4F789DA51D}"/>
            </c:ext>
          </c:extLst>
        </c:ser>
        <c:ser>
          <c:idx val="4"/>
          <c:order val="4"/>
          <c:tx>
            <c:strRef>
              <c:f>Indexek!$F$102</c:f>
              <c:strCache>
                <c:ptCount val="1"/>
                <c:pt idx="0">
                  <c:v>Várakozások indexe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40-4AEB-9CE2-EA4F789DA5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Indexek!$A$103:$A$149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Indexek!$F$103:$F$149</c:f>
              <c:numCache>
                <c:formatCode>General\ "pont"</c:formatCode>
                <c:ptCount val="47"/>
                <c:pt idx="0">
                  <c:v>4</c:v>
                </c:pt>
                <c:pt idx="1">
                  <c:v>17</c:v>
                </c:pt>
                <c:pt idx="2">
                  <c:v>21</c:v>
                </c:pt>
                <c:pt idx="3">
                  <c:v>18</c:v>
                </c:pt>
                <c:pt idx="4">
                  <c:v>27</c:v>
                </c:pt>
                <c:pt idx="5">
                  <c:v>22</c:v>
                </c:pt>
                <c:pt idx="6">
                  <c:v>26</c:v>
                </c:pt>
                <c:pt idx="7">
                  <c:v>20</c:v>
                </c:pt>
                <c:pt idx="8">
                  <c:v>16</c:v>
                </c:pt>
                <c:pt idx="9">
                  <c:v>21</c:v>
                </c:pt>
                <c:pt idx="10">
                  <c:v>18</c:v>
                </c:pt>
                <c:pt idx="11">
                  <c:v>17</c:v>
                </c:pt>
                <c:pt idx="12">
                  <c:v>22</c:v>
                </c:pt>
                <c:pt idx="13">
                  <c:v>30</c:v>
                </c:pt>
                <c:pt idx="14">
                  <c:v>29</c:v>
                </c:pt>
                <c:pt idx="15">
                  <c:v>14</c:v>
                </c:pt>
                <c:pt idx="16">
                  <c:v>16</c:v>
                </c:pt>
                <c:pt idx="17">
                  <c:v>14</c:v>
                </c:pt>
                <c:pt idx="18">
                  <c:v>13</c:v>
                </c:pt>
                <c:pt idx="19">
                  <c:v>1</c:v>
                </c:pt>
                <c:pt idx="20">
                  <c:v>-2</c:v>
                </c:pt>
                <c:pt idx="21">
                  <c:v>-8</c:v>
                </c:pt>
                <c:pt idx="22">
                  <c:v>-5</c:v>
                </c:pt>
                <c:pt idx="23">
                  <c:v>0</c:v>
                </c:pt>
                <c:pt idx="24">
                  <c:v>1</c:v>
                </c:pt>
                <c:pt idx="25">
                  <c:v>14</c:v>
                </c:pt>
                <c:pt idx="26">
                  <c:v>17</c:v>
                </c:pt>
                <c:pt idx="27">
                  <c:v>13</c:v>
                </c:pt>
                <c:pt idx="28">
                  <c:v>14</c:v>
                </c:pt>
                <c:pt idx="29">
                  <c:v>9</c:v>
                </c:pt>
                <c:pt idx="30">
                  <c:v>7</c:v>
                </c:pt>
                <c:pt idx="31">
                  <c:v>2</c:v>
                </c:pt>
                <c:pt idx="32">
                  <c:v>5</c:v>
                </c:pt>
                <c:pt idx="33">
                  <c:v>3</c:v>
                </c:pt>
                <c:pt idx="34">
                  <c:v>5</c:v>
                </c:pt>
                <c:pt idx="35">
                  <c:v>4</c:v>
                </c:pt>
                <c:pt idx="36">
                  <c:v>5</c:v>
                </c:pt>
                <c:pt idx="37">
                  <c:v>21</c:v>
                </c:pt>
                <c:pt idx="38">
                  <c:v>20</c:v>
                </c:pt>
                <c:pt idx="39">
                  <c:v>10</c:v>
                </c:pt>
                <c:pt idx="40">
                  <c:v>10</c:v>
                </c:pt>
                <c:pt idx="41">
                  <c:v>12</c:v>
                </c:pt>
                <c:pt idx="42">
                  <c:v>11</c:v>
                </c:pt>
                <c:pt idx="43">
                  <c:v>12</c:v>
                </c:pt>
                <c:pt idx="44">
                  <c:v>9</c:v>
                </c:pt>
                <c:pt idx="45">
                  <c:v>5</c:v>
                </c:pt>
                <c:pt idx="46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40-4AEB-9CE2-EA4F789DA5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05343440"/>
        <c:axId val="1005346064"/>
      </c:lineChart>
      <c:catAx>
        <c:axId val="100534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6064"/>
        <c:crosses val="autoZero"/>
        <c:auto val="1"/>
        <c:lblAlgn val="ctr"/>
        <c:lblOffset val="0"/>
        <c:noMultiLvlLbl val="0"/>
      </c:catAx>
      <c:valAx>
        <c:axId val="1005346064"/>
        <c:scaling>
          <c:orientation val="minMax"/>
          <c:max val="50"/>
          <c:min val="-30"/>
        </c:scaling>
        <c:delete val="0"/>
        <c:axPos val="l"/>
        <c:numFmt formatCode="General\ &quot;pont&quot;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1005343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6701190694885507"/>
          <c:y val="0.92954893176464948"/>
          <c:w val="0.6854878587574379"/>
          <c:h val="7.04510682353505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2000"/>
      </a:pPr>
      <a:endParaRPr lang="hu-H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488975780467383E-2"/>
          <c:y val="3.8860131393449619E-2"/>
          <c:w val="0.87106111757941085"/>
          <c:h val="0.65696188916266252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verzió'!$B$55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20D-47AB-ADC7-EBF69291DAC0}"/>
              </c:ext>
            </c:extLst>
          </c:dPt>
          <c:dPt>
            <c:idx val="4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20D-47AB-ADC7-EBF69291DAC0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20D-47AB-ADC7-EBF69291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verzió'!$B$56:$B$102</c:f>
              <c:numCache>
                <c:formatCode>0%</c:formatCode>
                <c:ptCount val="47"/>
                <c:pt idx="0">
                  <c:v>0.77494545454545438</c:v>
                </c:pt>
                <c:pt idx="1">
                  <c:v>0.67519035532994942</c:v>
                </c:pt>
                <c:pt idx="2">
                  <c:v>0.71971608832807565</c:v>
                </c:pt>
                <c:pt idx="3">
                  <c:v>0.7</c:v>
                </c:pt>
                <c:pt idx="4">
                  <c:v>0.75</c:v>
                </c:pt>
                <c:pt idx="5">
                  <c:v>0.84</c:v>
                </c:pt>
                <c:pt idx="6">
                  <c:v>0.85</c:v>
                </c:pt>
                <c:pt idx="7">
                  <c:v>0.83</c:v>
                </c:pt>
                <c:pt idx="8">
                  <c:v>0.87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0.9</c:v>
                </c:pt>
                <c:pt idx="13">
                  <c:v>0.87</c:v>
                </c:pt>
                <c:pt idx="14">
                  <c:v>0.88</c:v>
                </c:pt>
                <c:pt idx="15">
                  <c:v>0.86</c:v>
                </c:pt>
                <c:pt idx="16">
                  <c:v>0.91</c:v>
                </c:pt>
                <c:pt idx="17">
                  <c:v>0.87</c:v>
                </c:pt>
                <c:pt idx="18">
                  <c:v>0.89</c:v>
                </c:pt>
                <c:pt idx="19">
                  <c:v>0.89</c:v>
                </c:pt>
                <c:pt idx="20">
                  <c:v>0.84</c:v>
                </c:pt>
                <c:pt idx="21">
                  <c:v>0.85</c:v>
                </c:pt>
                <c:pt idx="22">
                  <c:v>0.89</c:v>
                </c:pt>
                <c:pt idx="23">
                  <c:v>0.89</c:v>
                </c:pt>
                <c:pt idx="24">
                  <c:v>0.84</c:v>
                </c:pt>
                <c:pt idx="25">
                  <c:v>0.81</c:v>
                </c:pt>
                <c:pt idx="26">
                  <c:v>0.82</c:v>
                </c:pt>
                <c:pt idx="27">
                  <c:v>0.84</c:v>
                </c:pt>
                <c:pt idx="28">
                  <c:v>0.84</c:v>
                </c:pt>
                <c:pt idx="29">
                  <c:v>0.86</c:v>
                </c:pt>
                <c:pt idx="30">
                  <c:v>0.88</c:v>
                </c:pt>
                <c:pt idx="31">
                  <c:v>0.79</c:v>
                </c:pt>
                <c:pt idx="32">
                  <c:v>0.82</c:v>
                </c:pt>
                <c:pt idx="33">
                  <c:v>0.84</c:v>
                </c:pt>
                <c:pt idx="34">
                  <c:v>0.82</c:v>
                </c:pt>
                <c:pt idx="35">
                  <c:v>0.85</c:v>
                </c:pt>
                <c:pt idx="36">
                  <c:v>0.84</c:v>
                </c:pt>
                <c:pt idx="37">
                  <c:v>0.84</c:v>
                </c:pt>
                <c:pt idx="38">
                  <c:v>0.8</c:v>
                </c:pt>
                <c:pt idx="39">
                  <c:v>0.82</c:v>
                </c:pt>
                <c:pt idx="40">
                  <c:v>0.82</c:v>
                </c:pt>
                <c:pt idx="41">
                  <c:v>0.8</c:v>
                </c:pt>
                <c:pt idx="42">
                  <c:v>0.88</c:v>
                </c:pt>
                <c:pt idx="43">
                  <c:v>0.84</c:v>
                </c:pt>
                <c:pt idx="44">
                  <c:v>0.81</c:v>
                </c:pt>
                <c:pt idx="45">
                  <c:v>0.84</c:v>
                </c:pt>
                <c:pt idx="46">
                  <c:v>0.79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20D-47AB-ADC7-EBF69291DAC0}"/>
            </c:ext>
          </c:extLst>
        </c:ser>
        <c:ser>
          <c:idx val="1"/>
          <c:order val="1"/>
          <c:tx>
            <c:strRef>
              <c:f>'Új verzió'!$C$55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120D-47AB-ADC7-EBF69291DAC0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20D-47AB-ADC7-EBF69291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verzió'!$C$56:$C$102</c:f>
              <c:numCache>
                <c:formatCode>0%</c:formatCode>
                <c:ptCount val="47"/>
                <c:pt idx="0">
                  <c:v>0.85590062111801246</c:v>
                </c:pt>
                <c:pt idx="1">
                  <c:v>0.77149837133550492</c:v>
                </c:pt>
                <c:pt idx="2">
                  <c:v>0.83971553610503291</c:v>
                </c:pt>
                <c:pt idx="3">
                  <c:v>0.87</c:v>
                </c:pt>
                <c:pt idx="4">
                  <c:v>0.9</c:v>
                </c:pt>
                <c:pt idx="5">
                  <c:v>0.91</c:v>
                </c:pt>
                <c:pt idx="6">
                  <c:v>0.96</c:v>
                </c:pt>
                <c:pt idx="7">
                  <c:v>0.95</c:v>
                </c:pt>
                <c:pt idx="8">
                  <c:v>0.98</c:v>
                </c:pt>
                <c:pt idx="9">
                  <c:v>0.95</c:v>
                </c:pt>
                <c:pt idx="10">
                  <c:v>0.98</c:v>
                </c:pt>
                <c:pt idx="11">
                  <c:v>0.96</c:v>
                </c:pt>
                <c:pt idx="12">
                  <c:v>0.97</c:v>
                </c:pt>
                <c:pt idx="13">
                  <c:v>0.95</c:v>
                </c:pt>
                <c:pt idx="14">
                  <c:v>0.96</c:v>
                </c:pt>
                <c:pt idx="15">
                  <c:v>0.97</c:v>
                </c:pt>
                <c:pt idx="16">
                  <c:v>0.96</c:v>
                </c:pt>
                <c:pt idx="17">
                  <c:v>0.99</c:v>
                </c:pt>
                <c:pt idx="18">
                  <c:v>0.98</c:v>
                </c:pt>
                <c:pt idx="19">
                  <c:v>0.97</c:v>
                </c:pt>
                <c:pt idx="20">
                  <c:v>0.94</c:v>
                </c:pt>
                <c:pt idx="21">
                  <c:v>0.91</c:v>
                </c:pt>
                <c:pt idx="22">
                  <c:v>0.96</c:v>
                </c:pt>
                <c:pt idx="23">
                  <c:v>0.88</c:v>
                </c:pt>
                <c:pt idx="24">
                  <c:v>0.94</c:v>
                </c:pt>
                <c:pt idx="25">
                  <c:v>0.89</c:v>
                </c:pt>
                <c:pt idx="26">
                  <c:v>0.89</c:v>
                </c:pt>
                <c:pt idx="27">
                  <c:v>0.86</c:v>
                </c:pt>
                <c:pt idx="28">
                  <c:v>0.9</c:v>
                </c:pt>
                <c:pt idx="29">
                  <c:v>0.87</c:v>
                </c:pt>
                <c:pt idx="30">
                  <c:v>0.9</c:v>
                </c:pt>
                <c:pt idx="31">
                  <c:v>0.89</c:v>
                </c:pt>
                <c:pt idx="32">
                  <c:v>0.89</c:v>
                </c:pt>
                <c:pt idx="33">
                  <c:v>0.88</c:v>
                </c:pt>
                <c:pt idx="34">
                  <c:v>0.88</c:v>
                </c:pt>
                <c:pt idx="35">
                  <c:v>0.89</c:v>
                </c:pt>
                <c:pt idx="36">
                  <c:v>0.87</c:v>
                </c:pt>
                <c:pt idx="37">
                  <c:v>0.9</c:v>
                </c:pt>
                <c:pt idx="38">
                  <c:v>0.88</c:v>
                </c:pt>
                <c:pt idx="39">
                  <c:v>0.86</c:v>
                </c:pt>
                <c:pt idx="40">
                  <c:v>0.91</c:v>
                </c:pt>
                <c:pt idx="41">
                  <c:v>0.87</c:v>
                </c:pt>
                <c:pt idx="42">
                  <c:v>0.87</c:v>
                </c:pt>
                <c:pt idx="43">
                  <c:v>0.89</c:v>
                </c:pt>
                <c:pt idx="44">
                  <c:v>0.86</c:v>
                </c:pt>
                <c:pt idx="45">
                  <c:v>0.9</c:v>
                </c:pt>
                <c:pt idx="46">
                  <c:v>0.85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20D-47AB-ADC7-EBF69291DAC0}"/>
            </c:ext>
          </c:extLst>
        </c:ser>
        <c:ser>
          <c:idx val="2"/>
          <c:order val="2"/>
          <c:tx>
            <c:strRef>
              <c:f>'Új verzió'!$D$55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-1.3948243669007518E-3"/>
                  <c:y val="-1.9445281246519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20D-47AB-ADC7-EBF69291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verzió'!$D$56:$D$102</c:f>
              <c:numCache>
                <c:formatCode>0%</c:formatCode>
                <c:ptCount val="47"/>
                <c:pt idx="0">
                  <c:v>0.8844537815126049</c:v>
                </c:pt>
                <c:pt idx="1">
                  <c:v>0.80644171779141105</c:v>
                </c:pt>
                <c:pt idx="2">
                  <c:v>0.89417808219178063</c:v>
                </c:pt>
                <c:pt idx="3">
                  <c:v>0.92</c:v>
                </c:pt>
                <c:pt idx="4">
                  <c:v>0.94</c:v>
                </c:pt>
                <c:pt idx="5">
                  <c:v>1.02</c:v>
                </c:pt>
                <c:pt idx="6">
                  <c:v>0.99</c:v>
                </c:pt>
                <c:pt idx="7">
                  <c:v>1</c:v>
                </c:pt>
                <c:pt idx="8">
                  <c:v>1.01</c:v>
                </c:pt>
                <c:pt idx="9">
                  <c:v>0.98</c:v>
                </c:pt>
                <c:pt idx="10">
                  <c:v>1.01</c:v>
                </c:pt>
                <c:pt idx="11">
                  <c:v>1.01</c:v>
                </c:pt>
                <c:pt idx="12">
                  <c:v>1.04</c:v>
                </c:pt>
                <c:pt idx="13">
                  <c:v>0.98</c:v>
                </c:pt>
                <c:pt idx="14">
                  <c:v>1.03</c:v>
                </c:pt>
                <c:pt idx="15">
                  <c:v>1.03</c:v>
                </c:pt>
                <c:pt idx="16">
                  <c:v>1.03</c:v>
                </c:pt>
                <c:pt idx="17">
                  <c:v>1.01</c:v>
                </c:pt>
                <c:pt idx="18">
                  <c:v>1</c:v>
                </c:pt>
                <c:pt idx="19">
                  <c:v>1.01</c:v>
                </c:pt>
                <c:pt idx="20">
                  <c:v>0.95</c:v>
                </c:pt>
                <c:pt idx="21">
                  <c:v>0.98</c:v>
                </c:pt>
                <c:pt idx="22">
                  <c:v>0.95</c:v>
                </c:pt>
                <c:pt idx="23">
                  <c:v>0.91</c:v>
                </c:pt>
                <c:pt idx="24">
                  <c:v>0.98</c:v>
                </c:pt>
                <c:pt idx="25">
                  <c:v>0.92</c:v>
                </c:pt>
                <c:pt idx="26">
                  <c:v>0.96</c:v>
                </c:pt>
                <c:pt idx="27">
                  <c:v>0.92</c:v>
                </c:pt>
                <c:pt idx="28">
                  <c:v>0.91</c:v>
                </c:pt>
                <c:pt idx="29">
                  <c:v>0.9</c:v>
                </c:pt>
                <c:pt idx="30">
                  <c:v>0.92</c:v>
                </c:pt>
                <c:pt idx="31">
                  <c:v>0.9</c:v>
                </c:pt>
                <c:pt idx="32">
                  <c:v>0.93</c:v>
                </c:pt>
                <c:pt idx="33">
                  <c:v>0.91</c:v>
                </c:pt>
                <c:pt idx="34">
                  <c:v>0.95</c:v>
                </c:pt>
                <c:pt idx="35">
                  <c:v>0.9</c:v>
                </c:pt>
                <c:pt idx="36">
                  <c:v>0.92</c:v>
                </c:pt>
                <c:pt idx="37">
                  <c:v>0.88</c:v>
                </c:pt>
                <c:pt idx="38">
                  <c:v>0.85</c:v>
                </c:pt>
                <c:pt idx="39">
                  <c:v>0.85</c:v>
                </c:pt>
                <c:pt idx="40">
                  <c:v>0.9</c:v>
                </c:pt>
                <c:pt idx="41">
                  <c:v>0.93</c:v>
                </c:pt>
                <c:pt idx="42">
                  <c:v>0.87</c:v>
                </c:pt>
                <c:pt idx="43">
                  <c:v>0.92</c:v>
                </c:pt>
                <c:pt idx="44">
                  <c:v>0.87</c:v>
                </c:pt>
                <c:pt idx="45">
                  <c:v>0.9</c:v>
                </c:pt>
                <c:pt idx="46">
                  <c:v>0.88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20D-47AB-ADC7-EBF69291DAC0}"/>
            </c:ext>
          </c:extLst>
        </c:ser>
        <c:ser>
          <c:idx val="3"/>
          <c:order val="3"/>
          <c:tx>
            <c:strRef>
              <c:f>'Új verzió'!$E$55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20D-47AB-ADC7-EBF69291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verzió'!$E$56:$E$102</c:f>
              <c:numCache>
                <c:formatCode>0%</c:formatCode>
                <c:ptCount val="47"/>
                <c:pt idx="0">
                  <c:v>0.91455696202531644</c:v>
                </c:pt>
                <c:pt idx="1">
                  <c:v>0.96574074074074079</c:v>
                </c:pt>
                <c:pt idx="2">
                  <c:v>0.96964285714285703</c:v>
                </c:pt>
                <c:pt idx="3">
                  <c:v>0.97</c:v>
                </c:pt>
                <c:pt idx="4">
                  <c:v>1.08</c:v>
                </c:pt>
                <c:pt idx="5">
                  <c:v>1.17</c:v>
                </c:pt>
                <c:pt idx="6">
                  <c:v>1.1299999999999999</c:v>
                </c:pt>
                <c:pt idx="7">
                  <c:v>1.02</c:v>
                </c:pt>
                <c:pt idx="8">
                  <c:v>1.06</c:v>
                </c:pt>
                <c:pt idx="9">
                  <c:v>1.06</c:v>
                </c:pt>
                <c:pt idx="10">
                  <c:v>1.07</c:v>
                </c:pt>
                <c:pt idx="11">
                  <c:v>1.1100000000000001</c:v>
                </c:pt>
                <c:pt idx="12">
                  <c:v>1.07</c:v>
                </c:pt>
                <c:pt idx="13">
                  <c:v>1.02</c:v>
                </c:pt>
                <c:pt idx="14">
                  <c:v>0.96</c:v>
                </c:pt>
                <c:pt idx="15">
                  <c:v>1.05</c:v>
                </c:pt>
                <c:pt idx="16">
                  <c:v>1.04</c:v>
                </c:pt>
                <c:pt idx="17">
                  <c:v>1.1000000000000001</c:v>
                </c:pt>
                <c:pt idx="18">
                  <c:v>1.04</c:v>
                </c:pt>
                <c:pt idx="19">
                  <c:v>1.02</c:v>
                </c:pt>
                <c:pt idx="20">
                  <c:v>1.06</c:v>
                </c:pt>
                <c:pt idx="21">
                  <c:v>0.99</c:v>
                </c:pt>
                <c:pt idx="22">
                  <c:v>1.01</c:v>
                </c:pt>
                <c:pt idx="23">
                  <c:v>0.97</c:v>
                </c:pt>
                <c:pt idx="24">
                  <c:v>0.99</c:v>
                </c:pt>
                <c:pt idx="25">
                  <c:v>0.98</c:v>
                </c:pt>
                <c:pt idx="26">
                  <c:v>0.98</c:v>
                </c:pt>
                <c:pt idx="27">
                  <c:v>0.99</c:v>
                </c:pt>
                <c:pt idx="28">
                  <c:v>0.99</c:v>
                </c:pt>
                <c:pt idx="29">
                  <c:v>0.95</c:v>
                </c:pt>
                <c:pt idx="30">
                  <c:v>0.94</c:v>
                </c:pt>
                <c:pt idx="31">
                  <c:v>0.95</c:v>
                </c:pt>
                <c:pt idx="32">
                  <c:v>0.98</c:v>
                </c:pt>
                <c:pt idx="33">
                  <c:v>0.89</c:v>
                </c:pt>
                <c:pt idx="34">
                  <c:v>0.97</c:v>
                </c:pt>
                <c:pt idx="35">
                  <c:v>0.97</c:v>
                </c:pt>
                <c:pt idx="36">
                  <c:v>0.94</c:v>
                </c:pt>
                <c:pt idx="37">
                  <c:v>0.98</c:v>
                </c:pt>
                <c:pt idx="38">
                  <c:v>0.97</c:v>
                </c:pt>
                <c:pt idx="39">
                  <c:v>0.94</c:v>
                </c:pt>
                <c:pt idx="40">
                  <c:v>0.99</c:v>
                </c:pt>
                <c:pt idx="41">
                  <c:v>1.02</c:v>
                </c:pt>
                <c:pt idx="42">
                  <c:v>0.92</c:v>
                </c:pt>
                <c:pt idx="43">
                  <c:v>1</c:v>
                </c:pt>
                <c:pt idx="44">
                  <c:v>0.98</c:v>
                </c:pt>
                <c:pt idx="45">
                  <c:v>0.95</c:v>
                </c:pt>
                <c:pt idx="46">
                  <c:v>0.96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20D-47AB-ADC7-EBF69291DAC0}"/>
            </c:ext>
          </c:extLst>
        </c:ser>
        <c:ser>
          <c:idx val="4"/>
          <c:order val="4"/>
          <c:tx>
            <c:strRef>
              <c:f>'Új verzió'!$F$55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120D-47AB-ADC7-EBF69291DAC0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20D-47AB-ADC7-EBF69291DA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verzió'!$A$56:$A$102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verzió'!$F$56:$F$102</c:f>
              <c:numCache>
                <c:formatCode>0%</c:formatCode>
                <c:ptCount val="47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0.91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  <c:pt idx="46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20D-47AB-ADC7-EBF69291DA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8155487"/>
        <c:axId val="908155071"/>
      </c:lineChart>
      <c:catAx>
        <c:axId val="908155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071"/>
        <c:crosses val="autoZero"/>
        <c:auto val="1"/>
        <c:lblAlgn val="ctr"/>
        <c:lblOffset val="100"/>
        <c:noMultiLvlLbl val="0"/>
      </c:catAx>
      <c:valAx>
        <c:axId val="908155071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08155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336824933836449"/>
          <c:y val="0.93253654889894921"/>
          <c:w val="0.80115998866128602"/>
          <c:h val="6.74634511010507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78343116732044E-2"/>
          <c:y val="3.9658862024404613E-2"/>
          <c:w val="0.87255161854768148"/>
          <c:h val="0.56341128422068143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verzió'!$L$104</c:f>
              <c:strCache>
                <c:ptCount val="1"/>
                <c:pt idx="0">
                  <c:v>Ipar és építőipar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72-4F08-A83C-D7FA3D2F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verzió'!$K$105:$K$151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verzió'!$L$105:$L$151</c:f>
              <c:numCache>
                <c:formatCode>0%</c:formatCode>
                <c:ptCount val="47"/>
                <c:pt idx="0">
                  <c:v>0.84560700188391502</c:v>
                </c:pt>
                <c:pt idx="1">
                  <c:v>0.88553002654280011</c:v>
                </c:pt>
                <c:pt idx="2">
                  <c:v>0.83220832855340143</c:v>
                </c:pt>
                <c:pt idx="3">
                  <c:v>0.9</c:v>
                </c:pt>
                <c:pt idx="4">
                  <c:v>0.92246042647828363</c:v>
                </c:pt>
                <c:pt idx="5">
                  <c:v>0.95</c:v>
                </c:pt>
                <c:pt idx="6">
                  <c:v>0.97</c:v>
                </c:pt>
                <c:pt idx="7">
                  <c:v>0.92</c:v>
                </c:pt>
                <c:pt idx="8">
                  <c:v>0.97</c:v>
                </c:pt>
                <c:pt idx="9">
                  <c:v>0.95</c:v>
                </c:pt>
                <c:pt idx="10">
                  <c:v>0.94</c:v>
                </c:pt>
                <c:pt idx="11">
                  <c:v>0.98</c:v>
                </c:pt>
                <c:pt idx="12">
                  <c:v>1.01</c:v>
                </c:pt>
                <c:pt idx="13">
                  <c:v>0.93</c:v>
                </c:pt>
                <c:pt idx="14">
                  <c:v>0.95</c:v>
                </c:pt>
                <c:pt idx="15">
                  <c:v>0.94</c:v>
                </c:pt>
                <c:pt idx="16">
                  <c:v>0.98</c:v>
                </c:pt>
                <c:pt idx="17">
                  <c:v>0.97</c:v>
                </c:pt>
                <c:pt idx="18">
                  <c:v>0.96</c:v>
                </c:pt>
                <c:pt idx="19">
                  <c:v>0.95</c:v>
                </c:pt>
                <c:pt idx="20">
                  <c:v>0.91</c:v>
                </c:pt>
                <c:pt idx="21">
                  <c:v>0.88</c:v>
                </c:pt>
                <c:pt idx="22">
                  <c:v>0.93</c:v>
                </c:pt>
                <c:pt idx="23">
                  <c:v>0.92</c:v>
                </c:pt>
                <c:pt idx="24">
                  <c:v>0.91</c:v>
                </c:pt>
                <c:pt idx="25">
                  <c:v>0.85</c:v>
                </c:pt>
                <c:pt idx="26">
                  <c:v>0.85</c:v>
                </c:pt>
                <c:pt idx="27">
                  <c:v>0.83</c:v>
                </c:pt>
                <c:pt idx="28">
                  <c:v>0.89</c:v>
                </c:pt>
                <c:pt idx="29">
                  <c:v>0.79</c:v>
                </c:pt>
                <c:pt idx="30">
                  <c:v>0.86</c:v>
                </c:pt>
                <c:pt idx="31">
                  <c:v>0.83</c:v>
                </c:pt>
                <c:pt idx="32">
                  <c:v>0.85</c:v>
                </c:pt>
                <c:pt idx="33">
                  <c:v>0.83</c:v>
                </c:pt>
                <c:pt idx="34">
                  <c:v>0.86</c:v>
                </c:pt>
                <c:pt idx="35">
                  <c:v>0.86</c:v>
                </c:pt>
                <c:pt idx="36">
                  <c:v>0.83</c:v>
                </c:pt>
                <c:pt idx="37">
                  <c:v>0.8</c:v>
                </c:pt>
                <c:pt idx="38">
                  <c:v>0.8</c:v>
                </c:pt>
                <c:pt idx="39">
                  <c:v>0.77</c:v>
                </c:pt>
                <c:pt idx="40">
                  <c:v>0.86</c:v>
                </c:pt>
                <c:pt idx="41">
                  <c:v>0.79</c:v>
                </c:pt>
                <c:pt idx="42">
                  <c:v>0.79</c:v>
                </c:pt>
                <c:pt idx="43">
                  <c:v>0.82</c:v>
                </c:pt>
                <c:pt idx="44">
                  <c:v>0.82</c:v>
                </c:pt>
                <c:pt idx="45">
                  <c:v>0.85</c:v>
                </c:pt>
                <c:pt idx="46">
                  <c:v>0.77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272-4F08-A83C-D7FA3D2FDE6C}"/>
            </c:ext>
          </c:extLst>
        </c:ser>
        <c:ser>
          <c:idx val="1"/>
          <c:order val="1"/>
          <c:tx>
            <c:strRef>
              <c:f>'Új verzió'!$M$104</c:f>
              <c:strCache>
                <c:ptCount val="1"/>
                <c:pt idx="0">
                  <c:v>Mezőgazdaság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72-4F08-A83C-D7FA3D2F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verzió'!$K$105:$K$151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verzió'!$M$105:$M$151</c:f>
              <c:numCache>
                <c:formatCode>0%</c:formatCode>
                <c:ptCount val="47"/>
                <c:pt idx="0">
                  <c:v>0.93884615384615366</c:v>
                </c:pt>
                <c:pt idx="1">
                  <c:v>0.89935897435897427</c:v>
                </c:pt>
                <c:pt idx="2">
                  <c:v>0.88945312499999996</c:v>
                </c:pt>
                <c:pt idx="3">
                  <c:v>0.89</c:v>
                </c:pt>
                <c:pt idx="4">
                  <c:v>0.91683673469387761</c:v>
                </c:pt>
                <c:pt idx="5">
                  <c:v>0.93</c:v>
                </c:pt>
                <c:pt idx="6">
                  <c:v>0.94</c:v>
                </c:pt>
                <c:pt idx="7">
                  <c:v>0.89</c:v>
                </c:pt>
                <c:pt idx="8">
                  <c:v>0.91</c:v>
                </c:pt>
                <c:pt idx="9">
                  <c:v>0.89</c:v>
                </c:pt>
                <c:pt idx="10">
                  <c:v>0.93</c:v>
                </c:pt>
                <c:pt idx="11">
                  <c:v>0.92</c:v>
                </c:pt>
                <c:pt idx="12">
                  <c:v>0.95</c:v>
                </c:pt>
                <c:pt idx="13">
                  <c:v>0.94</c:v>
                </c:pt>
                <c:pt idx="14">
                  <c:v>0.92</c:v>
                </c:pt>
                <c:pt idx="15">
                  <c:v>0.92</c:v>
                </c:pt>
                <c:pt idx="16">
                  <c:v>0.96</c:v>
                </c:pt>
                <c:pt idx="17">
                  <c:v>0.99</c:v>
                </c:pt>
                <c:pt idx="18">
                  <c:v>0.99</c:v>
                </c:pt>
                <c:pt idx="19">
                  <c:v>0.99</c:v>
                </c:pt>
                <c:pt idx="20">
                  <c:v>0.95</c:v>
                </c:pt>
                <c:pt idx="21">
                  <c:v>0.89</c:v>
                </c:pt>
                <c:pt idx="22">
                  <c:v>0.86</c:v>
                </c:pt>
                <c:pt idx="23">
                  <c:v>0.84</c:v>
                </c:pt>
                <c:pt idx="24">
                  <c:v>0.9</c:v>
                </c:pt>
                <c:pt idx="25">
                  <c:v>0.9</c:v>
                </c:pt>
                <c:pt idx="26">
                  <c:v>0.92</c:v>
                </c:pt>
                <c:pt idx="27">
                  <c:v>0.87</c:v>
                </c:pt>
                <c:pt idx="28">
                  <c:v>0.83</c:v>
                </c:pt>
                <c:pt idx="29">
                  <c:v>0.96</c:v>
                </c:pt>
                <c:pt idx="30">
                  <c:v>0.93</c:v>
                </c:pt>
                <c:pt idx="31">
                  <c:v>0.86</c:v>
                </c:pt>
                <c:pt idx="32">
                  <c:v>0.91</c:v>
                </c:pt>
                <c:pt idx="33">
                  <c:v>0.87</c:v>
                </c:pt>
                <c:pt idx="34">
                  <c:v>0.89</c:v>
                </c:pt>
                <c:pt idx="35">
                  <c:v>0.96</c:v>
                </c:pt>
                <c:pt idx="36">
                  <c:v>0.88</c:v>
                </c:pt>
                <c:pt idx="37">
                  <c:v>0.88</c:v>
                </c:pt>
                <c:pt idx="38">
                  <c:v>0.78</c:v>
                </c:pt>
                <c:pt idx="39">
                  <c:v>0.85</c:v>
                </c:pt>
                <c:pt idx="40">
                  <c:v>0.94</c:v>
                </c:pt>
                <c:pt idx="41">
                  <c:v>0.88</c:v>
                </c:pt>
                <c:pt idx="42">
                  <c:v>0.91</c:v>
                </c:pt>
                <c:pt idx="43">
                  <c:v>0.91</c:v>
                </c:pt>
                <c:pt idx="44">
                  <c:v>0.87</c:v>
                </c:pt>
                <c:pt idx="45">
                  <c:v>0.9</c:v>
                </c:pt>
                <c:pt idx="4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272-4F08-A83C-D7FA3D2FDE6C}"/>
            </c:ext>
          </c:extLst>
        </c:ser>
        <c:ser>
          <c:idx val="2"/>
          <c:order val="2"/>
          <c:tx>
            <c:strRef>
              <c:f>'Új verzió'!$N$104</c:f>
              <c:strCache>
                <c:ptCount val="1"/>
                <c:pt idx="0">
                  <c:v>Szolgáltatás és kereskedelem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1.3888888888888889E-3"/>
                  <c:y val="2.4395892184243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72-4F08-A83C-D7FA3D2F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verzió'!$K$105:$K$151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verzió'!$N$105:$N$151</c:f>
              <c:numCache>
                <c:formatCode>0%</c:formatCode>
                <c:ptCount val="47"/>
                <c:pt idx="0">
                  <c:v>0.71738633469602497</c:v>
                </c:pt>
                <c:pt idx="1">
                  <c:v>0.62368835148907342</c:v>
                </c:pt>
                <c:pt idx="2">
                  <c:v>0.66004791501863025</c:v>
                </c:pt>
                <c:pt idx="3">
                  <c:v>0.64500000000000002</c:v>
                </c:pt>
                <c:pt idx="4">
                  <c:v>0.70576481468686314</c:v>
                </c:pt>
                <c:pt idx="5">
                  <c:v>0.78500000000000003</c:v>
                </c:pt>
                <c:pt idx="6">
                  <c:v>0.80249999999999999</c:v>
                </c:pt>
                <c:pt idx="7">
                  <c:v>0.82750000000000001</c:v>
                </c:pt>
                <c:pt idx="8">
                  <c:v>0.84</c:v>
                </c:pt>
                <c:pt idx="9">
                  <c:v>0.88</c:v>
                </c:pt>
                <c:pt idx="10">
                  <c:v>0.87</c:v>
                </c:pt>
                <c:pt idx="11">
                  <c:v>0.86</c:v>
                </c:pt>
                <c:pt idx="12">
                  <c:v>0.88</c:v>
                </c:pt>
                <c:pt idx="13">
                  <c:v>0.88</c:v>
                </c:pt>
                <c:pt idx="14">
                  <c:v>0.89</c:v>
                </c:pt>
                <c:pt idx="15">
                  <c:v>0.88</c:v>
                </c:pt>
                <c:pt idx="16">
                  <c:v>0.96</c:v>
                </c:pt>
                <c:pt idx="17">
                  <c:v>0.92</c:v>
                </c:pt>
                <c:pt idx="18">
                  <c:v>0.91</c:v>
                </c:pt>
                <c:pt idx="19">
                  <c:v>0.95</c:v>
                </c:pt>
                <c:pt idx="20">
                  <c:v>0.9</c:v>
                </c:pt>
                <c:pt idx="21">
                  <c:v>0.85</c:v>
                </c:pt>
                <c:pt idx="22">
                  <c:v>0.95</c:v>
                </c:pt>
                <c:pt idx="23">
                  <c:v>0.89</c:v>
                </c:pt>
                <c:pt idx="24">
                  <c:v>0.82</c:v>
                </c:pt>
                <c:pt idx="25">
                  <c:v>0.86</c:v>
                </c:pt>
                <c:pt idx="26">
                  <c:v>0.86</c:v>
                </c:pt>
                <c:pt idx="27">
                  <c:v>0.82</c:v>
                </c:pt>
                <c:pt idx="28">
                  <c:v>0.93</c:v>
                </c:pt>
                <c:pt idx="29">
                  <c:v>0.92</c:v>
                </c:pt>
                <c:pt idx="30">
                  <c:v>0.89</c:v>
                </c:pt>
                <c:pt idx="31">
                  <c:v>0.82</c:v>
                </c:pt>
                <c:pt idx="32">
                  <c:v>0.86</c:v>
                </c:pt>
                <c:pt idx="33">
                  <c:v>0.88</c:v>
                </c:pt>
                <c:pt idx="34">
                  <c:v>0.85</c:v>
                </c:pt>
                <c:pt idx="35">
                  <c:v>0.88</c:v>
                </c:pt>
                <c:pt idx="36">
                  <c:v>0.89</c:v>
                </c:pt>
                <c:pt idx="37">
                  <c:v>0.91</c:v>
                </c:pt>
                <c:pt idx="38">
                  <c:v>0.89</c:v>
                </c:pt>
                <c:pt idx="39">
                  <c:v>0.87</c:v>
                </c:pt>
                <c:pt idx="40">
                  <c:v>0.89</c:v>
                </c:pt>
                <c:pt idx="41">
                  <c:v>0.91</c:v>
                </c:pt>
                <c:pt idx="42">
                  <c:v>0.9</c:v>
                </c:pt>
                <c:pt idx="43">
                  <c:v>0.91</c:v>
                </c:pt>
                <c:pt idx="44">
                  <c:v>0.85</c:v>
                </c:pt>
                <c:pt idx="45">
                  <c:v>0.83</c:v>
                </c:pt>
                <c:pt idx="46">
                  <c:v>0.86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272-4F08-A83C-D7FA3D2FDE6C}"/>
            </c:ext>
          </c:extLst>
        </c:ser>
        <c:ser>
          <c:idx val="3"/>
          <c:order val="3"/>
          <c:tx>
            <c:strRef>
              <c:f>'Új verzió'!$O$104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272-4F08-A83C-D7FA3D2FDE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verzió'!$K$105:$K$151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verzió'!$O$105:$O$151</c:f>
              <c:numCache>
                <c:formatCode>0%</c:formatCode>
                <c:ptCount val="47"/>
                <c:pt idx="0">
                  <c:v>0.84343437799511489</c:v>
                </c:pt>
                <c:pt idx="1">
                  <c:v>0.80854755775995901</c:v>
                </c:pt>
                <c:pt idx="2">
                  <c:v>0.83041966094741682</c:v>
                </c:pt>
                <c:pt idx="3">
                  <c:v>0.83</c:v>
                </c:pt>
                <c:pt idx="4">
                  <c:v>0.90557834309474194</c:v>
                </c:pt>
                <c:pt idx="5">
                  <c:v>0.97</c:v>
                </c:pt>
                <c:pt idx="6">
                  <c:v>0.96</c:v>
                </c:pt>
                <c:pt idx="7">
                  <c:v>0.92</c:v>
                </c:pt>
                <c:pt idx="8">
                  <c:v>0.95</c:v>
                </c:pt>
                <c:pt idx="9">
                  <c:v>0.96</c:v>
                </c:pt>
                <c:pt idx="10">
                  <c:v>0.96</c:v>
                </c:pt>
                <c:pt idx="11">
                  <c:v>0.97</c:v>
                </c:pt>
                <c:pt idx="12">
                  <c:v>0.98</c:v>
                </c:pt>
                <c:pt idx="13">
                  <c:v>0.94</c:v>
                </c:pt>
                <c:pt idx="14">
                  <c:v>0.94</c:v>
                </c:pt>
                <c:pt idx="15">
                  <c:v>0.95</c:v>
                </c:pt>
                <c:pt idx="16">
                  <c:v>0.98</c:v>
                </c:pt>
                <c:pt idx="17">
                  <c:v>0.98</c:v>
                </c:pt>
                <c:pt idx="18">
                  <c:v>0.96</c:v>
                </c:pt>
                <c:pt idx="19">
                  <c:v>0.96</c:v>
                </c:pt>
                <c:pt idx="20">
                  <c:v>0.94</c:v>
                </c:pt>
                <c:pt idx="21">
                  <c:v>0.91</c:v>
                </c:pt>
                <c:pt idx="22">
                  <c:v>0.95</c:v>
                </c:pt>
                <c:pt idx="23">
                  <c:v>0.91</c:v>
                </c:pt>
                <c:pt idx="24">
                  <c:v>0.92</c:v>
                </c:pt>
                <c:pt idx="25">
                  <c:v>0.9</c:v>
                </c:pt>
                <c:pt idx="26">
                  <c:v>0.9</c:v>
                </c:pt>
                <c:pt idx="27">
                  <c:v>0.9</c:v>
                </c:pt>
                <c:pt idx="28">
                  <c:v>0.93</c:v>
                </c:pt>
                <c:pt idx="29">
                  <c:v>0.9</c:v>
                </c:pt>
                <c:pt idx="30">
                  <c:v>0.91</c:v>
                </c:pt>
                <c:pt idx="31">
                  <c:v>0.87</c:v>
                </c:pt>
                <c:pt idx="32">
                  <c:v>0.9</c:v>
                </c:pt>
                <c:pt idx="33">
                  <c:v>0.87</c:v>
                </c:pt>
                <c:pt idx="34">
                  <c:v>0.9</c:v>
                </c:pt>
                <c:pt idx="35">
                  <c:v>0.9</c:v>
                </c:pt>
                <c:pt idx="36">
                  <c:v>0.89</c:v>
                </c:pt>
                <c:pt idx="37">
                  <c:v>0.92</c:v>
                </c:pt>
                <c:pt idx="38">
                  <c:v>0.9</c:v>
                </c:pt>
                <c:pt idx="39">
                  <c:v>0.88</c:v>
                </c:pt>
                <c:pt idx="40">
                  <c:v>0.92</c:v>
                </c:pt>
                <c:pt idx="41">
                  <c:v>0.92</c:v>
                </c:pt>
                <c:pt idx="42">
                  <c:v>0.89</c:v>
                </c:pt>
                <c:pt idx="43">
                  <c:v>0.93</c:v>
                </c:pt>
                <c:pt idx="44">
                  <c:v>0.9</c:v>
                </c:pt>
                <c:pt idx="45">
                  <c:v>0.89</c:v>
                </c:pt>
                <c:pt idx="46">
                  <c:v>0.87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272-4F08-A83C-D7FA3D2FDE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8149640"/>
        <c:axId val="968151608"/>
      </c:lineChart>
      <c:catAx>
        <c:axId val="968149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51608"/>
        <c:crosses val="autoZero"/>
        <c:auto val="1"/>
        <c:lblAlgn val="ctr"/>
        <c:lblOffset val="100"/>
        <c:noMultiLvlLbl val="0"/>
      </c:catAx>
      <c:valAx>
        <c:axId val="968151608"/>
        <c:scaling>
          <c:orientation val="minMax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68149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911078302712162"/>
          <c:y val="0.86714974659647426"/>
          <c:w val="0.77900065616797909"/>
          <c:h val="0.13013959871638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40343226922575"/>
          <c:y val="2.7611038954357622E-2"/>
          <c:w val="0.77466909725841016"/>
          <c:h val="0.66769143767120731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verzió'!$B$136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96-493E-BA1A-1CF33AF9C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verzió'!$A$137:$A$183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verzió'!$B$137:$B$183</c:f>
              <c:numCache>
                <c:formatCode>General\ "pont"</c:formatCode>
                <c:ptCount val="47"/>
                <c:pt idx="0">
                  <c:v>-13</c:v>
                </c:pt>
                <c:pt idx="1">
                  <c:v>14</c:v>
                </c:pt>
                <c:pt idx="2">
                  <c:v>16</c:v>
                </c:pt>
                <c:pt idx="3">
                  <c:v>10</c:v>
                </c:pt>
                <c:pt idx="4">
                  <c:v>21</c:v>
                </c:pt>
                <c:pt idx="5">
                  <c:v>19</c:v>
                </c:pt>
                <c:pt idx="6">
                  <c:v>15</c:v>
                </c:pt>
                <c:pt idx="7">
                  <c:v>11</c:v>
                </c:pt>
                <c:pt idx="8">
                  <c:v>4</c:v>
                </c:pt>
                <c:pt idx="9">
                  <c:v>7</c:v>
                </c:pt>
                <c:pt idx="10">
                  <c:v>5</c:v>
                </c:pt>
                <c:pt idx="11">
                  <c:v>-7</c:v>
                </c:pt>
                <c:pt idx="12">
                  <c:v>1</c:v>
                </c:pt>
                <c:pt idx="13">
                  <c:v>26</c:v>
                </c:pt>
                <c:pt idx="14">
                  <c:v>17</c:v>
                </c:pt>
                <c:pt idx="15">
                  <c:v>5</c:v>
                </c:pt>
                <c:pt idx="16">
                  <c:v>3</c:v>
                </c:pt>
                <c:pt idx="17">
                  <c:v>4</c:v>
                </c:pt>
                <c:pt idx="18">
                  <c:v>2</c:v>
                </c:pt>
                <c:pt idx="19">
                  <c:v>-8</c:v>
                </c:pt>
                <c:pt idx="20">
                  <c:v>-21</c:v>
                </c:pt>
                <c:pt idx="21">
                  <c:v>-24</c:v>
                </c:pt>
                <c:pt idx="22">
                  <c:v>-19</c:v>
                </c:pt>
                <c:pt idx="23">
                  <c:v>-23</c:v>
                </c:pt>
                <c:pt idx="24">
                  <c:v>-23</c:v>
                </c:pt>
                <c:pt idx="25">
                  <c:v>1</c:v>
                </c:pt>
                <c:pt idx="26">
                  <c:v>5</c:v>
                </c:pt>
                <c:pt idx="27">
                  <c:v>8</c:v>
                </c:pt>
                <c:pt idx="28">
                  <c:v>6</c:v>
                </c:pt>
                <c:pt idx="29">
                  <c:v>-9</c:v>
                </c:pt>
                <c:pt idx="30">
                  <c:v>0</c:v>
                </c:pt>
                <c:pt idx="31">
                  <c:v>-17</c:v>
                </c:pt>
                <c:pt idx="32">
                  <c:v>-4</c:v>
                </c:pt>
                <c:pt idx="33">
                  <c:v>-12</c:v>
                </c:pt>
                <c:pt idx="34">
                  <c:v>-20</c:v>
                </c:pt>
                <c:pt idx="35">
                  <c:v>-17</c:v>
                </c:pt>
                <c:pt idx="36">
                  <c:v>-10</c:v>
                </c:pt>
                <c:pt idx="37">
                  <c:v>9</c:v>
                </c:pt>
                <c:pt idx="38">
                  <c:v>16</c:v>
                </c:pt>
                <c:pt idx="39">
                  <c:v>-3</c:v>
                </c:pt>
                <c:pt idx="40">
                  <c:v>-4</c:v>
                </c:pt>
                <c:pt idx="41">
                  <c:v>-6</c:v>
                </c:pt>
                <c:pt idx="42">
                  <c:v>5</c:v>
                </c:pt>
                <c:pt idx="43">
                  <c:v>-9</c:v>
                </c:pt>
                <c:pt idx="44">
                  <c:v>-4</c:v>
                </c:pt>
                <c:pt idx="45">
                  <c:v>-4</c:v>
                </c:pt>
                <c:pt idx="46">
                  <c:v>-8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96-493E-BA1A-1CF33AF9CAAF}"/>
            </c:ext>
          </c:extLst>
        </c:ser>
        <c:ser>
          <c:idx val="1"/>
          <c:order val="1"/>
          <c:tx>
            <c:strRef>
              <c:f>'Új verzió'!$C$136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96-493E-BA1A-1CF33AF9C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verzió'!$A$137:$A$183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verzió'!$C$137:$C$183</c:f>
              <c:numCache>
                <c:formatCode>General\ "pont"</c:formatCode>
                <c:ptCount val="47"/>
                <c:pt idx="0">
                  <c:v>-5</c:v>
                </c:pt>
                <c:pt idx="1">
                  <c:v>20</c:v>
                </c:pt>
                <c:pt idx="2">
                  <c:v>30</c:v>
                </c:pt>
                <c:pt idx="3">
                  <c:v>14</c:v>
                </c:pt>
                <c:pt idx="4">
                  <c:v>33</c:v>
                </c:pt>
                <c:pt idx="5">
                  <c:v>29</c:v>
                </c:pt>
                <c:pt idx="6">
                  <c:v>21</c:v>
                </c:pt>
                <c:pt idx="7">
                  <c:v>19</c:v>
                </c:pt>
                <c:pt idx="8">
                  <c:v>16</c:v>
                </c:pt>
                <c:pt idx="9">
                  <c:v>10</c:v>
                </c:pt>
                <c:pt idx="10">
                  <c:v>9</c:v>
                </c:pt>
                <c:pt idx="11">
                  <c:v>-1</c:v>
                </c:pt>
                <c:pt idx="12">
                  <c:v>5</c:v>
                </c:pt>
                <c:pt idx="13">
                  <c:v>26</c:v>
                </c:pt>
                <c:pt idx="14">
                  <c:v>25</c:v>
                </c:pt>
                <c:pt idx="15">
                  <c:v>12</c:v>
                </c:pt>
                <c:pt idx="16">
                  <c:v>6</c:v>
                </c:pt>
                <c:pt idx="17">
                  <c:v>6</c:v>
                </c:pt>
                <c:pt idx="18">
                  <c:v>13</c:v>
                </c:pt>
                <c:pt idx="19">
                  <c:v>0</c:v>
                </c:pt>
                <c:pt idx="20">
                  <c:v>-27</c:v>
                </c:pt>
                <c:pt idx="21">
                  <c:v>-31</c:v>
                </c:pt>
                <c:pt idx="22">
                  <c:v>-26</c:v>
                </c:pt>
                <c:pt idx="23">
                  <c:v>-27</c:v>
                </c:pt>
                <c:pt idx="24">
                  <c:v>-19</c:v>
                </c:pt>
                <c:pt idx="25">
                  <c:v>-3</c:v>
                </c:pt>
                <c:pt idx="26">
                  <c:v>14</c:v>
                </c:pt>
                <c:pt idx="27">
                  <c:v>10</c:v>
                </c:pt>
                <c:pt idx="28">
                  <c:v>11</c:v>
                </c:pt>
                <c:pt idx="29">
                  <c:v>4</c:v>
                </c:pt>
                <c:pt idx="30">
                  <c:v>11</c:v>
                </c:pt>
                <c:pt idx="31">
                  <c:v>-6</c:v>
                </c:pt>
                <c:pt idx="32">
                  <c:v>-12</c:v>
                </c:pt>
                <c:pt idx="33">
                  <c:v>-7</c:v>
                </c:pt>
                <c:pt idx="34">
                  <c:v>-8</c:v>
                </c:pt>
                <c:pt idx="35">
                  <c:v>-20</c:v>
                </c:pt>
                <c:pt idx="36">
                  <c:v>-19</c:v>
                </c:pt>
                <c:pt idx="37">
                  <c:v>16</c:v>
                </c:pt>
                <c:pt idx="38">
                  <c:v>36</c:v>
                </c:pt>
                <c:pt idx="39">
                  <c:v>12</c:v>
                </c:pt>
                <c:pt idx="40">
                  <c:v>16</c:v>
                </c:pt>
                <c:pt idx="41">
                  <c:v>14</c:v>
                </c:pt>
                <c:pt idx="42">
                  <c:v>10</c:v>
                </c:pt>
                <c:pt idx="43">
                  <c:v>19</c:v>
                </c:pt>
                <c:pt idx="44">
                  <c:v>0</c:v>
                </c:pt>
                <c:pt idx="45">
                  <c:v>-5</c:v>
                </c:pt>
                <c:pt idx="46">
                  <c:v>-14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96-493E-BA1A-1CF33AF9CAAF}"/>
            </c:ext>
          </c:extLst>
        </c:ser>
        <c:ser>
          <c:idx val="2"/>
          <c:order val="2"/>
          <c:tx>
            <c:strRef>
              <c:f>'Új verzió'!$D$136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Lbls>
            <c:dLbl>
              <c:idx val="46"/>
              <c:layout>
                <c:manualLayout>
                  <c:x val="0"/>
                  <c:y val="7.53886373296038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96-493E-BA1A-1CF33AF9C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verzió'!$A$137:$A$183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verzió'!$D$137:$D$183</c:f>
              <c:numCache>
                <c:formatCode>General\ "pont"</c:formatCode>
                <c:ptCount val="47"/>
                <c:pt idx="0">
                  <c:v>6</c:v>
                </c:pt>
                <c:pt idx="1">
                  <c:v>22</c:v>
                </c:pt>
                <c:pt idx="2">
                  <c:v>33</c:v>
                </c:pt>
                <c:pt idx="3">
                  <c:v>31</c:v>
                </c:pt>
                <c:pt idx="4">
                  <c:v>37</c:v>
                </c:pt>
                <c:pt idx="5">
                  <c:v>31</c:v>
                </c:pt>
                <c:pt idx="6">
                  <c:v>27</c:v>
                </c:pt>
                <c:pt idx="7">
                  <c:v>23</c:v>
                </c:pt>
                <c:pt idx="8">
                  <c:v>23</c:v>
                </c:pt>
                <c:pt idx="9">
                  <c:v>20</c:v>
                </c:pt>
                <c:pt idx="10">
                  <c:v>14</c:v>
                </c:pt>
                <c:pt idx="11">
                  <c:v>-6</c:v>
                </c:pt>
                <c:pt idx="12">
                  <c:v>-7</c:v>
                </c:pt>
                <c:pt idx="13">
                  <c:v>24</c:v>
                </c:pt>
                <c:pt idx="14">
                  <c:v>40</c:v>
                </c:pt>
                <c:pt idx="15">
                  <c:v>21</c:v>
                </c:pt>
                <c:pt idx="16">
                  <c:v>18</c:v>
                </c:pt>
                <c:pt idx="17">
                  <c:v>6</c:v>
                </c:pt>
                <c:pt idx="18">
                  <c:v>23</c:v>
                </c:pt>
                <c:pt idx="19">
                  <c:v>-27</c:v>
                </c:pt>
                <c:pt idx="20">
                  <c:v>-28</c:v>
                </c:pt>
                <c:pt idx="21">
                  <c:v>-32</c:v>
                </c:pt>
                <c:pt idx="22">
                  <c:v>-27</c:v>
                </c:pt>
                <c:pt idx="23">
                  <c:v>-24</c:v>
                </c:pt>
                <c:pt idx="24">
                  <c:v>-7</c:v>
                </c:pt>
                <c:pt idx="25">
                  <c:v>15</c:v>
                </c:pt>
                <c:pt idx="26">
                  <c:v>24</c:v>
                </c:pt>
                <c:pt idx="27">
                  <c:v>10</c:v>
                </c:pt>
                <c:pt idx="28">
                  <c:v>8</c:v>
                </c:pt>
                <c:pt idx="29">
                  <c:v>-3</c:v>
                </c:pt>
                <c:pt idx="30">
                  <c:v>0</c:v>
                </c:pt>
                <c:pt idx="31">
                  <c:v>-9</c:v>
                </c:pt>
                <c:pt idx="32">
                  <c:v>-7</c:v>
                </c:pt>
                <c:pt idx="33">
                  <c:v>-10</c:v>
                </c:pt>
                <c:pt idx="34">
                  <c:v>-24</c:v>
                </c:pt>
                <c:pt idx="35">
                  <c:v>-15</c:v>
                </c:pt>
                <c:pt idx="36">
                  <c:v>-18</c:v>
                </c:pt>
                <c:pt idx="37">
                  <c:v>16</c:v>
                </c:pt>
                <c:pt idx="38">
                  <c:v>27</c:v>
                </c:pt>
                <c:pt idx="39">
                  <c:v>3</c:v>
                </c:pt>
                <c:pt idx="40">
                  <c:v>21</c:v>
                </c:pt>
                <c:pt idx="41">
                  <c:v>12</c:v>
                </c:pt>
                <c:pt idx="42">
                  <c:v>13</c:v>
                </c:pt>
                <c:pt idx="43">
                  <c:v>10</c:v>
                </c:pt>
                <c:pt idx="44">
                  <c:v>-3</c:v>
                </c:pt>
                <c:pt idx="45">
                  <c:v>1</c:v>
                </c:pt>
                <c:pt idx="46">
                  <c:v>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396-493E-BA1A-1CF33AF9CAAF}"/>
            </c:ext>
          </c:extLst>
        </c:ser>
        <c:ser>
          <c:idx val="3"/>
          <c:order val="3"/>
          <c:tx>
            <c:strRef>
              <c:f>'Új verzió'!$E$136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396-493E-BA1A-1CF33AF9C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verzió'!$A$137:$A$183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verzió'!$E$137:$E$183</c:f>
              <c:numCache>
                <c:formatCode>General\ "pont"</c:formatCode>
                <c:ptCount val="47"/>
                <c:pt idx="0">
                  <c:v>13</c:v>
                </c:pt>
                <c:pt idx="1">
                  <c:v>16</c:v>
                </c:pt>
                <c:pt idx="2">
                  <c:v>33</c:v>
                </c:pt>
                <c:pt idx="3">
                  <c:v>36</c:v>
                </c:pt>
                <c:pt idx="4">
                  <c:v>41</c:v>
                </c:pt>
                <c:pt idx="5">
                  <c:v>26</c:v>
                </c:pt>
                <c:pt idx="6">
                  <c:v>50</c:v>
                </c:pt>
                <c:pt idx="7">
                  <c:v>25</c:v>
                </c:pt>
                <c:pt idx="8">
                  <c:v>30</c:v>
                </c:pt>
                <c:pt idx="9">
                  <c:v>31</c:v>
                </c:pt>
                <c:pt idx="10">
                  <c:v>24</c:v>
                </c:pt>
                <c:pt idx="11">
                  <c:v>12</c:v>
                </c:pt>
                <c:pt idx="12">
                  <c:v>30</c:v>
                </c:pt>
                <c:pt idx="13">
                  <c:v>34</c:v>
                </c:pt>
                <c:pt idx="14">
                  <c:v>26</c:v>
                </c:pt>
                <c:pt idx="15">
                  <c:v>32</c:v>
                </c:pt>
                <c:pt idx="16">
                  <c:v>13</c:v>
                </c:pt>
                <c:pt idx="17">
                  <c:v>20</c:v>
                </c:pt>
                <c:pt idx="18">
                  <c:v>20</c:v>
                </c:pt>
                <c:pt idx="19">
                  <c:v>3</c:v>
                </c:pt>
                <c:pt idx="20">
                  <c:v>20</c:v>
                </c:pt>
                <c:pt idx="21">
                  <c:v>0</c:v>
                </c:pt>
                <c:pt idx="22">
                  <c:v>-10</c:v>
                </c:pt>
                <c:pt idx="23">
                  <c:v>-7</c:v>
                </c:pt>
                <c:pt idx="24">
                  <c:v>1</c:v>
                </c:pt>
                <c:pt idx="25">
                  <c:v>9</c:v>
                </c:pt>
                <c:pt idx="26">
                  <c:v>18</c:v>
                </c:pt>
                <c:pt idx="27">
                  <c:v>19</c:v>
                </c:pt>
                <c:pt idx="28">
                  <c:v>9</c:v>
                </c:pt>
                <c:pt idx="29">
                  <c:v>12</c:v>
                </c:pt>
                <c:pt idx="30">
                  <c:v>10</c:v>
                </c:pt>
                <c:pt idx="31">
                  <c:v>15</c:v>
                </c:pt>
                <c:pt idx="32">
                  <c:v>0</c:v>
                </c:pt>
                <c:pt idx="33">
                  <c:v>10</c:v>
                </c:pt>
                <c:pt idx="34">
                  <c:v>9</c:v>
                </c:pt>
                <c:pt idx="35">
                  <c:v>-3</c:v>
                </c:pt>
                <c:pt idx="36">
                  <c:v>0</c:v>
                </c:pt>
                <c:pt idx="37">
                  <c:v>23</c:v>
                </c:pt>
                <c:pt idx="38">
                  <c:v>18</c:v>
                </c:pt>
                <c:pt idx="39">
                  <c:v>16</c:v>
                </c:pt>
                <c:pt idx="40">
                  <c:v>0</c:v>
                </c:pt>
                <c:pt idx="41">
                  <c:v>12</c:v>
                </c:pt>
                <c:pt idx="42">
                  <c:v>15</c:v>
                </c:pt>
                <c:pt idx="43">
                  <c:v>8</c:v>
                </c:pt>
                <c:pt idx="44">
                  <c:v>10</c:v>
                </c:pt>
                <c:pt idx="45">
                  <c:v>23</c:v>
                </c:pt>
                <c:pt idx="46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96-493E-BA1A-1CF33AF9CAAF}"/>
            </c:ext>
          </c:extLst>
        </c:ser>
        <c:ser>
          <c:idx val="4"/>
          <c:order val="4"/>
          <c:tx>
            <c:strRef>
              <c:f>'Új verzió'!$F$136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96-493E-BA1A-1CF33AF9CA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verzió'!$A$137:$A$183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verzió'!$F$137:$F$183</c:f>
              <c:numCache>
                <c:formatCode>General\ "pont"</c:formatCode>
                <c:ptCount val="47"/>
                <c:pt idx="0">
                  <c:v>0</c:v>
                </c:pt>
                <c:pt idx="1">
                  <c:v>17</c:v>
                </c:pt>
                <c:pt idx="2">
                  <c:v>23</c:v>
                </c:pt>
                <c:pt idx="3">
                  <c:v>20</c:v>
                </c:pt>
                <c:pt idx="4">
                  <c:v>30</c:v>
                </c:pt>
                <c:pt idx="5">
                  <c:v>23</c:v>
                </c:pt>
                <c:pt idx="6">
                  <c:v>28</c:v>
                </c:pt>
                <c:pt idx="7">
                  <c:v>18</c:v>
                </c:pt>
                <c:pt idx="8">
                  <c:v>15</c:v>
                </c:pt>
                <c:pt idx="9">
                  <c:v>16</c:v>
                </c:pt>
                <c:pt idx="10">
                  <c:v>12</c:v>
                </c:pt>
                <c:pt idx="11">
                  <c:v>1</c:v>
                </c:pt>
                <c:pt idx="12">
                  <c:v>10</c:v>
                </c:pt>
                <c:pt idx="13">
                  <c:v>27</c:v>
                </c:pt>
                <c:pt idx="14">
                  <c:v>25</c:v>
                </c:pt>
                <c:pt idx="15">
                  <c:v>14</c:v>
                </c:pt>
                <c:pt idx="16">
                  <c:v>8</c:v>
                </c:pt>
                <c:pt idx="17">
                  <c:v>10</c:v>
                </c:pt>
                <c:pt idx="18">
                  <c:v>13</c:v>
                </c:pt>
                <c:pt idx="19">
                  <c:v>-4</c:v>
                </c:pt>
                <c:pt idx="20">
                  <c:v>-7</c:v>
                </c:pt>
                <c:pt idx="21">
                  <c:v>-18</c:v>
                </c:pt>
                <c:pt idx="22">
                  <c:v>-18</c:v>
                </c:pt>
                <c:pt idx="23">
                  <c:v>-18</c:v>
                </c:pt>
                <c:pt idx="24">
                  <c:v>-12</c:v>
                </c:pt>
                <c:pt idx="25">
                  <c:v>4</c:v>
                </c:pt>
                <c:pt idx="26">
                  <c:v>13</c:v>
                </c:pt>
                <c:pt idx="27">
                  <c:v>11</c:v>
                </c:pt>
                <c:pt idx="28">
                  <c:v>7</c:v>
                </c:pt>
                <c:pt idx="29">
                  <c:v>4</c:v>
                </c:pt>
                <c:pt idx="30">
                  <c:v>5</c:v>
                </c:pt>
                <c:pt idx="31">
                  <c:v>-2</c:v>
                </c:pt>
                <c:pt idx="32">
                  <c:v>-2</c:v>
                </c:pt>
                <c:pt idx="33">
                  <c:v>-4</c:v>
                </c:pt>
                <c:pt idx="34">
                  <c:v>-7</c:v>
                </c:pt>
                <c:pt idx="35">
                  <c:v>-10</c:v>
                </c:pt>
                <c:pt idx="36">
                  <c:v>-9</c:v>
                </c:pt>
                <c:pt idx="37">
                  <c:v>15</c:v>
                </c:pt>
                <c:pt idx="38">
                  <c:v>22</c:v>
                </c:pt>
                <c:pt idx="39">
                  <c:v>7</c:v>
                </c:pt>
                <c:pt idx="40">
                  <c:v>7</c:v>
                </c:pt>
                <c:pt idx="41">
                  <c:v>9</c:v>
                </c:pt>
                <c:pt idx="42">
                  <c:v>11</c:v>
                </c:pt>
                <c:pt idx="43">
                  <c:v>7</c:v>
                </c:pt>
                <c:pt idx="44">
                  <c:v>2</c:v>
                </c:pt>
                <c:pt idx="45">
                  <c:v>6</c:v>
                </c:pt>
                <c:pt idx="4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96-493E-BA1A-1CF33AF9C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7789727"/>
        <c:axId val="737790559"/>
      </c:lineChart>
      <c:catAx>
        <c:axId val="7377897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90559"/>
        <c:crosses val="autoZero"/>
        <c:auto val="1"/>
        <c:lblAlgn val="ctr"/>
        <c:lblOffset val="50"/>
        <c:noMultiLvlLbl val="0"/>
      </c:catAx>
      <c:valAx>
        <c:axId val="737790559"/>
        <c:scaling>
          <c:orientation val="minMax"/>
          <c:max val="50"/>
          <c:min val="-40"/>
        </c:scaling>
        <c:delete val="0"/>
        <c:axPos val="l"/>
        <c:numFmt formatCode="0\ &quot;pont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77897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029132433384466"/>
          <c:y val="0.93025245102113019"/>
          <c:w val="0.79775067828623381"/>
          <c:h val="6.9747548978869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112413810978368E-2"/>
          <c:y val="3.8723607228142221E-2"/>
          <c:w val="0.8507764817611021"/>
          <c:h val="0.66301129871633324"/>
        </c:manualLayout>
      </c:layout>
      <c:lineChart>
        <c:grouping val="standard"/>
        <c:varyColors val="0"/>
        <c:ser>
          <c:idx val="0"/>
          <c:order val="0"/>
          <c:tx>
            <c:strRef>
              <c:f>'Új verzió'!$B$196</c:f>
              <c:strCache>
                <c:ptCount val="1"/>
                <c:pt idx="0">
                  <c:v>Mikro</c:v>
                </c:pt>
              </c:strCache>
            </c:strRef>
          </c:tx>
          <c:spPr>
            <a:ln w="25400" cap="rnd">
              <a:solidFill>
                <a:srgbClr val="92ECF6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92ECF6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2FFB-4565-A1B7-599A4148763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92ECF6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FFB-4565-A1B7-599A4148763F}"/>
              </c:ext>
            </c:extLst>
          </c:dPt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FB-4565-A1B7-599A41487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4EE4F8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verzió'!$A$197:$A$243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verzió'!$B$197:$B$243</c:f>
              <c:numCache>
                <c:formatCode>0%</c:formatCode>
                <c:ptCount val="47"/>
                <c:pt idx="0">
                  <c:v>0.80434782608695665</c:v>
                </c:pt>
                <c:pt idx="1">
                  <c:v>0.68759640102827768</c:v>
                </c:pt>
                <c:pt idx="2">
                  <c:v>0.720089571337172</c:v>
                </c:pt>
                <c:pt idx="3">
                  <c:v>0.7</c:v>
                </c:pt>
                <c:pt idx="4">
                  <c:v>0.76</c:v>
                </c:pt>
                <c:pt idx="5">
                  <c:v>0.85</c:v>
                </c:pt>
                <c:pt idx="6">
                  <c:v>0.85</c:v>
                </c:pt>
                <c:pt idx="7">
                  <c:v>0.84</c:v>
                </c:pt>
                <c:pt idx="8">
                  <c:v>0.89</c:v>
                </c:pt>
                <c:pt idx="9">
                  <c:v>0.92</c:v>
                </c:pt>
                <c:pt idx="10">
                  <c:v>0.91</c:v>
                </c:pt>
                <c:pt idx="11">
                  <c:v>0.9</c:v>
                </c:pt>
                <c:pt idx="12">
                  <c:v>0.96</c:v>
                </c:pt>
                <c:pt idx="13">
                  <c:v>0.91</c:v>
                </c:pt>
                <c:pt idx="14">
                  <c:v>0.92</c:v>
                </c:pt>
                <c:pt idx="15">
                  <c:v>0.88</c:v>
                </c:pt>
                <c:pt idx="16">
                  <c:v>0.92</c:v>
                </c:pt>
                <c:pt idx="17">
                  <c:v>0.89</c:v>
                </c:pt>
                <c:pt idx="18">
                  <c:v>0.92</c:v>
                </c:pt>
                <c:pt idx="19">
                  <c:v>0.9</c:v>
                </c:pt>
                <c:pt idx="20">
                  <c:v>0.87</c:v>
                </c:pt>
                <c:pt idx="21">
                  <c:v>0.9</c:v>
                </c:pt>
                <c:pt idx="22">
                  <c:v>0.94</c:v>
                </c:pt>
                <c:pt idx="23">
                  <c:v>0.94</c:v>
                </c:pt>
                <c:pt idx="24">
                  <c:v>0.91</c:v>
                </c:pt>
                <c:pt idx="25">
                  <c:v>0.86</c:v>
                </c:pt>
                <c:pt idx="26">
                  <c:v>0.84</c:v>
                </c:pt>
                <c:pt idx="27">
                  <c:v>0.83</c:v>
                </c:pt>
                <c:pt idx="28">
                  <c:v>0.87</c:v>
                </c:pt>
                <c:pt idx="29">
                  <c:v>0.82</c:v>
                </c:pt>
                <c:pt idx="30">
                  <c:v>0.85</c:v>
                </c:pt>
                <c:pt idx="31">
                  <c:v>0.8</c:v>
                </c:pt>
                <c:pt idx="32">
                  <c:v>0.87</c:v>
                </c:pt>
                <c:pt idx="33">
                  <c:v>0.8</c:v>
                </c:pt>
                <c:pt idx="34">
                  <c:v>0.83</c:v>
                </c:pt>
                <c:pt idx="35">
                  <c:v>0.87</c:v>
                </c:pt>
                <c:pt idx="36">
                  <c:v>0.84</c:v>
                </c:pt>
                <c:pt idx="37">
                  <c:v>0.85</c:v>
                </c:pt>
                <c:pt idx="38">
                  <c:v>0.81</c:v>
                </c:pt>
                <c:pt idx="39">
                  <c:v>0.77</c:v>
                </c:pt>
                <c:pt idx="40">
                  <c:v>0.79</c:v>
                </c:pt>
                <c:pt idx="41">
                  <c:v>0.86</c:v>
                </c:pt>
                <c:pt idx="42">
                  <c:v>0.82</c:v>
                </c:pt>
                <c:pt idx="43">
                  <c:v>0.83</c:v>
                </c:pt>
                <c:pt idx="44">
                  <c:v>0.81</c:v>
                </c:pt>
                <c:pt idx="45">
                  <c:v>0.86</c:v>
                </c:pt>
                <c:pt idx="46">
                  <c:v>0.81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FB-4565-A1B7-599A4148763F}"/>
            </c:ext>
          </c:extLst>
        </c:ser>
        <c:ser>
          <c:idx val="1"/>
          <c:order val="1"/>
          <c:tx>
            <c:strRef>
              <c:f>'Új verzió'!$C$196</c:f>
              <c:strCache>
                <c:ptCount val="1"/>
                <c:pt idx="0">
                  <c:v>Kis</c:v>
                </c:pt>
              </c:strCache>
            </c:strRef>
          </c:tx>
          <c:spPr>
            <a:ln w="25400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B0F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2FFB-4565-A1B7-599A4148763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B0F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2FFB-4565-A1B7-599A4148763F}"/>
              </c:ext>
            </c:extLst>
          </c:dPt>
          <c:dLbls>
            <c:dLbl>
              <c:idx val="46"/>
              <c:layout>
                <c:manualLayout>
                  <c:x val="-2.0370132825127173E-16"/>
                  <c:y val="1.937696570830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FB-4565-A1B7-599A41487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B0F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verzió'!$A$197:$A$243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verzió'!$C$197:$C$243</c:f>
              <c:numCache>
                <c:formatCode>0%</c:formatCode>
                <c:ptCount val="47"/>
                <c:pt idx="0">
                  <c:v>0.8998971193415638</c:v>
                </c:pt>
                <c:pt idx="1">
                  <c:v>0.78538961038961042</c:v>
                </c:pt>
                <c:pt idx="2">
                  <c:v>0.85943820224719092</c:v>
                </c:pt>
                <c:pt idx="3">
                  <c:v>0.89</c:v>
                </c:pt>
                <c:pt idx="4">
                  <c:v>0.93</c:v>
                </c:pt>
                <c:pt idx="5">
                  <c:v>0.95</c:v>
                </c:pt>
                <c:pt idx="6">
                  <c:v>0.98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1.02</c:v>
                </c:pt>
                <c:pt idx="11">
                  <c:v>1.02</c:v>
                </c:pt>
                <c:pt idx="12">
                  <c:v>1.04</c:v>
                </c:pt>
                <c:pt idx="13">
                  <c:v>1.03</c:v>
                </c:pt>
                <c:pt idx="14">
                  <c:v>1.01</c:v>
                </c:pt>
                <c:pt idx="15">
                  <c:v>1</c:v>
                </c:pt>
                <c:pt idx="16">
                  <c:v>1.04</c:v>
                </c:pt>
                <c:pt idx="17">
                  <c:v>1.05</c:v>
                </c:pt>
                <c:pt idx="18">
                  <c:v>1.01</c:v>
                </c:pt>
                <c:pt idx="19">
                  <c:v>1.07</c:v>
                </c:pt>
                <c:pt idx="20">
                  <c:v>1.04</c:v>
                </c:pt>
                <c:pt idx="21">
                  <c:v>1.02</c:v>
                </c:pt>
                <c:pt idx="22">
                  <c:v>1.03</c:v>
                </c:pt>
                <c:pt idx="23">
                  <c:v>1</c:v>
                </c:pt>
                <c:pt idx="24">
                  <c:v>1.06</c:v>
                </c:pt>
                <c:pt idx="25">
                  <c:v>0.98</c:v>
                </c:pt>
                <c:pt idx="26">
                  <c:v>0.93</c:v>
                </c:pt>
                <c:pt idx="27">
                  <c:v>0.92</c:v>
                </c:pt>
                <c:pt idx="28">
                  <c:v>1</c:v>
                </c:pt>
                <c:pt idx="29">
                  <c:v>0.92</c:v>
                </c:pt>
                <c:pt idx="30">
                  <c:v>0.95</c:v>
                </c:pt>
                <c:pt idx="31">
                  <c:v>0.94</c:v>
                </c:pt>
                <c:pt idx="32">
                  <c:v>0.95</c:v>
                </c:pt>
                <c:pt idx="33">
                  <c:v>0.92</c:v>
                </c:pt>
                <c:pt idx="34">
                  <c:v>0.9</c:v>
                </c:pt>
                <c:pt idx="35">
                  <c:v>0.93</c:v>
                </c:pt>
                <c:pt idx="36">
                  <c:v>0.95</c:v>
                </c:pt>
                <c:pt idx="37">
                  <c:v>0.92</c:v>
                </c:pt>
                <c:pt idx="38">
                  <c:v>0.91</c:v>
                </c:pt>
                <c:pt idx="39">
                  <c:v>0.88</c:v>
                </c:pt>
                <c:pt idx="40">
                  <c:v>0.92</c:v>
                </c:pt>
                <c:pt idx="41">
                  <c:v>0.91</c:v>
                </c:pt>
                <c:pt idx="42">
                  <c:v>0.94</c:v>
                </c:pt>
                <c:pt idx="43">
                  <c:v>0.94</c:v>
                </c:pt>
                <c:pt idx="44">
                  <c:v>0.96</c:v>
                </c:pt>
                <c:pt idx="45">
                  <c:v>0.94</c:v>
                </c:pt>
                <c:pt idx="46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FFB-4565-A1B7-599A4148763F}"/>
            </c:ext>
          </c:extLst>
        </c:ser>
        <c:ser>
          <c:idx val="2"/>
          <c:order val="2"/>
          <c:tx>
            <c:strRef>
              <c:f>'Új verzió'!$D$196</c:f>
              <c:strCache>
                <c:ptCount val="1"/>
                <c:pt idx="0">
                  <c:v>Közép</c:v>
                </c:pt>
              </c:strCache>
            </c:strRef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70C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2FFB-4565-A1B7-599A4148763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2FFB-4565-A1B7-599A4148763F}"/>
              </c:ext>
            </c:extLst>
          </c:dPt>
          <c:dPt>
            <c:idx val="2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2FFB-4565-A1B7-599A4148763F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2FFB-4565-A1B7-599A4148763F}"/>
              </c:ext>
            </c:extLst>
          </c:dPt>
          <c:dLbls>
            <c:dLbl>
              <c:idx val="46"/>
              <c:layout>
                <c:manualLayout>
                  <c:x val="-1.3888887369983734E-3"/>
                  <c:y val="-1.695484499476383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70C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u-H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FB-4565-A1B7-599A41487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verzió'!$A$197:$A$243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verzió'!$D$197:$D$243</c:f>
              <c:numCache>
                <c:formatCode>0%</c:formatCode>
                <c:ptCount val="47"/>
                <c:pt idx="0">
                  <c:v>0.91769547325102885</c:v>
                </c:pt>
                <c:pt idx="1">
                  <c:v>0.83881987577639738</c:v>
                </c:pt>
                <c:pt idx="2">
                  <c:v>0.92202797202797204</c:v>
                </c:pt>
                <c:pt idx="3">
                  <c:v>0.95</c:v>
                </c:pt>
                <c:pt idx="4">
                  <c:v>0.96</c:v>
                </c:pt>
                <c:pt idx="5">
                  <c:v>1.06</c:v>
                </c:pt>
                <c:pt idx="6">
                  <c:v>1.04</c:v>
                </c:pt>
                <c:pt idx="7">
                  <c:v>1.06</c:v>
                </c:pt>
                <c:pt idx="8">
                  <c:v>1.07</c:v>
                </c:pt>
                <c:pt idx="9">
                  <c:v>1.04</c:v>
                </c:pt>
                <c:pt idx="10">
                  <c:v>1.1000000000000001</c:v>
                </c:pt>
                <c:pt idx="11">
                  <c:v>1.0900000000000001</c:v>
                </c:pt>
                <c:pt idx="12">
                  <c:v>1.1299999999999999</c:v>
                </c:pt>
                <c:pt idx="13">
                  <c:v>1.08</c:v>
                </c:pt>
                <c:pt idx="14">
                  <c:v>1.0900000000000001</c:v>
                </c:pt>
                <c:pt idx="15">
                  <c:v>1.1200000000000001</c:v>
                </c:pt>
                <c:pt idx="16">
                  <c:v>1.1399999999999999</c:v>
                </c:pt>
                <c:pt idx="17">
                  <c:v>1.06</c:v>
                </c:pt>
                <c:pt idx="18">
                  <c:v>1.08</c:v>
                </c:pt>
                <c:pt idx="19">
                  <c:v>1.07</c:v>
                </c:pt>
                <c:pt idx="20">
                  <c:v>1.0900000000000001</c:v>
                </c:pt>
                <c:pt idx="21">
                  <c:v>1.07</c:v>
                </c:pt>
                <c:pt idx="22">
                  <c:v>1.0900000000000001</c:v>
                </c:pt>
                <c:pt idx="23">
                  <c:v>1.08</c:v>
                </c:pt>
                <c:pt idx="24">
                  <c:v>1.1299999999999999</c:v>
                </c:pt>
                <c:pt idx="25">
                  <c:v>1</c:v>
                </c:pt>
                <c:pt idx="26">
                  <c:v>1.05</c:v>
                </c:pt>
                <c:pt idx="27">
                  <c:v>1.05</c:v>
                </c:pt>
                <c:pt idx="28">
                  <c:v>0.99</c:v>
                </c:pt>
                <c:pt idx="29">
                  <c:v>0.94</c:v>
                </c:pt>
                <c:pt idx="30">
                  <c:v>0.98</c:v>
                </c:pt>
                <c:pt idx="31">
                  <c:v>1.02</c:v>
                </c:pt>
                <c:pt idx="32">
                  <c:v>0.98</c:v>
                </c:pt>
                <c:pt idx="33">
                  <c:v>0.98</c:v>
                </c:pt>
                <c:pt idx="34">
                  <c:v>1.07</c:v>
                </c:pt>
                <c:pt idx="35">
                  <c:v>0.96</c:v>
                </c:pt>
                <c:pt idx="36">
                  <c:v>0.99</c:v>
                </c:pt>
                <c:pt idx="37">
                  <c:v>0.96</c:v>
                </c:pt>
                <c:pt idx="38">
                  <c:v>0.9</c:v>
                </c:pt>
                <c:pt idx="39">
                  <c:v>0.92</c:v>
                </c:pt>
                <c:pt idx="40">
                  <c:v>0.97</c:v>
                </c:pt>
                <c:pt idx="41">
                  <c:v>0.97</c:v>
                </c:pt>
                <c:pt idx="42">
                  <c:v>0.91</c:v>
                </c:pt>
                <c:pt idx="43">
                  <c:v>1</c:v>
                </c:pt>
                <c:pt idx="44">
                  <c:v>0.88</c:v>
                </c:pt>
                <c:pt idx="45">
                  <c:v>0.93</c:v>
                </c:pt>
                <c:pt idx="46">
                  <c:v>0.93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FFB-4565-A1B7-599A4148763F}"/>
            </c:ext>
          </c:extLst>
        </c:ser>
        <c:ser>
          <c:idx val="3"/>
          <c:order val="3"/>
          <c:tx>
            <c:strRef>
              <c:f>'Új verzió'!$E$196</c:f>
              <c:strCache>
                <c:ptCount val="1"/>
                <c:pt idx="0">
                  <c:v>Nagy</c:v>
                </c:pt>
              </c:strCache>
            </c:strRef>
          </c:tx>
          <c:spPr>
            <a:ln w="254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002060"/>
              </a:solidFill>
              <a:ln w="9525">
                <a:noFill/>
              </a:ln>
              <a:effectLst/>
            </c:spPr>
          </c:marker>
          <c:dLbls>
            <c:dLbl>
              <c:idx val="4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FB-4565-A1B7-599A41487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'Új verzió'!$A$197:$A$243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verzió'!$E$197:$E$243</c:f>
              <c:numCache>
                <c:formatCode>0%</c:formatCode>
                <c:ptCount val="47"/>
                <c:pt idx="0">
                  <c:v>0.94506172839506164</c:v>
                </c:pt>
                <c:pt idx="1">
                  <c:v>0.97924528301886782</c:v>
                </c:pt>
                <c:pt idx="2">
                  <c:v>0.99259259259259269</c:v>
                </c:pt>
                <c:pt idx="3">
                  <c:v>1.05</c:v>
                </c:pt>
                <c:pt idx="4">
                  <c:v>1.1000000000000001</c:v>
                </c:pt>
                <c:pt idx="5">
                  <c:v>1.2</c:v>
                </c:pt>
                <c:pt idx="6">
                  <c:v>1.18</c:v>
                </c:pt>
                <c:pt idx="7">
                  <c:v>1.04</c:v>
                </c:pt>
                <c:pt idx="8">
                  <c:v>1.1200000000000001</c:v>
                </c:pt>
                <c:pt idx="9">
                  <c:v>1.1200000000000001</c:v>
                </c:pt>
                <c:pt idx="10">
                  <c:v>1.1200000000000001</c:v>
                </c:pt>
                <c:pt idx="11">
                  <c:v>1.18</c:v>
                </c:pt>
                <c:pt idx="12">
                  <c:v>1.19</c:v>
                </c:pt>
                <c:pt idx="13">
                  <c:v>1.1100000000000001</c:v>
                </c:pt>
                <c:pt idx="14">
                  <c:v>1.04</c:v>
                </c:pt>
                <c:pt idx="15">
                  <c:v>1.1299999999999999</c:v>
                </c:pt>
                <c:pt idx="16">
                  <c:v>1.1200000000000001</c:v>
                </c:pt>
                <c:pt idx="17">
                  <c:v>1.1599999999999999</c:v>
                </c:pt>
                <c:pt idx="18">
                  <c:v>1.1299999999999999</c:v>
                </c:pt>
                <c:pt idx="19">
                  <c:v>1.17</c:v>
                </c:pt>
                <c:pt idx="20">
                  <c:v>1.1399999999999999</c:v>
                </c:pt>
                <c:pt idx="21">
                  <c:v>1.1100000000000001</c:v>
                </c:pt>
                <c:pt idx="22">
                  <c:v>1.1399999999999999</c:v>
                </c:pt>
                <c:pt idx="23">
                  <c:v>1.17</c:v>
                </c:pt>
                <c:pt idx="24">
                  <c:v>1.1499999999999999</c:v>
                </c:pt>
                <c:pt idx="25">
                  <c:v>1.18</c:v>
                </c:pt>
                <c:pt idx="26">
                  <c:v>1.07</c:v>
                </c:pt>
                <c:pt idx="27">
                  <c:v>1.06</c:v>
                </c:pt>
                <c:pt idx="28">
                  <c:v>1.05</c:v>
                </c:pt>
                <c:pt idx="29">
                  <c:v>1.02</c:v>
                </c:pt>
                <c:pt idx="30">
                  <c:v>1.04</c:v>
                </c:pt>
                <c:pt idx="31">
                  <c:v>1.01</c:v>
                </c:pt>
                <c:pt idx="32">
                  <c:v>1.1200000000000001</c:v>
                </c:pt>
                <c:pt idx="33">
                  <c:v>1.02</c:v>
                </c:pt>
                <c:pt idx="34">
                  <c:v>1.07</c:v>
                </c:pt>
                <c:pt idx="35">
                  <c:v>1.08</c:v>
                </c:pt>
                <c:pt idx="36">
                  <c:v>1.01</c:v>
                </c:pt>
                <c:pt idx="37">
                  <c:v>1.04</c:v>
                </c:pt>
                <c:pt idx="38">
                  <c:v>1.04</c:v>
                </c:pt>
                <c:pt idx="39">
                  <c:v>1.01</c:v>
                </c:pt>
                <c:pt idx="40">
                  <c:v>1</c:v>
                </c:pt>
                <c:pt idx="41">
                  <c:v>1.06</c:v>
                </c:pt>
                <c:pt idx="42">
                  <c:v>0.99</c:v>
                </c:pt>
                <c:pt idx="43">
                  <c:v>1.05</c:v>
                </c:pt>
                <c:pt idx="44">
                  <c:v>1.04</c:v>
                </c:pt>
                <c:pt idx="45">
                  <c:v>0.98</c:v>
                </c:pt>
                <c:pt idx="46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2FFB-4565-A1B7-599A4148763F}"/>
            </c:ext>
          </c:extLst>
        </c:ser>
        <c:ser>
          <c:idx val="4"/>
          <c:order val="4"/>
          <c:tx>
            <c:strRef>
              <c:f>'Új verzió'!$F$196</c:f>
              <c:strCache>
                <c:ptCount val="1"/>
                <c:pt idx="0">
                  <c:v>A válaszadók súlyozott átlaga</c:v>
                </c:pt>
              </c:strCache>
            </c:strRef>
          </c:tx>
          <c:spPr>
            <a:ln w="254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rgbClr val="FF0000"/>
              </a:solidFill>
              <a:ln w="9525">
                <a:noFill/>
              </a:ln>
              <a:effectLst/>
            </c:spPr>
          </c:marker>
          <c:dPt>
            <c:idx val="0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2FFB-4565-A1B7-599A4148763F}"/>
              </c:ext>
            </c:extLst>
          </c:dPt>
          <c:dPt>
            <c:idx val="1"/>
            <c:marker>
              <c:symbol val="circle"/>
              <c:size val="10"/>
              <c:spPr>
                <a:solidFill>
                  <a:srgbClr val="FF000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2FFB-4565-A1B7-599A4148763F}"/>
              </c:ext>
            </c:extLst>
          </c:dPt>
          <c:dLbls>
            <c:dLbl>
              <c:idx val="46"/>
              <c:layout>
                <c:manualLayout>
                  <c:x val="-2.0370132825127173E-16"/>
                  <c:y val="4.84424142707542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FB-4565-A1B7-599A414876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'Új verzió'!$A$197:$A$243</c:f>
              <c:strCache>
                <c:ptCount val="47"/>
                <c:pt idx="0">
                  <c:v>2020. December</c:v>
                </c:pt>
                <c:pt idx="2">
                  <c:v>2021. Február</c:v>
                </c:pt>
                <c:pt idx="4">
                  <c:v>Április</c:v>
                </c:pt>
                <c:pt idx="6">
                  <c:v>Június</c:v>
                </c:pt>
                <c:pt idx="8">
                  <c:v>Augusztus</c:v>
                </c:pt>
                <c:pt idx="10">
                  <c:v>Október</c:v>
                </c:pt>
                <c:pt idx="12">
                  <c:v>December</c:v>
                </c:pt>
                <c:pt idx="14">
                  <c:v>2022. Február</c:v>
                </c:pt>
                <c:pt idx="16">
                  <c:v>Április</c:v>
                </c:pt>
                <c:pt idx="18">
                  <c:v>Június</c:v>
                </c:pt>
                <c:pt idx="20">
                  <c:v>Augusztus</c:v>
                </c:pt>
                <c:pt idx="22">
                  <c:v>Október</c:v>
                </c:pt>
                <c:pt idx="24">
                  <c:v>December</c:v>
                </c:pt>
                <c:pt idx="26">
                  <c:v>2023. Február</c:v>
                </c:pt>
                <c:pt idx="28">
                  <c:v>Április</c:v>
                </c:pt>
                <c:pt idx="30">
                  <c:v>Június</c:v>
                </c:pt>
                <c:pt idx="32">
                  <c:v>Augusztus</c:v>
                </c:pt>
                <c:pt idx="34">
                  <c:v>Október</c:v>
                </c:pt>
                <c:pt idx="36">
                  <c:v>December</c:v>
                </c:pt>
                <c:pt idx="38">
                  <c:v>2024. Február</c:v>
                </c:pt>
                <c:pt idx="40">
                  <c:v>Április</c:v>
                </c:pt>
                <c:pt idx="42">
                  <c:v>Június</c:v>
                </c:pt>
                <c:pt idx="44">
                  <c:v>Augusztus</c:v>
                </c:pt>
                <c:pt idx="46">
                  <c:v>Október</c:v>
                </c:pt>
              </c:strCache>
            </c:strRef>
          </c:cat>
          <c:val>
            <c:numRef>
              <c:f>'Új verzió'!$F$197:$F$243</c:f>
              <c:numCache>
                <c:formatCode>0%</c:formatCode>
                <c:ptCount val="47"/>
                <c:pt idx="0">
                  <c:v>0.87866303797191447</c:v>
                </c:pt>
                <c:pt idx="1">
                  <c:v>0.82528986696929318</c:v>
                </c:pt>
                <c:pt idx="2">
                  <c:v>0.84784356045465104</c:v>
                </c:pt>
                <c:pt idx="3">
                  <c:v>0.86</c:v>
                </c:pt>
                <c:pt idx="4">
                  <c:v>0.92</c:v>
                </c:pt>
                <c:pt idx="5">
                  <c:v>1</c:v>
                </c:pt>
                <c:pt idx="6">
                  <c:v>0.99</c:v>
                </c:pt>
                <c:pt idx="7">
                  <c:v>0.95</c:v>
                </c:pt>
                <c:pt idx="8">
                  <c:v>0.99</c:v>
                </c:pt>
                <c:pt idx="9">
                  <c:v>1.01</c:v>
                </c:pt>
                <c:pt idx="10">
                  <c:v>1.01</c:v>
                </c:pt>
                <c:pt idx="11">
                  <c:v>1.02</c:v>
                </c:pt>
                <c:pt idx="12">
                  <c:v>1.06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1.04</c:v>
                </c:pt>
                <c:pt idx="17">
                  <c:v>1.02</c:v>
                </c:pt>
                <c:pt idx="18">
                  <c:v>1.02</c:v>
                </c:pt>
                <c:pt idx="19">
                  <c:v>1.04</c:v>
                </c:pt>
                <c:pt idx="20">
                  <c:v>1</c:v>
                </c:pt>
                <c:pt idx="21">
                  <c:v>0.99</c:v>
                </c:pt>
                <c:pt idx="22">
                  <c:v>1.04</c:v>
                </c:pt>
                <c:pt idx="23">
                  <c:v>1.04</c:v>
                </c:pt>
                <c:pt idx="24">
                  <c:v>1.03</c:v>
                </c:pt>
                <c:pt idx="25">
                  <c:v>1.01</c:v>
                </c:pt>
                <c:pt idx="26">
                  <c:v>0.96</c:v>
                </c:pt>
                <c:pt idx="27">
                  <c:v>0.95</c:v>
                </c:pt>
                <c:pt idx="28">
                  <c:v>0.99</c:v>
                </c:pt>
                <c:pt idx="29">
                  <c:v>0.94</c:v>
                </c:pt>
                <c:pt idx="30">
                  <c:v>0.97</c:v>
                </c:pt>
                <c:pt idx="31">
                  <c:v>0.93</c:v>
                </c:pt>
                <c:pt idx="32">
                  <c:v>0.98</c:v>
                </c:pt>
                <c:pt idx="33">
                  <c:v>0.93</c:v>
                </c:pt>
                <c:pt idx="34">
                  <c:v>0.96</c:v>
                </c:pt>
                <c:pt idx="35">
                  <c:v>0.96</c:v>
                </c:pt>
                <c:pt idx="36">
                  <c:v>0.95</c:v>
                </c:pt>
                <c:pt idx="37">
                  <c:v>0.95</c:v>
                </c:pt>
                <c:pt idx="38">
                  <c:v>0.93</c:v>
                </c:pt>
                <c:pt idx="39">
                  <c:v>0.91</c:v>
                </c:pt>
                <c:pt idx="40">
                  <c:v>0.93</c:v>
                </c:pt>
                <c:pt idx="41">
                  <c:v>0.97</c:v>
                </c:pt>
                <c:pt idx="42">
                  <c:v>0.94</c:v>
                </c:pt>
                <c:pt idx="43">
                  <c:v>0.97</c:v>
                </c:pt>
                <c:pt idx="44">
                  <c:v>0.94</c:v>
                </c:pt>
                <c:pt idx="45">
                  <c:v>0.92</c:v>
                </c:pt>
                <c:pt idx="46">
                  <c:v>0.92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2FFB-4565-A1B7-599A4148763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39390335"/>
        <c:axId val="739396159"/>
      </c:lineChart>
      <c:catAx>
        <c:axId val="739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6159"/>
        <c:crosses val="autoZero"/>
        <c:auto val="1"/>
        <c:lblAlgn val="ctr"/>
        <c:lblOffset val="100"/>
        <c:noMultiLvlLbl val="0"/>
      </c:catAx>
      <c:valAx>
        <c:axId val="739396159"/>
        <c:scaling>
          <c:orientation val="minMax"/>
          <c:max val="1.2"/>
          <c:min val="0.60000000000000009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393903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18021443785931"/>
          <c:y val="0.92550720065973224"/>
          <c:w val="0.79775067828623381"/>
          <c:h val="6.7226437199654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800"/>
      </a:pPr>
      <a:endParaRPr lang="hu-H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088EF8E0-31C4-40E3-91E8-F540107D7DDD}">
      <dgm:prSet phldrT="[Text]"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gm:spPr>
      <dgm:t>
        <a:bodyPr spcFirstLastPara="0" vert="horz" wrap="square" lIns="522785" tIns="45720" rIns="45720" bIns="4572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gm:t>
    </dgm:pt>
    <dgm:pt modelId="{9ED2E3AF-79BB-4825-86A6-D11ED004BE0E}" type="par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E750E527-F2FC-47A4-80FF-3EF70621A0B7}" type="sibTrans" cxnId="{A3BCE237-F187-40DA-A225-25A992EB0D45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7B412FF0-ADD8-4AE4-B6D6-DB1BD0A87CCF}">
      <dgm:prSet custT="1"/>
      <dgm:spPr>
        <a:ln>
          <a:noFill/>
        </a:ln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gm:t>
    </dgm:pt>
    <dgm:pt modelId="{1FC453A1-9F35-40E9-A0FE-D78D294FCC1F}" type="par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29B28632-9886-45A9-8954-FD4F3920E3B1}" type="sibTrans" cxnId="{4300E806-91F2-4DF1-9D12-DD4F01A1E082}">
      <dgm:prSet/>
      <dgm:spPr/>
      <dgm:t>
        <a:bodyPr/>
        <a:lstStyle/>
        <a:p>
          <a:endParaRPr lang="hu-HU" sz="1800">
            <a:solidFill>
              <a:schemeClr val="tx2"/>
            </a:solidFill>
          </a:endParaRPr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/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/>
        </a:p>
      </dgm:t>
    </dgm:pt>
    <dgm:pt modelId="{4EAFE022-DBAD-48C9-A709-5459A8DE7E87}">
      <dgm:prSet custT="1"/>
      <dgm:spPr>
        <a:ln>
          <a:noFill/>
        </a:ln>
      </dgm:spPr>
      <dgm:t>
        <a:bodyPr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gm:t>
    </dgm:pt>
    <dgm:pt modelId="{0074FD97-21E1-4CEE-8E1F-87B36A22BF45}" type="parTrans" cxnId="{01362C16-F508-4F60-8A5D-39D652381AFD}">
      <dgm:prSet/>
      <dgm:spPr/>
      <dgm:t>
        <a:bodyPr/>
        <a:lstStyle/>
        <a:p>
          <a:endParaRPr lang="hu-HU"/>
        </a:p>
      </dgm:t>
    </dgm:pt>
    <dgm:pt modelId="{0F2EC4A6-9002-4B1F-A6A1-7ACEC2FF007A}" type="sibTrans" cxnId="{01362C16-F508-4F60-8A5D-39D652381AFD}">
      <dgm:prSet/>
      <dgm:spPr/>
      <dgm:t>
        <a:bodyPr/>
        <a:lstStyle/>
        <a:p>
          <a:endParaRPr lang="hu-HU"/>
        </a:p>
      </dgm:t>
    </dgm:pt>
    <dgm:pt modelId="{47DDC116-1DE5-4D2B-AE32-154C35F48BA0}">
      <dgm:prSet custT="1"/>
      <dgm:spPr>
        <a:ln>
          <a:solidFill>
            <a:schemeClr val="bg1"/>
          </a:solidFill>
        </a:ln>
      </dgm:spPr>
      <dgm:t>
        <a:bodyPr/>
        <a:lstStyle/>
        <a:p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gm:t>
    </dgm:pt>
    <dgm:pt modelId="{5535AA26-7B83-4BAF-B17D-42B4543CC2D4}" type="sibTrans" cxnId="{F72DB7E8-7D82-4578-855C-84F98F66C997}">
      <dgm:prSet/>
      <dgm:spPr/>
      <dgm:t>
        <a:bodyPr/>
        <a:lstStyle/>
        <a:p>
          <a:endParaRPr lang="hu-HU"/>
        </a:p>
      </dgm:t>
    </dgm:pt>
    <dgm:pt modelId="{D488044B-8747-4A9D-A196-72DE1F493DDF}" type="parTrans" cxnId="{F72DB7E8-7D82-4578-855C-84F98F66C997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02949546-BBFD-4974-8755-895F0735153C}" type="pres">
      <dgm:prSet presAssocID="{4EAFE022-DBAD-48C9-A709-5459A8DE7E87}" presName="text_2" presStyleLbl="node1" presStyleIdx="1" presStyleCnt="5">
        <dgm:presLayoutVars>
          <dgm:bulletEnabled val="1"/>
        </dgm:presLayoutVars>
      </dgm:prSet>
      <dgm:spPr/>
    </dgm:pt>
    <dgm:pt modelId="{345CDCDA-F0E7-4F74-A7B1-A4038D7B734B}" type="pres">
      <dgm:prSet presAssocID="{4EAFE022-DBAD-48C9-A709-5459A8DE7E87}" presName="accent_2" presStyleCnt="0"/>
      <dgm:spPr/>
    </dgm:pt>
    <dgm:pt modelId="{A348C023-4EB0-4E9E-B66B-7FA62BBCF1C9}" type="pres">
      <dgm:prSet presAssocID="{4EAFE022-DBAD-48C9-A709-5459A8DE7E87}" presName="accentRepeatNode" presStyleLbl="solidFgAcc1" presStyleIdx="1" presStyleCnt="5"/>
      <dgm:spPr/>
    </dgm:pt>
    <dgm:pt modelId="{6FBBC7D8-B187-415D-954C-562D8E567D0C}" type="pres">
      <dgm:prSet presAssocID="{088EF8E0-31C4-40E3-91E8-F540107D7DDD}" presName="text_3" presStyleLbl="node1" presStyleIdx="2" presStyleCnt="5">
        <dgm:presLayoutVars>
          <dgm:bulletEnabled val="1"/>
        </dgm:presLayoutVars>
      </dgm:prSet>
      <dgm:spPr>
        <a:xfrm>
          <a:off x="1112537" y="2304352"/>
          <a:ext cx="7633574" cy="658627"/>
        </a:xfrm>
        <a:prstGeom prst="rect">
          <a:avLst/>
        </a:prstGeom>
      </dgm:spPr>
    </dgm:pt>
    <dgm:pt modelId="{B54B306D-4C7D-44D8-ABBF-8421173AE38A}" type="pres">
      <dgm:prSet presAssocID="{088EF8E0-31C4-40E3-91E8-F540107D7DDD}" presName="accent_3" presStyleCnt="0"/>
      <dgm:spPr/>
    </dgm:pt>
    <dgm:pt modelId="{1402A038-4796-4682-A5B0-D46385A09C24}" type="pres">
      <dgm:prSet presAssocID="{088EF8E0-31C4-40E3-91E8-F540107D7DDD}" presName="accentRepeatNode" presStyleLbl="solidFgAcc1" presStyleIdx="2" presStyleCnt="5"/>
      <dgm:spPr>
        <a:xfrm>
          <a:off x="578556" y="1285196"/>
          <a:ext cx="857163" cy="857163"/>
        </a:xfrm>
        <a:prstGeom prst="ellipse">
          <a:avLst/>
        </a:prstGeom>
      </dgm:spPr>
    </dgm:pt>
    <dgm:pt modelId="{D1A00C27-D551-4E18-9975-14657574FAE3}" type="pres">
      <dgm:prSet presAssocID="{47DDC116-1DE5-4D2B-AE32-154C35F48BA0}" presName="text_4" presStyleLbl="node1" presStyleIdx="3" presStyleCnt="5">
        <dgm:presLayoutVars>
          <dgm:bulletEnabled val="1"/>
        </dgm:presLayoutVars>
      </dgm:prSet>
      <dgm:spPr/>
    </dgm:pt>
    <dgm:pt modelId="{3937E788-FD7B-4BA9-8F7B-AF66B0F98B9A}" type="pres">
      <dgm:prSet presAssocID="{47DDC116-1DE5-4D2B-AE32-154C35F48BA0}" presName="accent_4" presStyleCnt="0"/>
      <dgm:spPr/>
    </dgm:pt>
    <dgm:pt modelId="{D9B72EBC-C7D4-4E75-84AF-26BCF62C8721}" type="pres">
      <dgm:prSet presAssocID="{47DDC116-1DE5-4D2B-AE32-154C35F48BA0}" presName="accentRepeatNode" presStyleLbl="solidFgAcc1" presStyleIdx="3" presStyleCnt="5"/>
      <dgm:spPr/>
    </dgm:pt>
    <dgm:pt modelId="{25B9A6EB-1F84-435A-A38F-0662589AE380}" type="pres">
      <dgm:prSet presAssocID="{7B412FF0-ADD8-4AE4-B6D6-DB1BD0A87CCF}" presName="text_5" presStyleLbl="node1" presStyleIdx="4" presStyleCnt="5">
        <dgm:presLayoutVars>
          <dgm:bulletEnabled val="1"/>
        </dgm:presLayoutVars>
      </dgm:prSet>
      <dgm:spPr/>
    </dgm:pt>
    <dgm:pt modelId="{00CA73B2-0A6F-4F2E-8DF2-3CA90FA5EF44}" type="pres">
      <dgm:prSet presAssocID="{7B412FF0-ADD8-4AE4-B6D6-DB1BD0A87CCF}" presName="accent_5" presStyleCnt="0"/>
      <dgm:spPr/>
    </dgm:pt>
    <dgm:pt modelId="{9F0847F9-3AE9-40D2-92B5-128DB8C3A512}" type="pres">
      <dgm:prSet presAssocID="{7B412FF0-ADD8-4AE4-B6D6-DB1BD0A87CCF}" presName="accentRepeatNode" presStyleLbl="solidFgAcc1" presStyleIdx="4" presStyleCnt="5"/>
      <dgm:spPr>
        <a:xfrm>
          <a:off x="553603" y="3679825"/>
          <a:ext cx="721706" cy="721706"/>
        </a:xfrm>
        <a:prstGeom prst="ellipse">
          <a:avLst/>
        </a:prstGeom>
      </dgm:spPr>
    </dgm:pt>
  </dgm:ptLst>
  <dgm:cxnLst>
    <dgm:cxn modelId="{4300E806-91F2-4DF1-9D12-DD4F01A1E082}" srcId="{68E21B0D-CBAC-4EA7-97F3-94026FF8C51F}" destId="{7B412FF0-ADD8-4AE4-B6D6-DB1BD0A87CCF}" srcOrd="4" destOrd="0" parTransId="{1FC453A1-9F35-40E9-A0FE-D78D294FCC1F}" sibTransId="{29B28632-9886-45A9-8954-FD4F3920E3B1}"/>
    <dgm:cxn modelId="{E48FBC12-5021-4DFC-B140-D5C7B4194959}" type="presOf" srcId="{7B412FF0-ADD8-4AE4-B6D6-DB1BD0A87CCF}" destId="{25B9A6EB-1F84-435A-A38F-0662589AE380}" srcOrd="0" destOrd="0" presId="urn:microsoft.com/office/officeart/2008/layout/VerticalCurvedList"/>
    <dgm:cxn modelId="{01362C16-F508-4F60-8A5D-39D652381AFD}" srcId="{68E21B0D-CBAC-4EA7-97F3-94026FF8C51F}" destId="{4EAFE022-DBAD-48C9-A709-5459A8DE7E87}" srcOrd="1" destOrd="0" parTransId="{0074FD97-21E1-4CEE-8E1F-87B36A22BF45}" sibTransId="{0F2EC4A6-9002-4B1F-A6A1-7ACEC2FF007A}"/>
    <dgm:cxn modelId="{A3BCE237-F187-40DA-A225-25A992EB0D45}" srcId="{68E21B0D-CBAC-4EA7-97F3-94026FF8C51F}" destId="{088EF8E0-31C4-40E3-91E8-F540107D7DDD}" srcOrd="2" destOrd="0" parTransId="{9ED2E3AF-79BB-4825-86A6-D11ED004BE0E}" sibTransId="{E750E527-F2FC-47A4-80FF-3EF70621A0B7}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62E2CD56-5C51-4F9A-B57E-472C053D8887}" type="presOf" srcId="{4EAFE022-DBAD-48C9-A709-5459A8DE7E87}" destId="{02949546-BBFD-4974-8755-895F0735153C}" srcOrd="0" destOrd="0" presId="urn:microsoft.com/office/officeart/2008/layout/VerticalCurvedList"/>
    <dgm:cxn modelId="{D801818E-AFB0-45FD-94BF-B3B1DC06C6D9}" type="presOf" srcId="{17BFB10E-DFB4-4CD5-8B0A-CCD1B29C9CF2}" destId="{505EA83E-D553-40FD-9833-4CCEE38D3EC5}" srcOrd="0" destOrd="0" presId="urn:microsoft.com/office/officeart/2008/layout/VerticalCurvedList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C3EF5DD-3259-49F3-B5F2-CBA51ADED47E}" type="presOf" srcId="{47DDC116-1DE5-4D2B-AE32-154C35F48BA0}" destId="{D1A00C27-D551-4E18-9975-14657574FAE3}" srcOrd="0" destOrd="0" presId="urn:microsoft.com/office/officeart/2008/layout/VerticalCurvedList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F72DB7E8-7D82-4578-855C-84F98F66C997}" srcId="{68E21B0D-CBAC-4EA7-97F3-94026FF8C51F}" destId="{47DDC116-1DE5-4D2B-AE32-154C35F48BA0}" srcOrd="3" destOrd="0" parTransId="{D488044B-8747-4A9D-A196-72DE1F493DDF}" sibTransId="{5535AA26-7B83-4BAF-B17D-42B4543CC2D4}"/>
    <dgm:cxn modelId="{0CF01CFD-B0D7-4B9C-BE93-27F742D21A40}" type="presOf" srcId="{088EF8E0-31C4-40E3-91E8-F540107D7DDD}" destId="{6FBBC7D8-B187-415D-954C-562D8E567D0C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3171773A-CD1B-4294-AEA8-5CA1F81D86AA}" type="presParOf" srcId="{A55778FD-1C20-4749-B692-0C762B0462F2}" destId="{02949546-BBFD-4974-8755-895F0735153C}" srcOrd="3" destOrd="0" presId="urn:microsoft.com/office/officeart/2008/layout/VerticalCurvedList"/>
    <dgm:cxn modelId="{DBB7A776-F47B-4C7B-AA35-E62DDE4564C7}" type="presParOf" srcId="{A55778FD-1C20-4749-B692-0C762B0462F2}" destId="{345CDCDA-F0E7-4F74-A7B1-A4038D7B734B}" srcOrd="4" destOrd="0" presId="urn:microsoft.com/office/officeart/2008/layout/VerticalCurvedList"/>
    <dgm:cxn modelId="{B2FE2B08-1F45-42F1-A6C4-A018A5F0DA17}" type="presParOf" srcId="{345CDCDA-F0E7-4F74-A7B1-A4038D7B734B}" destId="{A348C023-4EB0-4E9E-B66B-7FA62BBCF1C9}" srcOrd="0" destOrd="0" presId="urn:microsoft.com/office/officeart/2008/layout/VerticalCurvedList"/>
    <dgm:cxn modelId="{5EC48ACF-C02D-418B-8683-E3C39BD41B7D}" type="presParOf" srcId="{A55778FD-1C20-4749-B692-0C762B0462F2}" destId="{6FBBC7D8-B187-415D-954C-562D8E567D0C}" srcOrd="5" destOrd="0" presId="urn:microsoft.com/office/officeart/2008/layout/VerticalCurvedList"/>
    <dgm:cxn modelId="{241C3A2F-5418-4CF4-8FED-1D81DCE83373}" type="presParOf" srcId="{A55778FD-1C20-4749-B692-0C762B0462F2}" destId="{B54B306D-4C7D-44D8-ABBF-8421173AE38A}" srcOrd="6" destOrd="0" presId="urn:microsoft.com/office/officeart/2008/layout/VerticalCurvedList"/>
    <dgm:cxn modelId="{7D6D708A-A410-4CF1-9D40-4032D1E65CFB}" type="presParOf" srcId="{B54B306D-4C7D-44D8-ABBF-8421173AE38A}" destId="{1402A038-4796-4682-A5B0-D46385A09C24}" srcOrd="0" destOrd="0" presId="urn:microsoft.com/office/officeart/2008/layout/VerticalCurvedList"/>
    <dgm:cxn modelId="{C06FFFBD-3C42-47A7-A9DD-747B6B649003}" type="presParOf" srcId="{A55778FD-1C20-4749-B692-0C762B0462F2}" destId="{D1A00C27-D551-4E18-9975-14657574FAE3}" srcOrd="7" destOrd="0" presId="urn:microsoft.com/office/officeart/2008/layout/VerticalCurvedList"/>
    <dgm:cxn modelId="{725F2370-9F41-40E3-BC76-6D4B24985612}" type="presParOf" srcId="{A55778FD-1C20-4749-B692-0C762B0462F2}" destId="{3937E788-FD7B-4BA9-8F7B-AF66B0F98B9A}" srcOrd="8" destOrd="0" presId="urn:microsoft.com/office/officeart/2008/layout/VerticalCurvedList"/>
    <dgm:cxn modelId="{F582ED51-1F22-4FB7-BF87-8CD7CC93FCAB}" type="presParOf" srcId="{3937E788-FD7B-4BA9-8F7B-AF66B0F98B9A}" destId="{D9B72EBC-C7D4-4E75-84AF-26BCF62C8721}" srcOrd="0" destOrd="0" presId="urn:microsoft.com/office/officeart/2008/layout/VerticalCurvedList"/>
    <dgm:cxn modelId="{984CAD04-A28B-4399-B83D-7AB59F9B4CE0}" type="presParOf" srcId="{A55778FD-1C20-4749-B692-0C762B0462F2}" destId="{25B9A6EB-1F84-435A-A38F-0662589AE380}" srcOrd="9" destOrd="0" presId="urn:microsoft.com/office/officeart/2008/layout/VerticalCurvedList"/>
    <dgm:cxn modelId="{FD9BD56D-EE4D-4B75-8CC0-B991B9859C23}" type="presParOf" srcId="{A55778FD-1C20-4749-B692-0C762B0462F2}" destId="{00CA73B2-0A6F-4F2E-8DF2-3CA90FA5EF44}" srcOrd="10" destOrd="0" presId="urn:microsoft.com/office/officeart/2008/layout/VerticalCurvedList"/>
    <dgm:cxn modelId="{E8BA2E46-18A0-47F6-A1A7-39DE574CD34C}" type="presParOf" srcId="{00CA73B2-0A6F-4F2E-8DF2-3CA90FA5EF44}" destId="{9F0847F9-3AE9-40D2-92B5-128DB8C3A51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E21B0D-CBAC-4EA7-97F3-94026FF8C51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u-HU"/>
        </a:p>
      </dgm:t>
    </dgm:pt>
    <dgm:pt modelId="{8B201FFD-8EBF-456B-8E79-3B81B9E9CDAF}">
      <dgm:prSet custT="1"/>
      <dgm:spPr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gm:spPr>
      <dgm:t>
        <a:bodyPr spcFirstLastPara="0" vert="horz" wrap="square" lIns="458284" tIns="50800" rIns="50800" bIns="50800" numCol="1" spcCol="1270" anchor="ctr" anchorCtr="0"/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-9-ről -13 pontra csökkent, ami a tavaly július óta tapasztalt legalacsonyabb érték.</a:t>
          </a:r>
        </a:p>
      </dgm:t>
    </dgm:pt>
    <dgm:pt modelId="{17BFB10E-DFB4-4CD5-8B0A-CCD1B29C9CF2}" type="sibTrans" cxnId="{333B4E6E-BBFB-4311-BDD0-E83528C08F40}">
      <dgm:prSet/>
      <dgm:spPr/>
      <dgm:t>
        <a:bodyPr/>
        <a:lstStyle/>
        <a:p>
          <a:endParaRPr lang="hu-HU" b="1"/>
        </a:p>
      </dgm:t>
    </dgm:pt>
    <dgm:pt modelId="{5A072F9E-FA53-4458-BC4D-FB3EFE7F5A03}" type="parTrans" cxnId="{333B4E6E-BBFB-4311-BDD0-E83528C08F40}">
      <dgm:prSet/>
      <dgm:spPr/>
      <dgm:t>
        <a:bodyPr/>
        <a:lstStyle/>
        <a:p>
          <a:endParaRPr lang="hu-HU" b="1"/>
        </a:p>
      </dgm:t>
    </dgm:pt>
    <dgm:pt modelId="{0BC59536-7FDB-405C-BEA9-59B3A7329E42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tovább gyengült, a várakozások azonban minimálisan javultak szeptemberhez képest. Előbbi indexe az előző havi -23-ról -32 pontra csökkent (legutóbb 2023. júliusában volt ezen a szinten a mutató), utóbbi pedig a szeptemberi +5-ről +6 pontra változott. </a:t>
          </a:r>
        </a:p>
      </dgm:t>
    </dgm:pt>
    <dgm:pt modelId="{A4EB6832-0B0E-475F-8A4E-64813FFBEBE9}" type="sibTrans" cxnId="{6358EAB5-ADB7-423D-9483-340D3A3C3AA4}">
      <dgm:prSet/>
      <dgm:spPr/>
      <dgm:t>
        <a:bodyPr/>
        <a:lstStyle/>
        <a:p>
          <a:endParaRPr lang="hu-HU"/>
        </a:p>
      </dgm:t>
    </dgm:pt>
    <dgm:pt modelId="{D4FBC9D3-017F-41C1-B85B-50203D19140C}" type="parTrans" cxnId="{6358EAB5-ADB7-423D-9483-340D3A3C3AA4}">
      <dgm:prSet/>
      <dgm:spPr/>
      <dgm:t>
        <a:bodyPr/>
        <a:lstStyle/>
        <a:p>
          <a:endParaRPr lang="hu-HU"/>
        </a:p>
      </dgm:t>
    </dgm:pt>
    <dgm:pt modelId="{6090B06F-4AFE-4CE9-897E-51A54A1D377A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megítélésének előző hónaphoz viszonyított gyengülése a felmérésben vizsgált méretkategóriák, tevékenységi körök és tényezők széles körére jellemző volt.</a:t>
          </a:r>
        </a:p>
      </dgm:t>
    </dgm:pt>
    <dgm:pt modelId="{1CB113A5-494A-4E98-85B7-18E8FC9EBE98}" type="sib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9820B12D-F42A-403B-90E6-F22E35BB41AF}" type="parTrans" cxnId="{1313D2B4-537C-41CA-BE47-9ADF82A44B9F}">
      <dgm:prSet/>
      <dgm:spPr/>
      <dgm:t>
        <a:bodyPr/>
        <a:lstStyle/>
        <a:p>
          <a:endParaRPr lang="hu-HU" sz="1800" b="1">
            <a:solidFill>
              <a:schemeClr val="tx2"/>
            </a:solidFill>
          </a:endParaRPr>
        </a:p>
      </dgm:t>
    </dgm:pt>
    <dgm:pt modelId="{5BC02F0C-BFBB-47DD-93C5-86CA70E51D56}">
      <dgm:prSet custT="1"/>
      <dgm:spPr>
        <a:ln>
          <a:noFill/>
        </a:ln>
      </dgm:spPr>
      <dgm:t>
        <a:bodyPr/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tervek mutatója csökkent, a létszámbővítési terveké azonban javult. Előbbi a szeptemberi +22-ről +19 pontra csökkent, ami a 2023. júliusa óta tapasztalt legalacsonyabb érték. A létszámbővítési tervek alindexe </a:t>
          </a:r>
          <a:r>
            <a:rPr lang="hu-HU" sz="1800" b="1" dirty="0">
              <a:solidFill>
                <a:srgbClr val="0C2148"/>
              </a:solidFill>
              <a:latin typeface="+mn-lt"/>
              <a:ea typeface="+mn-ea"/>
              <a:cs typeface="+mn-cs"/>
            </a:rPr>
            <a:t>ugyanakkor az előző havi -6-ról +3 pontra </a:t>
          </a:r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javult és újra pozitív.</a:t>
          </a:r>
        </a:p>
      </dgm:t>
    </dgm:pt>
    <dgm:pt modelId="{E9C68BDB-EEDA-4EE5-ABE7-537166A34275}" type="sibTrans" cxnId="{610534A5-01FF-4076-AD18-0532C6EFA6A3}">
      <dgm:prSet/>
      <dgm:spPr/>
      <dgm:t>
        <a:bodyPr/>
        <a:lstStyle/>
        <a:p>
          <a:endParaRPr lang="hu-HU"/>
        </a:p>
      </dgm:t>
    </dgm:pt>
    <dgm:pt modelId="{FCC96BCD-6745-487A-90C7-5CF0BC5EA796}" type="parTrans" cxnId="{610534A5-01FF-4076-AD18-0532C6EFA6A3}">
      <dgm:prSet/>
      <dgm:spPr/>
      <dgm:t>
        <a:bodyPr/>
        <a:lstStyle/>
        <a:p>
          <a:endParaRPr lang="hu-HU"/>
        </a:p>
      </dgm:t>
    </dgm:pt>
    <dgm:pt modelId="{542B9BE7-C64F-46EC-A3B5-E064F072579F}">
      <dgm:prSet custT="1"/>
      <dgm:spPr>
        <a:ln>
          <a:noFill/>
        </a:ln>
      </dgm:spPr>
      <dgm:t>
        <a:bodyPr/>
        <a:lstStyle/>
        <a:p>
          <a:r>
            <a:rPr lang="hu-HU" sz="1800" b="1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csökkent, a bevételi szint stagnált az előző hónaphoz képest: előbbi 89-ről 87 százalékra csökkent, utóbbi pedig továbbra is 92 százalék.</a:t>
          </a:r>
          <a:endParaRPr lang="hu-HU" sz="1800" dirty="0"/>
        </a:p>
      </dgm:t>
    </dgm:pt>
    <dgm:pt modelId="{1AC59D6A-696E-4CBD-A5AA-DDBCB9A8A1AC}" type="sibTrans" cxnId="{D0040C9A-092B-46F3-AAA6-8405C08E1476}">
      <dgm:prSet/>
      <dgm:spPr/>
      <dgm:t>
        <a:bodyPr/>
        <a:lstStyle/>
        <a:p>
          <a:endParaRPr lang="hu-HU"/>
        </a:p>
      </dgm:t>
    </dgm:pt>
    <dgm:pt modelId="{D2301725-D1C2-4F66-8428-CA7B7AC3AFD6}" type="parTrans" cxnId="{D0040C9A-092B-46F3-AAA6-8405C08E1476}">
      <dgm:prSet/>
      <dgm:spPr/>
      <dgm:t>
        <a:bodyPr/>
        <a:lstStyle/>
        <a:p>
          <a:endParaRPr lang="hu-HU"/>
        </a:p>
      </dgm:t>
    </dgm:pt>
    <dgm:pt modelId="{43AF2C7F-9D4D-4A49-8B13-6A831E89864E}" type="pres">
      <dgm:prSet presAssocID="{68E21B0D-CBAC-4EA7-97F3-94026FF8C51F}" presName="Name0" presStyleCnt="0">
        <dgm:presLayoutVars>
          <dgm:chMax val="7"/>
          <dgm:chPref val="7"/>
          <dgm:dir/>
        </dgm:presLayoutVars>
      </dgm:prSet>
      <dgm:spPr/>
    </dgm:pt>
    <dgm:pt modelId="{A55778FD-1C20-4749-B692-0C762B0462F2}" type="pres">
      <dgm:prSet presAssocID="{68E21B0D-CBAC-4EA7-97F3-94026FF8C51F}" presName="Name1" presStyleCnt="0"/>
      <dgm:spPr/>
    </dgm:pt>
    <dgm:pt modelId="{856534C4-DC8B-4E2A-AF30-1D1792EC9544}" type="pres">
      <dgm:prSet presAssocID="{68E21B0D-CBAC-4EA7-97F3-94026FF8C51F}" presName="cycle" presStyleCnt="0"/>
      <dgm:spPr/>
    </dgm:pt>
    <dgm:pt modelId="{1B64F6A8-1B16-4DC6-A510-2EB268F3947C}" type="pres">
      <dgm:prSet presAssocID="{68E21B0D-CBAC-4EA7-97F3-94026FF8C51F}" presName="srcNode" presStyleLbl="node1" presStyleIdx="0" presStyleCnt="5"/>
      <dgm:spPr/>
    </dgm:pt>
    <dgm:pt modelId="{505EA83E-D553-40FD-9833-4CCEE38D3EC5}" type="pres">
      <dgm:prSet presAssocID="{68E21B0D-CBAC-4EA7-97F3-94026FF8C51F}" presName="conn" presStyleLbl="parChTrans1D2" presStyleIdx="0" presStyleCnt="1"/>
      <dgm:spPr/>
    </dgm:pt>
    <dgm:pt modelId="{297420CF-4700-40BE-A0C5-61932E931679}" type="pres">
      <dgm:prSet presAssocID="{68E21B0D-CBAC-4EA7-97F3-94026FF8C51F}" presName="extraNode" presStyleLbl="node1" presStyleIdx="0" presStyleCnt="5"/>
      <dgm:spPr/>
    </dgm:pt>
    <dgm:pt modelId="{0DAADFA9-AE67-4DDD-8B74-47EC6C91FA3A}" type="pres">
      <dgm:prSet presAssocID="{68E21B0D-CBAC-4EA7-97F3-94026FF8C51F}" presName="dstNode" presStyleLbl="node1" presStyleIdx="0" presStyleCnt="5"/>
      <dgm:spPr/>
    </dgm:pt>
    <dgm:pt modelId="{68C3EA52-DE74-46CA-9FF6-609FCF20AB74}" type="pres">
      <dgm:prSet presAssocID="{8B201FFD-8EBF-456B-8E79-3B81B9E9CDAF}" presName="text_1" presStyleLbl="node1" presStyleIdx="0" presStyleCnt="5">
        <dgm:presLayoutVars>
          <dgm:bulletEnabled val="1"/>
        </dgm:presLayoutVars>
      </dgm:prSet>
      <dgm:spPr/>
    </dgm:pt>
    <dgm:pt modelId="{9BFD6AFF-7B36-4785-B927-099250E13710}" type="pres">
      <dgm:prSet presAssocID="{8B201FFD-8EBF-456B-8E79-3B81B9E9CDAF}" presName="accent_1" presStyleCnt="0"/>
      <dgm:spPr/>
    </dgm:pt>
    <dgm:pt modelId="{82C24F11-80B1-4F65-AD1A-8531954803D6}" type="pres">
      <dgm:prSet presAssocID="{8B201FFD-8EBF-456B-8E79-3B81B9E9CDAF}" presName="accentRepeatNode" presStyleLbl="solidFgAcc1" presStyleIdx="0" presStyleCnt="5"/>
      <dgm:spPr/>
    </dgm:pt>
    <dgm:pt modelId="{1E444D9B-61F3-44D0-97DA-D9A37356B144}" type="pres">
      <dgm:prSet presAssocID="{0BC59536-7FDB-405C-BEA9-59B3A7329E42}" presName="text_2" presStyleLbl="node1" presStyleIdx="1" presStyleCnt="5">
        <dgm:presLayoutVars>
          <dgm:bulletEnabled val="1"/>
        </dgm:presLayoutVars>
      </dgm:prSet>
      <dgm:spPr/>
    </dgm:pt>
    <dgm:pt modelId="{3211DE0F-F245-4053-AB31-06BC2399D388}" type="pres">
      <dgm:prSet presAssocID="{0BC59536-7FDB-405C-BEA9-59B3A7329E42}" presName="accent_2" presStyleCnt="0"/>
      <dgm:spPr/>
    </dgm:pt>
    <dgm:pt modelId="{AEECCA16-77F3-45E7-A48D-60937F0179A7}" type="pres">
      <dgm:prSet presAssocID="{0BC59536-7FDB-405C-BEA9-59B3A7329E42}" presName="accentRepeatNode" presStyleLbl="solidFgAcc1" presStyleIdx="1" presStyleCnt="5"/>
      <dgm:spPr/>
    </dgm:pt>
    <dgm:pt modelId="{2A6A6251-B34A-4C1B-B7D8-EE9EBACCD7DA}" type="pres">
      <dgm:prSet presAssocID="{542B9BE7-C64F-46EC-A3B5-E064F072579F}" presName="text_3" presStyleLbl="node1" presStyleIdx="2" presStyleCnt="5">
        <dgm:presLayoutVars>
          <dgm:bulletEnabled val="1"/>
        </dgm:presLayoutVars>
      </dgm:prSet>
      <dgm:spPr/>
    </dgm:pt>
    <dgm:pt modelId="{6ED62044-5872-4AFE-A8A2-E1AA6DA593CF}" type="pres">
      <dgm:prSet presAssocID="{542B9BE7-C64F-46EC-A3B5-E064F072579F}" presName="accent_3" presStyleCnt="0"/>
      <dgm:spPr/>
    </dgm:pt>
    <dgm:pt modelId="{833BB777-15FA-4149-8247-460D9C195F45}" type="pres">
      <dgm:prSet presAssocID="{542B9BE7-C64F-46EC-A3B5-E064F072579F}" presName="accentRepeatNode" presStyleLbl="solidFgAcc1" presStyleIdx="2" presStyleCnt="5"/>
      <dgm:spPr/>
    </dgm:pt>
    <dgm:pt modelId="{31813B7C-5D23-4FAD-8FD5-895671125D17}" type="pres">
      <dgm:prSet presAssocID="{5BC02F0C-BFBB-47DD-93C5-86CA70E51D56}" presName="text_4" presStyleLbl="node1" presStyleIdx="3" presStyleCnt="5">
        <dgm:presLayoutVars>
          <dgm:bulletEnabled val="1"/>
        </dgm:presLayoutVars>
      </dgm:prSet>
      <dgm:spPr/>
    </dgm:pt>
    <dgm:pt modelId="{604028C9-1A47-46B1-9B93-1354F78E7C77}" type="pres">
      <dgm:prSet presAssocID="{5BC02F0C-BFBB-47DD-93C5-86CA70E51D56}" presName="accent_4" presStyleCnt="0"/>
      <dgm:spPr/>
    </dgm:pt>
    <dgm:pt modelId="{99F2E81B-3650-4D03-95C1-89D30D01C17B}" type="pres">
      <dgm:prSet presAssocID="{5BC02F0C-BFBB-47DD-93C5-86CA70E51D56}" presName="accentRepeatNode" presStyleLbl="solidFgAcc1" presStyleIdx="3" presStyleCnt="5"/>
      <dgm:spPr/>
    </dgm:pt>
    <dgm:pt modelId="{A9A25F28-84AE-440F-8DEB-E5B1487B6415}" type="pres">
      <dgm:prSet presAssocID="{6090B06F-4AFE-4CE9-897E-51A54A1D377A}" presName="text_5" presStyleLbl="node1" presStyleIdx="4" presStyleCnt="5">
        <dgm:presLayoutVars>
          <dgm:bulletEnabled val="1"/>
        </dgm:presLayoutVars>
      </dgm:prSet>
      <dgm:spPr/>
    </dgm:pt>
    <dgm:pt modelId="{9086F95A-F19B-4B1D-A9E5-0EEE2DBF244A}" type="pres">
      <dgm:prSet presAssocID="{6090B06F-4AFE-4CE9-897E-51A54A1D377A}" presName="accent_5" presStyleCnt="0"/>
      <dgm:spPr/>
    </dgm:pt>
    <dgm:pt modelId="{F9B28654-D436-4056-A83D-E81A90D53409}" type="pres">
      <dgm:prSet presAssocID="{6090B06F-4AFE-4CE9-897E-51A54A1D377A}" presName="accentRepeatNode" presStyleLbl="solidFgAcc1" presStyleIdx="4" presStyleCnt="5"/>
      <dgm:spPr>
        <a:xfrm>
          <a:off x="770773" y="2813887"/>
          <a:ext cx="721706" cy="721706"/>
        </a:xfrm>
        <a:prstGeom prst="ellipse">
          <a:avLst/>
        </a:prstGeom>
      </dgm:spPr>
    </dgm:pt>
  </dgm:ptLst>
  <dgm:cxnLst>
    <dgm:cxn modelId="{AC224C18-6584-494F-B9E6-07349FC53CE0}" type="presOf" srcId="{6090B06F-4AFE-4CE9-897E-51A54A1D377A}" destId="{A9A25F28-84AE-440F-8DEB-E5B1487B6415}" srcOrd="0" destOrd="0" presId="urn:microsoft.com/office/officeart/2008/layout/VerticalCurvedList"/>
    <dgm:cxn modelId="{4698F639-DD7A-4AEF-83B5-8F067DF85408}" type="presOf" srcId="{5BC02F0C-BFBB-47DD-93C5-86CA70E51D56}" destId="{31813B7C-5D23-4FAD-8FD5-895671125D17}" srcOrd="0" destOrd="0" presId="urn:microsoft.com/office/officeart/2008/layout/VerticalCurvedList"/>
    <dgm:cxn modelId="{333B4E6E-BBFB-4311-BDD0-E83528C08F40}" srcId="{68E21B0D-CBAC-4EA7-97F3-94026FF8C51F}" destId="{8B201FFD-8EBF-456B-8E79-3B81B9E9CDAF}" srcOrd="0" destOrd="0" parTransId="{5A072F9E-FA53-4458-BC4D-FB3EFE7F5A03}" sibTransId="{17BFB10E-DFB4-4CD5-8B0A-CCD1B29C9CF2}"/>
    <dgm:cxn modelId="{7298F996-169A-41D3-9172-2BF97DD7F01E}" type="presOf" srcId="{8B201FFD-8EBF-456B-8E79-3B81B9E9CDAF}" destId="{68C3EA52-DE74-46CA-9FF6-609FCF20AB74}" srcOrd="0" destOrd="0" presId="urn:microsoft.com/office/officeart/2008/layout/VerticalCurvedList"/>
    <dgm:cxn modelId="{D0040C9A-092B-46F3-AAA6-8405C08E1476}" srcId="{68E21B0D-CBAC-4EA7-97F3-94026FF8C51F}" destId="{542B9BE7-C64F-46EC-A3B5-E064F072579F}" srcOrd="2" destOrd="0" parTransId="{D2301725-D1C2-4F66-8428-CA7B7AC3AFD6}" sibTransId="{1AC59D6A-696E-4CBD-A5AA-DDBCB9A8A1AC}"/>
    <dgm:cxn modelId="{9EFA139B-1D06-4B0F-9034-7A3E77E2861F}" type="presOf" srcId="{0BC59536-7FDB-405C-BEA9-59B3A7329E42}" destId="{1E444D9B-61F3-44D0-97DA-D9A37356B144}" srcOrd="0" destOrd="0" presId="urn:microsoft.com/office/officeart/2008/layout/VerticalCurvedList"/>
    <dgm:cxn modelId="{610534A5-01FF-4076-AD18-0532C6EFA6A3}" srcId="{68E21B0D-CBAC-4EA7-97F3-94026FF8C51F}" destId="{5BC02F0C-BFBB-47DD-93C5-86CA70E51D56}" srcOrd="3" destOrd="0" parTransId="{FCC96BCD-6745-487A-90C7-5CF0BC5EA796}" sibTransId="{E9C68BDB-EEDA-4EE5-ABE7-537166A34275}"/>
    <dgm:cxn modelId="{83C3C0AC-ACCC-4C0A-88D3-C3AC58D2BA48}" type="presOf" srcId="{542B9BE7-C64F-46EC-A3B5-E064F072579F}" destId="{2A6A6251-B34A-4C1B-B7D8-EE9EBACCD7DA}" srcOrd="0" destOrd="0" presId="urn:microsoft.com/office/officeart/2008/layout/VerticalCurvedList"/>
    <dgm:cxn modelId="{1313D2B4-537C-41CA-BE47-9ADF82A44B9F}" srcId="{68E21B0D-CBAC-4EA7-97F3-94026FF8C51F}" destId="{6090B06F-4AFE-4CE9-897E-51A54A1D377A}" srcOrd="4" destOrd="0" parTransId="{9820B12D-F42A-403B-90E6-F22E35BB41AF}" sibTransId="{1CB113A5-494A-4E98-85B7-18E8FC9EBE98}"/>
    <dgm:cxn modelId="{6358EAB5-ADB7-423D-9483-340D3A3C3AA4}" srcId="{68E21B0D-CBAC-4EA7-97F3-94026FF8C51F}" destId="{0BC59536-7FDB-405C-BEA9-59B3A7329E42}" srcOrd="1" destOrd="0" parTransId="{D4FBC9D3-017F-41C1-B85B-50203D19140C}" sibTransId="{A4EB6832-0B0E-475F-8A4E-64813FFBEBE9}"/>
    <dgm:cxn modelId="{8D8DF3DE-E2C0-4AE9-A673-85FD7D75BE11}" type="presOf" srcId="{68E21B0D-CBAC-4EA7-97F3-94026FF8C51F}" destId="{43AF2C7F-9D4D-4A49-8B13-6A831E89864E}" srcOrd="0" destOrd="0" presId="urn:microsoft.com/office/officeart/2008/layout/VerticalCurvedList"/>
    <dgm:cxn modelId="{13531BED-F7A0-4F96-A3F9-619AB147E909}" type="presOf" srcId="{17BFB10E-DFB4-4CD5-8B0A-CCD1B29C9CF2}" destId="{505EA83E-D553-40FD-9833-4CCEE38D3EC5}" srcOrd="0" destOrd="0" presId="urn:microsoft.com/office/officeart/2008/layout/VerticalCurvedList"/>
    <dgm:cxn modelId="{2F9CB54F-A8E6-4F7D-824F-F848DAE0776A}" type="presParOf" srcId="{43AF2C7F-9D4D-4A49-8B13-6A831E89864E}" destId="{A55778FD-1C20-4749-B692-0C762B0462F2}" srcOrd="0" destOrd="0" presId="urn:microsoft.com/office/officeart/2008/layout/VerticalCurvedList"/>
    <dgm:cxn modelId="{81C8419F-9AA0-499C-89CE-328BA1F42C57}" type="presParOf" srcId="{A55778FD-1C20-4749-B692-0C762B0462F2}" destId="{856534C4-DC8B-4E2A-AF30-1D1792EC9544}" srcOrd="0" destOrd="0" presId="urn:microsoft.com/office/officeart/2008/layout/VerticalCurvedList"/>
    <dgm:cxn modelId="{CF7111A7-1E46-4017-A7CF-EC6F937A3506}" type="presParOf" srcId="{856534C4-DC8B-4E2A-AF30-1D1792EC9544}" destId="{1B64F6A8-1B16-4DC6-A510-2EB268F3947C}" srcOrd="0" destOrd="0" presId="urn:microsoft.com/office/officeart/2008/layout/VerticalCurvedList"/>
    <dgm:cxn modelId="{D02E50B8-0D29-4DF8-A444-5636C924B242}" type="presParOf" srcId="{856534C4-DC8B-4E2A-AF30-1D1792EC9544}" destId="{505EA83E-D553-40FD-9833-4CCEE38D3EC5}" srcOrd="1" destOrd="0" presId="urn:microsoft.com/office/officeart/2008/layout/VerticalCurvedList"/>
    <dgm:cxn modelId="{1CB92C14-1BB4-4316-A7A8-DA75051DDD9F}" type="presParOf" srcId="{856534C4-DC8B-4E2A-AF30-1D1792EC9544}" destId="{297420CF-4700-40BE-A0C5-61932E931679}" srcOrd="2" destOrd="0" presId="urn:microsoft.com/office/officeart/2008/layout/VerticalCurvedList"/>
    <dgm:cxn modelId="{CFCEC925-7C48-4934-B9A8-4FB3A59B709F}" type="presParOf" srcId="{856534C4-DC8B-4E2A-AF30-1D1792EC9544}" destId="{0DAADFA9-AE67-4DDD-8B74-47EC6C91FA3A}" srcOrd="3" destOrd="0" presId="urn:microsoft.com/office/officeart/2008/layout/VerticalCurvedList"/>
    <dgm:cxn modelId="{33B30D41-BFCC-4141-B467-257906FFBFA9}" type="presParOf" srcId="{A55778FD-1C20-4749-B692-0C762B0462F2}" destId="{68C3EA52-DE74-46CA-9FF6-609FCF20AB74}" srcOrd="1" destOrd="0" presId="urn:microsoft.com/office/officeart/2008/layout/VerticalCurvedList"/>
    <dgm:cxn modelId="{E0EDC027-45D6-4664-8BB0-94C8D25A591B}" type="presParOf" srcId="{A55778FD-1C20-4749-B692-0C762B0462F2}" destId="{9BFD6AFF-7B36-4785-B927-099250E13710}" srcOrd="2" destOrd="0" presId="urn:microsoft.com/office/officeart/2008/layout/VerticalCurvedList"/>
    <dgm:cxn modelId="{0E6F5055-4DBA-4639-B07B-17B10FB3C637}" type="presParOf" srcId="{9BFD6AFF-7B36-4785-B927-099250E13710}" destId="{82C24F11-80B1-4F65-AD1A-8531954803D6}" srcOrd="0" destOrd="0" presId="urn:microsoft.com/office/officeart/2008/layout/VerticalCurvedList"/>
    <dgm:cxn modelId="{F47B2DB2-FDC2-4927-B8FA-E2956F473BC1}" type="presParOf" srcId="{A55778FD-1C20-4749-B692-0C762B0462F2}" destId="{1E444D9B-61F3-44D0-97DA-D9A37356B144}" srcOrd="3" destOrd="0" presId="urn:microsoft.com/office/officeart/2008/layout/VerticalCurvedList"/>
    <dgm:cxn modelId="{713BC452-9B2B-45A1-81E8-9D14161759A9}" type="presParOf" srcId="{A55778FD-1C20-4749-B692-0C762B0462F2}" destId="{3211DE0F-F245-4053-AB31-06BC2399D388}" srcOrd="4" destOrd="0" presId="urn:microsoft.com/office/officeart/2008/layout/VerticalCurvedList"/>
    <dgm:cxn modelId="{C730D751-7298-4CFB-B1C8-905F831692BA}" type="presParOf" srcId="{3211DE0F-F245-4053-AB31-06BC2399D388}" destId="{AEECCA16-77F3-45E7-A48D-60937F0179A7}" srcOrd="0" destOrd="0" presId="urn:microsoft.com/office/officeart/2008/layout/VerticalCurvedList"/>
    <dgm:cxn modelId="{274186FB-859B-4F38-BB74-1094AD09C233}" type="presParOf" srcId="{A55778FD-1C20-4749-B692-0C762B0462F2}" destId="{2A6A6251-B34A-4C1B-B7D8-EE9EBACCD7DA}" srcOrd="5" destOrd="0" presId="urn:microsoft.com/office/officeart/2008/layout/VerticalCurvedList"/>
    <dgm:cxn modelId="{0FC7F58B-7456-4A48-9DA5-E4CF21D9000F}" type="presParOf" srcId="{A55778FD-1C20-4749-B692-0C762B0462F2}" destId="{6ED62044-5872-4AFE-A8A2-E1AA6DA593CF}" srcOrd="6" destOrd="0" presId="urn:microsoft.com/office/officeart/2008/layout/VerticalCurvedList"/>
    <dgm:cxn modelId="{44A403C9-DC7E-410C-A8A9-518DE675534E}" type="presParOf" srcId="{6ED62044-5872-4AFE-A8A2-E1AA6DA593CF}" destId="{833BB777-15FA-4149-8247-460D9C195F45}" srcOrd="0" destOrd="0" presId="urn:microsoft.com/office/officeart/2008/layout/VerticalCurvedList"/>
    <dgm:cxn modelId="{039296A5-AC4F-4D7A-AA7C-BFDB2983A80D}" type="presParOf" srcId="{A55778FD-1C20-4749-B692-0C762B0462F2}" destId="{31813B7C-5D23-4FAD-8FD5-895671125D17}" srcOrd="7" destOrd="0" presId="urn:microsoft.com/office/officeart/2008/layout/VerticalCurvedList"/>
    <dgm:cxn modelId="{1D1F7D8C-45F1-40E5-B495-2B6798B04E78}" type="presParOf" srcId="{A55778FD-1C20-4749-B692-0C762B0462F2}" destId="{604028C9-1A47-46B1-9B93-1354F78E7C77}" srcOrd="8" destOrd="0" presId="urn:microsoft.com/office/officeart/2008/layout/VerticalCurvedList"/>
    <dgm:cxn modelId="{33A038C5-7035-453E-AF4C-CF46CADAC8D8}" type="presParOf" srcId="{604028C9-1A47-46B1-9B93-1354F78E7C77}" destId="{99F2E81B-3650-4D03-95C1-89D30D01C17B}" srcOrd="0" destOrd="0" presId="urn:microsoft.com/office/officeart/2008/layout/VerticalCurvedList"/>
    <dgm:cxn modelId="{C4461BC8-F5F5-42E2-9598-660C7FB0A032}" type="presParOf" srcId="{A55778FD-1C20-4749-B692-0C762B0462F2}" destId="{A9A25F28-84AE-440F-8DEB-E5B1487B6415}" srcOrd="9" destOrd="0" presId="urn:microsoft.com/office/officeart/2008/layout/VerticalCurvedList"/>
    <dgm:cxn modelId="{DB8BA5CC-27C2-43BF-A86A-98B239E2A59F}" type="presParOf" srcId="{A55778FD-1C20-4749-B692-0C762B0462F2}" destId="{9086F95A-F19B-4B1D-A9E5-0EEE2DBF244A}" srcOrd="10" destOrd="0" presId="urn:microsoft.com/office/officeart/2008/layout/VerticalCurvedList"/>
    <dgm:cxn modelId="{B3D632C1-3C8D-4D6D-A450-6099A7686B94}" type="presParOf" srcId="{9086F95A-F19B-4B1D-A9E5-0EEE2DBF244A}" destId="{F9B28654-D436-4056-A83D-E81A90D534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5955763" y="-911381"/>
          <a:ext cx="7090094" cy="7090094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495733" y="329102"/>
          <a:ext cx="8250378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jegybank alapfeladatainak ellátásához kiemelten fontosnak tartja a hazai vállalati szektor aktuális gazdasági helyzetének és jövőbeli várakozásainak nyomon követését. </a:t>
          </a:r>
        </a:p>
      </dsp:txBody>
      <dsp:txXfrm>
        <a:off x="495733" y="329102"/>
        <a:ext cx="8250378" cy="658627"/>
      </dsp:txXfrm>
    </dsp:sp>
    <dsp:sp modelId="{82C24F11-80B1-4F65-AD1A-8531954803D6}">
      <dsp:nvSpPr>
        <dsp:cNvPr id="0" name=""/>
        <dsp:cNvSpPr/>
      </dsp:nvSpPr>
      <dsp:spPr>
        <a:xfrm>
          <a:off x="84091" y="24677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949546-BBFD-4974-8755-895F0735153C}">
      <dsp:nvSpPr>
        <dsp:cNvPr id="0" name=""/>
        <dsp:cNvSpPr/>
      </dsp:nvSpPr>
      <dsp:spPr>
        <a:xfrm>
          <a:off x="967686" y="131672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Ennek érdekében az MNB 2020 decemberétől havi gyakorisággal végez vállalati konjunktúrafelmérést,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amelynek segítségével az aggregált statisztikai adatoknál részletesebb és közvetlenebb visszajelzés kapható a gazdasági szereplők helyzetéről és kilátásairól. </a:t>
          </a:r>
        </a:p>
      </dsp:txBody>
      <dsp:txXfrm>
        <a:off x="967686" y="1316727"/>
        <a:ext cx="7778425" cy="658627"/>
      </dsp:txXfrm>
    </dsp:sp>
    <dsp:sp modelId="{A348C023-4EB0-4E9E-B66B-7FA62BBCF1C9}">
      <dsp:nvSpPr>
        <dsp:cNvPr id="0" name=""/>
        <dsp:cNvSpPr/>
      </dsp:nvSpPr>
      <dsp:spPr>
        <a:xfrm>
          <a:off x="556044" y="1234399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BBC7D8-B187-415D-954C-562D8E567D0C}">
      <dsp:nvSpPr>
        <dsp:cNvPr id="0" name=""/>
        <dsp:cNvSpPr/>
      </dsp:nvSpPr>
      <dsp:spPr>
        <a:xfrm>
          <a:off x="1112537" y="2304352"/>
          <a:ext cx="7633574" cy="658627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solidFill>
            <a:prstClr val="whit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chemeClr val="tx2"/>
              </a:solidFill>
            </a:rPr>
            <a:t>Az MNB vállalati konjunktúra indexe a jelenlegi helyzet és a várakozások megítélésének együttes figyelembevételével kerül kiszámításra, </a:t>
          </a:r>
          <a:r>
            <a:rPr lang="hu-HU" sz="1800" kern="1200" dirty="0">
              <a:solidFill>
                <a:schemeClr val="tx2"/>
              </a:solidFill>
            </a:rPr>
            <a:t>amely egy mutatóba sűrítve vizsgálja a hazai vállalati konjunktúra alakulását. </a:t>
          </a:r>
          <a:endParaRPr lang="hu-HU" sz="1800" b="1" kern="1200" dirty="0">
            <a:solidFill>
              <a:schemeClr val="tx2"/>
            </a:solidFill>
            <a:latin typeface="Calibri"/>
            <a:ea typeface="+mn-ea"/>
            <a:cs typeface="+mn-cs"/>
          </a:endParaRPr>
        </a:p>
      </dsp:txBody>
      <dsp:txXfrm>
        <a:off x="1112537" y="2304352"/>
        <a:ext cx="7633574" cy="658627"/>
      </dsp:txXfrm>
    </dsp:sp>
    <dsp:sp modelId="{1402A038-4796-4682-A5B0-D46385A09C24}">
      <dsp:nvSpPr>
        <dsp:cNvPr id="0" name=""/>
        <dsp:cNvSpPr/>
      </dsp:nvSpPr>
      <dsp:spPr>
        <a:xfrm>
          <a:off x="700895" y="2222024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00C27-D551-4E18-9975-14657574FAE3}">
      <dsp:nvSpPr>
        <dsp:cNvPr id="0" name=""/>
        <dsp:cNvSpPr/>
      </dsp:nvSpPr>
      <dsp:spPr>
        <a:xfrm>
          <a:off x="967686" y="3291977"/>
          <a:ext cx="7778425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2785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felmérésben résztvevő vállalatok száma leggyakrabban 1000 körül alakult az eddigi felmérések során. </a:t>
          </a:r>
          <a:r>
            <a:rPr lang="hu-HU" sz="1800" b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rendelkezésre álló idősorok rövidsége korlátozza az eredmények robusztusságát.</a:t>
          </a:r>
        </a:p>
      </dsp:txBody>
      <dsp:txXfrm>
        <a:off x="967686" y="3291977"/>
        <a:ext cx="7778425" cy="658627"/>
      </dsp:txXfrm>
    </dsp:sp>
    <dsp:sp modelId="{D9B72EBC-C7D4-4E75-84AF-26BCF62C8721}">
      <dsp:nvSpPr>
        <dsp:cNvPr id="0" name=""/>
        <dsp:cNvSpPr/>
      </dsp:nvSpPr>
      <dsp:spPr>
        <a:xfrm>
          <a:off x="556044" y="3209648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9A6EB-1F84-435A-A38F-0662589AE380}">
      <dsp:nvSpPr>
        <dsp:cNvPr id="0" name=""/>
        <dsp:cNvSpPr/>
      </dsp:nvSpPr>
      <dsp:spPr>
        <a:xfrm>
          <a:off x="495733" y="4279601"/>
          <a:ext cx="8250378" cy="658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Ezúton is szeretnénk megköszönni a felmérésben közreműködőknek, hogy együttműködésükkel segítik az MNB munkáját!</a:t>
          </a:r>
          <a:r>
            <a:rPr lang="hu-HU" sz="1800" b="0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 </a:t>
          </a:r>
          <a:endParaRPr lang="hu-HU" sz="1800" b="0" kern="1200" dirty="0">
            <a:solidFill>
              <a:srgbClr val="0C2148"/>
            </a:solidFill>
            <a:latin typeface="Calibri"/>
            <a:ea typeface="+mn-ea"/>
            <a:cs typeface="+mn-cs"/>
          </a:endParaRPr>
        </a:p>
      </dsp:txBody>
      <dsp:txXfrm>
        <a:off x="495733" y="4279601"/>
        <a:ext cx="8250378" cy="658627"/>
      </dsp:txXfrm>
    </dsp:sp>
    <dsp:sp modelId="{9F0847F9-3AE9-40D2-92B5-128DB8C3A512}">
      <dsp:nvSpPr>
        <dsp:cNvPr id="0" name=""/>
        <dsp:cNvSpPr/>
      </dsp:nvSpPr>
      <dsp:spPr>
        <a:xfrm>
          <a:off x="84091" y="4197273"/>
          <a:ext cx="823283" cy="8232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5EA83E-D553-40FD-9833-4CCEE38D3EC5}">
      <dsp:nvSpPr>
        <dsp:cNvPr id="0" name=""/>
        <dsp:cNvSpPr/>
      </dsp:nvSpPr>
      <dsp:spPr>
        <a:xfrm>
          <a:off x="-6360539" y="-972917"/>
          <a:ext cx="7570938" cy="7570938"/>
        </a:xfrm>
        <a:prstGeom prst="blockArc">
          <a:avLst>
            <a:gd name="adj1" fmla="val 18900000"/>
            <a:gd name="adj2" fmla="val 2700000"/>
            <a:gd name="adj3" fmla="val 28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C3EA52-DE74-46CA-9FF6-609FCF20AB74}">
      <dsp:nvSpPr>
        <dsp:cNvPr id="0" name=""/>
        <dsp:cNvSpPr/>
      </dsp:nvSpPr>
      <dsp:spPr>
        <a:xfrm>
          <a:off x="528793" y="351456"/>
          <a:ext cx="8535363" cy="703362"/>
        </a:xfrm>
        <a:prstGeom prst="rect">
          <a:avLst/>
        </a:prstGeom>
        <a:solidFill>
          <a:prstClr val="white">
            <a:hueOff val="0"/>
            <a:satOff val="0"/>
            <a:lumOff val="0"/>
            <a:alphaOff val="0"/>
          </a:prst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8284" tIns="50800" rIns="50800" bIns="5080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</a:t>
          </a:r>
          <a:r>
            <a:rPr lang="hu-HU" sz="1800" b="1" i="0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 MNB vállalati konjunktúraindexe az előző havi -9-ről -13 pontra csökkent, ami a tavaly július óta tapasztalt legalacsonyabb érték.</a:t>
          </a:r>
        </a:p>
      </dsp:txBody>
      <dsp:txXfrm>
        <a:off x="528793" y="351456"/>
        <a:ext cx="8535363" cy="703362"/>
      </dsp:txXfrm>
    </dsp:sp>
    <dsp:sp modelId="{82C24F11-80B1-4F65-AD1A-8531954803D6}">
      <dsp:nvSpPr>
        <dsp:cNvPr id="0" name=""/>
        <dsp:cNvSpPr/>
      </dsp:nvSpPr>
      <dsp:spPr>
        <a:xfrm>
          <a:off x="89191" y="26353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444D9B-61F3-44D0-97DA-D9A37356B144}">
      <dsp:nvSpPr>
        <dsp:cNvPr id="0" name=""/>
        <dsp:cNvSpPr/>
      </dsp:nvSpPr>
      <dsp:spPr>
        <a:xfrm>
          <a:off x="1032802" y="1406163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jelenlegi helyzet megítélése tovább gyengült, a várakozások azonban minimálisan javultak szeptemberhez képest. Előbbi indexe az előző havi -23-ról -32 pontra csökkent (legutóbb 2023. júliusában volt ezen a szinten a mutató), utóbbi pedig a szeptemberi +5-ről +6 pontra változott. </a:t>
          </a:r>
        </a:p>
      </dsp:txBody>
      <dsp:txXfrm>
        <a:off x="1032802" y="1406163"/>
        <a:ext cx="8031354" cy="703362"/>
      </dsp:txXfrm>
    </dsp:sp>
    <dsp:sp modelId="{AEECCA16-77F3-45E7-A48D-60937F0179A7}">
      <dsp:nvSpPr>
        <dsp:cNvPr id="0" name=""/>
        <dsp:cNvSpPr/>
      </dsp:nvSpPr>
      <dsp:spPr>
        <a:xfrm>
          <a:off x="593201" y="1318242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6A6251-B34A-4C1B-B7D8-EE9EBACCD7DA}">
      <dsp:nvSpPr>
        <dsp:cNvPr id="0" name=""/>
        <dsp:cNvSpPr/>
      </dsp:nvSpPr>
      <dsp:spPr>
        <a:xfrm>
          <a:off x="1187493" y="2460870"/>
          <a:ext cx="787666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1 évvel korábbi szinthez viszonyított átlagos kapacitás-kihasználtság csökkent, a bevételi szint stagnált az előző hónaphoz képest: előbbi 89-ről 87 százalékra csökkent, utóbbi pedig továbbra is 92 százalék.</a:t>
          </a:r>
          <a:endParaRPr lang="hu-HU" sz="1800" kern="1200" dirty="0"/>
        </a:p>
      </dsp:txBody>
      <dsp:txXfrm>
        <a:off x="1187493" y="2460870"/>
        <a:ext cx="7876664" cy="703362"/>
      </dsp:txXfrm>
    </dsp:sp>
    <dsp:sp modelId="{833BB777-15FA-4149-8247-460D9C195F45}">
      <dsp:nvSpPr>
        <dsp:cNvPr id="0" name=""/>
        <dsp:cNvSpPr/>
      </dsp:nvSpPr>
      <dsp:spPr>
        <a:xfrm>
          <a:off x="747891" y="2372949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813B7C-5D23-4FAD-8FD5-895671125D17}">
      <dsp:nvSpPr>
        <dsp:cNvPr id="0" name=""/>
        <dsp:cNvSpPr/>
      </dsp:nvSpPr>
      <dsp:spPr>
        <a:xfrm>
          <a:off x="1032802" y="3515576"/>
          <a:ext cx="8031354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 beruházási tervek mutatója csökkent, a létszámbővítési terveké azonban javult. Előbbi a szeptemberi +22-ről +19 pontra csökkent, ami a 2023. júliusa óta tapasztalt legalacsonyabb érték. A létszámbővítési tervek alindexe </a:t>
          </a:r>
          <a:r>
            <a:rPr lang="hu-HU" sz="1800" b="1" kern="1200" dirty="0">
              <a:solidFill>
                <a:srgbClr val="0C2148"/>
              </a:solidFill>
              <a:latin typeface="+mn-lt"/>
              <a:ea typeface="+mn-ea"/>
              <a:cs typeface="+mn-cs"/>
            </a:rPr>
            <a:t>ugyanakkor az előző havi -6-ról +3 pontra </a:t>
          </a: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javult és újra pozitív.</a:t>
          </a:r>
        </a:p>
      </dsp:txBody>
      <dsp:txXfrm>
        <a:off x="1032802" y="3515576"/>
        <a:ext cx="8031354" cy="703362"/>
      </dsp:txXfrm>
    </dsp:sp>
    <dsp:sp modelId="{99F2E81B-3650-4D03-95C1-89D30D01C17B}">
      <dsp:nvSpPr>
        <dsp:cNvPr id="0" name=""/>
        <dsp:cNvSpPr/>
      </dsp:nvSpPr>
      <dsp:spPr>
        <a:xfrm>
          <a:off x="593201" y="3427656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A25F28-84AE-440F-8DEB-E5B1487B6415}">
      <dsp:nvSpPr>
        <dsp:cNvPr id="0" name=""/>
        <dsp:cNvSpPr/>
      </dsp:nvSpPr>
      <dsp:spPr>
        <a:xfrm>
          <a:off x="528793" y="4570283"/>
          <a:ext cx="8535363" cy="70336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294" tIns="45720" rIns="45720" bIns="4572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b="1" kern="1200" dirty="0">
              <a:solidFill>
                <a:srgbClr val="0C2148"/>
              </a:solidFill>
              <a:latin typeface="Calibri"/>
              <a:ea typeface="+mn-ea"/>
              <a:cs typeface="+mn-cs"/>
            </a:rPr>
            <a:t>Az aktuális helyzet megítélésének előző hónaphoz viszonyított gyengülése a felmérésben vizsgált méretkategóriák, tevékenységi körök és tényezők széles körére jellemző volt.</a:t>
          </a:r>
        </a:p>
      </dsp:txBody>
      <dsp:txXfrm>
        <a:off x="528793" y="4570283"/>
        <a:ext cx="8535363" cy="703362"/>
      </dsp:txXfrm>
    </dsp:sp>
    <dsp:sp modelId="{F9B28654-D436-4056-A83D-E81A90D53409}">
      <dsp:nvSpPr>
        <dsp:cNvPr id="0" name=""/>
        <dsp:cNvSpPr/>
      </dsp:nvSpPr>
      <dsp:spPr>
        <a:xfrm>
          <a:off x="89191" y="4482363"/>
          <a:ext cx="879203" cy="8792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0.86395</cdr:x>
      <cdr:y>0.36902</cdr:y>
    </cdr:from>
    <cdr:to>
      <cdr:x>0.95465</cdr:x>
      <cdr:y>0.42245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EF215F9-FDB1-41C4-8DF2-51884A9A2E36}"/>
            </a:ext>
          </a:extLst>
        </cdr:cNvPr>
        <cdr:cNvSpPr txBox="1"/>
      </cdr:nvSpPr>
      <cdr:spPr>
        <a:xfrm xmlns:a="http://schemas.openxmlformats.org/drawingml/2006/main">
          <a:off x="7899966" y="1982949"/>
          <a:ext cx="829361" cy="2871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0070C0"/>
              </a:solidFill>
            </a:rPr>
            <a:t>-29 pont</a:t>
          </a:r>
        </a:p>
      </cdr:txBody>
    </cdr:sp>
  </cdr:relSizeAnchor>
  <cdr:relSizeAnchor xmlns:cdr="http://schemas.openxmlformats.org/drawingml/2006/chartDrawing">
    <cdr:from>
      <cdr:x>0.86395</cdr:x>
      <cdr:y>0.31558</cdr:y>
    </cdr:from>
    <cdr:to>
      <cdr:x>0.95465</cdr:x>
      <cdr:y>0.36902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BF035B21-3BC3-8D88-1074-19ED92B5818A}"/>
            </a:ext>
          </a:extLst>
        </cdr:cNvPr>
        <cdr:cNvSpPr txBox="1"/>
      </cdr:nvSpPr>
      <cdr:spPr>
        <a:xfrm xmlns:a="http://schemas.openxmlformats.org/drawingml/2006/main">
          <a:off x="7899966" y="1695763"/>
          <a:ext cx="829361" cy="2871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solidFill>
                <a:srgbClr val="4EE4F8"/>
              </a:solidFill>
            </a:rPr>
            <a:t>-24 pont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0.94444</cdr:x>
      <cdr:y>0.17633</cdr:y>
    </cdr:from>
    <cdr:to>
      <cdr:x>1</cdr:x>
      <cdr:y>0.23416</cdr:y>
    </cdr:to>
    <cdr:sp macro="" textlink="">
      <cdr:nvSpPr>
        <cdr:cNvPr id="2" name="Szövegdoboz 1">
          <a:extLst xmlns:a="http://schemas.openxmlformats.org/drawingml/2006/main">
            <a:ext uri="{FF2B5EF4-FFF2-40B4-BE49-F238E27FC236}">
              <a16:creationId xmlns:a16="http://schemas.microsoft.com/office/drawing/2014/main" id="{CFD3DCE0-E941-CEF2-DD31-1F4F8144E5D8}"/>
            </a:ext>
          </a:extLst>
        </cdr:cNvPr>
        <cdr:cNvSpPr txBox="1"/>
      </cdr:nvSpPr>
      <cdr:spPr>
        <a:xfrm xmlns:a="http://schemas.openxmlformats.org/drawingml/2006/main">
          <a:off x="8635958" y="871254"/>
          <a:ext cx="508041" cy="2857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b="1" dirty="0">
              <a:solidFill>
                <a:srgbClr val="7030A0"/>
              </a:solidFill>
            </a:rPr>
            <a:t>41%</a:t>
          </a:r>
        </a:p>
      </cdr:txBody>
    </cdr:sp>
  </cdr:relSizeAnchor>
  <cdr:relSizeAnchor xmlns:cdr="http://schemas.openxmlformats.org/drawingml/2006/chartDrawing">
    <cdr:from>
      <cdr:x>0.94444</cdr:x>
      <cdr:y>0.27419</cdr:y>
    </cdr:from>
    <cdr:to>
      <cdr:x>1</cdr:x>
      <cdr:y>0.33202</cdr:y>
    </cdr:to>
    <cdr:sp macro="" textlink="">
      <cdr:nvSpPr>
        <cdr:cNvPr id="3" name="Szövegdoboz 1">
          <a:extLst xmlns:a="http://schemas.openxmlformats.org/drawingml/2006/main">
            <a:ext uri="{FF2B5EF4-FFF2-40B4-BE49-F238E27FC236}">
              <a16:creationId xmlns:a16="http://schemas.microsoft.com/office/drawing/2014/main" id="{8CBEE7CA-CD3C-6DC8-ADB5-0D78AF05411E}"/>
            </a:ext>
          </a:extLst>
        </cdr:cNvPr>
        <cdr:cNvSpPr txBox="1"/>
      </cdr:nvSpPr>
      <cdr:spPr>
        <a:xfrm xmlns:a="http://schemas.openxmlformats.org/drawingml/2006/main">
          <a:off x="8635958" y="1354808"/>
          <a:ext cx="508041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hu-HU" sz="1400" b="1" dirty="0">
              <a:solidFill>
                <a:srgbClr val="4EE4F8"/>
              </a:solidFill>
            </a:rPr>
            <a:t>19%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365C2E-1604-4784-8553-0A222209E1B8}" type="datetimeFigureOut">
              <a:rPr lang="hu-HU" smtClean="0"/>
              <a:t>2024. 11. 06.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5FEA2C-798A-4D21-96EA-D0DEB3101E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2675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54284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216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339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18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36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5FEA2C-798A-4D21-96EA-D0DEB3101E0A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86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1EFD92E4-2321-49E5-AEED-0D4F061F923D}"/>
              </a:ext>
            </a:extLst>
          </p:cNvPr>
          <p:cNvSpPr/>
          <p:nvPr/>
        </p:nvSpPr>
        <p:spPr>
          <a:xfrm>
            <a:off x="0" y="1079505"/>
            <a:ext cx="9144000" cy="5778499"/>
          </a:xfrm>
          <a:prstGeom prst="rect">
            <a:avLst/>
          </a:prstGeom>
          <a:gradFill flip="none" rotWithShape="1">
            <a:gsLst>
              <a:gs pos="6000">
                <a:schemeClr val="tx2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A4D6964-545F-4255-BA13-25E11882AE9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 rot="5400000">
            <a:off x="3748962" y="2612183"/>
            <a:ext cx="1594800" cy="5052565"/>
          </a:xfrm>
          <a:prstGeom prst="rect">
            <a:avLst/>
          </a:prstGeom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25373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bg1"/>
                </a:gs>
                <a:gs pos="0">
                  <a:schemeClr val="bg1">
                    <a:alpha val="0"/>
                  </a:schemeClr>
                </a:gs>
                <a:gs pos="77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9B285920-0F2F-4913-A146-A627FA1F22EF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2" name="Ellipszis 11">
              <a:extLst>
                <a:ext uri="{FF2B5EF4-FFF2-40B4-BE49-F238E27FC236}">
                  <a16:creationId xmlns:a16="http://schemas.microsoft.com/office/drawing/2014/main" id="{720D2D16-3C73-4B29-BF0A-5C0CD4A356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3" name="Kép 12">
              <a:extLst>
                <a:ext uri="{FF2B5EF4-FFF2-40B4-BE49-F238E27FC236}">
                  <a16:creationId xmlns:a16="http://schemas.microsoft.com/office/drawing/2014/main" id="{64B7CD62-C5AE-49B3-A3F1-CCDBFFCCD9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4573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0_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lage of statues&#10;&#10;Description automatically generated">
            <a:extLst>
              <a:ext uri="{FF2B5EF4-FFF2-40B4-BE49-F238E27FC236}">
                <a16:creationId xmlns:a16="http://schemas.microsoft.com/office/drawing/2014/main" id="{2FE20934-5498-D11D-4889-76676CA4F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1" t="22435" r="15604" b="38967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7" name="Téglalap 10">
            <a:extLst>
              <a:ext uri="{FF2B5EF4-FFF2-40B4-BE49-F238E27FC236}">
                <a16:creationId xmlns:a16="http://schemas.microsoft.com/office/drawing/2014/main" id="{8486039D-ACCB-013F-97F0-CEDADF8B0254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9000">
                <a:srgbClr val="112F66">
                  <a:alpha val="95000"/>
                </a:srgbClr>
              </a:gs>
              <a:gs pos="36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4200000" scaled="0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7" name="Picture 16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C290BC4D-4510-C3C5-AACD-3E5080F655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84"/>
          <a:stretch/>
        </p:blipFill>
        <p:spPr>
          <a:xfrm>
            <a:off x="258619" y="469661"/>
            <a:ext cx="3075708" cy="1657320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398923B4-BAF4-482B-8B9E-42943A59C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5255" y="2727184"/>
            <a:ext cx="6273494" cy="1657320"/>
          </a:xfrm>
          <a:noFill/>
        </p:spPr>
        <p:txBody>
          <a:bodyPr wrap="square" tIns="108000" bIns="108000" rtlCol="0" anchor="ctr">
            <a:normAutofit/>
          </a:bodyPr>
          <a:lstStyle>
            <a:lvl1pPr algn="ctr">
              <a:lnSpc>
                <a:spcPct val="10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algn="ctr" defTabSz="342892"/>
            <a:r>
              <a:rPr lang="hu-HU" dirty="0" err="1"/>
              <a:t>MintacíM</a:t>
            </a:r>
            <a:r>
              <a:rPr lang="hu-HU" dirty="0"/>
              <a:t> </a:t>
            </a:r>
            <a:br>
              <a:rPr lang="hu-HU" dirty="0"/>
            </a:br>
            <a:r>
              <a:rPr lang="hu-HU" dirty="0"/>
              <a:t>szerkesztése</a:t>
            </a:r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0231" y="1347128"/>
            <a:ext cx="3699163" cy="258532"/>
          </a:xfrm>
          <a:noFill/>
        </p:spPr>
        <p:txBody>
          <a:bodyPr wrap="square" rtlCol="0">
            <a:spAutoFit/>
          </a:bodyPr>
          <a:lstStyle>
            <a:lvl1pPr algn="r">
              <a:defRPr lang="hu-HU" sz="12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 err="1"/>
              <a:t>tiltusa</a:t>
            </a:r>
            <a:endParaRPr lang="hu-HU" dirty="0"/>
          </a:p>
        </p:txBody>
      </p: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10231" y="1016400"/>
            <a:ext cx="3699163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b="1" spc="113" baseline="0" dirty="0" smtClean="0">
                <a:gradFill flip="none" rotWithShape="1">
                  <a:gsLst>
                    <a:gs pos="23000">
                      <a:srgbClr val="F9E4A3"/>
                    </a:gs>
                    <a:gs pos="0">
                      <a:srgbClr val="BF9966"/>
                    </a:gs>
                    <a:gs pos="100000">
                      <a:srgbClr val="FAE6A5"/>
                    </a:gs>
                    <a:gs pos="59000">
                      <a:srgbClr val="C0946B"/>
                    </a:gs>
                  </a:gsLst>
                  <a:lin ang="10800000" scaled="1"/>
                  <a:tileRect/>
                </a:gradFill>
                <a:latin typeface="+mn-lt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Előadó Neve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8B20F-4B1E-F72A-8D93-7B184B6FE49A}"/>
              </a:ext>
            </a:extLst>
          </p:cNvPr>
          <p:cNvCxnSpPr>
            <a:cxnSpLocks/>
          </p:cNvCxnSpPr>
          <p:nvPr userDrawn="1"/>
        </p:nvCxnSpPr>
        <p:spPr>
          <a:xfrm flipH="1">
            <a:off x="3792805" y="4396079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zöveg helye 13">
            <a:extLst>
              <a:ext uri="{FF2B5EF4-FFF2-40B4-BE49-F238E27FC236}">
                <a16:creationId xmlns:a16="http://schemas.microsoft.com/office/drawing/2014/main" id="{4C2C3B34-8A77-D319-ABA3-888E97A682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2423" y="4599861"/>
            <a:ext cx="3699163" cy="300082"/>
          </a:xfrm>
          <a:noFill/>
        </p:spPr>
        <p:txBody>
          <a:bodyPr wrap="square" rtlCol="0">
            <a:spAutoFit/>
          </a:bodyPr>
          <a:lstStyle>
            <a:lvl1pPr algn="ctr">
              <a:defRPr lang="hu-HU" sz="1500" spc="113" baseline="0" dirty="0" smtClean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 defTabSz="342892"/>
            <a:r>
              <a:rPr lang="hu-HU" dirty="0"/>
              <a:t>Konferencia | 2024</a:t>
            </a:r>
          </a:p>
        </p:txBody>
      </p:sp>
    </p:spTree>
    <p:extLst>
      <p:ext uri="{BB962C8B-B14F-4D97-AF65-F5344CB8AC3E}">
        <p14:creationId xmlns:p14="http://schemas.microsoft.com/office/powerpoint/2010/main" val="2817816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lage of statues&#10;&#10;Description automatically generated">
            <a:extLst>
              <a:ext uri="{FF2B5EF4-FFF2-40B4-BE49-F238E27FC236}">
                <a16:creationId xmlns:a16="http://schemas.microsoft.com/office/drawing/2014/main" id="{D1CDD90C-DEFC-FBCF-D4A9-A35C13218A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3" t="24705" r="17183" b="32790"/>
          <a:stretch/>
        </p:blipFill>
        <p:spPr>
          <a:xfrm>
            <a:off x="0" y="0"/>
            <a:ext cx="9144000" cy="6873217"/>
          </a:xfrm>
          <a:prstGeom prst="rect">
            <a:avLst/>
          </a:prstGeom>
        </p:spPr>
      </p:pic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C178785-7FA3-287D-6F63-E98CEA241737}"/>
              </a:ext>
            </a:extLst>
          </p:cNvPr>
          <p:cNvSpPr txBox="1">
            <a:spLocks/>
          </p:cNvSpPr>
          <p:nvPr userDrawn="1"/>
        </p:nvSpPr>
        <p:spPr>
          <a:xfrm>
            <a:off x="339462" y="6344476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9F5897F7-D0F6-48BC-987C-C4C9ABF430D0}" type="slidenum">
              <a:rPr lang="en-US" sz="1350" kern="1200" spc="0" smtClean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pPr algn="l"/>
              <a:t>‹#›</a:t>
            </a:fld>
            <a:r>
              <a:rPr lang="hu-HU" sz="1350" kern="1200" spc="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 | </a:t>
            </a:r>
            <a:endParaRPr lang="en-US" sz="1350" dirty="0">
              <a:solidFill>
                <a:schemeClr val="bg1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5" name="Téglalap 10">
            <a:extLst>
              <a:ext uri="{FF2B5EF4-FFF2-40B4-BE49-F238E27FC236}">
                <a16:creationId xmlns:a16="http://schemas.microsoft.com/office/drawing/2014/main" id="{16B4161F-95D0-4E47-BD30-7E61CEDB7962}"/>
              </a:ext>
            </a:extLst>
          </p:cNvPr>
          <p:cNvSpPr/>
          <p:nvPr userDrawn="1"/>
        </p:nvSpPr>
        <p:spPr>
          <a:xfrm rot="10800000" flipV="1">
            <a:off x="-1" y="-1"/>
            <a:ext cx="9144001" cy="6873217"/>
          </a:xfrm>
          <a:prstGeom prst="roundRect">
            <a:avLst>
              <a:gd name="adj" fmla="val 0"/>
            </a:avLst>
          </a:prstGeom>
          <a:gradFill flip="none" rotWithShape="1">
            <a:gsLst>
              <a:gs pos="28000">
                <a:srgbClr val="133675">
                  <a:alpha val="75000"/>
                </a:srgbClr>
              </a:gs>
              <a:gs pos="0">
                <a:srgbClr val="2B2F77"/>
              </a:gs>
              <a:gs pos="100000">
                <a:schemeClr val="tx2"/>
              </a:gs>
            </a:gsLst>
            <a:lin ang="2700000" scaled="1"/>
            <a:tileRect/>
          </a:gra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5E8AA16-134D-713E-438F-342298B95BB3}"/>
              </a:ext>
            </a:extLst>
          </p:cNvPr>
          <p:cNvCxnSpPr>
            <a:cxnSpLocks/>
          </p:cNvCxnSpPr>
          <p:nvPr userDrawn="1"/>
        </p:nvCxnSpPr>
        <p:spPr>
          <a:xfrm flipH="1">
            <a:off x="948376" y="4629284"/>
            <a:ext cx="1558399" cy="0"/>
          </a:xfrm>
          <a:prstGeom prst="line">
            <a:avLst/>
          </a:prstGeom>
          <a:gradFill flip="none" rotWithShape="1">
            <a:gsLst>
              <a:gs pos="38000">
                <a:srgbClr val="112F65"/>
              </a:gs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 w="38100">
            <a:gradFill flip="none" rotWithShape="1">
              <a:gsLst>
                <a:gs pos="0">
                  <a:srgbClr val="BB8D66"/>
                </a:gs>
                <a:gs pos="29000">
                  <a:srgbClr val="FAE6A5"/>
                </a:gs>
                <a:gs pos="61000">
                  <a:srgbClr val="ECD396"/>
                </a:gs>
                <a:gs pos="100000">
                  <a:srgbClr val="B99160"/>
                </a:gs>
              </a:gsLst>
              <a:lin ang="0" scaled="1"/>
              <a:tileRect/>
            </a:gradFill>
          </a:ln>
          <a:effectLst>
            <a:outerShdw blurRad="444500" dist="38100" dir="2700000" algn="tl" rotWithShape="0">
              <a:schemeClr val="tx2">
                <a:lumMod val="90000"/>
                <a:lumOff val="10000"/>
                <a:alpha val="87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376" y="2736133"/>
            <a:ext cx="3743371" cy="1724768"/>
          </a:xfrm>
          <a:noFill/>
        </p:spPr>
        <p:txBody>
          <a:bodyPr wrap="square" rtlCol="0" anchor="b">
            <a:spAutoFit/>
          </a:bodyPr>
          <a:lstStyle>
            <a:lvl1pPr>
              <a:lnSpc>
                <a:spcPct val="110000"/>
              </a:lnSpc>
              <a:defRPr lang="hu-HU" sz="3300" b="1" cap="all" spc="225" baseline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</a:lstStyle>
          <a:p>
            <a:pPr marL="0" lvl="0" defTabSz="342892"/>
            <a:r>
              <a:rPr lang="en-US"/>
              <a:t>Click to edit Master title style</a:t>
            </a:r>
            <a:endParaRPr lang="hu-HU" dirty="0"/>
          </a:p>
        </p:txBody>
      </p:sp>
      <p:pic>
        <p:nvPicPr>
          <p:cNvPr id="14" name="Picture 13" descr="A black and gold text with a circular design&#10;&#10;Description automatically generated">
            <a:extLst>
              <a:ext uri="{FF2B5EF4-FFF2-40B4-BE49-F238E27FC236}">
                <a16:creationId xmlns:a16="http://schemas.microsoft.com/office/drawing/2014/main" id="{99433C7D-B23C-7EDD-067D-ACF5D12215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3232"/>
          <a:stretch/>
        </p:blipFill>
        <p:spPr>
          <a:xfrm>
            <a:off x="6059055" y="495905"/>
            <a:ext cx="2587335" cy="2066713"/>
          </a:xfrm>
          <a:prstGeom prst="rect">
            <a:avLst/>
          </a:prstGeom>
          <a:effectLst>
            <a:outerShdw blurRad="3810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35536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B9F1D99-C601-4291-9D39-04D45263AC3B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6200000">
            <a:off x="3817311" y="2640145"/>
            <a:ext cx="1594839" cy="5054400"/>
          </a:xfrm>
          <a:prstGeom prst="rect">
            <a:avLst/>
          </a:prstGeom>
        </p:spPr>
      </p:pic>
      <p:sp>
        <p:nvSpPr>
          <p:cNvPr id="13" name="Téglalap 12">
            <a:extLst>
              <a:ext uri="{FF2B5EF4-FFF2-40B4-BE49-F238E27FC236}">
                <a16:creationId xmlns:a16="http://schemas.microsoft.com/office/drawing/2014/main" id="{2A2EB4D7-427D-41DD-AE99-B6B9194DE3AC}"/>
              </a:ext>
            </a:extLst>
          </p:cNvPr>
          <p:cNvSpPr/>
          <p:nvPr/>
        </p:nvSpPr>
        <p:spPr>
          <a:xfrm>
            <a:off x="-1" y="893235"/>
            <a:ext cx="9144001" cy="360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Szöveg helye 13">
            <a:extLst>
              <a:ext uri="{FF2B5EF4-FFF2-40B4-BE49-F238E27FC236}">
                <a16:creationId xmlns:a16="http://schemas.microsoft.com/office/drawing/2014/main" id="{E1E54AF7-9CFA-45CB-9750-29AB45291C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26029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 algn="r"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Konferencia | 2018</a:t>
            </a:r>
          </a:p>
        </p:txBody>
      </p: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D1EEAEB3-CFC8-4394-B774-6AA1C08E9A04}"/>
              </a:ext>
            </a:extLst>
          </p:cNvPr>
          <p:cNvGrpSpPr>
            <a:grpSpLocks noChangeAspect="1"/>
          </p:cNvGrpSpPr>
          <p:nvPr/>
        </p:nvGrpSpPr>
        <p:grpSpPr>
          <a:xfrm>
            <a:off x="3900743" y="407902"/>
            <a:ext cx="1342514" cy="1342514"/>
            <a:chOff x="5357620" y="340777"/>
            <a:chExt cx="1476765" cy="1476765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8A739B8A-ACBE-49F4-9B88-71B3EE960F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57620" y="340777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8" name="Kép 17">
              <a:extLst>
                <a:ext uri="{FF2B5EF4-FFF2-40B4-BE49-F238E27FC236}">
                  <a16:creationId xmlns:a16="http://schemas.microsoft.com/office/drawing/2014/main" id="{FA027976-C715-4431-8E04-1893195DD5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5463779" y="445740"/>
              <a:ext cx="1264444" cy="1266826"/>
            </a:xfrm>
            <a:prstGeom prst="rect">
              <a:avLst/>
            </a:prstGeom>
          </p:spPr>
        </p:pic>
      </p:grpSp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F540EF5-DEC4-4616-91D5-F7ED154C603B}"/>
              </a:ext>
            </a:extLst>
          </p:cNvPr>
          <p:cNvCxnSpPr>
            <a:cxnSpLocks/>
          </p:cNvCxnSpPr>
          <p:nvPr/>
        </p:nvCxnSpPr>
        <p:spPr>
          <a:xfrm>
            <a:off x="1110346" y="4336002"/>
            <a:ext cx="6770915" cy="0"/>
          </a:xfrm>
          <a:prstGeom prst="line">
            <a:avLst/>
          </a:prstGeom>
          <a:ln>
            <a:gradFill>
              <a:gsLst>
                <a:gs pos="27000">
                  <a:schemeClr val="tx2">
                    <a:lumMod val="10000"/>
                    <a:lumOff val="90000"/>
                  </a:schemeClr>
                </a:gs>
                <a:gs pos="0">
                  <a:schemeClr val="bg1">
                    <a:alpha val="0"/>
                  </a:schemeClr>
                </a:gs>
                <a:gs pos="77000">
                  <a:schemeClr val="tx2">
                    <a:lumMod val="10000"/>
                    <a:lumOff val="9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zöveg helye 13">
            <a:extLst>
              <a:ext uri="{FF2B5EF4-FFF2-40B4-BE49-F238E27FC236}">
                <a16:creationId xmlns:a16="http://schemas.microsoft.com/office/drawing/2014/main" id="{F6EF56F0-9022-4FBA-AE45-DAF024E457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365" y="400113"/>
            <a:ext cx="3533158" cy="300082"/>
          </a:xfrm>
          <a:noFill/>
        </p:spPr>
        <p:txBody>
          <a:bodyPr wrap="square" rtlCol="0">
            <a:spAutoFit/>
          </a:bodyPr>
          <a:lstStyle>
            <a:lvl1pPr>
              <a:defRPr lang="hu-HU" sz="1500" spc="113" baseline="0" dirty="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 defTabSz="342900"/>
            <a:r>
              <a:rPr lang="hu-HU" dirty="0"/>
              <a:t>Előadó Neve | titulusa</a:t>
            </a:r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60B16E0B-3720-4EB9-98E5-A7CFC7210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5637" y="2211574"/>
            <a:ext cx="8312727" cy="2098808"/>
          </a:xfrm>
          <a:noFill/>
        </p:spPr>
        <p:txBody>
          <a:bodyPr wrap="square" bIns="108000" rtlCol="0" anchor="b">
            <a:noAutofit/>
          </a:bodyPr>
          <a:lstStyle>
            <a:lvl1pPr algn="ctr">
              <a:lnSpc>
                <a:spcPct val="100000"/>
              </a:lnSpc>
              <a:defRPr lang="hu-HU" sz="36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ctr" defTabSz="342900"/>
            <a:r>
              <a:rPr lang="hu-HU" dirty="0" err="1"/>
              <a:t>MintacíM</a:t>
            </a:r>
            <a:r>
              <a:rPr lang="hu-HU" dirty="0"/>
              <a:t> szerkesztése</a:t>
            </a:r>
          </a:p>
        </p:txBody>
      </p:sp>
    </p:spTree>
    <p:extLst>
      <p:ext uri="{BB962C8B-B14F-4D97-AF65-F5344CB8AC3E}">
        <p14:creationId xmlns:p14="http://schemas.microsoft.com/office/powerpoint/2010/main" val="785481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>
            <a:extLst>
              <a:ext uri="{FF2B5EF4-FFF2-40B4-BE49-F238E27FC236}">
                <a16:creationId xmlns:a16="http://schemas.microsoft.com/office/drawing/2014/main" id="{69E10144-FD81-4BC1-A765-3E1125135280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066"/>
          <a:stretch/>
        </p:blipFill>
        <p:spPr>
          <a:xfrm rot="10800000">
            <a:off x="0" y="1035000"/>
            <a:ext cx="1763100" cy="4788000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5774" y="2794239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 dirty="0"/>
              <a:t>Mintacím szerkesztése</a:t>
            </a:r>
          </a:p>
        </p:txBody>
      </p: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CD015DD8-BBBF-4B3F-98C5-3B6027871DC5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9" name="Ellipszis 8">
              <a:extLst>
                <a:ext uri="{FF2B5EF4-FFF2-40B4-BE49-F238E27FC236}">
                  <a16:creationId xmlns:a16="http://schemas.microsoft.com/office/drawing/2014/main" id="{1D98A545-DE95-4A45-9DEF-A3E72DEBE3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424597F1-186A-4114-A071-57BDDF43A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6402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95FE9D6D-B265-4369-BA63-B46716865F75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6169C81-0BA3-45EB-936B-A3663F68EABC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9EFD7621-71CF-437C-B3D4-E1A48BAFC18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0AF630AB-9F6B-4D24-B8B6-92584799BA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1" name="Szöveg helye 7">
            <a:extLst>
              <a:ext uri="{FF2B5EF4-FFF2-40B4-BE49-F238E27FC236}">
                <a16:creationId xmlns:a16="http://schemas.microsoft.com/office/drawing/2014/main" id="{B3343780-31AA-4D24-8F2C-5BB0F16FE66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2" name="Cím 8">
            <a:extLst>
              <a:ext uri="{FF2B5EF4-FFF2-40B4-BE49-F238E27FC236}">
                <a16:creationId xmlns:a16="http://schemas.microsoft.com/office/drawing/2014/main" id="{28121AF0-8220-4AE5-9CE4-C958BB7BE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7AD3AEF0-EEC9-497F-8B15-C8297DB6A97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4" name="Tartalom helye 3">
            <a:extLst>
              <a:ext uri="{FF2B5EF4-FFF2-40B4-BE49-F238E27FC236}">
                <a16:creationId xmlns:a16="http://schemas.microsoft.com/office/drawing/2014/main" id="{443B9895-50E0-4F70-9538-A82F0E77226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5">
            <a:extLst>
              <a:ext uri="{FF2B5EF4-FFF2-40B4-BE49-F238E27FC236}">
                <a16:creationId xmlns:a16="http://schemas.microsoft.com/office/drawing/2014/main" id="{62358A1B-165E-4F6B-81B3-3E8B391590A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FD60B878-9459-4CFB-9A06-B09114F8CA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873624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232416D1-8352-4C9D-AB69-E103306AD2A5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A2D54897-97BC-4AB6-A043-75DF451CB4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Szöveg helye 7">
            <a:extLst>
              <a:ext uri="{FF2B5EF4-FFF2-40B4-BE49-F238E27FC236}">
                <a16:creationId xmlns:a16="http://schemas.microsoft.com/office/drawing/2014/main" id="{507977F6-41ED-4021-9514-403C913B5B6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23" name="Cím 8">
            <a:extLst>
              <a:ext uri="{FF2B5EF4-FFF2-40B4-BE49-F238E27FC236}">
                <a16:creationId xmlns:a16="http://schemas.microsoft.com/office/drawing/2014/main" id="{E4FB3E16-AC8D-45AA-B9BF-06A9E74E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tx2"/>
                </a:solidFill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grpSp>
        <p:nvGrpSpPr>
          <p:cNvPr id="24" name="Csoportba foglalás 23">
            <a:extLst>
              <a:ext uri="{FF2B5EF4-FFF2-40B4-BE49-F238E27FC236}">
                <a16:creationId xmlns:a16="http://schemas.microsoft.com/office/drawing/2014/main" id="{E11484FF-1675-41C3-818B-AB2F6DAAE4F2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25" name="Ellipszis 24">
              <a:extLst>
                <a:ext uri="{FF2B5EF4-FFF2-40B4-BE49-F238E27FC236}">
                  <a16:creationId xmlns:a16="http://schemas.microsoft.com/office/drawing/2014/main" id="{80BD8AF3-1867-48AE-B2EB-9BB371E59B0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6" name="Kép 25">
              <a:extLst>
                <a:ext uri="{FF2B5EF4-FFF2-40B4-BE49-F238E27FC236}">
                  <a16:creationId xmlns:a16="http://schemas.microsoft.com/office/drawing/2014/main" id="{FAE3769D-ED75-4170-9866-10C93F4A41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7" name="Szöveg helye 5">
            <a:extLst>
              <a:ext uri="{FF2B5EF4-FFF2-40B4-BE49-F238E27FC236}">
                <a16:creationId xmlns:a16="http://schemas.microsoft.com/office/drawing/2014/main" id="{DB20685B-301B-40ED-8D58-1BC4C293D3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3D9A0A3-0A6C-4362-87DE-59B7198C71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9" name="Tartalom helye 3">
            <a:extLst>
              <a:ext uri="{FF2B5EF4-FFF2-40B4-BE49-F238E27FC236}">
                <a16:creationId xmlns:a16="http://schemas.microsoft.com/office/drawing/2014/main" id="{2930C90B-1E3C-41E7-9F75-83F7F228738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513760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72A46DC0-580F-4857-8317-082AAE9E86DC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5678F594-92B3-40FB-8F4D-BF90B71FEE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8233694C-4943-4A7D-BE48-B2660ABF29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23F20983-B6FB-42DD-91ED-468B9EAAA05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2">
            <a:extLst>
              <a:ext uri="{FF2B5EF4-FFF2-40B4-BE49-F238E27FC236}">
                <a16:creationId xmlns:a16="http://schemas.microsoft.com/office/drawing/2014/main" id="{596EA518-1AF5-4030-BCE6-6AFA7A1D09A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3AF593BC-57A1-4BA1-B8B2-3C3906E541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D922AE4-7C86-483F-8C1F-C571DB7E6D9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7" name="Csoportba foglalás 26">
            <a:extLst>
              <a:ext uri="{FF2B5EF4-FFF2-40B4-BE49-F238E27FC236}">
                <a16:creationId xmlns:a16="http://schemas.microsoft.com/office/drawing/2014/main" id="{F1984F91-C90F-4ADE-AB8F-4BD6428FB7CA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8" name="Ellipszis 27">
              <a:extLst>
                <a:ext uri="{FF2B5EF4-FFF2-40B4-BE49-F238E27FC236}">
                  <a16:creationId xmlns:a16="http://schemas.microsoft.com/office/drawing/2014/main" id="{4BE942ED-20A0-462C-9AA3-98A3D8EB06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9" name="Kép 28">
              <a:extLst>
                <a:ext uri="{FF2B5EF4-FFF2-40B4-BE49-F238E27FC236}">
                  <a16:creationId xmlns:a16="http://schemas.microsoft.com/office/drawing/2014/main" id="{9C25A85E-BCED-4D19-8B8D-AEDE48715F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2979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0AD6B8B2-D23E-4691-9AAC-7EDDD28611E6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Cím 4">
            <a:extLst>
              <a:ext uri="{FF2B5EF4-FFF2-40B4-BE49-F238E27FC236}">
                <a16:creationId xmlns:a16="http://schemas.microsoft.com/office/drawing/2014/main" id="{8FFDDC65-6164-4CCB-B333-E1644A4AB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9" name="Szöveg helye 2">
            <a:extLst>
              <a:ext uri="{FF2B5EF4-FFF2-40B4-BE49-F238E27FC236}">
                <a16:creationId xmlns:a16="http://schemas.microsoft.com/office/drawing/2014/main" id="{5F09AFC3-B5CD-4E41-9D45-5F00B3C242B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0" name="Szöveg helye 2">
            <a:extLst>
              <a:ext uri="{FF2B5EF4-FFF2-40B4-BE49-F238E27FC236}">
                <a16:creationId xmlns:a16="http://schemas.microsoft.com/office/drawing/2014/main" id="{66DB3B47-E5BD-4D9C-ABC4-FD9EFBDB8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1" name="Csoportba foglalás 20">
            <a:extLst>
              <a:ext uri="{FF2B5EF4-FFF2-40B4-BE49-F238E27FC236}">
                <a16:creationId xmlns:a16="http://schemas.microsoft.com/office/drawing/2014/main" id="{BD258CC9-59BD-4AFF-9FC5-6FC59D53E1B0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22" name="Ellipszis 21">
              <a:extLst>
                <a:ext uri="{FF2B5EF4-FFF2-40B4-BE49-F238E27FC236}">
                  <a16:creationId xmlns:a16="http://schemas.microsoft.com/office/drawing/2014/main" id="{5CF829C1-E4FA-4C2D-BE75-8FC9B14B8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7" name="Kép 26">
              <a:extLst>
                <a:ext uri="{FF2B5EF4-FFF2-40B4-BE49-F238E27FC236}">
                  <a16:creationId xmlns:a16="http://schemas.microsoft.com/office/drawing/2014/main" id="{CF7E04B7-1E02-4476-A274-2A06E51F7C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8" name="Tartalom helye 3">
            <a:extLst>
              <a:ext uri="{FF2B5EF4-FFF2-40B4-BE49-F238E27FC236}">
                <a16:creationId xmlns:a16="http://schemas.microsoft.com/office/drawing/2014/main" id="{02898BE7-775E-458D-B1BC-FD141877356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ADE4F8FA-4D91-467C-95E1-115577AEB2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0" name="Szöveg helye 5">
            <a:extLst>
              <a:ext uri="{FF2B5EF4-FFF2-40B4-BE49-F238E27FC236}">
                <a16:creationId xmlns:a16="http://schemas.microsoft.com/office/drawing/2014/main" id="{4A364233-E73C-46A3-BB4E-EF99577456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8408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>
            <a:extLst>
              <a:ext uri="{FF2B5EF4-FFF2-40B4-BE49-F238E27FC236}">
                <a16:creationId xmlns:a16="http://schemas.microsoft.com/office/drawing/2014/main" id="{F49FE928-4021-49BA-8B20-CA9BBBC6F1F1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Cím 1">
            <a:extLst>
              <a:ext uri="{FF2B5EF4-FFF2-40B4-BE49-F238E27FC236}">
                <a16:creationId xmlns:a16="http://schemas.microsoft.com/office/drawing/2014/main" id="{8E3F0C2D-FFFB-4442-865A-AFAC54F1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7" name="Szöveg helye 2">
            <a:extLst>
              <a:ext uri="{FF2B5EF4-FFF2-40B4-BE49-F238E27FC236}">
                <a16:creationId xmlns:a16="http://schemas.microsoft.com/office/drawing/2014/main" id="{9EAD14A0-CF7F-4FF1-BB24-9FD596609EE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18" name="Szöveg helye 2">
            <a:extLst>
              <a:ext uri="{FF2B5EF4-FFF2-40B4-BE49-F238E27FC236}">
                <a16:creationId xmlns:a16="http://schemas.microsoft.com/office/drawing/2014/main" id="{BDFF43FA-559E-4CC2-BA64-4A83B6A39B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1DDF96CC-2707-498B-9D47-F656111740F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C01B383D-BBDA-4686-84F7-4C6CE78115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2" name="Kép 21">
              <a:extLst>
                <a:ext uri="{FF2B5EF4-FFF2-40B4-BE49-F238E27FC236}">
                  <a16:creationId xmlns:a16="http://schemas.microsoft.com/office/drawing/2014/main" id="{F4A63ADB-B578-435E-BDB6-6E72222B8E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6" name="Tartalom helye 3">
            <a:extLst>
              <a:ext uri="{FF2B5EF4-FFF2-40B4-BE49-F238E27FC236}">
                <a16:creationId xmlns:a16="http://schemas.microsoft.com/office/drawing/2014/main" id="{A5D8B0BB-C4C6-48D5-A4BA-AB0AB6F1B5C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8" name="Szöveg helye 5">
            <a:extLst>
              <a:ext uri="{FF2B5EF4-FFF2-40B4-BE49-F238E27FC236}">
                <a16:creationId xmlns:a16="http://schemas.microsoft.com/office/drawing/2014/main" id="{1CAC9F08-C220-4C2B-80B9-1A6C9C33B6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9" name="Szöveg helye 5">
            <a:extLst>
              <a:ext uri="{FF2B5EF4-FFF2-40B4-BE49-F238E27FC236}">
                <a16:creationId xmlns:a16="http://schemas.microsoft.com/office/drawing/2014/main" id="{0B3EA3D5-59BC-400F-9370-46BF346B116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1280174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3">
            <a:extLst>
              <a:ext uri="{FF2B5EF4-FFF2-40B4-BE49-F238E27FC236}">
                <a16:creationId xmlns:a16="http://schemas.microsoft.com/office/drawing/2014/main" id="{4DD4CFD9-DEB4-4FAD-A942-9652D70A5E5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698EDC3C-F61C-4E0A-9B87-65FB0A6394C5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Cím 1">
            <a:extLst>
              <a:ext uri="{FF2B5EF4-FFF2-40B4-BE49-F238E27FC236}">
                <a16:creationId xmlns:a16="http://schemas.microsoft.com/office/drawing/2014/main" id="{F15B2FEA-02B9-417D-A720-B3FC61919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tx2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 dirty="0"/>
              <a:t>Mintacím szerkesztése</a:t>
            </a:r>
          </a:p>
        </p:txBody>
      </p:sp>
      <p:sp>
        <p:nvSpPr>
          <p:cNvPr id="15" name="Szöveg helye 2">
            <a:extLst>
              <a:ext uri="{FF2B5EF4-FFF2-40B4-BE49-F238E27FC236}">
                <a16:creationId xmlns:a16="http://schemas.microsoft.com/office/drawing/2014/main" id="{5DC307C6-FB29-457B-BF8E-A49D05DE79D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2294AA46-0A5D-445B-8443-08F3C32D1209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8" name="Ellipszis 17">
              <a:extLst>
                <a:ext uri="{FF2B5EF4-FFF2-40B4-BE49-F238E27FC236}">
                  <a16:creationId xmlns:a16="http://schemas.microsoft.com/office/drawing/2014/main" id="{2CB1EFAC-6859-48B0-8A0B-2C13EEC9E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A961BC90-D2F2-45FB-AF47-AE07F2977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922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jezet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B9832036-2788-4622-A64B-17EA6B541E33}"/>
              </a:ext>
            </a:extLst>
          </p:cNvPr>
          <p:cNvSpPr/>
          <p:nvPr/>
        </p:nvSpPr>
        <p:spPr>
          <a:xfrm>
            <a:off x="2" y="1"/>
            <a:ext cx="1400175" cy="6858000"/>
          </a:xfrm>
          <a:prstGeom prst="rect">
            <a:avLst/>
          </a:prstGeom>
          <a:gradFill>
            <a:gsLst>
              <a:gs pos="0">
                <a:srgbClr val="143777"/>
              </a:gs>
              <a:gs pos="100000">
                <a:schemeClr val="tx2">
                  <a:lumMod val="75000"/>
                  <a:lumOff val="2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746DDF3-1237-4ABC-BE9B-40E07F652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13954" r="50075" b="15166"/>
          <a:stretch/>
        </p:blipFill>
        <p:spPr>
          <a:xfrm>
            <a:off x="5637689" y="0"/>
            <a:ext cx="3497733" cy="6858000"/>
          </a:xfrm>
          <a:prstGeom prst="rect">
            <a:avLst/>
          </a:prstGeom>
        </p:spPr>
      </p:pic>
      <p:sp>
        <p:nvSpPr>
          <p:cNvPr id="16" name="Téglalap 15">
            <a:extLst>
              <a:ext uri="{FF2B5EF4-FFF2-40B4-BE49-F238E27FC236}">
                <a16:creationId xmlns:a16="http://schemas.microsoft.com/office/drawing/2014/main" id="{C5E54EA3-5DA1-484C-86ED-D48C079F35EE}"/>
              </a:ext>
            </a:extLst>
          </p:cNvPr>
          <p:cNvSpPr>
            <a:spLocks noChangeAspect="1"/>
          </p:cNvSpPr>
          <p:nvPr/>
        </p:nvSpPr>
        <p:spPr>
          <a:xfrm>
            <a:off x="5637689" y="-1"/>
            <a:ext cx="3506313" cy="68580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F8A1C6F4-B994-46B7-B604-2637090259BF}"/>
              </a:ext>
            </a:extLst>
          </p:cNvPr>
          <p:cNvGrpSpPr/>
          <p:nvPr/>
        </p:nvGrpSpPr>
        <p:grpSpPr>
          <a:xfrm>
            <a:off x="790749" y="2757743"/>
            <a:ext cx="1342514" cy="1342514"/>
            <a:chOff x="2398603" y="3656545"/>
            <a:chExt cx="1476765" cy="1476765"/>
          </a:xfrm>
        </p:grpSpPr>
        <p:sp>
          <p:nvSpPr>
            <p:cNvPr id="10" name="Ellipszis 9">
              <a:extLst>
                <a:ext uri="{FF2B5EF4-FFF2-40B4-BE49-F238E27FC236}">
                  <a16:creationId xmlns:a16="http://schemas.microsoft.com/office/drawing/2014/main" id="{A6271CBC-C030-43FF-85C3-A12DBA354E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98603" y="3656545"/>
              <a:ext cx="1476765" cy="147676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06F0F34-288C-4900-8715-CDD0E3BBBA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2504762" y="3761508"/>
              <a:ext cx="1264444" cy="1266826"/>
            </a:xfrm>
            <a:prstGeom prst="rect">
              <a:avLst/>
            </a:prstGeom>
          </p:spPr>
        </p:pic>
      </p:grpSp>
      <p:pic>
        <p:nvPicPr>
          <p:cNvPr id="17" name="Kép 16">
            <a:extLst>
              <a:ext uri="{FF2B5EF4-FFF2-40B4-BE49-F238E27FC236}">
                <a16:creationId xmlns:a16="http://schemas.microsoft.com/office/drawing/2014/main" id="{66325AB9-9CA1-4E78-B77C-07464C8D65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6"/>
          <a:stretch/>
        </p:blipFill>
        <p:spPr>
          <a:xfrm>
            <a:off x="8583" y="1129644"/>
            <a:ext cx="1762121" cy="4786769"/>
          </a:xfrm>
          <a:prstGeom prst="rect">
            <a:avLst/>
          </a:prstGeom>
        </p:spPr>
      </p:pic>
      <p:sp>
        <p:nvSpPr>
          <p:cNvPr id="3" name="Cím 2">
            <a:extLst>
              <a:ext uri="{FF2B5EF4-FFF2-40B4-BE49-F238E27FC236}">
                <a16:creationId xmlns:a16="http://schemas.microsoft.com/office/drawing/2014/main" id="{35A37BE2-9DE4-465D-8D3E-B086EDC1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824213"/>
            <a:ext cx="4983366" cy="1209562"/>
          </a:xfrm>
          <a:noFill/>
        </p:spPr>
        <p:txBody>
          <a:bodyPr wrap="square" rtlCol="0" anchor="ctr">
            <a:spAutoFit/>
          </a:bodyPr>
          <a:lstStyle>
            <a:lvl1pPr>
              <a:lnSpc>
                <a:spcPct val="110000"/>
              </a:lnSpc>
              <a:defRPr lang="hu-HU" sz="3300" cap="all" spc="225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342900"/>
            <a:r>
              <a:rPr lang="hu-HU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095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5178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7372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6119730"/>
            <a:ext cx="3888432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grpSp>
        <p:nvGrpSpPr>
          <p:cNvPr id="2" name="Csoportba foglalás 1">
            <a:extLst>
              <a:ext uri="{FF2B5EF4-FFF2-40B4-BE49-F238E27FC236}">
                <a16:creationId xmlns:a16="http://schemas.microsoft.com/office/drawing/2014/main" id="{7714EFCE-D761-4920-A4FD-C7BB8DCD8C78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5600914"/>
            <a:ext cx="916955" cy="916955"/>
            <a:chOff x="7979931" y="5555066"/>
            <a:chExt cx="1008650" cy="1008650"/>
          </a:xfrm>
        </p:grpSpPr>
        <p:sp>
          <p:nvSpPr>
            <p:cNvPr id="16" name="Ellipszis 15">
              <a:extLst>
                <a:ext uri="{FF2B5EF4-FFF2-40B4-BE49-F238E27FC236}">
                  <a16:creationId xmlns:a16="http://schemas.microsoft.com/office/drawing/2014/main" id="{350EBC85-C44A-49C8-B9C4-B37A7335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B1717237-3717-49F6-B135-8CF62385ED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516" y="5815205"/>
            <a:ext cx="781401" cy="1306829"/>
          </a:xfrm>
          <a:prstGeom prst="rect">
            <a:avLst/>
          </a:prstGeom>
        </p:spPr>
      </p:pic>
      <p:sp>
        <p:nvSpPr>
          <p:cNvPr id="37" name="Szöveg helye 7">
            <a:extLst>
              <a:ext uri="{FF2B5EF4-FFF2-40B4-BE49-F238E27FC236}">
                <a16:creationId xmlns:a16="http://schemas.microsoft.com/office/drawing/2014/main" id="{02C34324-1D62-4033-965F-F0EE61C280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0" y="1880323"/>
            <a:ext cx="3600000" cy="3717670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38" name="Cím 8">
            <a:extLst>
              <a:ext uri="{FF2B5EF4-FFF2-40B4-BE49-F238E27FC236}">
                <a16:creationId xmlns:a16="http://schemas.microsoft.com/office/drawing/2014/main" id="{5DC3556C-9858-4CD8-AC57-BA798C8A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0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9" name="Szöveg helye 2">
            <a:extLst>
              <a:ext uri="{FF2B5EF4-FFF2-40B4-BE49-F238E27FC236}">
                <a16:creationId xmlns:a16="http://schemas.microsoft.com/office/drawing/2014/main" id="{39C7282D-11A0-4434-A196-D66513CD39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999" y="6316643"/>
            <a:ext cx="3600001" cy="369333"/>
          </a:xfrm>
        </p:spPr>
        <p:txBody>
          <a:bodyPr anchor="ctr">
            <a:noAutofit/>
          </a:bodyPr>
          <a:lstStyle>
            <a:lvl1pPr algn="l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19" name="Tartalom helye 3">
            <a:extLst>
              <a:ext uri="{FF2B5EF4-FFF2-40B4-BE49-F238E27FC236}">
                <a16:creationId xmlns:a16="http://schemas.microsoft.com/office/drawing/2014/main" id="{F44D6510-BF2B-4B8D-B8CB-9EBEB238AFE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1B73FA26-82AB-4322-839E-DCCBF5E35E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10434836-BF4A-430A-BDC7-2F0A9F649B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2999082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0" y="-7370"/>
            <a:ext cx="3888000" cy="604823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2" y="6119730"/>
            <a:ext cx="3888000" cy="73827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1553302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B1C46F0A-1AB8-4BCC-BAFC-1016B87CF0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2066" y="6316865"/>
            <a:ext cx="2827684" cy="361835"/>
          </a:xfrm>
        </p:spPr>
        <p:txBody>
          <a:bodyPr anchor="ctr">
            <a:noAutofit/>
          </a:bodyPr>
          <a:lstStyle>
            <a:lvl1pPr algn="r"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CEC0966E-815A-4B33-9F0C-B8A5DD6DD6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09749" y="1887824"/>
            <a:ext cx="3600000" cy="3710173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dirty="0"/>
              <a:t>Az ábrához tartozó magyarázat hosszabb kifejtése, egy vagy több mondatban, hivatkozások, megjegyzések helye…</a:t>
            </a:r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C75D0434-E8E8-440E-8707-77DCFF370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49" y="365129"/>
            <a:ext cx="3600000" cy="1325563"/>
          </a:xfrm>
          <a:ln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1000">
                  <a:schemeClr val="bg1">
                    <a:alpha val="0"/>
                  </a:schemeClr>
                </a:gs>
              </a:gsLst>
              <a:lin ang="16200000" scaled="0"/>
              <a:tileRect/>
            </a:gradFill>
          </a:ln>
        </p:spPr>
        <p:txBody>
          <a:bodyPr bIns="144000" anchor="b">
            <a:normAutofit/>
          </a:bodyPr>
          <a:lstStyle>
            <a:lvl1pPr>
              <a:lnSpc>
                <a:spcPct val="120000"/>
              </a:lnSpc>
              <a:defRPr sz="3000" cap="all" spc="75" baseline="0">
                <a:solidFill>
                  <a:schemeClr val="bg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CCB2BA63-84A4-4546-87A0-D9DA49F8D53E}"/>
              </a:ext>
            </a:extLst>
          </p:cNvPr>
          <p:cNvGrpSpPr>
            <a:grpSpLocks noChangeAspect="1"/>
          </p:cNvGrpSpPr>
          <p:nvPr/>
        </p:nvGrpSpPr>
        <p:grpSpPr>
          <a:xfrm>
            <a:off x="209232" y="5600914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3603E696-F6AE-4DB9-AB6F-CC64995919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71F5F168-646F-4B5E-804F-43C2504515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3" name="Szöveg helye 5">
            <a:extLst>
              <a:ext uri="{FF2B5EF4-FFF2-40B4-BE49-F238E27FC236}">
                <a16:creationId xmlns:a16="http://schemas.microsoft.com/office/drawing/2014/main" id="{F0C73910-03DB-4031-A496-E4DE431BA8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25525" y="5841351"/>
            <a:ext cx="4536000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4" name="Szöveg helye 5">
            <a:extLst>
              <a:ext uri="{FF2B5EF4-FFF2-40B4-BE49-F238E27FC236}">
                <a16:creationId xmlns:a16="http://schemas.microsoft.com/office/drawing/2014/main" id="{C303D8CD-B4C5-4351-A36C-57B8B61283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25525" y="6315176"/>
            <a:ext cx="4536000" cy="370800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sp>
        <p:nvSpPr>
          <p:cNvPr id="25" name="Tartalom helye 3">
            <a:extLst>
              <a:ext uri="{FF2B5EF4-FFF2-40B4-BE49-F238E27FC236}">
                <a16:creationId xmlns:a16="http://schemas.microsoft.com/office/drawing/2014/main" id="{EB5270F9-D439-41A4-9A4D-1A79F355782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225670" y="571670"/>
            <a:ext cx="4536000" cy="5055085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</p:spTree>
    <p:extLst>
      <p:ext uri="{BB962C8B-B14F-4D97-AF65-F5344CB8AC3E}">
        <p14:creationId xmlns:p14="http://schemas.microsoft.com/office/powerpoint/2010/main" val="4243759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5664" y="-4"/>
            <a:ext cx="3888336" cy="33840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832" y="365129"/>
            <a:ext cx="3600000" cy="2892066"/>
          </a:xfrm>
          <a:ln>
            <a:noFill/>
          </a:ln>
        </p:spPr>
        <p:txBody>
          <a:bodyPr anchor="b">
            <a:norm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Több soros Mintacím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5664" y="3449169"/>
            <a:ext cx="3888767" cy="3408831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346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99832" y="3579212"/>
            <a:ext cx="3600000" cy="2550849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 tartalmak helye.</a:t>
            </a:r>
          </a:p>
        </p:txBody>
      </p:sp>
      <p:sp>
        <p:nvSpPr>
          <p:cNvPr id="22" name="Tartalom helye 3">
            <a:extLst>
              <a:ext uri="{FF2B5EF4-FFF2-40B4-BE49-F238E27FC236}">
                <a16:creationId xmlns:a16="http://schemas.microsoft.com/office/drawing/2014/main" id="{828B175C-BEBE-4758-9D4B-D75CC083C9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5" name="Szöveg helye 2">
            <a:extLst>
              <a:ext uri="{FF2B5EF4-FFF2-40B4-BE49-F238E27FC236}">
                <a16:creationId xmlns:a16="http://schemas.microsoft.com/office/drawing/2014/main" id="{D1B90F64-22FD-46A6-AD66-EACE5DE9A5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9983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sp>
        <p:nvSpPr>
          <p:cNvPr id="26" name="Szöveg helye 5">
            <a:extLst>
              <a:ext uri="{FF2B5EF4-FFF2-40B4-BE49-F238E27FC236}">
                <a16:creationId xmlns:a16="http://schemas.microsoft.com/office/drawing/2014/main" id="{62CF5B3C-7531-4D70-9104-C67EBB1CF8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31" name="Szöveg helye 5">
            <a:extLst>
              <a:ext uri="{FF2B5EF4-FFF2-40B4-BE49-F238E27FC236}">
                <a16:creationId xmlns:a16="http://schemas.microsoft.com/office/drawing/2014/main" id="{B67782A7-14FB-488C-ADBF-95EC70AB208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  <p:grpSp>
        <p:nvGrpSpPr>
          <p:cNvPr id="20" name="Csoportba foglalás 19">
            <a:extLst>
              <a:ext uri="{FF2B5EF4-FFF2-40B4-BE49-F238E27FC236}">
                <a16:creationId xmlns:a16="http://schemas.microsoft.com/office/drawing/2014/main" id="{713E5D64-A416-4407-A7A9-09466826ED7E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2968169"/>
            <a:ext cx="916955" cy="916955"/>
            <a:chOff x="7979931" y="5555066"/>
            <a:chExt cx="1008650" cy="1008650"/>
          </a:xfrm>
        </p:grpSpPr>
        <p:sp>
          <p:nvSpPr>
            <p:cNvPr id="21" name="Ellipszis 20">
              <a:extLst>
                <a:ext uri="{FF2B5EF4-FFF2-40B4-BE49-F238E27FC236}">
                  <a16:creationId xmlns:a16="http://schemas.microsoft.com/office/drawing/2014/main" id="{D0A6B8B5-ED8C-481E-9B80-314EA5E96C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23" name="Kép 22">
              <a:extLst>
                <a:ext uri="{FF2B5EF4-FFF2-40B4-BE49-F238E27FC236}">
                  <a16:creationId xmlns:a16="http://schemas.microsoft.com/office/drawing/2014/main" id="{7D9D7D4A-71F2-4FD6-A2E4-D41AE88DA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0348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9BA93E46-E304-457C-B4E5-97307FE0451E}"/>
              </a:ext>
            </a:extLst>
          </p:cNvPr>
          <p:cNvSpPr/>
          <p:nvPr/>
        </p:nvSpPr>
        <p:spPr>
          <a:xfrm flipV="1">
            <a:off x="5256000" y="-3"/>
            <a:ext cx="3888000" cy="16633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  <a:lumOff val="25000"/>
                </a:schemeClr>
              </a:gs>
              <a:gs pos="100000">
                <a:schemeClr val="tx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BBA96685-E775-4D65-81A4-7D98E230E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7424" y="365129"/>
            <a:ext cx="3600000" cy="998976"/>
          </a:xfrm>
          <a:ln>
            <a:noFill/>
          </a:ln>
        </p:spPr>
        <p:txBody>
          <a:bodyPr anchor="b">
            <a:noAutofit/>
          </a:bodyPr>
          <a:lstStyle>
            <a:lvl1pPr>
              <a:lnSpc>
                <a:spcPct val="120000"/>
              </a:lnSpc>
              <a:defRPr lang="hu-HU" sz="3000" cap="all" spc="75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hu-HU" dirty="0"/>
              <a:t>Rövid cím szerkesztése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43A6DB6-4204-4902-B048-54DA76673F9E}"/>
              </a:ext>
            </a:extLst>
          </p:cNvPr>
          <p:cNvSpPr/>
          <p:nvPr/>
        </p:nvSpPr>
        <p:spPr>
          <a:xfrm>
            <a:off x="5256000" y="1729236"/>
            <a:ext cx="3888000" cy="51287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pic>
        <p:nvPicPr>
          <p:cNvPr id="27" name="Kép 26">
            <a:extLst>
              <a:ext uri="{FF2B5EF4-FFF2-40B4-BE49-F238E27FC236}">
                <a16:creationId xmlns:a16="http://schemas.microsoft.com/office/drawing/2014/main" id="{C9E3E7CF-F49B-4DF1-899B-52D5E5BE38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809299" y="5815205"/>
            <a:ext cx="781401" cy="1306829"/>
          </a:xfrm>
          <a:prstGeom prst="rect">
            <a:avLst/>
          </a:prstGeom>
        </p:spPr>
      </p:pic>
      <p:sp>
        <p:nvSpPr>
          <p:cNvPr id="3" name="Szöveg helye 2">
            <a:extLst>
              <a:ext uri="{FF2B5EF4-FFF2-40B4-BE49-F238E27FC236}">
                <a16:creationId xmlns:a16="http://schemas.microsoft.com/office/drawing/2014/main" id="{E3946156-F48D-415B-A39E-CE3FF05536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86454" y="1835397"/>
            <a:ext cx="3600000" cy="4294658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</a:t>
            </a:r>
            <a:br>
              <a:rPr lang="hu-HU" dirty="0"/>
            </a:br>
            <a:r>
              <a:rPr lang="hu-HU" dirty="0"/>
              <a:t>magyarázat egy vagy több mondatban. Hivatkozások, megjegyzések és egyéb tartalmak helye.</a:t>
            </a:r>
          </a:p>
        </p:txBody>
      </p:sp>
      <p:sp>
        <p:nvSpPr>
          <p:cNvPr id="23" name="Szöveg helye 2">
            <a:extLst>
              <a:ext uri="{FF2B5EF4-FFF2-40B4-BE49-F238E27FC236}">
                <a16:creationId xmlns:a16="http://schemas.microsoft.com/office/drawing/2014/main" id="{0B2D9C99-1C4E-4298-A997-389B38E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6454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3C8BD7F5-F845-4745-82FD-81504485B0BD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241912"/>
            <a:ext cx="916955" cy="916955"/>
            <a:chOff x="7979931" y="5555066"/>
            <a:chExt cx="1008650" cy="1008650"/>
          </a:xfrm>
        </p:grpSpPr>
        <p:sp>
          <p:nvSpPr>
            <p:cNvPr id="17" name="Ellipszis 16">
              <a:extLst>
                <a:ext uri="{FF2B5EF4-FFF2-40B4-BE49-F238E27FC236}">
                  <a16:creationId xmlns:a16="http://schemas.microsoft.com/office/drawing/2014/main" id="{725A775F-8F32-4260-A9DA-60C1222D4E9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9" name="Kép 18">
              <a:extLst>
                <a:ext uri="{FF2B5EF4-FFF2-40B4-BE49-F238E27FC236}">
                  <a16:creationId xmlns:a16="http://schemas.microsoft.com/office/drawing/2014/main" id="{D614204D-7C12-4091-98F5-6937A3747D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20" name="Tartalom helye 3">
            <a:extLst>
              <a:ext uri="{FF2B5EF4-FFF2-40B4-BE49-F238E27FC236}">
                <a16:creationId xmlns:a16="http://schemas.microsoft.com/office/drawing/2014/main" id="{DC6DF135-3B7D-4956-9743-C8E623DF8DD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365129"/>
            <a:ext cx="4534946" cy="5193842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21" name="Szöveg helye 5">
            <a:extLst>
              <a:ext uri="{FF2B5EF4-FFF2-40B4-BE49-F238E27FC236}">
                <a16:creationId xmlns:a16="http://schemas.microsoft.com/office/drawing/2014/main" id="{42BB3DE8-1251-4064-8D6B-4B1FA45267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2" name="Szöveg helye 5">
            <a:extLst>
              <a:ext uri="{FF2B5EF4-FFF2-40B4-BE49-F238E27FC236}">
                <a16:creationId xmlns:a16="http://schemas.microsoft.com/office/drawing/2014/main" id="{A78D3E86-9993-4BC1-99AD-7D429BC36D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60071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>
            <a:extLst>
              <a:ext uri="{FF2B5EF4-FFF2-40B4-BE49-F238E27FC236}">
                <a16:creationId xmlns:a16="http://schemas.microsoft.com/office/drawing/2014/main" id="{894D9129-1CB5-417B-87D6-5893AB314D9E}"/>
              </a:ext>
            </a:extLst>
          </p:cNvPr>
          <p:cNvSpPr/>
          <p:nvPr/>
        </p:nvSpPr>
        <p:spPr>
          <a:xfrm>
            <a:off x="5184000" y="922448"/>
            <a:ext cx="3960000" cy="593555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/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98C45189-E75A-4873-AC6E-8DB275763272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Cím 1">
            <a:extLst>
              <a:ext uri="{FF2B5EF4-FFF2-40B4-BE49-F238E27FC236}">
                <a16:creationId xmlns:a16="http://schemas.microsoft.com/office/drawing/2014/main" id="{112F30A4-08F8-460C-90AB-68491CC3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27" name="Szöveg helye 2">
            <a:extLst>
              <a:ext uri="{FF2B5EF4-FFF2-40B4-BE49-F238E27FC236}">
                <a16:creationId xmlns:a16="http://schemas.microsoft.com/office/drawing/2014/main" id="{4291317A-D0C3-4FE3-A84C-AA2CE6A52AF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374967" y="1200845"/>
            <a:ext cx="3600000" cy="4929210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/>
            </a:lvl1pPr>
          </a:lstStyle>
          <a:p>
            <a:pPr lvl="0"/>
            <a:r>
              <a:rPr lang="hu-HU" dirty="0"/>
              <a:t>Az ábrához tartozó magyarázat egy vagy több mondatban. Hivatkozások, megjegyzések és egy tartalmak helye.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EBD72CD-FF20-466C-95CC-B40009752B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pic>
        <p:nvPicPr>
          <p:cNvPr id="37" name="Kép 36">
            <a:extLst>
              <a:ext uri="{FF2B5EF4-FFF2-40B4-BE49-F238E27FC236}">
                <a16:creationId xmlns:a16="http://schemas.microsoft.com/office/drawing/2014/main" id="{BB5CD19C-83CD-4D97-A40F-1DDB7075D6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" t="7806" r="50075" b="9197"/>
          <a:stretch/>
        </p:blipFill>
        <p:spPr>
          <a:xfrm rot="5400000">
            <a:off x="6773299" y="5815205"/>
            <a:ext cx="781401" cy="1306829"/>
          </a:xfrm>
          <a:prstGeom prst="rect">
            <a:avLst/>
          </a:prstGeom>
        </p:spPr>
      </p:pic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A709C96B-E554-4008-9A8F-B4F67C413947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8D790186-02D7-4DFF-8358-FCB9B2A8A1B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EB79F6CD-A0F3-4DDB-9DE2-475A98B6B0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  <p:sp>
        <p:nvSpPr>
          <p:cNvPr id="18" name="Tartalom helye 3">
            <a:extLst>
              <a:ext uri="{FF2B5EF4-FFF2-40B4-BE49-F238E27FC236}">
                <a16:creationId xmlns:a16="http://schemas.microsoft.com/office/drawing/2014/main" id="{4C844328-3F5C-4E88-8EAF-CDCA6317F1F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17475" y="1200845"/>
            <a:ext cx="4534946" cy="435812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9" name="Szöveg helye 5">
            <a:extLst>
              <a:ext uri="{FF2B5EF4-FFF2-40B4-BE49-F238E27FC236}">
                <a16:creationId xmlns:a16="http://schemas.microsoft.com/office/drawing/2014/main" id="{BF34CC12-9A43-4F7C-BD11-631BEB17714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7329" y="581571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800" cap="all" spc="113" baseline="0"/>
            </a:lvl1pPr>
          </a:lstStyle>
          <a:p>
            <a:pPr lvl="0"/>
            <a:r>
              <a:rPr lang="hu-HU" dirty="0"/>
              <a:t>Ábra / Diagram címe </a:t>
            </a:r>
          </a:p>
        </p:txBody>
      </p:sp>
      <p:sp>
        <p:nvSpPr>
          <p:cNvPr id="20" name="Szöveg helye 5">
            <a:extLst>
              <a:ext uri="{FF2B5EF4-FFF2-40B4-BE49-F238E27FC236}">
                <a16:creationId xmlns:a16="http://schemas.microsoft.com/office/drawing/2014/main" id="{AEEC4DA1-E1B7-421F-9AFB-BA5458CBDF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7329" y="6282023"/>
            <a:ext cx="4535091" cy="444979"/>
          </a:xfrm>
        </p:spPr>
        <p:txBody>
          <a:bodyPr anchor="ctr">
            <a:normAutofit/>
          </a:bodyPr>
          <a:lstStyle>
            <a:lvl1pPr algn="ctr">
              <a:defRPr sz="1350" cap="none" spc="113" baseline="0"/>
            </a:lvl1pPr>
          </a:lstStyle>
          <a:p>
            <a:pPr lvl="0"/>
            <a:r>
              <a:rPr lang="hu-HU" dirty="0"/>
              <a:t>Az ábra alcíme, évszám, korcsoport, egyéb</a:t>
            </a:r>
          </a:p>
        </p:txBody>
      </p:sp>
    </p:spTree>
    <p:extLst>
      <p:ext uri="{BB962C8B-B14F-4D97-AF65-F5344CB8AC3E}">
        <p14:creationId xmlns:p14="http://schemas.microsoft.com/office/powerpoint/2010/main" val="3317181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örzs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artalom helye 3">
            <a:extLst>
              <a:ext uri="{FF2B5EF4-FFF2-40B4-BE49-F238E27FC236}">
                <a16:creationId xmlns:a16="http://schemas.microsoft.com/office/drawing/2014/main" id="{B61A9FF3-877E-4A8A-8082-96C99F684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78176" y="1190675"/>
            <a:ext cx="8059483" cy="5047096"/>
          </a:xfrm>
        </p:spPr>
        <p:txBody>
          <a:bodyPr anchor="ctr"/>
          <a:lstStyle>
            <a:lvl1pPr algn="ctr">
              <a:defRPr/>
            </a:lvl1pPr>
          </a:lstStyle>
          <a:p>
            <a:pPr lvl="0"/>
            <a:r>
              <a:rPr lang="hu-HU" dirty="0"/>
              <a:t>Ábra / diagram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9D2ABD4F-9A65-4313-83C2-BC6B67352DD4}"/>
              </a:ext>
            </a:extLst>
          </p:cNvPr>
          <p:cNvSpPr/>
          <p:nvPr/>
        </p:nvSpPr>
        <p:spPr>
          <a:xfrm>
            <a:off x="-1" y="293639"/>
            <a:ext cx="9144001" cy="635999"/>
          </a:xfrm>
          <a:prstGeom prst="rect">
            <a:avLst/>
          </a:prstGeom>
          <a:gradFill>
            <a:gsLst>
              <a:gs pos="9000">
                <a:schemeClr val="tx2">
                  <a:lumMod val="75000"/>
                  <a:lumOff val="25000"/>
                </a:schemeClr>
              </a:gs>
              <a:gs pos="95000">
                <a:schemeClr val="tx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Cím 1">
            <a:extLst>
              <a:ext uri="{FF2B5EF4-FFF2-40B4-BE49-F238E27FC236}">
                <a16:creationId xmlns:a16="http://schemas.microsoft.com/office/drawing/2014/main" id="{3B2918A8-6FD6-4141-916F-31D783AD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174" y="310448"/>
            <a:ext cx="7610642" cy="612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hu-HU" sz="3000" cap="all" spc="80" baseline="0">
                <a:solidFill>
                  <a:schemeClr val="bg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</a:pPr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12" name="Szöveg helye 2">
            <a:extLst>
              <a:ext uri="{FF2B5EF4-FFF2-40B4-BE49-F238E27FC236}">
                <a16:creationId xmlns:a16="http://schemas.microsoft.com/office/drawing/2014/main" id="{42DF65F1-33FF-4F3C-AC86-2C7F5F898A3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82152" y="6316643"/>
            <a:ext cx="3600000" cy="369333"/>
          </a:xfrm>
        </p:spPr>
        <p:txBody>
          <a:bodyPr anchor="ctr">
            <a:noAutofit/>
          </a:bodyPr>
          <a:lstStyle>
            <a:lvl1pPr algn="r">
              <a:spcBef>
                <a:spcPts val="0"/>
              </a:spcBef>
              <a:defRPr sz="1350"/>
            </a:lvl1pPr>
          </a:lstStyle>
          <a:p>
            <a:pPr lvl="0"/>
            <a:r>
              <a:rPr lang="hu-HU" dirty="0"/>
              <a:t>Forrás | MNB</a:t>
            </a:r>
          </a:p>
        </p:txBody>
      </p: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CBADE1C-80E7-482F-A47F-C127E1858476}"/>
              </a:ext>
            </a:extLst>
          </p:cNvPr>
          <p:cNvGrpSpPr>
            <a:grpSpLocks noChangeAspect="1"/>
          </p:cNvGrpSpPr>
          <p:nvPr/>
        </p:nvGrpSpPr>
        <p:grpSpPr>
          <a:xfrm>
            <a:off x="8025779" y="156593"/>
            <a:ext cx="916955" cy="916955"/>
            <a:chOff x="7979931" y="5555066"/>
            <a:chExt cx="1008650" cy="1008650"/>
          </a:xfrm>
        </p:grpSpPr>
        <p:sp>
          <p:nvSpPr>
            <p:cNvPr id="15" name="Ellipszis 14">
              <a:extLst>
                <a:ext uri="{FF2B5EF4-FFF2-40B4-BE49-F238E27FC236}">
                  <a16:creationId xmlns:a16="http://schemas.microsoft.com/office/drawing/2014/main" id="{5B7FBF9F-FEA5-4855-8A19-53DEDE5E45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79931" y="5555066"/>
              <a:ext cx="1008650" cy="10086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 sz="1800"/>
            </a:p>
          </p:txBody>
        </p:sp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630B57B0-5140-4B64-9110-EE7C31CECD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679" t="13826" r="24393" b="13968"/>
            <a:stretch/>
          </p:blipFill>
          <p:spPr>
            <a:xfrm>
              <a:off x="8052439" y="5626756"/>
              <a:ext cx="863632" cy="865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5248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25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92" r:id="rId10"/>
    <p:sldLayoutId id="2147483693" r:id="rId11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12" name="Szöveg helye 16">
            <a:extLst>
              <a:ext uri="{FF2B5EF4-FFF2-40B4-BE49-F238E27FC236}">
                <a16:creationId xmlns:a16="http://schemas.microsoft.com/office/drawing/2014/main" id="{8FBA625A-5531-479D-ABA0-7EC882803FA7}"/>
              </a:ext>
            </a:extLst>
          </p:cNvPr>
          <p:cNvSpPr txBox="1">
            <a:spLocks/>
          </p:cNvSpPr>
          <p:nvPr/>
        </p:nvSpPr>
        <p:spPr>
          <a:xfrm>
            <a:off x="8826" y="6344468"/>
            <a:ext cx="553150" cy="335135"/>
          </a:xfrm>
          <a:prstGeom prst="rect">
            <a:avLst/>
          </a:prstGeom>
          <a:ln>
            <a:noFill/>
          </a:ln>
        </p:spPr>
        <p:txBody>
          <a:bodyPr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hu-HU" sz="1400" b="0" kern="0" spc="50" baseline="0" dirty="0" smtClean="0">
                <a:solidFill>
                  <a:schemeClr val="accent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9F5897F7-D0F6-48BC-987C-C4C9ABF430D0}" type="slidenum">
              <a:rPr lang="en-US" sz="1350" kern="1200" spc="0" smtClean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pPr algn="r"/>
              <a:t>‹#›</a:t>
            </a:fld>
            <a:r>
              <a:rPr lang="hu-HU" sz="1350" kern="1200" spc="0" dirty="0">
                <a:solidFill>
                  <a:schemeClr val="tx2"/>
                </a:solidFill>
                <a:latin typeface="+mj-lt"/>
                <a:cs typeface="Calibri Light" panose="020F0302020204030204" pitchFamily="34" charset="0"/>
              </a:rPr>
              <a:t> |</a:t>
            </a:r>
            <a:endParaRPr lang="en-US" sz="1350" dirty="0">
              <a:solidFill>
                <a:schemeClr val="tx2"/>
              </a:solidFill>
              <a:latin typeface="+mj-lt"/>
              <a:cs typeface="Calibri Light" panose="020F0302020204030204" pitchFamily="34" charset="0"/>
            </a:endParaRPr>
          </a:p>
        </p:txBody>
      </p: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1BA11169-7FEF-4E22-B20D-BBD07A24C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7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5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2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49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342875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85749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5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028624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371498" indent="0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None/>
        <a:defRPr sz="1350" kern="1200">
          <a:solidFill>
            <a:schemeClr val="accent2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B22F6176-7314-F1D8-FDDD-50F99D1FA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917" y="2727184"/>
            <a:ext cx="8085762" cy="1657320"/>
          </a:xfrm>
        </p:spPr>
        <p:txBody>
          <a:bodyPr>
            <a:normAutofit fontScale="90000"/>
          </a:bodyPr>
          <a:lstStyle/>
          <a:p>
            <a:r>
              <a:rPr lang="hu-HU" sz="3600" b="1"/>
              <a:t>Az </a:t>
            </a:r>
            <a:r>
              <a:rPr lang="hu-HU" sz="3600" b="1" dirty="0" err="1"/>
              <a:t>mnb</a:t>
            </a:r>
            <a:r>
              <a:rPr lang="hu-HU" sz="3600" b="1" dirty="0"/>
              <a:t> Vállalati</a:t>
            </a:r>
            <a:br>
              <a:rPr lang="hu-HU" sz="3600" b="1" dirty="0"/>
            </a:br>
            <a:r>
              <a:rPr lang="hu-HU" sz="3600" b="1" dirty="0"/>
              <a:t>Konjunktúra felmérésének</a:t>
            </a:r>
            <a:br>
              <a:rPr lang="hu-HU" sz="3600" b="1" dirty="0"/>
            </a:br>
            <a:r>
              <a:rPr lang="hu-HU" sz="3600" b="1" dirty="0"/>
              <a:t>2024. </a:t>
            </a:r>
            <a:r>
              <a:rPr lang="hu-HU" sz="3600" dirty="0"/>
              <a:t>októ</a:t>
            </a:r>
            <a:r>
              <a:rPr lang="hu-HU" sz="3600" b="1" dirty="0"/>
              <a:t>beri eredményei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38262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2837382E-A9ED-4B61-9CB2-863967452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1" y="310448"/>
            <a:ext cx="8445357" cy="609486"/>
          </a:xfrm>
        </p:spPr>
        <p:txBody>
          <a:bodyPr>
            <a:noAutofit/>
          </a:bodyPr>
          <a:lstStyle/>
          <a:p>
            <a:r>
              <a:rPr lang="hu-HU" sz="2000" dirty="0"/>
              <a:t>Az 1 évvel korábbi szinthez viszonyított átlagos kapacitás-kihasználtság az előző havi 89-ről 87 százalékra csökkent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3B35837-E483-45F9-9387-04E5E2BC1F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3405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2EA1A8E0-6AFE-41AA-8098-FC1090720371}"/>
              </a:ext>
            </a:extLst>
          </p:cNvPr>
          <p:cNvSpPr/>
          <p:nvPr/>
        </p:nvSpPr>
        <p:spPr>
          <a:xfrm>
            <a:off x="804569" y="6147366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81E780D-9BCB-4960-ABD1-14C3E43332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51795"/>
              </p:ext>
            </p:extLst>
          </p:nvPr>
        </p:nvGraphicFramePr>
        <p:xfrm>
          <a:off x="-1" y="919934"/>
          <a:ext cx="9105089" cy="5224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37354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058044C-501D-4DF7-9CB0-E2C587075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" y="308496"/>
            <a:ext cx="815517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átlagos kapacitás-kihasználtság az iparban és építőiparban az elmúlt fél év legalacsonyabb szintjére esett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6D016A3-C2AE-43C4-B600-55BDFE867C3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1583" y="6482012"/>
            <a:ext cx="134241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4E721061-B8C4-48A5-BF7F-BBE84F96DF92}"/>
              </a:ext>
            </a:extLst>
          </p:cNvPr>
          <p:cNvSpPr/>
          <p:nvPr/>
        </p:nvSpPr>
        <p:spPr>
          <a:xfrm>
            <a:off x="885492" y="6195561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válaszadók átlagos kapacitás-kihasználtsága </a:t>
            </a:r>
          </a:p>
          <a:p>
            <a:pPr algn="ctr"/>
            <a:r>
              <a:rPr lang="hu-HU" sz="2000" dirty="0"/>
              <a:t>(előző év azonos időszaka = 100%)</a:t>
            </a:r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14C75E03-6E02-4C06-A1E5-17D3AAAC3841}"/>
              </a:ext>
            </a:extLst>
          </p:cNvPr>
          <p:cNvSpPr/>
          <p:nvPr/>
        </p:nvSpPr>
        <p:spPr>
          <a:xfrm>
            <a:off x="0" y="5605712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Megjegyzés: Az ágazati és teljes átlag közötti különbséget az okozza, hogy előbbi súlyozatlan, utóbbi pedig nemcsak az ágazatok, hanem a vállalatok mérete szerint is súlyozott. Az egyenlegmutató a pozitív és negatív válaszok arányainak különbsége.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3E95E5-296E-4E5F-990D-6D8976EA73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4417"/>
              </p:ext>
            </p:extLst>
          </p:nvPr>
        </p:nvGraphicFramePr>
        <p:xfrm>
          <a:off x="-3" y="920496"/>
          <a:ext cx="9144000" cy="4685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7391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66A2960-6846-402E-A2F3-841EC975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6"/>
            <a:ext cx="8110723" cy="612000"/>
          </a:xfrm>
        </p:spPr>
        <p:txBody>
          <a:bodyPr>
            <a:noAutofit/>
          </a:bodyPr>
          <a:lstStyle/>
          <a:p>
            <a:r>
              <a:rPr lang="hu-HU" sz="2000" dirty="0"/>
              <a:t>A kapacitás-kihasználtságra vonatkozó kilátások minden méretkategóriában gyengültek szeptemberhez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0E71D74-4ADD-469C-9479-0CF36CDAEE4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01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397F862-9B9F-435D-86FD-8569703E95E1}"/>
              </a:ext>
            </a:extLst>
          </p:cNvPr>
          <p:cNvSpPr/>
          <p:nvPr/>
        </p:nvSpPr>
        <p:spPr>
          <a:xfrm>
            <a:off x="885493" y="5976258"/>
            <a:ext cx="73730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500" b="1" i="1" cap="all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hu-HU" sz="2000" b="1" cap="all" dirty="0"/>
              <a:t>A kapacitás-kihasználtság várható alakulása 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D5F87B06-B1BB-4DC2-ACF6-C69221E9C82D}"/>
              </a:ext>
            </a:extLst>
          </p:cNvPr>
          <p:cNvSpPr/>
          <p:nvPr/>
        </p:nvSpPr>
        <p:spPr>
          <a:xfrm>
            <a:off x="8715375" y="2473757"/>
            <a:ext cx="215856" cy="36933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E975533-ACB2-43FB-990F-28C0DA3722A7}"/>
              </a:ext>
            </a:extLst>
          </p:cNvPr>
          <p:cNvSpPr/>
          <p:nvPr/>
        </p:nvSpPr>
        <p:spPr>
          <a:xfrm rot="10800000">
            <a:off x="8715375" y="3075620"/>
            <a:ext cx="212935" cy="36933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20D5084A-D7D8-4133-96F4-3555EA2B5960}"/>
              </a:ext>
            </a:extLst>
          </p:cNvPr>
          <p:cNvSpPr txBox="1"/>
          <p:nvPr/>
        </p:nvSpPr>
        <p:spPr>
          <a:xfrm>
            <a:off x="8813585" y="2409938"/>
            <a:ext cx="461665" cy="160497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25F295A-3F57-4019-BEBF-3D6A0F683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8913104"/>
              </p:ext>
            </p:extLst>
          </p:nvPr>
        </p:nvGraphicFramePr>
        <p:xfrm>
          <a:off x="-1" y="922446"/>
          <a:ext cx="9144001" cy="5053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15936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19590"/>
            <a:ext cx="8071945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átlagos bevételi szint nem változott az előző hónaphoz képest, továbbra is 92 százalék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887356" y="6156075"/>
            <a:ext cx="7369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dirty="0"/>
              <a:t>A VÁLASZADÓK ÁTLAGOS ÁRBEVÉTELE</a:t>
            </a:r>
          </a:p>
          <a:p>
            <a:pPr algn="ctr"/>
            <a:r>
              <a:rPr lang="hu-HU" sz="2000" dirty="0"/>
              <a:t>(előző év azonos időszaka = 100%)</a:t>
            </a:r>
          </a:p>
          <a:p>
            <a:endParaRPr lang="hu-HU" sz="2000" b="1" i="1"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26AF01-BE19-4801-8E66-9702350F68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7832181"/>
              </p:ext>
            </p:extLst>
          </p:nvPr>
        </p:nvGraphicFramePr>
        <p:xfrm>
          <a:off x="-1" y="931590"/>
          <a:ext cx="9144001" cy="5243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7187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B2744F6A-34C5-44BA-A1E0-76FFBAAA7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99" y="309482"/>
            <a:ext cx="8154990" cy="612000"/>
          </a:xfrm>
        </p:spPr>
        <p:txBody>
          <a:bodyPr>
            <a:noAutofit/>
          </a:bodyPr>
          <a:lstStyle/>
          <a:p>
            <a:r>
              <a:rPr lang="hu-HU" sz="2000" dirty="0"/>
              <a:t>A bevételi szint aktuális megítélése ebben a hónapban volt a legkedvezőtlenebb a felmérés 2020. decemberi kezdete óta 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773F050-C90D-4578-BAE3-A2A743A745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sz="140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A398CA3-E8A7-4DA1-805E-32E684D9D6CA}"/>
              </a:ext>
            </a:extLst>
          </p:cNvPr>
          <p:cNvSpPr/>
          <p:nvPr/>
        </p:nvSpPr>
        <p:spPr>
          <a:xfrm>
            <a:off x="933450" y="5788019"/>
            <a:ext cx="770419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</a:t>
            </a:r>
            <a:r>
              <a:rPr lang="hu-HU" i="1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endParaRPr lang="hu-HU" sz="500" b="1" dirty="0"/>
          </a:p>
          <a:p>
            <a:pPr algn="ctr"/>
            <a:r>
              <a:rPr lang="hu-HU" sz="2000" b="1" dirty="0"/>
              <a:t>A JELENLEGI HELYZET ÉS A VÁRAKOZÁSOK EGYENLEGMUTATÓI AZ </a:t>
            </a:r>
            <a:r>
              <a:rPr lang="hu-HU" sz="2000" b="1" dirty="0" err="1"/>
              <a:t>ÁRBEVÉTELI</a:t>
            </a:r>
            <a:r>
              <a:rPr lang="hu-HU" sz="2000" b="1" dirty="0"/>
              <a:t> SZINTRE VONATKOZÓAN</a:t>
            </a:r>
            <a:endParaRPr lang="hu-HU" sz="2000" b="1" i="1" dirty="0"/>
          </a:p>
        </p:txBody>
      </p:sp>
      <p:sp>
        <p:nvSpPr>
          <p:cNvPr id="10" name="Szövegdoboz 2">
            <a:extLst>
              <a:ext uri="{FF2B5EF4-FFF2-40B4-BE49-F238E27FC236}">
                <a16:creationId xmlns:a16="http://schemas.microsoft.com/office/drawing/2014/main" id="{D103D296-CA33-4BB1-97D0-C42AF9645979}"/>
              </a:ext>
            </a:extLst>
          </p:cNvPr>
          <p:cNvSpPr txBox="1"/>
          <p:nvPr/>
        </p:nvSpPr>
        <p:spPr>
          <a:xfrm>
            <a:off x="1136461" y="299301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2020/12</a:t>
            </a:r>
          </a:p>
        </p:txBody>
      </p:sp>
      <p:sp>
        <p:nvSpPr>
          <p:cNvPr id="11" name="Szövegdoboz 3">
            <a:extLst>
              <a:ext uri="{FF2B5EF4-FFF2-40B4-BE49-F238E27FC236}">
                <a16:creationId xmlns:a16="http://schemas.microsoft.com/office/drawing/2014/main" id="{B69447FA-0D84-4983-8794-05973D609FD3}"/>
              </a:ext>
            </a:extLst>
          </p:cNvPr>
          <p:cNvSpPr txBox="1"/>
          <p:nvPr/>
        </p:nvSpPr>
        <p:spPr>
          <a:xfrm>
            <a:off x="1136461" y="2234585"/>
            <a:ext cx="835693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</a:t>
            </a:r>
          </a:p>
        </p:txBody>
      </p:sp>
      <p:sp>
        <p:nvSpPr>
          <p:cNvPr id="12" name="Szövegdoboz 4">
            <a:extLst>
              <a:ext uri="{FF2B5EF4-FFF2-40B4-BE49-F238E27FC236}">
                <a16:creationId xmlns:a16="http://schemas.microsoft.com/office/drawing/2014/main" id="{41D42F3F-0A44-4554-B37F-B74B99E633A7}"/>
              </a:ext>
            </a:extLst>
          </p:cNvPr>
          <p:cNvSpPr txBox="1"/>
          <p:nvPr/>
        </p:nvSpPr>
        <p:spPr>
          <a:xfrm>
            <a:off x="1295181" y="190411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2021/2</a:t>
            </a:r>
          </a:p>
        </p:txBody>
      </p:sp>
      <p:sp>
        <p:nvSpPr>
          <p:cNvPr id="13" name="Szövegdoboz 5">
            <a:extLst>
              <a:ext uri="{FF2B5EF4-FFF2-40B4-BE49-F238E27FC236}">
                <a16:creationId xmlns:a16="http://schemas.microsoft.com/office/drawing/2014/main" id="{6543D5CF-941B-4020-9E82-EF88D827DAA9}"/>
              </a:ext>
            </a:extLst>
          </p:cNvPr>
          <p:cNvSpPr txBox="1"/>
          <p:nvPr/>
        </p:nvSpPr>
        <p:spPr>
          <a:xfrm>
            <a:off x="1964896" y="1895967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2021/3</a:t>
            </a:r>
          </a:p>
        </p:txBody>
      </p:sp>
      <p:sp>
        <p:nvSpPr>
          <p:cNvPr id="14" name="Szövegdoboz 6">
            <a:extLst>
              <a:ext uri="{FF2B5EF4-FFF2-40B4-BE49-F238E27FC236}">
                <a16:creationId xmlns:a16="http://schemas.microsoft.com/office/drawing/2014/main" id="{7AA4E913-6D34-470C-8A35-4CB7400070AE}"/>
              </a:ext>
            </a:extLst>
          </p:cNvPr>
          <p:cNvSpPr txBox="1"/>
          <p:nvPr/>
        </p:nvSpPr>
        <p:spPr>
          <a:xfrm>
            <a:off x="3128025" y="1533326"/>
            <a:ext cx="833107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2021/4</a:t>
            </a:r>
          </a:p>
        </p:txBody>
      </p:sp>
      <p:sp>
        <p:nvSpPr>
          <p:cNvPr id="15" name="Szövegdoboz 7">
            <a:extLst>
              <a:ext uri="{FF2B5EF4-FFF2-40B4-BE49-F238E27FC236}">
                <a16:creationId xmlns:a16="http://schemas.microsoft.com/office/drawing/2014/main" id="{F9600656-19EE-46A2-BE97-DA042F36624A}"/>
              </a:ext>
            </a:extLst>
          </p:cNvPr>
          <p:cNvSpPr txBox="1"/>
          <p:nvPr/>
        </p:nvSpPr>
        <p:spPr>
          <a:xfrm>
            <a:off x="4036207" y="2087413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2021/5</a:t>
            </a:r>
          </a:p>
        </p:txBody>
      </p:sp>
      <p:sp>
        <p:nvSpPr>
          <p:cNvPr id="16" name="Szövegdoboz 8">
            <a:extLst>
              <a:ext uri="{FF2B5EF4-FFF2-40B4-BE49-F238E27FC236}">
                <a16:creationId xmlns:a16="http://schemas.microsoft.com/office/drawing/2014/main" id="{A556A5FE-67ED-40EA-8A0F-58FDF8B3F1B2}"/>
              </a:ext>
            </a:extLst>
          </p:cNvPr>
          <p:cNvSpPr txBox="1"/>
          <p:nvPr/>
        </p:nvSpPr>
        <p:spPr>
          <a:xfrm>
            <a:off x="4030679" y="1617127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2021/6</a:t>
            </a:r>
          </a:p>
        </p:txBody>
      </p:sp>
      <p:sp>
        <p:nvSpPr>
          <p:cNvPr id="17" name="Szövegdoboz 9">
            <a:extLst>
              <a:ext uri="{FF2B5EF4-FFF2-40B4-BE49-F238E27FC236}">
                <a16:creationId xmlns:a16="http://schemas.microsoft.com/office/drawing/2014/main" id="{7F7E545B-4A11-411E-9D89-1F17B66C10E0}"/>
              </a:ext>
            </a:extLst>
          </p:cNvPr>
          <p:cNvSpPr txBox="1"/>
          <p:nvPr/>
        </p:nvSpPr>
        <p:spPr>
          <a:xfrm>
            <a:off x="3363109" y="1957326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2021/7</a:t>
            </a:r>
          </a:p>
        </p:txBody>
      </p:sp>
      <p:sp>
        <p:nvSpPr>
          <p:cNvPr id="20" name="Szövegdoboz 13">
            <a:extLst>
              <a:ext uri="{FF2B5EF4-FFF2-40B4-BE49-F238E27FC236}">
                <a16:creationId xmlns:a16="http://schemas.microsoft.com/office/drawing/2014/main" id="{BF218698-DFA5-48B1-8125-08D5B9AF88B2}"/>
              </a:ext>
            </a:extLst>
          </p:cNvPr>
          <p:cNvSpPr txBox="1"/>
          <p:nvPr/>
        </p:nvSpPr>
        <p:spPr>
          <a:xfrm>
            <a:off x="5269757" y="2993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2021/11</a:t>
            </a:r>
          </a:p>
        </p:txBody>
      </p:sp>
      <p:sp>
        <p:nvSpPr>
          <p:cNvPr id="21" name="Szövegdoboz 14">
            <a:extLst>
              <a:ext uri="{FF2B5EF4-FFF2-40B4-BE49-F238E27FC236}">
                <a16:creationId xmlns:a16="http://schemas.microsoft.com/office/drawing/2014/main" id="{5F6B11DC-CC7D-4E16-968D-1D05CE8F7F39}"/>
              </a:ext>
            </a:extLst>
          </p:cNvPr>
          <p:cNvSpPr txBox="1"/>
          <p:nvPr/>
        </p:nvSpPr>
        <p:spPr>
          <a:xfrm>
            <a:off x="6568302" y="2574017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2021/12</a:t>
            </a:r>
          </a:p>
        </p:txBody>
      </p:sp>
      <p:sp>
        <p:nvSpPr>
          <p:cNvPr id="22" name="Szövegdoboz 15">
            <a:extLst>
              <a:ext uri="{FF2B5EF4-FFF2-40B4-BE49-F238E27FC236}">
                <a16:creationId xmlns:a16="http://schemas.microsoft.com/office/drawing/2014/main" id="{B7DAD095-E536-46E5-9088-369C2F30BD3B}"/>
              </a:ext>
            </a:extLst>
          </p:cNvPr>
          <p:cNvSpPr txBox="1"/>
          <p:nvPr/>
        </p:nvSpPr>
        <p:spPr>
          <a:xfrm>
            <a:off x="4822298" y="1642099"/>
            <a:ext cx="834400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2022/1</a:t>
            </a:r>
          </a:p>
        </p:txBody>
      </p:sp>
      <p:sp>
        <p:nvSpPr>
          <p:cNvPr id="23" name="Szövegdoboz 16">
            <a:extLst>
              <a:ext uri="{FF2B5EF4-FFF2-40B4-BE49-F238E27FC236}">
                <a16:creationId xmlns:a16="http://schemas.microsoft.com/office/drawing/2014/main" id="{ABE26227-D7E6-4107-B5F8-F64729C69075}"/>
              </a:ext>
            </a:extLst>
          </p:cNvPr>
          <p:cNvSpPr txBox="1"/>
          <p:nvPr/>
        </p:nvSpPr>
        <p:spPr>
          <a:xfrm>
            <a:off x="5733900" y="1655863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/>
              <a:t>2022/2</a:t>
            </a:r>
          </a:p>
        </p:txBody>
      </p:sp>
      <p:sp>
        <p:nvSpPr>
          <p:cNvPr id="24" name="Szövegdoboz 17">
            <a:extLst>
              <a:ext uri="{FF2B5EF4-FFF2-40B4-BE49-F238E27FC236}">
                <a16:creationId xmlns:a16="http://schemas.microsoft.com/office/drawing/2014/main" id="{8B33592E-85A6-4E37-B3E8-5F43A1F76FE8}"/>
              </a:ext>
            </a:extLst>
          </p:cNvPr>
          <p:cNvSpPr txBox="1"/>
          <p:nvPr/>
        </p:nvSpPr>
        <p:spPr>
          <a:xfrm>
            <a:off x="4681347" y="2568782"/>
            <a:ext cx="834402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2022/3</a:t>
            </a:r>
          </a:p>
        </p:txBody>
      </p:sp>
      <p:sp>
        <p:nvSpPr>
          <p:cNvPr id="25" name="Szövegdoboz 18">
            <a:extLst>
              <a:ext uri="{FF2B5EF4-FFF2-40B4-BE49-F238E27FC236}">
                <a16:creationId xmlns:a16="http://schemas.microsoft.com/office/drawing/2014/main" id="{99E496A5-F4F5-4D09-9563-D5565B3A0260}"/>
              </a:ext>
            </a:extLst>
          </p:cNvPr>
          <p:cNvSpPr txBox="1"/>
          <p:nvPr/>
        </p:nvSpPr>
        <p:spPr>
          <a:xfrm>
            <a:off x="6422867" y="225355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2022/4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122CC433-BAA0-F7FA-1BF2-86ABD041DC35}"/>
              </a:ext>
            </a:extLst>
          </p:cNvPr>
          <p:cNvSpPr txBox="1"/>
          <p:nvPr/>
        </p:nvSpPr>
        <p:spPr>
          <a:xfrm>
            <a:off x="6365279" y="2964403"/>
            <a:ext cx="766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2022/7</a:t>
            </a:r>
          </a:p>
        </p:txBody>
      </p:sp>
      <p:sp>
        <p:nvSpPr>
          <p:cNvPr id="26" name="Szövegdoboz 18">
            <a:extLst>
              <a:ext uri="{FF2B5EF4-FFF2-40B4-BE49-F238E27FC236}">
                <a16:creationId xmlns:a16="http://schemas.microsoft.com/office/drawing/2014/main" id="{23EE2BC0-7994-74B7-C8D2-748ED9B4CE51}"/>
              </a:ext>
            </a:extLst>
          </p:cNvPr>
          <p:cNvSpPr txBox="1"/>
          <p:nvPr/>
        </p:nvSpPr>
        <p:spPr>
          <a:xfrm>
            <a:off x="5588466" y="2578675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2022/5</a:t>
            </a:r>
          </a:p>
        </p:txBody>
      </p:sp>
      <p:sp>
        <p:nvSpPr>
          <p:cNvPr id="28" name="Szövegdoboz 18">
            <a:extLst>
              <a:ext uri="{FF2B5EF4-FFF2-40B4-BE49-F238E27FC236}">
                <a16:creationId xmlns:a16="http://schemas.microsoft.com/office/drawing/2014/main" id="{EA9E319E-141B-E04E-B77A-0136B868B2B7}"/>
              </a:ext>
            </a:extLst>
          </p:cNvPr>
          <p:cNvSpPr txBox="1"/>
          <p:nvPr/>
        </p:nvSpPr>
        <p:spPr>
          <a:xfrm>
            <a:off x="5656698" y="2112314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2022/6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9E621D24-EDF9-CF19-EC74-86D3788DF9D5}"/>
              </a:ext>
            </a:extLst>
          </p:cNvPr>
          <p:cNvSpPr txBox="1"/>
          <p:nvPr/>
        </p:nvSpPr>
        <p:spPr>
          <a:xfrm>
            <a:off x="4706240" y="3180862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2022/8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AB786CBA-085A-41C0-138B-FFB180CF5D51}"/>
              </a:ext>
            </a:extLst>
          </p:cNvPr>
          <p:cNvSpPr txBox="1"/>
          <p:nvPr/>
        </p:nvSpPr>
        <p:spPr>
          <a:xfrm>
            <a:off x="4706240" y="3707261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2022/9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BCDBBF9F-BE44-1DE8-2636-522457C9D97A}"/>
              </a:ext>
            </a:extLst>
          </p:cNvPr>
          <p:cNvSpPr txBox="1"/>
          <p:nvPr/>
        </p:nvSpPr>
        <p:spPr>
          <a:xfrm>
            <a:off x="4714165" y="1875590"/>
            <a:ext cx="931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2021/9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A2F2E858-0F01-7160-9F68-4E880A683CA7}"/>
              </a:ext>
            </a:extLst>
          </p:cNvPr>
          <p:cNvSpPr txBox="1"/>
          <p:nvPr/>
        </p:nvSpPr>
        <p:spPr>
          <a:xfrm>
            <a:off x="6032564" y="3599404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2022/11</a:t>
            </a:r>
          </a:p>
        </p:txBody>
      </p:sp>
      <p:sp>
        <p:nvSpPr>
          <p:cNvPr id="29" name="Szövegdoboz 28">
            <a:extLst>
              <a:ext uri="{FF2B5EF4-FFF2-40B4-BE49-F238E27FC236}">
                <a16:creationId xmlns:a16="http://schemas.microsoft.com/office/drawing/2014/main" id="{7E79BC4D-0F5A-D1D5-418B-3F2A0FE7C378}"/>
              </a:ext>
            </a:extLst>
          </p:cNvPr>
          <p:cNvSpPr txBox="1"/>
          <p:nvPr/>
        </p:nvSpPr>
        <p:spPr>
          <a:xfrm>
            <a:off x="5389433" y="3795558"/>
            <a:ext cx="10259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2022/12</a:t>
            </a:r>
          </a:p>
        </p:txBody>
      </p:sp>
      <p:sp>
        <p:nvSpPr>
          <p:cNvPr id="27" name="Szövegdoboz 1">
            <a:extLst>
              <a:ext uri="{FF2B5EF4-FFF2-40B4-BE49-F238E27FC236}">
                <a16:creationId xmlns:a16="http://schemas.microsoft.com/office/drawing/2014/main" id="{AEE1E5FA-A291-4821-3951-C30AC2C417C8}"/>
              </a:ext>
            </a:extLst>
          </p:cNvPr>
          <p:cNvSpPr txBox="1"/>
          <p:nvPr/>
        </p:nvSpPr>
        <p:spPr>
          <a:xfrm>
            <a:off x="3602613" y="3579920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2023/11</a:t>
            </a:r>
            <a:endParaRPr lang="hu-HU" sz="1600" dirty="0"/>
          </a:p>
        </p:txBody>
      </p:sp>
      <p:sp>
        <p:nvSpPr>
          <p:cNvPr id="30" name="Szövegdoboz 1">
            <a:extLst>
              <a:ext uri="{FF2B5EF4-FFF2-40B4-BE49-F238E27FC236}">
                <a16:creationId xmlns:a16="http://schemas.microsoft.com/office/drawing/2014/main" id="{23691165-9E73-7A51-47A1-CE2E1AE998DA}"/>
              </a:ext>
            </a:extLst>
          </p:cNvPr>
          <p:cNvSpPr txBox="1"/>
          <p:nvPr/>
        </p:nvSpPr>
        <p:spPr>
          <a:xfrm>
            <a:off x="2507402" y="3861149"/>
            <a:ext cx="904159" cy="3436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2023/12</a:t>
            </a:r>
            <a:endParaRPr lang="hu-HU" sz="1600" dirty="0"/>
          </a:p>
        </p:txBody>
      </p:sp>
      <p:sp>
        <p:nvSpPr>
          <p:cNvPr id="18" name="Szövegdoboz 9">
            <a:extLst>
              <a:ext uri="{FF2B5EF4-FFF2-40B4-BE49-F238E27FC236}">
                <a16:creationId xmlns:a16="http://schemas.microsoft.com/office/drawing/2014/main" id="{8E36AB5B-5C8F-EBC5-B758-73FF2A01D8DB}"/>
              </a:ext>
            </a:extLst>
          </p:cNvPr>
          <p:cNvSpPr txBox="1"/>
          <p:nvPr/>
        </p:nvSpPr>
        <p:spPr>
          <a:xfrm>
            <a:off x="2843513" y="2102231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2024/1</a:t>
            </a:r>
          </a:p>
        </p:txBody>
      </p:sp>
      <p:sp>
        <p:nvSpPr>
          <p:cNvPr id="32" name="Szövegdoboz 5">
            <a:extLst>
              <a:ext uri="{FF2B5EF4-FFF2-40B4-BE49-F238E27FC236}">
                <a16:creationId xmlns:a16="http://schemas.microsoft.com/office/drawing/2014/main" id="{CEC804BE-234E-8EE9-1096-D2AC2BD3E343}"/>
              </a:ext>
            </a:extLst>
          </p:cNvPr>
          <p:cNvSpPr txBox="1"/>
          <p:nvPr/>
        </p:nvSpPr>
        <p:spPr>
          <a:xfrm>
            <a:off x="2493934" y="1678559"/>
            <a:ext cx="834401" cy="315227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400" dirty="0"/>
              <a:t>2024/2</a:t>
            </a:r>
          </a:p>
        </p:txBody>
      </p:sp>
      <p:sp>
        <p:nvSpPr>
          <p:cNvPr id="33" name="Szövegdoboz 32">
            <a:extLst>
              <a:ext uri="{FF2B5EF4-FFF2-40B4-BE49-F238E27FC236}">
                <a16:creationId xmlns:a16="http://schemas.microsoft.com/office/drawing/2014/main" id="{849EEA67-1B75-F9B7-D03B-AFCBE7784F92}"/>
              </a:ext>
            </a:extLst>
          </p:cNvPr>
          <p:cNvSpPr txBox="1"/>
          <p:nvPr/>
        </p:nvSpPr>
        <p:spPr>
          <a:xfrm>
            <a:off x="2056864" y="2877167"/>
            <a:ext cx="8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2024/3</a:t>
            </a:r>
          </a:p>
        </p:txBody>
      </p:sp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B1821869-F28F-40B9-8C2C-8B3B8442EA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998089"/>
              </p:ext>
            </p:extLst>
          </p:nvPr>
        </p:nvGraphicFramePr>
        <p:xfrm>
          <a:off x="10815" y="921481"/>
          <a:ext cx="9122370" cy="4962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1" name="Szövegdoboz 30">
            <a:extLst>
              <a:ext uri="{FF2B5EF4-FFF2-40B4-BE49-F238E27FC236}">
                <a16:creationId xmlns:a16="http://schemas.microsoft.com/office/drawing/2014/main" id="{95513A00-E5BE-889D-5917-C37DD42D631E}"/>
              </a:ext>
            </a:extLst>
          </p:cNvPr>
          <p:cNvSpPr txBox="1"/>
          <p:nvPr/>
        </p:nvSpPr>
        <p:spPr>
          <a:xfrm>
            <a:off x="2586305" y="2723032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2024/4</a:t>
            </a:r>
          </a:p>
        </p:txBody>
      </p:sp>
      <p:sp>
        <p:nvSpPr>
          <p:cNvPr id="34" name="Szövegdoboz 33">
            <a:extLst>
              <a:ext uri="{FF2B5EF4-FFF2-40B4-BE49-F238E27FC236}">
                <a16:creationId xmlns:a16="http://schemas.microsoft.com/office/drawing/2014/main" id="{5BB18C78-C666-EBA5-4A18-F0F72DF6BA6C}"/>
              </a:ext>
            </a:extLst>
          </p:cNvPr>
          <p:cNvSpPr txBox="1"/>
          <p:nvPr/>
        </p:nvSpPr>
        <p:spPr>
          <a:xfrm>
            <a:off x="3618469" y="221119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2024/5</a:t>
            </a:r>
          </a:p>
        </p:txBody>
      </p:sp>
      <p:sp>
        <p:nvSpPr>
          <p:cNvPr id="36" name="Szövegdoboz 35">
            <a:extLst>
              <a:ext uri="{FF2B5EF4-FFF2-40B4-BE49-F238E27FC236}">
                <a16:creationId xmlns:a16="http://schemas.microsoft.com/office/drawing/2014/main" id="{8180330E-3ED5-52C3-BC55-B43797887864}"/>
              </a:ext>
            </a:extLst>
          </p:cNvPr>
          <p:cNvSpPr txBox="1"/>
          <p:nvPr/>
        </p:nvSpPr>
        <p:spPr>
          <a:xfrm>
            <a:off x="2799297" y="2269927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2024/6</a:t>
            </a:r>
          </a:p>
        </p:txBody>
      </p:sp>
      <p:sp>
        <p:nvSpPr>
          <p:cNvPr id="35" name="Szövegdoboz 34">
            <a:extLst>
              <a:ext uri="{FF2B5EF4-FFF2-40B4-BE49-F238E27FC236}">
                <a16:creationId xmlns:a16="http://schemas.microsoft.com/office/drawing/2014/main" id="{057843D4-2796-23AD-D13D-8F324066D3FE}"/>
              </a:ext>
            </a:extLst>
          </p:cNvPr>
          <p:cNvSpPr txBox="1"/>
          <p:nvPr/>
        </p:nvSpPr>
        <p:spPr>
          <a:xfrm>
            <a:off x="3830881" y="254057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2024/7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CB37FAF5-F6F7-9142-5639-051D904D7ABD}"/>
              </a:ext>
            </a:extLst>
          </p:cNvPr>
          <p:cNvSpPr txBox="1"/>
          <p:nvPr/>
        </p:nvSpPr>
        <p:spPr>
          <a:xfrm>
            <a:off x="2553099" y="2408876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2024/8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D2166185-8D26-763C-0B59-30098DEDD551}"/>
              </a:ext>
            </a:extLst>
          </p:cNvPr>
          <p:cNvSpPr txBox="1"/>
          <p:nvPr/>
        </p:nvSpPr>
        <p:spPr>
          <a:xfrm>
            <a:off x="855824" y="2586125"/>
            <a:ext cx="835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2024/10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AA49568B-47E0-D504-47C8-D145C2A21A2B}"/>
              </a:ext>
            </a:extLst>
          </p:cNvPr>
          <p:cNvSpPr txBox="1"/>
          <p:nvPr/>
        </p:nvSpPr>
        <p:spPr>
          <a:xfrm>
            <a:off x="2177009" y="2562764"/>
            <a:ext cx="716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/>
              <a:t>2024/9</a:t>
            </a:r>
          </a:p>
        </p:txBody>
      </p:sp>
    </p:spTree>
    <p:extLst>
      <p:ext uri="{BB962C8B-B14F-4D97-AF65-F5344CB8AC3E}">
        <p14:creationId xmlns:p14="http://schemas.microsoft.com/office/powerpoint/2010/main" val="2216027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>
            <a:extLst>
              <a:ext uri="{FF2B5EF4-FFF2-40B4-BE49-F238E27FC236}">
                <a16:creationId xmlns:a16="http://schemas.microsoft.com/office/drawing/2014/main" id="{6282C818-27E9-4165-91C3-54410B91AD0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3999" y="648709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D18C8106-8553-4AD0-8974-00D78C757DFE}"/>
              </a:ext>
            </a:extLst>
          </p:cNvPr>
          <p:cNvSpPr/>
          <p:nvPr/>
        </p:nvSpPr>
        <p:spPr>
          <a:xfrm>
            <a:off x="0" y="5702262"/>
            <a:ext cx="91440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*A válaszlehetőség 2022. júniustól szerepel a felmérésben  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 A válaszlehetőség 2022. októbertől szerepel a felmérésben</a:t>
            </a:r>
          </a:p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*** A válaszlehetőség 2023. januártól szerepel a felmérésben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C2F1D16-58CA-440C-9260-DBD05F1BE97A}"/>
              </a:ext>
            </a:extLst>
          </p:cNvPr>
          <p:cNvSpPr/>
          <p:nvPr/>
        </p:nvSpPr>
        <p:spPr>
          <a:xfrm>
            <a:off x="885493" y="6456315"/>
            <a:ext cx="73730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vállalatok tevékenységét nehezítő tényezők</a:t>
            </a:r>
          </a:p>
        </p:txBody>
      </p:sp>
      <p:sp>
        <p:nvSpPr>
          <p:cNvPr id="2" name="Cím 2">
            <a:extLst>
              <a:ext uri="{FF2B5EF4-FFF2-40B4-BE49-F238E27FC236}">
                <a16:creationId xmlns:a16="http://schemas.microsoft.com/office/drawing/2014/main" id="{59AB7B81-4703-1B67-6A7C-73A47CE8468A}"/>
              </a:ext>
            </a:extLst>
          </p:cNvPr>
          <p:cNvSpPr txBox="1">
            <a:spLocks/>
          </p:cNvSpPr>
          <p:nvPr/>
        </p:nvSpPr>
        <p:spPr>
          <a:xfrm>
            <a:off x="-55571" y="292607"/>
            <a:ext cx="8203658" cy="603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hu-HU" sz="3000" kern="1200" cap="all" spc="8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400"/>
              </a:lnSpc>
            </a:pPr>
            <a:r>
              <a:rPr lang="hu-HU" sz="1800" dirty="0"/>
              <a:t>A vevők hiánya jelenti a leggyakoribb problémát, amit 2021. január óta nem tapasztaltak ilyen magas arányban a válaszadók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D0D0BAF-B678-FE95-90C9-9212619FC4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8644460"/>
              </p:ext>
            </p:extLst>
          </p:nvPr>
        </p:nvGraphicFramePr>
        <p:xfrm>
          <a:off x="1" y="896095"/>
          <a:ext cx="9144000" cy="4941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8988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2558884"/>
            <a:ext cx="4983366" cy="1740220"/>
          </a:xfrm>
        </p:spPr>
        <p:txBody>
          <a:bodyPr/>
          <a:lstStyle/>
          <a:p>
            <a:r>
              <a:rPr lang="hu-HU" b="1" dirty="0"/>
              <a:t>Üzleti környezet, beruházások, foglalkoztatás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388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F137383E-9C16-4A6D-B65B-4C727813E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84" y="320176"/>
            <a:ext cx="8057161" cy="612000"/>
          </a:xfrm>
        </p:spPr>
        <p:txBody>
          <a:bodyPr>
            <a:noAutofit/>
          </a:bodyPr>
          <a:lstStyle/>
          <a:p>
            <a:r>
              <a:rPr lang="hu-HU" sz="1800" dirty="0"/>
              <a:t>AZ ÜZLETI KÖRNYEZET átlagos megítélése stagnált szeptemberhez képest, a középvállalatoknál azonban jelentősen gyengült…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DA18DFA-2DCA-4A17-A86D-9495398F2E7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4F32CAD-F421-4D0E-9B2B-4932342E74CE}"/>
              </a:ext>
            </a:extLst>
          </p:cNvPr>
          <p:cNvSpPr/>
          <p:nvPr/>
        </p:nvSpPr>
        <p:spPr>
          <a:xfrm>
            <a:off x="885493" y="5842337"/>
            <a:ext cx="73730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változása az előző hónaphoz képest</a:t>
            </a:r>
          </a:p>
          <a:p>
            <a:pPr algn="ctr"/>
            <a:r>
              <a:rPr lang="hu-HU" sz="2000" dirty="0"/>
              <a:t>(előző hónap = 100%)</a:t>
            </a:r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83B2F9AD-1A5F-4E59-A99A-F683A89E0C4F}"/>
              </a:ext>
            </a:extLst>
          </p:cNvPr>
          <p:cNvSpPr/>
          <p:nvPr/>
        </p:nvSpPr>
        <p:spPr>
          <a:xfrm>
            <a:off x="8620340" y="1250791"/>
            <a:ext cx="180390" cy="666282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69AC34D1-02C9-496A-8811-F8A6EF1ABEFB}"/>
              </a:ext>
            </a:extLst>
          </p:cNvPr>
          <p:cNvSpPr/>
          <p:nvPr/>
        </p:nvSpPr>
        <p:spPr>
          <a:xfrm rot="10800000">
            <a:off x="8636156" y="2151647"/>
            <a:ext cx="180390" cy="66628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509585C-336E-4D36-906B-F88CD00D2333}"/>
              </a:ext>
            </a:extLst>
          </p:cNvPr>
          <p:cNvSpPr txBox="1"/>
          <p:nvPr/>
        </p:nvSpPr>
        <p:spPr>
          <a:xfrm>
            <a:off x="8742481" y="922448"/>
            <a:ext cx="461665" cy="245839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Kedvezőbb   </a:t>
            </a:r>
            <a:r>
              <a:rPr lang="hu-HU" b="1" dirty="0">
                <a:solidFill>
                  <a:srgbClr val="FF0000"/>
                </a:solidFill>
              </a:rPr>
              <a:t>Gyengébb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806981A-AFDA-47AE-8849-278D7EAC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4200"/>
              </p:ext>
            </p:extLst>
          </p:nvPr>
        </p:nvGraphicFramePr>
        <p:xfrm>
          <a:off x="1" y="922448"/>
          <a:ext cx="9114816" cy="49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zövegdoboz 8">
            <a:extLst>
              <a:ext uri="{FF2B5EF4-FFF2-40B4-BE49-F238E27FC236}">
                <a16:creationId xmlns:a16="http://schemas.microsoft.com/office/drawing/2014/main" id="{15E9845A-B5E0-5B6D-580F-4B1E8182322A}"/>
              </a:ext>
            </a:extLst>
          </p:cNvPr>
          <p:cNvSpPr txBox="1"/>
          <p:nvPr/>
        </p:nvSpPr>
        <p:spPr>
          <a:xfrm>
            <a:off x="7900541" y="2510152"/>
            <a:ext cx="811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00B0F0"/>
                </a:solidFill>
              </a:rPr>
              <a:t>-22 pont</a:t>
            </a:r>
          </a:p>
        </p:txBody>
      </p:sp>
    </p:spTree>
    <p:extLst>
      <p:ext uri="{BB962C8B-B14F-4D97-AF65-F5344CB8AC3E}">
        <p14:creationId xmlns:p14="http://schemas.microsoft.com/office/powerpoint/2010/main" val="1528338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83FE1990-CDB8-400E-8686-4898A9647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460" y="310448"/>
            <a:ext cx="8080410" cy="612000"/>
          </a:xfrm>
        </p:spPr>
        <p:txBody>
          <a:bodyPr>
            <a:noAutofit/>
          </a:bodyPr>
          <a:lstStyle/>
          <a:p>
            <a:r>
              <a:rPr lang="hu-HU" sz="2000" dirty="0"/>
              <a:t>… És ugyanez a tendencia figyelhető meg az üzleti környezetre vonatkozó várakozásoknál is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D8A3BDB-C38C-4261-B1D2-B7615C39D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24431" y="6485919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C6F47AE3-DAB6-4935-844A-6EC3F2B06438}"/>
              </a:ext>
            </a:extLst>
          </p:cNvPr>
          <p:cNvSpPr/>
          <p:nvPr/>
        </p:nvSpPr>
        <p:spPr>
          <a:xfrm>
            <a:off x="668566" y="5985876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Az Üzleti környezet változásával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F30A6E8F-11ED-4D07-83E0-F79A822D571B}"/>
              </a:ext>
            </a:extLst>
          </p:cNvPr>
          <p:cNvSpPr/>
          <p:nvPr/>
        </p:nvSpPr>
        <p:spPr>
          <a:xfrm>
            <a:off x="8704101" y="1748346"/>
            <a:ext cx="180390" cy="51843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466FFF8-2E15-41C6-833E-07FFA15AFD98}"/>
              </a:ext>
            </a:extLst>
          </p:cNvPr>
          <p:cNvSpPr/>
          <p:nvPr/>
        </p:nvSpPr>
        <p:spPr>
          <a:xfrm rot="10800000">
            <a:off x="8712258" y="2476058"/>
            <a:ext cx="180390" cy="51843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8352E4E-A5C3-4AB2-A34C-1C2345C3EDD1}"/>
              </a:ext>
            </a:extLst>
          </p:cNvPr>
          <p:cNvSpPr txBox="1"/>
          <p:nvPr/>
        </p:nvSpPr>
        <p:spPr>
          <a:xfrm>
            <a:off x="8794296" y="1748346"/>
            <a:ext cx="461665" cy="140206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</a:t>
            </a:r>
            <a:r>
              <a:rPr lang="hu-HU" b="1" dirty="0">
                <a:solidFill>
                  <a:srgbClr val="FF0000"/>
                </a:solidFill>
              </a:rPr>
              <a:t>Romlik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E713768-11E8-49C9-9D7F-CAAFBAEF84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6021802"/>
              </p:ext>
            </p:extLst>
          </p:nvPr>
        </p:nvGraphicFramePr>
        <p:xfrm>
          <a:off x="0" y="922448"/>
          <a:ext cx="9144000" cy="5063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94F7DBE9-C87E-7D85-3722-63129F29B031}"/>
              </a:ext>
            </a:extLst>
          </p:cNvPr>
          <p:cNvSpPr txBox="1"/>
          <p:nvPr/>
        </p:nvSpPr>
        <p:spPr>
          <a:xfrm>
            <a:off x="7984430" y="2669087"/>
            <a:ext cx="822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-14 pont</a:t>
            </a:r>
          </a:p>
        </p:txBody>
      </p:sp>
    </p:spTree>
    <p:extLst>
      <p:ext uri="{BB962C8B-B14F-4D97-AF65-F5344CB8AC3E}">
        <p14:creationId xmlns:p14="http://schemas.microsoft.com/office/powerpoint/2010/main" val="2815786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43138300-3BBA-449B-9960-1D2B2BDEE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0722"/>
            <a:ext cx="8123037" cy="612000"/>
          </a:xfrm>
        </p:spPr>
        <p:txBody>
          <a:bodyPr>
            <a:noAutofit/>
          </a:bodyPr>
          <a:lstStyle/>
          <a:p>
            <a:r>
              <a:rPr lang="hu-HU" sz="1600" dirty="0"/>
              <a:t>A beruházási várakozások továbbra is kedvezőek, azonban már 3 hónapja gyengülnek és tavaly július óta nem voltak ilyen alacsony szinten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A49900-B2C0-4EAC-B789-E6B54173A1D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24CDD132-646C-4399-95A8-7E9CF82B4795}"/>
              </a:ext>
            </a:extLst>
          </p:cNvPr>
          <p:cNvSpPr/>
          <p:nvPr/>
        </p:nvSpPr>
        <p:spPr>
          <a:xfrm>
            <a:off x="779988" y="634749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beruházásokkal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6D338BA4-8D8C-4F09-9329-AEB3B7BB0701}"/>
              </a:ext>
            </a:extLst>
          </p:cNvPr>
          <p:cNvSpPr/>
          <p:nvPr/>
        </p:nvSpPr>
        <p:spPr>
          <a:xfrm>
            <a:off x="8613358" y="2069200"/>
            <a:ext cx="204002" cy="782025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99A9A8D-4E26-420E-B67B-10B2F10A4513}"/>
              </a:ext>
            </a:extLst>
          </p:cNvPr>
          <p:cNvSpPr/>
          <p:nvPr/>
        </p:nvSpPr>
        <p:spPr>
          <a:xfrm rot="10800000">
            <a:off x="8592545" y="3222437"/>
            <a:ext cx="224815" cy="78202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5007BB0C-943E-493A-9F31-EE5E09098329}"/>
              </a:ext>
            </a:extLst>
          </p:cNvPr>
          <p:cNvSpPr txBox="1"/>
          <p:nvPr/>
        </p:nvSpPr>
        <p:spPr>
          <a:xfrm>
            <a:off x="8789045" y="1111135"/>
            <a:ext cx="461665" cy="348018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Tervez beruházást      </a:t>
            </a:r>
            <a:r>
              <a:rPr lang="hu-HU" b="1" dirty="0">
                <a:solidFill>
                  <a:srgbClr val="FF0000"/>
                </a:solidFill>
              </a:rPr>
              <a:t>Elhalasztotta</a:t>
            </a:r>
          </a:p>
        </p:txBody>
      </p:sp>
      <p:sp>
        <p:nvSpPr>
          <p:cNvPr id="5" name="Téglalap 7">
            <a:extLst>
              <a:ext uri="{FF2B5EF4-FFF2-40B4-BE49-F238E27FC236}">
                <a16:creationId xmlns:a16="http://schemas.microsoft.com/office/drawing/2014/main" id="{A1834696-E835-3797-40D0-5E12392A9E64}"/>
              </a:ext>
            </a:extLst>
          </p:cNvPr>
          <p:cNvSpPr/>
          <p:nvPr/>
        </p:nvSpPr>
        <p:spPr>
          <a:xfrm>
            <a:off x="0" y="5691950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  <a:endParaRPr lang="hu-HU" sz="1400" i="1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11ABC85B-BFFA-43E2-BCB1-4D5DA62328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310009"/>
              </p:ext>
            </p:extLst>
          </p:nvPr>
        </p:nvGraphicFramePr>
        <p:xfrm>
          <a:off x="0" y="932722"/>
          <a:ext cx="9144000" cy="475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92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3BB4B34D-0DCF-4BF7-BE2B-56074C3CD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Az </a:t>
            </a:r>
            <a:r>
              <a:rPr lang="hu-HU" dirty="0" err="1"/>
              <a:t>mnb</a:t>
            </a:r>
            <a:r>
              <a:rPr lang="hu-HU" dirty="0"/>
              <a:t> vállalati konjunktúra felmérései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1608236-9EAD-4840-BC67-1A59EC809B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3506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5" name="Tartalom helye 7">
            <a:extLst>
              <a:ext uri="{FF2B5EF4-FFF2-40B4-BE49-F238E27FC236}">
                <a16:creationId xmlns:a16="http://schemas.microsoft.com/office/drawing/2014/main" id="{C0F23E92-2569-4FDC-8E86-4F906A03BC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331429"/>
              </p:ext>
            </p:extLst>
          </p:nvPr>
        </p:nvGraphicFramePr>
        <p:xfrm>
          <a:off x="323696" y="1049311"/>
          <a:ext cx="8820304" cy="526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2763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011EC9C-BDE0-4E56-8413-1A7FFED21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110388" cy="612000"/>
          </a:xfrm>
        </p:spPr>
        <p:txBody>
          <a:bodyPr>
            <a:noAutofit/>
          </a:bodyPr>
          <a:lstStyle/>
          <a:p>
            <a:r>
              <a:rPr lang="hu-HU" sz="1800" dirty="0"/>
              <a:t>A létszámbővítési tervek mutatója újra pozitív és elsősorban a nagyvállalati várakozások javulása miatt számottevően nőtt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68E6320-AED9-48BE-8C1A-5A232CE049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2951"/>
            <a:ext cx="3600000" cy="369333"/>
          </a:xfrm>
        </p:spPr>
        <p:txBody>
          <a:bodyPr/>
          <a:lstStyle/>
          <a:p>
            <a:endParaRPr lang="hu-HU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92D50B64-998B-48D5-8E65-C813D3D83B6F}"/>
              </a:ext>
            </a:extLst>
          </p:cNvPr>
          <p:cNvSpPr/>
          <p:nvPr/>
        </p:nvSpPr>
        <p:spPr>
          <a:xfrm>
            <a:off x="921380" y="6070998"/>
            <a:ext cx="7584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5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 </a:t>
            </a:r>
          </a:p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9D48E71-B065-4EC0-A389-EF7208874ED6}"/>
              </a:ext>
            </a:extLst>
          </p:cNvPr>
          <p:cNvSpPr/>
          <p:nvPr/>
        </p:nvSpPr>
        <p:spPr>
          <a:xfrm>
            <a:off x="8710894" y="2358555"/>
            <a:ext cx="204002" cy="585169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Nyíl: felfelé mutató 11">
            <a:extLst>
              <a:ext uri="{FF2B5EF4-FFF2-40B4-BE49-F238E27FC236}">
                <a16:creationId xmlns:a16="http://schemas.microsoft.com/office/drawing/2014/main" id="{B71CF8CF-B011-4D6A-AC1C-5950FC14655F}"/>
              </a:ext>
            </a:extLst>
          </p:cNvPr>
          <p:cNvSpPr/>
          <p:nvPr/>
        </p:nvSpPr>
        <p:spPr>
          <a:xfrm rot="10800000">
            <a:off x="8710894" y="3248484"/>
            <a:ext cx="204002" cy="58517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D679119C-7A71-49DD-A2BF-6F24F3525E56}"/>
              </a:ext>
            </a:extLst>
          </p:cNvPr>
          <p:cNvSpPr txBox="1"/>
          <p:nvPr/>
        </p:nvSpPr>
        <p:spPr>
          <a:xfrm>
            <a:off x="8812895" y="2541626"/>
            <a:ext cx="461665" cy="159678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 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E7D5A77-4EBA-4339-93A4-0289F79574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0510846"/>
              </p:ext>
            </p:extLst>
          </p:nvPr>
        </p:nvGraphicFramePr>
        <p:xfrm>
          <a:off x="0" y="922449"/>
          <a:ext cx="9143999" cy="5148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1685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5772"/>
            <a:ext cx="7954297" cy="612000"/>
          </a:xfrm>
        </p:spPr>
        <p:txBody>
          <a:bodyPr>
            <a:noAutofit/>
          </a:bodyPr>
          <a:lstStyle/>
          <a:p>
            <a:r>
              <a:rPr lang="hu-HU" sz="1800" dirty="0"/>
              <a:t>A foglalkoztatási várakozások a szolgáltatás és kereskedelemben javultak, a többi ágazatban azonban gyengültek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5FAA06C-E0DC-4EFD-B1D5-6AAB16355210}"/>
              </a:ext>
            </a:extLst>
          </p:cNvPr>
          <p:cNvSpPr/>
          <p:nvPr/>
        </p:nvSpPr>
        <p:spPr>
          <a:xfrm>
            <a:off x="779987" y="6448837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Foglalkoztatással kapcsolatos várakozások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215631CF-D211-4EE7-9B7A-634DCAEE9341}"/>
              </a:ext>
            </a:extLst>
          </p:cNvPr>
          <p:cNvSpPr/>
          <p:nvPr/>
        </p:nvSpPr>
        <p:spPr>
          <a:xfrm>
            <a:off x="8638567" y="1880483"/>
            <a:ext cx="204002" cy="54023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911157E8-3600-42E9-A2F3-FB3C2D83A453}"/>
              </a:ext>
            </a:extLst>
          </p:cNvPr>
          <p:cNvSpPr/>
          <p:nvPr/>
        </p:nvSpPr>
        <p:spPr>
          <a:xfrm rot="10800000">
            <a:off x="8619285" y="2713155"/>
            <a:ext cx="204002" cy="6160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BAE4D132-A870-4A0C-8439-337647CD3495}"/>
              </a:ext>
            </a:extLst>
          </p:cNvPr>
          <p:cNvSpPr txBox="1"/>
          <p:nvPr/>
        </p:nvSpPr>
        <p:spPr>
          <a:xfrm>
            <a:off x="8740568" y="2028655"/>
            <a:ext cx="461665" cy="159300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Nő      </a:t>
            </a:r>
            <a:r>
              <a:rPr lang="hu-HU" b="1" dirty="0">
                <a:solidFill>
                  <a:srgbClr val="FF0000"/>
                </a:solidFill>
              </a:rPr>
              <a:t>Csökken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679825BB-6308-D916-C9CF-EAE5109F2B5C}"/>
              </a:ext>
            </a:extLst>
          </p:cNvPr>
          <p:cNvSpPr/>
          <p:nvPr/>
        </p:nvSpPr>
        <p:spPr>
          <a:xfrm>
            <a:off x="0" y="5781003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 pozitív és negatív válaszok arányainak különbsége.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9C93EB7-E483-432F-84BA-BF37B97A22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7626037"/>
              </p:ext>
            </p:extLst>
          </p:nvPr>
        </p:nvGraphicFramePr>
        <p:xfrm>
          <a:off x="-1" y="937771"/>
          <a:ext cx="9144001" cy="4843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9027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30C6D57-395A-4C70-8B77-F3411EEE6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Árak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2042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9619"/>
            <a:ext cx="8175278" cy="612000"/>
          </a:xfrm>
        </p:spPr>
        <p:txBody>
          <a:bodyPr>
            <a:noAutofit/>
          </a:bodyPr>
          <a:lstStyle/>
          <a:p>
            <a:r>
              <a:rPr lang="hu-HU" sz="1750" dirty="0"/>
              <a:t>az elmúlt 3 hónapban megvalósított áremelések mutatója az ipar</a:t>
            </a:r>
            <a:br>
              <a:rPr lang="hu-HU" sz="1750" dirty="0"/>
            </a:br>
            <a:r>
              <a:rPr lang="hu-HU" sz="1750" dirty="0"/>
              <a:t>és építőipar kivételével nőtt, a mezőgazdaságban számottevően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824559" y="5886829"/>
            <a:ext cx="74948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elmúlt 3 hónapban áremelést és árcsökkentést megvalósító válaszadók arányainak különbsége. </a:t>
            </a:r>
          </a:p>
          <a:p>
            <a:pPr algn="ctr"/>
            <a:r>
              <a:rPr lang="hu-HU" sz="2000" b="1" cap="all" dirty="0"/>
              <a:t>Az elmúlt 3 hónapban megvalósított áremelések</a:t>
            </a:r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30E62A43-BB11-389D-527C-08B8E59E73F3}"/>
              </a:ext>
            </a:extLst>
          </p:cNvPr>
          <p:cNvSpPr/>
          <p:nvPr/>
        </p:nvSpPr>
        <p:spPr>
          <a:xfrm>
            <a:off x="-99589" y="5702729"/>
            <a:ext cx="934317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</a:t>
            </a:r>
            <a:r>
              <a:rPr lang="hu-HU" sz="1400" i="1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csoportosított adatok ágazati szinten, míg a teljes</a:t>
            </a:r>
            <a:r>
              <a:rPr lang="hu-HU" sz="1400" i="1" dirty="0">
                <a:solidFill>
                  <a:srgbClr val="7F7F7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átlag ágazat és vállalatméret szerint is súlyozott.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B018CDE-2D16-0198-AE29-66235E5014C9}"/>
              </a:ext>
            </a:extLst>
          </p:cNvPr>
          <p:cNvSpPr txBox="1"/>
          <p:nvPr/>
        </p:nvSpPr>
        <p:spPr>
          <a:xfrm>
            <a:off x="8788996" y="1001382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Emelkedtek az árak     Csökkentek az árak     </a:t>
            </a:r>
          </a:p>
        </p:txBody>
      </p:sp>
      <p:sp>
        <p:nvSpPr>
          <p:cNvPr id="8" name="Nyíl: felfelé mutató 7">
            <a:extLst>
              <a:ext uri="{FF2B5EF4-FFF2-40B4-BE49-F238E27FC236}">
                <a16:creationId xmlns:a16="http://schemas.microsoft.com/office/drawing/2014/main" id="{CEA9A399-39F3-F8B7-1230-481ED6DAEF16}"/>
              </a:ext>
            </a:extLst>
          </p:cNvPr>
          <p:cNvSpPr/>
          <p:nvPr/>
        </p:nvSpPr>
        <p:spPr>
          <a:xfrm>
            <a:off x="8650440" y="201980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9" name="Nyíl: felfelé mutató 8">
            <a:extLst>
              <a:ext uri="{FF2B5EF4-FFF2-40B4-BE49-F238E27FC236}">
                <a16:creationId xmlns:a16="http://schemas.microsoft.com/office/drawing/2014/main" id="{9D4C55FD-D3C0-41E7-8978-72197A4D58BC}"/>
              </a:ext>
            </a:extLst>
          </p:cNvPr>
          <p:cNvSpPr/>
          <p:nvPr/>
        </p:nvSpPr>
        <p:spPr>
          <a:xfrm rot="10800000">
            <a:off x="8650238" y="3149764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EA6928B-CA3D-A12E-93C9-915A24FFA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5327117"/>
              </p:ext>
            </p:extLst>
          </p:nvPr>
        </p:nvGraphicFramePr>
        <p:xfrm>
          <a:off x="0" y="911619"/>
          <a:ext cx="9144000" cy="4942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940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6282"/>
            <a:ext cx="8091784" cy="612000"/>
          </a:xfrm>
        </p:spPr>
        <p:txBody>
          <a:bodyPr>
            <a:noAutofit/>
          </a:bodyPr>
          <a:lstStyle/>
          <a:p>
            <a:r>
              <a:rPr lang="hu-HU" sz="1700" dirty="0"/>
              <a:t>A következő 3 hónapban tervezett áremelések mutatója a február óta tapasztalt legmagasabb szintre nőtt, a mezőgazdaságban kiugróan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779988" y="6410569"/>
            <a:ext cx="7584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</a:t>
            </a:r>
            <a:r>
              <a:rPr lang="hu-HU" sz="2000" b="1" cap="all" dirty="0" err="1"/>
              <a:t>árváltoztatással</a:t>
            </a:r>
            <a:r>
              <a:rPr lang="hu-HU" sz="2000" b="1" cap="all" dirty="0"/>
              <a:t> kapcsolatos várakozások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8BDDC9E-4CF4-4942-97EC-8764931768F0}"/>
              </a:ext>
            </a:extLst>
          </p:cNvPr>
          <p:cNvSpPr txBox="1"/>
          <p:nvPr/>
        </p:nvSpPr>
        <p:spPr>
          <a:xfrm>
            <a:off x="8761451" y="1295344"/>
            <a:ext cx="461665" cy="4111263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/>
              <a:t>Áremelést tervez    Árcsökkentést tervez</a:t>
            </a:r>
          </a:p>
        </p:txBody>
      </p:sp>
      <p:sp>
        <p:nvSpPr>
          <p:cNvPr id="16" name="Nyíl: felfelé mutató 15">
            <a:extLst>
              <a:ext uri="{FF2B5EF4-FFF2-40B4-BE49-F238E27FC236}">
                <a16:creationId xmlns:a16="http://schemas.microsoft.com/office/drawing/2014/main" id="{E6CDD610-B420-470A-87D9-751B8B6D65DA}"/>
              </a:ext>
            </a:extLst>
          </p:cNvPr>
          <p:cNvSpPr/>
          <p:nvPr/>
        </p:nvSpPr>
        <p:spPr>
          <a:xfrm>
            <a:off x="8659450" y="2159768"/>
            <a:ext cx="204002" cy="782025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17" name="Nyíl: felfelé mutató 16">
            <a:extLst>
              <a:ext uri="{FF2B5EF4-FFF2-40B4-BE49-F238E27FC236}">
                <a16:creationId xmlns:a16="http://schemas.microsoft.com/office/drawing/2014/main" id="{55FE3721-E2FD-457E-89FF-18302E78CB03}"/>
              </a:ext>
            </a:extLst>
          </p:cNvPr>
          <p:cNvSpPr/>
          <p:nvPr/>
        </p:nvSpPr>
        <p:spPr>
          <a:xfrm rot="10800000">
            <a:off x="8659450" y="3181025"/>
            <a:ext cx="204002" cy="782026"/>
          </a:xfrm>
          <a:prstGeom prst="upArrow">
            <a:avLst/>
          </a:prstGeom>
          <a:solidFill>
            <a:srgbClr val="B87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/>
          </a:p>
        </p:txBody>
      </p:sp>
      <p:sp>
        <p:nvSpPr>
          <p:cNvPr id="2" name="Téglalap 7">
            <a:extLst>
              <a:ext uri="{FF2B5EF4-FFF2-40B4-BE49-F238E27FC236}">
                <a16:creationId xmlns:a16="http://schemas.microsoft.com/office/drawing/2014/main" id="{C999B6D0-D99E-97A8-1E19-66B424115135}"/>
              </a:ext>
            </a:extLst>
          </p:cNvPr>
          <p:cNvSpPr/>
          <p:nvPr/>
        </p:nvSpPr>
        <p:spPr>
          <a:xfrm>
            <a:off x="-79116" y="5773665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Az ágazati és teljes átlag közötti különbséget az okozza, hogy előbbi súlyozatlan, utóbbi pedig nemcsak az ágazatok, hanem a vállalatok mérete szerint is súlyozott. </a:t>
            </a:r>
            <a:r>
              <a:rPr lang="hu-HU" sz="1400" i="1" dirty="0">
                <a:solidFill>
                  <a:schemeClr val="bg1">
                    <a:lumMod val="50000"/>
                  </a:schemeClr>
                </a:solidFill>
              </a:rPr>
              <a:t>Az egyenlegmutató az áremelést és árcsökkentést tervező válaszadók arányainak különbsége. 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E43E789-3081-4627-B1A9-80FB80614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225758"/>
              </p:ext>
            </p:extLst>
          </p:nvPr>
        </p:nvGraphicFramePr>
        <p:xfrm>
          <a:off x="0" y="928282"/>
          <a:ext cx="9144000" cy="4845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zövegdoboz 6">
            <a:extLst>
              <a:ext uri="{FF2B5EF4-FFF2-40B4-BE49-F238E27FC236}">
                <a16:creationId xmlns:a16="http://schemas.microsoft.com/office/drawing/2014/main" id="{2ADCC4BE-77D9-FE60-CD88-30FAE663FB4A}"/>
              </a:ext>
            </a:extLst>
          </p:cNvPr>
          <p:cNvSpPr txBox="1"/>
          <p:nvPr/>
        </p:nvSpPr>
        <p:spPr>
          <a:xfrm>
            <a:off x="7980736" y="2466023"/>
            <a:ext cx="82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18 pont</a:t>
            </a:r>
          </a:p>
        </p:txBody>
      </p:sp>
    </p:spTree>
    <p:extLst>
      <p:ext uri="{BB962C8B-B14F-4D97-AF65-F5344CB8AC3E}">
        <p14:creationId xmlns:p14="http://schemas.microsoft.com/office/powerpoint/2010/main" val="4077582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6BDEA464-2D61-454E-AFB1-87A62F12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" y="310449"/>
            <a:ext cx="7767743" cy="612000"/>
          </a:xfrm>
        </p:spPr>
        <p:txBody>
          <a:bodyPr>
            <a:noAutofit/>
          </a:bodyPr>
          <a:lstStyle/>
          <a:p>
            <a:r>
              <a:rPr lang="hu-HU" sz="2100" dirty="0"/>
              <a:t>az infláció miatt a válaszadók 19 százaléka tervez évközi béremelést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7B7D11-D4E0-42AD-8658-64CDA5F9EB4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88667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CD90382C-7B66-4BF6-AD10-CA770678CC28}"/>
              </a:ext>
            </a:extLst>
          </p:cNvPr>
          <p:cNvSpPr/>
          <p:nvPr/>
        </p:nvSpPr>
        <p:spPr>
          <a:xfrm>
            <a:off x="688128" y="6147441"/>
            <a:ext cx="77677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Az infláció miatt évközi béremelést tervezők aránya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77136F5-1D1E-2D7C-641F-D959E37932ED}"/>
              </a:ext>
            </a:extLst>
          </p:cNvPr>
          <p:cNvCxnSpPr>
            <a:cxnSpLocks/>
          </p:cNvCxnSpPr>
          <p:nvPr/>
        </p:nvCxnSpPr>
        <p:spPr>
          <a:xfrm flipH="1" flipV="1">
            <a:off x="7337947" y="922449"/>
            <a:ext cx="6053" cy="400736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23D9BF0-154B-84D9-E6E5-A5C96BBAE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0685321"/>
              </p:ext>
            </p:extLst>
          </p:nvPr>
        </p:nvGraphicFramePr>
        <p:xfrm>
          <a:off x="0" y="922449"/>
          <a:ext cx="9144000" cy="5224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94592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83FAE-FD2C-4307-9603-1E5D90D11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832" y="2742894"/>
            <a:ext cx="7876572" cy="1724768"/>
          </a:xfrm>
        </p:spPr>
        <p:txBody>
          <a:bodyPr/>
          <a:lstStyle/>
          <a:p>
            <a:r>
              <a:rPr lang="hu-HU" dirty="0"/>
              <a:t>Köszönjük minden közreműködőnek a felmérésben való részvételt!</a:t>
            </a:r>
          </a:p>
        </p:txBody>
      </p:sp>
    </p:spTree>
    <p:extLst>
      <p:ext uri="{BB962C8B-B14F-4D97-AF65-F5344CB8AC3E}">
        <p14:creationId xmlns:p14="http://schemas.microsoft.com/office/powerpoint/2010/main" val="267557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B70AFAA-7737-4596-94E8-AE33F13BB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320958"/>
            <a:ext cx="7951656" cy="612000"/>
          </a:xfrm>
        </p:spPr>
        <p:txBody>
          <a:bodyPr>
            <a:noAutofit/>
          </a:bodyPr>
          <a:lstStyle/>
          <a:p>
            <a:r>
              <a:rPr lang="hu-HU" sz="2000" dirty="0"/>
              <a:t>A vállalati konjunktúra már 3 hónapja gyengül és tavaly július óta nem volt ilyen kedvezőtlen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3C45795-BC3B-4D91-B499-FE1B4B8FE42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44515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A8E1A91E-993A-431B-894E-5E00C5DD12AD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25660708"/>
              </p:ext>
            </p:extLst>
          </p:nvPr>
        </p:nvGraphicFramePr>
        <p:xfrm>
          <a:off x="0" y="922448"/>
          <a:ext cx="9144000" cy="562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797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12" y="309397"/>
            <a:ext cx="7898053" cy="612000"/>
          </a:xfrm>
        </p:spPr>
        <p:txBody>
          <a:bodyPr>
            <a:noAutofit/>
          </a:bodyPr>
          <a:lstStyle/>
          <a:p>
            <a:r>
              <a:rPr lang="hu-HU" sz="1700" dirty="0"/>
              <a:t>Az </a:t>
            </a:r>
            <a:r>
              <a:rPr lang="hu-HU" sz="1700" dirty="0" err="1"/>
              <a:t>mnb</a:t>
            </a:r>
            <a:r>
              <a:rPr lang="hu-HU" sz="1700" dirty="0"/>
              <a:t> vállalati konjunktúraindexe a szeptemberi -9-ről -13 pontra csökkent, ami a 2023. július óta tapasztalt legalacsonyabb érték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47532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29C42FF4-1ED7-4CFD-A338-2F7652C24DEF}"/>
              </a:ext>
            </a:extLst>
          </p:cNvPr>
          <p:cNvSpPr/>
          <p:nvPr/>
        </p:nvSpPr>
        <p:spPr>
          <a:xfrm>
            <a:off x="15751" y="6290666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helyzet, a várakozások és az MNB konjunktúra indexe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70FE1926-3A9A-4E74-9CA0-ABD85A2F0232}"/>
              </a:ext>
            </a:extLst>
          </p:cNvPr>
          <p:cNvSpPr/>
          <p:nvPr/>
        </p:nvSpPr>
        <p:spPr>
          <a:xfrm>
            <a:off x="593758" y="5811231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351742"/>
              </p:ext>
            </p:extLst>
          </p:nvPr>
        </p:nvGraphicFramePr>
        <p:xfrm>
          <a:off x="1" y="921397"/>
          <a:ext cx="9144000" cy="4889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57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50DFB418-1B95-49EA-8D7A-974C9983B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41" y="321515"/>
            <a:ext cx="7871989" cy="612000"/>
          </a:xfrm>
        </p:spPr>
        <p:txBody>
          <a:bodyPr>
            <a:noAutofit/>
          </a:bodyPr>
          <a:lstStyle/>
          <a:p>
            <a:r>
              <a:rPr lang="hu-HU" sz="2000" dirty="0"/>
              <a:t>A jelenlegi helyzet átlagos megítélése minden méretkategóriában tovább gyengült, leginkább a kkv-knál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9C89794-5F2C-4AC7-A95F-240E1C83C7E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12495" y="647443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F186A0CF-C284-4680-AF26-FF28FECB416C}"/>
              </a:ext>
            </a:extLst>
          </p:cNvPr>
          <p:cNvSpPr/>
          <p:nvPr/>
        </p:nvSpPr>
        <p:spPr>
          <a:xfrm>
            <a:off x="598095" y="5934213"/>
            <a:ext cx="834579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A skála értékei -100 és +100 között mozognak. A pozitív értékek a konjunktúra javulását, a negatívok a romlását jelzik.</a:t>
            </a:r>
            <a:endParaRPr lang="hu-HU" sz="15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45F1E777-9332-46F0-B550-C4B81158C786}"/>
              </a:ext>
            </a:extLst>
          </p:cNvPr>
          <p:cNvSpPr/>
          <p:nvPr/>
        </p:nvSpPr>
        <p:spPr>
          <a:xfrm>
            <a:off x="0" y="6399622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jelenlegi helyzet indexe vállalatméret szerint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607DD30-891E-4AA6-95B3-CBF998C8E1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0918226"/>
              </p:ext>
            </p:extLst>
          </p:nvPr>
        </p:nvGraphicFramePr>
        <p:xfrm>
          <a:off x="31505" y="933514"/>
          <a:ext cx="9080989" cy="5000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2634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44" y="314733"/>
            <a:ext cx="8068245" cy="612000"/>
          </a:xfrm>
        </p:spPr>
        <p:txBody>
          <a:bodyPr>
            <a:noAutofit/>
          </a:bodyPr>
          <a:lstStyle/>
          <a:p>
            <a:r>
              <a:rPr lang="hu-HU" sz="1800" dirty="0"/>
              <a:t>A kapacitás-kihasználtság jelenlegi szintjének megítélése a felmérés 2020. decemberi kezdete óta nem volt ilyen kedvezőtlen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36124" y="6457023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214545"/>
            <a:ext cx="91124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50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*Az első két felmérésben nem szerepelt ez a kérdés</a:t>
            </a:r>
          </a:p>
          <a:p>
            <a:pPr algn="ctr"/>
            <a:r>
              <a:rPr lang="hu-HU" sz="2000" b="1" cap="all" dirty="0"/>
              <a:t>A jelenlegi helyzet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3" y="1298260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75363" y="2103491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004587"/>
            <a:ext cx="461665" cy="2328657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Kedvező    </a:t>
            </a:r>
            <a:r>
              <a:rPr lang="hu-HU" b="1" dirty="0">
                <a:solidFill>
                  <a:srgbClr val="FF0000"/>
                </a:solidFill>
              </a:rPr>
              <a:t>Kedvezőtlen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494932-ECBF-43EE-AAF0-B32C0382DC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361569"/>
              </p:ext>
            </p:extLst>
          </p:nvPr>
        </p:nvGraphicFramePr>
        <p:xfrm>
          <a:off x="0" y="926733"/>
          <a:ext cx="9143999" cy="537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401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E8CCF150-97A5-4F9E-AEC4-737215E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6" y="305910"/>
            <a:ext cx="8378568" cy="612000"/>
          </a:xfrm>
        </p:spPr>
        <p:txBody>
          <a:bodyPr>
            <a:noAutofit/>
          </a:bodyPr>
          <a:lstStyle/>
          <a:p>
            <a:r>
              <a:rPr lang="hu-HU" sz="1700" dirty="0"/>
              <a:t>A létszámra és a bérszintre vonatkozó várakozások javultak, azonban   az üzleti környezet kivételével a többi tényező kapcsán gyengültek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3F20BEA-550F-434F-AF54-C30B7F7A2F1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7548" y="6457023"/>
            <a:ext cx="1958576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13670992-96D8-4A00-8D2C-68C36B448FC9}"/>
              </a:ext>
            </a:extLst>
          </p:cNvPr>
          <p:cNvSpPr/>
          <p:nvPr/>
        </p:nvSpPr>
        <p:spPr>
          <a:xfrm>
            <a:off x="31506" y="6353044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alindexei</a:t>
            </a: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6DF855B3-92E7-4286-80C0-80361F4F943C}"/>
              </a:ext>
            </a:extLst>
          </p:cNvPr>
          <p:cNvSpPr/>
          <p:nvPr/>
        </p:nvSpPr>
        <p:spPr>
          <a:xfrm>
            <a:off x="8675362" y="1634918"/>
            <a:ext cx="215857" cy="562753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1" name="Nyíl: felfelé mutató 10">
            <a:extLst>
              <a:ext uri="{FF2B5EF4-FFF2-40B4-BE49-F238E27FC236}">
                <a16:creationId xmlns:a16="http://schemas.microsoft.com/office/drawing/2014/main" id="{2C14FD94-C330-4973-859E-26CCF9143A8A}"/>
              </a:ext>
            </a:extLst>
          </p:cNvPr>
          <p:cNvSpPr/>
          <p:nvPr/>
        </p:nvSpPr>
        <p:spPr>
          <a:xfrm rot="10800000">
            <a:off x="8666966" y="2445465"/>
            <a:ext cx="215857" cy="67710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6413B0AA-AC58-46BD-8206-80FF7546FBEF}"/>
              </a:ext>
            </a:extLst>
          </p:cNvPr>
          <p:cNvSpPr txBox="1"/>
          <p:nvPr/>
        </p:nvSpPr>
        <p:spPr>
          <a:xfrm>
            <a:off x="8783291" y="1700215"/>
            <a:ext cx="461665" cy="1813672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hu-HU" b="1" dirty="0">
                <a:solidFill>
                  <a:srgbClr val="00B050"/>
                </a:solidFill>
              </a:rPr>
              <a:t>Javul    </a:t>
            </a:r>
            <a:r>
              <a:rPr lang="hu-HU" b="1" dirty="0">
                <a:solidFill>
                  <a:srgbClr val="FF0000"/>
                </a:solidFill>
              </a:rPr>
              <a:t>Gyengül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150BA5B-DAAF-4CAF-B569-384E3FB3E4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477881"/>
              </p:ext>
            </p:extLst>
          </p:nvPr>
        </p:nvGraphicFramePr>
        <p:xfrm>
          <a:off x="0" y="917910"/>
          <a:ext cx="9143999" cy="5361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6579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170C5D8F-DC25-4F79-940F-5A7DE3F3F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449"/>
            <a:ext cx="8071165" cy="612000"/>
          </a:xfrm>
        </p:spPr>
        <p:txBody>
          <a:bodyPr>
            <a:noAutofit/>
          </a:bodyPr>
          <a:lstStyle/>
          <a:p>
            <a:r>
              <a:rPr lang="hu-HU" sz="1600" dirty="0"/>
              <a:t>A várakozások átlagos megítélése a </a:t>
            </a:r>
            <a:r>
              <a:rPr lang="hu-HU" sz="1600" dirty="0" err="1"/>
              <a:t>mikrocégeknél</a:t>
            </a:r>
            <a:r>
              <a:rPr lang="hu-HU" sz="1600" dirty="0"/>
              <a:t> nem változott, a többi méretkategóriában azonban kismértékben gyengült szeptemberhez képest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54C2B69-C3A6-4FDC-915A-7E59A6D0D3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44000" y="6559964"/>
            <a:ext cx="3600000" cy="369333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8" name="Téglalap 7">
            <a:extLst>
              <a:ext uri="{FF2B5EF4-FFF2-40B4-BE49-F238E27FC236}">
                <a16:creationId xmlns:a16="http://schemas.microsoft.com/office/drawing/2014/main" id="{3DA8FA6A-60BB-4F99-ACEA-8AC53F30853B}"/>
              </a:ext>
            </a:extLst>
          </p:cNvPr>
          <p:cNvSpPr/>
          <p:nvPr/>
        </p:nvSpPr>
        <p:spPr>
          <a:xfrm>
            <a:off x="15753" y="5577254"/>
            <a:ext cx="911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1400" i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Megjegyzés: A méret szerinti és a teljes átlag közötti különbséget az okozza, hogy előbbi súlyozatlan, utóbbi pedig nemcsak a vállalatok mérete, hanem azok ágazata szerint is súlyozott. A skála értékei -100 és +100 között mozognak. A pozitív értékek a konjunktúra javulását, a negatívok a romlását jelzik.</a:t>
            </a:r>
            <a:endParaRPr lang="hu-HU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1224B0E6-D9AD-4FE7-A5A0-510A7DEAF52D}"/>
              </a:ext>
            </a:extLst>
          </p:cNvPr>
          <p:cNvSpPr/>
          <p:nvPr/>
        </p:nvSpPr>
        <p:spPr>
          <a:xfrm>
            <a:off x="31506" y="6285141"/>
            <a:ext cx="91124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000" b="1" cap="all" dirty="0"/>
              <a:t>A várakozások indexe vállalatméret szerint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45E312B-888A-4850-8BC6-84B37BEB11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2463454"/>
              </p:ext>
            </p:extLst>
          </p:nvPr>
        </p:nvGraphicFramePr>
        <p:xfrm>
          <a:off x="0" y="922448"/>
          <a:ext cx="9144000" cy="4593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77358467-03A1-9991-1249-CE432B552A1E}"/>
              </a:ext>
            </a:extLst>
          </p:cNvPr>
          <p:cNvSpPr txBox="1"/>
          <p:nvPr/>
        </p:nvSpPr>
        <p:spPr>
          <a:xfrm>
            <a:off x="8357685" y="2989779"/>
            <a:ext cx="77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EE4F8"/>
                </a:solidFill>
              </a:rPr>
              <a:t>-5 pont</a:t>
            </a:r>
          </a:p>
        </p:txBody>
      </p:sp>
    </p:spTree>
    <p:extLst>
      <p:ext uri="{BB962C8B-B14F-4D97-AF65-F5344CB8AC3E}">
        <p14:creationId xmlns:p14="http://schemas.microsoft.com/office/powerpoint/2010/main" val="1750605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4677F3-E60F-43ED-BE54-5EB930DC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9771" y="3117498"/>
            <a:ext cx="4983366" cy="622991"/>
          </a:xfrm>
        </p:spPr>
        <p:txBody>
          <a:bodyPr/>
          <a:lstStyle/>
          <a:p>
            <a:r>
              <a:rPr lang="hu-HU" b="1" dirty="0"/>
              <a:t>Termelés és kereslet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15098486"/>
      </p:ext>
    </p:extLst>
  </p:cSld>
  <p:clrMapOvr>
    <a:masterClrMapping/>
  </p:clrMapOvr>
</p:sld>
</file>

<file path=ppt/theme/theme1.xml><?xml version="1.0" encoding="utf-8"?>
<a:theme xmlns:a="http://schemas.openxmlformats.org/drawingml/2006/main" name="MNB téma 4_3 új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B62070E2-8DAD-4C8D-8BC5-F50A9BF3ACF0}"/>
    </a:ext>
  </a:extLst>
</a:theme>
</file>

<file path=ppt/theme/theme2.xml><?xml version="1.0" encoding="utf-8"?>
<a:theme xmlns:a="http://schemas.openxmlformats.org/drawingml/2006/main" name="MNB téma 4_3 nyomtatásra">
  <a:themeElements>
    <a:clrScheme name="MNB séma">
      <a:dk1>
        <a:sysClr val="windowText" lastClr="000000"/>
      </a:dk1>
      <a:lt1>
        <a:sysClr val="window" lastClr="FFFFFF"/>
      </a:lt1>
      <a:dk2>
        <a:srgbClr val="0C2148"/>
      </a:dk2>
      <a:lt2>
        <a:srgbClr val="E7E6E6"/>
      </a:lt2>
      <a:accent1>
        <a:srgbClr val="009EE0"/>
      </a:accent1>
      <a:accent2>
        <a:srgbClr val="48A0AE"/>
      </a:accent2>
      <a:accent3>
        <a:srgbClr val="DA0000"/>
      </a:accent3>
      <a:accent4>
        <a:srgbClr val="E57200"/>
      </a:accent4>
      <a:accent5>
        <a:srgbClr val="F6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MNB sém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59D82F22-8C12-49ED-9B02-0DE281DA6CCC}" vid="{A9582B90-6524-41EB-9FA6-0BA03A9CB942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75774</TotalTime>
  <Words>1257</Words>
  <Application>Microsoft Office PowerPoint</Application>
  <PresentationFormat>Diavetítés a képernyőre (4:3 oldalarány)</PresentationFormat>
  <Paragraphs>140</Paragraphs>
  <Slides>26</Slides>
  <Notes>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</vt:lpstr>
      <vt:lpstr>MNB téma 4_3 új</vt:lpstr>
      <vt:lpstr>MNB téma 4_3 nyomtatásra</vt:lpstr>
      <vt:lpstr>Az mnb Vállalati Konjunktúra felmérésének 2024. októberi eredményei</vt:lpstr>
      <vt:lpstr>Az mnb vállalati konjunktúra felmérései</vt:lpstr>
      <vt:lpstr>A vállalati konjunktúra már 3 hónapja gyengül és tavaly július óta nem volt ilyen kedvezőtlen</vt:lpstr>
      <vt:lpstr>Az mnb vállalati konjunktúraindexe a szeptemberi -9-ről -13 pontra csökkent, ami a 2023. július óta tapasztalt legalacsonyabb érték</vt:lpstr>
      <vt:lpstr>A jelenlegi helyzet átlagos megítélése minden méretkategóriában tovább gyengült, leginkább a kkv-knál</vt:lpstr>
      <vt:lpstr>A kapacitás-kihasználtság jelenlegi szintjének megítélése a felmérés 2020. decemberi kezdete óta nem volt ilyen kedvezőtlen</vt:lpstr>
      <vt:lpstr>A létszámra és a bérszintre vonatkozó várakozások javultak, azonban   az üzleti környezet kivételével a többi tényező kapcsán gyengültek</vt:lpstr>
      <vt:lpstr>A várakozások átlagos megítélése a mikrocégeknél nem változott, a többi méretkategóriában azonban kismértékben gyengült szeptemberhez képest</vt:lpstr>
      <vt:lpstr>Termelés és kereslet</vt:lpstr>
      <vt:lpstr>Az 1 évvel korábbi szinthez viszonyított átlagos kapacitás-kihasználtság az előző havi 89-ről 87 százalékra csökkent</vt:lpstr>
      <vt:lpstr>Az átlagos kapacitás-kihasználtság az iparban és építőiparban az elmúlt fél év legalacsonyabb szintjére esett</vt:lpstr>
      <vt:lpstr>A kapacitás-kihasználtságra vonatkozó kilátások minden méretkategóriában gyengültek szeptemberhez képest</vt:lpstr>
      <vt:lpstr>az átlagos bevételi szint nem változott az előző hónaphoz képest, továbbra is 92 százalék</vt:lpstr>
      <vt:lpstr>A bevételi szint aktuális megítélése ebben a hónapban volt a legkedvezőtlenebb a felmérés 2020. decemberi kezdete óta </vt:lpstr>
      <vt:lpstr>PowerPoint-bemutató</vt:lpstr>
      <vt:lpstr>Üzleti környezet, beruházások, foglalkoztatás</vt:lpstr>
      <vt:lpstr>AZ ÜZLETI KÖRNYEZET átlagos megítélése stagnált szeptemberhez képest, a középvállalatoknál azonban jelentősen gyengült…</vt:lpstr>
      <vt:lpstr>… És ugyanez a tendencia figyelhető meg az üzleti környezetre vonatkozó várakozásoknál is</vt:lpstr>
      <vt:lpstr>A beruházási várakozások továbbra is kedvezőek, azonban már 3 hónapja gyengülnek és tavaly július óta nem voltak ilyen alacsony szinten</vt:lpstr>
      <vt:lpstr>A létszámbővítési tervek mutatója újra pozitív és elsősorban a nagyvállalati várakozások javulása miatt számottevően nőtt</vt:lpstr>
      <vt:lpstr>A foglalkoztatási várakozások a szolgáltatás és kereskedelemben javultak, a többi ágazatban azonban gyengültek</vt:lpstr>
      <vt:lpstr>Árak</vt:lpstr>
      <vt:lpstr>az elmúlt 3 hónapban megvalósított áremelések mutatója az ipar és építőipar kivételével nőtt, a mezőgazdaságban számottevően</vt:lpstr>
      <vt:lpstr>A következő 3 hónapban tervezett áremelések mutatója a február óta tapasztalt legmagasabb szintre nőtt, a mezőgazdaságban kiugróan</vt:lpstr>
      <vt:lpstr>az infláció miatt a válaszadók 19 százaléka tervez évközi béremelést</vt:lpstr>
      <vt:lpstr>Köszönjük minden közreműködőnek a felmérésben való részvételt!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Fekete Ádám</dc:creator>
  <cp:lastModifiedBy>Lengyel Kinga</cp:lastModifiedBy>
  <cp:revision>2673</cp:revision>
  <dcterms:created xsi:type="dcterms:W3CDTF">2020-04-06T05:19:02Z</dcterms:created>
  <dcterms:modified xsi:type="dcterms:W3CDTF">2024-11-06T12:29:23Z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0d11092-50c9-4e74-84b5-b1af078dc3d0_Enabled">
    <vt:lpwstr>True</vt:lpwstr>
  </property>
  <property fmtid="{D5CDD505-2E9C-101B-9397-08002B2CF9AE}" pid="3" name="MSIP_Label_b0d11092-50c9-4e74-84b5-b1af078dc3d0_SiteId">
    <vt:lpwstr>97c01ef8-0264-4eef-9c08-fb4a9ba1c0db</vt:lpwstr>
  </property>
  <property fmtid="{D5CDD505-2E9C-101B-9397-08002B2CF9AE}" pid="4" name="MSIP_Label_b0d11092-50c9-4e74-84b5-b1af078dc3d0_Ref">
    <vt:lpwstr>https://api.informationprotection.azure.com/api/97c01ef8-0264-4eef-9c08-fb4a9ba1c0db</vt:lpwstr>
  </property>
  <property fmtid="{D5CDD505-2E9C-101B-9397-08002B2CF9AE}" pid="5" name="MSIP_Label_b0d11092-50c9-4e74-84b5-b1af078dc3d0_Owner">
    <vt:lpwstr>feketea@mnb.hu</vt:lpwstr>
  </property>
  <property fmtid="{D5CDD505-2E9C-101B-9397-08002B2CF9AE}" pid="6" name="MSIP_Label_b0d11092-50c9-4e74-84b5-b1af078dc3d0_SetDate">
    <vt:lpwstr>2020-04-06T08:02:34.1071123+02:00</vt:lpwstr>
  </property>
  <property fmtid="{D5CDD505-2E9C-101B-9397-08002B2CF9AE}" pid="7" name="MSIP_Label_b0d11092-50c9-4e74-84b5-b1af078dc3d0_Name">
    <vt:lpwstr>Protected</vt:lpwstr>
  </property>
  <property fmtid="{D5CDD505-2E9C-101B-9397-08002B2CF9AE}" pid="8" name="MSIP_Label_b0d11092-50c9-4e74-84b5-b1af078dc3d0_Application">
    <vt:lpwstr>Microsoft Azure Information Protection</vt:lpwstr>
  </property>
  <property fmtid="{D5CDD505-2E9C-101B-9397-08002B2CF9AE}" pid="9" name="MSIP_Label_b0d11092-50c9-4e74-84b5-b1af078dc3d0_Extended_MSFT_Method">
    <vt:lpwstr>Automatic</vt:lpwstr>
  </property>
  <property fmtid="{D5CDD505-2E9C-101B-9397-08002B2CF9AE}" pid="10" name="Sensitivity">
    <vt:lpwstr>Protected</vt:lpwstr>
  </property>
</Properties>
</file>