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4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5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6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7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8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9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drawings/drawing10.xml" ContentType="application/vnd.openxmlformats-officedocument.drawingml.chartshapes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drawings/drawing11.xml" ContentType="application/vnd.openxmlformats-officedocument.drawingml.chartshapes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drawings/drawing12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drawings/drawing13.xml" ContentType="application/vnd.openxmlformats-officedocument.drawingml.chartshapes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drawings/drawing14.xml" ContentType="application/vnd.openxmlformats-officedocument.drawingml.chartshapes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drawings/drawing15.xml" ContentType="application/vnd.openxmlformats-officedocument.drawingml.chartshapes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drawings/drawing16.xml" ContentType="application/vnd.openxmlformats-officedocument.drawingml.chartshapes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drawings/drawing17.xml" ContentType="application/vnd.openxmlformats-officedocument.drawingml.chartshapes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38"/>
  </p:notesMasterIdLst>
  <p:sldIdLst>
    <p:sldId id="256" r:id="rId3"/>
    <p:sldId id="284" r:id="rId4"/>
    <p:sldId id="374" r:id="rId5"/>
    <p:sldId id="378" r:id="rId6"/>
    <p:sldId id="381" r:id="rId7"/>
    <p:sldId id="375" r:id="rId8"/>
    <p:sldId id="379" r:id="rId9"/>
    <p:sldId id="262" r:id="rId10"/>
    <p:sldId id="341" r:id="rId11"/>
    <p:sldId id="287" r:id="rId12"/>
    <p:sldId id="343" r:id="rId13"/>
    <p:sldId id="364" r:id="rId14"/>
    <p:sldId id="345" r:id="rId15"/>
    <p:sldId id="376" r:id="rId16"/>
    <p:sldId id="365" r:id="rId17"/>
    <p:sldId id="347" r:id="rId18"/>
    <p:sldId id="366" r:id="rId19"/>
    <p:sldId id="350" r:id="rId20"/>
    <p:sldId id="377" r:id="rId21"/>
    <p:sldId id="349" r:id="rId22"/>
    <p:sldId id="270" r:id="rId23"/>
    <p:sldId id="286" r:id="rId24"/>
    <p:sldId id="357" r:id="rId25"/>
    <p:sldId id="371" r:id="rId26"/>
    <p:sldId id="359" r:id="rId27"/>
    <p:sldId id="380" r:id="rId28"/>
    <p:sldId id="372" r:id="rId29"/>
    <p:sldId id="288" r:id="rId30"/>
    <p:sldId id="367" r:id="rId31"/>
    <p:sldId id="354" r:id="rId32"/>
    <p:sldId id="368" r:id="rId33"/>
    <p:sldId id="355" r:id="rId34"/>
    <p:sldId id="285" r:id="rId35"/>
    <p:sldId id="356" r:id="rId36"/>
    <p:sldId id="260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5" autoAdjust="0"/>
    <p:restoredTop sz="91913" autoAdjust="0"/>
  </p:normalViewPr>
  <p:slideViewPr>
    <p:cSldViewPr snapToGrid="0">
      <p:cViewPr varScale="1">
        <p:scale>
          <a:sx n="62" d="100"/>
          <a:sy n="62" d="100"/>
        </p:scale>
        <p:origin x="17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4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5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6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chartUserShapes" Target="../drawings/drawing10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chartUserShapes" Target="../drawings/drawing11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chartUserShapes" Target="../drawings/drawing12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chartUserShapes" Target="../drawings/drawing13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chartUserShapes" Target="../drawings/drawing14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chartUserShapes" Target="../drawings/drawing15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27.xml"/><Relationship Id="rId1" Type="http://schemas.microsoft.com/office/2011/relationships/chartStyle" Target="style27.xml"/><Relationship Id="rId4" Type="http://schemas.openxmlformats.org/officeDocument/2006/relationships/chartUserShapes" Target="../drawings/drawing16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28.xml"/><Relationship Id="rId1" Type="http://schemas.microsoft.com/office/2011/relationships/chartStyle" Target="style28.xml"/><Relationship Id="rId4" Type="http://schemas.openxmlformats.org/officeDocument/2006/relationships/chartUserShapes" Target="../drawings/drawing17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29.xml"/><Relationship Id="rId1" Type="http://schemas.microsoft.com/office/2011/relationships/chartStyle" Target="style29.xml"/><Relationship Id="rId4" Type="http://schemas.openxmlformats.org/officeDocument/2006/relationships/chartUserShapes" Target="../drawings/drawing1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3.%20k&#246;r\Input\3.%20k&#246;r%20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Munka2!$C$4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3E2-4DF2-97BF-36C974E4DE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Munka2!$A$5:$B$7</c:f>
              <c:strCache>
                <c:ptCount val="3"/>
                <c:pt idx="0">
                  <c:v>Jelenleg helyzet</c:v>
                </c:pt>
                <c:pt idx="1">
                  <c:v>Várakozások</c:v>
                </c:pt>
                <c:pt idx="2">
                  <c:v>MNB konjunktúra index</c:v>
                </c:pt>
              </c:strCache>
            </c:strRef>
          </c:cat>
          <c:val>
            <c:numRef>
              <c:f>Munka2!$C$5:$C$7</c:f>
              <c:numCache>
                <c:formatCode>General\ "pont"</c:formatCode>
                <c:ptCount val="3"/>
                <c:pt idx="0">
                  <c:v>-32</c:v>
                </c:pt>
                <c:pt idx="1">
                  <c:v>4</c:v>
                </c:pt>
                <c:pt idx="2">
                  <c:v>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E2-4DF2-97BF-36C974E4DE2B}"/>
            </c:ext>
          </c:extLst>
        </c:ser>
        <c:ser>
          <c:idx val="1"/>
          <c:order val="1"/>
          <c:tx>
            <c:strRef>
              <c:f>Munka2!$D$4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CC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3E2-4DF2-97BF-36C974E4DE2B}"/>
              </c:ext>
            </c:extLst>
          </c:dPt>
          <c:dLbls>
            <c:dLbl>
              <c:idx val="0"/>
              <c:layout>
                <c:manualLayout>
                  <c:x val="1.3936909039391411E-2"/>
                  <c:y val="2.75507731462841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3E2-4DF2-97BF-36C974E4DE2B}"/>
                </c:ext>
              </c:extLst>
            </c:dLbl>
            <c:dLbl>
              <c:idx val="1"/>
              <c:layout>
                <c:manualLayout>
                  <c:x val="-1.2543218135452271E-2"/>
                  <c:y val="1.1020309258513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3E2-4DF2-97BF-36C974E4DE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Munka2!$A$5:$B$7</c:f>
              <c:strCache>
                <c:ptCount val="3"/>
                <c:pt idx="0">
                  <c:v>Jelenleg helyzet</c:v>
                </c:pt>
                <c:pt idx="1">
                  <c:v>Várakozások</c:v>
                </c:pt>
                <c:pt idx="2">
                  <c:v>MNB konjunktúra index</c:v>
                </c:pt>
              </c:strCache>
            </c:strRef>
          </c:cat>
          <c:val>
            <c:numRef>
              <c:f>Munka2!$D$5:$D$7</c:f>
              <c:numCache>
                <c:formatCode>General\ "pont"</c:formatCode>
                <c:ptCount val="3"/>
                <c:pt idx="0">
                  <c:v>-29</c:v>
                </c:pt>
                <c:pt idx="1">
                  <c:v>17</c:v>
                </c:pt>
                <c:pt idx="2">
                  <c:v>-6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3E2-4DF2-97BF-36C974E4DE2B}"/>
            </c:ext>
          </c:extLst>
        </c:ser>
        <c:ser>
          <c:idx val="2"/>
          <c:order val="2"/>
          <c:tx>
            <c:strRef>
              <c:f>Munka2!$E$4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3E2-4DF2-97BF-36C974E4DE2B}"/>
              </c:ext>
            </c:extLst>
          </c:dPt>
          <c:dLbls>
            <c:dLbl>
              <c:idx val="0"/>
              <c:layout>
                <c:manualLayout>
                  <c:x val="3.3448581694539389E-2"/>
                  <c:y val="-5.5097207588133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3E2-4DF2-97BF-36C974E4DE2B}"/>
                </c:ext>
              </c:extLst>
            </c:dLbl>
            <c:dLbl>
              <c:idx val="2"/>
              <c:layout>
                <c:manualLayout>
                  <c:x val="9.7558363275738851E-3"/>
                  <c:y val="2.7550773146283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3E2-4DF2-97BF-36C974E4DE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Munka2!$A$5:$B$7</c:f>
              <c:strCache>
                <c:ptCount val="3"/>
                <c:pt idx="0">
                  <c:v>Jelenleg helyzet</c:v>
                </c:pt>
                <c:pt idx="1">
                  <c:v>Várakozások</c:v>
                </c:pt>
                <c:pt idx="2">
                  <c:v>MNB konjunktúra index</c:v>
                </c:pt>
              </c:strCache>
            </c:strRef>
          </c:cat>
          <c:val>
            <c:numRef>
              <c:f>Munka2!$E$5:$E$7</c:f>
              <c:numCache>
                <c:formatCode>General\ "pont"</c:formatCode>
                <c:ptCount val="3"/>
                <c:pt idx="0">
                  <c:v>-28</c:v>
                </c:pt>
                <c:pt idx="1">
                  <c:v>21</c:v>
                </c:pt>
                <c:pt idx="2">
                  <c:v>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3E2-4DF2-97BF-36C974E4DE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896932095"/>
        <c:axId val="1896914207"/>
      </c:bar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7075678040245"/>
          <c:y val="2.6284892866012901E-2"/>
          <c:w val="0.73365146544181981"/>
          <c:h val="0.8287733967532419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Munka1!$A$54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C34-4C0F-892C-378A6C24A43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17C-4966-A5AD-430B50507E2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C34-4C0F-892C-378A6C24A436}"/>
              </c:ext>
            </c:extLst>
          </c:dPt>
          <c:dLbls>
            <c:dLbl>
              <c:idx val="1"/>
              <c:layout>
                <c:manualLayout>
                  <c:x val="1.0185067526415994E-16"/>
                  <c:y val="1.164875571110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34-4C0F-892C-378A6C24A436}"/>
                </c:ext>
              </c:extLst>
            </c:dLbl>
            <c:dLbl>
              <c:idx val="3"/>
              <c:layout>
                <c:manualLayout>
                  <c:x val="-4.1666666666667681E-3"/>
                  <c:y val="9.319004568880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34-4C0F-892C-378A6C24A4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Munka1!$B$53:$G$53</c:f>
              <c:strCache>
                <c:ptCount val="6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Munka1!$B$54:$G$54</c:f>
              <c:numCache>
                <c:formatCode>0%</c:formatCode>
                <c:ptCount val="6"/>
                <c:pt idx="0">
                  <c:v>0.77494545454545438</c:v>
                </c:pt>
                <c:pt idx="1">
                  <c:v>0.84343437799511489</c:v>
                </c:pt>
                <c:pt idx="2">
                  <c:v>0.85590062111801246</c:v>
                </c:pt>
                <c:pt idx="3">
                  <c:v>0.86814951621568315</c:v>
                </c:pt>
                <c:pt idx="4">
                  <c:v>0.8844537815126049</c:v>
                </c:pt>
                <c:pt idx="5">
                  <c:v>0.91455696202531644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34-4C0F-892C-378A6C24A436}"/>
            </c:ext>
          </c:extLst>
        </c:ser>
        <c:ser>
          <c:idx val="1"/>
          <c:order val="1"/>
          <c:tx>
            <c:strRef>
              <c:f>Munka1!$A$55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C34-4C0F-892C-378A6C24A43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17C-4966-A5AD-430B50507E2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C34-4C0F-892C-378A6C24A43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Munka1!$B$53:$G$53</c:f>
              <c:strCache>
                <c:ptCount val="6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Munka1!$B$55:$G$55</c:f>
              <c:numCache>
                <c:formatCode>0%</c:formatCode>
                <c:ptCount val="6"/>
                <c:pt idx="0">
                  <c:v>0.67519035532994942</c:v>
                </c:pt>
                <c:pt idx="1">
                  <c:v>0.80854755775995901</c:v>
                </c:pt>
                <c:pt idx="2">
                  <c:v>0.77149837133550492</c:v>
                </c:pt>
                <c:pt idx="3">
                  <c:v>0.85268811860402027</c:v>
                </c:pt>
                <c:pt idx="4">
                  <c:v>0.80644171779141105</c:v>
                </c:pt>
                <c:pt idx="5">
                  <c:v>0.96574074074074079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C34-4C0F-892C-378A6C24A436}"/>
            </c:ext>
          </c:extLst>
        </c:ser>
        <c:ser>
          <c:idx val="2"/>
          <c:order val="2"/>
          <c:tx>
            <c:strRef>
              <c:f>Munka1!$A$56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C34-4C0F-892C-378A6C24A436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17C-4966-A5AD-430B50507E2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2C34-4C0F-892C-378A6C24A436}"/>
              </c:ext>
            </c:extLst>
          </c:dPt>
          <c:dLbls>
            <c:dLbl>
              <c:idx val="1"/>
              <c:layout>
                <c:manualLayout>
                  <c:x val="0"/>
                  <c:y val="-4.65950228444031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C34-4C0F-892C-378A6C24A436}"/>
                </c:ext>
              </c:extLst>
            </c:dLbl>
            <c:dLbl>
              <c:idx val="3"/>
              <c:layout>
                <c:manualLayout>
                  <c:x val="-2.7777777777778798E-3"/>
                  <c:y val="-6.98925342666030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C34-4C0F-892C-378A6C24A4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Munka1!$B$53:$G$53</c:f>
              <c:strCache>
                <c:ptCount val="6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Munka1!$B$56:$G$56</c:f>
              <c:numCache>
                <c:formatCode>0%</c:formatCode>
                <c:ptCount val="6"/>
                <c:pt idx="0">
                  <c:v>0.71971608832807565</c:v>
                </c:pt>
                <c:pt idx="1">
                  <c:v>0.83041966094741682</c:v>
                </c:pt>
                <c:pt idx="2">
                  <c:v>0.83971553610503291</c:v>
                </c:pt>
                <c:pt idx="3">
                  <c:v>0.86543635699614718</c:v>
                </c:pt>
                <c:pt idx="4">
                  <c:v>0.89417808219178063</c:v>
                </c:pt>
                <c:pt idx="5">
                  <c:v>0.96964285714285703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C34-4C0F-892C-378A6C24A4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908155487"/>
        <c:axId val="908155071"/>
      </c:barChart>
      <c:catAx>
        <c:axId val="9081554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3128843013148088"/>
          <c:w val="0.40077165354330707"/>
          <c:h val="6.63220341534270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268219597550309"/>
          <c:y val="0"/>
          <c:w val="0.55409558180227469"/>
          <c:h val="0.85027921818907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Munka1!$A$61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ABF-470B-AEE7-2668C4CF3A7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7ABF-470B-AEE7-2668C4CF3A7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7ABF-470B-AEE7-2668C4CF3A73}"/>
              </c:ext>
            </c:extLst>
          </c:dPt>
          <c:dLbls>
            <c:dLbl>
              <c:idx val="1"/>
              <c:layout>
                <c:manualLayout>
                  <c:x val="1.388888888888787E-3"/>
                  <c:y val="4.77907143018398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BF-470B-AEE7-2668C4CF3A73}"/>
                </c:ext>
              </c:extLst>
            </c:dLbl>
            <c:dLbl>
              <c:idx val="2"/>
              <c:layout>
                <c:manualLayout>
                  <c:x val="0"/>
                  <c:y val="4.77907143018416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ABF-470B-AEE7-2668C4CF3A73}"/>
                </c:ext>
              </c:extLst>
            </c:dLbl>
            <c:dLbl>
              <c:idx val="3"/>
              <c:layout>
                <c:manualLayout>
                  <c:x val="0"/>
                  <c:y val="5.973839287730112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3.23304182251958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7ABF-470B-AEE7-2668C4CF3A73}"/>
                </c:ext>
              </c:extLst>
            </c:dLbl>
            <c:dLbl>
              <c:idx val="4"/>
              <c:layout>
                <c:manualLayout>
                  <c:x val="0"/>
                  <c:y val="7.1686071452762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ABF-470B-AEE7-2668C4CF3A73}"/>
                </c:ext>
              </c:extLst>
            </c:dLbl>
            <c:dLbl>
              <c:idx val="5"/>
              <c:layout>
                <c:manualLayout>
                  <c:x val="-6.9444444444444447E-4"/>
                  <c:y val="4.708821154718873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562445319335085E-2"/>
                      <c:h val="4.427809680065627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7ABF-470B-AEE7-2668C4CF3A73}"/>
                </c:ext>
              </c:extLst>
            </c:dLbl>
            <c:dLbl>
              <c:idx val="6"/>
              <c:layout>
                <c:manualLayout>
                  <c:x val="1.3888888888888889E-3"/>
                  <c:y val="-2.222587293837481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4B1-44C7-9A92-A947BC36F7B6}"/>
                </c:ext>
              </c:extLst>
            </c:dLbl>
            <c:dLbl>
              <c:idx val="7"/>
              <c:layout>
                <c:manualLayout>
                  <c:x val="2.7777777777777779E-3"/>
                  <c:y val="7.1686071452762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ABF-470B-AEE7-2668C4CF3A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Munka1!$B$60:$I$60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Kereskedelem</c:v>
                </c:pt>
                <c:pt idx="4">
                  <c:v>Feldolgozóipar (gyártás)</c:v>
                </c:pt>
                <c:pt idx="5">
                  <c:v>A válaszadók súlyozott átlaga</c:v>
                </c:pt>
                <c:pt idx="6">
                  <c:v>Építőipar</c:v>
                </c:pt>
                <c:pt idx="7">
                  <c:v>Mezőgazdaság</c:v>
                </c:pt>
              </c:strCache>
            </c:strRef>
          </c:cat>
          <c:val>
            <c:numRef>
              <c:f>Munka1!$B$61:$I$61</c:f>
              <c:numCache>
                <c:formatCode>0%</c:formatCode>
                <c:ptCount val="8"/>
                <c:pt idx="0">
                  <c:v>0.45495049504950491</c:v>
                </c:pt>
                <c:pt idx="1">
                  <c:v>0.79267080745341589</c:v>
                </c:pt>
                <c:pt idx="2">
                  <c:v>0.77850000000000008</c:v>
                </c:pt>
                <c:pt idx="3">
                  <c:v>0.84342403628117912</c:v>
                </c:pt>
                <c:pt idx="4">
                  <c:v>0.84137323943661968</c:v>
                </c:pt>
                <c:pt idx="5">
                  <c:v>0.84343437799511489</c:v>
                </c:pt>
                <c:pt idx="6">
                  <c:v>0.84984076433121025</c:v>
                </c:pt>
                <c:pt idx="7">
                  <c:v>0.93884615384615366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BF-470B-AEE7-2668C4CF3A73}"/>
            </c:ext>
          </c:extLst>
        </c:ser>
        <c:ser>
          <c:idx val="1"/>
          <c:order val="1"/>
          <c:tx>
            <c:strRef>
              <c:f>Munka1!$A$62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ABF-470B-AEE7-2668C4CF3A7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7ABF-470B-AEE7-2668C4CF3A73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5FF-428C-BD58-8D885B03F36A}"/>
              </c:ext>
            </c:extLst>
          </c:dPt>
          <c:dLbls>
            <c:dLbl>
              <c:idx val="7"/>
              <c:layout>
                <c:manualLayout>
                  <c:x val="1.5277777777777574E-2"/>
                  <c:y val="2.3895357150920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4B1-44C7-9A92-A947BC36F7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Munka1!$B$60:$I$60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Kereskedelem</c:v>
                </c:pt>
                <c:pt idx="4">
                  <c:v>Feldolgozóipar (gyártás)</c:v>
                </c:pt>
                <c:pt idx="5">
                  <c:v>A válaszadók súlyozott átlaga</c:v>
                </c:pt>
                <c:pt idx="6">
                  <c:v>Építőipar</c:v>
                </c:pt>
                <c:pt idx="7">
                  <c:v>Mezőgazdaság</c:v>
                </c:pt>
              </c:strCache>
            </c:strRef>
          </c:cat>
          <c:val>
            <c:numRef>
              <c:f>Munka1!$B$62:$I$62</c:f>
              <c:numCache>
                <c:formatCode>0%</c:formatCode>
                <c:ptCount val="8"/>
                <c:pt idx="0">
                  <c:v>0.29349593495934956</c:v>
                </c:pt>
                <c:pt idx="1">
                  <c:v>0.67638623326959835</c:v>
                </c:pt>
                <c:pt idx="2">
                  <c:v>0.72280701754385956</c:v>
                </c:pt>
                <c:pt idx="3">
                  <c:v>0.80206422018348622</c:v>
                </c:pt>
                <c:pt idx="4">
                  <c:v>0.90401459854014576</c:v>
                </c:pt>
                <c:pt idx="5">
                  <c:v>0.80854755775995901</c:v>
                </c:pt>
                <c:pt idx="6">
                  <c:v>0.86704545454545456</c:v>
                </c:pt>
                <c:pt idx="7">
                  <c:v>0.89935897435897427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BF-470B-AEE7-2668C4CF3A73}"/>
            </c:ext>
          </c:extLst>
        </c:ser>
        <c:ser>
          <c:idx val="2"/>
          <c:order val="2"/>
          <c:tx>
            <c:strRef>
              <c:f>Munka1!$A$63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ABF-470B-AEE7-2668C4CF3A73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ABF-470B-AEE7-2668C4CF3A7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ABF-470B-AEE7-2668C4CF3A73}"/>
              </c:ext>
            </c:extLst>
          </c:dPt>
          <c:dLbls>
            <c:dLbl>
              <c:idx val="1"/>
              <c:layout>
                <c:manualLayout>
                  <c:x val="-4.1666666666666666E-3"/>
                  <c:y val="-4.77907143018416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BF-470B-AEE7-2668C4CF3A73}"/>
                </c:ext>
              </c:extLst>
            </c:dLbl>
            <c:dLbl>
              <c:idx val="2"/>
              <c:layout>
                <c:manualLayout>
                  <c:x val="2.7777777777777779E-3"/>
                  <c:y val="-4.77907143018425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4.427809680065627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7ABF-470B-AEE7-2668C4CF3A73}"/>
                </c:ext>
              </c:extLst>
            </c:dLbl>
            <c:dLbl>
              <c:idx val="3"/>
              <c:layout>
                <c:manualLayout>
                  <c:x val="0"/>
                  <c:y val="-7.16860714527633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ABF-470B-AEE7-2668C4CF3A73}"/>
                </c:ext>
              </c:extLst>
            </c:dLbl>
            <c:dLbl>
              <c:idx val="4"/>
              <c:layout>
                <c:manualLayout>
                  <c:x val="-1.0185067526415994E-16"/>
                  <c:y val="-2.38953571509212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ABF-470B-AEE7-2668C4CF3A73}"/>
                </c:ext>
              </c:extLst>
            </c:dLbl>
            <c:dLbl>
              <c:idx val="5"/>
              <c:layout>
                <c:manualLayout>
                  <c:x val="2.777777777777676E-3"/>
                  <c:y val="-7.1686071452762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ABF-470B-AEE7-2668C4CF3A73}"/>
                </c:ext>
              </c:extLst>
            </c:dLbl>
            <c:dLbl>
              <c:idx val="6"/>
              <c:layout>
                <c:manualLayout>
                  <c:x val="-1.0185067526415994E-16"/>
                  <c:y val="-4.84933738768484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4B1-44C7-9A92-A947BC36F7B6}"/>
                </c:ext>
              </c:extLst>
            </c:dLbl>
            <c:dLbl>
              <c:idx val="7"/>
              <c:layout>
                <c:manualLayout>
                  <c:x val="-1.3888888888889906E-3"/>
                  <c:y val="-4.77925868337359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3.47199539402879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7ABF-470B-AEE7-2668C4CF3A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Munka1!$B$60:$I$60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Kereskedelem</c:v>
                </c:pt>
                <c:pt idx="4">
                  <c:v>Feldolgozóipar (gyártás)</c:v>
                </c:pt>
                <c:pt idx="5">
                  <c:v>A válaszadók súlyozott átlaga</c:v>
                </c:pt>
                <c:pt idx="6">
                  <c:v>Építőipar</c:v>
                </c:pt>
                <c:pt idx="7">
                  <c:v>Mezőgazdaság</c:v>
                </c:pt>
              </c:strCache>
            </c:strRef>
          </c:cat>
          <c:val>
            <c:numRef>
              <c:f>Munka1!$B$63:$I$63</c:f>
              <c:numCache>
                <c:formatCode>0%</c:formatCode>
                <c:ptCount val="8"/>
                <c:pt idx="0">
                  <c:v>0.37500000000000006</c:v>
                </c:pt>
                <c:pt idx="1">
                  <c:v>0.74013563501849555</c:v>
                </c:pt>
                <c:pt idx="2">
                  <c:v>0.74220779220779221</c:v>
                </c:pt>
                <c:pt idx="3">
                  <c:v>0.78284823284823291</c:v>
                </c:pt>
                <c:pt idx="4">
                  <c:v>0.81217391304347808</c:v>
                </c:pt>
                <c:pt idx="5">
                  <c:v>0.83041966094741682</c:v>
                </c:pt>
                <c:pt idx="6">
                  <c:v>0.85224274406332468</c:v>
                </c:pt>
                <c:pt idx="7">
                  <c:v>0.88945312499999996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BF-470B-AEE7-2668C4CF3A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056426703"/>
        <c:axId val="737791391"/>
      </c:barChart>
      <c:catAx>
        <c:axId val="1056426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1391"/>
        <c:crosses val="autoZero"/>
        <c:auto val="1"/>
        <c:lblAlgn val="ctr"/>
        <c:lblOffset val="100"/>
        <c:noMultiLvlLbl val="0"/>
      </c:catAx>
      <c:valAx>
        <c:axId val="73779139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642670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2650935870129669"/>
          <c:w val="0.40077165354330702"/>
          <c:h val="6.63220341534270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79090113735782E-2"/>
          <c:y val="4.0232724079257917E-2"/>
          <c:w val="0.83222090988626407"/>
          <c:h val="0.72602073885258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Munka1!$A$68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1E6-4739-A62A-F55E6201ECF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6FC-474C-837B-FA37B7B9A7AC}"/>
              </c:ext>
            </c:extLst>
          </c:dPt>
          <c:dLbls>
            <c:dLbl>
              <c:idx val="0"/>
              <c:layout>
                <c:manualLayout>
                  <c:x val="-1.1111111111111112E-2"/>
                  <c:y val="5.21866086285831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1E6-4739-A62A-F55E6201ECF8}"/>
                </c:ext>
              </c:extLst>
            </c:dLbl>
            <c:dLbl>
              <c:idx val="1"/>
              <c:layout>
                <c:manualLayout>
                  <c:x val="-1.2500000000000001E-2"/>
                  <c:y val="5.21886632194750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1E6-4739-A62A-F55E6201ECF8}"/>
                </c:ext>
              </c:extLst>
            </c:dLbl>
            <c:dLbl>
              <c:idx val="2"/>
              <c:layout>
                <c:manualLayout>
                  <c:x val="-1.8055555555555554E-2"/>
                  <c:y val="2.60933043142915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1E6-4739-A62A-F55E6201ECF8}"/>
                </c:ext>
              </c:extLst>
            </c:dLbl>
            <c:dLbl>
              <c:idx val="3"/>
              <c:layout>
                <c:manualLayout>
                  <c:x val="-4.1666666666666666E-3"/>
                  <c:y val="2.60953589051824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FC-474C-837B-FA37B7B9A7AC}"/>
                </c:ext>
              </c:extLst>
            </c:dLbl>
            <c:dLbl>
              <c:idx val="4"/>
              <c:layout>
                <c:manualLayout>
                  <c:x val="-2.7777777777778798E-3"/>
                  <c:y val="5.21927724012558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E6-4739-A62A-F55E6201EC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Munka1!$B$67:$F$67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A válaszadók súlyozott átlaga</c:v>
                </c:pt>
                <c:pt idx="4">
                  <c:v>Nagy</c:v>
                </c:pt>
              </c:strCache>
            </c:strRef>
          </c:cat>
          <c:val>
            <c:numRef>
              <c:f>Munka1!$B$68:$F$68</c:f>
              <c:numCache>
                <c:formatCode>0%</c:formatCode>
                <c:ptCount val="5"/>
                <c:pt idx="0">
                  <c:v>-0.47379032258064524</c:v>
                </c:pt>
                <c:pt idx="1">
                  <c:v>-0.43366336633663366</c:v>
                </c:pt>
                <c:pt idx="2">
                  <c:v>-0.43902439024390244</c:v>
                </c:pt>
                <c:pt idx="3">
                  <c:v>-0.46389623997722818</c:v>
                </c:pt>
                <c:pt idx="4">
                  <c:v>-0.47619047619047622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E6-4739-A62A-F55E6201ECF8}"/>
            </c:ext>
          </c:extLst>
        </c:ser>
        <c:ser>
          <c:idx val="1"/>
          <c:order val="1"/>
          <c:tx>
            <c:strRef>
              <c:f>Munka1!$A$69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41E6-4739-A62A-F55E6201ECF8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1E6-4739-A62A-F55E6201ECF8}"/>
              </c:ext>
            </c:extLst>
          </c:dPt>
          <c:dLbls>
            <c:dLbl>
              <c:idx val="0"/>
              <c:layout>
                <c:manualLayout>
                  <c:x val="-6.9444444444444441E-3"/>
                  <c:y val="2.60953589051834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1E6-4739-A62A-F55E6201ECF8}"/>
                </c:ext>
              </c:extLst>
            </c:dLbl>
            <c:dLbl>
              <c:idx val="2"/>
              <c:layout>
                <c:manualLayout>
                  <c:x val="-1.0185067526415994E-16"/>
                  <c:y val="-1.04369108075384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1E6-4739-A62A-F55E6201ECF8}"/>
                </c:ext>
              </c:extLst>
            </c:dLbl>
            <c:dLbl>
              <c:idx val="3"/>
              <c:layout>
                <c:manualLayout>
                  <c:x val="1.2500000000000001E-2"/>
                  <c:y val="-2.60933043142911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1E6-4739-A62A-F55E6201ECF8}"/>
                </c:ext>
              </c:extLst>
            </c:dLbl>
            <c:dLbl>
              <c:idx val="4"/>
              <c:layout>
                <c:manualLayout>
                  <c:x val="4.1666666666666666E-3"/>
                  <c:y val="-2.60933043142911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D43-41A7-91ED-9AE35F630C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Munka1!$B$67:$F$67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A válaszadók súlyozott átlaga</c:v>
                </c:pt>
                <c:pt idx="4">
                  <c:v>Nagy</c:v>
                </c:pt>
              </c:strCache>
            </c:strRef>
          </c:cat>
          <c:val>
            <c:numRef>
              <c:f>Munka1!$B$69:$F$69</c:f>
              <c:numCache>
                <c:formatCode>0%</c:formatCode>
                <c:ptCount val="5"/>
                <c:pt idx="0">
                  <c:v>-0.55862068965517242</c:v>
                </c:pt>
                <c:pt idx="1">
                  <c:v>-0.51273885350318471</c:v>
                </c:pt>
                <c:pt idx="2">
                  <c:v>-0.49090909090909091</c:v>
                </c:pt>
                <c:pt idx="3">
                  <c:v>-0.43463925864322872</c:v>
                </c:pt>
                <c:pt idx="4">
                  <c:v>-0.22807017543859648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E6-4739-A62A-F55E6201ECF8}"/>
            </c:ext>
          </c:extLst>
        </c:ser>
        <c:ser>
          <c:idx val="2"/>
          <c:order val="2"/>
          <c:tx>
            <c:strRef>
              <c:f>Munka1!$A$70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1E6-4739-A62A-F55E6201ECF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1E6-4739-A62A-F55E6201ECF8}"/>
              </c:ext>
            </c:extLst>
          </c:dPt>
          <c:dLbls>
            <c:dLbl>
              <c:idx val="0"/>
              <c:layout>
                <c:manualLayout>
                  <c:x val="9.7222222222222224E-3"/>
                  <c:y val="7.82819675337666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E6-4739-A62A-F55E6201ECF8}"/>
                </c:ext>
              </c:extLst>
            </c:dLbl>
            <c:dLbl>
              <c:idx val="1"/>
              <c:layout>
                <c:manualLayout>
                  <c:x val="1.111111111111111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1E6-4739-A62A-F55E6201ECF8}"/>
                </c:ext>
              </c:extLst>
            </c:dLbl>
            <c:dLbl>
              <c:idx val="2"/>
              <c:layout>
                <c:manualLayout>
                  <c:x val="1.1111111111111009E-2"/>
                  <c:y val="-5.21824994468004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1E6-4739-A62A-F55E6201ECF8}"/>
                </c:ext>
              </c:extLst>
            </c:dLbl>
            <c:dLbl>
              <c:idx val="3"/>
              <c:layout>
                <c:manualLayout>
                  <c:x val="2.4999999999999897E-2"/>
                  <c:y val="1.04381435620730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1E6-4739-A62A-F55E6201ECF8}"/>
                </c:ext>
              </c:extLst>
            </c:dLbl>
            <c:dLbl>
              <c:idx val="4"/>
              <c:layout>
                <c:manualLayout>
                  <c:x val="1.8055555555555554E-2"/>
                  <c:y val="5.21927724012558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E6-4739-A62A-F55E6201EC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Munka1!$B$67:$F$67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A válaszadók súlyozott átlaga</c:v>
                </c:pt>
                <c:pt idx="4">
                  <c:v>Nagy</c:v>
                </c:pt>
              </c:strCache>
            </c:strRef>
          </c:cat>
          <c:val>
            <c:numRef>
              <c:f>Munka1!$B$70:$F$70</c:f>
              <c:numCache>
                <c:formatCode>0%</c:formatCode>
                <c:ptCount val="5"/>
                <c:pt idx="0">
                  <c:v>-0.56340474811812391</c:v>
                </c:pt>
                <c:pt idx="1">
                  <c:v>-0.53813559322033888</c:v>
                </c:pt>
                <c:pt idx="2">
                  <c:v>-0.46405228758169936</c:v>
                </c:pt>
                <c:pt idx="3">
                  <c:v>-0.4417271583365151</c:v>
                </c:pt>
                <c:pt idx="4">
                  <c:v>-0.17241379310344829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E6-4739-A62A-F55E6201EC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0055071"/>
        <c:axId val="1040053823"/>
      </c:barChart>
      <c:catAx>
        <c:axId val="1040055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0053823"/>
        <c:crosses val="autoZero"/>
        <c:auto val="1"/>
        <c:lblAlgn val="ctr"/>
        <c:lblOffset val="50"/>
        <c:noMultiLvlLbl val="0"/>
      </c:catAx>
      <c:valAx>
        <c:axId val="1040053823"/>
        <c:scaling>
          <c:orientation val="minMax"/>
          <c:max val="0.30000000000000004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100% felett  </a:t>
                </a:r>
                <a:r>
                  <a:rPr lang="hu-HU" b="1" dirty="0">
                    <a:solidFill>
                      <a:srgbClr val="FF0000"/>
                    </a:solidFill>
                  </a:rPr>
                  <a:t>100% alatt</a:t>
                </a:r>
              </a:p>
            </c:rich>
          </c:tx>
          <c:layout>
            <c:manualLayout>
              <c:xMode val="edge"/>
              <c:yMode val="edge"/>
              <c:x val="0.95333136482939607"/>
              <c:y val="9.6290456692408686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0055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35433070865E-2"/>
          <c:y val="3.8202655206930031E-2"/>
          <c:w val="0.83218624234470695"/>
          <c:h val="0.739845225820532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Munka1!$A$76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53C-41D5-B111-8B75A59E225C}"/>
              </c:ext>
            </c:extLst>
          </c:dPt>
          <c:dLbls>
            <c:dLbl>
              <c:idx val="0"/>
              <c:layout>
                <c:manualLayout>
                  <c:x val="0"/>
                  <c:y val="1.0529544908094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091-4863-AE04-940B57A1AD25}"/>
                </c:ext>
              </c:extLst>
            </c:dLbl>
            <c:dLbl>
              <c:idx val="3"/>
              <c:layout>
                <c:manualLayout>
                  <c:x val="-8.3333333333333332E-3"/>
                  <c:y val="7.89715868107081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3C-41D5-B111-8B75A59E225C}"/>
                </c:ext>
              </c:extLst>
            </c:dLbl>
            <c:dLbl>
              <c:idx val="4"/>
              <c:layout>
                <c:manualLayout>
                  <c:x val="-4.166666666666768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91-4863-AE04-940B57A1AD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Munka1!$B$75:$F$75</c:f>
              <c:strCache>
                <c:ptCount val="5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Közép</c:v>
                </c:pt>
                <c:pt idx="4">
                  <c:v>Nagy</c:v>
                </c:pt>
              </c:strCache>
            </c:strRef>
          </c:cat>
          <c:val>
            <c:numRef>
              <c:f>Munka1!$B$76:$F$76</c:f>
              <c:numCache>
                <c:formatCode>0%</c:formatCode>
                <c:ptCount val="5"/>
                <c:pt idx="0">
                  <c:v>-0.12567204301075266</c:v>
                </c:pt>
                <c:pt idx="1">
                  <c:v>-3.2679630370368966E-3</c:v>
                </c:pt>
                <c:pt idx="2">
                  <c:v>-4.5544554455445557E-2</c:v>
                </c:pt>
                <c:pt idx="3">
                  <c:v>5.6910569105691061E-2</c:v>
                </c:pt>
                <c:pt idx="4">
                  <c:v>0.13095238095238096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3C-41D5-B111-8B75A59E225C}"/>
            </c:ext>
          </c:extLst>
        </c:ser>
        <c:ser>
          <c:idx val="1"/>
          <c:order val="1"/>
          <c:tx>
            <c:strRef>
              <c:f>Munka1!$A$77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353C-41D5-B111-8B75A59E225C}"/>
              </c:ext>
            </c:extLst>
          </c:dPt>
          <c:dLbls>
            <c:dLbl>
              <c:idx val="1"/>
              <c:layout>
                <c:manualLayout>
                  <c:x val="-6.94444444444444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53C-41D5-B111-8B75A59E225C}"/>
                </c:ext>
              </c:extLst>
            </c:dLbl>
            <c:dLbl>
              <c:idx val="2"/>
              <c:layout>
                <c:manualLayout>
                  <c:x val="-9.7222222222222224E-3"/>
                  <c:y val="-7.89715868107086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3C-41D5-B111-8B75A59E225C}"/>
                </c:ext>
              </c:extLst>
            </c:dLbl>
            <c:dLbl>
              <c:idx val="3"/>
              <c:layout>
                <c:manualLayout>
                  <c:x val="-1.3888888888889906E-3"/>
                  <c:y val="2.6323862270236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091-4863-AE04-940B57A1AD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Munka1!$B$75:$F$75</c:f>
              <c:strCache>
                <c:ptCount val="5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Közép</c:v>
                </c:pt>
                <c:pt idx="4">
                  <c:v>Nagy</c:v>
                </c:pt>
              </c:strCache>
            </c:strRef>
          </c:cat>
          <c:val>
            <c:numRef>
              <c:f>Munka1!$B$77:$F$77</c:f>
              <c:numCache>
                <c:formatCode>0%</c:formatCode>
                <c:ptCount val="5"/>
                <c:pt idx="0">
                  <c:v>0.14252873563218393</c:v>
                </c:pt>
                <c:pt idx="1">
                  <c:v>0.16766044379659578</c:v>
                </c:pt>
                <c:pt idx="2">
                  <c:v>0.20063694267515922</c:v>
                </c:pt>
                <c:pt idx="3">
                  <c:v>0.2181818181818182</c:v>
                </c:pt>
                <c:pt idx="4">
                  <c:v>0.15789473684210525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3C-41D5-B111-8B75A59E225C}"/>
            </c:ext>
          </c:extLst>
        </c:ser>
        <c:ser>
          <c:idx val="2"/>
          <c:order val="2"/>
          <c:tx>
            <c:strRef>
              <c:f>Munka1!$A$78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53C-41D5-B111-8B75A59E225C}"/>
              </c:ext>
            </c:extLst>
          </c:dPt>
          <c:dLbls>
            <c:dLbl>
              <c:idx val="0"/>
              <c:layout>
                <c:manualLayout>
                  <c:x val="1.3888888888888888E-2"/>
                  <c:y val="-1.8426703589165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3C-41D5-B111-8B75A59E225C}"/>
                </c:ext>
              </c:extLst>
            </c:dLbl>
            <c:dLbl>
              <c:idx val="2"/>
              <c:layout>
                <c:manualLayout>
                  <c:x val="2.7777777777777779E-3"/>
                  <c:y val="-1.206496416502935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3C-41D5-B111-8B75A59E22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Munka1!$B$75:$F$75</c:f>
              <c:strCache>
                <c:ptCount val="5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Közép</c:v>
                </c:pt>
                <c:pt idx="4">
                  <c:v>Nagy</c:v>
                </c:pt>
              </c:strCache>
            </c:strRef>
          </c:cat>
          <c:val>
            <c:numRef>
              <c:f>Munka1!$B$78:$F$78</c:f>
              <c:numCache>
                <c:formatCode>0%</c:formatCode>
                <c:ptCount val="5"/>
                <c:pt idx="0">
                  <c:v>0.15807759119861031</c:v>
                </c:pt>
                <c:pt idx="1">
                  <c:v>0.23453231672685876</c:v>
                </c:pt>
                <c:pt idx="2">
                  <c:v>0.29872881355932202</c:v>
                </c:pt>
                <c:pt idx="3">
                  <c:v>0.32679738562091498</c:v>
                </c:pt>
                <c:pt idx="4">
                  <c:v>0.32758620689655177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3C-41D5-B111-8B75A59E225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37789727"/>
        <c:axId val="737790559"/>
      </c:bar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in val="-0.2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  Nő </a:t>
                </a:r>
                <a:r>
                  <a:rPr lang="hu-HU" b="1" dirty="0"/>
                  <a:t>       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458333333333333"/>
              <c:y val="0.377819762380506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2430521585567083"/>
          <c:w val="0.40077165354330702"/>
          <c:h val="7.3062397917305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86712598425195"/>
          <c:y val="2.6284892866012901E-2"/>
          <c:w val="0.56424748468941377"/>
          <c:h val="0.713725023170008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Munka1!$A$83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C30-4E0A-970A-D599DF79332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B66-4F6F-9934-868BF5E9BEAA}"/>
              </c:ext>
            </c:extLst>
          </c:dPt>
          <c:dLbls>
            <c:dLbl>
              <c:idx val="0"/>
              <c:layout>
                <c:manualLayout>
                  <c:x val="0"/>
                  <c:y val="1.2667202080373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30-4E0A-970A-D599DF793329}"/>
                </c:ext>
              </c:extLst>
            </c:dLbl>
            <c:dLbl>
              <c:idx val="1"/>
              <c:layout>
                <c:manualLayout>
                  <c:x val="-2.7774496937882256E-3"/>
                  <c:y val="2.5334404160746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C30-4E0A-970A-D599DF793329}"/>
                </c:ext>
              </c:extLst>
            </c:dLbl>
            <c:dLbl>
              <c:idx val="2"/>
              <c:layout>
                <c:manualLayout>
                  <c:x val="-1.0185067526415994E-16"/>
                  <c:y val="5.0668808321493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C30-4E0A-970A-D599DF793329}"/>
                </c:ext>
              </c:extLst>
            </c:dLbl>
            <c:dLbl>
              <c:idx val="3"/>
              <c:layout>
                <c:manualLayout>
                  <c:x val="-1.0185067526415994E-16"/>
                  <c:y val="7.60032124822409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C30-4E0A-970A-D599DF793329}"/>
                </c:ext>
              </c:extLst>
            </c:dLbl>
            <c:dLbl>
              <c:idx val="6"/>
              <c:layout>
                <c:manualLayout>
                  <c:x val="-4.8610892388451343E-2"/>
                  <c:y val="3.800160624112049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798665791776027E-2"/>
                      <c:h val="4.94780913259388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2B66-4F6F-9934-868BF5E9BE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Munka1!$B$82:$I$82</c:f>
              <c:strCache>
                <c:ptCount val="8"/>
                <c:pt idx="0">
                  <c:v>Szolgáltatás</c:v>
                </c:pt>
                <c:pt idx="1">
                  <c:v>Szállítás, raktározás</c:v>
                </c:pt>
                <c:pt idx="2">
                  <c:v>Mezőgazdaság</c:v>
                </c:pt>
                <c:pt idx="3">
                  <c:v>Vendéglátás, szálláshely-szolgáltatás</c:v>
                </c:pt>
                <c:pt idx="4">
                  <c:v>Kereskedelem</c:v>
                </c:pt>
                <c:pt idx="5">
                  <c:v>Feldolgozóipar (gyártás)</c:v>
                </c:pt>
                <c:pt idx="6">
                  <c:v>A válaszadók súlyozott átlaga</c:v>
                </c:pt>
                <c:pt idx="7">
                  <c:v>Építőipar</c:v>
                </c:pt>
              </c:strCache>
            </c:strRef>
          </c:cat>
          <c:val>
            <c:numRef>
              <c:f>Munka1!$B$83:$I$83</c:f>
              <c:numCache>
                <c:formatCode>0%</c:formatCode>
                <c:ptCount val="8"/>
                <c:pt idx="0">
                  <c:v>-4.0677966101694912E-2</c:v>
                </c:pt>
                <c:pt idx="1">
                  <c:v>-0.24752475247524752</c:v>
                </c:pt>
                <c:pt idx="2">
                  <c:v>-0.11029411764705882</c:v>
                </c:pt>
                <c:pt idx="3">
                  <c:v>-0.23584905660377362</c:v>
                </c:pt>
                <c:pt idx="4">
                  <c:v>-0.10322580645161289</c:v>
                </c:pt>
                <c:pt idx="5">
                  <c:v>4.4067796610169491E-2</c:v>
                </c:pt>
                <c:pt idx="6">
                  <c:v>-3.2679630370368966E-3</c:v>
                </c:pt>
                <c:pt idx="7">
                  <c:v>-0.14626865671641792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30-4E0A-970A-D599DF793329}"/>
            </c:ext>
          </c:extLst>
        </c:ser>
        <c:ser>
          <c:idx val="1"/>
          <c:order val="1"/>
          <c:tx>
            <c:strRef>
              <c:f>Munka1!$A$84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C30-4E0A-970A-D599DF793329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C30-4E0A-970A-D599DF793329}"/>
              </c:ext>
            </c:extLst>
          </c:dPt>
          <c:dLbls>
            <c:dLbl>
              <c:idx val="0"/>
              <c:layout>
                <c:manualLayout>
                  <c:x val="0"/>
                  <c:y val="7.60032124822419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C30-4E0A-970A-D599DF793329}"/>
                </c:ext>
              </c:extLst>
            </c:dLbl>
            <c:dLbl>
              <c:idx val="1"/>
              <c:layout>
                <c:manualLayout>
                  <c:x val="-1.0185067526415994E-16"/>
                  <c:y val="1.64673627044854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4.94780913259388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C30-4E0A-970A-D599DF793329}"/>
                </c:ext>
              </c:extLst>
            </c:dLbl>
            <c:dLbl>
              <c:idx val="3"/>
              <c:layout>
                <c:manualLayout>
                  <c:x val="2.7778871391077133E-3"/>
                  <c:y val="-1.2667202080373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C30-4E0A-970A-D599DF793329}"/>
                </c:ext>
              </c:extLst>
            </c:dLbl>
            <c:dLbl>
              <c:idx val="4"/>
              <c:layout>
                <c:manualLayout>
                  <c:x val="-2.7777777777778798E-3"/>
                  <c:y val="2.53344041607465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66-4F6F-9934-868BF5E9BEAA}"/>
                </c:ext>
              </c:extLst>
            </c:dLbl>
            <c:dLbl>
              <c:idx val="6"/>
              <c:layout>
                <c:manualLayout>
                  <c:x val="-2.7777777777778798E-3"/>
                  <c:y val="3.80026036586071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2.921056799734127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BC30-4E0A-970A-D599DF793329}"/>
                </c:ext>
              </c:extLst>
            </c:dLbl>
            <c:dLbl>
              <c:idx val="7"/>
              <c:layout>
                <c:manualLayout>
                  <c:x val="1.388888888888787E-3"/>
                  <c:y val="1.0133761664298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C30-4E0A-970A-D599DF7933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Munka1!$B$82:$I$82</c:f>
              <c:strCache>
                <c:ptCount val="8"/>
                <c:pt idx="0">
                  <c:v>Szolgáltatás</c:v>
                </c:pt>
                <c:pt idx="1">
                  <c:v>Szállítás, raktározás</c:v>
                </c:pt>
                <c:pt idx="2">
                  <c:v>Mezőgazdaság</c:v>
                </c:pt>
                <c:pt idx="3">
                  <c:v>Vendéglátás, szálláshely-szolgáltatás</c:v>
                </c:pt>
                <c:pt idx="4">
                  <c:v>Kereskedelem</c:v>
                </c:pt>
                <c:pt idx="5">
                  <c:v>Feldolgozóipar (gyártás)</c:v>
                </c:pt>
                <c:pt idx="6">
                  <c:v>A válaszadók súlyozott átlaga</c:v>
                </c:pt>
                <c:pt idx="7">
                  <c:v>Építőipar</c:v>
                </c:pt>
              </c:strCache>
            </c:strRef>
          </c:cat>
          <c:val>
            <c:numRef>
              <c:f>Munka1!$B$84:$I$84</c:f>
              <c:numCache>
                <c:formatCode>0%</c:formatCode>
                <c:ptCount val="8"/>
                <c:pt idx="0">
                  <c:v>0.13297872340425532</c:v>
                </c:pt>
                <c:pt idx="1">
                  <c:v>3.3333333333333354E-2</c:v>
                </c:pt>
                <c:pt idx="2">
                  <c:v>0.16091954022988508</c:v>
                </c:pt>
                <c:pt idx="3">
                  <c:v>-5.34351145038168E-2</c:v>
                </c:pt>
                <c:pt idx="4">
                  <c:v>0.18965517241379309</c:v>
                </c:pt>
                <c:pt idx="5">
                  <c:v>0.23239436619718307</c:v>
                </c:pt>
                <c:pt idx="6">
                  <c:v>0.16766044379659578</c:v>
                </c:pt>
                <c:pt idx="7">
                  <c:v>0.37368421052631579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30-4E0A-970A-D599DF793329}"/>
            </c:ext>
          </c:extLst>
        </c:ser>
        <c:ser>
          <c:idx val="2"/>
          <c:order val="2"/>
          <c:tx>
            <c:strRef>
              <c:f>Munka1!$A$85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BC30-4E0A-970A-D599DF79332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B66-4F6F-9934-868BF5E9BEAA}"/>
              </c:ext>
            </c:extLst>
          </c:dPt>
          <c:dLbls>
            <c:dLbl>
              <c:idx val="2"/>
              <c:layout>
                <c:manualLayout>
                  <c:x val="0"/>
                  <c:y val="-1.5200642496448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C30-4E0A-970A-D599DF793329}"/>
                </c:ext>
              </c:extLst>
            </c:dLbl>
            <c:dLbl>
              <c:idx val="3"/>
              <c:layout>
                <c:manualLayout>
                  <c:x val="-1.0185067526415994E-16"/>
                  <c:y val="-1.0133761664298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C30-4E0A-970A-D599DF793329}"/>
                </c:ext>
              </c:extLst>
            </c:dLbl>
            <c:dLbl>
              <c:idx val="4"/>
              <c:layout>
                <c:manualLayout>
                  <c:x val="6.9444444444443426E-3"/>
                  <c:y val="-1.7734082912522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66-4F6F-9934-868BF5E9BEAA}"/>
                </c:ext>
              </c:extLst>
            </c:dLbl>
            <c:dLbl>
              <c:idx val="5"/>
              <c:layout>
                <c:manualLayout>
                  <c:x val="2.7777777777777779E-3"/>
                  <c:y val="-1.0133761664298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B66-4F6F-9934-868BF5E9BEAA}"/>
                </c:ext>
              </c:extLst>
            </c:dLbl>
            <c:dLbl>
              <c:idx val="7"/>
              <c:layout>
                <c:manualLayout>
                  <c:x val="1.0185067526415994E-16"/>
                  <c:y val="-1.0133761664298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C30-4E0A-970A-D599DF7933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Munka1!$B$82:$I$82</c:f>
              <c:strCache>
                <c:ptCount val="8"/>
                <c:pt idx="0">
                  <c:v>Szolgáltatás</c:v>
                </c:pt>
                <c:pt idx="1">
                  <c:v>Szállítás, raktározás</c:v>
                </c:pt>
                <c:pt idx="2">
                  <c:v>Mezőgazdaság</c:v>
                </c:pt>
                <c:pt idx="3">
                  <c:v>Vendéglátás, szálláshely-szolgáltatás</c:v>
                </c:pt>
                <c:pt idx="4">
                  <c:v>Kereskedelem</c:v>
                </c:pt>
                <c:pt idx="5">
                  <c:v>Feldolgozóipar (gyártás)</c:v>
                </c:pt>
                <c:pt idx="6">
                  <c:v>A válaszadók súlyozott átlaga</c:v>
                </c:pt>
                <c:pt idx="7">
                  <c:v>Építőipar</c:v>
                </c:pt>
              </c:strCache>
            </c:strRef>
          </c:cat>
          <c:val>
            <c:numRef>
              <c:f>Munka1!$B$85:$I$85</c:f>
              <c:numCache>
                <c:formatCode>0%</c:formatCode>
                <c:ptCount val="8"/>
                <c:pt idx="0">
                  <c:v>0.12837837837837837</c:v>
                </c:pt>
                <c:pt idx="1">
                  <c:v>0.15189873417721519</c:v>
                </c:pt>
                <c:pt idx="2">
                  <c:v>0.16417910447761197</c:v>
                </c:pt>
                <c:pt idx="3">
                  <c:v>0.20915032679738563</c:v>
                </c:pt>
                <c:pt idx="4">
                  <c:v>0.21083172147001936</c:v>
                </c:pt>
                <c:pt idx="5">
                  <c:v>0.23012552301255229</c:v>
                </c:pt>
                <c:pt idx="6">
                  <c:v>0.23453231672685876</c:v>
                </c:pt>
                <c:pt idx="7">
                  <c:v>0.34749999999999998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30-4E0A-970A-D599DF7933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733724591"/>
        <c:axId val="733725423"/>
      </c:barChart>
      <c:catAx>
        <c:axId val="7337245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5423"/>
        <c:crosses val="autoZero"/>
        <c:auto val="1"/>
        <c:lblAlgn val="ctr"/>
        <c:lblOffset val="50"/>
        <c:noMultiLvlLbl val="0"/>
      </c:catAx>
      <c:valAx>
        <c:axId val="733725423"/>
        <c:scaling>
          <c:orientation val="minMax"/>
          <c:max val="0.60000000000000009"/>
          <c:min val="-0.4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FF0000"/>
                    </a:solidFill>
                  </a:rPr>
                  <a:t>Csökken          </a:t>
                </a:r>
                <a:r>
                  <a:rPr lang="hu-HU" b="1" baseline="0" dirty="0"/>
                  <a:t> </a:t>
                </a:r>
                <a:r>
                  <a:rPr lang="hu-HU" b="1" baseline="0" dirty="0">
                    <a:solidFill>
                      <a:srgbClr val="00B050"/>
                    </a:solidFill>
                  </a:rPr>
                  <a:t>Nő</a:t>
                </a:r>
                <a:endParaRPr lang="hu-HU" b="1" dirty="0">
                  <a:solidFill>
                    <a:srgbClr val="00B050"/>
                  </a:solidFill>
                </a:endParaRPr>
              </a:p>
            </c:rich>
          </c:tx>
          <c:layout>
            <c:manualLayout>
              <c:xMode val="edge"/>
              <c:yMode val="edge"/>
              <c:x val="0.51467836832895886"/>
              <c:y val="0.864828242264926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459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2390310836725287"/>
          <c:w val="0.40077165354330702"/>
          <c:h val="7.0316137456896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7075678040245"/>
          <c:y val="2.6597167525410578E-2"/>
          <c:w val="0.72670702099737527"/>
          <c:h val="0.804977839818796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Munka1!$A$92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C2D-4C9C-92BC-448574DC229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D8F1-4EEE-9D32-BD0CCCD79A9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1C2D-4C9C-92BC-448574DC229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C2D-4C9C-92BC-448574DC22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Munka1!$B$91:$G$91</c:f>
              <c:strCache>
                <c:ptCount val="6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Munka1!$B$92:$G$92</c:f>
              <c:numCache>
                <c:formatCode>0%</c:formatCode>
                <c:ptCount val="6"/>
                <c:pt idx="0">
                  <c:v>0.80434782608695665</c:v>
                </c:pt>
                <c:pt idx="1">
                  <c:v>0.87866303797191447</c:v>
                </c:pt>
                <c:pt idx="2">
                  <c:v>0.8998971193415638</c:v>
                </c:pt>
                <c:pt idx="3">
                  <c:v>0.89399282140441083</c:v>
                </c:pt>
                <c:pt idx="4">
                  <c:v>0.91769547325102885</c:v>
                </c:pt>
                <c:pt idx="5">
                  <c:v>0.94506172839506164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2D-4C9C-92BC-448574DC2293}"/>
            </c:ext>
          </c:extLst>
        </c:ser>
        <c:ser>
          <c:idx val="1"/>
          <c:order val="1"/>
          <c:tx>
            <c:strRef>
              <c:f>Munka1!$A$93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C2D-4C9C-92BC-448574DC2293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8F1-4EEE-9D32-BD0CCCD79A9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C2D-4C9C-92BC-448574DC2293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1C2D-4C9C-92BC-448574DC22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Munka1!$B$91:$G$91</c:f>
              <c:strCache>
                <c:ptCount val="6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Munka1!$B$93:$G$93</c:f>
              <c:numCache>
                <c:formatCode>0%</c:formatCode>
                <c:ptCount val="6"/>
                <c:pt idx="0">
                  <c:v>0.68759640102827768</c:v>
                </c:pt>
                <c:pt idx="1">
                  <c:v>0.82528986696929318</c:v>
                </c:pt>
                <c:pt idx="2">
                  <c:v>0.78538961038961042</c:v>
                </c:pt>
                <c:pt idx="3">
                  <c:v>0.87679469631730655</c:v>
                </c:pt>
                <c:pt idx="4">
                  <c:v>0.83881987577639738</c:v>
                </c:pt>
                <c:pt idx="5">
                  <c:v>0.97924528301886782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C2D-4C9C-92BC-448574DC2293}"/>
            </c:ext>
          </c:extLst>
        </c:ser>
        <c:ser>
          <c:idx val="2"/>
          <c:order val="2"/>
          <c:tx>
            <c:strRef>
              <c:f>Munka1!$A$94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C2D-4C9C-92BC-448574DC2293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D8F1-4EEE-9D32-BD0CCCD79A9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1C2D-4C9C-92BC-448574DC2293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C2D-4C9C-92BC-448574DC22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Munka1!$B$91:$G$91</c:f>
              <c:strCache>
                <c:ptCount val="6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Munka1!$B$94:$G$94</c:f>
              <c:numCache>
                <c:formatCode>0%</c:formatCode>
                <c:ptCount val="6"/>
                <c:pt idx="0">
                  <c:v>0.720089571337172</c:v>
                </c:pt>
                <c:pt idx="1">
                  <c:v>0.84784356045465104</c:v>
                </c:pt>
                <c:pt idx="2">
                  <c:v>0.85943820224719092</c:v>
                </c:pt>
                <c:pt idx="3">
                  <c:v>0.90674701309063788</c:v>
                </c:pt>
                <c:pt idx="4">
                  <c:v>0.92202797202797204</c:v>
                </c:pt>
                <c:pt idx="5">
                  <c:v>0.99259259259259269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C2D-4C9C-92BC-448574DC22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739390335"/>
        <c:axId val="739396159"/>
      </c:barChart>
      <c:catAx>
        <c:axId val="7393903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3289003451539365"/>
          <c:w val="0.40077165354330707"/>
          <c:h val="6.71099654846062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268219597550309"/>
          <c:y val="1.4337211592971456E-2"/>
          <c:w val="0.56104002624671911"/>
          <c:h val="0.84550017582840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Munka1!$A$99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835-4496-9093-DF1A51AE431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0835-4496-9093-DF1A51AE431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835-4496-9093-DF1A51AE431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835-4496-9093-DF1A51AE4319}"/>
              </c:ext>
            </c:extLst>
          </c:dPt>
          <c:dLbls>
            <c:dLbl>
              <c:idx val="1"/>
              <c:layout>
                <c:manualLayout>
                  <c:x val="-1.0185067526415994E-16"/>
                  <c:y val="4.7790714301840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35-4496-9093-DF1A51AE4319}"/>
                </c:ext>
              </c:extLst>
            </c:dLbl>
            <c:dLbl>
              <c:idx val="2"/>
              <c:layout>
                <c:manualLayout>
                  <c:x val="1.3888888888888889E-3"/>
                  <c:y val="4.77907143018416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835-4496-9093-DF1A51AE4319}"/>
                </c:ext>
              </c:extLst>
            </c:dLbl>
            <c:dLbl>
              <c:idx val="3"/>
              <c:layout>
                <c:manualLayout>
                  <c:x val="0"/>
                  <c:y val="9.55814286036832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835-4496-9093-DF1A51AE4319}"/>
                </c:ext>
              </c:extLst>
            </c:dLbl>
            <c:dLbl>
              <c:idx val="4"/>
              <c:layout>
                <c:manualLayout>
                  <c:x val="1.0185067526415994E-16"/>
                  <c:y val="7.1686071452762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835-4496-9093-DF1A51AE4319}"/>
                </c:ext>
              </c:extLst>
            </c:dLbl>
            <c:dLbl>
              <c:idx val="6"/>
              <c:layout>
                <c:manualLayout>
                  <c:x val="0"/>
                  <c:y val="4.779071430184158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3.94990253704721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0835-4496-9093-DF1A51AE43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Munka1!$B$98:$I$98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Kereskedelem</c:v>
                </c:pt>
                <c:pt idx="4">
                  <c:v>Építőipar</c:v>
                </c:pt>
                <c:pt idx="5">
                  <c:v>Feldolgozóipar (gyártás)</c:v>
                </c:pt>
                <c:pt idx="6">
                  <c:v>A válaszadók súlyozott átlaga</c:v>
                </c:pt>
                <c:pt idx="7">
                  <c:v>Mezőgazdaság</c:v>
                </c:pt>
              </c:strCache>
            </c:strRef>
          </c:cat>
          <c:val>
            <c:numRef>
              <c:f>Munka1!$B$99:$I$99</c:f>
              <c:numCache>
                <c:formatCode>0%</c:formatCode>
                <c:ptCount val="8"/>
                <c:pt idx="0">
                  <c:v>0.48349514563106799</c:v>
                </c:pt>
                <c:pt idx="1">
                  <c:v>0.83470149253731341</c:v>
                </c:pt>
                <c:pt idx="2">
                  <c:v>0.79583333333333339</c:v>
                </c:pt>
                <c:pt idx="3">
                  <c:v>0.89034090909090924</c:v>
                </c:pt>
                <c:pt idx="4">
                  <c:v>0.85257234726688103</c:v>
                </c:pt>
                <c:pt idx="5">
                  <c:v>0.88578947368421046</c:v>
                </c:pt>
                <c:pt idx="6">
                  <c:v>0.87866303797191447</c:v>
                </c:pt>
                <c:pt idx="7">
                  <c:v>0.951171875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35-4496-9093-DF1A51AE4319}"/>
            </c:ext>
          </c:extLst>
        </c:ser>
        <c:ser>
          <c:idx val="1"/>
          <c:order val="1"/>
          <c:tx>
            <c:strRef>
              <c:f>Munka1!$A$100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835-4496-9093-DF1A51AE4319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4153-4882-887B-92F0304788ED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0835-4496-9093-DF1A51AE4319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AAF7-423D-9855-84011AE78697}"/>
              </c:ext>
            </c:extLst>
          </c:dPt>
          <c:dLbls>
            <c:dLbl>
              <c:idx val="7"/>
              <c:layout>
                <c:manualLayout>
                  <c:x val="-1.0185067526415994E-16"/>
                  <c:y val="4.77907143018416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835-4496-9093-DF1A51AE43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Munka1!$B$98:$I$98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Kereskedelem</c:v>
                </c:pt>
                <c:pt idx="4">
                  <c:v>Építőipar</c:v>
                </c:pt>
                <c:pt idx="5">
                  <c:v>Feldolgozóipar (gyártás)</c:v>
                </c:pt>
                <c:pt idx="6">
                  <c:v>A válaszadók súlyozott átlaga</c:v>
                </c:pt>
                <c:pt idx="7">
                  <c:v>Mezőgazdaság</c:v>
                </c:pt>
              </c:strCache>
            </c:strRef>
          </c:cat>
          <c:val>
            <c:numRef>
              <c:f>Munka1!$B$100:$I$100</c:f>
              <c:numCache>
                <c:formatCode>0%</c:formatCode>
                <c:ptCount val="8"/>
                <c:pt idx="0">
                  <c:v>0.28629032258064524</c:v>
                </c:pt>
                <c:pt idx="1">
                  <c:v>0.69147286821705434</c:v>
                </c:pt>
                <c:pt idx="2">
                  <c:v>0.72844827586206895</c:v>
                </c:pt>
                <c:pt idx="3">
                  <c:v>0.85537383177570081</c:v>
                </c:pt>
                <c:pt idx="4">
                  <c:v>0.86382352941176455</c:v>
                </c:pt>
                <c:pt idx="5">
                  <c:v>0.92463235294117663</c:v>
                </c:pt>
                <c:pt idx="6">
                  <c:v>0.82528986696929318</c:v>
                </c:pt>
                <c:pt idx="7">
                  <c:v>0.89756097560975601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35-4496-9093-DF1A51AE4319}"/>
            </c:ext>
          </c:extLst>
        </c:ser>
        <c:ser>
          <c:idx val="2"/>
          <c:order val="2"/>
          <c:tx>
            <c:strRef>
              <c:f>Munka1!$A$101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835-4496-9093-DF1A51AE4319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835-4496-9093-DF1A51AE4319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835-4496-9093-DF1A51AE431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0835-4496-9093-DF1A51AE4319}"/>
              </c:ext>
            </c:extLst>
          </c:dPt>
          <c:dLbls>
            <c:dLbl>
              <c:idx val="1"/>
              <c:layout>
                <c:manualLayout>
                  <c:x val="0"/>
                  <c:y val="-4.77907143018425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35-4496-9093-DF1A51AE4319}"/>
                </c:ext>
              </c:extLst>
            </c:dLbl>
            <c:dLbl>
              <c:idx val="2"/>
              <c:layout>
                <c:manualLayout>
                  <c:x val="0"/>
                  <c:y val="-4.77907143018416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835-4496-9093-DF1A51AE4319}"/>
                </c:ext>
              </c:extLst>
            </c:dLbl>
            <c:dLbl>
              <c:idx val="3"/>
              <c:layout>
                <c:manualLayout>
                  <c:x val="0"/>
                  <c:y val="-4.77907143018416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835-4496-9093-DF1A51AE4319}"/>
                </c:ext>
              </c:extLst>
            </c:dLbl>
            <c:dLbl>
              <c:idx val="4"/>
              <c:layout>
                <c:manualLayout>
                  <c:x val="4.1666666666664628E-3"/>
                  <c:y val="-7.16860714527628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35-4496-9093-DF1A51AE4319}"/>
                </c:ext>
              </c:extLst>
            </c:dLbl>
            <c:dLbl>
              <c:idx val="6"/>
              <c:layout>
                <c:manualLayout>
                  <c:x val="1.388888888888787E-3"/>
                  <c:y val="-9.55814286036832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835-4496-9093-DF1A51AE4319}"/>
                </c:ext>
              </c:extLst>
            </c:dLbl>
            <c:dLbl>
              <c:idx val="7"/>
              <c:layout>
                <c:manualLayout>
                  <c:x val="4.1666666666665651E-3"/>
                  <c:y val="-4.77907143018417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835-4496-9093-DF1A51AE43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Munka1!$B$98:$I$98</c:f>
              <c:strCache>
                <c:ptCount val="8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Kereskedelem</c:v>
                </c:pt>
                <c:pt idx="4">
                  <c:v>Építőipar</c:v>
                </c:pt>
                <c:pt idx="5">
                  <c:v>Feldolgozóipar (gyártás)</c:v>
                </c:pt>
                <c:pt idx="6">
                  <c:v>A válaszadók súlyozott átlaga</c:v>
                </c:pt>
                <c:pt idx="7">
                  <c:v>Mezőgazdaság</c:v>
                </c:pt>
              </c:strCache>
            </c:strRef>
          </c:cat>
          <c:val>
            <c:numRef>
              <c:f>Munka1!$B$101:$I$101</c:f>
              <c:numCache>
                <c:formatCode>0%</c:formatCode>
                <c:ptCount val="8"/>
                <c:pt idx="0">
                  <c:v>0.36847826086956526</c:v>
                </c:pt>
                <c:pt idx="1">
                  <c:v>0.76104868913857671</c:v>
                </c:pt>
                <c:pt idx="2">
                  <c:v>0.78108108108108099</c:v>
                </c:pt>
                <c:pt idx="3">
                  <c:v>0.80289855072463767</c:v>
                </c:pt>
                <c:pt idx="4">
                  <c:v>0.80498614958448755</c:v>
                </c:pt>
                <c:pt idx="5">
                  <c:v>0.82816593886462875</c:v>
                </c:pt>
                <c:pt idx="6">
                  <c:v>0.84784356045465104</c:v>
                </c:pt>
                <c:pt idx="7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35-4496-9093-DF1A51AE43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011569903"/>
        <c:axId val="1011569071"/>
      </c:barChart>
      <c:catAx>
        <c:axId val="10115699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569071"/>
        <c:crosses val="autoZero"/>
        <c:auto val="1"/>
        <c:lblAlgn val="ctr"/>
        <c:lblOffset val="100"/>
        <c:noMultiLvlLbl val="0"/>
      </c:catAx>
      <c:valAx>
        <c:axId val="101156907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56990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3128843013148088"/>
          <c:w val="0.40077165354330702"/>
          <c:h val="6.63220341534270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35433070865E-2"/>
          <c:y val="4.0232724079257917E-2"/>
          <c:w val="0.83218624234470695"/>
          <c:h val="0.72602073885258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Munka1!$A$106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DE9-46A3-BAE6-34E392CF788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416-4345-8568-3007CE35AFC2}"/>
              </c:ext>
            </c:extLst>
          </c:dPt>
          <c:dLbls>
            <c:dLbl>
              <c:idx val="0"/>
              <c:layout>
                <c:manualLayout>
                  <c:x val="-5.5555555555555558E-3"/>
                  <c:y val="9.440330354041601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DE9-46A3-BAE6-34E392CF7884}"/>
                </c:ext>
              </c:extLst>
            </c:dLbl>
            <c:dLbl>
              <c:idx val="1"/>
              <c:layout>
                <c:manualLayout>
                  <c:x val="-5.555555555555555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DE9-46A3-BAE6-34E392CF7884}"/>
                </c:ext>
              </c:extLst>
            </c:dLbl>
            <c:dLbl>
              <c:idx val="2"/>
              <c:layout>
                <c:manualLayout>
                  <c:x val="-1.5277777777777829E-2"/>
                  <c:y val="5.14953331657435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DE9-46A3-BAE6-34E392CF7884}"/>
                </c:ext>
              </c:extLst>
            </c:dLbl>
            <c:dLbl>
              <c:idx val="3"/>
              <c:layout>
                <c:manualLayout>
                  <c:x val="-1.3888888888888888E-2"/>
                  <c:y val="-2.57446256396117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416-4345-8568-3007CE35AFC2}"/>
                </c:ext>
              </c:extLst>
            </c:dLbl>
            <c:dLbl>
              <c:idx val="4"/>
              <c:layout>
                <c:manualLayout>
                  <c:x val="-1.388888888888899E-2"/>
                  <c:y val="5.14933058702368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E9-46A3-BAE6-34E392CF78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Munka1!$B$105:$F$105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A válaszadók súlyozott átlaga</c:v>
                </c:pt>
                <c:pt idx="3">
                  <c:v>Közép</c:v>
                </c:pt>
                <c:pt idx="4">
                  <c:v>Nagy</c:v>
                </c:pt>
              </c:strCache>
            </c:strRef>
          </c:cat>
          <c:val>
            <c:numRef>
              <c:f>Munka1!$B$106:$F$106</c:f>
              <c:numCache>
                <c:formatCode>0%</c:formatCode>
                <c:ptCount val="5"/>
                <c:pt idx="0">
                  <c:v>-0.41330645161290319</c:v>
                </c:pt>
                <c:pt idx="1">
                  <c:v>-0.29306930693069305</c:v>
                </c:pt>
                <c:pt idx="2">
                  <c:v>-0.33041303611217687</c:v>
                </c:pt>
                <c:pt idx="3">
                  <c:v>-0.30081300813008127</c:v>
                </c:pt>
                <c:pt idx="4">
                  <c:v>-0.25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E9-46A3-BAE6-34E392CF7884}"/>
            </c:ext>
          </c:extLst>
        </c:ser>
        <c:ser>
          <c:idx val="1"/>
          <c:order val="1"/>
          <c:tx>
            <c:strRef>
              <c:f>Munka1!$A$107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4DE9-46A3-BAE6-34E392CF7884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1C2-4EA8-8A16-AE6382A06E0F}"/>
              </c:ext>
            </c:extLst>
          </c:dPt>
          <c:dLbls>
            <c:dLbl>
              <c:idx val="0"/>
              <c:layout>
                <c:manualLayout>
                  <c:x val="-1.1111111111111112E-2"/>
                  <c:y val="5.1501415052264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DE9-46A3-BAE6-34E392CF7884}"/>
                </c:ext>
              </c:extLst>
            </c:dLbl>
            <c:dLbl>
              <c:idx val="1"/>
              <c:layout>
                <c:manualLayout>
                  <c:x val="-6.9444444444444441E-3"/>
                  <c:y val="6.437068692880949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555555555555556E-2"/>
                      <c:h val="5.14290406026744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4DE9-46A3-BAE6-34E392CF7884}"/>
                </c:ext>
              </c:extLst>
            </c:dLbl>
            <c:dLbl>
              <c:idx val="2"/>
              <c:layout>
                <c:manualLayout>
                  <c:x val="0"/>
                  <c:y val="1.0298863903598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DE9-46A3-BAE6-34E392CF7884}"/>
                </c:ext>
              </c:extLst>
            </c:dLbl>
            <c:dLbl>
              <c:idx val="4"/>
              <c:layout>
                <c:manualLayout>
                  <c:x val="6.9444444444444441E-3"/>
                  <c:y val="2.02729550764627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E9-46A3-BAE6-34E392CF78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Munka1!$B$105:$F$105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A válaszadók súlyozott átlaga</c:v>
                </c:pt>
                <c:pt idx="3">
                  <c:v>Közép</c:v>
                </c:pt>
                <c:pt idx="4">
                  <c:v>Nagy</c:v>
                </c:pt>
              </c:strCache>
            </c:strRef>
          </c:cat>
          <c:val>
            <c:numRef>
              <c:f>Munka1!$B$107:$F$107</c:f>
              <c:numCache>
                <c:formatCode>0%</c:formatCode>
                <c:ptCount val="5"/>
                <c:pt idx="0">
                  <c:v>-0.50459770114942515</c:v>
                </c:pt>
                <c:pt idx="1">
                  <c:v>-0.42675159235668797</c:v>
                </c:pt>
                <c:pt idx="2">
                  <c:v>-0.32645640659882191</c:v>
                </c:pt>
                <c:pt idx="3">
                  <c:v>-0.36969696969696964</c:v>
                </c:pt>
                <c:pt idx="4">
                  <c:v>-1.7543859649122806E-2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E9-46A3-BAE6-34E392CF7884}"/>
            </c:ext>
          </c:extLst>
        </c:ser>
        <c:ser>
          <c:idx val="2"/>
          <c:order val="2"/>
          <c:tx>
            <c:strRef>
              <c:f>Munka1!$A$108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DE9-46A3-BAE6-34E392CF7884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416-4345-8568-3007CE35AFC2}"/>
              </c:ext>
            </c:extLst>
          </c:dPt>
          <c:dLbls>
            <c:dLbl>
              <c:idx val="0"/>
              <c:layout>
                <c:manualLayout>
                  <c:x val="6.9444444444444189E-3"/>
                  <c:y val="-2.57446256396117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B98-4F6D-AC3F-31255BA44B0C}"/>
                </c:ext>
              </c:extLst>
            </c:dLbl>
            <c:dLbl>
              <c:idx val="1"/>
              <c:layout>
                <c:manualLayout>
                  <c:x val="1.2500000000000001E-2"/>
                  <c:y val="1.5448194490621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DE9-46A3-BAE6-34E392CF7884}"/>
                </c:ext>
              </c:extLst>
            </c:dLbl>
            <c:dLbl>
              <c:idx val="2"/>
              <c:layout>
                <c:manualLayout>
                  <c:x val="1.6666666666666566E-2"/>
                  <c:y val="2.02729550670223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DE9-46A3-BAE6-34E392CF7884}"/>
                </c:ext>
              </c:extLst>
            </c:dLbl>
            <c:dLbl>
              <c:idx val="3"/>
              <c:layout>
                <c:manualLayout>
                  <c:x val="1.2500000000000001E-2"/>
                  <c:y val="1.8022657054582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416-4345-8568-3007CE35AFC2}"/>
                </c:ext>
              </c:extLst>
            </c:dLbl>
            <c:dLbl>
              <c:idx val="4"/>
              <c:layout>
                <c:manualLayout>
                  <c:x val="1.1111111111111009E-2"/>
                  <c:y val="5.14973604612502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E9-46A3-BAE6-34E392CF78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Munka1!$B$105:$F$105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A válaszadók súlyozott átlaga</c:v>
                </c:pt>
                <c:pt idx="3">
                  <c:v>Közép</c:v>
                </c:pt>
                <c:pt idx="4">
                  <c:v>Nagy</c:v>
                </c:pt>
              </c:strCache>
            </c:strRef>
          </c:cat>
          <c:val>
            <c:numRef>
              <c:f>Munka1!$B$108:$F$108</c:f>
              <c:numCache>
                <c:formatCode>0%</c:formatCode>
                <c:ptCount val="5"/>
                <c:pt idx="0">
                  <c:v>-0.53271569195136081</c:v>
                </c:pt>
                <c:pt idx="1">
                  <c:v>-0.43220338983050843</c:v>
                </c:pt>
                <c:pt idx="2">
                  <c:v>-0.33027857846255387</c:v>
                </c:pt>
                <c:pt idx="3">
                  <c:v>-0.3202614379084967</c:v>
                </c:pt>
                <c:pt idx="4">
                  <c:v>3.4482758620689669E-2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E9-46A3-BAE6-34E392CF78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72834175"/>
        <c:axId val="672833759"/>
      </c:barChart>
      <c:catAx>
        <c:axId val="672834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833759"/>
        <c:crosses val="autoZero"/>
        <c:auto val="1"/>
        <c:lblAlgn val="ctr"/>
        <c:lblOffset val="50"/>
        <c:noMultiLvlLbl val="0"/>
      </c:catAx>
      <c:valAx>
        <c:axId val="672833759"/>
        <c:scaling>
          <c:orientation val="minMax"/>
          <c:max val="0.30000000000000004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100% felett      </a:t>
                </a:r>
                <a:r>
                  <a:rPr lang="hu-HU" b="1" dirty="0">
                    <a:solidFill>
                      <a:srgbClr val="FF0000"/>
                    </a:solidFill>
                  </a:rPr>
                  <a:t>100% alatt</a:t>
                </a:r>
              </a:p>
            </c:rich>
          </c:tx>
          <c:layout>
            <c:manualLayout>
              <c:xMode val="edge"/>
              <c:yMode val="edge"/>
              <c:x val="0.9458333333333333"/>
              <c:y val="2.34476998305180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834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86712598425195"/>
          <c:y val="1.3724669136910631E-2"/>
          <c:w val="0.56424748468941377"/>
          <c:h val="0.736623506297223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Munka1!$A$114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D34-4EF1-AF90-B9DF6BB29E0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7A1-4556-8475-48E174DCB148}"/>
              </c:ext>
            </c:extLst>
          </c:dPt>
          <c:dLbls>
            <c:dLbl>
              <c:idx val="4"/>
              <c:layout>
                <c:manualLayout>
                  <c:x val="0"/>
                  <c:y val="1.2560227278796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A1-4556-8475-48E174DCB1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Munka1!$B$113:$I$113</c:f>
              <c:strCache>
                <c:ptCount val="8"/>
                <c:pt idx="0">
                  <c:v>Szolgáltatás</c:v>
                </c:pt>
                <c:pt idx="1">
                  <c:v>Szállítás, raktározás</c:v>
                </c:pt>
                <c:pt idx="2">
                  <c:v>Mezőgazdaság</c:v>
                </c:pt>
                <c:pt idx="3">
                  <c:v>Kereskedelem</c:v>
                </c:pt>
                <c:pt idx="4">
                  <c:v>A válaszadók súlyozott átlaga</c:v>
                </c:pt>
                <c:pt idx="5">
                  <c:v>Vendéglátás, szálláshely-szolgáltatás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cat>
          <c:val>
            <c:numRef>
              <c:f>Munka1!$B$114:$I$114</c:f>
              <c:numCache>
                <c:formatCode>0%</c:formatCode>
                <c:ptCount val="8"/>
                <c:pt idx="0">
                  <c:v>-8.1355932203389825E-2</c:v>
                </c:pt>
                <c:pt idx="1">
                  <c:v>-0.30693069306930693</c:v>
                </c:pt>
                <c:pt idx="2">
                  <c:v>-0.11029411764705879</c:v>
                </c:pt>
                <c:pt idx="3">
                  <c:v>-0.13548387096774195</c:v>
                </c:pt>
                <c:pt idx="4">
                  <c:v>1.5018346243872507E-3</c:v>
                </c:pt>
                <c:pt idx="5">
                  <c:v>-0.21698113207547173</c:v>
                </c:pt>
                <c:pt idx="6">
                  <c:v>3.0508474576271177E-2</c:v>
                </c:pt>
                <c:pt idx="7">
                  <c:v>-0.13134328358208952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34-4EF1-AF90-B9DF6BB29E0B}"/>
            </c:ext>
          </c:extLst>
        </c:ser>
        <c:ser>
          <c:idx val="1"/>
          <c:order val="1"/>
          <c:tx>
            <c:strRef>
              <c:f>Munka1!$A$115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AD34-4EF1-AF90-B9DF6BB29E0B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AD34-4EF1-AF90-B9DF6BB29E0B}"/>
              </c:ext>
            </c:extLst>
          </c:dPt>
          <c:dLbls>
            <c:dLbl>
              <c:idx val="0"/>
              <c:layout>
                <c:manualLayout>
                  <c:x val="1.3888888888888889E-3"/>
                  <c:y val="5.0240909115183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D34-4EF1-AF90-B9DF6BB29E0B}"/>
                </c:ext>
              </c:extLst>
            </c:dLbl>
            <c:dLbl>
              <c:idx val="1"/>
              <c:layout>
                <c:manualLayout>
                  <c:x val="-1.3888888888888889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4.65482022952183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D34-4EF1-AF90-B9DF6BB29E0B}"/>
                </c:ext>
              </c:extLst>
            </c:dLbl>
            <c:dLbl>
              <c:idx val="3"/>
              <c:layout>
                <c:manualLayout>
                  <c:x val="4.1666666666665651E-3"/>
                  <c:y val="1.0048181823036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D34-4EF1-AF90-B9DF6BB29E0B}"/>
                </c:ext>
              </c:extLst>
            </c:dLbl>
            <c:dLbl>
              <c:idx val="4"/>
              <c:layout>
                <c:manualLayout>
                  <c:x val="-2.0833333333334317E-3"/>
                  <c:y val="1.13042045509164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118000874890641E-2"/>
                      <c:h val="7.41807023085697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AD34-4EF1-AF90-B9DF6BB29E0B}"/>
                </c:ext>
              </c:extLst>
            </c:dLbl>
            <c:dLbl>
              <c:idx val="6"/>
              <c:layout>
                <c:manualLayout>
                  <c:x val="-1.0185067526415994E-16"/>
                  <c:y val="2.5120454557592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D34-4EF1-AF90-B9DF6BB29E0B}"/>
                </c:ext>
              </c:extLst>
            </c:dLbl>
            <c:dLbl>
              <c:idx val="7"/>
              <c:layout>
                <c:manualLayout>
                  <c:x val="0"/>
                  <c:y val="7.53613636727766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D34-4EF1-AF90-B9DF6BB29E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Munka1!$B$113:$I$113</c:f>
              <c:strCache>
                <c:ptCount val="8"/>
                <c:pt idx="0">
                  <c:v>Szolgáltatás</c:v>
                </c:pt>
                <c:pt idx="1">
                  <c:v>Szállítás, raktározás</c:v>
                </c:pt>
                <c:pt idx="2">
                  <c:v>Mezőgazdaság</c:v>
                </c:pt>
                <c:pt idx="3">
                  <c:v>Kereskedelem</c:v>
                </c:pt>
                <c:pt idx="4">
                  <c:v>A válaszadók súlyozott átlaga</c:v>
                </c:pt>
                <c:pt idx="5">
                  <c:v>Vendéglátás, szálláshely-szolgáltatás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cat>
          <c:val>
            <c:numRef>
              <c:f>Munka1!$B$115:$I$115</c:f>
              <c:numCache>
                <c:formatCode>0%</c:formatCode>
                <c:ptCount val="8"/>
                <c:pt idx="0">
                  <c:v>0.11524822695035461</c:v>
                </c:pt>
                <c:pt idx="1">
                  <c:v>3.3333333333333326E-2</c:v>
                </c:pt>
                <c:pt idx="2">
                  <c:v>0.12643678160919539</c:v>
                </c:pt>
                <c:pt idx="3">
                  <c:v>0.22844827586206895</c:v>
                </c:pt>
                <c:pt idx="4">
                  <c:v>0.19442357095999219</c:v>
                </c:pt>
                <c:pt idx="5">
                  <c:v>-3.0534351145038163E-2</c:v>
                </c:pt>
                <c:pt idx="6">
                  <c:v>0.25352112676056338</c:v>
                </c:pt>
                <c:pt idx="7">
                  <c:v>0.39473684210526316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34-4EF1-AF90-B9DF6BB29E0B}"/>
            </c:ext>
          </c:extLst>
        </c:ser>
        <c:ser>
          <c:idx val="2"/>
          <c:order val="2"/>
          <c:tx>
            <c:strRef>
              <c:f>Munka1!$A$116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D34-4EF1-AF90-B9DF6BB29E0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A7A1-4556-8475-48E174DCB148}"/>
              </c:ext>
            </c:extLst>
          </c:dPt>
          <c:dLbls>
            <c:dLbl>
              <c:idx val="1"/>
              <c:layout>
                <c:manualLayout>
                  <c:x val="0"/>
                  <c:y val="-7.53613636727766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34-4EF1-AF90-B9DF6BB29E0B}"/>
                </c:ext>
              </c:extLst>
            </c:dLbl>
            <c:dLbl>
              <c:idx val="2"/>
              <c:layout>
                <c:manualLayout>
                  <c:x val="0"/>
                  <c:y val="-1.0048181823036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D34-4EF1-AF90-B9DF6BB29E0B}"/>
                </c:ext>
              </c:extLst>
            </c:dLbl>
            <c:dLbl>
              <c:idx val="4"/>
              <c:layout>
                <c:manualLayout>
                  <c:x val="-1.3888888888888889E-3"/>
                  <c:y val="-1.00480829236095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5.157229320673677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A7A1-4556-8475-48E174DCB148}"/>
                </c:ext>
              </c:extLst>
            </c:dLbl>
            <c:dLbl>
              <c:idx val="6"/>
              <c:layout>
                <c:manualLayout>
                  <c:x val="-2.7777777777778798E-3"/>
                  <c:y val="-7.53613636727766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A1-4556-8475-48E174DCB148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4.65482022952183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A7A1-4556-8475-48E174DCB1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Munka1!$B$113:$I$113</c:f>
              <c:strCache>
                <c:ptCount val="8"/>
                <c:pt idx="0">
                  <c:v>Szolgáltatás</c:v>
                </c:pt>
                <c:pt idx="1">
                  <c:v>Szállítás, raktározás</c:v>
                </c:pt>
                <c:pt idx="2">
                  <c:v>Mezőgazdaság</c:v>
                </c:pt>
                <c:pt idx="3">
                  <c:v>Kereskedelem</c:v>
                </c:pt>
                <c:pt idx="4">
                  <c:v>A válaszadók súlyozott átlaga</c:v>
                </c:pt>
                <c:pt idx="5">
                  <c:v>Vendéglátás, szálláshely-szolgáltatás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cat>
          <c:val>
            <c:numRef>
              <c:f>Munka1!$B$116:$I$116</c:f>
              <c:numCache>
                <c:formatCode>0%</c:formatCode>
                <c:ptCount val="8"/>
                <c:pt idx="0">
                  <c:v>0.10810810810810811</c:v>
                </c:pt>
                <c:pt idx="1">
                  <c:v>0.12658227848101267</c:v>
                </c:pt>
                <c:pt idx="2">
                  <c:v>0.14925373134328357</c:v>
                </c:pt>
                <c:pt idx="3">
                  <c:v>0.20889748549323017</c:v>
                </c:pt>
                <c:pt idx="4">
                  <c:v>0.23912965158371319</c:v>
                </c:pt>
                <c:pt idx="5">
                  <c:v>0.24836601307189543</c:v>
                </c:pt>
                <c:pt idx="6">
                  <c:v>0.2594142259414226</c:v>
                </c:pt>
                <c:pt idx="7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34-4EF1-AF90-B9DF6BB29E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738615615"/>
        <c:axId val="738616447"/>
      </c:barChart>
      <c:catAx>
        <c:axId val="7386156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8616447"/>
        <c:crosses val="autoZero"/>
        <c:auto val="1"/>
        <c:lblAlgn val="ctr"/>
        <c:lblOffset val="50"/>
        <c:noMultiLvlLbl val="0"/>
      </c:catAx>
      <c:valAx>
        <c:axId val="738616447"/>
        <c:scaling>
          <c:orientation val="minMax"/>
          <c:max val="0.45"/>
          <c:min val="-0.4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FF0000"/>
                    </a:solidFill>
                  </a:rPr>
                  <a:t>Csökken         </a:t>
                </a:r>
                <a:r>
                  <a:rPr lang="hu-HU" b="1" baseline="0" dirty="0"/>
                  <a:t>   </a:t>
                </a:r>
                <a:r>
                  <a:rPr lang="hu-HU" b="1" baseline="0" dirty="0">
                    <a:solidFill>
                      <a:srgbClr val="00B050"/>
                    </a:solidFill>
                  </a:rPr>
                  <a:t>Nő</a:t>
                </a:r>
                <a:endParaRPr lang="hu-HU" b="1" dirty="0">
                  <a:solidFill>
                    <a:srgbClr val="00B050"/>
                  </a:solidFill>
                </a:endParaRPr>
              </a:p>
            </c:rich>
          </c:tx>
          <c:layout>
            <c:manualLayout>
              <c:xMode val="edge"/>
              <c:yMode val="edge"/>
              <c:x val="0.57333464566929138"/>
              <c:y val="0.865655215629432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8615615"/>
        <c:crosses val="autoZero"/>
        <c:crossBetween val="between"/>
        <c:majorUnit val="0.1500000000000000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302776838782657"/>
          <c:w val="0.40077165354330702"/>
          <c:h val="6.97223161217341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62653105861768"/>
          <c:y val="9.7331600524287777E-3"/>
          <c:w val="0.68243252405949262"/>
          <c:h val="0.852404291710470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Munka1!$B$121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ACA-4393-BB97-7A90545DD85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Munka1!$A$122:$A$129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Finanszírozási problémák</c:v>
                </c:pt>
                <c:pt idx="3">
                  <c:v>Munkaerőhiány</c:v>
                </c:pt>
                <c:pt idx="4">
                  <c:v>Egyéb*</c:v>
                </c:pt>
                <c:pt idx="5">
                  <c:v>Beszállítói problémák</c:v>
                </c:pt>
                <c:pt idx="6">
                  <c:v>Adminisztratív akadályok</c:v>
                </c:pt>
                <c:pt idx="7">
                  <c:v>Nem tudja/nem válaszol</c:v>
                </c:pt>
              </c:strCache>
            </c:strRef>
          </c:cat>
          <c:val>
            <c:numRef>
              <c:f>Munka1!$B$122:$B$129</c:f>
              <c:numCache>
                <c:formatCode>0%</c:formatCode>
                <c:ptCount val="8"/>
                <c:pt idx="0">
                  <c:v>0.15</c:v>
                </c:pt>
                <c:pt idx="1">
                  <c:v>0.5</c:v>
                </c:pt>
                <c:pt idx="2">
                  <c:v>0.24</c:v>
                </c:pt>
                <c:pt idx="3">
                  <c:v>0.19</c:v>
                </c:pt>
                <c:pt idx="4">
                  <c:v>0.15</c:v>
                </c:pt>
                <c:pt idx="5">
                  <c:v>0.1</c:v>
                </c:pt>
                <c:pt idx="6">
                  <c:v>0.09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CA-4393-BB97-7A90545DD853}"/>
            </c:ext>
          </c:extLst>
        </c:ser>
        <c:ser>
          <c:idx val="1"/>
          <c:order val="1"/>
          <c:tx>
            <c:strRef>
              <c:f>Munka1!$C$121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ACA-4393-BB97-7A90545DD85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Munka1!$A$122:$A$129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Finanszírozási problémák</c:v>
                </c:pt>
                <c:pt idx="3">
                  <c:v>Munkaerőhiány</c:v>
                </c:pt>
                <c:pt idx="4">
                  <c:v>Egyéb*</c:v>
                </c:pt>
                <c:pt idx="5">
                  <c:v>Beszállítói problémák</c:v>
                </c:pt>
                <c:pt idx="6">
                  <c:v>Adminisztratív akadályok</c:v>
                </c:pt>
                <c:pt idx="7">
                  <c:v>Nem tudja/nem válaszol</c:v>
                </c:pt>
              </c:strCache>
            </c:strRef>
          </c:cat>
          <c:val>
            <c:numRef>
              <c:f>Munka1!$C$122:$C$129</c:f>
              <c:numCache>
                <c:formatCode>0%</c:formatCode>
                <c:ptCount val="8"/>
                <c:pt idx="0">
                  <c:v>0.12945000000000001</c:v>
                </c:pt>
                <c:pt idx="1">
                  <c:v>0.53129444999999997</c:v>
                </c:pt>
                <c:pt idx="2">
                  <c:v>0.18776699999999999</c:v>
                </c:pt>
                <c:pt idx="3">
                  <c:v>0.169986</c:v>
                </c:pt>
                <c:pt idx="4">
                  <c:v>0.16927500000000001</c:v>
                </c:pt>
                <c:pt idx="5">
                  <c:v>0.105263</c:v>
                </c:pt>
                <c:pt idx="6">
                  <c:v>0.11593199999999999</c:v>
                </c:pt>
                <c:pt idx="7">
                  <c:v>3.8406999999999997E-2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ACA-4393-BB97-7A90545DD853}"/>
            </c:ext>
          </c:extLst>
        </c:ser>
        <c:ser>
          <c:idx val="2"/>
          <c:order val="2"/>
          <c:tx>
            <c:strRef>
              <c:f>Munka1!$D$121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ACA-4393-BB97-7A90545DD85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Munka1!$A$122:$A$129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Finanszírozási problémák</c:v>
                </c:pt>
                <c:pt idx="3">
                  <c:v>Munkaerőhiány</c:v>
                </c:pt>
                <c:pt idx="4">
                  <c:v>Egyéb*</c:v>
                </c:pt>
                <c:pt idx="5">
                  <c:v>Beszállítói problémák</c:v>
                </c:pt>
                <c:pt idx="6">
                  <c:v>Adminisztratív akadályok</c:v>
                </c:pt>
                <c:pt idx="7">
                  <c:v>Nem tudja/nem válaszol</c:v>
                </c:pt>
              </c:strCache>
            </c:strRef>
          </c:cat>
          <c:val>
            <c:numRef>
              <c:f>Munka1!$D$122:$D$129</c:f>
              <c:numCache>
                <c:formatCode>0%</c:formatCode>
                <c:ptCount val="8"/>
                <c:pt idx="0">
                  <c:v>0.15238915195867414</c:v>
                </c:pt>
                <c:pt idx="1">
                  <c:v>0.5501506672406371</c:v>
                </c:pt>
                <c:pt idx="2">
                  <c:v>0.22858372793801118</c:v>
                </c:pt>
                <c:pt idx="3">
                  <c:v>0.21093413689195006</c:v>
                </c:pt>
                <c:pt idx="5">
                  <c:v>0.10546706844597503</c:v>
                </c:pt>
                <c:pt idx="6">
                  <c:v>0.10589754627636677</c:v>
                </c:pt>
                <c:pt idx="7">
                  <c:v>6.4141196728368488E-2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CA-4393-BB97-7A90545DD8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011661791"/>
        <c:axId val="1011659711"/>
      </c:barChart>
      <c:catAx>
        <c:axId val="101166179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59711"/>
        <c:crosses val="autoZero"/>
        <c:auto val="1"/>
        <c:lblAlgn val="ctr"/>
        <c:lblOffset val="100"/>
        <c:noMultiLvlLbl val="0"/>
      </c:catAx>
      <c:valAx>
        <c:axId val="1011659711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61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2759697666589835"/>
          <c:w val="0.40077165354330707"/>
          <c:h val="6.75364433078872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Munka2!$A$53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500000000000001E-2"/>
                  <c:y val="5.16056571990602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46B-4217-8124-C53B9FDBAEA7}"/>
                </c:ext>
              </c:extLst>
            </c:dLbl>
            <c:dLbl>
              <c:idx val="1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46B-4217-8124-C53B9FDBAEA7}"/>
                </c:ext>
              </c:extLst>
            </c:dLbl>
            <c:dLbl>
              <c:idx val="2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46B-4217-8124-C53B9FDBAE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Munka2!$B$52:$E$52</c:f>
              <c:strCache>
                <c:ptCount val="4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Nagy</c:v>
                </c:pt>
              </c:strCache>
            </c:strRef>
          </c:cat>
          <c:val>
            <c:numRef>
              <c:f>Munka2!$B$53:$E$53</c:f>
              <c:numCache>
                <c:formatCode>General\ "pont"</c:formatCode>
                <c:ptCount val="4"/>
                <c:pt idx="0">
                  <c:v>-37</c:v>
                </c:pt>
                <c:pt idx="1">
                  <c:v>-30</c:v>
                </c:pt>
                <c:pt idx="2">
                  <c:v>-29</c:v>
                </c:pt>
                <c:pt idx="3">
                  <c:v>-28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6B-4217-8124-C53B9FDBAEA7}"/>
            </c:ext>
          </c:extLst>
        </c:ser>
        <c:ser>
          <c:idx val="1"/>
          <c:order val="1"/>
          <c:tx>
            <c:strRef>
              <c:f>Munka2!$A$54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462668816039986E-17"/>
                  <c:y val="-5.16056571990612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46B-4217-8124-C53B9FDBAEA7}"/>
                </c:ext>
              </c:extLst>
            </c:dLbl>
            <c:dLbl>
              <c:idx val="1"/>
              <c:layout>
                <c:manualLayout>
                  <c:x val="8.3333333333333332E-3"/>
                  <c:y val="-2.0642262879624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46B-4217-8124-C53B9FDBAEA7}"/>
                </c:ext>
              </c:extLst>
            </c:dLbl>
            <c:dLbl>
              <c:idx val="2"/>
              <c:layout>
                <c:manualLayout>
                  <c:x val="-8.3333333333333332E-3"/>
                  <c:y val="-2.3222545739577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46B-4217-8124-C53B9FDBAEA7}"/>
                </c:ext>
              </c:extLst>
            </c:dLbl>
            <c:dLbl>
              <c:idx val="3"/>
              <c:layout>
                <c:manualLayout>
                  <c:x val="6.9444444444444441E-3"/>
                  <c:y val="-7.7402390642228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46B-4217-8124-C53B9FDBAE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Munka2!$B$52:$E$52</c:f>
              <c:strCache>
                <c:ptCount val="4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Nagy</c:v>
                </c:pt>
              </c:strCache>
            </c:strRef>
          </c:cat>
          <c:val>
            <c:numRef>
              <c:f>Munka2!$B$54:$E$54</c:f>
              <c:numCache>
                <c:formatCode>General\ "pont"</c:formatCode>
                <c:ptCount val="4"/>
                <c:pt idx="0">
                  <c:v>-43</c:v>
                </c:pt>
                <c:pt idx="1">
                  <c:v>-35</c:v>
                </c:pt>
                <c:pt idx="2">
                  <c:v>-32</c:v>
                </c:pt>
                <c:pt idx="3">
                  <c:v>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6B-4217-8124-C53B9FDBAEA7}"/>
            </c:ext>
          </c:extLst>
        </c:ser>
        <c:ser>
          <c:idx val="2"/>
          <c:order val="2"/>
          <c:tx>
            <c:strRef>
              <c:f>Munka2!$A$55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444444444444445E-2"/>
                  <c:y val="2.58048603183175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6B-4217-8124-C53B9FDBAEA7}"/>
                </c:ext>
              </c:extLst>
            </c:dLbl>
            <c:dLbl>
              <c:idx val="1"/>
              <c:layout>
                <c:manualLayout>
                  <c:x val="1.3888888888888888E-2"/>
                  <c:y val="1.8062386363428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46B-4217-8124-C53B9FDBAEA7}"/>
                </c:ext>
              </c:extLst>
            </c:dLbl>
            <c:dLbl>
              <c:idx val="2"/>
              <c:layout>
                <c:manualLayout>
                  <c:x val="1.9444444444444344E-2"/>
                  <c:y val="2.58028285995310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46B-4217-8124-C53B9FDBAEA7}"/>
                </c:ext>
              </c:extLst>
            </c:dLbl>
            <c:dLbl>
              <c:idx val="3"/>
              <c:layout>
                <c:manualLayout>
                  <c:x val="1.9125546806649168E-2"/>
                  <c:y val="2.06428723952603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160979877515308E-2"/>
                      <c:h val="7.47637974530779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746B-4217-8124-C53B9FDBAE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Munka2!$B$52:$E$52</c:f>
              <c:strCache>
                <c:ptCount val="4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Nagy</c:v>
                </c:pt>
              </c:strCache>
            </c:strRef>
          </c:cat>
          <c:val>
            <c:numRef>
              <c:f>Munka2!$B$55:$E$55</c:f>
              <c:numCache>
                <c:formatCode>General\ "pont"</c:formatCode>
                <c:ptCount val="4"/>
                <c:pt idx="0">
                  <c:v>-40</c:v>
                </c:pt>
                <c:pt idx="1">
                  <c:v>-34</c:v>
                </c:pt>
                <c:pt idx="2">
                  <c:v>-21</c:v>
                </c:pt>
                <c:pt idx="3">
                  <c:v>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6B-4217-8124-C53B9FDBAE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966746464"/>
        <c:axId val="966751056"/>
      </c:bar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2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35433070865E-2"/>
          <c:y val="5.2992596013212184E-2"/>
          <c:w val="0.83218624234470695"/>
          <c:h val="0.722140434914684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Munka1!$A$135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439-4741-B191-3E9B8CEEEDDA}"/>
              </c:ext>
            </c:extLst>
          </c:dPt>
          <c:dLbls>
            <c:dLbl>
              <c:idx val="0"/>
              <c:layout>
                <c:manualLayout>
                  <c:x val="-1.3888888888888876E-2"/>
                  <c:y val="5.30257893222761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439-4741-B191-3E9B8CEEEDDA}"/>
                </c:ext>
              </c:extLst>
            </c:dLbl>
            <c:dLbl>
              <c:idx val="1"/>
              <c:layout>
                <c:manualLayout>
                  <c:x val="-6.9444444444444441E-3"/>
                  <c:y val="1.3256447330569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439-4741-B191-3E9B8CEEEDDA}"/>
                </c:ext>
              </c:extLst>
            </c:dLbl>
            <c:dLbl>
              <c:idx val="2"/>
              <c:layout>
                <c:manualLayout>
                  <c:x val="-1.80555555555555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39-4741-B191-3E9B8CEEE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Munka1!$B$134:$F$134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A válaszadók súlyozott átlaga</c:v>
                </c:pt>
                <c:pt idx="3">
                  <c:v>Közép</c:v>
                </c:pt>
                <c:pt idx="4">
                  <c:v>Nagy</c:v>
                </c:pt>
              </c:strCache>
            </c:strRef>
          </c:cat>
          <c:val>
            <c:numRef>
              <c:f>Munka1!$B$135:$F$135</c:f>
              <c:numCache>
                <c:formatCode>0%</c:formatCode>
                <c:ptCount val="5"/>
                <c:pt idx="0">
                  <c:v>-0.32728494623655913</c:v>
                </c:pt>
                <c:pt idx="1">
                  <c:v>-0.27920792079207918</c:v>
                </c:pt>
                <c:pt idx="2">
                  <c:v>-0.24286289444518239</c:v>
                </c:pt>
                <c:pt idx="3">
                  <c:v>-0.22357723577235772</c:v>
                </c:pt>
                <c:pt idx="4">
                  <c:v>-0.11904761904761907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39-4741-B191-3E9B8CEEEDDA}"/>
            </c:ext>
          </c:extLst>
        </c:ser>
        <c:ser>
          <c:idx val="1"/>
          <c:order val="1"/>
          <c:tx>
            <c:strRef>
              <c:f>Munka1!$A$136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439-4741-B191-3E9B8CEEEDDA}"/>
              </c:ext>
            </c:extLst>
          </c:dPt>
          <c:dLbls>
            <c:dLbl>
              <c:idx val="0"/>
              <c:layout>
                <c:manualLayout>
                  <c:x val="9.7222222222222224E-3"/>
                  <c:y val="5.30278769517779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439-4741-B191-3E9B8CEEEDDA}"/>
                </c:ext>
              </c:extLst>
            </c:dLbl>
            <c:dLbl>
              <c:idx val="1"/>
              <c:layout>
                <c:manualLayout>
                  <c:x val="9.7222222222221721E-3"/>
                  <c:y val="-2.65128946611380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439-4741-B191-3E9B8CEEEDDA}"/>
                </c:ext>
              </c:extLst>
            </c:dLbl>
            <c:dLbl>
              <c:idx val="2"/>
              <c:layout>
                <c:manualLayout>
                  <c:x val="1.3888888888888888E-2"/>
                  <c:y val="-2.65108070316371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439-4741-B191-3E9B8CEEEDDA}"/>
                </c:ext>
              </c:extLst>
            </c:dLbl>
            <c:dLbl>
              <c:idx val="3"/>
              <c:layout>
                <c:manualLayout>
                  <c:x val="1.5277777777777677E-2"/>
                  <c:y val="-2.62444953720828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81-4CB4-87AF-DEC7791EC25E}"/>
                </c:ext>
              </c:extLst>
            </c:dLbl>
            <c:dLbl>
              <c:idx val="4"/>
              <c:layout>
                <c:manualLayout>
                  <c:x val="9.7222222222221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39-4741-B191-3E9B8CEEE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Munka1!$B$134:$F$134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A válaszadók súlyozott átlaga</c:v>
                </c:pt>
                <c:pt idx="3">
                  <c:v>Közép</c:v>
                </c:pt>
                <c:pt idx="4">
                  <c:v>Nagy</c:v>
                </c:pt>
              </c:strCache>
            </c:strRef>
          </c:cat>
          <c:val>
            <c:numRef>
              <c:f>Munka1!$B$136:$F$136</c:f>
              <c:numCache>
                <c:formatCode>0%</c:formatCode>
                <c:ptCount val="5"/>
                <c:pt idx="0">
                  <c:v>-0.31839080459770114</c:v>
                </c:pt>
                <c:pt idx="1">
                  <c:v>-0.24522292993630571</c:v>
                </c:pt>
                <c:pt idx="2">
                  <c:v>-0.20257190124851934</c:v>
                </c:pt>
                <c:pt idx="3">
                  <c:v>-0.23636363636363636</c:v>
                </c:pt>
                <c:pt idx="4">
                  <c:v>-3.5087719298245612E-2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39-4741-B191-3E9B8CEEEDDA}"/>
            </c:ext>
          </c:extLst>
        </c:ser>
        <c:ser>
          <c:idx val="2"/>
          <c:order val="2"/>
          <c:tx>
            <c:strRef>
              <c:f>Munka1!$A$137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439-4741-B191-3E9B8CEEEDDA}"/>
              </c:ext>
            </c:extLst>
          </c:dPt>
          <c:dLbls>
            <c:dLbl>
              <c:idx val="0"/>
              <c:layout>
                <c:manualLayout>
                  <c:x val="8.3333333333333332E-3"/>
                  <c:y val="2.65128946611380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439-4741-B191-3E9B8CEEEDDA}"/>
                </c:ext>
              </c:extLst>
            </c:dLbl>
            <c:dLbl>
              <c:idx val="1"/>
              <c:layout>
                <c:manualLayout>
                  <c:x val="6.9444444444444441E-3"/>
                  <c:y val="5.30257893222761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439-4741-B191-3E9B8CEEEDDA}"/>
                </c:ext>
              </c:extLst>
            </c:dLbl>
            <c:dLbl>
              <c:idx val="2"/>
              <c:layout>
                <c:manualLayout>
                  <c:x val="6.9444444444444441E-3"/>
                  <c:y val="2.6512894661137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439-4741-B191-3E9B8CEEEDDA}"/>
                </c:ext>
              </c:extLst>
            </c:dLbl>
            <c:dLbl>
              <c:idx val="4"/>
              <c:layout>
                <c:manualLayout>
                  <c:x val="9.72222222222212E-3"/>
                  <c:y val="5.30257893222761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39-4741-B191-3E9B8CEEE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Munka1!$B$134:$F$134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A válaszadók súlyozott átlaga</c:v>
                </c:pt>
                <c:pt idx="3">
                  <c:v>Közép</c:v>
                </c:pt>
                <c:pt idx="4">
                  <c:v>Nagy</c:v>
                </c:pt>
              </c:strCache>
            </c:strRef>
          </c:cat>
          <c:val>
            <c:numRef>
              <c:f>Munka1!$B$137:$F$137</c:f>
              <c:numCache>
                <c:formatCode>0%</c:formatCode>
                <c:ptCount val="5"/>
                <c:pt idx="0">
                  <c:v>-0.21771858714533876</c:v>
                </c:pt>
                <c:pt idx="1">
                  <c:v>-0.1440677966101695</c:v>
                </c:pt>
                <c:pt idx="2">
                  <c:v>-0.13437036332079283</c:v>
                </c:pt>
                <c:pt idx="3">
                  <c:v>-3.2679738562091526E-2</c:v>
                </c:pt>
                <c:pt idx="4">
                  <c:v>-1.7241379310344834E-2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39-4741-B191-3E9B8CEEED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33722927"/>
        <c:axId val="733722511"/>
      </c:bar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0.2"/>
          <c:min val="-0.4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Kedvezőbb</a:t>
                </a:r>
                <a:r>
                  <a:rPr lang="hu-HU" b="1" dirty="0"/>
                  <a:t>    </a:t>
                </a:r>
                <a:r>
                  <a:rPr lang="hu-HU" b="1" dirty="0">
                    <a:solidFill>
                      <a:srgbClr val="FF0000"/>
                    </a:solidFill>
                  </a:rPr>
                  <a:t>Gyengébb</a:t>
                </a:r>
              </a:p>
            </c:rich>
          </c:tx>
          <c:layout>
            <c:manualLayout>
              <c:xMode val="edge"/>
              <c:yMode val="edge"/>
              <c:x val="0.9458333333333333"/>
              <c:y val="4.40809231998683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2641293896063603"/>
          <c:w val="0.40077165354330702"/>
          <c:h val="7.35870610393639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44520072669E-2"/>
          <c:y val="4.2182685613601938E-2"/>
          <c:w val="0.83218622399236919"/>
          <c:h val="0.712741771726396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Munka1!$A$143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461-42F6-BE36-2FBF0551CC9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73E2-41E0-BAA6-EA72624B4D86}"/>
              </c:ext>
            </c:extLst>
          </c:dPt>
          <c:dLbls>
            <c:dLbl>
              <c:idx val="0"/>
              <c:layout>
                <c:manualLayout>
                  <c:x val="0"/>
                  <c:y val="7.91544723419532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461-42F6-BE36-2FBF0551CC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Munka1!$B$142:$F$142</c:f>
              <c:strCache>
                <c:ptCount val="5"/>
                <c:pt idx="0">
                  <c:v>Mikro</c:v>
                </c:pt>
                <c:pt idx="1">
                  <c:v>Közép</c:v>
                </c:pt>
                <c:pt idx="2">
                  <c:v>A válaszadók súlyozott átlaga</c:v>
                </c:pt>
                <c:pt idx="3">
                  <c:v>Kis</c:v>
                </c:pt>
                <c:pt idx="4">
                  <c:v>Nagy</c:v>
                </c:pt>
              </c:strCache>
            </c:strRef>
          </c:cat>
          <c:val>
            <c:numRef>
              <c:f>Munka1!$B$143:$F$143</c:f>
              <c:numCache>
                <c:formatCode>0%</c:formatCode>
                <c:ptCount val="5"/>
                <c:pt idx="0">
                  <c:v>-0.18279569892473116</c:v>
                </c:pt>
                <c:pt idx="1">
                  <c:v>-0.10975609756097562</c:v>
                </c:pt>
                <c:pt idx="2">
                  <c:v>-0.10356443285543165</c:v>
                </c:pt>
                <c:pt idx="3">
                  <c:v>-0.15049504950495049</c:v>
                </c:pt>
                <c:pt idx="4">
                  <c:v>3.5714285714285698E-2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E2-41E0-BAA6-EA72624B4D86}"/>
            </c:ext>
          </c:extLst>
        </c:ser>
        <c:ser>
          <c:idx val="1"/>
          <c:order val="1"/>
          <c:tx>
            <c:strRef>
              <c:f>Munka1!$A$144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461-42F6-BE36-2FBF0551CC9F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3E2-41E0-BAA6-EA72624B4D86}"/>
              </c:ext>
            </c:extLst>
          </c:dPt>
          <c:dLbls>
            <c:dLbl>
              <c:idx val="4"/>
              <c:layout>
                <c:manualLayout>
                  <c:x val="-4.1666671223389243E-3"/>
                  <c:y val="-2.418580937461834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EA-44A4-B842-DBBFBD5497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Munka1!$B$142:$F$142</c:f>
              <c:strCache>
                <c:ptCount val="5"/>
                <c:pt idx="0">
                  <c:v>Mikro</c:v>
                </c:pt>
                <c:pt idx="1">
                  <c:v>Közép</c:v>
                </c:pt>
                <c:pt idx="2">
                  <c:v>A válaszadók súlyozott átlaga</c:v>
                </c:pt>
                <c:pt idx="3">
                  <c:v>Kis</c:v>
                </c:pt>
                <c:pt idx="4">
                  <c:v>Nagy</c:v>
                </c:pt>
              </c:strCache>
            </c:strRef>
          </c:cat>
          <c:val>
            <c:numRef>
              <c:f>Munka1!$B$144:$F$144</c:f>
              <c:numCache>
                <c:formatCode>0%</c:formatCode>
                <c:ptCount val="5"/>
                <c:pt idx="0">
                  <c:v>1.4942528735632177E-2</c:v>
                </c:pt>
                <c:pt idx="1">
                  <c:v>0.16969696969696971</c:v>
                </c:pt>
                <c:pt idx="2">
                  <c:v>6.5886774048330599E-2</c:v>
                </c:pt>
                <c:pt idx="3">
                  <c:v>9.2356687898089179E-2</c:v>
                </c:pt>
                <c:pt idx="4">
                  <c:v>0.12280701754385964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E2-41E0-BAA6-EA72624B4D86}"/>
            </c:ext>
          </c:extLst>
        </c:ser>
        <c:ser>
          <c:idx val="2"/>
          <c:order val="2"/>
          <c:tx>
            <c:strRef>
              <c:f>Munka1!$A$145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3E2-41E0-BAA6-EA72624B4D86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73E2-41E0-BAA6-EA72624B4D86}"/>
              </c:ext>
            </c:extLst>
          </c:dPt>
          <c:dLbls>
            <c:dLbl>
              <c:idx val="1"/>
              <c:layout>
                <c:manualLayout>
                  <c:x val="1.805555753013539E-2"/>
                  <c:y val="-2.63848241139841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EEA-44A4-B842-DBBFBD54979E}"/>
                </c:ext>
              </c:extLst>
            </c:dLbl>
            <c:dLbl>
              <c:idx val="2"/>
              <c:layout>
                <c:manualLayout>
                  <c:x val="8.3333342446778487E-3"/>
                  <c:y val="-5.27696482279686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E2-41E0-BAA6-EA72624B4D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Munka1!$B$142:$F$142</c:f>
              <c:strCache>
                <c:ptCount val="5"/>
                <c:pt idx="0">
                  <c:v>Mikro</c:v>
                </c:pt>
                <c:pt idx="1">
                  <c:v>Közép</c:v>
                </c:pt>
                <c:pt idx="2">
                  <c:v>A válaszadók súlyozott átlaga</c:v>
                </c:pt>
                <c:pt idx="3">
                  <c:v>Kis</c:v>
                </c:pt>
                <c:pt idx="4">
                  <c:v>Nagy</c:v>
                </c:pt>
              </c:strCache>
            </c:strRef>
          </c:cat>
          <c:val>
            <c:numRef>
              <c:f>Munka1!$B$145:$F$145</c:f>
              <c:numCache>
                <c:formatCode>0%</c:formatCode>
                <c:ptCount val="5"/>
                <c:pt idx="0">
                  <c:v>0.10538506079907356</c:v>
                </c:pt>
                <c:pt idx="1">
                  <c:v>0.16339869281045752</c:v>
                </c:pt>
                <c:pt idx="2">
                  <c:v>0.17076462594562825</c:v>
                </c:pt>
                <c:pt idx="3">
                  <c:v>0.19703389830508472</c:v>
                </c:pt>
                <c:pt idx="4">
                  <c:v>0.31034482758620685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E2-41E0-BAA6-EA72624B4D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72906207"/>
        <c:axId val="672905791"/>
      </c:bar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in val="-0.2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Javul            </a:t>
                </a:r>
                <a:r>
                  <a:rPr lang="hu-HU" b="1" dirty="0"/>
                  <a:t> </a:t>
                </a:r>
                <a:r>
                  <a:rPr lang="hu-HU" b="1" dirty="0">
                    <a:solidFill>
                      <a:srgbClr val="FF0000"/>
                    </a:solidFill>
                  </a:rPr>
                  <a:t>Romlik</a:t>
                </a:r>
              </a:p>
            </c:rich>
          </c:tx>
          <c:layout>
            <c:manualLayout>
              <c:xMode val="edge"/>
              <c:yMode val="edge"/>
              <c:x val="0.95000010389327472"/>
              <c:y val="0.3286007546059696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86712598425195"/>
          <c:y val="2.3772850959947512E-2"/>
          <c:w val="0.56424748468941377"/>
          <c:h val="0.692331595538528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Munka1!$A$150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5D5F-4C6A-8E65-A2E11634FB8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3CB-45A1-9394-C233A2398ABE}"/>
              </c:ext>
            </c:extLst>
          </c:dPt>
          <c:dLbls>
            <c:dLbl>
              <c:idx val="0"/>
              <c:layout>
                <c:manualLayout>
                  <c:x val="4.1666666666666666E-3"/>
                  <c:y val="2.5120454557592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5F-4C6A-8E65-A2E11634FB80}"/>
                </c:ext>
              </c:extLst>
            </c:dLbl>
            <c:dLbl>
              <c:idx val="1"/>
              <c:layout>
                <c:manualLayout>
                  <c:x val="-9.0272309711286088E-3"/>
                  <c:y val="3.768068183638738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409776902887138E-2"/>
                      <c:h val="7.41807023085697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D5F-4C6A-8E65-A2E11634FB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Munka1!$B$149:$I$149</c:f>
              <c:strCache>
                <c:ptCount val="8"/>
                <c:pt idx="0">
                  <c:v>Szolgáltatás</c:v>
                </c:pt>
                <c:pt idx="1">
                  <c:v>Mezőgazdaság</c:v>
                </c:pt>
                <c:pt idx="2">
                  <c:v>Kereskedelem</c:v>
                </c:pt>
                <c:pt idx="3">
                  <c:v>Vendéglátás, szálláshely-szolgáltatás</c:v>
                </c:pt>
                <c:pt idx="4">
                  <c:v>A válaszadók súlyozott átlaga</c:v>
                </c:pt>
                <c:pt idx="5">
                  <c:v>Feldolgozóipar (gyártás)</c:v>
                </c:pt>
                <c:pt idx="6">
                  <c:v>Szállítás, raktározás</c:v>
                </c:pt>
                <c:pt idx="7">
                  <c:v>Építőipar</c:v>
                </c:pt>
              </c:strCache>
            </c:strRef>
          </c:cat>
          <c:val>
            <c:numRef>
              <c:f>Munka1!$B$150:$I$150</c:f>
              <c:numCache>
                <c:formatCode>0%</c:formatCode>
                <c:ptCount val="8"/>
                <c:pt idx="0">
                  <c:v>-0.18079096045197737</c:v>
                </c:pt>
                <c:pt idx="1">
                  <c:v>-8.0882352941176475E-2</c:v>
                </c:pt>
                <c:pt idx="2">
                  <c:v>-0.22580645161290319</c:v>
                </c:pt>
                <c:pt idx="3">
                  <c:v>-0.26415094339622647</c:v>
                </c:pt>
                <c:pt idx="4">
                  <c:v>-0.10356443285543165</c:v>
                </c:pt>
                <c:pt idx="5">
                  <c:v>-4.7457627118644069E-2</c:v>
                </c:pt>
                <c:pt idx="6">
                  <c:v>-0.31683168316831684</c:v>
                </c:pt>
                <c:pt idx="7">
                  <c:v>-6.567164179104476E-2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5F-4C6A-8E65-A2E11634FB80}"/>
            </c:ext>
          </c:extLst>
        </c:ser>
        <c:ser>
          <c:idx val="1"/>
          <c:order val="1"/>
          <c:tx>
            <c:strRef>
              <c:f>Munka1!$A$151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D5F-4C6A-8E65-A2E11634FB80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3CB-45A1-9394-C233A2398ABE}"/>
              </c:ext>
            </c:extLst>
          </c:dPt>
          <c:dLbls>
            <c:dLbl>
              <c:idx val="0"/>
              <c:layout>
                <c:manualLayout>
                  <c:x val="3.2808398960316303E-7"/>
                  <c:y val="-2.512045455759312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604221347331585E-2"/>
                      <c:h val="4.65482022952183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5D5F-4C6A-8E65-A2E11634FB80}"/>
                </c:ext>
              </c:extLst>
            </c:dLbl>
            <c:dLbl>
              <c:idx val="1"/>
              <c:layout>
                <c:manualLayout>
                  <c:x val="1.0185067526415994E-16"/>
                  <c:y val="7.53613636727766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3CB-45A1-9394-C233A2398ABE}"/>
                </c:ext>
              </c:extLst>
            </c:dLbl>
            <c:dLbl>
              <c:idx val="2"/>
              <c:layout>
                <c:manualLayout>
                  <c:x val="2.777777777777676E-3"/>
                  <c:y val="1.2560227278796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D5F-4C6A-8E65-A2E11634FB80}"/>
                </c:ext>
              </c:extLst>
            </c:dLbl>
            <c:dLbl>
              <c:idx val="3"/>
              <c:layout>
                <c:manualLayout>
                  <c:x val="0"/>
                  <c:y val="-7.53613636727766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3CB-45A1-9394-C233A2398ABE}"/>
                </c:ext>
              </c:extLst>
            </c:dLbl>
            <c:dLbl>
              <c:idx val="4"/>
              <c:layout>
                <c:manualLayout>
                  <c:x val="0"/>
                  <c:y val="1.2560227278796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3CB-45A1-9394-C233A2398ABE}"/>
                </c:ext>
              </c:extLst>
            </c:dLbl>
            <c:dLbl>
              <c:idx val="5"/>
              <c:layout>
                <c:manualLayout>
                  <c:x val="0"/>
                  <c:y val="2.5120454557592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CB-45A1-9394-C233A2398ABE}"/>
                </c:ext>
              </c:extLst>
            </c:dLbl>
            <c:dLbl>
              <c:idx val="6"/>
              <c:layout>
                <c:manualLayout>
                  <c:x val="1.3889982502187227E-3"/>
                  <c:y val="-1.0048181823036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D5F-4C6A-8E65-A2E11634FB80}"/>
                </c:ext>
              </c:extLst>
            </c:dLbl>
            <c:dLbl>
              <c:idx val="7"/>
              <c:layout>
                <c:manualLayout>
                  <c:x val="1.3888888888888889E-3"/>
                  <c:y val="5.02409091151844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D5F-4C6A-8E65-A2E11634FB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Munka1!$B$149:$I$149</c:f>
              <c:strCache>
                <c:ptCount val="8"/>
                <c:pt idx="0">
                  <c:v>Szolgáltatás</c:v>
                </c:pt>
                <c:pt idx="1">
                  <c:v>Mezőgazdaság</c:v>
                </c:pt>
                <c:pt idx="2">
                  <c:v>Kereskedelem</c:v>
                </c:pt>
                <c:pt idx="3">
                  <c:v>Vendéglátás, szálláshely-szolgáltatás</c:v>
                </c:pt>
                <c:pt idx="4">
                  <c:v>A válaszadók súlyozott átlaga</c:v>
                </c:pt>
                <c:pt idx="5">
                  <c:v>Feldolgozóipar (gyártás)</c:v>
                </c:pt>
                <c:pt idx="6">
                  <c:v>Szállítás, raktározás</c:v>
                </c:pt>
                <c:pt idx="7">
                  <c:v>Építőipar</c:v>
                </c:pt>
              </c:strCache>
            </c:strRef>
          </c:cat>
          <c:val>
            <c:numRef>
              <c:f>Munka1!$B$151:$I$151</c:f>
              <c:numCache>
                <c:formatCode>0%</c:formatCode>
                <c:ptCount val="8"/>
                <c:pt idx="0">
                  <c:v>-3.0141843971631194E-2</c:v>
                </c:pt>
                <c:pt idx="1">
                  <c:v>9.1954022988505746E-2</c:v>
                </c:pt>
                <c:pt idx="2">
                  <c:v>0.10344827586206895</c:v>
                </c:pt>
                <c:pt idx="3">
                  <c:v>-3.0534351145038219E-2</c:v>
                </c:pt>
                <c:pt idx="4">
                  <c:v>6.5886774048330599E-2</c:v>
                </c:pt>
                <c:pt idx="5">
                  <c:v>7.7464788732394374E-2</c:v>
                </c:pt>
                <c:pt idx="6">
                  <c:v>-0.15</c:v>
                </c:pt>
                <c:pt idx="7">
                  <c:v>0.33684210526315789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5F-4C6A-8E65-A2E11634FB80}"/>
            </c:ext>
          </c:extLst>
        </c:ser>
        <c:ser>
          <c:idx val="2"/>
          <c:order val="2"/>
          <c:tx>
            <c:strRef>
              <c:f>Munka1!$A$152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D5F-4C6A-8E65-A2E11634FB8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D5F-4C6A-8E65-A2E11634FB80}"/>
              </c:ext>
            </c:extLst>
          </c:dPt>
          <c:dLbls>
            <c:dLbl>
              <c:idx val="1"/>
              <c:layout>
                <c:manualLayout>
                  <c:x val="0"/>
                  <c:y val="-1.5072272734555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3CB-45A1-9394-C233A2398ABE}"/>
                </c:ext>
              </c:extLst>
            </c:dLbl>
            <c:dLbl>
              <c:idx val="2"/>
              <c:layout>
                <c:manualLayout>
                  <c:x val="0"/>
                  <c:y val="-2.51204545575931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D5F-4C6A-8E65-A2E11634FB80}"/>
                </c:ext>
              </c:extLst>
            </c:dLbl>
            <c:dLbl>
              <c:idx val="4"/>
              <c:layout>
                <c:manualLayout>
                  <c:x val="-1.0185067526415994E-16"/>
                  <c:y val="-7.53613636727766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5F-4C6A-8E65-A2E11634FB80}"/>
                </c:ext>
              </c:extLst>
            </c:dLbl>
            <c:dLbl>
              <c:idx val="7"/>
              <c:layout>
                <c:manualLayout>
                  <c:x val="1.3888888888886851E-3"/>
                  <c:y val="-5.02409091151844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CB-45A1-9394-C233A2398A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Munka1!$B$149:$I$149</c:f>
              <c:strCache>
                <c:ptCount val="8"/>
                <c:pt idx="0">
                  <c:v>Szolgáltatás</c:v>
                </c:pt>
                <c:pt idx="1">
                  <c:v>Mezőgazdaság</c:v>
                </c:pt>
                <c:pt idx="2">
                  <c:v>Kereskedelem</c:v>
                </c:pt>
                <c:pt idx="3">
                  <c:v>Vendéglátás, szálláshely-szolgáltatás</c:v>
                </c:pt>
                <c:pt idx="4">
                  <c:v>A válaszadók súlyozott átlaga</c:v>
                </c:pt>
                <c:pt idx="5">
                  <c:v>Feldolgozóipar (gyártás)</c:v>
                </c:pt>
                <c:pt idx="6">
                  <c:v>Szállítás, raktározás</c:v>
                </c:pt>
                <c:pt idx="7">
                  <c:v>Építőipar</c:v>
                </c:pt>
              </c:strCache>
            </c:strRef>
          </c:cat>
          <c:val>
            <c:numRef>
              <c:f>Munka1!$B$152:$I$152</c:f>
              <c:numCache>
                <c:formatCode>0%</c:formatCode>
                <c:ptCount val="8"/>
                <c:pt idx="0">
                  <c:v>3.1531531531531543E-2</c:v>
                </c:pt>
                <c:pt idx="1">
                  <c:v>7.4626865671641784E-2</c:v>
                </c:pt>
                <c:pt idx="2">
                  <c:v>0.1276595744680851</c:v>
                </c:pt>
                <c:pt idx="3">
                  <c:v>0.15686274509803919</c:v>
                </c:pt>
                <c:pt idx="4">
                  <c:v>0.17076462594562825</c:v>
                </c:pt>
                <c:pt idx="5">
                  <c:v>0.17573221757322177</c:v>
                </c:pt>
                <c:pt idx="6">
                  <c:v>0.189873417721519</c:v>
                </c:pt>
                <c:pt idx="7">
                  <c:v>0.33249999999999996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5F-4C6A-8E65-A2E11634FB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245180495"/>
        <c:axId val="1245177999"/>
      </c:barChart>
      <c:catAx>
        <c:axId val="12451804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45177999"/>
        <c:crosses val="autoZero"/>
        <c:auto val="1"/>
        <c:lblAlgn val="ctr"/>
        <c:lblOffset val="50"/>
        <c:noMultiLvlLbl val="0"/>
      </c:catAx>
      <c:valAx>
        <c:axId val="124517799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FF0000"/>
                    </a:solidFill>
                  </a:rPr>
                  <a:t>Romlik</a:t>
                </a:r>
                <a:r>
                  <a:rPr lang="hu-HU" b="1" dirty="0"/>
                  <a:t>          </a:t>
                </a:r>
                <a:r>
                  <a:rPr lang="hu-HU" b="1" dirty="0">
                    <a:solidFill>
                      <a:srgbClr val="00B050"/>
                    </a:solidFill>
                  </a:rPr>
                  <a:t>Javul</a:t>
                </a:r>
              </a:p>
            </c:rich>
          </c:tx>
          <c:layout>
            <c:manualLayout>
              <c:xMode val="edge"/>
              <c:yMode val="edge"/>
              <c:x val="0.58723042432195971"/>
              <c:y val="0.842699076140889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451804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0196808222398506"/>
          <c:w val="0.40077165354330702"/>
          <c:h val="6.97223161217341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799164922740304E-2"/>
          <c:y val="3.210337412642697E-2"/>
          <c:w val="0.8328535651793525"/>
          <c:h val="0.868011731967239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Munka1!$A$214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D4E-4996-A590-1FD51B247C3A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DEE-4093-A49F-983794A193F8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AC1-4596-B486-AC5CD728DF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Munka1!$B$213:$F$213</c:f>
              <c:strCache>
                <c:ptCount val="5"/>
                <c:pt idx="0">
                  <c:v>Kis</c:v>
                </c:pt>
                <c:pt idx="1">
                  <c:v>Mikro</c:v>
                </c:pt>
                <c:pt idx="2">
                  <c:v>A válaszadók súlyozott átlaga</c:v>
                </c:pt>
                <c:pt idx="3">
                  <c:v>Nagy</c:v>
                </c:pt>
                <c:pt idx="4">
                  <c:v>Közép</c:v>
                </c:pt>
              </c:strCache>
            </c:strRef>
          </c:cat>
          <c:val>
            <c:numRef>
              <c:f>Munka1!$B$214:$F$214</c:f>
              <c:numCache>
                <c:formatCode>0%</c:formatCode>
                <c:ptCount val="5"/>
                <c:pt idx="0">
                  <c:v>-0.28177966101694918</c:v>
                </c:pt>
                <c:pt idx="1">
                  <c:v>-0.2814128546612622</c:v>
                </c:pt>
                <c:pt idx="2">
                  <c:v>-0.25989626636168739</c:v>
                </c:pt>
                <c:pt idx="3">
                  <c:v>-0.2413793103448276</c:v>
                </c:pt>
                <c:pt idx="4">
                  <c:v>-0.20261437908496732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C1-4596-B486-AC5CD728DF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96913791"/>
        <c:axId val="1896925439"/>
      </c:barChart>
      <c:catAx>
        <c:axId val="1896913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25439"/>
        <c:crosses val="autoZero"/>
        <c:auto val="1"/>
        <c:lblAlgn val="ctr"/>
        <c:lblOffset val="0"/>
        <c:noMultiLvlLbl val="0"/>
      </c:catAx>
      <c:valAx>
        <c:axId val="1896925439"/>
        <c:scaling>
          <c:orientation val="minMax"/>
          <c:max val="0.2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Több</a:t>
                </a:r>
                <a:r>
                  <a:rPr lang="hu-HU" b="1" dirty="0"/>
                  <a:t>          </a:t>
                </a:r>
                <a:r>
                  <a:rPr lang="hu-HU" b="1" dirty="0">
                    <a:solidFill>
                      <a:srgbClr val="FF0000"/>
                    </a:solidFill>
                  </a:rPr>
                  <a:t>Kevesebb</a:t>
                </a:r>
              </a:p>
            </c:rich>
          </c:tx>
          <c:layout>
            <c:manualLayout>
              <c:xMode val="edge"/>
              <c:yMode val="edge"/>
              <c:x val="0.96401367016622919"/>
              <c:y val="0.1150528554061186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37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86712598425195"/>
          <c:y val="0"/>
          <c:w val="0.48508081802274705"/>
          <c:h val="0.751956640788225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Munka1!$A$158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E3B-4192-B083-D0EBCF6B3FA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AE3B-4192-B083-D0EBCF6B3FA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AE3B-4192-B083-D0EBCF6B3FA0}"/>
              </c:ext>
            </c:extLst>
          </c:dPt>
          <c:dLbls>
            <c:dLbl>
              <c:idx val="1"/>
              <c:layout>
                <c:manualLayout>
                  <c:x val="-1.3888888888889906E-3"/>
                  <c:y val="7.06314974952690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E3B-4192-B083-D0EBCF6B3FA0}"/>
                </c:ext>
              </c:extLst>
            </c:dLbl>
            <c:dLbl>
              <c:idx val="2"/>
              <c:layout>
                <c:manualLayout>
                  <c:x val="-1.3888888888888889E-3"/>
                  <c:y val="1.17728431717509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4.127233836973604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AE3B-4192-B083-D0EBCF6B3FA0}"/>
                </c:ext>
              </c:extLst>
            </c:dLbl>
            <c:dLbl>
              <c:idx val="3"/>
              <c:layout>
                <c:manualLayout>
                  <c:x val="1.3888888888888889E-3"/>
                  <c:y val="3.531574874763408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4.59811048694207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AE3B-4192-B083-D0EBCF6B3FA0}"/>
                </c:ext>
              </c:extLst>
            </c:dLbl>
            <c:dLbl>
              <c:idx val="6"/>
              <c:layout>
                <c:manualLayout>
                  <c:x val="-1.3888888888888889E-3"/>
                  <c:y val="-1.177098932667234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3.18548053703667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AE3B-4192-B083-D0EBCF6B3F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Munka1!$B$157:$I$157</c:f>
              <c:strCache>
                <c:ptCount val="8"/>
                <c:pt idx="0">
                  <c:v>Szállítás, raktározás</c:v>
                </c:pt>
                <c:pt idx="1">
                  <c:v>Vendéglátás, szálláshely-szolgáltatás</c:v>
                </c:pt>
                <c:pt idx="2">
                  <c:v>Szolgáltatás</c:v>
                </c:pt>
                <c:pt idx="3">
                  <c:v>Kereskedelem</c:v>
                </c:pt>
                <c:pt idx="4">
                  <c:v>Építőipar</c:v>
                </c:pt>
                <c:pt idx="5">
                  <c:v>Mezőgazdaság</c:v>
                </c:pt>
                <c:pt idx="6">
                  <c:v>A válaszadók súlyozott átlaga</c:v>
                </c:pt>
                <c:pt idx="7">
                  <c:v>Feldolgozóipar (gyártás)</c:v>
                </c:pt>
              </c:strCache>
            </c:strRef>
          </c:cat>
          <c:val>
            <c:numRef>
              <c:f>Munka1!$B$158:$I$158</c:f>
              <c:numCache>
                <c:formatCode>0%</c:formatCode>
                <c:ptCount val="8"/>
                <c:pt idx="0">
                  <c:v>-0.20792079207920794</c:v>
                </c:pt>
                <c:pt idx="1">
                  <c:v>-0.20754716981132076</c:v>
                </c:pt>
                <c:pt idx="2">
                  <c:v>-4.9717514124293788E-2</c:v>
                </c:pt>
                <c:pt idx="3">
                  <c:v>2.1505376344086002E-2</c:v>
                </c:pt>
                <c:pt idx="4">
                  <c:v>2.9850746268656692E-2</c:v>
                </c:pt>
                <c:pt idx="5">
                  <c:v>0.15441176470588236</c:v>
                </c:pt>
                <c:pt idx="6">
                  <c:v>0.13267753873472216</c:v>
                </c:pt>
                <c:pt idx="7">
                  <c:v>0.2440677966101695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3B-4192-B083-D0EBCF6B3FA0}"/>
            </c:ext>
          </c:extLst>
        </c:ser>
        <c:ser>
          <c:idx val="1"/>
          <c:order val="1"/>
          <c:tx>
            <c:strRef>
              <c:f>Munka1!$A$159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AE3B-4192-B083-D0EBCF6B3FA0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E3B-4192-B083-D0EBCF6B3FA0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ACC0-44C2-841C-E1D01D6E2DF1}"/>
              </c:ext>
            </c:extLst>
          </c:dPt>
          <c:dLbls>
            <c:dLbl>
              <c:idx val="0"/>
              <c:layout>
                <c:manualLayout>
                  <c:x val="-4.1661198600174976E-3"/>
                  <c:y val="-1.17700624041339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604221347331585E-2"/>
                      <c:h val="3.65635718700513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AE3B-4192-B083-D0EBCF6B3FA0}"/>
                </c:ext>
              </c:extLst>
            </c:dLbl>
            <c:dLbl>
              <c:idx val="2"/>
              <c:layout>
                <c:manualLayout>
                  <c:x val="2.1872265966754156E-7"/>
                  <c:y val="-1.4126299499053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E3B-4192-B083-D0EBCF6B3FA0}"/>
                </c:ext>
              </c:extLst>
            </c:dLbl>
            <c:dLbl>
              <c:idx val="5"/>
              <c:layout>
                <c:manualLayout>
                  <c:x val="0"/>
                  <c:y val="5.885865432351851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4.127233836973604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AE3B-4192-B083-D0EBCF6B3FA0}"/>
                </c:ext>
              </c:extLst>
            </c:dLbl>
            <c:dLbl>
              <c:idx val="7"/>
              <c:layout>
                <c:manualLayout>
                  <c:x val="-4.1666666666667681E-3"/>
                  <c:y val="2.3543832498423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50A-4EE2-93EB-C57157B1B7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Munka1!$B$157:$I$157</c:f>
              <c:strCache>
                <c:ptCount val="8"/>
                <c:pt idx="0">
                  <c:v>Szállítás, raktározás</c:v>
                </c:pt>
                <c:pt idx="1">
                  <c:v>Vendéglátás, szálláshely-szolgáltatás</c:v>
                </c:pt>
                <c:pt idx="2">
                  <c:v>Szolgáltatás</c:v>
                </c:pt>
                <c:pt idx="3">
                  <c:v>Kereskedelem</c:v>
                </c:pt>
                <c:pt idx="4">
                  <c:v>Építőipar</c:v>
                </c:pt>
                <c:pt idx="5">
                  <c:v>Mezőgazdaság</c:v>
                </c:pt>
                <c:pt idx="6">
                  <c:v>A válaszadók súlyozott átlaga</c:v>
                </c:pt>
                <c:pt idx="7">
                  <c:v>Feldolgozóipar (gyártás)</c:v>
                </c:pt>
              </c:strCache>
            </c:strRef>
          </c:cat>
          <c:val>
            <c:numRef>
              <c:f>Munka1!$B$159:$I$159</c:f>
              <c:numCache>
                <c:formatCode>0%</c:formatCode>
                <c:ptCount val="8"/>
                <c:pt idx="0">
                  <c:v>-4.9999999999999989E-2</c:v>
                </c:pt>
                <c:pt idx="1">
                  <c:v>7.6335877862594992E-3</c:v>
                </c:pt>
                <c:pt idx="2">
                  <c:v>-3.1914893617021295E-2</c:v>
                </c:pt>
                <c:pt idx="3">
                  <c:v>0.14224137931034481</c:v>
                </c:pt>
                <c:pt idx="4">
                  <c:v>0.23684210526315788</c:v>
                </c:pt>
                <c:pt idx="5">
                  <c:v>0.37931034482758619</c:v>
                </c:pt>
                <c:pt idx="6">
                  <c:v>0.30905614029136114</c:v>
                </c:pt>
                <c:pt idx="7">
                  <c:v>0.42253521126760563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3B-4192-B083-D0EBCF6B3FA0}"/>
            </c:ext>
          </c:extLst>
        </c:ser>
        <c:ser>
          <c:idx val="2"/>
          <c:order val="2"/>
          <c:tx>
            <c:strRef>
              <c:f>Munka1!$A$160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E3B-4192-B083-D0EBCF6B3FA0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E3B-4192-B083-D0EBCF6B3FA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AE3B-4192-B083-D0EBCF6B3FA0}"/>
              </c:ext>
            </c:extLst>
          </c:dPt>
          <c:dLbls>
            <c:dLbl>
              <c:idx val="0"/>
              <c:layout>
                <c:manualLayout>
                  <c:x val="2.778105861767279E-3"/>
                  <c:y val="-1.41263921913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604221347331585E-2"/>
                      <c:h val="3.89179551198937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ACC0-44C2-841C-E1D01D6E2DF1}"/>
                </c:ext>
              </c:extLst>
            </c:dLbl>
            <c:dLbl>
              <c:idx val="1"/>
              <c:layout>
                <c:manualLayout>
                  <c:x val="1.388888888888787E-3"/>
                  <c:y val="-8.240155989940295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5.06898713691053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AE3B-4192-B083-D0EBCF6B3FA0}"/>
                </c:ext>
              </c:extLst>
            </c:dLbl>
            <c:dLbl>
              <c:idx val="2"/>
              <c:layout>
                <c:manualLayout>
                  <c:x val="0"/>
                  <c:y val="-7.06314974952707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E3B-4192-B083-D0EBCF6B3FA0}"/>
                </c:ext>
              </c:extLst>
            </c:dLbl>
            <c:dLbl>
              <c:idx val="3"/>
              <c:layout>
                <c:manualLayout>
                  <c:x val="0"/>
                  <c:y val="-5.885958124605825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6.95249373678440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AE3B-4192-B083-D0EBCF6B3FA0}"/>
                </c:ext>
              </c:extLst>
            </c:dLbl>
            <c:dLbl>
              <c:idx val="4"/>
              <c:layout>
                <c:manualLayout>
                  <c:x val="0"/>
                  <c:y val="-7.06314974952699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3B-4192-B083-D0EBCF6B3FA0}"/>
                </c:ext>
              </c:extLst>
            </c:dLbl>
            <c:dLbl>
              <c:idx val="6"/>
              <c:layout>
                <c:manualLayout>
                  <c:x val="8.3333333333332309E-3"/>
                  <c:y val="-1.1771916249211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E3B-4192-B083-D0EBCF6B3FA0}"/>
                </c:ext>
              </c:extLst>
            </c:dLbl>
            <c:dLbl>
              <c:idx val="7"/>
              <c:layout>
                <c:manualLayout>
                  <c:x val="2.777777777777676E-3"/>
                  <c:y val="-1.76578743738174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3.65635718700513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AE3B-4192-B083-D0EBCF6B3F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Munka1!$B$157:$I$157</c:f>
              <c:strCache>
                <c:ptCount val="8"/>
                <c:pt idx="0">
                  <c:v>Szállítás, raktározás</c:v>
                </c:pt>
                <c:pt idx="1">
                  <c:v>Vendéglátás, szálláshely-szolgáltatás</c:v>
                </c:pt>
                <c:pt idx="2">
                  <c:v>Szolgáltatás</c:v>
                </c:pt>
                <c:pt idx="3">
                  <c:v>Kereskedelem</c:v>
                </c:pt>
                <c:pt idx="4">
                  <c:v>Építőipar</c:v>
                </c:pt>
                <c:pt idx="5">
                  <c:v>Mezőgazdaság</c:v>
                </c:pt>
                <c:pt idx="6">
                  <c:v>A válaszadók súlyozott átlaga</c:v>
                </c:pt>
                <c:pt idx="7">
                  <c:v>Feldolgozóipar (gyártás)</c:v>
                </c:pt>
              </c:strCache>
            </c:strRef>
          </c:cat>
          <c:val>
            <c:numRef>
              <c:f>Munka1!$B$160:$I$160</c:f>
              <c:numCache>
                <c:formatCode>0%</c:formatCode>
                <c:ptCount val="8"/>
                <c:pt idx="0">
                  <c:v>-2.5316455696202556E-2</c:v>
                </c:pt>
                <c:pt idx="1">
                  <c:v>1.307189542483661E-2</c:v>
                </c:pt>
                <c:pt idx="2">
                  <c:v>3.94144144144144E-2</c:v>
                </c:pt>
                <c:pt idx="3">
                  <c:v>0.13346228239845259</c:v>
                </c:pt>
                <c:pt idx="4">
                  <c:v>0.24750000000000003</c:v>
                </c:pt>
                <c:pt idx="5">
                  <c:v>0.32089552238805974</c:v>
                </c:pt>
                <c:pt idx="6">
                  <c:v>0.33325022179576674</c:v>
                </c:pt>
                <c:pt idx="7">
                  <c:v>0.35146443514644354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3B-4192-B083-D0EBCF6B3F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144305311"/>
        <c:axId val="1144329439"/>
      </c:barChart>
      <c:catAx>
        <c:axId val="11443053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44329439"/>
        <c:crosses val="autoZero"/>
        <c:auto val="1"/>
        <c:lblAlgn val="ctr"/>
        <c:lblOffset val="50"/>
        <c:noMultiLvlLbl val="0"/>
      </c:catAx>
      <c:valAx>
        <c:axId val="11443294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FF0000"/>
                    </a:solidFill>
                  </a:rPr>
                  <a:t>Elhalasztotta</a:t>
                </a:r>
                <a:r>
                  <a:rPr lang="hu-HU" b="1" dirty="0"/>
                  <a:t>      </a:t>
                </a:r>
                <a:r>
                  <a:rPr lang="hu-HU" b="1" dirty="0">
                    <a:solidFill>
                      <a:srgbClr val="00B050"/>
                    </a:solidFill>
                  </a:rPr>
                  <a:t>Tervez</a:t>
                </a:r>
                <a:r>
                  <a:rPr lang="hu-HU" b="1" baseline="0" dirty="0">
                    <a:solidFill>
                      <a:srgbClr val="00B050"/>
                    </a:solidFill>
                  </a:rPr>
                  <a:t> beruházást</a:t>
                </a:r>
                <a:endParaRPr lang="hu-HU" b="1" dirty="0">
                  <a:solidFill>
                    <a:srgbClr val="00B050"/>
                  </a:solidFill>
                </a:endParaRPr>
              </a:p>
            </c:rich>
          </c:tx>
          <c:layout>
            <c:manualLayout>
              <c:xMode val="edge"/>
              <c:yMode val="edge"/>
              <c:x val="0.42583803587051622"/>
              <c:y val="0.867089874780180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443053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3367796584657303"/>
          <c:w val="0.40077165354330702"/>
          <c:h val="6.53463705606435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44520072669E-2"/>
          <c:y val="6.4973807564914041E-2"/>
          <c:w val="0.83218622399236919"/>
          <c:h val="0.718428424383427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Munka1!$A$176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DB7-4895-81A9-E2C231CAC5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Munka1!$B$175:$F$175</c:f>
              <c:strCache>
                <c:ptCount val="5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Nagy</c:v>
                </c:pt>
                <c:pt idx="4">
                  <c:v>Közép</c:v>
                </c:pt>
              </c:strCache>
            </c:strRef>
          </c:cat>
          <c:val>
            <c:numRef>
              <c:f>Munka1!$B$176:$F$176</c:f>
              <c:numCache>
                <c:formatCode>0%</c:formatCode>
                <c:ptCount val="5"/>
                <c:pt idx="0">
                  <c:v>-2.8225806451612906E-2</c:v>
                </c:pt>
                <c:pt idx="1">
                  <c:v>1.6311296532103333E-2</c:v>
                </c:pt>
                <c:pt idx="2">
                  <c:v>1.3861386138613846E-2</c:v>
                </c:pt>
                <c:pt idx="3">
                  <c:v>5.9523809523809534E-2</c:v>
                </c:pt>
                <c:pt idx="4">
                  <c:v>4.4715447154471538E-2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B7-4895-81A9-E2C231CAC549}"/>
            </c:ext>
          </c:extLst>
        </c:ser>
        <c:ser>
          <c:idx val="1"/>
          <c:order val="1"/>
          <c:tx>
            <c:strRef>
              <c:f>Munka1!$A$177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DB7-4895-81A9-E2C231CAC549}"/>
              </c:ext>
            </c:extLst>
          </c:dPt>
          <c:dLbls>
            <c:dLbl>
              <c:idx val="4"/>
              <c:layout>
                <c:manualLayout>
                  <c:x val="-8.3333342446779493E-3"/>
                  <c:y val="-2.453986366715482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8D-43D2-BC67-98C6EE9643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Munka1!$B$175:$F$175</c:f>
              <c:strCache>
                <c:ptCount val="5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Nagy</c:v>
                </c:pt>
                <c:pt idx="4">
                  <c:v>Közép</c:v>
                </c:pt>
              </c:strCache>
            </c:strRef>
          </c:cat>
          <c:val>
            <c:numRef>
              <c:f>Munka1!$B$177:$F$177</c:f>
              <c:numCache>
                <c:formatCode>0%</c:formatCode>
                <c:ptCount val="5"/>
                <c:pt idx="0">
                  <c:v>1.9540229885057478E-2</c:v>
                </c:pt>
                <c:pt idx="1">
                  <c:v>8.4729207699568584E-2</c:v>
                </c:pt>
                <c:pt idx="2">
                  <c:v>8.2802547770700646E-2</c:v>
                </c:pt>
                <c:pt idx="3">
                  <c:v>0.14035087719298245</c:v>
                </c:pt>
                <c:pt idx="4">
                  <c:v>0.14545454545454545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B7-4895-81A9-E2C231CAC549}"/>
            </c:ext>
          </c:extLst>
        </c:ser>
        <c:ser>
          <c:idx val="2"/>
          <c:order val="2"/>
          <c:tx>
            <c:strRef>
              <c:f>Munka1!$A$178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DB7-4895-81A9-E2C231CAC549}"/>
              </c:ext>
            </c:extLst>
          </c:dPt>
          <c:dLbls>
            <c:dLbl>
              <c:idx val="3"/>
              <c:layout>
                <c:manualLayout>
                  <c:x val="1.2500001367016773E-2"/>
                  <c:y val="-2.67710696222770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8D-43D2-BC67-98C6EE964352}"/>
                </c:ext>
              </c:extLst>
            </c:dLbl>
            <c:dLbl>
              <c:idx val="4"/>
              <c:layout>
                <c:manualLayout>
                  <c:x val="9.7222232854574896E-3"/>
                  <c:y val="2.67710696222770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B7-4895-81A9-E2C231CAC5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Munka1!$B$175:$F$175</c:f>
              <c:strCache>
                <c:ptCount val="5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Nagy</c:v>
                </c:pt>
                <c:pt idx="4">
                  <c:v>Közép</c:v>
                </c:pt>
              </c:strCache>
            </c:strRef>
          </c:cat>
          <c:val>
            <c:numRef>
              <c:f>Munka1!$B$178:$F$178</c:f>
              <c:numCache>
                <c:formatCode>0%</c:formatCode>
                <c:ptCount val="5"/>
                <c:pt idx="0">
                  <c:v>2.8951939779965269E-2</c:v>
                </c:pt>
                <c:pt idx="1">
                  <c:v>8.6692426162039093E-2</c:v>
                </c:pt>
                <c:pt idx="2">
                  <c:v>0.11440677966101694</c:v>
                </c:pt>
                <c:pt idx="3">
                  <c:v>0.13793103448275862</c:v>
                </c:pt>
                <c:pt idx="4">
                  <c:v>0.18954248366013074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B7-4895-81A9-E2C231CAC5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12473712"/>
        <c:axId val="912482032"/>
      </c:barChart>
      <c:catAx>
        <c:axId val="91247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12482032"/>
        <c:crosses val="autoZero"/>
        <c:auto val="1"/>
        <c:lblAlgn val="ctr"/>
        <c:lblOffset val="50"/>
        <c:noMultiLvlLbl val="0"/>
      </c:catAx>
      <c:valAx>
        <c:axId val="912482032"/>
        <c:scaling>
          <c:orientation val="minMax"/>
          <c:max val="0.2"/>
          <c:min val="-0.1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          </a:t>
                </a:r>
                <a:r>
                  <a:rPr lang="hu-HU" b="1" dirty="0"/>
                  <a:t>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4166676964859686"/>
              <c:y val="0.392563463810763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12473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09663321265"/>
          <c:y val="0.92301926231158282"/>
          <c:w val="0.40077169737223284"/>
          <c:h val="7.43036307261895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86712598425195"/>
          <c:y val="1.0204399341535018E-2"/>
          <c:w val="0.56424748468941377"/>
          <c:h val="0.727970413403806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Munka1!$A$183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5E6-4A02-A6B2-06060BAA2E9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606B-4B82-88C4-C2A8DD78D06B}"/>
              </c:ext>
            </c:extLst>
          </c:dPt>
          <c:dLbls>
            <c:dLbl>
              <c:idx val="4"/>
              <c:layout>
                <c:manualLayout>
                  <c:x val="-1.0185067526415994E-16"/>
                  <c:y val="7.60627068141998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06B-4B82-88C4-C2A8DD78D06B}"/>
                </c:ext>
              </c:extLst>
            </c:dLbl>
            <c:dLbl>
              <c:idx val="6"/>
              <c:layout>
                <c:manualLayout>
                  <c:x val="4.1666666666665651E-3"/>
                  <c:y val="4.97741576454499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5E6-4A02-A6B2-06060BAA2E9C}"/>
                </c:ext>
              </c:extLst>
            </c:dLbl>
            <c:dLbl>
              <c:idx val="7"/>
              <c:layout>
                <c:manualLayout>
                  <c:x val="-1.3888888888888889E-3"/>
                  <c:y val="1.0141694241893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6B-4B82-88C4-C2A8DD78D0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Munka1!$B$182:$I$182</c:f>
              <c:strCache>
                <c:ptCount val="8"/>
                <c:pt idx="0">
                  <c:v>Kereskedelem</c:v>
                </c:pt>
                <c:pt idx="1">
                  <c:v>Szolgáltatás</c:v>
                </c:pt>
                <c:pt idx="2">
                  <c:v>Mezőgazdaság</c:v>
                </c:pt>
                <c:pt idx="3">
                  <c:v>Szállítás, raktározás</c:v>
                </c:pt>
                <c:pt idx="4">
                  <c:v>A válaszadók súlyozott átlaga</c:v>
                </c:pt>
                <c:pt idx="5">
                  <c:v>Vendéglátás, szálláshely-szolgáltatás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cat>
          <c:val>
            <c:numRef>
              <c:f>Munka1!$B$183:$I$183</c:f>
              <c:numCache>
                <c:formatCode>0%</c:formatCode>
                <c:ptCount val="8"/>
                <c:pt idx="0">
                  <c:v>-1.2903225806451604E-2</c:v>
                </c:pt>
                <c:pt idx="1">
                  <c:v>-1.1299435028248581E-2</c:v>
                </c:pt>
                <c:pt idx="2">
                  <c:v>-1.470588235294118E-2</c:v>
                </c:pt>
                <c:pt idx="3">
                  <c:v>-6.9306930693069285E-2</c:v>
                </c:pt>
                <c:pt idx="4">
                  <c:v>1.6311296532103333E-2</c:v>
                </c:pt>
                <c:pt idx="5">
                  <c:v>-0.11320754716981134</c:v>
                </c:pt>
                <c:pt idx="6">
                  <c:v>5.4237288135593226E-2</c:v>
                </c:pt>
                <c:pt idx="7">
                  <c:v>5.9701492537313494E-3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E6-4A02-A6B2-06060BAA2E9C}"/>
            </c:ext>
          </c:extLst>
        </c:ser>
        <c:ser>
          <c:idx val="1"/>
          <c:order val="1"/>
          <c:tx>
            <c:strRef>
              <c:f>Munka1!$A$184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5E6-4A02-A6B2-06060BAA2E9C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25E6-4A02-A6B2-06060BAA2E9C}"/>
              </c:ext>
            </c:extLst>
          </c:dPt>
          <c:dLbls>
            <c:dLbl>
              <c:idx val="1"/>
              <c:layout>
                <c:manualLayout>
                  <c:x val="1.3888888888888889E-3"/>
                  <c:y val="5.070847120946690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22911198600175E-2"/>
                      <c:h val="5.31806090007536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606B-4B82-88C4-C2A8DD78D06B}"/>
                </c:ext>
              </c:extLst>
            </c:dLbl>
            <c:dLbl>
              <c:idx val="2"/>
              <c:layout>
                <c:manualLayout>
                  <c:x val="0"/>
                  <c:y val="7.53613487663881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5E6-4A02-A6B2-06060BAA2E9C}"/>
                </c:ext>
              </c:extLst>
            </c:dLbl>
            <c:dLbl>
              <c:idx val="3"/>
              <c:layout>
                <c:manualLayout>
                  <c:x val="0"/>
                  <c:y val="5.07084712094664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06B-4B82-88C4-C2A8DD78D06B}"/>
                </c:ext>
              </c:extLst>
            </c:dLbl>
            <c:dLbl>
              <c:idx val="4"/>
              <c:layout>
                <c:manualLayout>
                  <c:x val="-1.3888888888889906E-3"/>
                  <c:y val="5.02408991775920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5E6-4A02-A6B2-06060BAA2E9C}"/>
                </c:ext>
              </c:extLst>
            </c:dLbl>
            <c:dLbl>
              <c:idx val="5"/>
              <c:layout>
                <c:manualLayout>
                  <c:x val="2.1872265966754156E-7"/>
                  <c:y val="-7.652986359620903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881999125109361E-2"/>
                      <c:h val="4.81097618798069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25E6-4A02-A6B2-06060BAA2E9C}"/>
                </c:ext>
              </c:extLst>
            </c:dLbl>
            <c:dLbl>
              <c:idx val="6"/>
              <c:layout>
                <c:manualLayout>
                  <c:x val="0"/>
                  <c:y val="-7.53613487663881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5E6-4A02-A6B2-06060BAA2E9C}"/>
                </c:ext>
              </c:extLst>
            </c:dLbl>
            <c:dLbl>
              <c:idx val="7"/>
              <c:layout>
                <c:manualLayout>
                  <c:x val="5.468066481427288E-8"/>
                  <c:y val="1.00481798355184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3.761797215862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5E6-4A02-A6B2-06060BAA2E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Munka1!$B$182:$I$182</c:f>
              <c:strCache>
                <c:ptCount val="8"/>
                <c:pt idx="0">
                  <c:v>Kereskedelem</c:v>
                </c:pt>
                <c:pt idx="1">
                  <c:v>Szolgáltatás</c:v>
                </c:pt>
                <c:pt idx="2">
                  <c:v>Mezőgazdaság</c:v>
                </c:pt>
                <c:pt idx="3">
                  <c:v>Szállítás, raktározás</c:v>
                </c:pt>
                <c:pt idx="4">
                  <c:v>A válaszadók súlyozott átlaga</c:v>
                </c:pt>
                <c:pt idx="5">
                  <c:v>Vendéglátás, szálláshely-szolgáltatás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cat>
          <c:val>
            <c:numRef>
              <c:f>Munka1!$B$184:$I$184</c:f>
              <c:numCache>
                <c:formatCode>0%</c:formatCode>
                <c:ptCount val="8"/>
                <c:pt idx="0">
                  <c:v>5.6034482758620691E-2</c:v>
                </c:pt>
                <c:pt idx="1">
                  <c:v>1.5957446808510647E-2</c:v>
                </c:pt>
                <c:pt idx="2">
                  <c:v>8.0459770114942528E-2</c:v>
                </c:pt>
                <c:pt idx="3">
                  <c:v>3.3333333333333326E-2</c:v>
                </c:pt>
                <c:pt idx="4">
                  <c:v>8.4729207699568584E-2</c:v>
                </c:pt>
                <c:pt idx="5">
                  <c:v>-5.34351145038168E-2</c:v>
                </c:pt>
                <c:pt idx="6">
                  <c:v>0.14788732394366194</c:v>
                </c:pt>
                <c:pt idx="7">
                  <c:v>0.15789473684210525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E6-4A02-A6B2-06060BAA2E9C}"/>
            </c:ext>
          </c:extLst>
        </c:ser>
        <c:ser>
          <c:idx val="2"/>
          <c:order val="2"/>
          <c:tx>
            <c:strRef>
              <c:f>Munka1!$A$185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5E6-4A02-A6B2-06060BAA2E9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606B-4B82-88C4-C2A8DD78D06B}"/>
              </c:ext>
            </c:extLst>
          </c:dPt>
          <c:dLbls>
            <c:dLbl>
              <c:idx val="0"/>
              <c:layout>
                <c:manualLayout>
                  <c:x val="-5.5554461942256706E-3"/>
                  <c:y val="-1.0048179835518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5E6-4A02-A6B2-06060BAA2E9C}"/>
                </c:ext>
              </c:extLst>
            </c:dLbl>
            <c:dLbl>
              <c:idx val="1"/>
              <c:layout>
                <c:manualLayout>
                  <c:x val="0"/>
                  <c:y val="-1.2677117802366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06B-4B82-88C4-C2A8DD78D06B}"/>
                </c:ext>
              </c:extLst>
            </c:dLbl>
            <c:dLbl>
              <c:idx val="2"/>
              <c:layout>
                <c:manualLayout>
                  <c:x val="0"/>
                  <c:y val="-1.00481798355184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22911198600175E-2"/>
                      <c:h val="7.278660158294436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25E6-4A02-A6B2-06060BAA2E9C}"/>
                </c:ext>
              </c:extLst>
            </c:dLbl>
            <c:dLbl>
              <c:idx val="4"/>
              <c:layout>
                <c:manualLayout>
                  <c:x val="-1.0185067526415994E-16"/>
                  <c:y val="-1.2677117802366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06B-4B82-88C4-C2A8DD78D06B}"/>
                </c:ext>
              </c:extLst>
            </c:dLbl>
            <c:dLbl>
              <c:idx val="5"/>
              <c:layout>
                <c:manualLayout>
                  <c:x val="1.0936132983377078E-7"/>
                  <c:y val="-1.13041034155504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5.01781969530279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25E6-4A02-A6B2-06060BAA2E9C}"/>
                </c:ext>
              </c:extLst>
            </c:dLbl>
            <c:dLbl>
              <c:idx val="6"/>
              <c:layout>
                <c:manualLayout>
                  <c:x val="-1.0185067526415994E-16"/>
                  <c:y val="-1.5072269753277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5E6-4A02-A6B2-06060BAA2E9C}"/>
                </c:ext>
              </c:extLst>
            </c:dLbl>
            <c:dLbl>
              <c:idx val="7"/>
              <c:layout>
                <c:manualLayout>
                  <c:x val="1.3888888888888889E-3"/>
                  <c:y val="-5.024089917759209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4.01300171175095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25E6-4A02-A6B2-06060BAA2E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Munka1!$B$182:$I$182</c:f>
              <c:strCache>
                <c:ptCount val="8"/>
                <c:pt idx="0">
                  <c:v>Kereskedelem</c:v>
                </c:pt>
                <c:pt idx="1">
                  <c:v>Szolgáltatás</c:v>
                </c:pt>
                <c:pt idx="2">
                  <c:v>Mezőgazdaság</c:v>
                </c:pt>
                <c:pt idx="3">
                  <c:v>Szállítás, raktározás</c:v>
                </c:pt>
                <c:pt idx="4">
                  <c:v>A válaszadók súlyozott átlaga</c:v>
                </c:pt>
                <c:pt idx="5">
                  <c:v>Vendéglátás, szálláshely-szolgáltatás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cat>
          <c:val>
            <c:numRef>
              <c:f>Munka1!$B$185:$I$185</c:f>
              <c:numCache>
                <c:formatCode>0%</c:formatCode>
                <c:ptCount val="8"/>
                <c:pt idx="0">
                  <c:v>1.7408123791102514E-2</c:v>
                </c:pt>
                <c:pt idx="1">
                  <c:v>2.0270270270270271E-2</c:v>
                </c:pt>
                <c:pt idx="2">
                  <c:v>2.2388059701492533E-2</c:v>
                </c:pt>
                <c:pt idx="3">
                  <c:v>7.5949367088607597E-2</c:v>
                </c:pt>
                <c:pt idx="4">
                  <c:v>8.6692426162039093E-2</c:v>
                </c:pt>
                <c:pt idx="5">
                  <c:v>0.10457516339869281</c:v>
                </c:pt>
                <c:pt idx="6">
                  <c:v>0.10878661087866109</c:v>
                </c:pt>
                <c:pt idx="7">
                  <c:v>0.15749999999999997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E6-4A02-A6B2-06060BAA2E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916238576"/>
        <c:axId val="916249392"/>
      </c:barChart>
      <c:catAx>
        <c:axId val="916238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16249392"/>
        <c:crosses val="autoZero"/>
        <c:auto val="1"/>
        <c:lblAlgn val="ctr"/>
        <c:lblOffset val="50"/>
        <c:noMultiLvlLbl val="0"/>
      </c:catAx>
      <c:valAx>
        <c:axId val="916249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  <a:r>
                  <a:rPr lang="hu-HU" b="1" dirty="0"/>
                  <a:t> </a:t>
                </a:r>
                <a:r>
                  <a:rPr lang="hu-HU" b="1" baseline="0" dirty="0"/>
                  <a:t>         </a:t>
                </a:r>
                <a:r>
                  <a:rPr lang="hu-HU" b="1" baseline="0" dirty="0">
                    <a:solidFill>
                      <a:srgbClr val="00B050"/>
                    </a:solidFill>
                  </a:rPr>
                  <a:t>Nő</a:t>
                </a:r>
                <a:endParaRPr lang="hu-HU" b="1" dirty="0">
                  <a:solidFill>
                    <a:srgbClr val="00B050"/>
                  </a:solidFill>
                </a:endParaRPr>
              </a:p>
            </c:rich>
          </c:tx>
          <c:layout>
            <c:manualLayout>
              <c:xMode val="edge"/>
              <c:yMode val="edge"/>
              <c:x val="0.57333464566929138"/>
              <c:y val="0.860103313519098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1623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2234017498640564"/>
          <c:w val="0.40077165354330702"/>
          <c:h val="7.24399082774315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35433070865E-2"/>
          <c:y val="2.8427247425288866E-2"/>
          <c:w val="0.80163068678915139"/>
          <c:h val="0.695035514451262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Munka1!$A$191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8C28-4DD6-9673-A85C6E646272}"/>
              </c:ext>
            </c:extLst>
          </c:dPt>
          <c:dLbls>
            <c:dLbl>
              <c:idx val="1"/>
              <c:layout>
                <c:manualLayout>
                  <c:x val="-6.94444444444444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28-4DD6-9673-A85C6E646272}"/>
                </c:ext>
              </c:extLst>
            </c:dLbl>
            <c:dLbl>
              <c:idx val="4"/>
              <c:layout>
                <c:manualLayout>
                  <c:x val="-4.1666666666666666E-3"/>
                  <c:y val="-2.58723989580960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C28-4DD6-9673-A85C6E6462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Munka1!$B$190:$F$190</c:f>
              <c:strCache>
                <c:ptCount val="5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Nagy</c:v>
                </c:pt>
                <c:pt idx="4">
                  <c:v>Közép</c:v>
                </c:pt>
              </c:strCache>
            </c:strRef>
          </c:cat>
          <c:val>
            <c:numRef>
              <c:f>Munka1!$B$191:$F$191</c:f>
              <c:numCache>
                <c:formatCode>0%</c:formatCode>
                <c:ptCount val="5"/>
                <c:pt idx="0">
                  <c:v>-5.3763440860215006E-3</c:v>
                </c:pt>
                <c:pt idx="1">
                  <c:v>0.1703703134809727</c:v>
                </c:pt>
                <c:pt idx="2">
                  <c:v>0.21188118811881185</c:v>
                </c:pt>
                <c:pt idx="3">
                  <c:v>0.32142857142857145</c:v>
                </c:pt>
                <c:pt idx="4">
                  <c:v>0.33333333333333337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28-4DD6-9673-A85C6E646272}"/>
            </c:ext>
          </c:extLst>
        </c:ser>
        <c:ser>
          <c:idx val="1"/>
          <c:order val="1"/>
          <c:tx>
            <c:strRef>
              <c:f>Munka1!$A$192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28-4DD6-9673-A85C6E646272}"/>
              </c:ext>
            </c:extLst>
          </c:dPt>
          <c:dLbls>
            <c:dLbl>
              <c:idx val="0"/>
              <c:layout>
                <c:manualLayout>
                  <c:x val="6.9444444444444441E-3"/>
                  <c:y val="5.17447979161931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96-43C3-902D-472A89F044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Munka1!$B$190:$F$190</c:f>
              <c:strCache>
                <c:ptCount val="5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Nagy</c:v>
                </c:pt>
                <c:pt idx="4">
                  <c:v>Közép</c:v>
                </c:pt>
              </c:strCache>
            </c:strRef>
          </c:cat>
          <c:val>
            <c:numRef>
              <c:f>Munka1!$B$192:$F$192</c:f>
              <c:numCache>
                <c:formatCode>0%</c:formatCode>
                <c:ptCount val="5"/>
                <c:pt idx="0">
                  <c:v>-6.8965517241379448E-3</c:v>
                </c:pt>
                <c:pt idx="1">
                  <c:v>0.213252106920296</c:v>
                </c:pt>
                <c:pt idx="2">
                  <c:v>0.25159235668789809</c:v>
                </c:pt>
                <c:pt idx="3">
                  <c:v>0.40350877192982454</c:v>
                </c:pt>
                <c:pt idx="4">
                  <c:v>0.38181818181818178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28-4DD6-9673-A85C6E646272}"/>
            </c:ext>
          </c:extLst>
        </c:ser>
        <c:ser>
          <c:idx val="2"/>
          <c:order val="2"/>
          <c:tx>
            <c:strRef>
              <c:f>Munka1!$A$193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C28-4DD6-9673-A85C6E646272}"/>
              </c:ext>
            </c:extLst>
          </c:dPt>
          <c:dLbls>
            <c:dLbl>
              <c:idx val="1"/>
              <c:layout>
                <c:manualLayout>
                  <c:x val="5.5555555555555046E-3"/>
                  <c:y val="-4.7432183482545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28-4DD6-9673-A85C6E646272}"/>
                </c:ext>
              </c:extLst>
            </c:dLbl>
            <c:dLbl>
              <c:idx val="2"/>
              <c:layout>
                <c:manualLayout>
                  <c:x val="1.5277777777777777E-2"/>
                  <c:y val="-2.5872398958096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28-4DD6-9673-A85C6E646272}"/>
                </c:ext>
              </c:extLst>
            </c:dLbl>
            <c:dLbl>
              <c:idx val="3"/>
              <c:layout>
                <c:manualLayout>
                  <c:x val="1.2500000000000001E-2"/>
                  <c:y val="-7.76171968742884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28-4DD6-9673-A85C6E646272}"/>
                </c:ext>
              </c:extLst>
            </c:dLbl>
            <c:dLbl>
              <c:idx val="4"/>
              <c:layout>
                <c:manualLayout>
                  <c:x val="1.2500000000000001E-2"/>
                  <c:y val="-7.76171968742882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C28-4DD6-9673-A85C6E6462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Munka1!$B$190:$F$190</c:f>
              <c:strCache>
                <c:ptCount val="5"/>
                <c:pt idx="0">
                  <c:v>Mikro</c:v>
                </c:pt>
                <c:pt idx="1">
                  <c:v>A válaszadók súlyozott átlaga</c:v>
                </c:pt>
                <c:pt idx="2">
                  <c:v>Kis</c:v>
                </c:pt>
                <c:pt idx="3">
                  <c:v>Nagy</c:v>
                </c:pt>
                <c:pt idx="4">
                  <c:v>Közép</c:v>
                </c:pt>
              </c:strCache>
            </c:strRef>
          </c:cat>
          <c:val>
            <c:numRef>
              <c:f>Munka1!$B$193:$F$193</c:f>
              <c:numCache>
                <c:formatCode>0%</c:formatCode>
                <c:ptCount val="5"/>
                <c:pt idx="0">
                  <c:v>1.5055008685581947E-2</c:v>
                </c:pt>
                <c:pt idx="1">
                  <c:v>0.16882899330415652</c:v>
                </c:pt>
                <c:pt idx="2">
                  <c:v>0.24364406779661016</c:v>
                </c:pt>
                <c:pt idx="3">
                  <c:v>0.31034482758620691</c:v>
                </c:pt>
                <c:pt idx="4">
                  <c:v>0.3529411764705882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28-4DD6-9673-A85C6E64627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844201568"/>
        <c:axId val="1844193248"/>
      </c:barChart>
      <c:catAx>
        <c:axId val="1844201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44193248"/>
        <c:crosses val="autoZero"/>
        <c:auto val="1"/>
        <c:lblAlgn val="ctr"/>
        <c:lblOffset val="0"/>
        <c:noMultiLvlLbl val="0"/>
      </c:catAx>
      <c:valAx>
        <c:axId val="1844193248"/>
        <c:scaling>
          <c:orientation val="minMax"/>
          <c:min val="-0.2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</a:t>
                </a:r>
                <a:r>
                  <a:rPr lang="hu-HU" b="1" dirty="0"/>
                  <a:t>           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2222222222222228"/>
              <c:y val="0.377206131310369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44201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2819064739261226"/>
          <c:w val="0.40077165354330702"/>
          <c:h val="7.18093526073877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86712598425195"/>
          <c:y val="2.6284892866012901E-2"/>
          <c:w val="0.5711919291338583"/>
          <c:h val="0.676308819298001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Munka1!$A$198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54B-458D-B587-66AC72F3FAB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54B-458D-B587-66AC72F3FABF}"/>
              </c:ext>
            </c:extLst>
          </c:dPt>
          <c:dLbls>
            <c:dLbl>
              <c:idx val="0"/>
              <c:layout>
                <c:manualLayout>
                  <c:x val="9.7222222222222224E-3"/>
                  <c:y val="7.70396240466337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3E-40A3-ACA9-A8AFB63E9BE7}"/>
                </c:ext>
              </c:extLst>
            </c:dLbl>
            <c:dLbl>
              <c:idx val="3"/>
              <c:layout>
                <c:manualLayout>
                  <c:x val="-4.1666666666666666E-3"/>
                  <c:y val="3.851880100462857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798665791776027E-2"/>
                      <c:h val="6.042474512724376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F33E-40A3-ACA9-A8AFB63E9BE7}"/>
                </c:ext>
              </c:extLst>
            </c:dLbl>
            <c:dLbl>
              <c:idx val="4"/>
              <c:layout>
                <c:manualLayout>
                  <c:x val="0"/>
                  <c:y val="2.56798746822115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4B-458D-B587-66AC72F3FABF}"/>
                </c:ext>
              </c:extLst>
            </c:dLbl>
            <c:dLbl>
              <c:idx val="5"/>
              <c:layout>
                <c:manualLayout>
                  <c:x val="5.5555555555554534E-3"/>
                  <c:y val="5.13597493644226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4.75848077861380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F54B-458D-B587-66AC72F3FABF}"/>
                </c:ext>
              </c:extLst>
            </c:dLbl>
            <c:dLbl>
              <c:idx val="6"/>
              <c:layout>
                <c:manualLayout>
                  <c:x val="1.3888888888888889E-3"/>
                  <c:y val="1.0271949872884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54B-458D-B587-66AC72F3FA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Munka1!$B$197:$I$197</c:f>
              <c:strCache>
                <c:ptCount val="8"/>
                <c:pt idx="0">
                  <c:v>Szolgáltatás</c:v>
                </c:pt>
                <c:pt idx="1">
                  <c:v>Kereskedelem</c:v>
                </c:pt>
                <c:pt idx="2">
                  <c:v>Vendéglátás, szálláshely-szolgáltatás</c:v>
                </c:pt>
                <c:pt idx="3">
                  <c:v>Szállítás, raktározás</c:v>
                </c:pt>
                <c:pt idx="4">
                  <c:v>Mezőgazdaság</c:v>
                </c:pt>
                <c:pt idx="5">
                  <c:v>A válaszadók súlyozott átlaga</c:v>
                </c:pt>
                <c:pt idx="6">
                  <c:v>Építőipar</c:v>
                </c:pt>
                <c:pt idx="7">
                  <c:v>Feldolgozóipar (gyártás)</c:v>
                </c:pt>
              </c:strCache>
            </c:strRef>
          </c:cat>
          <c:val>
            <c:numRef>
              <c:f>Munka1!$B$198:$I$198</c:f>
              <c:numCache>
                <c:formatCode>0%</c:formatCode>
                <c:ptCount val="8"/>
                <c:pt idx="0">
                  <c:v>1.9209039548022611E-2</c:v>
                </c:pt>
                <c:pt idx="1">
                  <c:v>0.12903225806451613</c:v>
                </c:pt>
                <c:pt idx="2">
                  <c:v>-0.15094339622641509</c:v>
                </c:pt>
                <c:pt idx="3">
                  <c:v>0</c:v>
                </c:pt>
                <c:pt idx="4">
                  <c:v>0.1764705882352941</c:v>
                </c:pt>
                <c:pt idx="5">
                  <c:v>0.1703703134809727</c:v>
                </c:pt>
                <c:pt idx="6">
                  <c:v>0.12537313432835823</c:v>
                </c:pt>
                <c:pt idx="7">
                  <c:v>0.27457627118644068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4B-458D-B587-66AC72F3FABF}"/>
            </c:ext>
          </c:extLst>
        </c:ser>
        <c:ser>
          <c:idx val="1"/>
          <c:order val="1"/>
          <c:tx>
            <c:strRef>
              <c:f>Munka1!$A$199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54B-458D-B587-66AC72F3FABF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F33E-40A3-ACA9-A8AFB63E9BE7}"/>
              </c:ext>
            </c:extLst>
          </c:dPt>
          <c:dLbls>
            <c:dLbl>
              <c:idx val="0"/>
              <c:layout>
                <c:manualLayout>
                  <c:x val="-2.7777777777778798E-3"/>
                  <c:y val="-3.851981202331732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5.01527952543591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54B-458D-B587-66AC72F3FABF}"/>
                </c:ext>
              </c:extLst>
            </c:dLbl>
            <c:dLbl>
              <c:idx val="2"/>
              <c:layout>
                <c:manualLayout>
                  <c:x val="-4.1666666666666154E-3"/>
                  <c:y val="-1.0271949872884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3E-40A3-ACA9-A8AFB63E9BE7}"/>
                </c:ext>
              </c:extLst>
            </c:dLbl>
            <c:dLbl>
              <c:idx val="3"/>
              <c:layout>
                <c:manualLayout>
                  <c:x val="8.3333333333333332E-3"/>
                  <c:y val="3.85198120233168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798665791776027E-2"/>
                      <c:h val="5.01527952543591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33E-40A3-ACA9-A8AFB63E9BE7}"/>
                </c:ext>
              </c:extLst>
            </c:dLbl>
            <c:dLbl>
              <c:idx val="4"/>
              <c:layout>
                <c:manualLayout>
                  <c:x val="5.5555555555554534E-3"/>
                  <c:y val="-2.56798746822115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4B-458D-B587-66AC72F3FABF}"/>
                </c:ext>
              </c:extLst>
            </c:dLbl>
            <c:dLbl>
              <c:idx val="7"/>
              <c:layout>
                <c:manualLayout>
                  <c:x val="-1.0185067526415994E-16"/>
                  <c:y val="2.56798746822116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54B-458D-B587-66AC72F3FA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Munka1!$B$197:$I$197</c:f>
              <c:strCache>
                <c:ptCount val="8"/>
                <c:pt idx="0">
                  <c:v>Szolgáltatás</c:v>
                </c:pt>
                <c:pt idx="1">
                  <c:v>Kereskedelem</c:v>
                </c:pt>
                <c:pt idx="2">
                  <c:v>Vendéglátás, szálláshely-szolgáltatás</c:v>
                </c:pt>
                <c:pt idx="3">
                  <c:v>Szállítás, raktározás</c:v>
                </c:pt>
                <c:pt idx="4">
                  <c:v>Mezőgazdaság</c:v>
                </c:pt>
                <c:pt idx="5">
                  <c:v>A válaszadók súlyozott átlaga</c:v>
                </c:pt>
                <c:pt idx="6">
                  <c:v>Építőipar</c:v>
                </c:pt>
                <c:pt idx="7">
                  <c:v>Feldolgozóipar (gyártás)</c:v>
                </c:pt>
              </c:strCache>
            </c:strRef>
          </c:cat>
          <c:val>
            <c:numRef>
              <c:f>Munka1!$B$199:$I$199</c:f>
              <c:numCache>
                <c:formatCode>0%</c:formatCode>
                <c:ptCount val="8"/>
                <c:pt idx="0">
                  <c:v>5.3191489361702204E-3</c:v>
                </c:pt>
                <c:pt idx="1">
                  <c:v>0.2068965517241379</c:v>
                </c:pt>
                <c:pt idx="2">
                  <c:v>-9.9236641221374045E-2</c:v>
                </c:pt>
                <c:pt idx="3">
                  <c:v>1.6666666666666663E-2</c:v>
                </c:pt>
                <c:pt idx="4">
                  <c:v>0.34482758620689657</c:v>
                </c:pt>
                <c:pt idx="5">
                  <c:v>0.213252106920296</c:v>
                </c:pt>
                <c:pt idx="6">
                  <c:v>0.22105263157894739</c:v>
                </c:pt>
                <c:pt idx="7">
                  <c:v>0.3380281690140845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4B-458D-B587-66AC72F3FABF}"/>
            </c:ext>
          </c:extLst>
        </c:ser>
        <c:ser>
          <c:idx val="2"/>
          <c:order val="2"/>
          <c:tx>
            <c:strRef>
              <c:f>Munka1!$A$200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54B-458D-B587-66AC72F3FAB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54B-458D-B587-66AC72F3FABF}"/>
              </c:ext>
            </c:extLst>
          </c:dPt>
          <c:dLbls>
            <c:dLbl>
              <c:idx val="0"/>
              <c:layout>
                <c:manualLayout>
                  <c:x val="2.0833880139982503E-3"/>
                  <c:y val="-1.6691716339699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854221347331574E-2"/>
                      <c:h val="2.96088955085899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F33E-40A3-ACA9-A8AFB63E9BE7}"/>
                </c:ext>
              </c:extLst>
            </c:dLbl>
            <c:dLbl>
              <c:idx val="1"/>
              <c:layout>
                <c:manualLayout>
                  <c:x val="5.5555555555554534E-3"/>
                  <c:y val="-1.540792480932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3E-40A3-ACA9-A8AFB63E9BE7}"/>
                </c:ext>
              </c:extLst>
            </c:dLbl>
            <c:dLbl>
              <c:idx val="2"/>
              <c:layout>
                <c:manualLayout>
                  <c:x val="-1.0185067526415994E-16"/>
                  <c:y val="-5.13597493644240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54B-458D-B587-66AC72F3FABF}"/>
                </c:ext>
              </c:extLst>
            </c:dLbl>
            <c:dLbl>
              <c:idx val="3"/>
              <c:layout>
                <c:manualLayout>
                  <c:x val="0"/>
                  <c:y val="1.0271949872884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4B-458D-B587-66AC72F3FABF}"/>
                </c:ext>
              </c:extLst>
            </c:dLbl>
            <c:dLbl>
              <c:idx val="4"/>
              <c:layout>
                <c:manualLayout>
                  <c:x val="-1.0185067526415994E-16"/>
                  <c:y val="-3.851981202331779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5.01527952543591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54B-458D-B587-66AC72F3FABF}"/>
                </c:ext>
              </c:extLst>
            </c:dLbl>
            <c:dLbl>
              <c:idx val="5"/>
              <c:layout>
                <c:manualLayout>
                  <c:x val="0"/>
                  <c:y val="-8.98785503690521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5.52887701908014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F54B-458D-B587-66AC72F3FABF}"/>
                </c:ext>
              </c:extLst>
            </c:dLbl>
            <c:dLbl>
              <c:idx val="6"/>
              <c:layout>
                <c:manualLayout>
                  <c:x val="5.5555555555554534E-3"/>
                  <c:y val="-1.0271949872884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33E-40A3-ACA9-A8AFB63E9BE7}"/>
                </c:ext>
              </c:extLst>
            </c:dLbl>
            <c:dLbl>
              <c:idx val="7"/>
              <c:layout>
                <c:manualLayout>
                  <c:x val="-2.7777777777777779E-3"/>
                  <c:y val="-1.0271949872884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33E-40A3-ACA9-A8AFB63E9B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Munka1!$B$197:$I$197</c:f>
              <c:strCache>
                <c:ptCount val="8"/>
                <c:pt idx="0">
                  <c:v>Szolgáltatás</c:v>
                </c:pt>
                <c:pt idx="1">
                  <c:v>Kereskedelem</c:v>
                </c:pt>
                <c:pt idx="2">
                  <c:v>Vendéglátás, szálláshely-szolgáltatás</c:v>
                </c:pt>
                <c:pt idx="3">
                  <c:v>Szállítás, raktározás</c:v>
                </c:pt>
                <c:pt idx="4">
                  <c:v>Mezőgazdaság</c:v>
                </c:pt>
                <c:pt idx="5">
                  <c:v>A válaszadók súlyozott átlaga</c:v>
                </c:pt>
                <c:pt idx="6">
                  <c:v>Építőipar</c:v>
                </c:pt>
                <c:pt idx="7">
                  <c:v>Feldolgozóipar (gyártás)</c:v>
                </c:pt>
              </c:strCache>
            </c:strRef>
          </c:cat>
          <c:val>
            <c:numRef>
              <c:f>Munka1!$B$200:$I$200</c:f>
              <c:numCache>
                <c:formatCode>0%</c:formatCode>
                <c:ptCount val="8"/>
                <c:pt idx="0">
                  <c:v>1.8018018018018028E-2</c:v>
                </c:pt>
                <c:pt idx="1">
                  <c:v>5.9961315280464222E-2</c:v>
                </c:pt>
                <c:pt idx="2">
                  <c:v>6.5359477124182996E-2</c:v>
                </c:pt>
                <c:pt idx="3">
                  <c:v>0.12658227848101267</c:v>
                </c:pt>
                <c:pt idx="4">
                  <c:v>0.1417910447761194</c:v>
                </c:pt>
                <c:pt idx="5">
                  <c:v>0.16882899330415652</c:v>
                </c:pt>
                <c:pt idx="6">
                  <c:v>0.19500000000000001</c:v>
                </c:pt>
                <c:pt idx="7">
                  <c:v>0.20502092050209203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4B-458D-B587-66AC72F3FA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753753664"/>
        <c:axId val="1753759904"/>
      </c:barChart>
      <c:catAx>
        <c:axId val="1753753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53759904"/>
        <c:crosses val="autoZero"/>
        <c:auto val="1"/>
        <c:lblAlgn val="ctr"/>
        <c:lblOffset val="50"/>
        <c:noMultiLvlLbl val="0"/>
      </c:catAx>
      <c:valAx>
        <c:axId val="17537599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  <a:r>
                  <a:rPr lang="hu-HU" b="1" dirty="0"/>
                  <a:t>          </a:t>
                </a:r>
                <a:r>
                  <a:rPr lang="hu-HU" b="1" dirty="0">
                    <a:solidFill>
                      <a:srgbClr val="00B050"/>
                    </a:solidFill>
                  </a:rPr>
                  <a:t>Nő</a:t>
                </a:r>
              </a:p>
            </c:rich>
          </c:tx>
          <c:layout>
            <c:manualLayout>
              <c:xMode val="edge"/>
              <c:yMode val="edge"/>
              <c:x val="0.49305336832895891"/>
              <c:y val="0.817900571164897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5375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470045931758529"/>
          <c:y val="0"/>
          <c:w val="0.57535859580052495"/>
          <c:h val="0.734390231951052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Munka1!$A$206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350-451A-AB68-274D5CB2BAA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8A46-478F-9468-5DFE2600238B}"/>
              </c:ext>
            </c:extLst>
          </c:dPt>
          <c:dLbls>
            <c:dLbl>
              <c:idx val="1"/>
              <c:layout>
                <c:manualLayout>
                  <c:x val="-1.0185067526415994E-16"/>
                  <c:y val="1.8380426024781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50-451A-AB68-274D5CB2BAAC}"/>
                </c:ext>
              </c:extLst>
            </c:dLbl>
            <c:dLbl>
              <c:idx val="6"/>
              <c:layout>
                <c:manualLayout>
                  <c:x val="5.0925337632079971E-17"/>
                  <c:y val="1.1177252970057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A46-478F-9468-5DFE2600238B}"/>
                </c:ext>
              </c:extLst>
            </c:dLbl>
            <c:dLbl>
              <c:idx val="7"/>
              <c:layout>
                <c:manualLayout>
                  <c:x val="1.2500000000000001E-2"/>
                  <c:y val="-6.4035605396179062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A46-478F-9468-5DFE260023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Munka1!$B$205:$I$205</c:f>
              <c:strCache>
                <c:ptCount val="8"/>
                <c:pt idx="0">
                  <c:v>Szállítás, raktározás</c:v>
                </c:pt>
                <c:pt idx="1">
                  <c:v>Szolgáltatás</c:v>
                </c:pt>
                <c:pt idx="2">
                  <c:v>A válaszadók súlyozott átlaga</c:v>
                </c:pt>
                <c:pt idx="3">
                  <c:v>Mezőgazdaság</c:v>
                </c:pt>
                <c:pt idx="4">
                  <c:v>Feldolgozóipar (gyártás)</c:v>
                </c:pt>
                <c:pt idx="5">
                  <c:v>Építőipar</c:v>
                </c:pt>
                <c:pt idx="6">
                  <c:v>Vendéglátás, szálláshely-szolgáltatás</c:v>
                </c:pt>
                <c:pt idx="7">
                  <c:v>Kereskedelem</c:v>
                </c:pt>
              </c:strCache>
            </c:strRef>
          </c:cat>
          <c:val>
            <c:numRef>
              <c:f>Munka1!$B$206:$I$206</c:f>
              <c:numCache>
                <c:formatCode>0%</c:formatCode>
                <c:ptCount val="8"/>
                <c:pt idx="0">
                  <c:v>-0.11881188118811882</c:v>
                </c:pt>
                <c:pt idx="1">
                  <c:v>0.13559322033898305</c:v>
                </c:pt>
                <c:pt idx="2">
                  <c:v>0.16792829686610966</c:v>
                </c:pt>
                <c:pt idx="3">
                  <c:v>0.13235294117647059</c:v>
                </c:pt>
                <c:pt idx="4">
                  <c:v>0.14576271186440676</c:v>
                </c:pt>
                <c:pt idx="5">
                  <c:v>0.22388059701492541</c:v>
                </c:pt>
                <c:pt idx="6">
                  <c:v>0.13207547169811321</c:v>
                </c:pt>
                <c:pt idx="7">
                  <c:v>0.41290322580645161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46-478F-9468-5DFE2600238B}"/>
            </c:ext>
          </c:extLst>
        </c:ser>
        <c:ser>
          <c:idx val="1"/>
          <c:order val="1"/>
          <c:tx>
            <c:strRef>
              <c:f>Munka1!$A$207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A46-478F-9468-5DFE2600238B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A46-478F-9468-5DFE2600238B}"/>
              </c:ext>
            </c:extLst>
          </c:dPt>
          <c:dLbls>
            <c:dLbl>
              <c:idx val="2"/>
              <c:layout>
                <c:manualLayout>
                  <c:x val="-1.3888888888888889E-3"/>
                  <c:y val="2.79431324251448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5.17786243837934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8A46-478F-9468-5DFE2600238B}"/>
                </c:ext>
              </c:extLst>
            </c:dLbl>
            <c:dLbl>
              <c:idx val="3"/>
              <c:layout>
                <c:manualLayout>
                  <c:x val="-1.0185067526415994E-16"/>
                  <c:y val="8.38293972754345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46-478F-9468-5DFE2600238B}"/>
                </c:ext>
              </c:extLst>
            </c:dLbl>
            <c:dLbl>
              <c:idx val="5"/>
              <c:layout>
                <c:manualLayout>
                  <c:x val="-2.7777777777778798E-3"/>
                  <c:y val="6.56443786599325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8.2790690365906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350-451A-AB68-274D5CB2B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Munka1!$B$205:$I$205</c:f>
              <c:strCache>
                <c:ptCount val="8"/>
                <c:pt idx="0">
                  <c:v>Szállítás, raktározás</c:v>
                </c:pt>
                <c:pt idx="1">
                  <c:v>Szolgáltatás</c:v>
                </c:pt>
                <c:pt idx="2">
                  <c:v>A válaszadók súlyozott átlaga</c:v>
                </c:pt>
                <c:pt idx="3">
                  <c:v>Mezőgazdaság</c:v>
                </c:pt>
                <c:pt idx="4">
                  <c:v>Feldolgozóipar (gyártás)</c:v>
                </c:pt>
                <c:pt idx="5">
                  <c:v>Építőipar</c:v>
                </c:pt>
                <c:pt idx="6">
                  <c:v>Vendéglátás, szálláshely-szolgáltatás</c:v>
                </c:pt>
                <c:pt idx="7">
                  <c:v>Kereskedelem</c:v>
                </c:pt>
              </c:strCache>
            </c:strRef>
          </c:cat>
          <c:val>
            <c:numRef>
              <c:f>Munka1!$B$207:$I$207</c:f>
              <c:numCache>
                <c:formatCode>0%</c:formatCode>
                <c:ptCount val="8"/>
                <c:pt idx="0">
                  <c:v>4.9999999999999989E-2</c:v>
                </c:pt>
                <c:pt idx="1">
                  <c:v>0.1524822695035461</c:v>
                </c:pt>
                <c:pt idx="2">
                  <c:v>0.23550867832658812</c:v>
                </c:pt>
                <c:pt idx="3">
                  <c:v>0.32183908045977017</c:v>
                </c:pt>
                <c:pt idx="4">
                  <c:v>0.25352112676056338</c:v>
                </c:pt>
                <c:pt idx="5">
                  <c:v>0.32105263157894737</c:v>
                </c:pt>
                <c:pt idx="6">
                  <c:v>0.14503816793893129</c:v>
                </c:pt>
                <c:pt idx="7">
                  <c:v>0.52586206896551724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46-478F-9468-5DFE2600238B}"/>
            </c:ext>
          </c:extLst>
        </c:ser>
        <c:ser>
          <c:idx val="2"/>
          <c:order val="2"/>
          <c:tx>
            <c:strRef>
              <c:f>Munka1!$A$208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8A46-478F-9468-5DFE2600238B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A46-478F-9468-5DFE2600238B}"/>
              </c:ext>
            </c:extLst>
          </c:dPt>
          <c:dLbls>
            <c:dLbl>
              <c:idx val="0"/>
              <c:layout>
                <c:manualLayout>
                  <c:x val="4.1666666666666666E-3"/>
                  <c:y val="-1.39715662125725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46-478F-9468-5DFE2600238B}"/>
                </c:ext>
              </c:extLst>
            </c:dLbl>
            <c:dLbl>
              <c:idx val="1"/>
              <c:layout>
                <c:manualLayout>
                  <c:x val="0"/>
                  <c:y val="-8.38293972754345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A46-478F-9468-5DFE2600238B}"/>
                </c:ext>
              </c:extLst>
            </c:dLbl>
            <c:dLbl>
              <c:idx val="2"/>
              <c:layout>
                <c:manualLayout>
                  <c:x val="1.388888888888787E-3"/>
                  <c:y val="-1.1177252970057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A46-478F-9468-5DFE2600238B}"/>
                </c:ext>
              </c:extLst>
            </c:dLbl>
            <c:dLbl>
              <c:idx val="3"/>
              <c:layout>
                <c:manualLayout>
                  <c:x val="-1.0185067526415994E-16"/>
                  <c:y val="-8.38293972754350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46-478F-9468-5DFE2600238B}"/>
                </c:ext>
              </c:extLst>
            </c:dLbl>
            <c:dLbl>
              <c:idx val="4"/>
              <c:layout>
                <c:manualLayout>
                  <c:x val="4.1666666666666666E-3"/>
                  <c:y val="-1.1177252970057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A46-478F-9468-5DFE2600238B}"/>
                </c:ext>
              </c:extLst>
            </c:dLbl>
            <c:dLbl>
              <c:idx val="6"/>
              <c:layout>
                <c:manualLayout>
                  <c:x val="-1.0185067526415994E-16"/>
                  <c:y val="-1.3971566212572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A46-478F-9468-5DFE2600238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62445319335081E-2"/>
                      <c:h val="4.33956846562499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8A46-478F-9468-5DFE260023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Munka1!$B$205:$I$205</c:f>
              <c:strCache>
                <c:ptCount val="8"/>
                <c:pt idx="0">
                  <c:v>Szállítás, raktározás</c:v>
                </c:pt>
                <c:pt idx="1">
                  <c:v>Szolgáltatás</c:v>
                </c:pt>
                <c:pt idx="2">
                  <c:v>A válaszadók súlyozott átlaga</c:v>
                </c:pt>
                <c:pt idx="3">
                  <c:v>Mezőgazdaság</c:v>
                </c:pt>
                <c:pt idx="4">
                  <c:v>Feldolgozóipar (gyártás)</c:v>
                </c:pt>
                <c:pt idx="5">
                  <c:v>Építőipar</c:v>
                </c:pt>
                <c:pt idx="6">
                  <c:v>Vendéglátás, szálláshely-szolgáltatás</c:v>
                </c:pt>
                <c:pt idx="7">
                  <c:v>Kereskedelem</c:v>
                </c:pt>
              </c:strCache>
            </c:strRef>
          </c:cat>
          <c:val>
            <c:numRef>
              <c:f>Munka1!$B$208:$I$208</c:f>
              <c:numCache>
                <c:formatCode>0%</c:formatCode>
                <c:ptCount val="8"/>
                <c:pt idx="0">
                  <c:v>2.5316455696202542E-2</c:v>
                </c:pt>
                <c:pt idx="1">
                  <c:v>0.13963963963963963</c:v>
                </c:pt>
                <c:pt idx="2">
                  <c:v>0.23718349608415634</c:v>
                </c:pt>
                <c:pt idx="3">
                  <c:v>0.25373134328358204</c:v>
                </c:pt>
                <c:pt idx="4">
                  <c:v>0.32217573221757323</c:v>
                </c:pt>
                <c:pt idx="5">
                  <c:v>0.3725</c:v>
                </c:pt>
                <c:pt idx="6">
                  <c:v>0.37254901960784315</c:v>
                </c:pt>
                <c:pt idx="7">
                  <c:v>0.44680851063829791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46-478F-9468-5DFE260023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2088056176"/>
        <c:axId val="2088044944"/>
      </c:barChart>
      <c:catAx>
        <c:axId val="2088056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088044944"/>
        <c:crosses val="autoZero"/>
        <c:auto val="1"/>
        <c:lblAlgn val="ctr"/>
        <c:lblOffset val="50"/>
        <c:noMultiLvlLbl val="0"/>
      </c:catAx>
      <c:valAx>
        <c:axId val="2088044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chemeClr val="accent5">
                        <a:lumMod val="75000"/>
                      </a:schemeClr>
                    </a:solidFill>
                  </a:rPr>
                  <a:t>Csökken              Nő</a:t>
                </a:r>
              </a:p>
            </c:rich>
          </c:tx>
          <c:layout>
            <c:manualLayout>
              <c:xMode val="edge"/>
              <c:yMode val="edge"/>
              <c:x val="0.42889020122484689"/>
              <c:y val="0.860169203296402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accent5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08805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Munka2!$A$61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1111111111111112E-2"/>
                  <c:y val="-7.74084857985909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FC-48F0-A2BB-9065E6DCF0BE}"/>
                </c:ext>
              </c:extLst>
            </c:dLbl>
            <c:dLbl>
              <c:idx val="3"/>
              <c:layout>
                <c:manualLayout>
                  <c:x val="-9.7222222222222224E-3"/>
                  <c:y val="2.58028285995301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3FC-48F0-A2BB-9065E6DCF0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Munka2!$B$60:$E$60</c:f>
              <c:strCache>
                <c:ptCount val="4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Nagy</c:v>
                </c:pt>
              </c:strCache>
            </c:strRef>
          </c:cat>
          <c:val>
            <c:numRef>
              <c:f>Munka2!$B$61:$E$61</c:f>
              <c:numCache>
                <c:formatCode>General\ "pont"</c:formatCode>
                <c:ptCount val="4"/>
                <c:pt idx="0">
                  <c:v>-10</c:v>
                </c:pt>
                <c:pt idx="1">
                  <c:v>1</c:v>
                </c:pt>
                <c:pt idx="2">
                  <c:v>10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FC-48F0-A2BB-9065E6DCF0BE}"/>
            </c:ext>
          </c:extLst>
        </c:ser>
        <c:ser>
          <c:idx val="1"/>
          <c:order val="1"/>
          <c:tx>
            <c:strRef>
              <c:f>Munka2!$A$62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499999999999975E-2"/>
                  <c:y val="-2.58028285995301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3FC-48F0-A2BB-9065E6DCF0BE}"/>
                </c:ext>
              </c:extLst>
            </c:dLbl>
            <c:dLbl>
              <c:idx val="1"/>
              <c:layout>
                <c:manualLayout>
                  <c:x val="-1.3888888888888888E-2"/>
                  <c:y val="-2.58028285995301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3FC-48F0-A2BB-9065E6DCF0BE}"/>
                </c:ext>
              </c:extLst>
            </c:dLbl>
            <c:dLbl>
              <c:idx val="2"/>
              <c:layout>
                <c:manualLayout>
                  <c:x val="-2.63888888888888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3FC-48F0-A2BB-9065E6DCF0BE}"/>
                </c:ext>
              </c:extLst>
            </c:dLbl>
            <c:dLbl>
              <c:idx val="3"/>
              <c:layout>
                <c:manualLayout>
                  <c:x val="-1.8055555555555554E-2"/>
                  <c:y val="-1.0321131439812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FC-48F0-A2BB-9065E6DCF0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Munka2!$B$60:$E$60</c:f>
              <c:strCache>
                <c:ptCount val="4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Nagy</c:v>
                </c:pt>
              </c:strCache>
            </c:strRef>
          </c:cat>
          <c:val>
            <c:numRef>
              <c:f>Munka2!$B$62:$E$62</c:f>
              <c:numCache>
                <c:formatCode>General\ "pont"</c:formatCode>
                <c:ptCount val="4"/>
                <c:pt idx="0">
                  <c:v>5</c:v>
                </c:pt>
                <c:pt idx="1">
                  <c:v>16</c:v>
                </c:pt>
                <c:pt idx="2">
                  <c:v>27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FC-48F0-A2BB-9065E6DCF0BE}"/>
            </c:ext>
          </c:extLst>
        </c:ser>
        <c:ser>
          <c:idx val="2"/>
          <c:order val="2"/>
          <c:tx>
            <c:strRef>
              <c:f>Munka2!$A$63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Munka2!$B$60:$E$60</c:f>
              <c:strCache>
                <c:ptCount val="4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Nagy</c:v>
                </c:pt>
              </c:strCache>
            </c:strRef>
          </c:cat>
          <c:val>
            <c:numRef>
              <c:f>Munka2!$B$63:$E$63</c:f>
              <c:numCache>
                <c:formatCode>General\ "pont"</c:formatCode>
                <c:ptCount val="4"/>
                <c:pt idx="0">
                  <c:v>8</c:v>
                </c:pt>
                <c:pt idx="1">
                  <c:v>25</c:v>
                </c:pt>
                <c:pt idx="2">
                  <c:v>30</c:v>
                </c:pt>
                <c:pt idx="3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FC-48F0-A2BB-9065E6DCF0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005343440"/>
        <c:axId val="1005346064"/>
      </c:bar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7322834638"/>
          <c:y val="0.92838374129230727"/>
          <c:w val="0.40077165354330707"/>
          <c:h val="7.16162587076927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17284040418734"/>
          <c:y val="1.1810649660872496E-3"/>
          <c:w val="0.54788620429940893"/>
          <c:h val="0.842488513517028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Munka2!$B$25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0D8-4664-B548-32F30BD3325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Munka2!$A$26:$A$32</c:f>
              <c:strCache>
                <c:ptCount val="7"/>
                <c:pt idx="0">
                  <c:v>Kapacitás jelenlegi szintje</c:v>
                </c:pt>
                <c:pt idx="1">
                  <c:v>Árbevétel jelenlegi szintje</c:v>
                </c:pt>
                <c:pt idx="2">
                  <c:v>Jelenlegi helyzet indexe</c:v>
                </c:pt>
                <c:pt idx="3">
                  <c:v>Vevői rendelésállomány</c:v>
                </c:pt>
                <c:pt idx="4">
                  <c:v>Eddig megvalósított beruházások*</c:v>
                </c:pt>
                <c:pt idx="5">
                  <c:v>Beszállítói rendelésállomány</c:v>
                </c:pt>
                <c:pt idx="6">
                  <c:v>Üzleti környezet jelenleg</c:v>
                </c:pt>
              </c:strCache>
            </c:strRef>
          </c:cat>
          <c:val>
            <c:numRef>
              <c:f>Munka2!$B$26:$B$32</c:f>
              <c:numCache>
                <c:formatCode>0%</c:formatCode>
                <c:ptCount val="7"/>
                <c:pt idx="0">
                  <c:v>-0.46389623997722818</c:v>
                </c:pt>
                <c:pt idx="1">
                  <c:v>-0.33041303611217687</c:v>
                </c:pt>
                <c:pt idx="2">
                  <c:v>-0.32348140407636594</c:v>
                </c:pt>
                <c:pt idx="3">
                  <c:v>-0.29825311149011813</c:v>
                </c:pt>
                <c:pt idx="5">
                  <c:v>-0.28198173835712426</c:v>
                </c:pt>
                <c:pt idx="6">
                  <c:v>-0.24286289444518239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D8-4664-B548-32F30BD33250}"/>
            </c:ext>
          </c:extLst>
        </c:ser>
        <c:ser>
          <c:idx val="1"/>
          <c:order val="1"/>
          <c:tx>
            <c:strRef>
              <c:f>Munka2!$C$25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CC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0D8-4664-B548-32F30BD3325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Munka2!$A$26:$A$32</c:f>
              <c:strCache>
                <c:ptCount val="7"/>
                <c:pt idx="0">
                  <c:v>Kapacitás jelenlegi szintje</c:v>
                </c:pt>
                <c:pt idx="1">
                  <c:v>Árbevétel jelenlegi szintje</c:v>
                </c:pt>
                <c:pt idx="2">
                  <c:v>Jelenlegi helyzet indexe</c:v>
                </c:pt>
                <c:pt idx="3">
                  <c:v>Vevői rendelésállomány</c:v>
                </c:pt>
                <c:pt idx="4">
                  <c:v>Eddig megvalósított beruházások*</c:v>
                </c:pt>
                <c:pt idx="5">
                  <c:v>Beszállítói rendelésállomány</c:v>
                </c:pt>
                <c:pt idx="6">
                  <c:v>Üzleti környezet jelenleg</c:v>
                </c:pt>
              </c:strCache>
            </c:strRef>
          </c:cat>
          <c:val>
            <c:numRef>
              <c:f>Munka2!$C$26:$C$32</c:f>
              <c:numCache>
                <c:formatCode>0%</c:formatCode>
                <c:ptCount val="7"/>
                <c:pt idx="0">
                  <c:v>-0.43463925864322872</c:v>
                </c:pt>
                <c:pt idx="1">
                  <c:v>-0.32645640659882191</c:v>
                </c:pt>
                <c:pt idx="2">
                  <c:v>-0.28528065478196518</c:v>
                </c:pt>
                <c:pt idx="3">
                  <c:v>-0.22435681293079318</c:v>
                </c:pt>
                <c:pt idx="5">
                  <c:v>-0.23837889448846261</c:v>
                </c:pt>
                <c:pt idx="6">
                  <c:v>-0.20257190124851934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0D8-4664-B548-32F30BD33250}"/>
            </c:ext>
          </c:extLst>
        </c:ser>
        <c:ser>
          <c:idx val="2"/>
          <c:order val="2"/>
          <c:tx>
            <c:strRef>
              <c:f>Munka2!$D$25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0D8-4664-B548-32F30BD3325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Munka2!$A$26:$A$32</c:f>
              <c:strCache>
                <c:ptCount val="7"/>
                <c:pt idx="0">
                  <c:v>Kapacitás jelenlegi szintje</c:v>
                </c:pt>
                <c:pt idx="1">
                  <c:v>Árbevétel jelenlegi szintje</c:v>
                </c:pt>
                <c:pt idx="2">
                  <c:v>Jelenlegi helyzet indexe</c:v>
                </c:pt>
                <c:pt idx="3">
                  <c:v>Vevői rendelésállomány</c:v>
                </c:pt>
                <c:pt idx="4">
                  <c:v>Eddig megvalósított beruházások*</c:v>
                </c:pt>
                <c:pt idx="5">
                  <c:v>Beszállítói rendelésállomány</c:v>
                </c:pt>
                <c:pt idx="6">
                  <c:v>Üzleti környezet jelenleg</c:v>
                </c:pt>
              </c:strCache>
            </c:strRef>
          </c:cat>
          <c:val>
            <c:numRef>
              <c:f>Munka2!$D$26:$D$32</c:f>
              <c:numCache>
                <c:formatCode>0%</c:formatCode>
                <c:ptCount val="7"/>
                <c:pt idx="0">
                  <c:v>-0.4417271583365151</c:v>
                </c:pt>
                <c:pt idx="1">
                  <c:v>-0.33027857846255387</c:v>
                </c:pt>
                <c:pt idx="2">
                  <c:v>-0.27565311228637729</c:v>
                </c:pt>
                <c:pt idx="3">
                  <c:v>-0.2728235948733933</c:v>
                </c:pt>
                <c:pt idx="4">
                  <c:v>-0.25989626636168739</c:v>
                </c:pt>
                <c:pt idx="5">
                  <c:v>-0.21482271236332101</c:v>
                </c:pt>
                <c:pt idx="6">
                  <c:v>-0.13437036332079283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0D8-4664-B548-32F30BD332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419960191"/>
        <c:axId val="1419959359"/>
      </c:barChart>
      <c:catAx>
        <c:axId val="14199601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59359"/>
        <c:crosses val="autoZero"/>
        <c:auto val="1"/>
        <c:lblAlgn val="ctr"/>
        <c:lblOffset val="100"/>
        <c:noMultiLvlLbl val="0"/>
      </c:catAx>
      <c:valAx>
        <c:axId val="1419959359"/>
        <c:scaling>
          <c:orientation val="minMax"/>
          <c:max val="0.2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60191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61414046214557"/>
          <c:y val="0.92569069474808285"/>
          <c:w val="0.40077160971439091"/>
          <c:h val="7.17251008857106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062144235716975"/>
          <c:y val="9.7876183160248553E-3"/>
          <c:w val="0.54936626463918703"/>
          <c:h val="0.829556333812502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Munka2!$B$38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CB4-4731-AE0E-8BC5EFE6CBA3}"/>
              </c:ext>
            </c:extLst>
          </c:dPt>
          <c:dLbls>
            <c:dLbl>
              <c:idx val="1"/>
              <c:layout>
                <c:manualLayout>
                  <c:x val="-1.0209338151167753E-16"/>
                  <c:y val="7.340713737018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EAF-429D-A551-1BF672F5F45D}"/>
                </c:ext>
              </c:extLst>
            </c:dLbl>
            <c:dLbl>
              <c:idx val="4"/>
              <c:layout>
                <c:manualLayout>
                  <c:x val="-4.8726730278082345E-2"/>
                  <c:y val="9.78761831602481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FF7-4392-A338-E39D80D7F3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Munka2!$A$39:$A$45</c:f>
              <c:strCache>
                <c:ptCount val="7"/>
                <c:pt idx="0">
                  <c:v>Foglalkoztatás 3 hónap múlva</c:v>
                </c:pt>
                <c:pt idx="1">
                  <c:v>Bérszint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Munka2!$B$39:$B$45</c:f>
              <c:numCache>
                <c:formatCode>0%</c:formatCode>
                <c:ptCount val="7"/>
                <c:pt idx="0">
                  <c:v>1.6311296532103333E-2</c:v>
                </c:pt>
                <c:pt idx="1">
                  <c:v>0.1703703134809727</c:v>
                </c:pt>
                <c:pt idx="2">
                  <c:v>-0.10356443285543165</c:v>
                </c:pt>
                <c:pt idx="3">
                  <c:v>3.5671431246619478E-2</c:v>
                </c:pt>
                <c:pt idx="4">
                  <c:v>-3.2679630370368966E-3</c:v>
                </c:pt>
                <c:pt idx="5">
                  <c:v>1.5018346243872507E-3</c:v>
                </c:pt>
                <c:pt idx="6">
                  <c:v>0.13267753873472216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B4-4731-AE0E-8BC5EFE6CBA3}"/>
            </c:ext>
          </c:extLst>
        </c:ser>
        <c:ser>
          <c:idx val="1"/>
          <c:order val="1"/>
          <c:tx>
            <c:strRef>
              <c:f>Munka2!$C$38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C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CB4-4731-AE0E-8BC5EFE6CBA3}"/>
              </c:ext>
            </c:extLst>
          </c:dPt>
          <c:dLbls>
            <c:dLbl>
              <c:idx val="3"/>
              <c:layout>
                <c:manualLayout>
                  <c:x val="-8.3531365356532116E-3"/>
                  <c:y val="-1.22345228950310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948445681564494E-2"/>
                      <c:h val="7.33460610905372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CB4-4731-AE0E-8BC5EFE6CBA3}"/>
                </c:ext>
              </c:extLst>
            </c:dLbl>
            <c:dLbl>
              <c:idx val="6"/>
              <c:layout>
                <c:manualLayout>
                  <c:x val="2.7843971155398811E-3"/>
                  <c:y val="1.95752366320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EAF-429D-A551-1BF672F5F4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Munka2!$A$39:$A$45</c:f>
              <c:strCache>
                <c:ptCount val="7"/>
                <c:pt idx="0">
                  <c:v>Foglalkoztatás 3 hónap múlva</c:v>
                </c:pt>
                <c:pt idx="1">
                  <c:v>Bérszint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Munka2!$C$39:$C$45</c:f>
              <c:numCache>
                <c:formatCode>0%</c:formatCode>
                <c:ptCount val="7"/>
                <c:pt idx="0">
                  <c:v>8.4729207699568584E-2</c:v>
                </c:pt>
                <c:pt idx="1">
                  <c:v>0.213252106920296</c:v>
                </c:pt>
                <c:pt idx="2">
                  <c:v>6.5886774048330599E-2</c:v>
                </c:pt>
                <c:pt idx="3">
                  <c:v>0.17250137395269072</c:v>
                </c:pt>
                <c:pt idx="4">
                  <c:v>0.16766044379659578</c:v>
                </c:pt>
                <c:pt idx="5">
                  <c:v>0.19442357095999219</c:v>
                </c:pt>
                <c:pt idx="6">
                  <c:v>0.30905614029136114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B4-4731-AE0E-8BC5EFE6CBA3}"/>
            </c:ext>
          </c:extLst>
        </c:ser>
        <c:ser>
          <c:idx val="2"/>
          <c:order val="2"/>
          <c:tx>
            <c:strRef>
              <c:f>Munka2!$D$38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CB4-4731-AE0E-8BC5EFE6CBA3}"/>
              </c:ext>
            </c:extLst>
          </c:dPt>
          <c:dLbls>
            <c:dLbl>
              <c:idx val="0"/>
              <c:layout>
                <c:manualLayout>
                  <c:x val="0"/>
                  <c:y val="-9.7876183160249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EAF-429D-A551-1BF672F5F45D}"/>
                </c:ext>
              </c:extLst>
            </c:dLbl>
            <c:dLbl>
              <c:idx val="3"/>
              <c:layout>
                <c:manualLayout>
                  <c:x val="5.5687942310798646E-3"/>
                  <c:y val="-1.223452289503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B4-4731-AE0E-8BC5EFE6CB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Munka2!$A$39:$A$45</c:f>
              <c:strCache>
                <c:ptCount val="7"/>
                <c:pt idx="0">
                  <c:v>Foglalkoztatás 3 hónap múlva</c:v>
                </c:pt>
                <c:pt idx="1">
                  <c:v>Bérszint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Munka2!$D$39:$D$45</c:f>
              <c:numCache>
                <c:formatCode>0%</c:formatCode>
                <c:ptCount val="7"/>
                <c:pt idx="0">
                  <c:v>8.6692426162039093E-2</c:v>
                </c:pt>
                <c:pt idx="1">
                  <c:v>0.16882899330415652</c:v>
                </c:pt>
                <c:pt idx="2">
                  <c:v>0.17076462594562825</c:v>
                </c:pt>
                <c:pt idx="3">
                  <c:v>0.20553303925302707</c:v>
                </c:pt>
                <c:pt idx="4">
                  <c:v>0.23453231672685876</c:v>
                </c:pt>
                <c:pt idx="5">
                  <c:v>0.23912965158371319</c:v>
                </c:pt>
                <c:pt idx="6">
                  <c:v>0.33325022179576674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B4-4731-AE0E-8BC5EFE6CB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999188895"/>
        <c:axId val="1999190975"/>
      </c:barChart>
      <c:catAx>
        <c:axId val="1999188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90975"/>
        <c:crosses val="autoZero"/>
        <c:auto val="1"/>
        <c:lblAlgn val="ctr"/>
        <c:lblOffset val="0"/>
        <c:noMultiLvlLbl val="0"/>
      </c:catAx>
      <c:valAx>
        <c:axId val="1999190975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888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194083552055992"/>
          <c:y val="2.7679288778990688E-2"/>
          <c:w val="0.52713287401574804"/>
          <c:h val="0.871916221113333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Munka1!$A$5:$A$11</c:f>
              <c:strCache>
                <c:ptCount val="7"/>
                <c:pt idx="0">
                  <c:v>Szolgáltatás</c:v>
                </c:pt>
                <c:pt idx="1">
                  <c:v>Kereskedelem</c:v>
                </c:pt>
                <c:pt idx="2">
                  <c:v>Építőipar</c:v>
                </c:pt>
                <c:pt idx="3">
                  <c:v>Feldolgozóipar (gyártás)</c:v>
                </c:pt>
                <c:pt idx="4">
                  <c:v>Vendéglátás, szálláshely-szolgáltatás</c:v>
                </c:pt>
                <c:pt idx="5">
                  <c:v>Mezőgazdaság</c:v>
                </c:pt>
                <c:pt idx="6">
                  <c:v>Szállítás, raktározás</c:v>
                </c:pt>
              </c:strCache>
            </c:strRef>
          </c:cat>
          <c:val>
            <c:numRef>
              <c:f>Munka1!$B$5:$B$11</c:f>
              <c:numCache>
                <c:formatCode>0%</c:formatCode>
                <c:ptCount val="7"/>
                <c:pt idx="0">
                  <c:v>0.36846473029045645</c:v>
                </c:pt>
                <c:pt idx="1">
                  <c:v>0.21452282157676347</c:v>
                </c:pt>
                <c:pt idx="2">
                  <c:v>0.16597510373443983</c:v>
                </c:pt>
                <c:pt idx="3">
                  <c:v>9.9170124481327795E-2</c:v>
                </c:pt>
                <c:pt idx="4">
                  <c:v>6.3485477178423233E-2</c:v>
                </c:pt>
                <c:pt idx="5">
                  <c:v>5.5601659751037341E-2</c:v>
                </c:pt>
                <c:pt idx="6">
                  <c:v>3.2780082987551869E-2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16-40C1-829E-D3F09C9F7D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32811007"/>
        <c:axId val="832819743"/>
      </c:barChart>
      <c:catAx>
        <c:axId val="83281100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32819743"/>
        <c:crosses val="autoZero"/>
        <c:auto val="1"/>
        <c:lblAlgn val="ctr"/>
        <c:lblOffset val="100"/>
        <c:noMultiLvlLbl val="0"/>
      </c:catAx>
      <c:valAx>
        <c:axId val="832819743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32811007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677-42E0-A64D-FFB4C5769B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Munka1!$A$28:$A$30</c:f>
              <c:strCache>
                <c:ptCount val="3"/>
                <c:pt idx="0">
                  <c:v>Növekedési (2,5 %-os kamatozású) hitellel rendelkezik</c:v>
                </c:pt>
                <c:pt idx="1">
                  <c:v>Piaci alapú vagy más típusú hitellel rendelkezik</c:v>
                </c:pt>
                <c:pt idx="2">
                  <c:v>Nem rendelkezik hitellel</c:v>
                </c:pt>
              </c:strCache>
            </c:strRef>
          </c:cat>
          <c:val>
            <c:numRef>
              <c:f>Munka1!$B$28:$B$30</c:f>
              <c:numCache>
                <c:formatCode>0%</c:formatCode>
                <c:ptCount val="3"/>
                <c:pt idx="0">
                  <c:v>0.19</c:v>
                </c:pt>
                <c:pt idx="1">
                  <c:v>0.28000000000000003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7-42E0-A64D-FFB4C5769B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34928527"/>
        <c:axId val="834918127"/>
      </c:barChart>
      <c:catAx>
        <c:axId val="8349285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34918127"/>
        <c:crosses val="autoZero"/>
        <c:auto val="1"/>
        <c:lblAlgn val="ctr"/>
        <c:lblOffset val="100"/>
        <c:noMultiLvlLbl val="0"/>
      </c:catAx>
      <c:valAx>
        <c:axId val="834918127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34928527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00206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EDC-4981-A173-43BEFD43ECB1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EDC-4981-A173-43BEFD43ECB1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DC-4981-A173-43BEFD43ECB1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EDC-4981-A173-43BEFD43EC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Munka1!$A$18:$A$21</c:f>
              <c:strCache>
                <c:ptCount val="4"/>
                <c:pt idx="0">
                  <c:v>1-9 fő</c:v>
                </c:pt>
                <c:pt idx="1">
                  <c:v>10-49 fő</c:v>
                </c:pt>
                <c:pt idx="2">
                  <c:v>50-249 fő</c:v>
                </c:pt>
                <c:pt idx="3">
                  <c:v>249 fő felett</c:v>
                </c:pt>
              </c:strCache>
            </c:strRef>
          </c:cat>
          <c:val>
            <c:numRef>
              <c:f>Munka1!$B$18:$B$21</c:f>
              <c:numCache>
                <c:formatCode>0%</c:formatCode>
                <c:ptCount val="4"/>
                <c:pt idx="0">
                  <c:v>0.71659751037344399</c:v>
                </c:pt>
                <c:pt idx="1">
                  <c:v>0.195850622406639</c:v>
                </c:pt>
                <c:pt idx="2">
                  <c:v>6.3485477178423233E-2</c:v>
                </c:pt>
                <c:pt idx="3">
                  <c:v>2.4066390041493777E-2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EDC-4981-A173-43BEFD43ECB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505205599300086"/>
          <c:y val="3.0452966953937184E-2"/>
          <c:w val="0.57500699912510933"/>
          <c:h val="0.732320259593795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Munka1!$A$46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0BB-4FC2-BBB8-6992A87A510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37F-4892-A2CA-6FA00AC77181}"/>
              </c:ext>
            </c:extLst>
          </c:dPt>
          <c:dLbls>
            <c:dLbl>
              <c:idx val="0"/>
              <c:layout>
                <c:manualLayout>
                  <c:x val="2.187226597184669E-7"/>
                  <c:y val="2.09243539296801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7F-4892-A2CA-6FA00AC77181}"/>
                </c:ext>
              </c:extLst>
            </c:dLbl>
            <c:dLbl>
              <c:idx val="1"/>
              <c:layout>
                <c:manualLayout>
                  <c:x val="-4.1666666666666666E-3"/>
                  <c:y val="7.84663272363006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55A-4DE8-A181-243FC4738F0E}"/>
                </c:ext>
              </c:extLst>
            </c:dLbl>
            <c:dLbl>
              <c:idx val="2"/>
              <c:layout>
                <c:manualLayout>
                  <c:x val="-6.9444444444443426E-3"/>
                  <c:y val="1.04621769648400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BB-4FC2-BBB8-6992A87A5100}"/>
                </c:ext>
              </c:extLst>
            </c:dLbl>
            <c:dLbl>
              <c:idx val="3"/>
              <c:layout>
                <c:manualLayout>
                  <c:x val="-2.7774496937882764E-3"/>
                  <c:y val="7.84663272362996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0BB-4FC2-BBB8-6992A87A5100}"/>
                </c:ext>
              </c:extLst>
            </c:dLbl>
            <c:dLbl>
              <c:idx val="4"/>
              <c:layout>
                <c:manualLayout>
                  <c:x val="1.0936132983377078E-7"/>
                  <c:y val="-5.23108848242004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0BB-4FC2-BBB8-6992A87A5100}"/>
                </c:ext>
              </c:extLst>
            </c:dLbl>
            <c:dLbl>
              <c:idx val="5"/>
              <c:layout>
                <c:manualLayout>
                  <c:x val="-5.5549540682413683E-3"/>
                  <c:y val="5.231088482419993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868000874890631E-2"/>
                      <c:h val="3.80038578247815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37F-4892-A2CA-6FA00AC77181}"/>
                </c:ext>
              </c:extLst>
            </c:dLbl>
            <c:dLbl>
              <c:idx val="6"/>
              <c:layout>
                <c:manualLayout>
                  <c:x val="-4.1660651793524791E-3"/>
                  <c:y val="-7.846735697812787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868000874890631E-2"/>
                      <c:h val="4.32349463072016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50BB-4FC2-BBB8-6992A87A5100}"/>
                </c:ext>
              </c:extLst>
            </c:dLbl>
            <c:dLbl>
              <c:idx val="7"/>
              <c:layout>
                <c:manualLayout>
                  <c:x val="1.0936132983377078E-7"/>
                  <c:y val="1.04621769648400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0BB-4FC2-BBB8-6992A87A51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Munka1!$B$45:$I$45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Kereskedelem</c:v>
                </c:pt>
                <c:pt idx="3">
                  <c:v>Szolgáltatás</c:v>
                </c:pt>
                <c:pt idx="4">
                  <c:v>Feldolgozóipar (gyártás)</c:v>
                </c:pt>
                <c:pt idx="5">
                  <c:v>A válaszadók súlyozott átlaga</c:v>
                </c:pt>
                <c:pt idx="6">
                  <c:v>Építőipar</c:v>
                </c:pt>
                <c:pt idx="7">
                  <c:v>Mezőgazdaság</c:v>
                </c:pt>
              </c:strCache>
            </c:strRef>
          </c:cat>
          <c:val>
            <c:numRef>
              <c:f>Munka1!$B$46:$I$46</c:f>
              <c:numCache>
                <c:formatCode>0%</c:formatCode>
                <c:ptCount val="8"/>
                <c:pt idx="0">
                  <c:v>-0.86792452830188682</c:v>
                </c:pt>
                <c:pt idx="1">
                  <c:v>-0.46534653465346532</c:v>
                </c:pt>
                <c:pt idx="2">
                  <c:v>-0.26236559139784948</c:v>
                </c:pt>
                <c:pt idx="3">
                  <c:v>-0.30508474576271188</c:v>
                </c:pt>
                <c:pt idx="4">
                  <c:v>-0.34576271186440677</c:v>
                </c:pt>
                <c:pt idx="5">
                  <c:v>-0.29825311149011813</c:v>
                </c:pt>
                <c:pt idx="6">
                  <c:v>-0.26567164179104474</c:v>
                </c:pt>
                <c:pt idx="7">
                  <c:v>-6.6176470588235309E-2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BB-4FC2-BBB8-6992A87A5100}"/>
            </c:ext>
          </c:extLst>
        </c:ser>
        <c:ser>
          <c:idx val="1"/>
          <c:order val="1"/>
          <c:tx>
            <c:strRef>
              <c:f>Munka1!$A$47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37F-4892-A2CA-6FA00AC77181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255A-4DE8-A181-243FC4738F0E}"/>
              </c:ext>
            </c:extLst>
          </c:dPt>
          <c:dLbls>
            <c:dLbl>
              <c:idx val="0"/>
              <c:layout>
                <c:manualLayout>
                  <c:x val="-6.9439523184601929E-3"/>
                  <c:y val="1.30777212060491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868000874890631E-2"/>
                      <c:h val="8.76991984077720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0BB-4FC2-BBB8-6992A87A5100}"/>
                </c:ext>
              </c:extLst>
            </c:dLbl>
            <c:dLbl>
              <c:idx val="1"/>
              <c:layout>
                <c:manualLayout>
                  <c:x val="-1.3881780402449694E-3"/>
                  <c:y val="-3.92321338763230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493110236220466E-2"/>
                      <c:h val="6.1543755995671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50BB-4FC2-BBB8-6992A87A5100}"/>
                </c:ext>
              </c:extLst>
            </c:dLbl>
            <c:dLbl>
              <c:idx val="2"/>
              <c:layout>
                <c:manualLayout>
                  <c:x val="-6.944061679790026E-3"/>
                  <c:y val="1.307875094787735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868000874890631E-2"/>
                      <c:h val="4.58504905484116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37F-4892-A2CA-6FA00AC77181}"/>
                </c:ext>
              </c:extLst>
            </c:dLbl>
            <c:dLbl>
              <c:idx val="3"/>
              <c:layout>
                <c:manualLayout>
                  <c:x val="-4.1662292213473315E-3"/>
                  <c:y val="1.04621769648400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BB-4FC2-BBB8-6992A87A5100}"/>
                </c:ext>
              </c:extLst>
            </c:dLbl>
            <c:dLbl>
              <c:idx val="4"/>
              <c:layout>
                <c:manualLayout>
                  <c:x val="-4.1656824146981625E-3"/>
                  <c:y val="-1.307463198056835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826443569553804E-2"/>
                      <c:h val="3.01572251011515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50BB-4FC2-BBB8-6992A87A5100}"/>
                </c:ext>
              </c:extLst>
            </c:dLbl>
            <c:dLbl>
              <c:idx val="6"/>
              <c:layout>
                <c:manualLayout>
                  <c:x val="-5.5547353455817003E-3"/>
                  <c:y val="-1.0297418272329356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868000874890631E-2"/>
                      <c:h val="3.80038578247815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50BB-4FC2-BBB8-6992A87A5100}"/>
                </c:ext>
              </c:extLst>
            </c:dLbl>
            <c:dLbl>
              <c:idx val="7"/>
              <c:layout>
                <c:manualLayout>
                  <c:x val="2.778160542432196E-3"/>
                  <c:y val="-7.846632723630068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868000874890631E-2"/>
                      <c:h val="4.846603478962168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50BB-4FC2-BBB8-6992A87A51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Munka1!$B$45:$I$45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Kereskedelem</c:v>
                </c:pt>
                <c:pt idx="3">
                  <c:v>Szolgáltatás</c:v>
                </c:pt>
                <c:pt idx="4">
                  <c:v>Feldolgozóipar (gyártás)</c:v>
                </c:pt>
                <c:pt idx="5">
                  <c:v>A válaszadók súlyozott átlaga</c:v>
                </c:pt>
                <c:pt idx="6">
                  <c:v>Építőipar</c:v>
                </c:pt>
                <c:pt idx="7">
                  <c:v>Mezőgazdaság</c:v>
                </c:pt>
              </c:strCache>
            </c:strRef>
          </c:cat>
          <c:val>
            <c:numRef>
              <c:f>Munka1!$B$47:$I$47</c:f>
              <c:numCache>
                <c:formatCode>0%</c:formatCode>
                <c:ptCount val="8"/>
                <c:pt idx="0">
                  <c:v>-0.88549618320610679</c:v>
                </c:pt>
                <c:pt idx="1">
                  <c:v>-0.45000000000000007</c:v>
                </c:pt>
                <c:pt idx="2">
                  <c:v>-0.27155172413793105</c:v>
                </c:pt>
                <c:pt idx="3">
                  <c:v>-0.40070921985815605</c:v>
                </c:pt>
                <c:pt idx="4">
                  <c:v>-0.12676056338028166</c:v>
                </c:pt>
                <c:pt idx="5">
                  <c:v>-0.22435681293079318</c:v>
                </c:pt>
                <c:pt idx="6">
                  <c:v>-0.13157894736842107</c:v>
                </c:pt>
                <c:pt idx="7">
                  <c:v>-0.13793103448275862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BB-4FC2-BBB8-6992A87A5100}"/>
            </c:ext>
          </c:extLst>
        </c:ser>
        <c:ser>
          <c:idx val="2"/>
          <c:order val="2"/>
          <c:tx>
            <c:strRef>
              <c:f>Munka1!$A$48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0BB-4FC2-BBB8-6992A87A510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50BB-4FC2-BBB8-6992A87A5100}"/>
              </c:ext>
            </c:extLst>
          </c:dPt>
          <c:dLbls>
            <c:dLbl>
              <c:idx val="0"/>
              <c:layout>
                <c:manualLayout>
                  <c:x val="-2.777668416447842E-3"/>
                  <c:y val="-7.84663272363015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79-4C33-97F2-EA4AA93C5D15}"/>
                </c:ext>
              </c:extLst>
            </c:dLbl>
            <c:dLbl>
              <c:idx val="1"/>
              <c:layout>
                <c:manualLayout>
                  <c:x val="-8.3330052493438313E-3"/>
                  <c:y val="-1.30777212060501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55A-4DE8-A181-243FC4738F0E}"/>
                </c:ext>
              </c:extLst>
            </c:dLbl>
            <c:dLbl>
              <c:idx val="2"/>
              <c:layout>
                <c:manualLayout>
                  <c:x val="6.0148731418758997E-7"/>
                  <c:y val="6.539066551390501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868000874890631E-2"/>
                      <c:h val="5.10815790308317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0BB-4FC2-BBB8-6992A87A5100}"/>
                </c:ext>
              </c:extLst>
            </c:dLbl>
            <c:dLbl>
              <c:idx val="3"/>
              <c:layout>
                <c:manualLayout>
                  <c:x val="-1.3884514435695539E-3"/>
                  <c:y val="-1.04621769648401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71-411B-A126-800EA6ABD83A}"/>
                </c:ext>
              </c:extLst>
            </c:dLbl>
            <c:dLbl>
              <c:idx val="4"/>
              <c:layout>
                <c:manualLayout>
                  <c:x val="2.778597987751531E-3"/>
                  <c:y val="-3.923213387632354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868000874890631E-2"/>
                      <c:h val="3.53883135835715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50BB-4FC2-BBB8-6992A87A5100}"/>
                </c:ext>
              </c:extLst>
            </c:dLbl>
            <c:dLbl>
              <c:idx val="5"/>
              <c:layout>
                <c:manualLayout>
                  <c:x val="-4.1663932633420825E-3"/>
                  <c:y val="-1.04621769648401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868000874890631E-2"/>
                      <c:h val="4.846603478962168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50BB-4FC2-BBB8-6992A87A5100}"/>
                </c:ext>
              </c:extLst>
            </c:dLbl>
            <c:dLbl>
              <c:idx val="6"/>
              <c:layout>
                <c:manualLayout>
                  <c:x val="-4.1662839020121974E-3"/>
                  <c:y val="-2.22322290244679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868000874890631E-2"/>
                      <c:h val="3.01572251011515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50BB-4FC2-BBB8-6992A87A5100}"/>
                </c:ext>
              </c:extLst>
            </c:dLbl>
            <c:dLbl>
              <c:idx val="7"/>
              <c:layout>
                <c:manualLayout>
                  <c:x val="-5.5553368328958878E-3"/>
                  <c:y val="-2.1793456031877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0BB-4FC2-BBB8-6992A87A51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Munka1!$B$45:$I$45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Kereskedelem</c:v>
                </c:pt>
                <c:pt idx="3">
                  <c:v>Szolgáltatás</c:v>
                </c:pt>
                <c:pt idx="4">
                  <c:v>Feldolgozóipar (gyártás)</c:v>
                </c:pt>
                <c:pt idx="5">
                  <c:v>A válaszadók súlyozott átlaga</c:v>
                </c:pt>
                <c:pt idx="6">
                  <c:v>Építőipar</c:v>
                </c:pt>
                <c:pt idx="7">
                  <c:v>Mezőgazdaság</c:v>
                </c:pt>
              </c:strCache>
            </c:strRef>
          </c:cat>
          <c:val>
            <c:numRef>
              <c:f>Munka1!$B$48:$I$48</c:f>
              <c:numCache>
                <c:formatCode>0%</c:formatCode>
                <c:ptCount val="8"/>
                <c:pt idx="0">
                  <c:v>-0.84313725490196079</c:v>
                </c:pt>
                <c:pt idx="1">
                  <c:v>-0.44303797468354433</c:v>
                </c:pt>
                <c:pt idx="2">
                  <c:v>-0.38491295938104447</c:v>
                </c:pt>
                <c:pt idx="3">
                  <c:v>-0.38175675675675674</c:v>
                </c:pt>
                <c:pt idx="4">
                  <c:v>-0.35564853556485354</c:v>
                </c:pt>
                <c:pt idx="5">
                  <c:v>-0.2728235948733933</c:v>
                </c:pt>
                <c:pt idx="6">
                  <c:v>-0.19000000000000003</c:v>
                </c:pt>
                <c:pt idx="7">
                  <c:v>-9.7014925373134331E-2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BB-4FC2-BBB8-6992A87A510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602411135"/>
        <c:axId val="602412799"/>
      </c:barChart>
      <c:catAx>
        <c:axId val="6024111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02412799"/>
        <c:crosses val="autoZero"/>
        <c:auto val="1"/>
        <c:lblAlgn val="ctr"/>
        <c:lblOffset val="0"/>
        <c:noMultiLvlLbl val="0"/>
      </c:catAx>
      <c:valAx>
        <c:axId val="602412799"/>
        <c:scaling>
          <c:orientation val="minMax"/>
          <c:max val="0.4"/>
          <c:min val="-1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FF0000"/>
                    </a:solidFill>
                  </a:rPr>
                  <a:t>Kevesebb     </a:t>
                </a:r>
                <a:r>
                  <a:rPr lang="hu-HU" sz="1800" b="1" i="0" u="none" strike="noStrike" baseline="0" dirty="0">
                    <a:solidFill>
                      <a:srgbClr val="00B050"/>
                    </a:solidFill>
                    <a:effectLst/>
                  </a:rPr>
                  <a:t>Több</a:t>
                </a:r>
                <a:endParaRPr lang="hu-HU" b="1" dirty="0">
                  <a:solidFill>
                    <a:srgbClr val="00B050"/>
                  </a:solidFill>
                </a:endParaRPr>
              </a:p>
            </c:rich>
          </c:tx>
          <c:layout>
            <c:manualLayout>
              <c:xMode val="edge"/>
              <c:yMode val="edge"/>
              <c:x val="0.70394444444444448"/>
              <c:y val="0.892827971742236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02411135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572528433945754"/>
          <c:y val="0.92740505471430223"/>
          <c:w val="0.40077165354330707"/>
          <c:h val="7.25949452856977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egyenlegmutatója a januári +31-ről februárra +33 pontra javult,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azonban az idei évben eddig megvalósított beruházások értéke elmarad a tavalyi év azonos időszakához képest (-26 pont).</a:t>
          </a: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létszám és a bérek növelését tervezők aránya 6, illetve 9 százalékponttal haladja meg a csökkentést tervezők arányát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(rendre 9, illetve 12 százalék). 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ügyfelek termelési és bevételi szintje rendre 4, illetve 6 százalékponttal magasabb, mint a válaszadók teljes körében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(rendre 83, illetve 85 százalék). Az </a:t>
          </a:r>
          <a:r>
            <a:rPr lang="hu-HU" sz="1800" b="0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adósok 55 százaléka tervez beruházást a következő negyedévben.</a:t>
          </a: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 januári -6-ról -4 pontra nőtt februárra. </a:t>
          </a:r>
          <a:r>
            <a:rPr lang="hu-HU" sz="1800" b="0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-29-ről -28 pontra, a várakozások pontszáma  +17-ről +21 pontra nőtt a 2410 válaszadó körében.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A válaszadók átlagos kapacitás-kihasználtsága 83, árbevétele 85 százalék volt 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az előző év azonos időszakát 100 százaléknak tekintve, ami mindkét esetben 2 százalékpontos növekedés januárhoz képest.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/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54FAF7A8-FF68-444C-A58A-4B1A0FE019B0}" type="pres">
      <dgm:prSet presAssocID="{6090B06F-4AFE-4CE9-897E-51A54A1D377A}" presName="text_4" presStyleLbl="node1" presStyleIdx="3" presStyleCnt="5">
        <dgm:presLayoutVars>
          <dgm:bulletEnabled val="1"/>
        </dgm:presLayoutVars>
      </dgm:prSet>
      <dgm:spPr/>
    </dgm:pt>
    <dgm:pt modelId="{E46B173A-C22C-40CD-AC89-10FA93624DD0}" type="pres">
      <dgm:prSet presAssocID="{6090B06F-4AFE-4CE9-897E-51A54A1D377A}" presName="accent_4" presStyleCnt="0"/>
      <dgm:spPr/>
    </dgm:pt>
    <dgm:pt modelId="{F9B28654-D436-4056-A83D-E81A90D53409}" type="pres">
      <dgm:prSet presAssocID="{6090B06F-4AFE-4CE9-897E-51A54A1D377A}" presName="accentRepeatNode" presStyleLbl="solidFgAcc1" presStyleIdx="3" presStyleCnt="5"/>
      <dgm:spPr>
        <a:xfrm>
          <a:off x="770773" y="2813887"/>
          <a:ext cx="721706" cy="721706"/>
        </a:xfrm>
        <a:prstGeom prst="ellipse">
          <a:avLst/>
        </a:prstGeom>
      </dgm:spPr>
    </dgm:pt>
    <dgm:pt modelId="{24A1D1F6-970A-4D67-B660-F197F6C9D448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98C0CE01-6048-4E33-9EC9-816E0538C5C5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B5820303-A0CF-422A-A91B-225FF4D9AD76}" type="presOf" srcId="{7B412FF0-ADD8-4AE4-B6D6-DB1BD0A87CCF}" destId="{24A1D1F6-970A-4D67-B660-F197F6C9D448}" srcOrd="0" destOrd="0" presId="urn:microsoft.com/office/officeart/2008/layout/VerticalCurvedList"/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4DBA84A-5A74-4A73-A908-FB3697A3599D}" type="presOf" srcId="{6090B06F-4AFE-4CE9-897E-51A54A1D377A}" destId="{54FAF7A8-FF68-444C-A58A-4B1A0FE019B0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1313D2B4-537C-41CA-BE47-9ADF82A44B9F}" srcId="{68E21B0D-CBAC-4EA7-97F3-94026FF8C51F}" destId="{6090B06F-4AFE-4CE9-897E-51A54A1D377A}" srcOrd="3" destOrd="0" parTransId="{9820B12D-F42A-403B-90E6-F22E35BB41AF}" sibTransId="{1CB113A5-494A-4E98-85B7-18E8FC9EBE98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E7E8195B-A078-444E-B5FE-5317299635C5}" type="presParOf" srcId="{A55778FD-1C20-4749-B692-0C762B0462F2}" destId="{54FAF7A8-FF68-444C-A58A-4B1A0FE019B0}" srcOrd="7" destOrd="0" presId="urn:microsoft.com/office/officeart/2008/layout/VerticalCurvedList"/>
    <dgm:cxn modelId="{49A7B5E5-DF61-4DB9-AF82-6D265B44D205}" type="presParOf" srcId="{A55778FD-1C20-4749-B692-0C762B0462F2}" destId="{E46B173A-C22C-40CD-AC89-10FA93624DD0}" srcOrd="8" destOrd="0" presId="urn:microsoft.com/office/officeart/2008/layout/VerticalCurvedList"/>
    <dgm:cxn modelId="{9C44E348-24A3-471A-90F3-DD21EEB8A7D3}" type="presParOf" srcId="{E46B173A-C22C-40CD-AC89-10FA93624DD0}" destId="{F9B28654-D436-4056-A83D-E81A90D53409}" srcOrd="0" destOrd="0" presId="urn:microsoft.com/office/officeart/2008/layout/VerticalCurvedList"/>
    <dgm:cxn modelId="{8982F505-8A9D-4B28-A4F7-19EA7F458E6A}" type="presParOf" srcId="{A55778FD-1C20-4749-B692-0C762B0462F2}" destId="{24A1D1F6-970A-4D67-B660-F197F6C9D448}" srcOrd="9" destOrd="0" presId="urn:microsoft.com/office/officeart/2008/layout/VerticalCurvedList"/>
    <dgm:cxn modelId="{6F441325-5190-4BF1-B019-5533CE466FBA}" type="presParOf" srcId="{A55778FD-1C20-4749-B692-0C762B0462F2}" destId="{98C0CE01-6048-4E33-9EC9-816E0538C5C5}" srcOrd="10" destOrd="0" presId="urn:microsoft.com/office/officeart/2008/layout/VerticalCurvedList"/>
    <dgm:cxn modelId="{46BADA16-7AA3-427C-9886-1DCFEE45266D}" type="presParOf" srcId="{98C0CE01-6048-4E33-9EC9-816E0538C5C5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 januári -6-ról -4 pontra nőtt februárra. </a:t>
          </a:r>
          <a:r>
            <a:rPr lang="hu-HU" sz="1800" b="0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-29-ről -28 pontra, a várakozások pontszáma  +17-ről +21 pontra nőtt a 2410 válaszadó körében.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A válaszadók átlagos kapacitás-kihasználtsága 83, árbevétele 85 százalék volt 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az előző év azonos időszakát 100 százaléknak tekintve, ami mindkét esetben 2 százalékpontos növekedés januárhoz képest.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egyenlegmutatója a januári +31-ről februárra +33 pontra javult,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azonban az idei évben eddig megvalósított beruházások értéke elmarad a tavalyi év azonos időszakához képest (-26 pont).</a:t>
          </a: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AF7A8-FF68-444C-A58A-4B1A0FE019B0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létszám és a bérek növelését tervezők aránya 6, illetve 9 százalékponttal haladja meg a csökkentést tervezők arányát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(rendre 9, illetve 12 százalék). </a:t>
          </a:r>
        </a:p>
      </dsp:txBody>
      <dsp:txXfrm>
        <a:off x="967686" y="3291977"/>
        <a:ext cx="7778425" cy="658627"/>
      </dsp:txXfrm>
    </dsp:sp>
    <dsp:sp modelId="{F9B28654-D436-4056-A83D-E81A90D53409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1D1F6-970A-4D67-B660-F197F6C9D448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ügyfelek termelési és bevételi szintje rendre 4, illetve 6 százalékponttal magasabb, mint a válaszadók teljes körében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(rendre 83, illetve 85 százalék). Az </a:t>
          </a:r>
          <a:r>
            <a:rPr lang="hu-HU" sz="1800" b="0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adósok 55 százaléka tervez beruházást a következő negyedévben.</a:t>
          </a: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0.1445</cdr:x>
      <cdr:y>0.5</cdr:y>
    </cdr:from>
    <cdr:to>
      <cdr:x>0.43549</cdr:x>
      <cdr:y>0.57088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321333" y="2341037"/>
          <a:ext cx="2660813" cy="33186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Jelenlegi helyzet indexe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0.93032</cdr:x>
      <cdr:y>0.53642</cdr:y>
    </cdr:from>
    <cdr:to>
      <cdr:x>0.95143</cdr:x>
      <cdr:y>0.73396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69DAAE48-FA52-4E2E-A940-1C4A6B6F9106}"/>
            </a:ext>
          </a:extLst>
        </cdr:cNvPr>
        <cdr:cNvSpPr/>
      </cdr:nvSpPr>
      <cdr:spPr>
        <a:xfrm xmlns:a="http://schemas.openxmlformats.org/drawingml/2006/main" rot="10800000">
          <a:off x="8506850" y="2581978"/>
          <a:ext cx="193030" cy="950833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0.55614</cdr:x>
      <cdr:y>0.79997</cdr:y>
    </cdr:from>
    <cdr:to>
      <cdr:x>0.66167</cdr:x>
      <cdr:y>0.84911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E6179B8B-79AE-4704-884A-38E88DCC7BA9}"/>
            </a:ext>
          </a:extLst>
        </cdr:cNvPr>
        <cdr:cNvSpPr/>
      </cdr:nvSpPr>
      <cdr:spPr>
        <a:xfrm xmlns:a="http://schemas.openxmlformats.org/drawingml/2006/main" rot="16200000">
          <a:off x="5443613" y="3686081"/>
          <a:ext cx="248434" cy="964966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0.7016</cdr:x>
      <cdr:y>0.79997</cdr:y>
    </cdr:from>
    <cdr:to>
      <cdr:x>0.80713</cdr:x>
      <cdr:y>0.84954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36ECEBA8-0A89-48A0-AD9D-5AE6D9CDACD9}"/>
            </a:ext>
          </a:extLst>
        </cdr:cNvPr>
        <cdr:cNvSpPr/>
      </cdr:nvSpPr>
      <cdr:spPr>
        <a:xfrm xmlns:a="http://schemas.openxmlformats.org/drawingml/2006/main" rot="5400000">
          <a:off x="6772596" y="3687168"/>
          <a:ext cx="250608" cy="964966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0.9446</cdr:x>
      <cdr:y>0.05992</cdr:y>
    </cdr:from>
    <cdr:to>
      <cdr:x>0.96571</cdr:x>
      <cdr:y>0.26756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18711A74-7A5E-47DA-AE99-E9C4F6855208}"/>
            </a:ext>
          </a:extLst>
        </cdr:cNvPr>
        <cdr:cNvSpPr/>
      </cdr:nvSpPr>
      <cdr:spPr>
        <a:xfrm xmlns:a="http://schemas.openxmlformats.org/drawingml/2006/main">
          <a:off x="8637388" y="274389"/>
          <a:ext cx="193040" cy="950836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0.94313</cdr:x>
      <cdr:y>0.33974</cdr:y>
    </cdr:from>
    <cdr:to>
      <cdr:x>0.96425</cdr:x>
      <cdr:y>0.54738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0DCFCB62-E00D-483E-8556-5B5EB2CD41CF}"/>
            </a:ext>
          </a:extLst>
        </cdr:cNvPr>
        <cdr:cNvSpPr/>
      </cdr:nvSpPr>
      <cdr:spPr>
        <a:xfrm xmlns:a="http://schemas.openxmlformats.org/drawingml/2006/main" rot="10800000">
          <a:off x="8624019" y="1555715"/>
          <a:ext cx="193040" cy="950836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0.41228</cdr:x>
      <cdr:y>0.82631</cdr:y>
    </cdr:from>
    <cdr:to>
      <cdr:x>0.57397</cdr:x>
      <cdr:y>0.8669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A926BCB0-901A-45BA-B6FC-E5D3BF65EA5C}"/>
            </a:ext>
          </a:extLst>
        </cdr:cNvPr>
        <cdr:cNvSpPr/>
      </cdr:nvSpPr>
      <cdr:spPr>
        <a:xfrm xmlns:a="http://schemas.openxmlformats.org/drawingml/2006/main" rot="16200000">
          <a:off x="4399654" y="3827517"/>
          <a:ext cx="218970" cy="1478487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0.60891</cdr:x>
      <cdr:y>0.82631</cdr:y>
    </cdr:from>
    <cdr:to>
      <cdr:x>0.77018</cdr:x>
      <cdr:y>0.8669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0E1FF462-7926-47D9-AF14-FD9AFEDC4EC2}"/>
            </a:ext>
          </a:extLst>
        </cdr:cNvPr>
        <cdr:cNvSpPr/>
      </cdr:nvSpPr>
      <cdr:spPr>
        <a:xfrm xmlns:a="http://schemas.openxmlformats.org/drawingml/2006/main" rot="5400000">
          <a:off x="6195692" y="3829458"/>
          <a:ext cx="218972" cy="1474611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0.92209</cdr:x>
      <cdr:y>0.33134</cdr:y>
    </cdr:from>
    <cdr:to>
      <cdr:x>0.9432</cdr:x>
      <cdr:y>0.51023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79B68B85-6F73-4AD6-A893-AE12B2A217B7}"/>
            </a:ext>
          </a:extLst>
        </cdr:cNvPr>
        <cdr:cNvSpPr/>
      </cdr:nvSpPr>
      <cdr:spPr>
        <a:xfrm xmlns:a="http://schemas.openxmlformats.org/drawingml/2006/main">
          <a:off x="8431548" y="1760994"/>
          <a:ext cx="193030" cy="950823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0.92237</cdr:x>
      <cdr:y>0.56029</cdr:y>
    </cdr:from>
    <cdr:to>
      <cdr:x>0.94349</cdr:x>
      <cdr:y>0.73919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1505472E-0453-423D-906B-FE0AF93DFB16}"/>
            </a:ext>
          </a:extLst>
        </cdr:cNvPr>
        <cdr:cNvSpPr/>
      </cdr:nvSpPr>
      <cdr:spPr>
        <a:xfrm xmlns:a="http://schemas.openxmlformats.org/drawingml/2006/main" rot="10800000">
          <a:off x="8434150" y="2657958"/>
          <a:ext cx="193122" cy="848688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0.5578</cdr:x>
      <cdr:y>0.81954</cdr:y>
    </cdr:from>
    <cdr:to>
      <cdr:x>0.66332</cdr:x>
      <cdr:y>0.86868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007F68FD-3FE2-4114-89C1-2BFCC7A0A4DD}"/>
            </a:ext>
          </a:extLst>
        </cdr:cNvPr>
        <cdr:cNvSpPr/>
      </cdr:nvSpPr>
      <cdr:spPr>
        <a:xfrm xmlns:a="http://schemas.openxmlformats.org/drawingml/2006/main" rot="16200000">
          <a:off x="5459847" y="3745751"/>
          <a:ext cx="246144" cy="964875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0.69341</cdr:x>
      <cdr:y>0.81912</cdr:y>
    </cdr:from>
    <cdr:to>
      <cdr:x>0.79894</cdr:x>
      <cdr:y>0.86868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96AFF6DF-71DB-4C77-BF0B-1545D866901D}"/>
            </a:ext>
          </a:extLst>
        </cdr:cNvPr>
        <cdr:cNvSpPr/>
      </cdr:nvSpPr>
      <cdr:spPr>
        <a:xfrm xmlns:a="http://schemas.openxmlformats.org/drawingml/2006/main" rot="5400000">
          <a:off x="6698873" y="3744654"/>
          <a:ext cx="248248" cy="964967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0.90107</cdr:x>
      <cdr:y>0.32711</cdr:y>
    </cdr:from>
    <cdr:to>
      <cdr:x>0.92218</cdr:x>
      <cdr:y>0.5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7475C010-7DB6-48CC-88C8-C130FD654009}"/>
            </a:ext>
          </a:extLst>
        </cdr:cNvPr>
        <cdr:cNvSpPr/>
      </cdr:nvSpPr>
      <cdr:spPr>
        <a:xfrm xmlns:a="http://schemas.openxmlformats.org/drawingml/2006/main">
          <a:off x="8239344" y="1605666"/>
          <a:ext cx="193030" cy="848687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0.90106</cdr:x>
      <cdr:y>0.57632</cdr:y>
    </cdr:from>
    <cdr:to>
      <cdr:x>0.92218</cdr:x>
      <cdr:y>0.74921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19196251-8E30-464A-8E70-AFC7713DDF5F}"/>
            </a:ext>
          </a:extLst>
        </cdr:cNvPr>
        <cdr:cNvSpPr/>
      </cdr:nvSpPr>
      <cdr:spPr>
        <a:xfrm xmlns:a="http://schemas.openxmlformats.org/drawingml/2006/main" rot="10800000">
          <a:off x="8239253" y="2828967"/>
          <a:ext cx="193121" cy="848688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0.46845</cdr:x>
      <cdr:y>0.78942</cdr:y>
    </cdr:from>
    <cdr:to>
      <cdr:x>0.57397</cdr:x>
      <cdr:y>0.83966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B3AB6D47-F0EC-4B27-A907-8A2A26F26F43}"/>
            </a:ext>
          </a:extLst>
        </cdr:cNvPr>
        <cdr:cNvSpPr/>
      </cdr:nvSpPr>
      <cdr:spPr>
        <a:xfrm xmlns:a="http://schemas.openxmlformats.org/drawingml/2006/main" rot="16200000">
          <a:off x="4641701" y="3545866"/>
          <a:ext cx="248463" cy="964875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0.60614</cdr:x>
      <cdr:y>0.7892</cdr:y>
    </cdr:from>
    <cdr:to>
      <cdr:x>0.71167</cdr:x>
      <cdr:y>0.83987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81798F0E-00D7-495F-8695-042B4C0D169C}"/>
            </a:ext>
          </a:extLst>
        </cdr:cNvPr>
        <cdr:cNvSpPr/>
      </cdr:nvSpPr>
      <cdr:spPr>
        <a:xfrm xmlns:a="http://schemas.openxmlformats.org/drawingml/2006/main" rot="5400000">
          <a:off x="5899768" y="3545820"/>
          <a:ext cx="250589" cy="964967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0.55865</cdr:x>
      <cdr:y>0.82768</cdr:y>
    </cdr:from>
    <cdr:to>
      <cdr:x>0.66417</cdr:x>
      <cdr:y>0.86637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552A3D3D-F338-4A17-A2F7-5108E4AF70BE}"/>
            </a:ext>
          </a:extLst>
        </cdr:cNvPr>
        <cdr:cNvSpPr/>
      </cdr:nvSpPr>
      <cdr:spPr>
        <a:xfrm xmlns:a="http://schemas.openxmlformats.org/drawingml/2006/main" rot="5400000">
          <a:off x="5497142" y="3614334"/>
          <a:ext cx="187130" cy="964875"/>
        </a:xfrm>
        <a:prstGeom xmlns:a="http://schemas.openxmlformats.org/drawingml/2006/main" prst="upArrow">
          <a:avLst/>
        </a:prstGeom>
        <a:solidFill xmlns:a="http://schemas.openxmlformats.org/drawingml/2006/main">
          <a:schemeClr val="accent5">
            <a:lumMod val="75000"/>
          </a:schemeClr>
        </a:solidFill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0.41568</cdr:x>
      <cdr:y>0.82768</cdr:y>
    </cdr:from>
    <cdr:to>
      <cdr:x>0.52121</cdr:x>
      <cdr:y>0.86637</cdr:y>
    </cdr:to>
    <cdr:sp macro="" textlink="">
      <cdr:nvSpPr>
        <cdr:cNvPr id="4" name="Nyíl: felfelé mutató 3">
          <a:extLst xmlns:a="http://schemas.openxmlformats.org/drawingml/2006/main">
            <a:ext uri="{FF2B5EF4-FFF2-40B4-BE49-F238E27FC236}">
              <a16:creationId xmlns:a16="http://schemas.microsoft.com/office/drawing/2014/main" id="{EDA8D410-EAC8-4BBA-87E8-EE547E98C634}"/>
            </a:ext>
          </a:extLst>
        </cdr:cNvPr>
        <cdr:cNvSpPr/>
      </cdr:nvSpPr>
      <cdr:spPr>
        <a:xfrm xmlns:a="http://schemas.openxmlformats.org/drawingml/2006/main" rot="16200000">
          <a:off x="4189930" y="3614287"/>
          <a:ext cx="187130" cy="964967"/>
        </a:xfrm>
        <a:prstGeom xmlns:a="http://schemas.openxmlformats.org/drawingml/2006/main" prst="upArrow">
          <a:avLst/>
        </a:prstGeom>
        <a:solidFill xmlns:a="http://schemas.openxmlformats.org/drawingml/2006/main">
          <a:schemeClr val="accent5">
            <a:lumMod val="75000"/>
          </a:schemeClr>
        </a:solidFill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0.18756</cdr:x>
      <cdr:y>0.39115</cdr:y>
    </cdr:from>
    <cdr:to>
      <cdr:x>0.4496</cdr:x>
      <cdr:y>0.47223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710971" y="2030159"/>
          <a:ext cx="2390398" cy="4208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Várakozások</a:t>
          </a:r>
          <a:r>
            <a:rPr lang="hu-HU" sz="1800" b="1" baseline="0" dirty="0">
              <a:solidFill>
                <a:srgbClr val="FF0000"/>
              </a:solidFill>
            </a:rPr>
            <a:t> indexe</a:t>
          </a:r>
          <a:endParaRPr lang="hu-HU" sz="1800" b="1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0.70689</cdr:x>
      <cdr:y>0.8494</cdr:y>
    </cdr:from>
    <cdr:to>
      <cdr:x>0.78379</cdr:x>
      <cdr:y>0.89627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88432370-A414-45BA-8957-F9D0D7B515AD}"/>
            </a:ext>
          </a:extLst>
        </cdr:cNvPr>
        <cdr:cNvSpPr/>
      </cdr:nvSpPr>
      <cdr:spPr>
        <a:xfrm xmlns:a="http://schemas.openxmlformats.org/drawingml/2006/main" rot="16200000">
          <a:off x="6701569" y="3886534"/>
          <a:ext cx="227581" cy="703174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0.92632</cdr:x>
      <cdr:y>0.02349</cdr:y>
    </cdr:from>
    <cdr:to>
      <cdr:x>0.95322</cdr:x>
      <cdr:y>0.21865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A8829C84-CC98-44E2-B230-831FE949EE16}"/>
            </a:ext>
          </a:extLst>
        </cdr:cNvPr>
        <cdr:cNvSpPr/>
      </cdr:nvSpPr>
      <cdr:spPr>
        <a:xfrm xmlns:a="http://schemas.openxmlformats.org/drawingml/2006/main">
          <a:off x="8470232" y="114349"/>
          <a:ext cx="246004" cy="949856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0.92661</cdr:x>
      <cdr:y>0.28651</cdr:y>
    </cdr:from>
    <cdr:to>
      <cdr:x>0.95351</cdr:x>
      <cdr:y>0.48167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693DDEC5-641B-4A9B-A0B9-C1F8AEC60FF2}"/>
            </a:ext>
          </a:extLst>
        </cdr:cNvPr>
        <cdr:cNvSpPr/>
      </cdr:nvSpPr>
      <cdr:spPr>
        <a:xfrm xmlns:a="http://schemas.openxmlformats.org/drawingml/2006/main" rot="10800000">
          <a:off x="8472906" y="1394509"/>
          <a:ext cx="246004" cy="949856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0.92131</cdr:x>
      <cdr:y>0.33496</cdr:y>
    </cdr:from>
    <cdr:to>
      <cdr:x>0.94821</cdr:x>
      <cdr:y>0.51368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25C2E9C9-3287-469B-B741-9052F7D89FC8}"/>
            </a:ext>
          </a:extLst>
        </cdr:cNvPr>
        <cdr:cNvSpPr/>
      </cdr:nvSpPr>
      <cdr:spPr>
        <a:xfrm xmlns:a="http://schemas.openxmlformats.org/drawingml/2006/main">
          <a:off x="8424497" y="1616010"/>
          <a:ext cx="245974" cy="862238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0.9216</cdr:x>
      <cdr:y>0.55922</cdr:y>
    </cdr:from>
    <cdr:to>
      <cdr:x>0.9485</cdr:x>
      <cdr:y>0.73794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9FA20AB7-575C-4A7A-B055-79C26A9A5B1F}"/>
            </a:ext>
          </a:extLst>
        </cdr:cNvPr>
        <cdr:cNvSpPr/>
      </cdr:nvSpPr>
      <cdr:spPr>
        <a:xfrm xmlns:a="http://schemas.openxmlformats.org/drawingml/2006/main" rot="10800000">
          <a:off x="8427149" y="2697959"/>
          <a:ext cx="245974" cy="862238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</cdr:x>
      <cdr:y>0.82332</cdr:y>
    </cdr:from>
    <cdr:to>
      <cdr:x>0.60553</cdr:x>
      <cdr:y>0.87144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445039A8-6A83-4A58-A745-2657E9349A53}"/>
            </a:ext>
          </a:extLst>
        </cdr:cNvPr>
        <cdr:cNvSpPr/>
      </cdr:nvSpPr>
      <cdr:spPr>
        <a:xfrm xmlns:a="http://schemas.openxmlformats.org/drawingml/2006/main" rot="16200000">
          <a:off x="4933872" y="3765364"/>
          <a:ext cx="241223" cy="964966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0.92281</cdr:x>
      <cdr:y>0.03544</cdr:y>
    </cdr:from>
    <cdr:to>
      <cdr:x>0.94795</cdr:x>
      <cdr:y>0.25041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5F55C460-42DC-47E7-BB0B-4A894CE0A73E}"/>
            </a:ext>
          </a:extLst>
        </cdr:cNvPr>
        <cdr:cNvSpPr/>
      </cdr:nvSpPr>
      <cdr:spPr>
        <a:xfrm xmlns:a="http://schemas.openxmlformats.org/drawingml/2006/main">
          <a:off x="8438175" y="174831"/>
          <a:ext cx="229880" cy="1060379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0.9231</cdr:x>
      <cdr:y>0.31879</cdr:y>
    </cdr:from>
    <cdr:to>
      <cdr:x>0.94824</cdr:x>
      <cdr:y>0.53376</cdr:y>
    </cdr:to>
    <cdr:sp macro="" textlink="">
      <cdr:nvSpPr>
        <cdr:cNvPr id="4" name="Nyíl: felfelé mutató 3">
          <a:extLst xmlns:a="http://schemas.openxmlformats.org/drawingml/2006/main">
            <a:ext uri="{FF2B5EF4-FFF2-40B4-BE49-F238E27FC236}">
              <a16:creationId xmlns:a16="http://schemas.microsoft.com/office/drawing/2014/main" id="{0BB42BB7-A042-4E5E-B8D3-E462AE2394FC}"/>
            </a:ext>
          </a:extLst>
        </cdr:cNvPr>
        <cdr:cNvSpPr/>
      </cdr:nvSpPr>
      <cdr:spPr>
        <a:xfrm xmlns:a="http://schemas.openxmlformats.org/drawingml/2006/main" rot="10800000">
          <a:off x="8440821" y="1572499"/>
          <a:ext cx="229912" cy="1060383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0.55621</cdr:x>
      <cdr:y>0.83161</cdr:y>
    </cdr:from>
    <cdr:to>
      <cdr:x>0.66173</cdr:x>
      <cdr:y>0.87933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6E2B98B4-AFD1-4123-BA73-0DA4E330ACB1}"/>
            </a:ext>
          </a:extLst>
        </cdr:cNvPr>
        <cdr:cNvSpPr/>
      </cdr:nvSpPr>
      <cdr:spPr>
        <a:xfrm xmlns:a="http://schemas.openxmlformats.org/drawingml/2006/main" rot="16200000">
          <a:off x="5447791" y="3842496"/>
          <a:ext cx="241255" cy="964875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0.69526</cdr:x>
      <cdr:y>0.82889</cdr:y>
    </cdr:from>
    <cdr:to>
      <cdr:x>0.80078</cdr:x>
      <cdr:y>0.87702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445039A8-6A83-4A58-A745-2657E9349A53}"/>
            </a:ext>
          </a:extLst>
        </cdr:cNvPr>
        <cdr:cNvSpPr/>
      </cdr:nvSpPr>
      <cdr:spPr>
        <a:xfrm xmlns:a="http://schemas.openxmlformats.org/drawingml/2006/main" rot="5400000">
          <a:off x="6718228" y="3829799"/>
          <a:ext cx="243328" cy="964875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0.92471</cdr:x>
      <cdr:y>0.05684</cdr:y>
    </cdr:from>
    <cdr:to>
      <cdr:x>0.94582</cdr:x>
      <cdr:y>0.25534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69DAAE48-FA52-4E2E-A940-1C4A6B6F9106}"/>
            </a:ext>
          </a:extLst>
        </cdr:cNvPr>
        <cdr:cNvSpPr/>
      </cdr:nvSpPr>
      <cdr:spPr>
        <a:xfrm xmlns:a="http://schemas.openxmlformats.org/drawingml/2006/main">
          <a:off x="8455577" y="272287"/>
          <a:ext cx="193040" cy="950836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0.92647</cdr:x>
      <cdr:y>0.3015</cdr:y>
    </cdr:from>
    <cdr:to>
      <cdr:x>0.94758</cdr:x>
      <cdr:y>0.5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26AAA27E-5885-4489-828C-3401595EBCCB}"/>
            </a:ext>
          </a:extLst>
        </cdr:cNvPr>
        <cdr:cNvSpPr/>
      </cdr:nvSpPr>
      <cdr:spPr>
        <a:xfrm xmlns:a="http://schemas.openxmlformats.org/drawingml/2006/main" rot="10800000">
          <a:off x="8471633" y="1444244"/>
          <a:ext cx="193030" cy="950817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2021. 03. 16.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04765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8443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7928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4240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8295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090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2021. március 11.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Konjunktúra felmérés</a:t>
            </a:r>
            <a:br>
              <a:rPr lang="hu-HU" sz="4000" b="1" dirty="0"/>
            </a:br>
            <a:br>
              <a:rPr lang="hu-HU" sz="2000" b="1" dirty="0"/>
            </a:br>
            <a:r>
              <a:rPr lang="hu-HU" sz="2400" b="1" dirty="0"/>
              <a:t>Az </a:t>
            </a:r>
            <a:r>
              <a:rPr lang="hu-HU" sz="2400" b="1" dirty="0" err="1"/>
              <a:t>mnb</a:t>
            </a:r>
            <a:r>
              <a:rPr lang="hu-HU" sz="2400" b="1" dirty="0"/>
              <a:t> 3. konjunktúra felmérésének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rtalom helye 13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155220438"/>
              </p:ext>
            </p:extLst>
          </p:nvPr>
        </p:nvGraphicFramePr>
        <p:xfrm>
          <a:off x="0" y="922448"/>
          <a:ext cx="9144000" cy="4855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ím 2">
            <a:extLst>
              <a:ext uri="{FF2B5EF4-FFF2-40B4-BE49-F238E27FC236}">
                <a16:creationId xmlns:a16="http://schemas.microsoft.com/office/drawing/2014/main" id="{DDEBC9B3-79A9-4F6D-9C43-9396484AB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iparágban negatív a vevői rendelések 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F60AA3D-5F7A-40A8-896E-6FA63A826D5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A876C7F-D7F2-420D-9765-CCA4F3661325}"/>
              </a:ext>
            </a:extLst>
          </p:cNvPr>
          <p:cNvSpPr/>
          <p:nvPr/>
        </p:nvSpPr>
        <p:spPr>
          <a:xfrm>
            <a:off x="-136105" y="6044696"/>
            <a:ext cx="8839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Jelenleg mekkora a vállalat vevői rendelésállománya az előző év azonos időszakához képest?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4B3CA803-C1CF-49B2-B900-FE9679FCE959}"/>
              </a:ext>
            </a:extLst>
          </p:cNvPr>
          <p:cNvSpPr/>
          <p:nvPr/>
        </p:nvSpPr>
        <p:spPr>
          <a:xfrm>
            <a:off x="1009148" y="5778034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sp>
        <p:nvSpPr>
          <p:cNvPr id="2" name="Nyíl: felfelé mutató 1">
            <a:extLst>
              <a:ext uri="{FF2B5EF4-FFF2-40B4-BE49-F238E27FC236}">
                <a16:creationId xmlns:a16="http://schemas.microsoft.com/office/drawing/2014/main" id="{88432370-A414-45BA-8957-F9D0D7B515AD}"/>
              </a:ext>
            </a:extLst>
          </p:cNvPr>
          <p:cNvSpPr/>
          <p:nvPr/>
        </p:nvSpPr>
        <p:spPr>
          <a:xfrm rot="5400000">
            <a:off x="7785731" y="4793266"/>
            <a:ext cx="227545" cy="70311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370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Csak a nagyvállalatoknál nem nőtt az átlagos kapacitás-kihasználtság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Jelenleg hány százalék a vállalat kapacitás-kihasználtsága az előző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  <p:graphicFrame>
        <p:nvGraphicFramePr>
          <p:cNvPr id="11" name="Tartalom helye 10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62895892"/>
              </p:ext>
            </p:extLst>
          </p:nvPr>
        </p:nvGraphicFramePr>
        <p:xfrm>
          <a:off x="0" y="786063"/>
          <a:ext cx="9144000" cy="545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szolgáltató szektorban nőtt az átlagos kapacitás-kihasználtság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C51293DA-0D49-4D29-8635-A8623E0E6360}"/>
              </a:ext>
            </a:extLst>
          </p:cNvPr>
          <p:cNvSpPr/>
          <p:nvPr/>
        </p:nvSpPr>
        <p:spPr>
          <a:xfrm>
            <a:off x="885492" y="6087990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Jelenleg hány százalék a vállalat kapacitás-kihasználtsága az előző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  <p:graphicFrame>
        <p:nvGraphicFramePr>
          <p:cNvPr id="14" name="Tartalom helye 13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550028915"/>
              </p:ext>
            </p:extLst>
          </p:nvPr>
        </p:nvGraphicFramePr>
        <p:xfrm>
          <a:off x="0" y="999460"/>
          <a:ext cx="9144000" cy="5237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174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4697BDF-C8E8-49EA-AE6D-FA0B586D5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950" y="320235"/>
            <a:ext cx="7610642" cy="612000"/>
          </a:xfrm>
        </p:spPr>
        <p:txBody>
          <a:bodyPr>
            <a:noAutofit/>
          </a:bodyPr>
          <a:lstStyle/>
          <a:p>
            <a:r>
              <a:rPr lang="hu-HU" sz="2000" dirty="0"/>
              <a:t>Csak A kisvállalatok körében romlott a kapacitás-kihasználtság mutatója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16CB77B-8F51-400C-A5AE-C43B50B3CF0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0720B2CC-08EF-4585-A7D7-8F473AB0C76B}"/>
              </a:ext>
            </a:extLst>
          </p:cNvPr>
          <p:cNvSpPr/>
          <p:nvPr/>
        </p:nvSpPr>
        <p:spPr>
          <a:xfrm>
            <a:off x="885492" y="6087990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Jelenleg hány százalék a vállalat kapacitás-kihasználtsága az előző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C2188142-0317-433C-AD64-6DD10C61EF83}"/>
              </a:ext>
            </a:extLst>
          </p:cNvPr>
          <p:cNvSpPr/>
          <p:nvPr/>
        </p:nvSpPr>
        <p:spPr>
          <a:xfrm>
            <a:off x="1008088" y="5799384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graphicFrame>
        <p:nvGraphicFramePr>
          <p:cNvPr id="12" name="Tartalom helye 11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25106311"/>
              </p:ext>
            </p:extLst>
          </p:nvPr>
        </p:nvGraphicFramePr>
        <p:xfrm>
          <a:off x="0" y="932235"/>
          <a:ext cx="9144000" cy="4867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7497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méretkategóriában javult a várakozások mutatója a kapacitásra vonatkozóan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EF08C378-7D03-41DB-9458-7601BCAEDD22}"/>
              </a:ext>
            </a:extLst>
          </p:cNvPr>
          <p:cNvSpPr/>
          <p:nvPr/>
        </p:nvSpPr>
        <p:spPr>
          <a:xfrm>
            <a:off x="161848" y="600024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Hogyan alakul várhatóan a vállalat kapacitás-kihasználtsága 3 hónap múlva a jelenlegi szinthez képest? 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D6DCE2D9-F883-4236-B2F7-61755D92E6B0}"/>
              </a:ext>
            </a:extLst>
          </p:cNvPr>
          <p:cNvSpPr/>
          <p:nvPr/>
        </p:nvSpPr>
        <p:spPr>
          <a:xfrm>
            <a:off x="960996" y="5694032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graphicFrame>
        <p:nvGraphicFramePr>
          <p:cNvPr id="13" name="Tartalom helye 12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72870170"/>
              </p:ext>
            </p:extLst>
          </p:nvPr>
        </p:nvGraphicFramePr>
        <p:xfrm>
          <a:off x="0" y="922449"/>
          <a:ext cx="9144000" cy="4824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rtalom helye 15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3010919"/>
              </p:ext>
            </p:extLst>
          </p:nvPr>
        </p:nvGraphicFramePr>
        <p:xfrm>
          <a:off x="0" y="922448"/>
          <a:ext cx="9144000" cy="5012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ím 2">
            <a:extLst>
              <a:ext uri="{FF2B5EF4-FFF2-40B4-BE49-F238E27FC236}">
                <a16:creationId xmlns:a16="http://schemas.microsoft.com/office/drawing/2014/main" id="{B5692AE3-2473-48E6-86CD-8E41D483D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kapacitásra vonatkozó várakozások az építőiparban a legoptimistábbak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42EFB5E-A883-4124-A95A-7FA1C3F1481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FEAB071-6BD8-48CA-B367-A9E2BB531881}"/>
              </a:ext>
            </a:extLst>
          </p:cNvPr>
          <p:cNvSpPr/>
          <p:nvPr/>
        </p:nvSpPr>
        <p:spPr>
          <a:xfrm>
            <a:off x="32730" y="6062477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Hogyan alakul várhatóan a vállalat kapacitás-kihasználtsága 3 hónap múlva a jelenlegi szinthez képest? </a:t>
            </a:r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445039A8-6A83-4A58-A745-2657E9349A53}"/>
              </a:ext>
            </a:extLst>
          </p:cNvPr>
          <p:cNvSpPr/>
          <p:nvPr/>
        </p:nvSpPr>
        <p:spPr>
          <a:xfrm rot="5400000">
            <a:off x="6209403" y="4709172"/>
            <a:ext cx="243307" cy="9649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6F632433-A9FD-443F-8BF6-36C42373433D}"/>
              </a:ext>
            </a:extLst>
          </p:cNvPr>
          <p:cNvSpPr/>
          <p:nvPr/>
        </p:nvSpPr>
        <p:spPr>
          <a:xfrm>
            <a:off x="1008090" y="5820228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3646438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Minden méretkategóriában nőtt az átlagos bevételi szint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719529" y="6022459"/>
            <a:ext cx="7369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Hány százalék jelenleg a vállalat árbevétele a tavalyi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00000000-0008-0000-0000-000010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297440649"/>
              </p:ext>
            </p:extLst>
          </p:nvPr>
        </p:nvGraphicFramePr>
        <p:xfrm>
          <a:off x="0" y="770021"/>
          <a:ext cx="9144000" cy="5252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74686434-DD8E-4D8A-BA8F-B655961FD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válaszadók átlagos bevételi szintje 2 százalékponttal nőtt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1ADF711-1F0A-4B72-9823-0E243683BD1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DECC0AF6-C682-4CD6-A2AE-A14827F48157}"/>
              </a:ext>
            </a:extLst>
          </p:cNvPr>
          <p:cNvSpPr/>
          <p:nvPr/>
        </p:nvSpPr>
        <p:spPr>
          <a:xfrm>
            <a:off x="719528" y="6147366"/>
            <a:ext cx="7369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Hány százalék jelenleg a vállalat árbevétele a tavalyi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  <p:graphicFrame>
        <p:nvGraphicFramePr>
          <p:cNvPr id="12" name="Tartalom helye 11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86543872"/>
              </p:ext>
            </p:extLst>
          </p:nvPr>
        </p:nvGraphicFramePr>
        <p:xfrm>
          <a:off x="0" y="922448"/>
          <a:ext cx="9144000" cy="5314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2510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D5F67D06-072E-4D2E-904D-1E19B1AE5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Csak a nagyvállalatok esetén pozitív a bevételi szint egyenlegmutatója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9218194-DB71-41E2-A9D7-9A87AF6558E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FB38DF38-6531-4DF6-AA38-4A90B90C9022}"/>
              </a:ext>
            </a:extLst>
          </p:cNvPr>
          <p:cNvSpPr/>
          <p:nvPr/>
        </p:nvSpPr>
        <p:spPr>
          <a:xfrm>
            <a:off x="719528" y="6051555"/>
            <a:ext cx="7369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Hány százalék jelenleg a vállalat árbevétele a tavalyi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5E7DA14A-12E8-4208-8F3E-1EE2BBD99479}"/>
              </a:ext>
            </a:extLst>
          </p:cNvPr>
          <p:cNvSpPr/>
          <p:nvPr/>
        </p:nvSpPr>
        <p:spPr>
          <a:xfrm>
            <a:off x="939932" y="5750885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graphicFrame>
        <p:nvGraphicFramePr>
          <p:cNvPr id="12" name="Tartalom helye 11">
            <a:extLst>
              <a:ext uri="{FF2B5EF4-FFF2-40B4-BE49-F238E27FC236}">
                <a16:creationId xmlns:a16="http://schemas.microsoft.com/office/drawing/2014/main" id="{00000000-0008-0000-0000-000012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802180188"/>
              </p:ext>
            </p:extLst>
          </p:nvPr>
        </p:nvGraphicFramePr>
        <p:xfrm>
          <a:off x="0" y="922449"/>
          <a:ext cx="9144000" cy="4932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645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Főbb megállapítások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4143531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0340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3A8342F-91B1-4688-8DA8-D87F48AAA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építőipar várakozásai a legoptimistábbak a bevételi szint alakulására vonatkozóan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5685AA6-AEAA-42DD-A45D-AF01E1D154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96916119-BD43-4B96-B84B-6932E50D572D}"/>
              </a:ext>
            </a:extLst>
          </p:cNvPr>
          <p:cNvSpPr/>
          <p:nvPr/>
        </p:nvSpPr>
        <p:spPr>
          <a:xfrm>
            <a:off x="709552" y="6112414"/>
            <a:ext cx="6782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Hogyan alakul várhatóan a vállalat árbevétele 3 hónap múlva a jelenlegi szinthez képest?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E3C09C97-6F28-4560-BD62-FC4657BD09A5}"/>
              </a:ext>
            </a:extLst>
          </p:cNvPr>
          <p:cNvSpPr/>
          <p:nvPr/>
        </p:nvSpPr>
        <p:spPr>
          <a:xfrm>
            <a:off x="960996" y="5880149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graphicFrame>
        <p:nvGraphicFramePr>
          <p:cNvPr id="14" name="Tartalom helye 13">
            <a:extLst>
              <a:ext uri="{FF2B5EF4-FFF2-40B4-BE49-F238E27FC236}">
                <a16:creationId xmlns:a16="http://schemas.microsoft.com/office/drawing/2014/main" id="{00000000-0008-0000-0000-000013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624909762"/>
              </p:ext>
            </p:extLst>
          </p:nvPr>
        </p:nvGraphicFramePr>
        <p:xfrm>
          <a:off x="0" y="922448"/>
          <a:ext cx="9144000" cy="5055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0324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hu-HU" sz="2200" dirty="0"/>
              <a:t>A termelési szint növelését a legtöbb esetben a kereslet hiánya akadályozza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A27F393D-6CAD-4C3F-9F33-5D66DF723224}"/>
              </a:ext>
            </a:extLst>
          </p:cNvPr>
          <p:cNvSpPr/>
          <p:nvPr/>
        </p:nvSpPr>
        <p:spPr>
          <a:xfrm>
            <a:off x="-161848" y="5916533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Milyen akadályai vannak a termelési/szolgáltatási szint növelésének?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36288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/>
          </a:p>
        </p:txBody>
      </p:sp>
      <p:graphicFrame>
        <p:nvGraphicFramePr>
          <p:cNvPr id="12" name="Tartalom helye 11">
            <a:extLst>
              <a:ext uri="{FF2B5EF4-FFF2-40B4-BE49-F238E27FC236}">
                <a16:creationId xmlns:a16="http://schemas.microsoft.com/office/drawing/2014/main" id="{00000000-0008-0000-0000-000014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525919697"/>
              </p:ext>
            </p:extLst>
          </p:nvPr>
        </p:nvGraphicFramePr>
        <p:xfrm>
          <a:off x="0" y="922449"/>
          <a:ext cx="9144000" cy="5112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0145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1"/>
            <a:ext cx="4983366" cy="1181606"/>
          </a:xfrm>
        </p:spPr>
        <p:txBody>
          <a:bodyPr/>
          <a:lstStyle/>
          <a:p>
            <a:r>
              <a:rPr lang="hu-HU" b="1" dirty="0"/>
              <a:t>Üzleti környezet, beruházások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Az üzleti környezet előző havihoz viszonyított megítélése minden méretkategóriában javult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2A3F103-6101-434B-B9A2-C43F88A4A509}"/>
              </a:ext>
            </a:extLst>
          </p:cNvPr>
          <p:cNvSpPr/>
          <p:nvPr/>
        </p:nvSpPr>
        <p:spPr>
          <a:xfrm>
            <a:off x="0" y="5996299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Milyennek ítéli vállalkozása üzleti környezetét ebben a hónapban az előző havihoz viszonyítva?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C65DA4EF-8850-4105-9C79-8FBF969D5CD6}"/>
              </a:ext>
            </a:extLst>
          </p:cNvPr>
          <p:cNvSpPr/>
          <p:nvPr/>
        </p:nvSpPr>
        <p:spPr>
          <a:xfrm>
            <a:off x="1008090" y="5712571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graphicFrame>
        <p:nvGraphicFramePr>
          <p:cNvPr id="14" name="Tartalom helye 13">
            <a:extLst>
              <a:ext uri="{FF2B5EF4-FFF2-40B4-BE49-F238E27FC236}">
                <a16:creationId xmlns:a16="http://schemas.microsoft.com/office/drawing/2014/main" id="{00000000-0008-0000-0000-000015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255713145"/>
              </p:ext>
            </p:extLst>
          </p:nvPr>
        </p:nvGraphicFramePr>
        <p:xfrm>
          <a:off x="0" y="922449"/>
          <a:ext cx="9144000" cy="4839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rtalom helye 15">
            <a:extLst>
              <a:ext uri="{FF2B5EF4-FFF2-40B4-BE49-F238E27FC236}">
                <a16:creationId xmlns:a16="http://schemas.microsoft.com/office/drawing/2014/main" id="{00000000-0008-0000-0000-000016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896931516"/>
              </p:ext>
            </p:extLst>
          </p:nvPr>
        </p:nvGraphicFramePr>
        <p:xfrm>
          <a:off x="0" y="922449"/>
          <a:ext cx="9143999" cy="4813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nagyvállalatok várakozásai a legoptimistábbak az üzleti környezet alakulására vonatkozóan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C9DEBD7-1DF6-48D6-935B-B076E65D3457}"/>
              </a:ext>
            </a:extLst>
          </p:cNvPr>
          <p:cNvSpPr/>
          <p:nvPr/>
        </p:nvSpPr>
        <p:spPr>
          <a:xfrm>
            <a:off x="-51511" y="5978090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Várakozása szerint hogyan változik a vállalkozás üzleti környezete a következő 3 hónapban?</a:t>
            </a:r>
          </a:p>
        </p:txBody>
      </p:sp>
      <p:sp>
        <p:nvSpPr>
          <p:cNvPr id="7" name="Nyíl: felfelé mutató 6">
            <a:extLst>
              <a:ext uri="{FF2B5EF4-FFF2-40B4-BE49-F238E27FC236}">
                <a16:creationId xmlns:a16="http://schemas.microsoft.com/office/drawing/2014/main" id="{69DAAE48-FA52-4E2E-A940-1C4A6B6F9106}"/>
              </a:ext>
            </a:extLst>
          </p:cNvPr>
          <p:cNvSpPr/>
          <p:nvPr/>
        </p:nvSpPr>
        <p:spPr>
          <a:xfrm>
            <a:off x="8506850" y="2311323"/>
            <a:ext cx="193040" cy="950836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0CDFB776-F17A-493D-9E2E-F758A022C92D}"/>
              </a:ext>
            </a:extLst>
          </p:cNvPr>
          <p:cNvSpPr/>
          <p:nvPr/>
        </p:nvSpPr>
        <p:spPr>
          <a:xfrm>
            <a:off x="960996" y="5695819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91BA8488-D742-4CC9-9680-1D7DBE81B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tevékenységi körben pozitív az üzleti környezet változására vonatkozó várakozások 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21C3FFE-D241-4618-913A-F006D28718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B4F86FA5-04E8-40E0-B257-41CF34C3B3BE}"/>
              </a:ext>
            </a:extLst>
          </p:cNvPr>
          <p:cNvSpPr/>
          <p:nvPr/>
        </p:nvSpPr>
        <p:spPr>
          <a:xfrm>
            <a:off x="161848" y="6094214"/>
            <a:ext cx="8088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Várakozása szerint hogyan változik a vállalkozás üzleti környezete a következő 3 hónapban?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0EF5041-41F5-41B7-A946-3DC5825FCC92}"/>
              </a:ext>
            </a:extLst>
          </p:cNvPr>
          <p:cNvSpPr/>
          <p:nvPr/>
        </p:nvSpPr>
        <p:spPr>
          <a:xfrm>
            <a:off x="1008090" y="5831187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graphicFrame>
        <p:nvGraphicFramePr>
          <p:cNvPr id="13" name="Tartalom helye 12">
            <a:extLst>
              <a:ext uri="{FF2B5EF4-FFF2-40B4-BE49-F238E27FC236}">
                <a16:creationId xmlns:a16="http://schemas.microsoft.com/office/drawing/2014/main" id="{00000000-0008-0000-0000-000017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85134372"/>
              </p:ext>
            </p:extLst>
          </p:nvPr>
        </p:nvGraphicFramePr>
        <p:xfrm>
          <a:off x="0" y="922448"/>
          <a:ext cx="9144000" cy="5055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13072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9E447D2-198B-4BB8-9880-75654EE5A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Az idei évben eddig megvalósított beruházások értéke minden méretkategóriában elmarad a tavalyi év értékétől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6CB3043-EB1E-4426-B647-8CD4E1A7CC4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00000000-0008-0000-0000-000019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391946389"/>
              </p:ext>
            </p:extLst>
          </p:nvPr>
        </p:nvGraphicFramePr>
        <p:xfrm>
          <a:off x="0" y="922449"/>
          <a:ext cx="9144000" cy="4579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FA8D23FC-AFD2-43F5-A842-D9395BFEA8BF}"/>
              </a:ext>
            </a:extLst>
          </p:cNvPr>
          <p:cNvSpPr/>
          <p:nvPr/>
        </p:nvSpPr>
        <p:spPr>
          <a:xfrm>
            <a:off x="1008090" y="5635600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FBABA1B0-3235-4C4B-A1A1-4D31E7B69B84}"/>
              </a:ext>
            </a:extLst>
          </p:cNvPr>
          <p:cNvSpPr/>
          <p:nvPr/>
        </p:nvSpPr>
        <p:spPr>
          <a:xfrm>
            <a:off x="0" y="600493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Hány százalék volt a vállalat által 2021-ben eddig megvalósított beruházások értéke az előző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</p:spTree>
    <p:extLst>
      <p:ext uri="{BB962C8B-B14F-4D97-AF65-F5344CB8AC3E}">
        <p14:creationId xmlns:p14="http://schemas.microsoft.com/office/powerpoint/2010/main" val="1481852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Csak a szállítás, raktározás iparágban negatív a tervezett beruházások egyenlegmutatója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0F596606-F5D4-41A5-8A10-59D8F3E5372D}"/>
              </a:ext>
            </a:extLst>
          </p:cNvPr>
          <p:cNvSpPr/>
          <p:nvPr/>
        </p:nvSpPr>
        <p:spPr>
          <a:xfrm>
            <a:off x="1949091" y="6316643"/>
            <a:ext cx="52458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Tervez-e beruházást a következő 3 hónapban?</a:t>
            </a:r>
          </a:p>
        </p:txBody>
      </p:sp>
      <p:graphicFrame>
        <p:nvGraphicFramePr>
          <p:cNvPr id="13" name="Tartalom helye 1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82162836"/>
              </p:ext>
            </p:extLst>
          </p:nvPr>
        </p:nvGraphicFramePr>
        <p:xfrm>
          <a:off x="0" y="922449"/>
          <a:ext cx="9144000" cy="5394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06C89D-8DEF-48B3-90AE-BAF4E4A00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7"/>
            <a:ext cx="6056100" cy="622991"/>
          </a:xfrm>
        </p:spPr>
        <p:txBody>
          <a:bodyPr/>
          <a:lstStyle/>
          <a:p>
            <a:r>
              <a:rPr lang="hu-HU" b="1" dirty="0"/>
              <a:t>Foglalkoztatás és bérek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89285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Csak a nagyvállalatoknál nem javult a foglalkoztatásra vonatkozó tervek egyenlegmutatója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01631ACE-9AA9-4B25-A9F8-999EDCFAFD82}"/>
              </a:ext>
            </a:extLst>
          </p:cNvPr>
          <p:cNvSpPr/>
          <p:nvPr/>
        </p:nvSpPr>
        <p:spPr>
          <a:xfrm>
            <a:off x="47970" y="5978087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2000" b="1" i="1" dirty="0"/>
              <a:t>Hogyan alakul várhatóan a foglalkoztatottak száma 3 hónap múlva a jelenlegi szinthez képest?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0D8CE42A-51B7-4385-8EEA-4306F7B3205A}"/>
              </a:ext>
            </a:extLst>
          </p:cNvPr>
          <p:cNvSpPr/>
          <p:nvPr/>
        </p:nvSpPr>
        <p:spPr>
          <a:xfrm>
            <a:off x="1008090" y="5635600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graphicFrame>
        <p:nvGraphicFramePr>
          <p:cNvPr id="12" name="Tartalom helye 11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89242976"/>
              </p:ext>
            </p:extLst>
          </p:nvPr>
        </p:nvGraphicFramePr>
        <p:xfrm>
          <a:off x="0" y="922449"/>
          <a:ext cx="9143999" cy="4743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MNB vállalati konjunktúra indexe -4 pontra javult a januári -6-ról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4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-54639" y="642776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A jelenlegi helyzet, a várakozások és az MNB konjunktúra indexe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9F7D3F94-6EDF-4273-9353-EBE516ACA62B}"/>
              </a:ext>
            </a:extLst>
          </p:cNvPr>
          <p:cNvSpPr/>
          <p:nvPr/>
        </p:nvSpPr>
        <p:spPr>
          <a:xfrm>
            <a:off x="478174" y="5935551"/>
            <a:ext cx="80468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egyes vállalatméret-kategóriák és tevékenységi körök bruttó hozzáadott értéke szerint súlyozott érték</a:t>
            </a:r>
            <a:endParaRPr lang="hu-HU" sz="2000" b="1" i="1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478174" y="5378000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70D29-5E26-4B4D-BE00-5E44439D74F3}"/>
              </a:ext>
            </a:extLst>
          </p:cNvPr>
          <p:cNvCxnSpPr>
            <a:cxnSpLocks/>
          </p:cNvCxnSpPr>
          <p:nvPr/>
        </p:nvCxnSpPr>
        <p:spPr>
          <a:xfrm>
            <a:off x="6319194" y="1158240"/>
            <a:ext cx="0" cy="297180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rtalom helye 12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810486807"/>
              </p:ext>
            </p:extLst>
          </p:nvPr>
        </p:nvGraphicFramePr>
        <p:xfrm>
          <a:off x="0" y="922449"/>
          <a:ext cx="9112494" cy="4609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építőipar várakozásai a legoptimistábbak a foglalkoztatásra vonatkozóan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6497A991-B23D-4AB7-A0E9-9C30B843EAC0}"/>
              </a:ext>
            </a:extLst>
          </p:cNvPr>
          <p:cNvSpPr/>
          <p:nvPr/>
        </p:nvSpPr>
        <p:spPr>
          <a:xfrm>
            <a:off x="1243263" y="6142509"/>
            <a:ext cx="66574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2000" b="1" i="1" dirty="0"/>
              <a:t>Hogyan alakul várhatóan a foglalkoztatottak száma 3 hónap múlva a jelenlegi szinthez képest?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2EA3A52-4870-4C21-A2FB-E37B72DE1853}"/>
              </a:ext>
            </a:extLst>
          </p:cNvPr>
          <p:cNvSpPr/>
          <p:nvPr/>
        </p:nvSpPr>
        <p:spPr>
          <a:xfrm>
            <a:off x="1008090" y="5900694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graphicFrame>
        <p:nvGraphicFramePr>
          <p:cNvPr id="13" name="Tartalom helye 12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702960797"/>
              </p:ext>
            </p:extLst>
          </p:nvPr>
        </p:nvGraphicFramePr>
        <p:xfrm>
          <a:off x="0" y="969064"/>
          <a:ext cx="9144000" cy="500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74431CF3-34EB-4C9F-87AE-4B2016714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42" y="310449"/>
            <a:ext cx="8088816" cy="612000"/>
          </a:xfrm>
        </p:spPr>
        <p:txBody>
          <a:bodyPr>
            <a:noAutofit/>
          </a:bodyPr>
          <a:lstStyle/>
          <a:p>
            <a:r>
              <a:rPr lang="hu-HU" sz="1800" dirty="0"/>
              <a:t>Minden méretkategóriában pozitív a bérszint változtatására vonatkozó tervek mutatója, ami azonban mérséklődött január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CE6D088-A680-436D-B7A6-51608562DF9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B4042323-90ED-4633-9C22-76D1E5EBC0B6}"/>
              </a:ext>
            </a:extLst>
          </p:cNvPr>
          <p:cNvSpPr/>
          <p:nvPr/>
        </p:nvSpPr>
        <p:spPr>
          <a:xfrm>
            <a:off x="134616" y="6084332"/>
            <a:ext cx="82977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Hogyan alakul várhatóan a vállalat átlagos bérszintje 3 hónap múlva a jelenlegi szinthez képest?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64A42992-1BE3-4607-A103-9110E44B9AEA}"/>
              </a:ext>
            </a:extLst>
          </p:cNvPr>
          <p:cNvSpPr/>
          <p:nvPr/>
        </p:nvSpPr>
        <p:spPr>
          <a:xfrm>
            <a:off x="711626" y="5831155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graphicFrame>
        <p:nvGraphicFramePr>
          <p:cNvPr id="13" name="Tartalom helye 12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969215505"/>
              </p:ext>
            </p:extLst>
          </p:nvPr>
        </p:nvGraphicFramePr>
        <p:xfrm>
          <a:off x="0" y="922449"/>
          <a:ext cx="9144000" cy="4908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06015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E2A981-8B1F-40AC-981D-672BE21B6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10448"/>
            <a:ext cx="7814496" cy="612000"/>
          </a:xfrm>
        </p:spPr>
        <p:txBody>
          <a:bodyPr>
            <a:noAutofit/>
          </a:bodyPr>
          <a:lstStyle/>
          <a:p>
            <a:r>
              <a:rPr lang="hu-HU" sz="1700" dirty="0"/>
              <a:t>Bár pozitívok a bértervek, a feldolgozóiparban, a kereskedelemben és a mezőgazdaságban jelentősen csökkent januárhoz képest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03E54F9-5E54-46A4-A659-66825166455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606CB9B2-3417-4012-B501-E6CEF2C9D50C}"/>
              </a:ext>
            </a:extLst>
          </p:cNvPr>
          <p:cNvSpPr/>
          <p:nvPr/>
        </p:nvSpPr>
        <p:spPr>
          <a:xfrm>
            <a:off x="0" y="604105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Hogyan alakul várhatóan a vállalat átlagos bérszintje 3 hónap múlva a jelenlegi szinthez képest?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AB223F6B-663A-4E02-ABD0-7C591242FAFF}"/>
              </a:ext>
            </a:extLst>
          </p:cNvPr>
          <p:cNvSpPr/>
          <p:nvPr/>
        </p:nvSpPr>
        <p:spPr>
          <a:xfrm>
            <a:off x="960996" y="5750885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graphicFrame>
        <p:nvGraphicFramePr>
          <p:cNvPr id="13" name="Tartalom helye 12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851593082"/>
              </p:ext>
            </p:extLst>
          </p:nvPr>
        </p:nvGraphicFramePr>
        <p:xfrm>
          <a:off x="0" y="922449"/>
          <a:ext cx="9144000" cy="4945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48585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BDDDD4-D229-4E2B-8D0A-7D273A3F1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5432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691A7D7-1657-4389-829B-15D923C7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tevékenységi körben meghaladja az áremelést tervezők aránya az árcsökkentést tervezőkét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CAEEE84-788D-4EC0-B667-6A4E489336B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A85DA27D-7A0B-4F7E-8E08-C47CD7CD8142}"/>
              </a:ext>
            </a:extLst>
          </p:cNvPr>
          <p:cNvSpPr/>
          <p:nvPr/>
        </p:nvSpPr>
        <p:spPr>
          <a:xfrm>
            <a:off x="1116931" y="6152763"/>
            <a:ext cx="65291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Hogyan alakul várhatóan a vállalat termékeinek ára átlagosan 3 hónap múlva a jelenlegi szinthez képest?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72C1FD62-5963-4D46-A339-D6858E069B00}"/>
              </a:ext>
            </a:extLst>
          </p:cNvPr>
          <p:cNvSpPr/>
          <p:nvPr/>
        </p:nvSpPr>
        <p:spPr>
          <a:xfrm>
            <a:off x="-1" y="5632774"/>
            <a:ext cx="876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Az árak növelését és csökkentését tervező válaszadók arányainak különbsége (egyenlegmutatók)</a:t>
            </a:r>
            <a:endParaRPr lang="hu-HU" sz="2000" i="1" dirty="0"/>
          </a:p>
        </p:txBody>
      </p:sp>
      <p:graphicFrame>
        <p:nvGraphicFramePr>
          <p:cNvPr id="12" name="Tartalom helye 11">
            <a:extLst>
              <a:ext uri="{FF2B5EF4-FFF2-40B4-BE49-F238E27FC236}">
                <a16:creationId xmlns:a16="http://schemas.microsoft.com/office/drawing/2014/main" id="{00000000-0008-0000-0000-000018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116869540"/>
              </p:ext>
            </p:extLst>
          </p:nvPr>
        </p:nvGraphicFramePr>
        <p:xfrm>
          <a:off x="0" y="922449"/>
          <a:ext cx="9144000" cy="4836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50538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1"/>
            <a:ext cx="5408986" cy="1181606"/>
          </a:xfrm>
        </p:spPr>
        <p:txBody>
          <a:bodyPr/>
          <a:lstStyle/>
          <a:p>
            <a:r>
              <a:rPr lang="hu-HU" dirty="0"/>
              <a:t>Köszönjük a figyelmet!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125" y="310449"/>
            <a:ext cx="7689715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megítélése továbbra is a </a:t>
            </a:r>
            <a:r>
              <a:rPr lang="hu-HU" sz="1800" dirty="0" err="1"/>
              <a:t>mikrovállalkozások</a:t>
            </a:r>
            <a:r>
              <a:rPr lang="hu-HU" sz="1800" dirty="0"/>
              <a:t> körében mutatkozott a legkedvezőtlenebbnek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4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-272752" y="637718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A jelenlegi helyzet vállalatméret szerinti bontásban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1" y="5844390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dirty="0"/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886390917"/>
              </p:ext>
            </p:extLst>
          </p:nvPr>
        </p:nvGraphicFramePr>
        <p:xfrm>
          <a:off x="0" y="922449"/>
          <a:ext cx="9144000" cy="4921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3032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várakozások pontszáma minden méretkategóriában növekedett</a:t>
            </a:r>
            <a:endParaRPr lang="hu-HU" sz="2000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8D206275-6488-47E0-9760-E0691E27C9FA}"/>
              </a:ext>
            </a:extLst>
          </p:cNvPr>
          <p:cNvSpPr/>
          <p:nvPr/>
        </p:nvSpPr>
        <p:spPr>
          <a:xfrm>
            <a:off x="399101" y="5844390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E3364D9D-F812-4C08-82DA-25B7D1A3BC0A}"/>
              </a:ext>
            </a:extLst>
          </p:cNvPr>
          <p:cNvSpPr/>
          <p:nvPr/>
        </p:nvSpPr>
        <p:spPr>
          <a:xfrm>
            <a:off x="-272752" y="637718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A várakozások vállalatméret szerinti bontásban</a:t>
            </a:r>
          </a:p>
        </p:txBody>
      </p:sp>
      <p:graphicFrame>
        <p:nvGraphicFramePr>
          <p:cNvPr id="7" name="Tartalom helye 6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213916709"/>
              </p:ext>
            </p:extLst>
          </p:nvPr>
        </p:nvGraphicFramePr>
        <p:xfrm>
          <a:off x="0" y="922449"/>
          <a:ext cx="9144000" cy="4921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4452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jelenlegi helyzet megítélése minimális javulást mutat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2262" y="611267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7880757-E4F4-4953-B5BB-195502E3F44C}"/>
              </a:ext>
            </a:extLst>
          </p:cNvPr>
          <p:cNvSpPr/>
          <p:nvPr/>
        </p:nvSpPr>
        <p:spPr>
          <a:xfrm>
            <a:off x="164324" y="5604523"/>
            <a:ext cx="823834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A felmérés jelenlei helyzetet vizsgáló tényezőinek egyenlegmutatói</a:t>
            </a:r>
          </a:p>
          <a:p>
            <a:pPr algn="ctr"/>
            <a:r>
              <a:rPr lang="hu-HU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Az egyes vállalatméret-kategóriák és tevékenységi körök bruttó hozzáadott értéke szerint súlyozott értékek</a:t>
            </a:r>
            <a:endParaRPr lang="hu-HU" b="1" i="1" dirty="0"/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967784"/>
              </p:ext>
            </p:extLst>
          </p:nvPr>
        </p:nvGraphicFramePr>
        <p:xfrm>
          <a:off x="-1" y="922449"/>
          <a:ext cx="9144001" cy="468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várakozások indexe +17-ről +21 pontra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2262" y="611267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7880757-E4F4-4953-B5BB-195502E3F44C}"/>
              </a:ext>
            </a:extLst>
          </p:cNvPr>
          <p:cNvSpPr/>
          <p:nvPr/>
        </p:nvSpPr>
        <p:spPr>
          <a:xfrm>
            <a:off x="478174" y="5903867"/>
            <a:ext cx="76106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A felmérésben vizsgált tényezők egyenlegmutatói</a:t>
            </a:r>
            <a:endParaRPr lang="hu-H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hu-HU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Az egyes vállalatméret-kategóriák és tevékenységi körök bruttó hozzáadott értéke szerint súlyozott értékek</a:t>
            </a:r>
            <a:endParaRPr lang="hu-HU" b="1" i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848252"/>
              </p:ext>
            </p:extLst>
          </p:nvPr>
        </p:nvGraphicFramePr>
        <p:xfrm>
          <a:off x="0" y="922447"/>
          <a:ext cx="9122262" cy="5190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42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C9BC4B66-1EA3-4B15-98B0-1ED8D561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legnagyobb arányban a szolgáltató szektorból érkeztek válaszok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C84CA92-9F58-40A4-AEC1-21978101894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41DB065-B869-44B8-8C7D-32BEF02D6442}"/>
              </a:ext>
            </a:extLst>
          </p:cNvPr>
          <p:cNvSpPr/>
          <p:nvPr/>
        </p:nvSpPr>
        <p:spPr>
          <a:xfrm>
            <a:off x="2415979" y="5969542"/>
            <a:ext cx="4312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Melyik iparágban működik a vállalat?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202416"/>
              </p:ext>
            </p:extLst>
          </p:nvPr>
        </p:nvGraphicFramePr>
        <p:xfrm>
          <a:off x="0" y="922447"/>
          <a:ext cx="9144000" cy="5047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5108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96D0372-EF80-4C42-90E2-10A092662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300" dirty="0"/>
              <a:t>A válaszadók 72 százaléka </a:t>
            </a:r>
            <a:r>
              <a:rPr lang="hu-HU" sz="2300" dirty="0" err="1"/>
              <a:t>mikro</a:t>
            </a:r>
            <a:r>
              <a:rPr lang="hu-HU" sz="2300" dirty="0"/>
              <a:t> vállalat, 19 százalék </a:t>
            </a:r>
            <a:r>
              <a:rPr lang="hu-HU" sz="2300" dirty="0" err="1"/>
              <a:t>nhp</a:t>
            </a:r>
            <a:r>
              <a:rPr lang="hu-HU" sz="2300" dirty="0"/>
              <a:t> ügyfél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9681945-0D63-40C3-A997-D43D0D57D67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0A8CB2CA-88F7-4745-9907-6FDEDBD72C07}"/>
              </a:ext>
            </a:extLst>
          </p:cNvPr>
          <p:cNvSpPr/>
          <p:nvPr/>
        </p:nvSpPr>
        <p:spPr>
          <a:xfrm>
            <a:off x="18755" y="5916533"/>
            <a:ext cx="48806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Milyen típusú hitellel rendelkezik a vállalat? (többet is jelölhet)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399287"/>
              </p:ext>
            </p:extLst>
          </p:nvPr>
        </p:nvGraphicFramePr>
        <p:xfrm>
          <a:off x="0" y="922448"/>
          <a:ext cx="4572000" cy="4838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6B9AE817-C9A4-47E4-B501-7BCB6DD1F4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6817335"/>
              </p:ext>
            </p:extLst>
          </p:nvPr>
        </p:nvGraphicFramePr>
        <p:xfrm>
          <a:off x="4572000" y="922446"/>
          <a:ext cx="4572000" cy="5047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églalap 12">
            <a:extLst>
              <a:ext uri="{FF2B5EF4-FFF2-40B4-BE49-F238E27FC236}">
                <a16:creationId xmlns:a16="http://schemas.microsoft.com/office/drawing/2014/main" id="{BBBD889E-6DD0-4624-B749-45193673CDB1}"/>
              </a:ext>
            </a:extLst>
          </p:cNvPr>
          <p:cNvSpPr/>
          <p:nvPr/>
        </p:nvSpPr>
        <p:spPr>
          <a:xfrm>
            <a:off x="5259521" y="5916533"/>
            <a:ext cx="3884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Hány főt foglalkoztat a vállalat?</a:t>
            </a:r>
          </a:p>
        </p:txBody>
      </p:sp>
    </p:spTree>
    <p:extLst>
      <p:ext uri="{BB962C8B-B14F-4D97-AF65-F5344CB8AC3E}">
        <p14:creationId xmlns:p14="http://schemas.microsoft.com/office/powerpoint/2010/main" val="3586439997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13369</TotalTime>
  <Words>1181</Words>
  <Application>Microsoft Office PowerPoint</Application>
  <PresentationFormat>Diavetítés a képernyőre (4:3 oldalarány)</PresentationFormat>
  <Paragraphs>121</Paragraphs>
  <Slides>35</Slides>
  <Notes>10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35</vt:i4>
      </vt:variant>
    </vt:vector>
  </HeadingPairs>
  <TitlesOfParts>
    <vt:vector size="39" baseType="lpstr">
      <vt:lpstr>Arial</vt:lpstr>
      <vt:lpstr>Calibri</vt:lpstr>
      <vt:lpstr>MNB téma 4_3 új</vt:lpstr>
      <vt:lpstr>MNB téma 4_3 nyomtatásra</vt:lpstr>
      <vt:lpstr>Konjunktúra felmérés  Az mnb 3. konjunktúra felmérésének eredményei</vt:lpstr>
      <vt:lpstr>Főbb megállapítások</vt:lpstr>
      <vt:lpstr>Az MNB vállalati konjunktúra indexe -4 pontra javult a januári -6-ról</vt:lpstr>
      <vt:lpstr>A jelenlegi helyzet megítélése továbbra is a mikrovállalkozások körében mutatkozott a legkedvezőtlenebbnek </vt:lpstr>
      <vt:lpstr>A várakozások pontszáma minden méretkategóriában növekedett</vt:lpstr>
      <vt:lpstr>A jelenlegi helyzet megítélése minimális javulást mutat januárhoz képest</vt:lpstr>
      <vt:lpstr>A várakozások indexe +17-ről +21 pontra javult</vt:lpstr>
      <vt:lpstr>legnagyobb arányban a szolgáltató szektorból érkeztek válaszok</vt:lpstr>
      <vt:lpstr>A válaszadók 72 százaléka mikro vállalat, 19 százalék nhp ügyfél</vt:lpstr>
      <vt:lpstr>Termelés és kereslet</vt:lpstr>
      <vt:lpstr>minden iparágban negatív a vevői rendelések mutatója</vt:lpstr>
      <vt:lpstr>Csak a nagyvállalatoknál nem nőtt az átlagos kapacitás-kihasználtság januárhoz képest</vt:lpstr>
      <vt:lpstr>A szolgáltató szektorban nőtt az átlagos kapacitás-kihasználtság</vt:lpstr>
      <vt:lpstr>Csak A kisvállalatok körében romlott a kapacitás-kihasználtság mutatója januárhoz képest</vt:lpstr>
      <vt:lpstr>Minden méretkategóriában javult a várakozások mutatója a kapacitásra vonatkozóan</vt:lpstr>
      <vt:lpstr>A kapacitásra vonatkozó várakozások az építőiparban a legoptimistábbak</vt:lpstr>
      <vt:lpstr>Minden méretkategóriában nőtt az átlagos bevételi szint januárhoz képest</vt:lpstr>
      <vt:lpstr>A válaszadók átlagos bevételi szintje 2 százalékponttal nőtt januárhoz képest</vt:lpstr>
      <vt:lpstr>Csak a nagyvállalatok esetén pozitív a bevételi szint egyenlegmutatója</vt:lpstr>
      <vt:lpstr>Az építőipar várakozásai a legoptimistábbak a bevételi szint alakulására vonatkozóan</vt:lpstr>
      <vt:lpstr>A termelési szint növelését a legtöbb esetben a kereslet hiánya akadályozza</vt:lpstr>
      <vt:lpstr>Üzleti környezet, beruházások</vt:lpstr>
      <vt:lpstr>Az üzleti környezet előző havihoz viszonyított megítélése minden méretkategóriában javult januárhoz képest</vt:lpstr>
      <vt:lpstr>A nagyvállalatok várakozásai a legoptimistábbak az üzleti környezet alakulására vonatkozóan</vt:lpstr>
      <vt:lpstr>Minden tevékenységi körben pozitív az üzleti környezet változására vonatkozó várakozások mutatója</vt:lpstr>
      <vt:lpstr>Az idei évben eddig megvalósított beruházások értéke minden méretkategóriában elmarad a tavalyi év értékétől</vt:lpstr>
      <vt:lpstr>Csak a szállítás, raktározás iparágban negatív a tervezett beruházások egyenlegmutatója</vt:lpstr>
      <vt:lpstr>Foglalkoztatás és bérek</vt:lpstr>
      <vt:lpstr>Csak a nagyvállalatoknál nem javult a foglalkoztatásra vonatkozó tervek egyenlegmutatója</vt:lpstr>
      <vt:lpstr>Az építőipar várakozásai a legoptimistábbak a foglalkoztatásra vonatkozóan</vt:lpstr>
      <vt:lpstr>Minden méretkategóriában pozitív a bérszint változtatására vonatkozó tervek mutatója, ami azonban mérséklődött január óta</vt:lpstr>
      <vt:lpstr>Bár pozitívok a bértervek, a feldolgozóiparban, a kereskedelemben és a mezőgazdaságban jelentősen csökkent januárhoz képest </vt:lpstr>
      <vt:lpstr>Árak</vt:lpstr>
      <vt:lpstr>Minden tevékenységi körben meghaladja az áremelést tervezők aránya az árcsökkentést tervezőkét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1285</cp:revision>
  <dcterms:created xsi:type="dcterms:W3CDTF">2020-04-06T05:19:02Z</dcterms:created>
  <dcterms:modified xsi:type="dcterms:W3CDTF">2021-03-16T10:57:19Z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