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4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3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6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4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5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6.xml" ContentType="application/vnd.openxmlformats-officedocument.drawingml.chartshapes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8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drawings/drawing7.xml" ContentType="application/vnd.openxmlformats-officedocument.drawingml.chartshapes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drawings/drawing8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notesSlides/notesSlide10.xml" ContentType="application/vnd.openxmlformats-officedocument.presentationml.notesSlid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drawings/drawing9.xml" ContentType="application/vnd.openxmlformats-officedocument.drawingml.chartshapes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drawings/drawing10.xml" ContentType="application/vnd.openxmlformats-officedocument.drawingml.chartshapes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drawings/drawing11.xml" ContentType="application/vnd.openxmlformats-officedocument.drawingml.chartshapes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drawings/drawing12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drawings/drawing13.xml" ContentType="application/vnd.openxmlformats-officedocument.drawingml.chartshapes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drawings/drawing14.xml" ContentType="application/vnd.openxmlformats-officedocument.drawingml.chartshapes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drawings/drawing15.xml" ContentType="application/vnd.openxmlformats-officedocument.drawingml.chartshapes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drawings/drawing16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notesMasterIdLst>
    <p:notesMasterId r:id="rId36"/>
  </p:notesMasterIdLst>
  <p:sldIdLst>
    <p:sldId id="256" r:id="rId3"/>
    <p:sldId id="284" r:id="rId4"/>
    <p:sldId id="374" r:id="rId5"/>
    <p:sldId id="378" r:id="rId6"/>
    <p:sldId id="381" r:id="rId7"/>
    <p:sldId id="375" r:id="rId8"/>
    <p:sldId id="379" r:id="rId9"/>
    <p:sldId id="262" r:id="rId10"/>
    <p:sldId id="341" r:id="rId11"/>
    <p:sldId id="287" r:id="rId12"/>
    <p:sldId id="343" r:id="rId13"/>
    <p:sldId id="364" r:id="rId14"/>
    <p:sldId id="345" r:id="rId15"/>
    <p:sldId id="376" r:id="rId16"/>
    <p:sldId id="365" r:id="rId17"/>
    <p:sldId id="347" r:id="rId18"/>
    <p:sldId id="366" r:id="rId19"/>
    <p:sldId id="350" r:id="rId20"/>
    <p:sldId id="377" r:id="rId21"/>
    <p:sldId id="349" r:id="rId22"/>
    <p:sldId id="382" r:id="rId23"/>
    <p:sldId id="286" r:id="rId24"/>
    <p:sldId id="357" r:id="rId25"/>
    <p:sldId id="371" r:id="rId26"/>
    <p:sldId id="359" r:id="rId27"/>
    <p:sldId id="380" r:id="rId28"/>
    <p:sldId id="372" r:id="rId29"/>
    <p:sldId id="288" r:id="rId30"/>
    <p:sldId id="367" r:id="rId31"/>
    <p:sldId id="368" r:id="rId32"/>
    <p:sldId id="285" r:id="rId33"/>
    <p:sldId id="356" r:id="rId34"/>
    <p:sldId id="260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yitrai Tamás" initials="NT" lastIdx="1" clrIdx="0">
    <p:extLst>
      <p:ext uri="{19B8F6BF-5375-455C-9EA6-DF929625EA0E}">
        <p15:presenceInfo xmlns:p15="http://schemas.microsoft.com/office/powerpoint/2012/main" userId="S::nyitrait@mnb.hu::f23169b93cb16101" providerId="AD"/>
      </p:ext>
    </p:extLst>
  </p:cmAuthor>
  <p:cmAuthor id="2" name="Fekete Ádám" initials="FÁ" lastIdx="3" clrIdx="1">
    <p:extLst>
      <p:ext uri="{19B8F6BF-5375-455C-9EA6-DF929625EA0E}">
        <p15:presenceInfo xmlns:p15="http://schemas.microsoft.com/office/powerpoint/2012/main" userId="S::feketea@mnb.hu::799a269cf97a9106" providerId="AD"/>
      </p:ext>
    </p:extLst>
  </p:cmAuthor>
  <p:cmAuthor id="3" name="Törzsök Veronika" initials="TV" lastIdx="2" clrIdx="2">
    <p:extLst>
      <p:ext uri="{19B8F6BF-5375-455C-9EA6-DF929625EA0E}">
        <p15:presenceInfo xmlns:p15="http://schemas.microsoft.com/office/powerpoint/2012/main" userId="Törzsök Veronika" providerId="None"/>
      </p:ext>
    </p:extLst>
  </p:cmAuthor>
  <p:cmAuthor id="4" name="Fekete Ádám" initials="FÁ [2]" lastIdx="3" clrIdx="3">
    <p:extLst>
      <p:ext uri="{19B8F6BF-5375-455C-9EA6-DF929625EA0E}">
        <p15:presenceInfo xmlns:p15="http://schemas.microsoft.com/office/powerpoint/2012/main" userId="S::feketea@mnb.hu::dd374126-fbba-4c49-83bf-967a88b91d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15" autoAdjust="0"/>
    <p:restoredTop sz="91913" autoAdjust="0"/>
  </p:normalViewPr>
  <p:slideViewPr>
    <p:cSldViewPr snapToGrid="0">
      <p:cViewPr varScale="1">
        <p:scale>
          <a:sx n="59" d="100"/>
          <a:sy n="59" d="100"/>
        </p:scale>
        <p:origin x="17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4.%20k&#246;r\Input\4.%20k&#246;r%20&#225;br&#225;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4.%20k&#246;r\Input\4.%20k&#246;r%20&#225;br&#225;k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4.%20k&#246;r\Input\4.%20k&#246;r%20&#225;br&#225;k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4.%20k&#246;r\Input\4.%20k&#246;r%20&#225;br&#225;k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4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4.%20k&#246;r\Input\4.%20k&#246;r%20&#225;br&#225;k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5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4.%20k&#246;r\Input\4.%20k&#246;r%20&#225;br&#225;k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6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4.%20k&#246;r\Input\4.%20k&#246;r%20&#225;br&#225;k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4.%20k&#246;r\Input\4.%20k&#246;r%20&#225;br&#225;k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4.%20k&#246;r\Input\4.%20k&#246;r%20&#225;br&#225;k.xlsx" TargetMode="Externa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chartUserShapes" Target="../drawings/drawing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4.%20k&#246;r\Input\4.%20k&#246;r%20&#225;br&#225;k.xlsx" TargetMode="External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chartUserShapes" Target="../drawings/drawing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4.%20k&#246;r\Input\4.%20k&#246;r%20&#225;br&#225;k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4.%20k&#246;r\Input\4.%20k&#246;r%20&#225;br&#225;k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4.%20k&#246;r\Input\4.%20k&#246;r%20&#225;br&#225;k.xlsx" TargetMode="External"/><Relationship Id="rId2" Type="http://schemas.microsoft.com/office/2011/relationships/chartColorStyle" Target="colors20.xml"/><Relationship Id="rId1" Type="http://schemas.microsoft.com/office/2011/relationships/chartStyle" Target="style20.xml"/><Relationship Id="rId4" Type="http://schemas.openxmlformats.org/officeDocument/2006/relationships/chartUserShapes" Target="../drawings/drawing9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4.%20k&#246;r\Input\4.%20k&#246;r%20&#225;br&#225;k.xlsx" TargetMode="External"/><Relationship Id="rId2" Type="http://schemas.microsoft.com/office/2011/relationships/chartColorStyle" Target="colors21.xml"/><Relationship Id="rId1" Type="http://schemas.microsoft.com/office/2011/relationships/chartStyle" Target="style21.xml"/><Relationship Id="rId4" Type="http://schemas.openxmlformats.org/officeDocument/2006/relationships/chartUserShapes" Target="../drawings/drawing10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4.%20k&#246;r\Input\4.%20k&#246;r%20&#225;br&#225;k.xlsx" TargetMode="External"/><Relationship Id="rId2" Type="http://schemas.microsoft.com/office/2011/relationships/chartColorStyle" Target="colors22.xml"/><Relationship Id="rId1" Type="http://schemas.microsoft.com/office/2011/relationships/chartStyle" Target="style22.xml"/><Relationship Id="rId4" Type="http://schemas.openxmlformats.org/officeDocument/2006/relationships/chartUserShapes" Target="../drawings/drawing11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4.%20k&#246;r\Input\4.%20k&#246;r%20&#225;br&#225;k.xlsx" TargetMode="External"/><Relationship Id="rId2" Type="http://schemas.microsoft.com/office/2011/relationships/chartColorStyle" Target="colors23.xml"/><Relationship Id="rId1" Type="http://schemas.microsoft.com/office/2011/relationships/chartStyle" Target="style23.xml"/><Relationship Id="rId4" Type="http://schemas.openxmlformats.org/officeDocument/2006/relationships/chartUserShapes" Target="../drawings/drawing12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4.%20k&#246;r\Input\4.%20k&#246;r%20&#225;br&#225;k.xlsx" TargetMode="External"/><Relationship Id="rId2" Type="http://schemas.microsoft.com/office/2011/relationships/chartColorStyle" Target="colors24.xml"/><Relationship Id="rId1" Type="http://schemas.microsoft.com/office/2011/relationships/chartStyle" Target="style24.xml"/><Relationship Id="rId4" Type="http://schemas.openxmlformats.org/officeDocument/2006/relationships/chartUserShapes" Target="../drawings/drawing13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4.%20k&#246;r\Input\4.%20k&#246;r%20&#225;br&#225;k.xlsx" TargetMode="External"/><Relationship Id="rId2" Type="http://schemas.microsoft.com/office/2011/relationships/chartColorStyle" Target="colors25.xml"/><Relationship Id="rId1" Type="http://schemas.microsoft.com/office/2011/relationships/chartStyle" Target="style25.xml"/><Relationship Id="rId4" Type="http://schemas.openxmlformats.org/officeDocument/2006/relationships/chartUserShapes" Target="../drawings/drawing14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4.%20k&#246;r\Input\4.%20k&#246;r%20&#225;br&#225;k.xlsx" TargetMode="External"/><Relationship Id="rId2" Type="http://schemas.microsoft.com/office/2011/relationships/chartColorStyle" Target="colors26.xml"/><Relationship Id="rId1" Type="http://schemas.microsoft.com/office/2011/relationships/chartStyle" Target="style26.xml"/><Relationship Id="rId4" Type="http://schemas.openxmlformats.org/officeDocument/2006/relationships/chartUserShapes" Target="../drawings/drawing15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4.%20k&#246;r\Input\4.%20k&#246;r%20&#225;br&#225;k.xlsx" TargetMode="External"/><Relationship Id="rId2" Type="http://schemas.microsoft.com/office/2011/relationships/chartColorStyle" Target="colors27.xml"/><Relationship Id="rId1" Type="http://schemas.microsoft.com/office/2011/relationships/chartStyle" Target="style27.xml"/><Relationship Id="rId4" Type="http://schemas.openxmlformats.org/officeDocument/2006/relationships/chartUserShapes" Target="../drawings/drawing16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4.%20k&#246;r\Input\4.%20k&#246;r%20&#225;br&#225;k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4.%20k&#246;r\Input\4.%20k&#246;r%20&#225;br&#225;k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4.%20k&#246;r\Input\4.%20k&#246;r%20&#225;br&#225;k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4.%20k&#246;r\Input\4.%20k&#246;r%20&#225;br&#225;k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4.%20k&#246;r\Input\4.%20k&#246;r%20&#225;br&#225;k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4.%20k&#246;r\Input\4.%20k&#246;r%20&#225;br&#225;k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4.%20k&#246;r\Input\4.%20k&#246;r%20&#225;br&#225;k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Munka2!$A$5</c:f>
              <c:strCache>
                <c:ptCount val="1"/>
                <c:pt idx="0">
                  <c:v>Jelenleg helyzet</c:v>
                </c:pt>
              </c:strCache>
            </c:strRef>
          </c:tx>
          <c:spPr>
            <a:ln w="762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4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762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B8F9-4F7D-8C3B-841DE5092B77}"/>
              </c:ext>
            </c:extLst>
          </c:dPt>
          <c:dLbls>
            <c:dLbl>
              <c:idx val="0"/>
              <c:layout>
                <c:manualLayout>
                  <c:x val="-1.520833333333332E-2"/>
                  <c:y val="-7.1223738657688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941-4D22-8064-66544A49E3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Munka2!$B$4:$E$4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Munka2!$B$5:$E$5</c:f>
              <c:numCache>
                <c:formatCode>General\ "pont"</c:formatCode>
                <c:ptCount val="4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8F9-4F7D-8C3B-841DE5092B77}"/>
            </c:ext>
          </c:extLst>
        </c:ser>
        <c:ser>
          <c:idx val="1"/>
          <c:order val="1"/>
          <c:tx>
            <c:strRef>
              <c:f>Munka2!$A$6</c:f>
              <c:strCache>
                <c:ptCount val="1"/>
                <c:pt idx="0">
                  <c:v>Várakozások</c:v>
                </c:pt>
              </c:strCache>
            </c:strRef>
          </c:tx>
          <c:spPr>
            <a:ln w="762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4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spPr>
              <a:ln w="76200" cap="rnd">
                <a:solidFill>
                  <a:srgbClr val="00206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B8F9-4F7D-8C3B-841DE5092B77}"/>
              </c:ext>
            </c:extLst>
          </c:dPt>
          <c:dLbls>
            <c:dLbl>
              <c:idx val="0"/>
              <c:layout>
                <c:manualLayout>
                  <c:x val="-1.7545166229221362E-2"/>
                  <c:y val="-6.83733616784994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941-4D22-8064-66544A49E3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Munka2!$B$4:$E$4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Munka2!$B$6:$E$6</c:f>
              <c:numCache>
                <c:formatCode>General\ "pont"</c:formatCode>
                <c:ptCount val="4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8F9-4F7D-8C3B-841DE5092B77}"/>
            </c:ext>
          </c:extLst>
        </c:ser>
        <c:ser>
          <c:idx val="2"/>
          <c:order val="2"/>
          <c:tx>
            <c:strRef>
              <c:f>Munka2!$A$7</c:f>
              <c:strCache>
                <c:ptCount val="1"/>
                <c:pt idx="0">
                  <c:v>MNB konjunktúra index</c:v>
                </c:pt>
              </c:strCache>
            </c:strRef>
          </c:tx>
          <c:spPr>
            <a:ln w="762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4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762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B8F9-4F7D-8C3B-841DE5092B77}"/>
              </c:ext>
            </c:extLst>
          </c:dPt>
          <c:dLbls>
            <c:dLbl>
              <c:idx val="0"/>
              <c:layout>
                <c:manualLayout>
                  <c:x val="-2.3541611986001763E-2"/>
                  <c:y val="-6.40977962097168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5694444444444429E-2"/>
                      <c:h val="9.684167008749310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3941-4D22-8064-66544A49E3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Munka2!$B$4:$E$4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Munka2!$B$7:$E$7</c:f>
              <c:numCache>
                <c:formatCode>General\ "pont"</c:formatCode>
                <c:ptCount val="4"/>
                <c:pt idx="0">
                  <c:v>-14</c:v>
                </c:pt>
                <c:pt idx="1">
                  <c:v>-6</c:v>
                </c:pt>
                <c:pt idx="2">
                  <c:v>-4</c:v>
                </c:pt>
                <c:pt idx="3">
                  <c:v>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B8F9-4F7D-8C3B-841DE5092B7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96932095"/>
        <c:axId val="1896914207"/>
      </c:lineChart>
      <c:catAx>
        <c:axId val="1896932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14207"/>
        <c:crosses val="autoZero"/>
        <c:auto val="1"/>
        <c:lblAlgn val="ctr"/>
        <c:lblOffset val="0"/>
        <c:noMultiLvlLbl val="0"/>
      </c:catAx>
      <c:valAx>
        <c:axId val="1896914207"/>
        <c:scaling>
          <c:orientation val="minMax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32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238670166229221"/>
          <c:y val="0.92088722584479454"/>
          <c:w val="0.75522659667541558"/>
          <c:h val="7.91127741552054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12423447069113E-2"/>
          <c:y val="3.8202655206930031E-2"/>
          <c:w val="0.8323597987751532"/>
          <c:h val="0.78579167011612772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verzió'!$B$55</c:f>
              <c:strCache>
                <c:ptCount val="1"/>
                <c:pt idx="0">
                  <c:v>Mikro</c:v>
                </c:pt>
              </c:strCache>
            </c:strRef>
          </c:tx>
          <c:spPr>
            <a:ln w="76200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4"/>
              <c:spPr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noFill/>
                </a:ln>
                <a:effectLst/>
              </c:spPr>
            </c:marker>
            <c:bubble3D val="0"/>
            <c:spPr>
              <a:ln w="76200" cap="rnd">
                <a:solidFill>
                  <a:schemeClr val="accent1">
                    <a:lumMod val="40000"/>
                    <a:lumOff val="6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B39A-4874-A833-710A633CB120}"/>
              </c:ext>
            </c:extLst>
          </c:dPt>
          <c:dPt>
            <c:idx val="4"/>
            <c:marker>
              <c:symbol val="circle"/>
              <c:size val="14"/>
              <c:spPr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noFill/>
                </a:ln>
                <a:effectLst/>
              </c:spPr>
            </c:marker>
            <c:bubble3D val="0"/>
            <c:spPr>
              <a:ln w="76200" cap="rnd">
                <a:solidFill>
                  <a:schemeClr val="accent1">
                    <a:lumMod val="40000"/>
                    <a:lumOff val="6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B39A-4874-A833-710A633CB120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39A-4874-A833-710A633CB12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34C-4A51-8EBE-A5716222D0A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34C-4A51-8EBE-A5716222D0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verzió'!$A$56:$A$59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verzió'!$B$56:$B$59</c:f>
              <c:numCache>
                <c:formatCode>0%</c:formatCode>
                <c:ptCount val="4"/>
                <c:pt idx="0">
                  <c:v>0.77494545454545438</c:v>
                </c:pt>
                <c:pt idx="1">
                  <c:v>0.67519035532994942</c:v>
                </c:pt>
                <c:pt idx="2">
                  <c:v>0.71971608832807565</c:v>
                </c:pt>
                <c:pt idx="3">
                  <c:v>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39A-4874-A833-710A633CB120}"/>
            </c:ext>
          </c:extLst>
        </c:ser>
        <c:ser>
          <c:idx val="1"/>
          <c:order val="1"/>
          <c:tx>
            <c:strRef>
              <c:f>'Új verzió'!$C$55</c:f>
              <c:strCache>
                <c:ptCount val="1"/>
                <c:pt idx="0">
                  <c:v>Kis</c:v>
                </c:pt>
              </c:strCache>
            </c:strRef>
          </c:tx>
          <c:spPr>
            <a:ln w="762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4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762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B39A-4874-A833-710A633CB120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39A-4874-A833-710A633CB12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34C-4A51-8EBE-A5716222D0A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34C-4A51-8EBE-A5716222D0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verzió'!$A$56:$A$59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verzió'!$C$56:$C$59</c:f>
              <c:numCache>
                <c:formatCode>0%</c:formatCode>
                <c:ptCount val="4"/>
                <c:pt idx="0">
                  <c:v>0.85590062111801246</c:v>
                </c:pt>
                <c:pt idx="1">
                  <c:v>0.77149837133550492</c:v>
                </c:pt>
                <c:pt idx="2">
                  <c:v>0.83971553610503291</c:v>
                </c:pt>
                <c:pt idx="3">
                  <c:v>0.87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B39A-4874-A833-710A633CB120}"/>
            </c:ext>
          </c:extLst>
        </c:ser>
        <c:ser>
          <c:idx val="2"/>
          <c:order val="2"/>
          <c:tx>
            <c:strRef>
              <c:f>'Új verzió'!$D$55</c:f>
              <c:strCache>
                <c:ptCount val="1"/>
                <c:pt idx="0">
                  <c:v>Közép</c:v>
                </c:pt>
              </c:strCache>
            </c:strRef>
          </c:tx>
          <c:spPr>
            <a:ln w="762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834C-4A51-8EBE-A5716222D0A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34C-4A51-8EBE-A5716222D0A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834C-4A51-8EBE-A5716222D0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verzió'!$A$56:$A$59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verzió'!$D$56:$D$59</c:f>
              <c:numCache>
                <c:formatCode>0%</c:formatCode>
                <c:ptCount val="4"/>
                <c:pt idx="0">
                  <c:v>0.8844537815126049</c:v>
                </c:pt>
                <c:pt idx="1">
                  <c:v>0.80644171779141105</c:v>
                </c:pt>
                <c:pt idx="2">
                  <c:v>0.89417808219178063</c:v>
                </c:pt>
                <c:pt idx="3">
                  <c:v>0.92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B39A-4874-A833-710A633CB120}"/>
            </c:ext>
          </c:extLst>
        </c:ser>
        <c:ser>
          <c:idx val="3"/>
          <c:order val="3"/>
          <c:tx>
            <c:strRef>
              <c:f>'Új verzió'!$E$55</c:f>
              <c:strCache>
                <c:ptCount val="1"/>
                <c:pt idx="0">
                  <c:v>Nagy</c:v>
                </c:pt>
              </c:strCache>
            </c:strRef>
          </c:tx>
          <c:spPr>
            <a:ln w="762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834C-4A51-8EBE-A5716222D0A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834C-4A51-8EBE-A5716222D0A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834C-4A51-8EBE-A5716222D0A5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834C-4A51-8EBE-A5716222D0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verzió'!$A$56:$A$59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verzió'!$E$56:$E$59</c:f>
              <c:numCache>
                <c:formatCode>0%</c:formatCode>
                <c:ptCount val="4"/>
                <c:pt idx="0">
                  <c:v>0.91455696202531644</c:v>
                </c:pt>
                <c:pt idx="1">
                  <c:v>0.96574074074074079</c:v>
                </c:pt>
                <c:pt idx="2">
                  <c:v>0.96964285714285703</c:v>
                </c:pt>
                <c:pt idx="3">
                  <c:v>0.97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B39A-4874-A833-710A633CB120}"/>
            </c:ext>
          </c:extLst>
        </c:ser>
        <c:ser>
          <c:idx val="4"/>
          <c:order val="4"/>
          <c:tx>
            <c:strRef>
              <c:f>'Új verzió'!$F$55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762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4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762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B39A-4874-A833-710A633CB120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39A-4874-A833-710A633CB12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34C-4A51-8EBE-A5716222D0A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34C-4A51-8EBE-A5716222D0A5}"/>
                </c:ext>
              </c:extLst>
            </c:dLbl>
            <c:dLbl>
              <c:idx val="3"/>
              <c:layout>
                <c:manualLayout>
                  <c:x val="0"/>
                  <c:y val="2.86744285811048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834C-4A51-8EBE-A5716222D0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verzió'!$A$56:$A$59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verzió'!$F$56:$F$59</c:f>
              <c:numCache>
                <c:formatCode>0%</c:formatCode>
                <c:ptCount val="4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B39A-4874-A833-710A633CB120}"/>
            </c:ext>
          </c:extLst>
        </c:ser>
        <c:ser>
          <c:idx val="5"/>
          <c:order val="5"/>
          <c:tx>
            <c:strRef>
              <c:f>'Új verzió'!$G$55</c:f>
              <c:strCache>
                <c:ptCount val="1"/>
                <c:pt idx="0">
                  <c:v>NHP</c:v>
                </c:pt>
              </c:strCache>
            </c:strRef>
          </c:tx>
          <c:spPr>
            <a:ln w="76200" cap="rnd">
              <a:solidFill>
                <a:schemeClr val="accent5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chemeClr val="accent5">
                  <a:lumMod val="75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34C-4A51-8EBE-A5716222D0A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34C-4A51-8EBE-A5716222D0A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34C-4A51-8EBE-A5716222D0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verzió'!$A$56:$A$59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verzió'!$G$56:$G$59</c:f>
              <c:numCache>
                <c:formatCode>0%</c:formatCode>
                <c:ptCount val="4"/>
                <c:pt idx="0">
                  <c:v>0.86814951621568315</c:v>
                </c:pt>
                <c:pt idx="1">
                  <c:v>0.85268811860402027</c:v>
                </c:pt>
                <c:pt idx="2">
                  <c:v>0.86543635699614718</c:v>
                </c:pt>
                <c:pt idx="3">
                  <c:v>0.89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B39A-4874-A833-710A633CB120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08155487"/>
        <c:axId val="908155071"/>
      </c:lineChart>
      <c:catAx>
        <c:axId val="908155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071"/>
        <c:crosses val="autoZero"/>
        <c:auto val="1"/>
        <c:lblAlgn val="ctr"/>
        <c:lblOffset val="100"/>
        <c:noMultiLvlLbl val="0"/>
      </c:catAx>
      <c:valAx>
        <c:axId val="908155071"/>
        <c:scaling>
          <c:orientation val="minMax"/>
          <c:max val="1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487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234251968503933E-2"/>
          <c:y val="0.91934075155602046"/>
          <c:w val="0.96353138670166227"/>
          <c:h val="6.63220341534270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12423447069113E-2"/>
          <c:y val="3.8202655206930031E-2"/>
          <c:w val="0.8323597987751532"/>
          <c:h val="0.72305393953533881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verzió'!$L$63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762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78F-49AD-8C5B-1B94F4EF5206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78F-49AD-8C5B-1B94F4EF5206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78F-49AD-8C5B-1B94F4EF5206}"/>
                </c:ext>
              </c:extLst>
            </c:dLbl>
            <c:dLbl>
              <c:idx val="3"/>
              <c:layout>
                <c:manualLayout>
                  <c:x val="1.3888888888888889E-3"/>
                  <c:y val="-4.30116428716574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78F-49AD-8C5B-1B94F4EF52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verzió'!$K$64:$K$67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verzió'!$L$64:$L$67</c:f>
              <c:numCache>
                <c:formatCode>0%</c:formatCode>
                <c:ptCount val="4"/>
                <c:pt idx="0">
                  <c:v>0.84560700188391502</c:v>
                </c:pt>
                <c:pt idx="1">
                  <c:v>0.88553002654280011</c:v>
                </c:pt>
                <c:pt idx="2">
                  <c:v>0.83220832855340143</c:v>
                </c:pt>
                <c:pt idx="3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315-4F53-9412-39B37939E114}"/>
            </c:ext>
          </c:extLst>
        </c:ser>
        <c:ser>
          <c:idx val="1"/>
          <c:order val="1"/>
          <c:tx>
            <c:strRef>
              <c:f>'Új verzió'!$M$63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762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78F-49AD-8C5B-1B94F4EF5206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78F-49AD-8C5B-1B94F4EF5206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78F-49AD-8C5B-1B94F4EF52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verzió'!$K$64:$K$67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verzió'!$M$64:$M$67</c:f>
              <c:numCache>
                <c:formatCode>0%</c:formatCode>
                <c:ptCount val="4"/>
                <c:pt idx="0">
                  <c:v>0.93884615384615366</c:v>
                </c:pt>
                <c:pt idx="1">
                  <c:v>0.89935897435897427</c:v>
                </c:pt>
                <c:pt idx="2">
                  <c:v>0.88945312499999996</c:v>
                </c:pt>
                <c:pt idx="3">
                  <c:v>0.89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315-4F53-9412-39B37939E114}"/>
            </c:ext>
          </c:extLst>
        </c:ser>
        <c:ser>
          <c:idx val="2"/>
          <c:order val="2"/>
          <c:tx>
            <c:strRef>
              <c:f>'Új verzió'!$N$63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76200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78F-49AD-8C5B-1B94F4EF5206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78F-49AD-8C5B-1B94F4EF5206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78F-49AD-8C5B-1B94F4EF52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verzió'!$K$64:$K$67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verzió'!$N$64:$N$67</c:f>
              <c:numCache>
                <c:formatCode>0%</c:formatCode>
                <c:ptCount val="4"/>
                <c:pt idx="0">
                  <c:v>0.71738633469602497</c:v>
                </c:pt>
                <c:pt idx="1">
                  <c:v>0.62368835148907342</c:v>
                </c:pt>
                <c:pt idx="2">
                  <c:v>0.66004791501863025</c:v>
                </c:pt>
                <c:pt idx="3">
                  <c:v>0.64500000000000002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315-4F53-9412-39B37939E114}"/>
            </c:ext>
          </c:extLst>
        </c:ser>
        <c:ser>
          <c:idx val="3"/>
          <c:order val="3"/>
          <c:tx>
            <c:strRef>
              <c:f>'Új verzió'!$O$63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762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78F-49AD-8C5B-1B94F4EF5206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78F-49AD-8C5B-1B94F4EF5206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78F-49AD-8C5B-1B94F4EF5206}"/>
                </c:ext>
              </c:extLst>
            </c:dLbl>
            <c:dLbl>
              <c:idx val="3"/>
              <c:layout>
                <c:manualLayout>
                  <c:x val="1.3888888888888889E-3"/>
                  <c:y val="1.9116285720736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78F-49AD-8C5B-1B94F4EF52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verzió'!$K$64:$K$67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verzió'!$O$64:$O$67</c:f>
              <c:numCache>
                <c:formatCode>0%</c:formatCode>
                <c:ptCount val="4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315-4F53-9412-39B37939E114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68149640"/>
        <c:axId val="968151608"/>
      </c:lineChart>
      <c:catAx>
        <c:axId val="96814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51608"/>
        <c:crosses val="autoZero"/>
        <c:auto val="1"/>
        <c:lblAlgn val="ctr"/>
        <c:lblOffset val="100"/>
        <c:noMultiLvlLbl val="0"/>
      </c:catAx>
      <c:valAx>
        <c:axId val="968151608"/>
        <c:scaling>
          <c:orientation val="minMax"/>
          <c:max val="1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49640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5660302097523167"/>
          <c:w val="0.99844510061242342"/>
          <c:h val="0.12905976473421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4251312335958"/>
          <c:y val="4.1716618907701411E-2"/>
          <c:w val="0.7656653543307087"/>
          <c:h val="0.77325576019965692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verzió'!$B$71</c:f>
              <c:strCache>
                <c:ptCount val="1"/>
                <c:pt idx="0">
                  <c:v>Mikro</c:v>
                </c:pt>
              </c:strCache>
            </c:strRef>
          </c:tx>
          <c:spPr>
            <a:ln w="76200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014C-4730-8B8E-AC6C009847F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14C-4730-8B8E-AC6C009847F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14C-4730-8B8E-AC6C009847FA}"/>
                </c:ext>
              </c:extLst>
            </c:dLbl>
            <c:dLbl>
              <c:idx val="3"/>
              <c:layout>
                <c:manualLayout>
                  <c:x val="1.3888888888888889E-3"/>
                  <c:y val="1.82653130200041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14C-4730-8B8E-AC6C009847FA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verzió'!$A$72:$A$75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verzió'!$B$72:$B$75</c:f>
              <c:numCache>
                <c:formatCode>General</c:formatCode>
                <c:ptCount val="4"/>
                <c:pt idx="0">
                  <c:v>-47</c:v>
                </c:pt>
                <c:pt idx="1">
                  <c:v>-56</c:v>
                </c:pt>
                <c:pt idx="2">
                  <c:v>-56</c:v>
                </c:pt>
                <c:pt idx="3">
                  <c:v>-56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CB5-4A07-A81D-3E0A2AF2F1A7}"/>
            </c:ext>
          </c:extLst>
        </c:ser>
        <c:ser>
          <c:idx val="1"/>
          <c:order val="1"/>
          <c:tx>
            <c:strRef>
              <c:f>'Új verzió'!$C$71</c:f>
              <c:strCache>
                <c:ptCount val="1"/>
                <c:pt idx="0">
                  <c:v>Kis</c:v>
                </c:pt>
              </c:strCache>
            </c:strRef>
          </c:tx>
          <c:spPr>
            <a:ln w="76200" cap="rnd">
              <a:solidFill>
                <a:srgbClr val="00B0F0">
                  <a:alpha val="99000"/>
                </a:srgbClr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14C-4730-8B8E-AC6C009847F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14C-4730-8B8E-AC6C009847F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14C-4730-8B8E-AC6C009847FA}"/>
                </c:ext>
              </c:extLst>
            </c:dLbl>
            <c:dLbl>
              <c:idx val="3"/>
              <c:layout>
                <c:manualLayout>
                  <c:x val="1.3888888888888889E-3"/>
                  <c:y val="-1.30466521571457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14C-4730-8B8E-AC6C009847FA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verzió'!$A$72:$A$75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verzió'!$C$72:$C$75</c:f>
              <c:numCache>
                <c:formatCode>General</c:formatCode>
                <c:ptCount val="4"/>
                <c:pt idx="0">
                  <c:v>-43</c:v>
                </c:pt>
                <c:pt idx="1">
                  <c:v>-51</c:v>
                </c:pt>
                <c:pt idx="2">
                  <c:v>-54</c:v>
                </c:pt>
                <c:pt idx="3">
                  <c:v>-41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CB5-4A07-A81D-3E0A2AF2F1A7}"/>
            </c:ext>
          </c:extLst>
        </c:ser>
        <c:ser>
          <c:idx val="2"/>
          <c:order val="2"/>
          <c:tx>
            <c:strRef>
              <c:f>'Új verzió'!$D$71</c:f>
              <c:strCache>
                <c:ptCount val="1"/>
                <c:pt idx="0">
                  <c:v>Közép</c:v>
                </c:pt>
              </c:strCache>
            </c:strRef>
          </c:tx>
          <c:spPr>
            <a:ln w="762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14C-4730-8B8E-AC6C009847F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14C-4730-8B8E-AC6C009847F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14C-4730-8B8E-AC6C009847FA}"/>
                </c:ext>
              </c:extLst>
            </c:dLbl>
            <c:dLbl>
              <c:idx val="3"/>
              <c:layout>
                <c:manualLayout>
                  <c:x val="-2.2222222222222223E-2"/>
                  <c:y val="6.00145999228706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14C-4730-8B8E-AC6C009847FA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verzió'!$A$72:$A$75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verzió'!$D$72:$D$75</c:f>
              <c:numCache>
                <c:formatCode>General</c:formatCode>
                <c:ptCount val="4"/>
                <c:pt idx="0">
                  <c:v>-44</c:v>
                </c:pt>
                <c:pt idx="1">
                  <c:v>-49</c:v>
                </c:pt>
                <c:pt idx="2">
                  <c:v>-46</c:v>
                </c:pt>
                <c:pt idx="3">
                  <c:v>-19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CB5-4A07-A81D-3E0A2AF2F1A7}"/>
            </c:ext>
          </c:extLst>
        </c:ser>
        <c:ser>
          <c:idx val="3"/>
          <c:order val="3"/>
          <c:tx>
            <c:strRef>
              <c:f>'Új verzió'!$E$71</c:f>
              <c:strCache>
                <c:ptCount val="1"/>
                <c:pt idx="0">
                  <c:v>Nagy</c:v>
                </c:pt>
              </c:strCache>
            </c:strRef>
          </c:tx>
          <c:spPr>
            <a:ln w="762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014C-4730-8B8E-AC6C009847F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14C-4730-8B8E-AC6C009847F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14C-4730-8B8E-AC6C009847FA}"/>
                </c:ext>
              </c:extLst>
            </c:dLbl>
            <c:dLbl>
              <c:idx val="3"/>
              <c:layout>
                <c:manualLayout>
                  <c:x val="-6.0847222222222323E-2"/>
                  <c:y val="5.9982137386794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14C-4730-8B8E-AC6C009847FA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verzió'!$A$72:$A$75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verzió'!$E$72:$E$75</c:f>
              <c:numCache>
                <c:formatCode>General</c:formatCode>
                <c:ptCount val="4"/>
                <c:pt idx="0">
                  <c:v>-48</c:v>
                </c:pt>
                <c:pt idx="1">
                  <c:v>-23</c:v>
                </c:pt>
                <c:pt idx="2">
                  <c:v>-17</c:v>
                </c:pt>
                <c:pt idx="3">
                  <c:v>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CB5-4A07-A81D-3E0A2AF2F1A7}"/>
            </c:ext>
          </c:extLst>
        </c:ser>
        <c:ser>
          <c:idx val="4"/>
          <c:order val="4"/>
          <c:tx>
            <c:strRef>
              <c:f>'Új verzió'!$F$71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762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14C-4730-8B8E-AC6C009847F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14C-4730-8B8E-AC6C009847F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14C-4730-8B8E-AC6C009847FA}"/>
                </c:ext>
              </c:extLst>
            </c:dLbl>
            <c:dLbl>
              <c:idx val="3"/>
              <c:layout>
                <c:manualLayout>
                  <c:x val="4.1666666666666666E-3"/>
                  <c:y val="-1.82653130200041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14C-4730-8B8E-AC6C009847FA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verzió'!$A$72:$A$75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verzió'!$F$72:$F$75</c:f>
              <c:numCache>
                <c:formatCode>General</c:formatCode>
                <c:ptCount val="4"/>
                <c:pt idx="0">
                  <c:v>-46</c:v>
                </c:pt>
                <c:pt idx="1">
                  <c:v>-43</c:v>
                </c:pt>
                <c:pt idx="2">
                  <c:v>-44</c:v>
                </c:pt>
                <c:pt idx="3">
                  <c:v>-34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CB5-4A07-A81D-3E0A2AF2F1A7}"/>
            </c:ext>
          </c:extLst>
        </c:ser>
        <c:dLbls>
          <c:dLblPos val="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40055071"/>
        <c:axId val="1040053823"/>
      </c:lineChart>
      <c:catAx>
        <c:axId val="10400550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40053823"/>
        <c:crosses val="autoZero"/>
        <c:auto val="1"/>
        <c:lblAlgn val="ctr"/>
        <c:lblOffset val="50"/>
        <c:noMultiLvlLbl val="0"/>
      </c:catAx>
      <c:valAx>
        <c:axId val="1040053823"/>
        <c:scaling>
          <c:orientation val="minMax"/>
          <c:max val="20"/>
          <c:min val="-60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 dirty="0">
                    <a:solidFill>
                      <a:srgbClr val="00B050"/>
                    </a:solidFill>
                  </a:rPr>
                  <a:t>100% felett  </a:t>
                </a:r>
                <a:r>
                  <a:rPr lang="hu-HU" b="1" dirty="0">
                    <a:solidFill>
                      <a:srgbClr val="FF0000"/>
                    </a:solidFill>
                  </a:rPr>
                  <a:t>100% alatt</a:t>
                </a:r>
              </a:p>
            </c:rich>
          </c:tx>
          <c:layout>
            <c:manualLayout>
              <c:xMode val="edge"/>
              <c:yMode val="edge"/>
              <c:x val="0.9519424759405074"/>
              <c:y val="1.8010543749533861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40055071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9735673665791784E-2"/>
          <c:y val="0.92496818979653184"/>
          <c:w val="0.91580632108486459"/>
          <c:h val="7.242247977203902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16108923884515"/>
          <c:y val="4.2552125782994867E-2"/>
          <c:w val="0.75320002187226598"/>
          <c:h val="0.76871449160582561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verzió'!$B$81</c:f>
              <c:strCache>
                <c:ptCount val="1"/>
                <c:pt idx="0">
                  <c:v>Mikro</c:v>
                </c:pt>
              </c:strCache>
            </c:strRef>
          </c:tx>
          <c:spPr>
            <a:ln w="76200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F55-420B-8B4C-0C86AA39B4F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F55-420B-8B4C-0C86AA39B4FC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F55-420B-8B4C-0C86AA39B4FC}"/>
                </c:ext>
              </c:extLst>
            </c:dLbl>
            <c:dLbl>
              <c:idx val="3"/>
              <c:layout>
                <c:manualLayout>
                  <c:x val="-9.0277777777777776E-2"/>
                  <c:y val="4.52470385614166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B4F-4F02-928A-354B7C446F39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verzió'!$A$82:$A$85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verzió'!$B$82:$B$85</c:f>
              <c:numCache>
                <c:formatCode>General</c:formatCode>
                <c:ptCount val="4"/>
                <c:pt idx="0">
                  <c:v>-13</c:v>
                </c:pt>
                <c:pt idx="1">
                  <c:v>14</c:v>
                </c:pt>
                <c:pt idx="2">
                  <c:v>16</c:v>
                </c:pt>
                <c:pt idx="3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46A-409D-8122-E8C5C39BB8CD}"/>
            </c:ext>
          </c:extLst>
        </c:ser>
        <c:ser>
          <c:idx val="1"/>
          <c:order val="1"/>
          <c:tx>
            <c:strRef>
              <c:f>'Új verzió'!$C$81</c:f>
              <c:strCache>
                <c:ptCount val="1"/>
                <c:pt idx="0">
                  <c:v>Kis</c:v>
                </c:pt>
              </c:strCache>
            </c:strRef>
          </c:tx>
          <c:spPr>
            <a:ln w="762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F55-420B-8B4C-0C86AA39B4F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F55-420B-8B4C-0C86AA39B4FC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F55-420B-8B4C-0C86AA39B4FC}"/>
                </c:ext>
              </c:extLst>
            </c:dLbl>
            <c:dLbl>
              <c:idx val="3"/>
              <c:layout>
                <c:manualLayout>
                  <c:x val="1.0185067526415994E-16"/>
                  <c:y val="-1.86311335252891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845-4BD2-9B49-2FDAAFBFAE1F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verzió'!$A$82:$A$85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verzió'!$C$82:$C$85</c:f>
              <c:numCache>
                <c:formatCode>General</c:formatCode>
                <c:ptCount val="4"/>
                <c:pt idx="0">
                  <c:v>-5</c:v>
                </c:pt>
                <c:pt idx="1">
                  <c:v>20</c:v>
                </c:pt>
                <c:pt idx="2">
                  <c:v>30</c:v>
                </c:pt>
                <c:pt idx="3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46A-409D-8122-E8C5C39BB8CD}"/>
            </c:ext>
          </c:extLst>
        </c:ser>
        <c:ser>
          <c:idx val="2"/>
          <c:order val="2"/>
          <c:tx>
            <c:strRef>
              <c:f>'Új verzió'!$D$81</c:f>
              <c:strCache>
                <c:ptCount val="1"/>
                <c:pt idx="0">
                  <c:v>Közép</c:v>
                </c:pt>
              </c:strCache>
            </c:strRef>
          </c:tx>
          <c:spPr>
            <a:ln w="762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F55-420B-8B4C-0C86AA39B4F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F55-420B-8B4C-0C86AA39B4FC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F55-420B-8B4C-0C86AA39B4FC}"/>
                </c:ext>
              </c:extLst>
            </c:dLbl>
            <c:dLbl>
              <c:idx val="3"/>
              <c:layout>
                <c:manualLayout>
                  <c:x val="1.0185067526415994E-16"/>
                  <c:y val="0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F55-420B-8B4C-0C86AA39B4FC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verzió'!$A$82:$A$85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verzió'!$D$82:$D$85</c:f>
              <c:numCache>
                <c:formatCode>General</c:formatCode>
                <c:ptCount val="4"/>
                <c:pt idx="0">
                  <c:v>6</c:v>
                </c:pt>
                <c:pt idx="1">
                  <c:v>22</c:v>
                </c:pt>
                <c:pt idx="2">
                  <c:v>33</c:v>
                </c:pt>
                <c:pt idx="3">
                  <c:v>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46A-409D-8122-E8C5C39BB8CD}"/>
            </c:ext>
          </c:extLst>
        </c:ser>
        <c:ser>
          <c:idx val="3"/>
          <c:order val="3"/>
          <c:tx>
            <c:strRef>
              <c:f>'Új verzió'!$E$81</c:f>
              <c:strCache>
                <c:ptCount val="1"/>
                <c:pt idx="0">
                  <c:v>Nagy</c:v>
                </c:pt>
              </c:strCache>
            </c:strRef>
          </c:tx>
          <c:spPr>
            <a:ln w="762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F55-420B-8B4C-0C86AA39B4F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F55-420B-8B4C-0C86AA39B4FC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F55-420B-8B4C-0C86AA39B4FC}"/>
                </c:ext>
              </c:extLst>
            </c:dLbl>
            <c:dLbl>
              <c:idx val="3"/>
              <c:layout>
                <c:manualLayout>
                  <c:x val="1.0185067526415994E-16"/>
                  <c:y val="-2.1292724028901939E-2"/>
                </c:manualLayout>
              </c:layout>
              <c:numFmt formatCode="General\ &quot;pont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9F55-420B-8B4C-0C86AA39B4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verzió'!$A$82:$A$85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verzió'!$E$82:$E$85</c:f>
              <c:numCache>
                <c:formatCode>General</c:formatCode>
                <c:ptCount val="4"/>
                <c:pt idx="0">
                  <c:v>13</c:v>
                </c:pt>
                <c:pt idx="1">
                  <c:v>16</c:v>
                </c:pt>
                <c:pt idx="2">
                  <c:v>33</c:v>
                </c:pt>
                <c:pt idx="3">
                  <c:v>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46A-409D-8122-E8C5C39BB8CD}"/>
            </c:ext>
          </c:extLst>
        </c:ser>
        <c:ser>
          <c:idx val="4"/>
          <c:order val="4"/>
          <c:tx>
            <c:strRef>
              <c:f>'Új verzió'!$F$81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762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F55-420B-8B4C-0C86AA39B4F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F55-420B-8B4C-0C86AA39B4FC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F55-420B-8B4C-0C86AA39B4FC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verzió'!$A$82:$A$85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verzió'!$F$82:$F$85</c:f>
              <c:numCache>
                <c:formatCode>General</c:formatCode>
                <c:ptCount val="4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46A-409D-8122-E8C5C39BB8CD}"/>
            </c:ext>
          </c:extLst>
        </c:ser>
        <c:dLbls>
          <c:dLblPos val="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37789727"/>
        <c:axId val="737790559"/>
      </c:lineChart>
      <c:catAx>
        <c:axId val="737789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90559"/>
        <c:crosses val="autoZero"/>
        <c:auto val="1"/>
        <c:lblAlgn val="ctr"/>
        <c:lblOffset val="50"/>
        <c:noMultiLvlLbl val="0"/>
      </c:catAx>
      <c:valAx>
        <c:axId val="737790559"/>
        <c:scaling>
          <c:orientation val="minMax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>
                    <a:solidFill>
                      <a:srgbClr val="00B050"/>
                    </a:solidFill>
                  </a:rPr>
                  <a:t>Nő</a:t>
                </a:r>
                <a:r>
                  <a:rPr lang="hu-HU"/>
                  <a:t>   </a:t>
                </a:r>
                <a:r>
                  <a:rPr lang="hu-HU" baseline="0"/>
                  <a:t> </a:t>
                </a:r>
                <a:r>
                  <a:rPr lang="hu-HU" b="1" baseline="0">
                    <a:solidFill>
                      <a:srgbClr val="FF0000"/>
                    </a:solidFill>
                  </a:rPr>
                  <a:t>Csökken</a:t>
                </a:r>
                <a:endParaRPr lang="hu-HU" b="1">
                  <a:solidFill>
                    <a:srgbClr val="FF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.92742847769028869"/>
              <c:y val="0.4296178018909028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89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640234033245844E-2"/>
          <c:y val="0.92612703163708987"/>
          <c:w val="0.87136187664042009"/>
          <c:h val="7.38729683629101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3.9501924892237944E-2"/>
          <c:w val="0.77955424321959765"/>
          <c:h val="0.7259890413048334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verzió'!$L$90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762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AC0-4791-8535-4770BB49D00E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AC0-4791-8535-4770BB49D00E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AC0-4791-8535-4770BB49D00E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verzió'!$K$91:$K$94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verzió'!$L$91:$L$94</c:f>
              <c:numCache>
                <c:formatCode>0</c:formatCode>
                <c:ptCount val="4"/>
                <c:pt idx="0">
                  <c:v>-5.5</c:v>
                </c:pt>
                <c:pt idx="1">
                  <c:v>30</c:v>
                </c:pt>
                <c:pt idx="2">
                  <c:v>29</c:v>
                </c:pt>
                <c:pt idx="3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8E9-4E14-93C7-5F02695E4FC8}"/>
            </c:ext>
          </c:extLst>
        </c:ser>
        <c:ser>
          <c:idx val="1"/>
          <c:order val="1"/>
          <c:tx>
            <c:strRef>
              <c:f>'Új verzió'!$M$90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762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AC0-4791-8535-4770BB49D00E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AC0-4791-8535-4770BB49D00E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AC0-4791-8535-4770BB49D00E}"/>
                </c:ext>
              </c:extLst>
            </c:dLbl>
            <c:dLbl>
              <c:idx val="3"/>
              <c:layout>
                <c:manualLayout>
                  <c:x val="0"/>
                  <c:y val="1.48248219659503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AC0-4791-8535-4770BB49D00E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verzió'!$K$91:$K$94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verzió'!$M$91:$M$94</c:f>
              <c:numCache>
                <c:formatCode>0</c:formatCode>
                <c:ptCount val="4"/>
                <c:pt idx="0">
                  <c:v>-11</c:v>
                </c:pt>
                <c:pt idx="1">
                  <c:v>16</c:v>
                </c:pt>
                <c:pt idx="2">
                  <c:v>16</c:v>
                </c:pt>
                <c:pt idx="3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8E9-4E14-93C7-5F02695E4FC8}"/>
            </c:ext>
          </c:extLst>
        </c:ser>
        <c:ser>
          <c:idx val="2"/>
          <c:order val="2"/>
          <c:tx>
            <c:strRef>
              <c:f>'Új verzió'!$N$90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76200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</a:ln>
              <a:effectLst/>
            </c:spPr>
          </c:marker>
          <c:dPt>
            <c:idx val="1"/>
            <c:marker>
              <c:symbol val="circle"/>
              <c:size val="14"/>
              <c:spPr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noFill/>
                </a:ln>
                <a:effectLst/>
              </c:spPr>
            </c:marker>
            <c:bubble3D val="0"/>
            <c:spPr>
              <a:ln w="76200" cap="rnd">
                <a:solidFill>
                  <a:schemeClr val="accent1">
                    <a:lumMod val="40000"/>
                    <a:lumOff val="6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FAC0-4791-8535-4770BB49D00E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AC0-4791-8535-4770BB49D00E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AC0-4791-8535-4770BB49D00E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AC0-4791-8535-4770BB49D00E}"/>
                </c:ext>
              </c:extLst>
            </c:dLbl>
            <c:dLbl>
              <c:idx val="3"/>
              <c:layout>
                <c:manualLayout>
                  <c:x val="0"/>
                  <c:y val="-1.4824821965950381E-2"/>
                </c:manualLayout>
              </c:layout>
              <c:numFmt formatCode="0\ &quot;pont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4111111111111118E-2"/>
                      <c:h val="7.15916333529700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FAC0-4791-8535-4770BB49D00E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verzió'!$K$91:$K$94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verzió'!$N$91:$N$94</c:f>
              <c:numCache>
                <c:formatCode>0</c:formatCode>
                <c:ptCount val="4"/>
                <c:pt idx="0">
                  <c:v>-15.75</c:v>
                </c:pt>
                <c:pt idx="1">
                  <c:v>7.5</c:v>
                </c:pt>
                <c:pt idx="2">
                  <c:v>17.5</c:v>
                </c:pt>
                <c:pt idx="3">
                  <c:v>12.5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8E9-4E14-93C7-5F02695E4FC8}"/>
            </c:ext>
          </c:extLst>
        </c:ser>
        <c:ser>
          <c:idx val="3"/>
          <c:order val="3"/>
          <c:tx>
            <c:strRef>
              <c:f>'Új verzió'!$O$90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762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AC0-4791-8535-4770BB49D00E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AC0-4791-8535-4770BB49D00E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AC0-4791-8535-4770BB49D00E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verzió'!$K$91:$K$94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verzió'!$O$91:$O$94</c:f>
              <c:numCache>
                <c:formatCode>0</c:formatCode>
                <c:ptCount val="4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8E9-4E14-93C7-5F02695E4FC8}"/>
            </c:ext>
          </c:extLst>
        </c:ser>
        <c:dLbls>
          <c:dLblPos val="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06552008"/>
        <c:axId val="506550368"/>
      </c:lineChart>
      <c:catAx>
        <c:axId val="506552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506550368"/>
        <c:crosses val="autoZero"/>
        <c:auto val="1"/>
        <c:lblAlgn val="ctr"/>
        <c:lblOffset val="100"/>
        <c:noMultiLvlLbl val="0"/>
      </c:catAx>
      <c:valAx>
        <c:axId val="506550368"/>
        <c:scaling>
          <c:orientation val="minMax"/>
          <c:max val="30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 dirty="0">
                    <a:solidFill>
                      <a:srgbClr val="00B050"/>
                    </a:solidFill>
                  </a:rPr>
                  <a:t>Nő</a:t>
                </a:r>
                <a:r>
                  <a:rPr lang="hu-HU" dirty="0"/>
                  <a:t>    </a:t>
                </a:r>
                <a:r>
                  <a:rPr lang="hu-HU" b="1" dirty="0">
                    <a:solidFill>
                      <a:srgbClr val="FF0000"/>
                    </a:solidFill>
                  </a:rPr>
                  <a:t>Csökken</a:t>
                </a:r>
              </a:p>
            </c:rich>
          </c:tx>
          <c:layout>
            <c:manualLayout>
              <c:xMode val="edge"/>
              <c:yMode val="edge"/>
              <c:x val="0.92361111111111116"/>
              <c:y val="0.3555202423021819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50655200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1663385826771629E-3"/>
          <c:y val="0.85172609954653944"/>
          <c:w val="0.99427843394575677"/>
          <c:h val="0.13344907848751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12423447069113E-2"/>
          <c:y val="3.9811882721798586E-2"/>
          <c:w val="0.8323597987751532"/>
          <c:h val="0.77676847692455508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verzió'!$B$101</c:f>
              <c:strCache>
                <c:ptCount val="1"/>
                <c:pt idx="0">
                  <c:v>Mikro</c:v>
                </c:pt>
              </c:strCache>
            </c:strRef>
          </c:tx>
          <c:spPr>
            <a:ln w="76200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4"/>
              <c:spPr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noFill/>
                </a:ln>
                <a:effectLst/>
              </c:spPr>
            </c:marker>
            <c:bubble3D val="0"/>
            <c:spPr>
              <a:ln w="76200" cap="rnd">
                <a:solidFill>
                  <a:schemeClr val="accent1">
                    <a:lumMod val="40000"/>
                    <a:lumOff val="6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528C-469A-925B-9D70114E6815}"/>
              </c:ext>
            </c:extLst>
          </c:dPt>
          <c:dPt>
            <c:idx val="1"/>
            <c:marker>
              <c:symbol val="circle"/>
              <c:size val="14"/>
              <c:spPr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noFill/>
                </a:ln>
                <a:effectLst/>
              </c:spPr>
            </c:marker>
            <c:bubble3D val="0"/>
            <c:spPr>
              <a:ln w="76200" cap="rnd">
                <a:solidFill>
                  <a:schemeClr val="accent1">
                    <a:lumMod val="40000"/>
                    <a:lumOff val="6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528C-469A-925B-9D70114E6815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28C-469A-925B-9D70114E681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28C-469A-925B-9D70114E681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E7BB-4CDA-A1C4-AE9493088B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verzió'!$A$102:$A$105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verzió'!$B$102:$B$105</c:f>
              <c:numCache>
                <c:formatCode>0%</c:formatCode>
                <c:ptCount val="4"/>
                <c:pt idx="0">
                  <c:v>0.80434782608695665</c:v>
                </c:pt>
                <c:pt idx="1">
                  <c:v>0.68759640102827768</c:v>
                </c:pt>
                <c:pt idx="2">
                  <c:v>0.720089571337172</c:v>
                </c:pt>
                <c:pt idx="3">
                  <c:v>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28C-469A-925B-9D70114E6815}"/>
            </c:ext>
          </c:extLst>
        </c:ser>
        <c:ser>
          <c:idx val="1"/>
          <c:order val="1"/>
          <c:tx>
            <c:strRef>
              <c:f>'Új verzió'!$C$101</c:f>
              <c:strCache>
                <c:ptCount val="1"/>
                <c:pt idx="0">
                  <c:v>Kis</c:v>
                </c:pt>
              </c:strCache>
            </c:strRef>
          </c:tx>
          <c:spPr>
            <a:ln w="762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4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762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528C-469A-925B-9D70114E6815}"/>
              </c:ext>
            </c:extLst>
          </c:dPt>
          <c:dPt>
            <c:idx val="1"/>
            <c:marker>
              <c:symbol val="circle"/>
              <c:size val="14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762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528C-469A-925B-9D70114E6815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28C-469A-925B-9D70114E681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28C-469A-925B-9D70114E681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E7BB-4CDA-A1C4-AE9493088BA2}"/>
                </c:ext>
              </c:extLst>
            </c:dLbl>
            <c:dLbl>
              <c:idx val="3"/>
              <c:layout>
                <c:manualLayout>
                  <c:x val="1.3888888888888889E-3"/>
                  <c:y val="-2.490191195703537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7BB-4CDA-A1C4-AE9493088B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verzió'!$A$102:$A$105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verzió'!$C$102:$C$105</c:f>
              <c:numCache>
                <c:formatCode>0%</c:formatCode>
                <c:ptCount val="4"/>
                <c:pt idx="0">
                  <c:v>0.8998971193415638</c:v>
                </c:pt>
                <c:pt idx="1">
                  <c:v>0.78538961038961042</c:v>
                </c:pt>
                <c:pt idx="2">
                  <c:v>0.85943820224719092</c:v>
                </c:pt>
                <c:pt idx="3">
                  <c:v>0.89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528C-469A-925B-9D70114E6815}"/>
            </c:ext>
          </c:extLst>
        </c:ser>
        <c:ser>
          <c:idx val="2"/>
          <c:order val="2"/>
          <c:tx>
            <c:strRef>
              <c:f>'Új verzió'!$D$101</c:f>
              <c:strCache>
                <c:ptCount val="1"/>
                <c:pt idx="0">
                  <c:v>Közép</c:v>
                </c:pt>
              </c:strCache>
            </c:strRef>
          </c:tx>
          <c:spPr>
            <a:ln w="762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4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528C-469A-925B-9D70114E6815}"/>
              </c:ext>
            </c:extLst>
          </c:dPt>
          <c:dPt>
            <c:idx val="1"/>
            <c:marker>
              <c:symbol val="circle"/>
              <c:size val="14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528C-469A-925B-9D70114E6815}"/>
              </c:ext>
            </c:extLst>
          </c:dPt>
          <c:dPt>
            <c:idx val="2"/>
            <c:marker>
              <c:symbol val="circle"/>
              <c:size val="14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528C-469A-925B-9D70114E6815}"/>
              </c:ext>
            </c:extLst>
          </c:dPt>
          <c:dPt>
            <c:idx val="3"/>
            <c:marker>
              <c:symbol val="circle"/>
              <c:size val="14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528C-469A-925B-9D70114E6815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28C-469A-925B-9D70114E681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28C-469A-925B-9D70114E681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28C-469A-925B-9D70114E6815}"/>
                </c:ext>
              </c:extLst>
            </c:dLbl>
            <c:dLbl>
              <c:idx val="3"/>
              <c:layout>
                <c:manualLayout>
                  <c:x val="1.3888888888888889E-3"/>
                  <c:y val="-9.9607647828141976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28C-469A-925B-9D70114E68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verzió'!$A$102:$A$105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verzió'!$D$102:$D$105</c:f>
              <c:numCache>
                <c:formatCode>0%</c:formatCode>
                <c:ptCount val="4"/>
                <c:pt idx="0">
                  <c:v>0.91769547325102885</c:v>
                </c:pt>
                <c:pt idx="1">
                  <c:v>0.83881987577639738</c:v>
                </c:pt>
                <c:pt idx="2">
                  <c:v>0.92202797202797204</c:v>
                </c:pt>
                <c:pt idx="3">
                  <c:v>0.95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528C-469A-925B-9D70114E6815}"/>
            </c:ext>
          </c:extLst>
        </c:ser>
        <c:ser>
          <c:idx val="3"/>
          <c:order val="3"/>
          <c:tx>
            <c:strRef>
              <c:f>'Új verzió'!$E$101</c:f>
              <c:strCache>
                <c:ptCount val="1"/>
                <c:pt idx="0">
                  <c:v>Nagy</c:v>
                </c:pt>
              </c:strCache>
            </c:strRef>
          </c:tx>
          <c:spPr>
            <a:ln w="762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E7BB-4CDA-A1C4-AE9493088BA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E7BB-4CDA-A1C4-AE9493088BA2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E7BB-4CDA-A1C4-AE9493088B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verzió'!$A$102:$A$105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verzió'!$E$102:$E$105</c:f>
              <c:numCache>
                <c:formatCode>0%</c:formatCode>
                <c:ptCount val="4"/>
                <c:pt idx="0">
                  <c:v>0.94506172839506164</c:v>
                </c:pt>
                <c:pt idx="1">
                  <c:v>0.97924528301886782</c:v>
                </c:pt>
                <c:pt idx="2">
                  <c:v>0.99259259259259269</c:v>
                </c:pt>
                <c:pt idx="3">
                  <c:v>1.05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528C-469A-925B-9D70114E6815}"/>
            </c:ext>
          </c:extLst>
        </c:ser>
        <c:ser>
          <c:idx val="4"/>
          <c:order val="4"/>
          <c:tx>
            <c:strRef>
              <c:f>'Új verzió'!$F$101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762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4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762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1-528C-469A-925B-9D70114E6815}"/>
              </c:ext>
            </c:extLst>
          </c:dPt>
          <c:dPt>
            <c:idx val="1"/>
            <c:marker>
              <c:symbol val="circle"/>
              <c:size val="14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762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3-528C-469A-925B-9D70114E6815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28C-469A-925B-9D70114E681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528C-469A-925B-9D70114E681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E7BB-4CDA-A1C4-AE9493088BA2}"/>
                </c:ext>
              </c:extLst>
            </c:dLbl>
            <c:dLbl>
              <c:idx val="3"/>
              <c:layout>
                <c:manualLayout>
                  <c:x val="1.3888888888888889E-3"/>
                  <c:y val="1.992152956562825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7BB-4CDA-A1C4-AE9493088B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verzió'!$A$102:$A$105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verzió'!$F$102:$F$105</c:f>
              <c:numCache>
                <c:formatCode>0%</c:formatCode>
                <c:ptCount val="4"/>
                <c:pt idx="0">
                  <c:v>0.87866303797191447</c:v>
                </c:pt>
                <c:pt idx="1">
                  <c:v>0.82528986696929318</c:v>
                </c:pt>
                <c:pt idx="2">
                  <c:v>0.84784356045465104</c:v>
                </c:pt>
                <c:pt idx="3">
                  <c:v>0.86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528C-469A-925B-9D70114E6815}"/>
            </c:ext>
          </c:extLst>
        </c:ser>
        <c:ser>
          <c:idx val="5"/>
          <c:order val="5"/>
          <c:tx>
            <c:strRef>
              <c:f>'Új verzió'!$G$101</c:f>
              <c:strCache>
                <c:ptCount val="1"/>
                <c:pt idx="0">
                  <c:v>NHP</c:v>
                </c:pt>
              </c:strCache>
            </c:strRef>
          </c:tx>
          <c:spPr>
            <a:ln w="76200" cap="rnd">
              <a:solidFill>
                <a:schemeClr val="accent5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chemeClr val="accent5">
                  <a:lumMod val="75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E7BB-4CDA-A1C4-AE9493088BA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E7BB-4CDA-A1C4-AE9493088BA2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E7BB-4CDA-A1C4-AE9493088BA2}"/>
                </c:ext>
              </c:extLst>
            </c:dLbl>
            <c:dLbl>
              <c:idx val="3"/>
              <c:layout>
                <c:manualLayout>
                  <c:x val="1.3888888888888889E-3"/>
                  <c:y val="9.9607647828141507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7BB-4CDA-A1C4-AE9493088B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verzió'!$A$102:$A$105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verzió'!$G$102:$G$105</c:f>
              <c:numCache>
                <c:formatCode>0%</c:formatCode>
                <c:ptCount val="4"/>
                <c:pt idx="0">
                  <c:v>0.89399282140441083</c:v>
                </c:pt>
                <c:pt idx="1">
                  <c:v>0.87679469631730655</c:v>
                </c:pt>
                <c:pt idx="2">
                  <c:v>0.90674701309063788</c:v>
                </c:pt>
                <c:pt idx="3">
                  <c:v>0.92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528C-469A-925B-9D70114E6815}"/>
            </c:ext>
          </c:extLst>
        </c:ser>
        <c:dLbls>
          <c:dLblPos val="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39390335"/>
        <c:axId val="739396159"/>
      </c:lineChart>
      <c:catAx>
        <c:axId val="739390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6159"/>
        <c:crosses val="autoZero"/>
        <c:auto val="1"/>
        <c:lblAlgn val="ctr"/>
        <c:lblOffset val="100"/>
        <c:noMultiLvlLbl val="0"/>
      </c:catAx>
      <c:valAx>
        <c:axId val="739396159"/>
        <c:scaling>
          <c:orientation val="minMax"/>
          <c:max val="1.1000000000000001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0335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4345363079615044E-2"/>
          <c:y val="0.93088425316813106"/>
          <c:w val="0.89130916447944009"/>
          <c:h val="6.911574683186895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945756780402447E-2"/>
          <c:y val="2.6254976631469622E-2"/>
          <c:w val="0.8323597987751532"/>
          <c:h val="0.76606558240699618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verzió'!$L$109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762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8B4-45DD-9F8E-752570BB768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8B4-45DD-9F8E-752570BB768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8B4-45DD-9F8E-752570BB7683}"/>
                </c:ext>
              </c:extLst>
            </c:dLbl>
            <c:dLbl>
              <c:idx val="3"/>
              <c:layout>
                <c:manualLayout>
                  <c:x val="1.3888888888888889E-3"/>
                  <c:y val="-5.25697857320258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E49-4D0B-B508-F6571894DB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verzió'!$K$110:$K$113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verzió'!$L$110:$L$113</c:f>
              <c:numCache>
                <c:formatCode>0%</c:formatCode>
                <c:ptCount val="4"/>
                <c:pt idx="0">
                  <c:v>0.86918091047554569</c:v>
                </c:pt>
                <c:pt idx="1">
                  <c:v>0.89422794117647064</c:v>
                </c:pt>
                <c:pt idx="2">
                  <c:v>0.81657604422455821</c:v>
                </c:pt>
                <c:pt idx="3">
                  <c:v>0.89500000000000002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89D-4D3E-BED7-E278BC49CBBA}"/>
            </c:ext>
          </c:extLst>
        </c:ser>
        <c:ser>
          <c:idx val="1"/>
          <c:order val="1"/>
          <c:tx>
            <c:strRef>
              <c:f>'Új verzió'!$M$109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762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8B4-45DD-9F8E-752570BB768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8B4-45DD-9F8E-752570BB768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8B4-45DD-9F8E-752570BB76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verzió'!$K$110:$K$113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verzió'!$M$110:$M$113</c:f>
              <c:numCache>
                <c:formatCode>0%</c:formatCode>
                <c:ptCount val="4"/>
                <c:pt idx="0">
                  <c:v>0.951171875</c:v>
                </c:pt>
                <c:pt idx="1">
                  <c:v>0.89756097560975601</c:v>
                </c:pt>
                <c:pt idx="2">
                  <c:v>0.9</c:v>
                </c:pt>
                <c:pt idx="3">
                  <c:v>0.89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89D-4D3E-BED7-E278BC49CBBA}"/>
            </c:ext>
          </c:extLst>
        </c:ser>
        <c:ser>
          <c:idx val="2"/>
          <c:order val="2"/>
          <c:tx>
            <c:strRef>
              <c:f>'Új verzió'!$N$109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76200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</a:ln>
              <a:effectLst/>
            </c:spPr>
          </c:marker>
          <c:dPt>
            <c:idx val="1"/>
            <c:marker>
              <c:symbol val="circle"/>
              <c:size val="14"/>
              <c:spPr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noFill/>
                </a:ln>
                <a:effectLst/>
              </c:spPr>
            </c:marker>
            <c:bubble3D val="0"/>
            <c:spPr>
              <a:ln w="76200" cap="rnd">
                <a:solidFill>
                  <a:schemeClr val="accent1">
                    <a:lumMod val="40000"/>
                    <a:lumOff val="6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A-18B4-45DD-9F8E-752570BB7683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8B4-45DD-9F8E-752570BB768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8B4-45DD-9F8E-752570BB768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8B4-45DD-9F8E-752570BB76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verzió'!$K$110:$K$113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verzió'!$N$110:$N$113</c:f>
              <c:numCache>
                <c:formatCode>0%</c:formatCode>
                <c:ptCount val="4"/>
                <c:pt idx="0">
                  <c:v>0.75109272014815609</c:v>
                </c:pt>
                <c:pt idx="1">
                  <c:v>0.64039632460886731</c:v>
                </c:pt>
                <c:pt idx="2">
                  <c:v>0.67837664545346521</c:v>
                </c:pt>
                <c:pt idx="3">
                  <c:v>0.66249999999999998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89D-4D3E-BED7-E278BC49CBBA}"/>
            </c:ext>
          </c:extLst>
        </c:ser>
        <c:ser>
          <c:idx val="3"/>
          <c:order val="3"/>
          <c:tx>
            <c:strRef>
              <c:f>'Új verzió'!$O$109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762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8B4-45DD-9F8E-752570BB768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8B4-45DD-9F8E-752570BB768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8B4-45DD-9F8E-752570BB76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verzió'!$K$110:$K$113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verzió'!$O$110:$O$113</c:f>
              <c:numCache>
                <c:formatCode>0%</c:formatCode>
                <c:ptCount val="4"/>
                <c:pt idx="0">
                  <c:v>0.87866303797191447</c:v>
                </c:pt>
                <c:pt idx="1">
                  <c:v>0.82528986696929318</c:v>
                </c:pt>
                <c:pt idx="2">
                  <c:v>0.84784356045465104</c:v>
                </c:pt>
                <c:pt idx="3">
                  <c:v>0.86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89D-4D3E-BED7-E278BC49CBBA}"/>
            </c:ext>
          </c:extLst>
        </c:ser>
        <c:dLbls>
          <c:dLblPos val="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80544816"/>
        <c:axId val="980541864"/>
      </c:lineChart>
      <c:catAx>
        <c:axId val="980544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80541864"/>
        <c:crosses val="autoZero"/>
        <c:auto val="1"/>
        <c:lblAlgn val="ctr"/>
        <c:lblOffset val="100"/>
        <c:noMultiLvlLbl val="0"/>
      </c:catAx>
      <c:valAx>
        <c:axId val="980541864"/>
        <c:scaling>
          <c:orientation val="minMax"/>
          <c:max val="1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80544816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8527744955633658"/>
          <c:w val="1"/>
          <c:h val="0.11472255044366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147353455818023"/>
          <c:y val="9.4656116390483394E-2"/>
          <c:w val="0.76292224409448817"/>
          <c:h val="0.71883276489529935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verzió'!$B$118</c:f>
              <c:strCache>
                <c:ptCount val="1"/>
                <c:pt idx="0">
                  <c:v>Mikro</c:v>
                </c:pt>
              </c:strCache>
            </c:strRef>
          </c:tx>
          <c:spPr>
            <a:ln w="76200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A73-4BA1-B6A9-B8CD0FFE1C8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A73-4BA1-B6A9-B8CD0FFE1C8B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A73-4BA1-B6A9-B8CD0FFE1C8B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verzió'!$A$119:$A$122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verzió'!$B$119:$B$122</c:f>
              <c:numCache>
                <c:formatCode>General</c:formatCode>
                <c:ptCount val="4"/>
                <c:pt idx="0">
                  <c:v>-41</c:v>
                </c:pt>
                <c:pt idx="1">
                  <c:v>-50</c:v>
                </c:pt>
                <c:pt idx="2">
                  <c:v>-53</c:v>
                </c:pt>
                <c:pt idx="3">
                  <c:v>-54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70B-43C0-B8AB-461EF4673C1B}"/>
            </c:ext>
          </c:extLst>
        </c:ser>
        <c:ser>
          <c:idx val="1"/>
          <c:order val="1"/>
          <c:tx>
            <c:strRef>
              <c:f>'Új verzió'!$C$118</c:f>
              <c:strCache>
                <c:ptCount val="1"/>
                <c:pt idx="0">
                  <c:v>Kis</c:v>
                </c:pt>
              </c:strCache>
            </c:strRef>
          </c:tx>
          <c:spPr>
            <a:ln w="762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A73-4BA1-B6A9-B8CD0FFE1C8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A73-4BA1-B6A9-B8CD0FFE1C8B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A73-4BA1-B6A9-B8CD0FFE1C8B}"/>
                </c:ext>
              </c:extLst>
            </c:dLbl>
            <c:dLbl>
              <c:idx val="3"/>
              <c:layout>
                <c:manualLayout>
                  <c:x val="-1.0185067526415994E-16"/>
                  <c:y val="1.05210051453514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A73-4BA1-B6A9-B8CD0FFE1C8B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verzió'!$A$119:$A$122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verzió'!$C$119:$C$122</c:f>
              <c:numCache>
                <c:formatCode>General</c:formatCode>
                <c:ptCount val="4"/>
                <c:pt idx="0">
                  <c:v>-29</c:v>
                </c:pt>
                <c:pt idx="1">
                  <c:v>-43</c:v>
                </c:pt>
                <c:pt idx="2">
                  <c:v>-43</c:v>
                </c:pt>
                <c:pt idx="3">
                  <c:v>-33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70B-43C0-B8AB-461EF4673C1B}"/>
            </c:ext>
          </c:extLst>
        </c:ser>
        <c:ser>
          <c:idx val="2"/>
          <c:order val="2"/>
          <c:tx>
            <c:strRef>
              <c:f>'Új verzió'!$D$118</c:f>
              <c:strCache>
                <c:ptCount val="1"/>
                <c:pt idx="0">
                  <c:v>Közép</c:v>
                </c:pt>
              </c:strCache>
            </c:strRef>
          </c:tx>
          <c:spPr>
            <a:ln w="762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A73-4BA1-B6A9-B8CD0FFE1C8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A73-4BA1-B6A9-B8CD0FFE1C8B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A73-4BA1-B6A9-B8CD0FFE1C8B}"/>
                </c:ext>
              </c:extLst>
            </c:dLbl>
            <c:dLbl>
              <c:idx val="3"/>
              <c:layout>
                <c:manualLayout>
                  <c:x val="-0.10277777777777777"/>
                  <c:y val="-3.94537692950678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A73-4BA1-B6A9-B8CD0FFE1C8B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verzió'!$A$119:$A$122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verzió'!$D$119:$D$122</c:f>
              <c:numCache>
                <c:formatCode>General</c:formatCode>
                <c:ptCount val="4"/>
                <c:pt idx="0">
                  <c:v>-30</c:v>
                </c:pt>
                <c:pt idx="1">
                  <c:v>-37</c:v>
                </c:pt>
                <c:pt idx="2">
                  <c:v>-32</c:v>
                </c:pt>
                <c:pt idx="3">
                  <c:v>-9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70B-43C0-B8AB-461EF4673C1B}"/>
            </c:ext>
          </c:extLst>
        </c:ser>
        <c:ser>
          <c:idx val="3"/>
          <c:order val="3"/>
          <c:tx>
            <c:strRef>
              <c:f>'Új verzió'!$E$118</c:f>
              <c:strCache>
                <c:ptCount val="1"/>
                <c:pt idx="0">
                  <c:v>Nagy</c:v>
                </c:pt>
              </c:strCache>
            </c:strRef>
          </c:tx>
          <c:spPr>
            <a:ln w="762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5A73-4BA1-B6A9-B8CD0FFE1C8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A73-4BA1-B6A9-B8CD0FFE1C8B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A73-4BA1-B6A9-B8CD0FFE1C8B}"/>
                </c:ext>
              </c:extLst>
            </c:dLbl>
            <c:dLbl>
              <c:idx val="3"/>
              <c:layout>
                <c:manualLayout>
                  <c:x val="-6.6666666666666763E-2"/>
                  <c:y val="-5.5235277013094969E-2"/>
                </c:manualLayout>
              </c:layout>
              <c:numFmt formatCode="General\ &quot;pont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A73-4BA1-B6A9-B8CD0FFE1C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verzió'!$A$119:$A$122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verzió'!$E$119:$E$122</c:f>
              <c:numCache>
                <c:formatCode>General</c:formatCode>
                <c:ptCount val="4"/>
                <c:pt idx="0">
                  <c:v>-25</c:v>
                </c:pt>
                <c:pt idx="1">
                  <c:v>-2</c:v>
                </c:pt>
                <c:pt idx="2">
                  <c:v>3</c:v>
                </c:pt>
                <c:pt idx="3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70B-43C0-B8AB-461EF4673C1B}"/>
            </c:ext>
          </c:extLst>
        </c:ser>
        <c:ser>
          <c:idx val="4"/>
          <c:order val="4"/>
          <c:tx>
            <c:strRef>
              <c:f>'Új verzió'!$F$118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762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A73-4BA1-B6A9-B8CD0FFE1C8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A73-4BA1-B6A9-B8CD0FFE1C8B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A73-4BA1-B6A9-B8CD0FFE1C8B}"/>
                </c:ext>
              </c:extLst>
            </c:dLbl>
            <c:dLbl>
              <c:idx val="3"/>
              <c:layout>
                <c:manualLayout>
                  <c:x val="0"/>
                  <c:y val="-1.57815077180271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A73-4BA1-B6A9-B8CD0FFE1C8B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verzió'!$A$119:$A$122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verzió'!$F$119:$F$122</c:f>
              <c:numCache>
                <c:formatCode>General</c:formatCode>
                <c:ptCount val="4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70B-43C0-B8AB-461EF4673C1B}"/>
            </c:ext>
          </c:extLst>
        </c:ser>
        <c:dLbls>
          <c:dLblPos val="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72834175"/>
        <c:axId val="672833759"/>
      </c:lineChart>
      <c:catAx>
        <c:axId val="6728341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833759"/>
        <c:crosses val="autoZero"/>
        <c:auto val="1"/>
        <c:lblAlgn val="ctr"/>
        <c:lblOffset val="50"/>
        <c:noMultiLvlLbl val="0"/>
      </c:catAx>
      <c:valAx>
        <c:axId val="672833759"/>
        <c:scaling>
          <c:orientation val="minMax"/>
          <c:max val="20"/>
          <c:min val="-60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>
                    <a:solidFill>
                      <a:srgbClr val="00B050"/>
                    </a:solidFill>
                  </a:rPr>
                  <a:t>100% felett   </a:t>
                </a:r>
                <a:r>
                  <a:rPr lang="hu-HU" b="1">
                    <a:solidFill>
                      <a:srgbClr val="FF0000"/>
                    </a:solidFill>
                  </a:rPr>
                  <a:t>100% alatt</a:t>
                </a:r>
              </a:p>
            </c:rich>
          </c:tx>
          <c:layout>
            <c:manualLayout>
              <c:xMode val="edge"/>
              <c:yMode val="edge"/>
              <c:x val="0.93379625984251968"/>
              <c:y val="2.051906662944274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834175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7513451443569553E-2"/>
          <c:y val="0.92699685778169161"/>
          <c:w val="0.85330632108486459"/>
          <c:h val="7.30031422183083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42166447944007"/>
          <c:y val="4.0954668302908948E-2"/>
          <c:w val="0.7601444663167104"/>
          <c:h val="0.75946028209446281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verzió'!$L$128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762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239-424F-A9D1-F64D8CE519A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239-424F-A9D1-F64D8CE519AB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239-424F-A9D1-F64D8CE519AB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verzió'!$K$129:$K$132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verzió'!$L$129:$L$132</c:f>
              <c:numCache>
                <c:formatCode>0</c:formatCode>
                <c:ptCount val="4"/>
                <c:pt idx="0">
                  <c:v>-5</c:v>
                </c:pt>
                <c:pt idx="1">
                  <c:v>32</c:v>
                </c:pt>
                <c:pt idx="2">
                  <c:v>32</c:v>
                </c:pt>
                <c:pt idx="3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713-44B0-9B3B-7DCF521B48DE}"/>
            </c:ext>
          </c:extLst>
        </c:ser>
        <c:ser>
          <c:idx val="1"/>
          <c:order val="1"/>
          <c:tx>
            <c:strRef>
              <c:f>'Új verzió'!$M$128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762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239-424F-A9D1-F64D8CE519A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239-424F-A9D1-F64D8CE519AB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239-424F-A9D1-F64D8CE519AB}"/>
                </c:ext>
              </c:extLst>
            </c:dLbl>
            <c:dLbl>
              <c:idx val="3"/>
              <c:layout>
                <c:manualLayout>
                  <c:x val="0"/>
                  <c:y val="-7.6850136787192293E-3"/>
                </c:manualLayout>
              </c:layout>
              <c:numFmt formatCode="General\ &quot;pont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239-424F-A9D1-F64D8CE519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verzió'!$K$129:$K$132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verzió'!$M$129:$M$132</c:f>
              <c:numCache>
                <c:formatCode>0</c:formatCode>
                <c:ptCount val="4"/>
                <c:pt idx="0">
                  <c:v>-11</c:v>
                </c:pt>
                <c:pt idx="1">
                  <c:v>13</c:v>
                </c:pt>
                <c:pt idx="2">
                  <c:v>15</c:v>
                </c:pt>
                <c:pt idx="3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713-44B0-9B3B-7DCF521B48DE}"/>
            </c:ext>
          </c:extLst>
        </c:ser>
        <c:ser>
          <c:idx val="2"/>
          <c:order val="2"/>
          <c:tx>
            <c:strRef>
              <c:f>'Új verzió'!$N$128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76200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239-424F-A9D1-F64D8CE519A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239-424F-A9D1-F64D8CE519AB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239-424F-A9D1-F64D8CE519AB}"/>
                </c:ext>
              </c:extLst>
            </c:dLbl>
            <c:dLbl>
              <c:idx val="3"/>
              <c:layout>
                <c:manualLayout>
                  <c:x val="1.0185067526415994E-16"/>
                  <c:y val="-2.30550410361577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239-424F-A9D1-F64D8CE519AB}"/>
                </c:ext>
              </c:extLst>
            </c:dLbl>
            <c:numFmt formatCode="0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verzió'!$K$129:$K$132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verzió'!$N$129:$N$132</c:f>
              <c:numCache>
                <c:formatCode>0</c:formatCode>
                <c:ptCount val="4"/>
                <c:pt idx="0">
                  <c:v>-18.75</c:v>
                </c:pt>
                <c:pt idx="1">
                  <c:v>8.75</c:v>
                </c:pt>
                <c:pt idx="2">
                  <c:v>17.5</c:v>
                </c:pt>
                <c:pt idx="3">
                  <c:v>12.5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713-44B0-9B3B-7DCF521B48DE}"/>
            </c:ext>
          </c:extLst>
        </c:ser>
        <c:ser>
          <c:idx val="3"/>
          <c:order val="3"/>
          <c:tx>
            <c:strRef>
              <c:f>'Új verzió'!$O$128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762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239-424F-A9D1-F64D8CE519A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239-424F-A9D1-F64D8CE519AB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239-424F-A9D1-F64D8CE519AB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verzió'!$K$129:$K$132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verzió'!$O$129:$O$132</c:f>
              <c:numCache>
                <c:formatCode>0</c:formatCode>
                <c:ptCount val="4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713-44B0-9B3B-7DCF521B48DE}"/>
            </c:ext>
          </c:extLst>
        </c:ser>
        <c:dLbls>
          <c:dLblPos val="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78857024"/>
        <c:axId val="978856696"/>
      </c:lineChart>
      <c:catAx>
        <c:axId val="97885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8856696"/>
        <c:crosses val="autoZero"/>
        <c:auto val="1"/>
        <c:lblAlgn val="ctr"/>
        <c:lblOffset val="100"/>
        <c:noMultiLvlLbl val="0"/>
      </c:catAx>
      <c:valAx>
        <c:axId val="978856696"/>
        <c:scaling>
          <c:orientation val="minMax"/>
          <c:min val="-20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 dirty="0">
                    <a:solidFill>
                      <a:srgbClr val="00B050"/>
                    </a:solidFill>
                  </a:rPr>
                  <a:t>Nő</a:t>
                </a:r>
                <a:r>
                  <a:rPr lang="hu-HU" dirty="0"/>
                  <a:t>      </a:t>
                </a:r>
                <a:r>
                  <a:rPr lang="hu-HU" b="1" dirty="0">
                    <a:solidFill>
                      <a:srgbClr val="FF0000"/>
                    </a:solidFill>
                  </a:rPr>
                  <a:t>Csökken</a:t>
                </a:r>
              </a:p>
            </c:rich>
          </c:tx>
          <c:layout>
            <c:manualLayout>
              <c:xMode val="edge"/>
              <c:yMode val="edge"/>
              <c:x val="0.93284284776902893"/>
              <c:y val="0.4609360723937548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885702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8454609183516175"/>
          <c:w val="0.99844510061242342"/>
          <c:h val="0.115453908164838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10903324584428"/>
          <c:y val="9.404234182026178E-3"/>
          <c:w val="0.63634470691163603"/>
          <c:h val="0.8210691196724643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'Új verzió'!$B$138</c:f>
              <c:strCache>
                <c:ptCount val="1"/>
                <c:pt idx="0">
                  <c:v>Március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50000"/>
                  <a:alpha val="99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F16-43BA-B650-744C4B2AB6D0}"/>
              </c:ext>
            </c:extLst>
          </c:dPt>
          <c:dLbls>
            <c:dLbl>
              <c:idx val="0"/>
              <c:layout>
                <c:manualLayout>
                  <c:x val="-1.3888888888889399E-3"/>
                  <c:y val="6.30812979088554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1902777777777777E-2"/>
                      <c:h val="4.284707240901659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F16-43BA-B650-744C4B2AB6D0}"/>
                </c:ext>
              </c:extLst>
            </c:dLbl>
            <c:dLbl>
              <c:idx val="1"/>
              <c:layout>
                <c:manualLayout>
                  <c:x val="-1.3888888888888889E-3"/>
                  <c:y val="9.55814286036832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CEE-4C56-B4CE-31FE844C1C07}"/>
                </c:ext>
              </c:extLst>
            </c:dLbl>
            <c:dLbl>
              <c:idx val="2"/>
              <c:layout>
                <c:manualLayout>
                  <c:x val="0"/>
                  <c:y val="9.55908362246088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CEE-4C56-B4CE-31FE844C1C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verzió'!$A$139:$A$146</c:f>
              <c:strCache>
                <c:ptCount val="8"/>
                <c:pt idx="0">
                  <c:v>Nincs akadálya</c:v>
                </c:pt>
                <c:pt idx="1">
                  <c:v>Vevők hiánya</c:v>
                </c:pt>
                <c:pt idx="2">
                  <c:v>Finanszírozási problémák</c:v>
                </c:pt>
                <c:pt idx="3">
                  <c:v>Munkaerőhiány</c:v>
                </c:pt>
                <c:pt idx="4">
                  <c:v>Beszállítói problémák</c:v>
                </c:pt>
                <c:pt idx="5">
                  <c:v>Egyéb*</c:v>
                </c:pt>
                <c:pt idx="6">
                  <c:v>Adminisztratív akadályok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verzió'!$B$139:$B$146</c:f>
              <c:numCache>
                <c:formatCode>0%</c:formatCode>
                <c:ptCount val="8"/>
                <c:pt idx="0">
                  <c:v>0.10459</c:v>
                </c:pt>
                <c:pt idx="1">
                  <c:v>0.47159000000000001</c:v>
                </c:pt>
                <c:pt idx="2">
                  <c:v>0.21729999999999999</c:v>
                </c:pt>
                <c:pt idx="3">
                  <c:v>0.1988</c:v>
                </c:pt>
                <c:pt idx="4">
                  <c:v>0.18665000000000001</c:v>
                </c:pt>
                <c:pt idx="5">
                  <c:v>0.16320000000000001</c:v>
                </c:pt>
                <c:pt idx="6">
                  <c:v>0.15915000000000001</c:v>
                </c:pt>
                <c:pt idx="7">
                  <c:v>5.4100000000000002E-2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F16-43BA-B650-744C4B2AB6D0}"/>
            </c:ext>
          </c:extLst>
        </c:ser>
        <c:ser>
          <c:idx val="1"/>
          <c:order val="1"/>
          <c:tx>
            <c:strRef>
              <c:f>'Új verzió'!$C$138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2F16-43BA-B650-744C4B2AB6D0}"/>
              </c:ext>
            </c:extLst>
          </c:dPt>
          <c:dLbls>
            <c:delete val="1"/>
          </c:dLbls>
          <c:cat>
            <c:strRef>
              <c:f>'Új verzió'!$A$139:$A$146</c:f>
              <c:strCache>
                <c:ptCount val="8"/>
                <c:pt idx="0">
                  <c:v>Nincs akadálya</c:v>
                </c:pt>
                <c:pt idx="1">
                  <c:v>Vevők hiánya</c:v>
                </c:pt>
                <c:pt idx="2">
                  <c:v>Finanszírozási problémák</c:v>
                </c:pt>
                <c:pt idx="3">
                  <c:v>Munkaerőhiány</c:v>
                </c:pt>
                <c:pt idx="4">
                  <c:v>Beszállítói problémák</c:v>
                </c:pt>
                <c:pt idx="5">
                  <c:v>Egyéb*</c:v>
                </c:pt>
                <c:pt idx="6">
                  <c:v>Adminisztratív akadályok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verzió'!$C$139:$C$146</c:f>
              <c:numCache>
                <c:formatCode>0%</c:formatCode>
                <c:ptCount val="8"/>
                <c:pt idx="0">
                  <c:v>0.15</c:v>
                </c:pt>
                <c:pt idx="1">
                  <c:v>0.5</c:v>
                </c:pt>
                <c:pt idx="2">
                  <c:v>0.24</c:v>
                </c:pt>
                <c:pt idx="3">
                  <c:v>0.19</c:v>
                </c:pt>
                <c:pt idx="4">
                  <c:v>0.1</c:v>
                </c:pt>
                <c:pt idx="5">
                  <c:v>0.15</c:v>
                </c:pt>
                <c:pt idx="6">
                  <c:v>0.09</c:v>
                </c:pt>
                <c:pt idx="7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F16-43BA-B650-744C4B2AB6D0}"/>
            </c:ext>
          </c:extLst>
        </c:ser>
        <c:ser>
          <c:idx val="2"/>
          <c:order val="2"/>
          <c:tx>
            <c:strRef>
              <c:f>'Új verzió'!$D$138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F16-43BA-B650-744C4B2AB6D0}"/>
              </c:ext>
            </c:extLst>
          </c:dPt>
          <c:dLbls>
            <c:delete val="1"/>
          </c:dLbls>
          <c:cat>
            <c:strRef>
              <c:f>'Új verzió'!$A$139:$A$146</c:f>
              <c:strCache>
                <c:ptCount val="8"/>
                <c:pt idx="0">
                  <c:v>Nincs akadálya</c:v>
                </c:pt>
                <c:pt idx="1">
                  <c:v>Vevők hiánya</c:v>
                </c:pt>
                <c:pt idx="2">
                  <c:v>Finanszírozási problémák</c:v>
                </c:pt>
                <c:pt idx="3">
                  <c:v>Munkaerőhiány</c:v>
                </c:pt>
                <c:pt idx="4">
                  <c:v>Beszállítói problémák</c:v>
                </c:pt>
                <c:pt idx="5">
                  <c:v>Egyéb*</c:v>
                </c:pt>
                <c:pt idx="6">
                  <c:v>Adminisztratív akadályok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verzió'!$D$139:$D$146</c:f>
              <c:numCache>
                <c:formatCode>0%</c:formatCode>
                <c:ptCount val="8"/>
                <c:pt idx="0">
                  <c:v>0.12945000000000001</c:v>
                </c:pt>
                <c:pt idx="1">
                  <c:v>0.53129444999999997</c:v>
                </c:pt>
                <c:pt idx="2">
                  <c:v>0.18776699999999999</c:v>
                </c:pt>
                <c:pt idx="3">
                  <c:v>0.169986</c:v>
                </c:pt>
                <c:pt idx="4">
                  <c:v>0.105263</c:v>
                </c:pt>
                <c:pt idx="5">
                  <c:v>0.16927500000000001</c:v>
                </c:pt>
                <c:pt idx="6">
                  <c:v>0.11593199999999999</c:v>
                </c:pt>
                <c:pt idx="7">
                  <c:v>3.8406999999999997E-2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F16-43BA-B650-744C4B2AB6D0}"/>
            </c:ext>
          </c:extLst>
        </c:ser>
        <c:ser>
          <c:idx val="3"/>
          <c:order val="3"/>
          <c:tx>
            <c:strRef>
              <c:f>'Új verzió'!$E$138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2F16-43BA-B650-744C4B2AB6D0}"/>
              </c:ext>
            </c:extLst>
          </c:dPt>
          <c:dLbls>
            <c:delete val="1"/>
          </c:dLbls>
          <c:cat>
            <c:strRef>
              <c:f>'Új verzió'!$A$139:$A$146</c:f>
              <c:strCache>
                <c:ptCount val="8"/>
                <c:pt idx="0">
                  <c:v>Nincs akadálya</c:v>
                </c:pt>
                <c:pt idx="1">
                  <c:v>Vevők hiánya</c:v>
                </c:pt>
                <c:pt idx="2">
                  <c:v>Finanszírozási problémák</c:v>
                </c:pt>
                <c:pt idx="3">
                  <c:v>Munkaerőhiány</c:v>
                </c:pt>
                <c:pt idx="4">
                  <c:v>Beszállítói problémák</c:v>
                </c:pt>
                <c:pt idx="5">
                  <c:v>Egyéb*</c:v>
                </c:pt>
                <c:pt idx="6">
                  <c:v>Adminisztratív akadályok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verzió'!$E$139:$E$146</c:f>
              <c:numCache>
                <c:formatCode>0%</c:formatCode>
                <c:ptCount val="8"/>
                <c:pt idx="0">
                  <c:v>0.15238915195867414</c:v>
                </c:pt>
                <c:pt idx="1">
                  <c:v>0.5501506672406371</c:v>
                </c:pt>
                <c:pt idx="2">
                  <c:v>0.22858372793801118</c:v>
                </c:pt>
                <c:pt idx="3">
                  <c:v>0.21093413689195006</c:v>
                </c:pt>
                <c:pt idx="4">
                  <c:v>0.10546706844597503</c:v>
                </c:pt>
                <c:pt idx="6">
                  <c:v>0.10589754627636677</c:v>
                </c:pt>
                <c:pt idx="7">
                  <c:v>6.4141196728368488E-2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2F16-43BA-B650-744C4B2AB6D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50"/>
        <c:axId val="1011661791"/>
        <c:axId val="1011659711"/>
      </c:barChart>
      <c:catAx>
        <c:axId val="1011661791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11659711"/>
        <c:crosses val="autoZero"/>
        <c:auto val="1"/>
        <c:lblAlgn val="ctr"/>
        <c:lblOffset val="100"/>
        <c:noMultiLvlLbl val="0"/>
      </c:catAx>
      <c:valAx>
        <c:axId val="1011659711"/>
        <c:scaling>
          <c:orientation val="minMax"/>
        </c:scaling>
        <c:delete val="0"/>
        <c:axPos val="t"/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116617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841797900262467"/>
          <c:y val="5.673391859024722E-2"/>
          <c:w val="0.82260979877515306"/>
          <c:h val="0.76480559194025288"/>
        </c:manualLayout>
      </c:layout>
      <c:lineChart>
        <c:grouping val="standard"/>
        <c:varyColors val="0"/>
        <c:ser>
          <c:idx val="0"/>
          <c:order val="0"/>
          <c:tx>
            <c:strRef>
              <c:f>Munka2!$B$52</c:f>
              <c:strCache>
                <c:ptCount val="1"/>
                <c:pt idx="0">
                  <c:v>Mikro</c:v>
                </c:pt>
              </c:strCache>
            </c:strRef>
          </c:tx>
          <c:spPr>
            <a:ln w="76200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2.1593832020997388E-2"/>
                  <c:y val="6.18946874820320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3FA-4FE0-AB52-0D2828C391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Munka2!$A$53:$A$56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Munka2!$B$53:$B$56</c:f>
              <c:numCache>
                <c:formatCode>General\ "pont"</c:formatCode>
                <c:ptCount val="4"/>
                <c:pt idx="0">
                  <c:v>-37</c:v>
                </c:pt>
                <c:pt idx="1">
                  <c:v>-43</c:v>
                </c:pt>
                <c:pt idx="2">
                  <c:v>-40</c:v>
                </c:pt>
                <c:pt idx="3">
                  <c:v>-42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E9A-4965-B06F-DD26A0479197}"/>
            </c:ext>
          </c:extLst>
        </c:ser>
        <c:ser>
          <c:idx val="1"/>
          <c:order val="1"/>
          <c:tx>
            <c:strRef>
              <c:f>Munka2!$C$52</c:f>
              <c:strCache>
                <c:ptCount val="1"/>
                <c:pt idx="0">
                  <c:v>Kis</c:v>
                </c:pt>
              </c:strCache>
            </c:strRef>
          </c:tx>
          <c:spPr>
            <a:ln w="762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2.9927165354330723E-2"/>
                  <c:y val="5.15735560422199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3FA-4FE0-AB52-0D2828C39169}"/>
                </c:ext>
              </c:extLst>
            </c:dLbl>
            <c:dLbl>
              <c:idx val="1"/>
              <c:layout>
                <c:manualLayout>
                  <c:x val="-4.2291666666666665E-2"/>
                  <c:y val="4.51228488923373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05F-4EB5-94E5-922E6C84E862}"/>
                </c:ext>
              </c:extLst>
            </c:dLbl>
            <c:dLbl>
              <c:idx val="2"/>
              <c:layout>
                <c:manualLayout>
                  <c:x val="-5.353827646544182E-2"/>
                  <c:y val="3.6091858882501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3FA-4FE0-AB52-0D2828C39169}"/>
                </c:ext>
              </c:extLst>
            </c:dLbl>
            <c:dLbl>
              <c:idx val="3"/>
              <c:layout>
                <c:manualLayout>
                  <c:x val="-2.9516622922124547E-4"/>
                  <c:y val="5.41538389021728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3FA-4FE0-AB52-0D2828C391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Munka2!$A$53:$A$56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Munka2!$C$53:$C$56</c:f>
              <c:numCache>
                <c:formatCode>General\ "pont"</c:formatCode>
                <c:ptCount val="4"/>
                <c:pt idx="0">
                  <c:v>-30</c:v>
                </c:pt>
                <c:pt idx="1">
                  <c:v>-35</c:v>
                </c:pt>
                <c:pt idx="2">
                  <c:v>-34</c:v>
                </c:pt>
                <c:pt idx="3">
                  <c:v>-29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E9A-4965-B06F-DD26A0479197}"/>
            </c:ext>
          </c:extLst>
        </c:ser>
        <c:ser>
          <c:idx val="2"/>
          <c:order val="2"/>
          <c:tx>
            <c:strRef>
              <c:f>Munka2!$D$52</c:f>
              <c:strCache>
                <c:ptCount val="1"/>
                <c:pt idx="0">
                  <c:v>Közép</c:v>
                </c:pt>
              </c:strCache>
            </c:strRef>
          </c:tx>
          <c:spPr>
            <a:ln w="762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2.5628390201224847E-2"/>
                  <c:y val="-3.09954954762765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3FA-4FE0-AB52-0D2828C39169}"/>
                </c:ext>
              </c:extLst>
            </c:dLbl>
            <c:dLbl>
              <c:idx val="1"/>
              <c:layout>
                <c:manualLayout>
                  <c:x val="-6.8816054243219599E-2"/>
                  <c:y val="-6.7119455515618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3FA-4FE0-AB52-0D2828C391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Munka2!$A$53:$A$56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Munka2!$D$53:$D$56</c:f>
              <c:numCache>
                <c:formatCode>General\ "pont"</c:formatCode>
                <c:ptCount val="4"/>
                <c:pt idx="0">
                  <c:v>-29</c:v>
                </c:pt>
                <c:pt idx="1">
                  <c:v>-32</c:v>
                </c:pt>
                <c:pt idx="2">
                  <c:v>-21</c:v>
                </c:pt>
                <c:pt idx="3">
                  <c:v>-10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E9A-4965-B06F-DD26A0479197}"/>
            </c:ext>
          </c:extLst>
        </c:ser>
        <c:ser>
          <c:idx val="3"/>
          <c:order val="3"/>
          <c:tx>
            <c:strRef>
              <c:f>Munka2!$E$52</c:f>
              <c:strCache>
                <c:ptCount val="1"/>
                <c:pt idx="0">
                  <c:v>Nagy</c:v>
                </c:pt>
              </c:strCache>
            </c:strRef>
          </c:tx>
          <c:spPr>
            <a:ln w="762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2.8538276465441832E-2"/>
                  <c:y val="-0.1316265270144441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3FA-4FE0-AB52-0D2828C39169}"/>
                </c:ext>
              </c:extLst>
            </c:dLbl>
            <c:dLbl>
              <c:idx val="1"/>
              <c:layout>
                <c:manualLayout>
                  <c:x val="-3.6090332458442745E-2"/>
                  <c:y val="4.64129903223138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3FA-4FE0-AB52-0D2828C391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Munka2!$A$53:$A$56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Munka2!$E$53:$E$56</c:f>
              <c:numCache>
                <c:formatCode>General\ "pont"</c:formatCode>
                <c:ptCount val="4"/>
                <c:pt idx="0">
                  <c:v>-28</c:v>
                </c:pt>
                <c:pt idx="1">
                  <c:v>-7</c:v>
                </c:pt>
                <c:pt idx="2">
                  <c:v>-7</c:v>
                </c:pt>
                <c:pt idx="3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E9A-4965-B06F-DD26A0479197}"/>
            </c:ext>
          </c:extLst>
        </c:ser>
        <c:dLbls>
          <c:dLblPos val="b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66746464"/>
        <c:axId val="966751056"/>
      </c:lineChart>
      <c:catAx>
        <c:axId val="96674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51056"/>
        <c:crosses val="autoZero"/>
        <c:auto val="1"/>
        <c:lblAlgn val="ctr"/>
        <c:lblOffset val="0"/>
        <c:noMultiLvlLbl val="0"/>
      </c:catAx>
      <c:valAx>
        <c:axId val="966751056"/>
        <c:scaling>
          <c:orientation val="minMax"/>
          <c:max val="1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4646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6491469816273"/>
          <c:y val="0.92838374129230727"/>
          <c:w val="0.64923928258967623"/>
          <c:h val="7.161625870769275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42166447944007"/>
          <c:y val="9.2267803767015003E-2"/>
          <c:w val="0.78931113298337707"/>
          <c:h val="0.72592702655015195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verzió'!$B$151</c:f>
              <c:strCache>
                <c:ptCount val="1"/>
                <c:pt idx="0">
                  <c:v>Mikro</c:v>
                </c:pt>
              </c:strCache>
            </c:strRef>
          </c:tx>
          <c:spPr>
            <a:ln w="76200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85B-49A5-9F5A-75FC62816C9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85B-49A5-9F5A-75FC62816C9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85B-49A5-9F5A-75FC62816C91}"/>
                </c:ext>
              </c:extLst>
            </c:dLbl>
            <c:dLbl>
              <c:idx val="3"/>
              <c:layout>
                <c:manualLayout>
                  <c:x val="-6.2795166229221447E-2"/>
                  <c:y val="4.61180542405264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85B-49A5-9F5A-75FC62816C91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verzió'!$A$152:$A$155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verzió'!$B$152:$B$155</c:f>
              <c:numCache>
                <c:formatCode>General</c:formatCode>
                <c:ptCount val="4"/>
                <c:pt idx="0">
                  <c:v>-33</c:v>
                </c:pt>
                <c:pt idx="1">
                  <c:v>-32</c:v>
                </c:pt>
                <c:pt idx="2">
                  <c:v>-22</c:v>
                </c:pt>
                <c:pt idx="3">
                  <c:v>-35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83A-4C80-AE71-99417E127D32}"/>
            </c:ext>
          </c:extLst>
        </c:ser>
        <c:ser>
          <c:idx val="1"/>
          <c:order val="1"/>
          <c:tx>
            <c:strRef>
              <c:f>'Új verzió'!$C$151</c:f>
              <c:strCache>
                <c:ptCount val="1"/>
                <c:pt idx="0">
                  <c:v>Kis</c:v>
                </c:pt>
              </c:strCache>
            </c:strRef>
          </c:tx>
          <c:spPr>
            <a:ln w="762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85B-49A5-9F5A-75FC62816C9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85B-49A5-9F5A-75FC62816C9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85B-49A5-9F5A-75FC62816C91}"/>
                </c:ext>
              </c:extLst>
            </c:dLbl>
            <c:dLbl>
              <c:idx val="3"/>
              <c:layout>
                <c:manualLayout>
                  <c:x val="-2.0500000000000101E-2"/>
                  <c:y val="5.38416099751726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85B-49A5-9F5A-75FC62816C91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verzió'!$A$152:$A$155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verzió'!$C$152:$C$155</c:f>
              <c:numCache>
                <c:formatCode>General</c:formatCode>
                <c:ptCount val="4"/>
                <c:pt idx="0">
                  <c:v>-28</c:v>
                </c:pt>
                <c:pt idx="1">
                  <c:v>-25</c:v>
                </c:pt>
                <c:pt idx="2">
                  <c:v>-14</c:v>
                </c:pt>
                <c:pt idx="3">
                  <c:v>-26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83A-4C80-AE71-99417E127D32}"/>
            </c:ext>
          </c:extLst>
        </c:ser>
        <c:ser>
          <c:idx val="2"/>
          <c:order val="2"/>
          <c:tx>
            <c:strRef>
              <c:f>'Új verzió'!$D$151</c:f>
              <c:strCache>
                <c:ptCount val="1"/>
                <c:pt idx="0">
                  <c:v>Közép</c:v>
                </c:pt>
              </c:strCache>
            </c:strRef>
          </c:tx>
          <c:spPr>
            <a:ln w="762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85B-49A5-9F5A-75FC62816C9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85B-49A5-9F5A-75FC62816C9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85B-49A5-9F5A-75FC62816C91}"/>
                </c:ext>
              </c:extLst>
            </c:dLbl>
            <c:dLbl>
              <c:idx val="3"/>
              <c:layout>
                <c:manualLayout>
                  <c:x val="-7.4666666666666673E-2"/>
                  <c:y val="3.07666342715272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85B-49A5-9F5A-75FC62816C91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verzió'!$A$152:$A$155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verzió'!$D$152:$D$155</c:f>
              <c:numCache>
                <c:formatCode>General</c:formatCode>
                <c:ptCount val="4"/>
                <c:pt idx="0">
                  <c:v>-22</c:v>
                </c:pt>
                <c:pt idx="1">
                  <c:v>-24</c:v>
                </c:pt>
                <c:pt idx="2">
                  <c:v>-3</c:v>
                </c:pt>
                <c:pt idx="3">
                  <c:v>-12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83A-4C80-AE71-99417E127D32}"/>
            </c:ext>
          </c:extLst>
        </c:ser>
        <c:ser>
          <c:idx val="3"/>
          <c:order val="3"/>
          <c:tx>
            <c:strRef>
              <c:f>'Új verzió'!$E$151</c:f>
              <c:strCache>
                <c:ptCount val="1"/>
                <c:pt idx="0">
                  <c:v>Nagy</c:v>
                </c:pt>
              </c:strCache>
            </c:strRef>
          </c:tx>
          <c:spPr>
            <a:ln w="762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85B-49A5-9F5A-75FC62816C9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85B-49A5-9F5A-75FC62816C9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85B-49A5-9F5A-75FC62816C91}"/>
                </c:ext>
              </c:extLst>
            </c:dLbl>
            <c:dLbl>
              <c:idx val="3"/>
              <c:layout>
                <c:manualLayout>
                  <c:x val="-7.4666666666666673E-2"/>
                  <c:y val="-4.1022179028703011E-2"/>
                </c:manualLayout>
              </c:layout>
              <c:numFmt formatCode="General\ &quot;pont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85B-49A5-9F5A-75FC62816C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verzió'!$A$152:$A$155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verzió'!$E$152:$E$155</c:f>
              <c:numCache>
                <c:formatCode>General</c:formatCode>
                <c:ptCount val="4"/>
                <c:pt idx="0">
                  <c:v>-12</c:v>
                </c:pt>
                <c:pt idx="1">
                  <c:v>-4</c:v>
                </c:pt>
                <c:pt idx="2">
                  <c:v>-2</c:v>
                </c:pt>
                <c:pt idx="3">
                  <c:v>-5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83A-4C80-AE71-99417E127D32}"/>
            </c:ext>
          </c:extLst>
        </c:ser>
        <c:ser>
          <c:idx val="4"/>
          <c:order val="4"/>
          <c:tx>
            <c:strRef>
              <c:f>'Új verzió'!$F$151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762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85B-49A5-9F5A-75FC62816C9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85B-49A5-9F5A-75FC62816C9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85B-49A5-9F5A-75FC62816C91}"/>
                </c:ext>
              </c:extLst>
            </c:dLbl>
            <c:dLbl>
              <c:idx val="3"/>
              <c:layout>
                <c:manualLayout>
                  <c:x val="-3.8555555555555655E-2"/>
                  <c:y val="-4.8713837596584826E-2"/>
                </c:manualLayout>
              </c:layout>
              <c:numFmt formatCode="General\ &quot;pont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85B-49A5-9F5A-75FC62816C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verzió'!$A$152:$A$155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verzió'!$F$152:$F$155</c:f>
              <c:numCache>
                <c:formatCode>General</c:formatCode>
                <c:ptCount val="4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83A-4C80-AE71-99417E127D32}"/>
            </c:ext>
          </c:extLst>
        </c:ser>
        <c:dLbls>
          <c:dLblPos val="l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33722927"/>
        <c:axId val="733722511"/>
      </c:lineChart>
      <c:catAx>
        <c:axId val="733722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511"/>
        <c:crosses val="autoZero"/>
        <c:auto val="1"/>
        <c:lblAlgn val="ctr"/>
        <c:lblOffset val="50"/>
        <c:noMultiLvlLbl val="0"/>
      </c:catAx>
      <c:valAx>
        <c:axId val="733722511"/>
        <c:scaling>
          <c:orientation val="minMax"/>
          <c:max val="10"/>
          <c:min val="-40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 dirty="0">
                    <a:solidFill>
                      <a:srgbClr val="00B050"/>
                    </a:solidFill>
                  </a:rPr>
                  <a:t>Kedvezőbb  </a:t>
                </a:r>
                <a:r>
                  <a:rPr lang="hu-HU" b="1" dirty="0"/>
                  <a:t> </a:t>
                </a:r>
                <a:r>
                  <a:rPr lang="hu-HU" b="1" dirty="0">
                    <a:solidFill>
                      <a:srgbClr val="FF0000"/>
                    </a:solidFill>
                  </a:rPr>
                  <a:t>Gyengébb</a:t>
                </a:r>
              </a:p>
            </c:rich>
          </c:tx>
          <c:layout>
            <c:manualLayout>
              <c:xMode val="edge"/>
              <c:yMode val="edge"/>
              <c:x val="0.96392355643044625"/>
              <c:y val="2.462642966937173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927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640234033245844E-2"/>
          <c:y val="0.91345551697837735"/>
          <c:w val="0.86025076552930879"/>
          <c:h val="7.11611658858590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6976112968"/>
          <c:y val="3.991880228454589E-2"/>
          <c:w val="0.69205420954223629"/>
          <c:h val="0.78302751481907462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verzió'!$B$161</c:f>
              <c:strCache>
                <c:ptCount val="1"/>
                <c:pt idx="0">
                  <c:v>Mikro</c:v>
                </c:pt>
              </c:strCache>
            </c:strRef>
          </c:tx>
          <c:spPr>
            <a:ln w="76200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4B0-41C4-8FD5-9021519780E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4B0-41C4-8FD5-9021519780E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4B0-41C4-8FD5-9021519780E9}"/>
                </c:ext>
              </c:extLst>
            </c:dLbl>
            <c:dLbl>
              <c:idx val="3"/>
              <c:layout>
                <c:manualLayout>
                  <c:x val="-4.7222227386507803E-2"/>
                  <c:y val="6.65148521903812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4B0-41C4-8FD5-9021519780E9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verzió'!$A$162:$A$165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verzió'!$B$162:$B$165</c:f>
              <c:numCache>
                <c:formatCode>General</c:formatCode>
                <c:ptCount val="4"/>
                <c:pt idx="0">
                  <c:v>-18</c:v>
                </c:pt>
                <c:pt idx="1">
                  <c:v>1</c:v>
                </c:pt>
                <c:pt idx="2">
                  <c:v>11</c:v>
                </c:pt>
                <c:pt idx="3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BBB-47D2-9CE9-8C2E76027A3B}"/>
            </c:ext>
          </c:extLst>
        </c:ser>
        <c:ser>
          <c:idx val="1"/>
          <c:order val="1"/>
          <c:tx>
            <c:strRef>
              <c:f>'Új verzió'!$C$161</c:f>
              <c:strCache>
                <c:ptCount val="1"/>
                <c:pt idx="0">
                  <c:v>Kis</c:v>
                </c:pt>
              </c:strCache>
            </c:strRef>
          </c:tx>
          <c:spPr>
            <a:ln w="762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4B0-41C4-8FD5-9021519780E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4B0-41C4-8FD5-9021519780E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4B0-41C4-8FD5-9021519780E9}"/>
                </c:ext>
              </c:extLst>
            </c:dLbl>
            <c:dLbl>
              <c:idx val="3"/>
              <c:layout>
                <c:manualLayout>
                  <c:x val="0"/>
                  <c:y val="2.660594087615248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4B0-41C4-8FD5-9021519780E9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verzió'!$A$162:$A$165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verzió'!$C$162:$C$165</c:f>
              <c:numCache>
                <c:formatCode>General</c:formatCode>
                <c:ptCount val="4"/>
                <c:pt idx="0">
                  <c:v>-15</c:v>
                </c:pt>
                <c:pt idx="1">
                  <c:v>9</c:v>
                </c:pt>
                <c:pt idx="2">
                  <c:v>20</c:v>
                </c:pt>
                <c:pt idx="3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BBB-47D2-9CE9-8C2E76027A3B}"/>
            </c:ext>
          </c:extLst>
        </c:ser>
        <c:ser>
          <c:idx val="2"/>
          <c:order val="2"/>
          <c:tx>
            <c:strRef>
              <c:f>'Új verzió'!$D$161</c:f>
              <c:strCache>
                <c:ptCount val="1"/>
                <c:pt idx="0">
                  <c:v>Közép</c:v>
                </c:pt>
              </c:strCache>
            </c:strRef>
          </c:tx>
          <c:spPr>
            <a:ln w="762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4B0-41C4-8FD5-9021519780E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4B0-41C4-8FD5-9021519780E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4B0-41C4-8FD5-9021519780E9}"/>
                </c:ext>
              </c:extLst>
            </c:dLbl>
            <c:dLbl>
              <c:idx val="3"/>
              <c:layout>
                <c:manualLayout>
                  <c:x val="1.3888890407795396E-3"/>
                  <c:y val="-7.9817822628457467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4B0-41C4-8FD5-9021519780E9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verzió'!$A$162:$A$165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verzió'!$D$162:$D$165</c:f>
              <c:numCache>
                <c:formatCode>General</c:formatCode>
                <c:ptCount val="4"/>
                <c:pt idx="0">
                  <c:v>-11</c:v>
                </c:pt>
                <c:pt idx="1">
                  <c:v>17</c:v>
                </c:pt>
                <c:pt idx="2">
                  <c:v>16</c:v>
                </c:pt>
                <c:pt idx="3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BBB-47D2-9CE9-8C2E76027A3B}"/>
            </c:ext>
          </c:extLst>
        </c:ser>
        <c:ser>
          <c:idx val="3"/>
          <c:order val="3"/>
          <c:tx>
            <c:strRef>
              <c:f>'Új verzió'!$E$161</c:f>
              <c:strCache>
                <c:ptCount val="1"/>
                <c:pt idx="0">
                  <c:v>Nagy</c:v>
                </c:pt>
              </c:strCache>
            </c:strRef>
          </c:tx>
          <c:spPr>
            <a:ln w="762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4B0-41C4-8FD5-9021519780E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4B0-41C4-8FD5-9021519780E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4B0-41C4-8FD5-9021519780E9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verzió'!$A$162:$A$165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verzió'!$E$162:$E$165</c:f>
              <c:numCache>
                <c:formatCode>General</c:formatCode>
                <c:ptCount val="4"/>
                <c:pt idx="0">
                  <c:v>4</c:v>
                </c:pt>
                <c:pt idx="1">
                  <c:v>12</c:v>
                </c:pt>
                <c:pt idx="2">
                  <c:v>31</c:v>
                </c:pt>
                <c:pt idx="3">
                  <c:v>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BBB-47D2-9CE9-8C2E76027A3B}"/>
            </c:ext>
          </c:extLst>
        </c:ser>
        <c:ser>
          <c:idx val="4"/>
          <c:order val="4"/>
          <c:tx>
            <c:strRef>
              <c:f>'Új verzió'!$F$161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762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4B0-41C4-8FD5-9021519780E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4B0-41C4-8FD5-9021519780E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4B0-41C4-8FD5-9021519780E9}"/>
                </c:ext>
              </c:extLst>
            </c:dLbl>
            <c:dLbl>
              <c:idx val="3"/>
              <c:layout>
                <c:manualLayout>
                  <c:x val="2.7777780815592826E-3"/>
                  <c:y val="-3.45877231389982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4B0-41C4-8FD5-9021519780E9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verzió'!$A$162:$A$165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verzió'!$F$162:$F$165</c:f>
              <c:numCache>
                <c:formatCode>General</c:formatCode>
                <c:ptCount val="4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BBB-47D2-9CE9-8C2E76027A3B}"/>
            </c:ext>
          </c:extLst>
        </c:ser>
        <c:dLbls>
          <c:dLblPos val="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72906207"/>
        <c:axId val="672905791"/>
      </c:lineChart>
      <c:catAx>
        <c:axId val="67290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5791"/>
        <c:crosses val="autoZero"/>
        <c:auto val="1"/>
        <c:lblAlgn val="ctr"/>
        <c:lblOffset val="50"/>
        <c:noMultiLvlLbl val="0"/>
      </c:catAx>
      <c:valAx>
        <c:axId val="672905791"/>
        <c:scaling>
          <c:orientation val="minMax"/>
          <c:min val="-20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 dirty="0">
                    <a:solidFill>
                      <a:srgbClr val="00B050"/>
                    </a:solidFill>
                  </a:rPr>
                  <a:t>Javul</a:t>
                </a:r>
                <a:r>
                  <a:rPr lang="hu-HU" dirty="0"/>
                  <a:t> </a:t>
                </a:r>
                <a:r>
                  <a:rPr lang="hu-HU" baseline="0" dirty="0"/>
                  <a:t>   </a:t>
                </a:r>
                <a:r>
                  <a:rPr lang="hu-HU" b="1" baseline="0" dirty="0">
                    <a:solidFill>
                      <a:srgbClr val="FF0000"/>
                    </a:solidFill>
                  </a:rPr>
                  <a:t>Romlik</a:t>
                </a:r>
                <a:endParaRPr lang="hu-HU" b="1" dirty="0">
                  <a:solidFill>
                    <a:srgbClr val="FF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.92920132646558706"/>
              <c:y val="0.4386774961924175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62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918012567586676E-2"/>
          <c:y val="0.92615468735924511"/>
          <c:w val="0.86858419385216479"/>
          <c:h val="7.38453126407548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6751312335958"/>
          <c:y val="5.5063982003408937E-2"/>
          <c:w val="0.70177646544181982"/>
          <c:h val="0.71683922219977125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verzió'!$L$170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762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945-4500-8C8B-BA31636141C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945-4500-8C8B-BA31636141C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945-4500-8C8B-BA31636141C1}"/>
                </c:ext>
              </c:extLst>
            </c:dLbl>
            <c:dLbl>
              <c:idx val="3"/>
              <c:layout>
                <c:manualLayout>
                  <c:x val="-2.7777777777777779E-3"/>
                  <c:y val="-3.43789789365912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FCC-4859-9707-D17B444A1F18}"/>
                </c:ext>
              </c:extLst>
            </c:dLbl>
            <c:numFmt formatCode="0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verzió'!$K$171:$K$174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verzió'!$L$171:$L$174</c:f>
              <c:numCache>
                <c:formatCode>0</c:formatCode>
                <c:ptCount val="4"/>
                <c:pt idx="0">
                  <c:v>-6</c:v>
                </c:pt>
                <c:pt idx="1">
                  <c:v>21</c:v>
                </c:pt>
                <c:pt idx="2">
                  <c:v>25.5</c:v>
                </c:pt>
                <c:pt idx="3">
                  <c:v>13.39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2EC-437C-AF05-F9032A79653B}"/>
            </c:ext>
          </c:extLst>
        </c:ser>
        <c:ser>
          <c:idx val="1"/>
          <c:order val="1"/>
          <c:tx>
            <c:strRef>
              <c:f>'Új verzió'!$M$170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762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945-4500-8C8B-BA31636141C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945-4500-8C8B-BA31636141C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945-4500-8C8B-BA31636141C1}"/>
                </c:ext>
              </c:extLst>
            </c:dLbl>
            <c:dLbl>
              <c:idx val="3"/>
              <c:layout>
                <c:manualLayout>
                  <c:x val="-3.6562773403324583E-3"/>
                  <c:y val="7.3363735591234326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945-4500-8C8B-BA31636141C1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verzió'!$K$171:$K$174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verzió'!$M$171:$M$174</c:f>
              <c:numCache>
                <c:formatCode>0</c:formatCode>
                <c:ptCount val="4"/>
                <c:pt idx="0">
                  <c:v>-8</c:v>
                </c:pt>
                <c:pt idx="1">
                  <c:v>9</c:v>
                </c:pt>
                <c:pt idx="2">
                  <c:v>7</c:v>
                </c:pt>
                <c:pt idx="3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2EC-437C-AF05-F9032A79653B}"/>
            </c:ext>
          </c:extLst>
        </c:ser>
        <c:ser>
          <c:idx val="2"/>
          <c:order val="2"/>
          <c:tx>
            <c:strRef>
              <c:f>'Új verzió'!$N$170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76200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945-4500-8C8B-BA31636141C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945-4500-8C8B-BA31636141C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945-4500-8C8B-BA31636141C1}"/>
                </c:ext>
              </c:extLst>
            </c:dLbl>
            <c:dLbl>
              <c:idx val="3"/>
              <c:layout>
                <c:manualLayout>
                  <c:x val="2.5068897637794255E-3"/>
                  <c:y val="2.207022167480541E-2"/>
                </c:manualLayout>
              </c:layout>
              <c:numFmt formatCode="0\ &quot;pont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945-4500-8C8B-BA31636141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verzió'!$K$171:$K$174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verzió'!$N$171:$N$174</c:f>
              <c:numCache>
                <c:formatCode>0</c:formatCode>
                <c:ptCount val="4"/>
                <c:pt idx="0">
                  <c:v>-24.75</c:v>
                </c:pt>
                <c:pt idx="1">
                  <c:v>-2.75</c:v>
                </c:pt>
                <c:pt idx="2">
                  <c:v>12.75</c:v>
                </c:pt>
                <c:pt idx="3">
                  <c:v>7.4974999999999996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2EC-437C-AF05-F9032A79653B}"/>
            </c:ext>
          </c:extLst>
        </c:ser>
        <c:ser>
          <c:idx val="3"/>
          <c:order val="3"/>
          <c:tx>
            <c:strRef>
              <c:f>'Új verzió'!$O$170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762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945-4500-8C8B-BA31636141C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945-4500-8C8B-BA31636141C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945-4500-8C8B-BA31636141C1}"/>
                </c:ext>
              </c:extLst>
            </c:dLbl>
            <c:dLbl>
              <c:idx val="3"/>
              <c:layout>
                <c:manualLayout>
                  <c:x val="-2.7777777777777779E-3"/>
                  <c:y val="-7.3669240578409885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FCC-4859-9707-D17B444A1F18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verzió'!$K$171:$K$174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verzió'!$O$171:$O$174</c:f>
              <c:numCache>
                <c:formatCode>0</c:formatCode>
                <c:ptCount val="4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2EC-437C-AF05-F9032A79653B}"/>
            </c:ext>
          </c:extLst>
        </c:ser>
        <c:dLbls>
          <c:dLblPos val="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09459808"/>
        <c:axId val="1009457512"/>
      </c:lineChart>
      <c:catAx>
        <c:axId val="1009459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457512"/>
        <c:crosses val="autoZero"/>
        <c:auto val="1"/>
        <c:lblAlgn val="ctr"/>
        <c:lblOffset val="100"/>
        <c:noMultiLvlLbl val="0"/>
      </c:catAx>
      <c:valAx>
        <c:axId val="1009457512"/>
        <c:scaling>
          <c:orientation val="minMax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 dirty="0">
                    <a:solidFill>
                      <a:srgbClr val="00B050"/>
                    </a:solidFill>
                  </a:rPr>
                  <a:t>Javul   </a:t>
                </a:r>
                <a:r>
                  <a:rPr lang="hu-HU" dirty="0"/>
                  <a:t>  </a:t>
                </a:r>
                <a:r>
                  <a:rPr lang="hu-HU" b="1" dirty="0">
                    <a:solidFill>
                      <a:srgbClr val="FF0000"/>
                    </a:solidFill>
                  </a:rPr>
                  <a:t>Romlik</a:t>
                </a:r>
              </a:p>
            </c:rich>
          </c:tx>
          <c:layout>
            <c:manualLayout>
              <c:xMode val="edge"/>
              <c:yMode val="edge"/>
              <c:x val="0.95972222222222225"/>
              <c:y val="0.2722534763277140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459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6908477411843166"/>
          <c:w val="0.97004573349102907"/>
          <c:h val="0.130915165707761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751312335958"/>
          <c:y val="6.281440978401609E-2"/>
          <c:w val="0.81606791338582685"/>
          <c:h val="0.7834346915683372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'Új verzió'!$A$248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AF9-4AE5-9E9A-A6FAFA3B0642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AF9-4AE5-9E9A-A6FAFA3B0642}"/>
              </c:ext>
            </c:extLst>
          </c:dPt>
          <c:dLbls>
            <c:dLbl>
              <c:idx val="0"/>
              <c:layout>
                <c:manualLayout>
                  <c:x val="-1.9444389763779529E-2"/>
                  <c:y val="2.15575524739181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5694444444444429E-2"/>
                      <c:h val="7.807579260668712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34E1-4781-9F71-597C63E18E74}"/>
                </c:ext>
              </c:extLst>
            </c:dLbl>
            <c:dLbl>
              <c:idx val="1"/>
              <c:layout>
                <c:manualLayout>
                  <c:x val="-5.0925337632079971E-17"/>
                  <c:y val="1.34729398654955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AF9-4AE5-9E9A-A6FAFA3B0642}"/>
                </c:ext>
              </c:extLst>
            </c:dLbl>
            <c:dLbl>
              <c:idx val="2"/>
              <c:layout>
                <c:manualLayout>
                  <c:x val="9.7222222222221721E-3"/>
                  <c:y val="1.3474637243746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AF9-4AE5-9E9A-A6FAFA3B0642}"/>
                </c:ext>
              </c:extLst>
            </c:dLbl>
            <c:dLbl>
              <c:idx val="3"/>
              <c:layout>
                <c:manualLayout>
                  <c:x val="-2.7777777777777779E-3"/>
                  <c:y val="6.3651684413795813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4E1-4781-9F71-597C63E18E74}"/>
                </c:ext>
              </c:extLst>
            </c:dLbl>
            <c:dLbl>
              <c:idx val="4"/>
              <c:layout>
                <c:manualLayout>
                  <c:x val="-8.3333333333333332E-3"/>
                  <c:y val="1.3473152037776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4E1-4781-9F71-597C63E18E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verzió'!$B$247:$F$247</c:f>
              <c:strCache>
                <c:ptCount val="5"/>
                <c:pt idx="0">
                  <c:v>Kis</c:v>
                </c:pt>
                <c:pt idx="1">
                  <c:v>Mikro</c:v>
                </c:pt>
                <c:pt idx="2">
                  <c:v>A válaszadók súlyozott átlaga</c:v>
                </c:pt>
                <c:pt idx="3">
                  <c:v>Közép</c:v>
                </c:pt>
                <c:pt idx="4">
                  <c:v>Nagy</c:v>
                </c:pt>
              </c:strCache>
            </c:strRef>
          </c:cat>
          <c:val>
            <c:numRef>
              <c:f>'Új verzió'!$B$248:$F$248</c:f>
              <c:numCache>
                <c:formatCode>General\ "pont"</c:formatCode>
                <c:ptCount val="5"/>
                <c:pt idx="0">
                  <c:v>-28</c:v>
                </c:pt>
                <c:pt idx="1">
                  <c:v>-28</c:v>
                </c:pt>
                <c:pt idx="2">
                  <c:v>-26</c:v>
                </c:pt>
                <c:pt idx="3">
                  <c:v>-20</c:v>
                </c:pt>
                <c:pt idx="4">
                  <c:v>-24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AF9-4AE5-9E9A-A6FAFA3B0642}"/>
            </c:ext>
          </c:extLst>
        </c:ser>
        <c:ser>
          <c:idx val="1"/>
          <c:order val="1"/>
          <c:tx>
            <c:strRef>
              <c:f>'Új verzió'!$A$249</c:f>
              <c:strCache>
                <c:ptCount val="1"/>
                <c:pt idx="0">
                  <c:v>Március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EAF9-4AE5-9E9A-A6FAFA3B0642}"/>
              </c:ext>
            </c:extLst>
          </c:dPt>
          <c:dLbls>
            <c:dLbl>
              <c:idx val="0"/>
              <c:layout>
                <c:manualLayout>
                  <c:x val="9.7222222222222224E-3"/>
                  <c:y val="1.3473152037776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4E1-4781-9F71-597C63E18E74}"/>
                </c:ext>
              </c:extLst>
            </c:dLbl>
            <c:dLbl>
              <c:idx val="1"/>
              <c:layout>
                <c:manualLayout>
                  <c:x val="1.2499999999999949E-2"/>
                  <c:y val="1.3474637243746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4E1-4781-9F71-597C63E18E74}"/>
                </c:ext>
              </c:extLst>
            </c:dLbl>
            <c:dLbl>
              <c:idx val="2"/>
              <c:layout>
                <c:manualLayout>
                  <c:x val="1.2499945319335083E-2"/>
                  <c:y val="2.425320130842412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5694444444444429E-2"/>
                      <c:h val="7.807579260668712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EAF9-4AE5-9E9A-A6FAFA3B0642}"/>
                </c:ext>
              </c:extLst>
            </c:dLbl>
            <c:dLbl>
              <c:idx val="3"/>
              <c:layout>
                <c:manualLayout>
                  <c:x val="2.4999999999999897E-2"/>
                  <c:y val="8.08461260842268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4E1-4781-9F71-597C63E18E74}"/>
                </c:ext>
              </c:extLst>
            </c:dLbl>
            <c:dLbl>
              <c:idx val="4"/>
              <c:layout>
                <c:manualLayout>
                  <c:x val="8.3333333333332309E-3"/>
                  <c:y val="5.38960029076094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4E1-4781-9F71-597C63E18E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verzió'!$B$247:$F$247</c:f>
              <c:strCache>
                <c:ptCount val="5"/>
                <c:pt idx="0">
                  <c:v>Kis</c:v>
                </c:pt>
                <c:pt idx="1">
                  <c:v>Mikro</c:v>
                </c:pt>
                <c:pt idx="2">
                  <c:v>A válaszadók súlyozott átlaga</c:v>
                </c:pt>
                <c:pt idx="3">
                  <c:v>Közép</c:v>
                </c:pt>
                <c:pt idx="4">
                  <c:v>Nagy</c:v>
                </c:pt>
              </c:strCache>
            </c:strRef>
          </c:cat>
          <c:val>
            <c:numRef>
              <c:f>'Új verzió'!$B$249:$F$249</c:f>
              <c:numCache>
                <c:formatCode>General\ "pont"</c:formatCode>
                <c:ptCount val="5"/>
                <c:pt idx="0">
                  <c:v>-29</c:v>
                </c:pt>
                <c:pt idx="1">
                  <c:v>-26</c:v>
                </c:pt>
                <c:pt idx="2">
                  <c:v>-19</c:v>
                </c:pt>
                <c:pt idx="3">
                  <c:v>-18</c:v>
                </c:pt>
                <c:pt idx="4">
                  <c:v>-8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AF9-4AE5-9E9A-A6FAFA3B064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50"/>
        <c:axId val="1896913791"/>
        <c:axId val="1896925439"/>
      </c:barChart>
      <c:catAx>
        <c:axId val="18969137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25439"/>
        <c:crosses val="autoZero"/>
        <c:auto val="1"/>
        <c:lblAlgn val="ctr"/>
        <c:lblOffset val="100"/>
        <c:noMultiLvlLbl val="0"/>
      </c:catAx>
      <c:valAx>
        <c:axId val="1896925439"/>
        <c:scaling>
          <c:orientation val="minMax"/>
          <c:max val="10"/>
          <c:min val="-30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>
                    <a:solidFill>
                      <a:srgbClr val="00B050"/>
                    </a:solidFill>
                  </a:rPr>
                  <a:t>Több</a:t>
                </a:r>
                <a:r>
                  <a:rPr lang="hu-HU" b="1"/>
                  <a:t>   </a:t>
                </a:r>
                <a:r>
                  <a:rPr lang="hu-HU" b="1">
                    <a:solidFill>
                      <a:srgbClr val="FF0000"/>
                    </a:solidFill>
                  </a:rPr>
                  <a:t>Kevesebb</a:t>
                </a:r>
              </a:p>
            </c:rich>
          </c:tx>
          <c:layout>
            <c:manualLayout>
              <c:xMode val="edge"/>
              <c:yMode val="edge"/>
              <c:x val="0.96123589238845142"/>
              <c:y val="0.1174965537917202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13791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5246095800524935"/>
          <c:y val="0.55408871257437631"/>
          <c:w val="0.14646697287839019"/>
          <c:h val="0.187382011190392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3.8202655206930031E-2"/>
          <c:w val="0.77955424321959765"/>
          <c:h val="0.7612865109768119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verzió'!$L$180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762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58A-439E-87F4-A520BBC6E98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58A-439E-87F4-A520BBC6E98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58A-439E-87F4-A520BBC6E985}"/>
                </c:ext>
              </c:extLst>
            </c:dLbl>
            <c:dLbl>
              <c:idx val="3"/>
              <c:layout>
                <c:manualLayout>
                  <c:x val="-1.0416119860019535E-3"/>
                  <c:y val="4.7790714301841637E-3"/>
                </c:manualLayout>
              </c:layout>
              <c:numFmt formatCode="General\ &quot;pont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4805555555555546E-2"/>
                      <c:h val="9.791132000210732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58A-439E-87F4-A520BBC6E985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verzió'!$K$181:$K$184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verzió'!$L$181:$L$184</c:f>
              <c:numCache>
                <c:formatCode>0</c:formatCode>
                <c:ptCount val="4"/>
                <c:pt idx="0">
                  <c:v>13.5</c:v>
                </c:pt>
                <c:pt idx="1">
                  <c:v>33</c:v>
                </c:pt>
                <c:pt idx="2">
                  <c:v>30</c:v>
                </c:pt>
                <c:pt idx="3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4FD-44C4-9EA7-C44EEC017F69}"/>
            </c:ext>
          </c:extLst>
        </c:ser>
        <c:ser>
          <c:idx val="1"/>
          <c:order val="1"/>
          <c:tx>
            <c:strRef>
              <c:f>'Új verzió'!$M$180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762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58A-439E-87F4-A520BBC6E98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58A-439E-87F4-A520BBC6E98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58A-439E-87F4-A520BBC6E985}"/>
                </c:ext>
              </c:extLst>
            </c:dLbl>
            <c:dLbl>
              <c:idx val="3"/>
              <c:layout>
                <c:manualLayout>
                  <c:x val="1.0185067526415994E-16"/>
                  <c:y val="-2.8674428581104985E-2"/>
                </c:manualLayout>
              </c:layout>
              <c:numFmt formatCode="General\ &quot;pont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6375000000000002E-2"/>
                      <c:h val="6.92368914210023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358A-439E-87F4-A520BBC6E985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verzió'!$K$181:$K$184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verzió'!$M$181:$M$184</c:f>
              <c:numCache>
                <c:formatCode>0</c:formatCode>
                <c:ptCount val="4"/>
                <c:pt idx="0">
                  <c:v>15</c:v>
                </c:pt>
                <c:pt idx="1">
                  <c:v>38</c:v>
                </c:pt>
                <c:pt idx="2">
                  <c:v>32</c:v>
                </c:pt>
                <c:pt idx="3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4FD-44C4-9EA7-C44EEC017F69}"/>
            </c:ext>
          </c:extLst>
        </c:ser>
        <c:ser>
          <c:idx val="2"/>
          <c:order val="2"/>
          <c:tx>
            <c:strRef>
              <c:f>'Új verzió'!$N$180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76200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58A-439E-87F4-A520BBC6E98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58A-439E-87F4-A520BBC6E98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58A-439E-87F4-A520BBC6E985}"/>
                </c:ext>
              </c:extLst>
            </c:dLbl>
            <c:dLbl>
              <c:idx val="3"/>
              <c:layout>
                <c:manualLayout>
                  <c:x val="-6.6986111111111107E-2"/>
                  <c:y val="4.7820630536384828E-2"/>
                </c:manualLayout>
              </c:layout>
              <c:numFmt formatCode="0\ &quot;pont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58A-439E-87F4-A520BBC6E9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verzió'!$K$181:$K$184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verzió'!$N$181:$N$184</c:f>
              <c:numCache>
                <c:formatCode>0</c:formatCode>
                <c:ptCount val="4"/>
                <c:pt idx="0">
                  <c:v>-11.25</c:v>
                </c:pt>
                <c:pt idx="1">
                  <c:v>1.75</c:v>
                </c:pt>
                <c:pt idx="2">
                  <c:v>3.75</c:v>
                </c:pt>
                <c:pt idx="3">
                  <c:v>-0.75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4FD-44C4-9EA7-C44EEC017F69}"/>
            </c:ext>
          </c:extLst>
        </c:ser>
        <c:ser>
          <c:idx val="3"/>
          <c:order val="3"/>
          <c:tx>
            <c:strRef>
              <c:f>'Új verzió'!$O$180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762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58A-439E-87F4-A520BBC6E98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58A-439E-87F4-A520BBC6E98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58A-439E-87F4-A520BBC6E985}"/>
                </c:ext>
              </c:extLst>
            </c:dLbl>
            <c:dLbl>
              <c:idx val="3"/>
              <c:layout>
                <c:manualLayout>
                  <c:x val="-5.4680664815034713E-8"/>
                  <c:y val="-5.0180250016933721E-2"/>
                </c:manualLayout>
              </c:layout>
              <c:numFmt formatCode="General\ &quot;pont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9666666666666653E-2"/>
                      <c:h val="9.313224857192314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58A-439E-87F4-A520BBC6E985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verzió'!$K$181:$K$184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verzió'!$O$181:$O$184</c:f>
              <c:numCache>
                <c:formatCode>0</c:formatCode>
                <c:ptCount val="4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4FD-44C4-9EA7-C44EEC017F69}"/>
            </c:ext>
          </c:extLst>
        </c:ser>
        <c:dLbls>
          <c:dLblPos val="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79036448"/>
        <c:axId val="979037104"/>
      </c:lineChart>
      <c:catAx>
        <c:axId val="97903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7104"/>
        <c:crosses val="autoZero"/>
        <c:auto val="1"/>
        <c:lblAlgn val="ctr"/>
        <c:lblOffset val="100"/>
        <c:noMultiLvlLbl val="0"/>
      </c:catAx>
      <c:valAx>
        <c:axId val="979037104"/>
        <c:scaling>
          <c:orientation val="minMax"/>
          <c:max val="40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 i="0" u="none" strike="noStrike" kern="1200" baseline="0" dirty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rPr>
                  <a:t>Tervez</a:t>
                </a:r>
                <a:r>
                  <a:rPr lang="hu-HU" dirty="0"/>
                  <a:t> </a:t>
                </a:r>
                <a:r>
                  <a:rPr lang="hu-HU" b="1" dirty="0">
                    <a:solidFill>
                      <a:srgbClr val="00B050"/>
                    </a:solidFill>
                  </a:rPr>
                  <a:t>beruházást</a:t>
                </a:r>
                <a:r>
                  <a:rPr lang="hu-HU" dirty="0"/>
                  <a:t>   </a:t>
                </a:r>
                <a:r>
                  <a:rPr lang="hu-HU" b="1" dirty="0">
                    <a:solidFill>
                      <a:srgbClr val="FF0000"/>
                    </a:solidFill>
                  </a:rPr>
                  <a:t>Elhalasztotta</a:t>
                </a:r>
              </a:p>
            </c:rich>
          </c:tx>
          <c:layout>
            <c:manualLayout>
              <c:xMode val="edge"/>
              <c:yMode val="edge"/>
              <c:x val="0.95416666666666672"/>
              <c:y val="0.2126718772343099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709402352657839"/>
          <c:w val="0.99844510061242342"/>
          <c:h val="0.11472255044366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702909011373578"/>
          <c:y val="4.307967217685154E-2"/>
          <c:w val="0.76292224409448817"/>
          <c:h val="0.76584709465069123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verzió'!$B$199</c:f>
              <c:strCache>
                <c:ptCount val="1"/>
                <c:pt idx="0">
                  <c:v>Mikro</c:v>
                </c:pt>
              </c:strCache>
            </c:strRef>
          </c:tx>
          <c:spPr>
            <a:ln w="76200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70F-442A-B779-60E95B9A163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70F-442A-B779-60E95B9A163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70F-442A-B779-60E95B9A1631}"/>
                </c:ext>
              </c:extLst>
            </c:dLbl>
            <c:dLbl>
              <c:idx val="3"/>
              <c:layout>
                <c:manualLayout>
                  <c:x val="-6.5597222222222321E-2"/>
                  <c:y val="4.5841730935418788E-2"/>
                </c:manualLayout>
              </c:layout>
              <c:numFmt formatCode="General\ &quot;pont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70F-442A-B779-60E95B9A1631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verzió'!$A$200:$A$203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verzió'!$B$200:$B$203</c:f>
              <c:numCache>
                <c:formatCode>General</c:formatCode>
                <c:ptCount val="4"/>
                <c:pt idx="0">
                  <c:v>-3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DAB-45B4-8AFB-704F2A7E63B4}"/>
            </c:ext>
          </c:extLst>
        </c:ser>
        <c:ser>
          <c:idx val="1"/>
          <c:order val="1"/>
          <c:tx>
            <c:strRef>
              <c:f>'Új verzió'!$C$199</c:f>
              <c:strCache>
                <c:ptCount val="1"/>
                <c:pt idx="0">
                  <c:v>Kis</c:v>
                </c:pt>
              </c:strCache>
            </c:strRef>
          </c:tx>
          <c:spPr>
            <a:ln w="762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70F-442A-B779-60E95B9A163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70F-442A-B779-60E95B9A163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70F-442A-B779-60E95B9A1631}"/>
                </c:ext>
              </c:extLst>
            </c:dLbl>
            <c:dLbl>
              <c:idx val="3"/>
              <c:layout>
                <c:manualLayout>
                  <c:x val="-6.9444444444444448E-2"/>
                  <c:y val="3.23350556771892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BFF-40B8-83D6-C53B563922BF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verzió'!$A$200:$A$203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verzió'!$C$200:$C$203</c:f>
              <c:numCache>
                <c:formatCode>General</c:formatCode>
                <c:ptCount val="4"/>
                <c:pt idx="0">
                  <c:v>1</c:v>
                </c:pt>
                <c:pt idx="1">
                  <c:v>8</c:v>
                </c:pt>
                <c:pt idx="2">
                  <c:v>11</c:v>
                </c:pt>
                <c:pt idx="3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DAB-45B4-8AFB-704F2A7E63B4}"/>
            </c:ext>
          </c:extLst>
        </c:ser>
        <c:ser>
          <c:idx val="2"/>
          <c:order val="2"/>
          <c:tx>
            <c:strRef>
              <c:f>'Új verzió'!$D$199</c:f>
              <c:strCache>
                <c:ptCount val="1"/>
                <c:pt idx="0">
                  <c:v>Közép</c:v>
                </c:pt>
              </c:strCache>
            </c:strRef>
          </c:tx>
          <c:spPr>
            <a:ln w="762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70F-442A-B779-60E95B9A163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70F-442A-B779-60E95B9A163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70F-442A-B779-60E95B9A1631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verzió'!$A$200:$A$203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verzió'!$D$200:$D$203</c:f>
              <c:numCache>
                <c:formatCode>General</c:formatCode>
                <c:ptCount val="4"/>
                <c:pt idx="0">
                  <c:v>4</c:v>
                </c:pt>
                <c:pt idx="1">
                  <c:v>15</c:v>
                </c:pt>
                <c:pt idx="2">
                  <c:v>19</c:v>
                </c:pt>
                <c:pt idx="3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DAB-45B4-8AFB-704F2A7E63B4}"/>
            </c:ext>
          </c:extLst>
        </c:ser>
        <c:ser>
          <c:idx val="3"/>
          <c:order val="3"/>
          <c:tx>
            <c:strRef>
              <c:f>'Új verzió'!$E$199</c:f>
              <c:strCache>
                <c:ptCount val="1"/>
                <c:pt idx="0">
                  <c:v>Nagy</c:v>
                </c:pt>
              </c:strCache>
            </c:strRef>
          </c:tx>
          <c:spPr>
            <a:ln w="762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70F-442A-B779-60E95B9A163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70F-442A-B779-60E95B9A163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70F-442A-B779-60E95B9A1631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verzió'!$A$200:$A$203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verzió'!$E$200:$E$203</c:f>
              <c:numCache>
                <c:formatCode>General</c:formatCode>
                <c:ptCount val="4"/>
                <c:pt idx="0">
                  <c:v>6</c:v>
                </c:pt>
                <c:pt idx="1">
                  <c:v>14</c:v>
                </c:pt>
                <c:pt idx="2">
                  <c:v>14</c:v>
                </c:pt>
                <c:pt idx="3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DAB-45B4-8AFB-704F2A7E63B4}"/>
            </c:ext>
          </c:extLst>
        </c:ser>
        <c:ser>
          <c:idx val="4"/>
          <c:order val="4"/>
          <c:tx>
            <c:strRef>
              <c:f>'Új verzió'!$F$199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762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70F-442A-B779-60E95B9A163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70F-442A-B779-60E95B9A163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70F-442A-B779-60E95B9A1631}"/>
                </c:ext>
              </c:extLst>
            </c:dLbl>
            <c:dLbl>
              <c:idx val="3"/>
              <c:layout>
                <c:manualLayout>
                  <c:x val="5.5555555555555558E-3"/>
                  <c:y val="-4.85025835157838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BFF-40B8-83D6-C53B563922BF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verzió'!$A$200:$A$203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verzió'!$F$200:$F$203</c:f>
              <c:numCache>
                <c:formatCode>General</c:formatCode>
                <c:ptCount val="4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DAB-45B4-8AFB-704F2A7E63B4}"/>
            </c:ext>
          </c:extLst>
        </c:ser>
        <c:dLbls>
          <c:dLblPos val="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12473712"/>
        <c:axId val="912482032"/>
      </c:lineChart>
      <c:catAx>
        <c:axId val="912473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12482032"/>
        <c:crosses val="autoZero"/>
        <c:auto val="1"/>
        <c:lblAlgn val="ctr"/>
        <c:lblOffset val="50"/>
        <c:noMultiLvlLbl val="0"/>
      </c:catAx>
      <c:valAx>
        <c:axId val="912482032"/>
        <c:scaling>
          <c:orientation val="minMax"/>
          <c:max val="30"/>
          <c:min val="-10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 dirty="0">
                    <a:solidFill>
                      <a:srgbClr val="00B050"/>
                    </a:solidFill>
                  </a:rPr>
                  <a:t>Nő</a:t>
                </a:r>
                <a:r>
                  <a:rPr lang="hu-HU" b="1" dirty="0"/>
                  <a:t>      </a:t>
                </a:r>
                <a:r>
                  <a:rPr lang="hu-HU" b="1" dirty="0">
                    <a:solidFill>
                      <a:srgbClr val="FF0000"/>
                    </a:solidFill>
                  </a:rPr>
                  <a:t>Csökken</a:t>
                </a:r>
              </a:p>
            </c:rich>
          </c:tx>
          <c:layout>
            <c:manualLayout>
              <c:xMode val="edge"/>
              <c:yMode val="edge"/>
              <c:x val="0.95308978565179348"/>
              <c:y val="0.4954390385540374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1247371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640234033245844E-2"/>
          <c:y val="0.90904365253733643"/>
          <c:w val="0.86441743219597555"/>
          <c:h val="7.47888196240689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977220034995626"/>
          <c:y val="4.1363438477790587E-2"/>
          <c:w val="0.7601444663167104"/>
          <c:h val="0.775175417884995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verzió'!$B$218</c:f>
              <c:strCache>
                <c:ptCount val="1"/>
                <c:pt idx="0">
                  <c:v>Mikro</c:v>
                </c:pt>
              </c:strCache>
            </c:strRef>
          </c:tx>
          <c:spPr>
            <a:ln w="76200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5B1-43A4-B6E7-43221E13833E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5B1-43A4-B6E7-43221E13833E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5B1-43A4-B6E7-43221E13833E}"/>
                </c:ext>
              </c:extLst>
            </c:dLbl>
            <c:dLbl>
              <c:idx val="3"/>
              <c:layout>
                <c:manualLayout>
                  <c:x val="-8.4069444444444544E-2"/>
                  <c:y val="4.1428221321826608E-2"/>
                </c:manualLayout>
              </c:layout>
              <c:numFmt formatCode="General\ &quot;pont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5B1-43A4-B6E7-43221E13833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verzió'!$A$219:$A$222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verzió'!$B$219:$B$222</c:f>
              <c:numCache>
                <c:formatCode>General</c:formatCode>
                <c:ptCount val="4"/>
                <c:pt idx="0">
                  <c:v>-1</c:v>
                </c:pt>
                <c:pt idx="1">
                  <c:v>-1</c:v>
                </c:pt>
                <c:pt idx="2">
                  <c:v>2</c:v>
                </c:pt>
                <c:pt idx="3">
                  <c:v>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22D-4586-9C23-E029D76613A2}"/>
            </c:ext>
          </c:extLst>
        </c:ser>
        <c:ser>
          <c:idx val="1"/>
          <c:order val="1"/>
          <c:tx>
            <c:strRef>
              <c:f>'Új verzió'!$C$218</c:f>
              <c:strCache>
                <c:ptCount val="1"/>
                <c:pt idx="0">
                  <c:v>Kis</c:v>
                </c:pt>
              </c:strCache>
            </c:strRef>
          </c:tx>
          <c:spPr>
            <a:ln w="762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5B1-43A4-B6E7-43221E13833E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5B1-43A4-B6E7-43221E13833E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5B1-43A4-B6E7-43221E13833E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verzió'!$A$219:$A$222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verzió'!$C$219:$C$222</c:f>
              <c:numCache>
                <c:formatCode>General</c:formatCode>
                <c:ptCount val="4"/>
                <c:pt idx="0">
                  <c:v>21</c:v>
                </c:pt>
                <c:pt idx="1">
                  <c:v>25</c:v>
                </c:pt>
                <c:pt idx="2">
                  <c:v>24</c:v>
                </c:pt>
                <c:pt idx="3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22D-4586-9C23-E029D76613A2}"/>
            </c:ext>
          </c:extLst>
        </c:ser>
        <c:ser>
          <c:idx val="2"/>
          <c:order val="2"/>
          <c:tx>
            <c:strRef>
              <c:f>'Új verzió'!$D$218</c:f>
              <c:strCache>
                <c:ptCount val="1"/>
                <c:pt idx="0">
                  <c:v>Közép</c:v>
                </c:pt>
              </c:strCache>
            </c:strRef>
          </c:tx>
          <c:spPr>
            <a:ln w="762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5B1-43A4-B6E7-43221E13833E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5B1-43A4-B6E7-43221E13833E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5B1-43A4-B6E7-43221E13833E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verzió'!$A$219:$A$222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verzió'!$D$219:$D$222</c:f>
              <c:numCache>
                <c:formatCode>General</c:formatCode>
                <c:ptCount val="4"/>
                <c:pt idx="0">
                  <c:v>33</c:v>
                </c:pt>
                <c:pt idx="1">
                  <c:v>38</c:v>
                </c:pt>
                <c:pt idx="2">
                  <c:v>35</c:v>
                </c:pt>
                <c:pt idx="3">
                  <c:v>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22D-4586-9C23-E029D76613A2}"/>
            </c:ext>
          </c:extLst>
        </c:ser>
        <c:ser>
          <c:idx val="3"/>
          <c:order val="3"/>
          <c:tx>
            <c:strRef>
              <c:f>'Új verzió'!$E$218</c:f>
              <c:strCache>
                <c:ptCount val="1"/>
                <c:pt idx="0">
                  <c:v>Nagy</c:v>
                </c:pt>
              </c:strCache>
            </c:strRef>
          </c:tx>
          <c:spPr>
            <a:ln w="762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5B1-43A4-B6E7-43221E13833E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5B1-43A4-B6E7-43221E13833E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5B1-43A4-B6E7-43221E13833E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verzió'!$A$219:$A$222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verzió'!$E$219:$E$222</c:f>
              <c:numCache>
                <c:formatCode>General</c:formatCode>
                <c:ptCount val="4"/>
                <c:pt idx="0">
                  <c:v>32</c:v>
                </c:pt>
                <c:pt idx="1">
                  <c:v>40</c:v>
                </c:pt>
                <c:pt idx="2">
                  <c:v>31</c:v>
                </c:pt>
                <c:pt idx="3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22D-4586-9C23-E029D76613A2}"/>
            </c:ext>
          </c:extLst>
        </c:ser>
        <c:ser>
          <c:idx val="4"/>
          <c:order val="4"/>
          <c:tx>
            <c:strRef>
              <c:f>'Új verzió'!$F$218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762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5B1-43A4-B6E7-43221E13833E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5B1-43A4-B6E7-43221E13833E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B1-43A4-B6E7-43221E13833E}"/>
                </c:ext>
              </c:extLst>
            </c:dLbl>
            <c:dLbl>
              <c:idx val="3"/>
              <c:layout>
                <c:manualLayout>
                  <c:x val="-5.5555555555554534E-3"/>
                  <c:y val="-1.55234362124282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3A4-4DE1-9EBD-FDA2A443F806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verzió'!$A$219:$A$222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verzió'!$F$219:$F$222</c:f>
              <c:numCache>
                <c:formatCode>General</c:formatCode>
                <c:ptCount val="4"/>
                <c:pt idx="0">
                  <c:v>17</c:v>
                </c:pt>
                <c:pt idx="1">
                  <c:v>21</c:v>
                </c:pt>
                <c:pt idx="2">
                  <c:v>17</c:v>
                </c:pt>
                <c:pt idx="3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22D-4586-9C23-E029D76613A2}"/>
            </c:ext>
          </c:extLst>
        </c:ser>
        <c:dLbls>
          <c:dLblPos val="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44201568"/>
        <c:axId val="1844193248"/>
      </c:lineChart>
      <c:catAx>
        <c:axId val="1844201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44193248"/>
        <c:crosses val="autoZero"/>
        <c:auto val="1"/>
        <c:lblAlgn val="ctr"/>
        <c:lblOffset val="50"/>
        <c:noMultiLvlLbl val="0"/>
      </c:catAx>
      <c:valAx>
        <c:axId val="1844193248"/>
        <c:scaling>
          <c:orientation val="minMax"/>
          <c:max val="40"/>
          <c:min val="-10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 dirty="0">
                    <a:solidFill>
                      <a:srgbClr val="00B050"/>
                    </a:solidFill>
                  </a:rPr>
                  <a:t>Nő     </a:t>
                </a:r>
                <a:r>
                  <a:rPr lang="hu-HU" b="1" dirty="0">
                    <a:solidFill>
                      <a:srgbClr val="FF0000"/>
                    </a:solidFill>
                  </a:rPr>
                  <a:t>Csökken</a:t>
                </a:r>
              </a:p>
            </c:rich>
          </c:tx>
          <c:layout>
            <c:manualLayout>
              <c:xMode val="edge"/>
              <c:yMode val="edge"/>
              <c:x val="0.93475688976377935"/>
              <c:y val="0.5521020097553184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4420156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112456255468068"/>
          <c:y val="0.9281906620215874"/>
          <c:w val="0.79775076552930879"/>
          <c:h val="7.18093379784126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3.289134385724974E-2"/>
          <c:w val="0.7656653543307087"/>
          <c:h val="0.70441622866164388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verzió'!$L$237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762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4BD-4320-8B36-E93D309B35D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4BD-4320-8B36-E93D309B35D4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4BD-4320-8B36-E93D309B35D4}"/>
                </c:ext>
              </c:extLst>
            </c:dLbl>
            <c:numFmt formatCode="0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verzió'!$K$238:$K$241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verzió'!$L$238:$L$241</c:f>
              <c:numCache>
                <c:formatCode>0</c:formatCode>
                <c:ptCount val="4"/>
                <c:pt idx="0">
                  <c:v>18.5</c:v>
                </c:pt>
                <c:pt idx="1">
                  <c:v>28.5</c:v>
                </c:pt>
                <c:pt idx="2">
                  <c:v>34.5</c:v>
                </c:pt>
                <c:pt idx="3">
                  <c:v>36.5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75A-41CA-8081-2A3A8347A7E0}"/>
            </c:ext>
          </c:extLst>
        </c:ser>
        <c:ser>
          <c:idx val="1"/>
          <c:order val="1"/>
          <c:tx>
            <c:strRef>
              <c:f>'Új verzió'!$M$237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762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BD-4320-8B36-E93D309B35D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4BD-4320-8B36-E93D309B35D4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4BD-4320-8B36-E93D309B35D4}"/>
                </c:ext>
              </c:extLst>
            </c:dLbl>
            <c:dLbl>
              <c:idx val="3"/>
              <c:layout>
                <c:manualLayout>
                  <c:x val="1.0185067526415994E-16"/>
                  <c:y val="-1.348102020964154E-2"/>
                </c:manualLayout>
              </c:layout>
              <c:numFmt formatCode="General\ &quot;pont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8041666666666671E-2"/>
                      <c:h val="4.57681697614984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24BD-4320-8B36-E93D309B35D4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verzió'!$K$238:$K$241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verzió'!$M$238:$M$241</c:f>
              <c:numCache>
                <c:formatCode>0</c:formatCode>
                <c:ptCount val="4"/>
                <c:pt idx="0">
                  <c:v>13</c:v>
                </c:pt>
                <c:pt idx="1">
                  <c:v>32</c:v>
                </c:pt>
                <c:pt idx="2">
                  <c:v>25</c:v>
                </c:pt>
                <c:pt idx="3">
                  <c:v>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75A-41CA-8081-2A3A8347A7E0}"/>
            </c:ext>
          </c:extLst>
        </c:ser>
        <c:ser>
          <c:idx val="2"/>
          <c:order val="2"/>
          <c:tx>
            <c:strRef>
              <c:f>'Új verzió'!$N$237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76200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4BD-4320-8B36-E93D309B35D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4BD-4320-8B36-E93D309B35D4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4BD-4320-8B36-E93D309B35D4}"/>
                </c:ext>
              </c:extLst>
            </c:dLbl>
            <c:dLbl>
              <c:idx val="3"/>
              <c:layout>
                <c:manualLayout>
                  <c:x val="1.3888888888888889E-3"/>
                  <c:y val="1.348102020964154E-2"/>
                </c:manualLayout>
              </c:layout>
              <c:numFmt formatCode="0\ &quot;pont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4BD-4320-8B36-E93D309B35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verzió'!$K$238:$K$241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verzió'!$N$238:$N$241</c:f>
              <c:numCache>
                <c:formatCode>0</c:formatCode>
                <c:ptCount val="4"/>
                <c:pt idx="0">
                  <c:v>14</c:v>
                </c:pt>
                <c:pt idx="1">
                  <c:v>22</c:v>
                </c:pt>
                <c:pt idx="2">
                  <c:v>24.75</c:v>
                </c:pt>
                <c:pt idx="3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75A-41CA-8081-2A3A8347A7E0}"/>
            </c:ext>
          </c:extLst>
        </c:ser>
        <c:ser>
          <c:idx val="3"/>
          <c:order val="3"/>
          <c:tx>
            <c:strRef>
              <c:f>'Új verzió'!$O$237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762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4BD-4320-8B36-E93D309B35D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4BD-4320-8B36-E93D309B35D4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4BD-4320-8B36-E93D309B35D4}"/>
                </c:ext>
              </c:extLst>
            </c:dLbl>
            <c:dLbl>
              <c:idx val="3"/>
              <c:layout>
                <c:manualLayout>
                  <c:x val="1.0185067526415994E-16"/>
                  <c:y val="-4.58354687127812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4BD-4320-8B36-E93D309B35D4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verzió'!$K$238:$K$241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verzió'!$O$238:$O$241</c:f>
              <c:numCache>
                <c:formatCode>0</c:formatCode>
                <c:ptCount val="4"/>
                <c:pt idx="0">
                  <c:v>17</c:v>
                </c:pt>
                <c:pt idx="1">
                  <c:v>24</c:v>
                </c:pt>
                <c:pt idx="2">
                  <c:v>24</c:v>
                </c:pt>
                <c:pt idx="3">
                  <c:v>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75A-41CA-8081-2A3A8347A7E0}"/>
            </c:ext>
          </c:extLst>
        </c:ser>
        <c:dLbls>
          <c:dLblPos val="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17994192"/>
        <c:axId val="1017995176"/>
      </c:lineChart>
      <c:catAx>
        <c:axId val="1017994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17995176"/>
        <c:crosses val="autoZero"/>
        <c:auto val="1"/>
        <c:lblAlgn val="ctr"/>
        <c:lblOffset val="100"/>
        <c:noMultiLvlLbl val="0"/>
      </c:catAx>
      <c:valAx>
        <c:axId val="1017995176"/>
        <c:scaling>
          <c:orientation val="minMax"/>
          <c:min val="-10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 dirty="0">
                    <a:solidFill>
                      <a:schemeClr val="accent5">
                        <a:lumMod val="75000"/>
                      </a:schemeClr>
                    </a:solidFill>
                  </a:rPr>
                  <a:t>Nő</a:t>
                </a:r>
                <a:r>
                  <a:rPr lang="hu-HU" dirty="0"/>
                  <a:t>       </a:t>
                </a:r>
                <a:r>
                  <a:rPr lang="hu-HU" b="1" dirty="0">
                    <a:solidFill>
                      <a:schemeClr val="accent5">
                        <a:lumMod val="75000"/>
                      </a:schemeClr>
                    </a:solidFill>
                  </a:rPr>
                  <a:t>Csökken</a:t>
                </a:r>
              </a:p>
            </c:rich>
          </c:tx>
          <c:layout>
            <c:manualLayout>
              <c:xMode val="edge"/>
              <c:yMode val="edge"/>
              <c:x val="0.94166666666666665"/>
              <c:y val="0.5243337722272302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1799419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656042217377431"/>
          <c:w val="0.99088921697287835"/>
          <c:h val="0.101199819764644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Munka2!$B$60</c:f>
              <c:strCache>
                <c:ptCount val="1"/>
                <c:pt idx="0">
                  <c:v>Mikro</c:v>
                </c:pt>
              </c:strCache>
            </c:strRef>
          </c:tx>
          <c:spPr>
            <a:ln w="76200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3.2704943132108498E-2"/>
                  <c:y val="-8.76973129096833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F1D-472C-9D50-7D62C9625E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Munka2!$A$61:$A$64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Munka2!$B$61:$B$64</c:f>
              <c:numCache>
                <c:formatCode>General\ "pont"</c:formatCode>
                <c:ptCount val="4"/>
                <c:pt idx="0">
                  <c:v>-10</c:v>
                </c:pt>
                <c:pt idx="1">
                  <c:v>5</c:v>
                </c:pt>
                <c:pt idx="2">
                  <c:v>8</c:v>
                </c:pt>
                <c:pt idx="3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AD0-45C3-956C-6251E7741B85}"/>
            </c:ext>
          </c:extLst>
        </c:ser>
        <c:ser>
          <c:idx val="1"/>
          <c:order val="1"/>
          <c:tx>
            <c:strRef>
              <c:f>Munka2!$C$60</c:f>
              <c:strCache>
                <c:ptCount val="1"/>
                <c:pt idx="0">
                  <c:v>Kis</c:v>
                </c:pt>
              </c:strCache>
            </c:strRef>
          </c:tx>
          <c:spPr>
            <a:ln w="762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3.9208333333333331E-2"/>
                  <c:y val="-6.96353328900122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F1D-472C-9D50-7D62C9625E11}"/>
                </c:ext>
              </c:extLst>
            </c:dLbl>
            <c:dLbl>
              <c:idx val="2"/>
              <c:layout>
                <c:manualLayout>
                  <c:x val="-5.6656277340332462E-2"/>
                  <c:y val="-3.86719385705761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F1D-472C-9D50-7D62C9625E11}"/>
                </c:ext>
              </c:extLst>
            </c:dLbl>
            <c:dLbl>
              <c:idx val="3"/>
              <c:layout>
                <c:manualLayout>
                  <c:x val="-1.6621609798775153E-2"/>
                  <c:y val="-7.47958986099183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F1D-472C-9D50-7D62C9625E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Munka2!$A$61:$A$64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Munka2!$C$61:$C$64</c:f>
              <c:numCache>
                <c:formatCode>General\ "pont"</c:formatCode>
                <c:ptCount val="4"/>
                <c:pt idx="0">
                  <c:v>1</c:v>
                </c:pt>
                <c:pt idx="1">
                  <c:v>16</c:v>
                </c:pt>
                <c:pt idx="2">
                  <c:v>25</c:v>
                </c:pt>
                <c:pt idx="3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AD0-45C3-956C-6251E7741B85}"/>
            </c:ext>
          </c:extLst>
        </c:ser>
        <c:ser>
          <c:idx val="2"/>
          <c:order val="2"/>
          <c:tx>
            <c:strRef>
              <c:f>Munka2!$D$60</c:f>
              <c:strCache>
                <c:ptCount val="1"/>
                <c:pt idx="0">
                  <c:v>Közép</c:v>
                </c:pt>
              </c:strCache>
            </c:strRef>
          </c:tx>
          <c:spPr>
            <a:ln w="762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4.5545166229221348E-2"/>
                  <c:y val="-7.47958986099183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F1D-472C-9D50-7D62C9625E11}"/>
                </c:ext>
              </c:extLst>
            </c:dLbl>
            <c:dLbl>
              <c:idx val="1"/>
              <c:layout>
                <c:manualLayout>
                  <c:x val="7.2326115485563799E-3"/>
                  <c:y val="-4.38325042904821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F1D-472C-9D50-7D62C9625E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Munka2!$A$61:$A$64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Munka2!$D$61:$D$64</c:f>
              <c:numCache>
                <c:formatCode>General\ "pont"</c:formatCode>
                <c:ptCount val="4"/>
                <c:pt idx="0">
                  <c:v>10</c:v>
                </c:pt>
                <c:pt idx="1">
                  <c:v>27</c:v>
                </c:pt>
                <c:pt idx="2">
                  <c:v>30</c:v>
                </c:pt>
                <c:pt idx="3">
                  <c:v>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AD0-45C3-956C-6251E7741B85}"/>
            </c:ext>
          </c:extLst>
        </c:ser>
        <c:ser>
          <c:idx val="3"/>
          <c:order val="3"/>
          <c:tx>
            <c:strRef>
              <c:f>Munka2!$E$60</c:f>
              <c:strCache>
                <c:ptCount val="1"/>
                <c:pt idx="0">
                  <c:v>Nagy</c:v>
                </c:pt>
              </c:strCache>
            </c:strRef>
          </c:tx>
          <c:spPr>
            <a:ln w="762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3.7211832895888017E-2"/>
                  <c:y val="-6.44747671701062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F1D-472C-9D50-7D62C9625E11}"/>
                </c:ext>
              </c:extLst>
            </c:dLbl>
            <c:dLbl>
              <c:idx val="3"/>
              <c:layout>
                <c:manualLayout>
                  <c:x val="-1.7451443569553908E-2"/>
                  <c:y val="-4.12522214305291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8041666666666671E-2"/>
                      <c:h val="7.476379745307795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69E8-4076-874A-1E955D0BCC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Munka2!$A$61:$A$64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Munka2!$E$61:$E$64</c:f>
              <c:numCache>
                <c:formatCode>General\ "pont"</c:formatCode>
                <c:ptCount val="4"/>
                <c:pt idx="0">
                  <c:v>19</c:v>
                </c:pt>
                <c:pt idx="1">
                  <c:v>31</c:v>
                </c:pt>
                <c:pt idx="2">
                  <c:v>37</c:v>
                </c:pt>
                <c:pt idx="3">
                  <c:v>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AD0-45C3-956C-6251E7741B85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05343440"/>
        <c:axId val="1005346064"/>
      </c:lineChart>
      <c:catAx>
        <c:axId val="100534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6064"/>
        <c:crosses val="autoZero"/>
        <c:auto val="1"/>
        <c:lblAlgn val="ctr"/>
        <c:lblOffset val="0"/>
        <c:noMultiLvlLbl val="0"/>
      </c:catAx>
      <c:valAx>
        <c:axId val="1005346064"/>
        <c:scaling>
          <c:orientation val="minMax"/>
          <c:max val="40"/>
          <c:min val="-1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3440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67692475940508"/>
          <c:y val="0.92838374129230727"/>
          <c:w val="0.44785039370078739"/>
          <c:h val="7.161625870769275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217279090113741"/>
          <c:y val="2.642620347427586E-2"/>
          <c:w val="0.54463626421697287"/>
          <c:h val="0.805102587770369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Munka2!$B$25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76A-479F-B39D-788DB082C4D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57B3-4CC7-9B58-3B7FCC3EC9AD}"/>
              </c:ext>
            </c:extLst>
          </c:dPt>
          <c:dLbls>
            <c:delete val="1"/>
          </c:dLbls>
          <c:cat>
            <c:strRef>
              <c:f>Munka2!$A$26:$A$32</c:f>
              <c:strCache>
                <c:ptCount val="7"/>
                <c:pt idx="0">
                  <c:v>Kapacitás jelenlegi szintje</c:v>
                </c:pt>
                <c:pt idx="1">
                  <c:v>Árbevétel jelenlegi szintje</c:v>
                </c:pt>
                <c:pt idx="2">
                  <c:v>Üzleti környezet jelenleg</c:v>
                </c:pt>
                <c:pt idx="3">
                  <c:v>Jelenlegi helyzet indexe</c:v>
                </c:pt>
                <c:pt idx="4">
                  <c:v>Eddig megvalósított beruházások*</c:v>
                </c:pt>
                <c:pt idx="5">
                  <c:v>Vevői rendelésállomány</c:v>
                </c:pt>
                <c:pt idx="6">
                  <c:v>Beszállítói rendelésállomány</c:v>
                </c:pt>
              </c:strCache>
            </c:strRef>
          </c:cat>
          <c:val>
            <c:numRef>
              <c:f>Munka2!$B$26:$B$32</c:f>
              <c:numCache>
                <c:formatCode>General\ "pont"</c:formatCode>
                <c:ptCount val="7"/>
                <c:pt idx="0">
                  <c:v>-46</c:v>
                </c:pt>
                <c:pt idx="1">
                  <c:v>-33</c:v>
                </c:pt>
                <c:pt idx="2">
                  <c:v>-24</c:v>
                </c:pt>
                <c:pt idx="3">
                  <c:v>-32</c:v>
                </c:pt>
                <c:pt idx="4">
                  <c:v>0</c:v>
                </c:pt>
                <c:pt idx="5">
                  <c:v>-30</c:v>
                </c:pt>
                <c:pt idx="6">
                  <c:v>-28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6A-479F-B39D-788DB082C4D5}"/>
            </c:ext>
          </c:extLst>
        </c:ser>
        <c:ser>
          <c:idx val="1"/>
          <c:order val="1"/>
          <c:tx>
            <c:strRef>
              <c:f>Munka2!$C$25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376A-479F-B39D-788DB082C4D5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57B3-4CC7-9B58-3B7FCC3EC9AD}"/>
              </c:ext>
            </c:extLst>
          </c:dPt>
          <c:dLbls>
            <c:delete val="1"/>
          </c:dLbls>
          <c:cat>
            <c:strRef>
              <c:f>Munka2!$A$26:$A$32</c:f>
              <c:strCache>
                <c:ptCount val="7"/>
                <c:pt idx="0">
                  <c:v>Kapacitás jelenlegi szintje</c:v>
                </c:pt>
                <c:pt idx="1">
                  <c:v>Árbevétel jelenlegi szintje</c:v>
                </c:pt>
                <c:pt idx="2">
                  <c:v>Üzleti környezet jelenleg</c:v>
                </c:pt>
                <c:pt idx="3">
                  <c:v>Jelenlegi helyzet indexe</c:v>
                </c:pt>
                <c:pt idx="4">
                  <c:v>Eddig megvalósított beruházások*</c:v>
                </c:pt>
                <c:pt idx="5">
                  <c:v>Vevői rendelésállomány</c:v>
                </c:pt>
                <c:pt idx="6">
                  <c:v>Beszállítói rendelésállomány</c:v>
                </c:pt>
              </c:strCache>
            </c:strRef>
          </c:cat>
          <c:val>
            <c:numRef>
              <c:f>Munka2!$C$26:$C$32</c:f>
              <c:numCache>
                <c:formatCode>General\ "pont"</c:formatCode>
                <c:ptCount val="7"/>
                <c:pt idx="0">
                  <c:v>-43</c:v>
                </c:pt>
                <c:pt idx="1">
                  <c:v>-33</c:v>
                </c:pt>
                <c:pt idx="2">
                  <c:v>-20</c:v>
                </c:pt>
                <c:pt idx="3">
                  <c:v>-29</c:v>
                </c:pt>
                <c:pt idx="4">
                  <c:v>0</c:v>
                </c:pt>
                <c:pt idx="5">
                  <c:v>-22</c:v>
                </c:pt>
                <c:pt idx="6">
                  <c:v>-24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76A-479F-B39D-788DB082C4D5}"/>
            </c:ext>
          </c:extLst>
        </c:ser>
        <c:ser>
          <c:idx val="2"/>
          <c:order val="2"/>
          <c:tx>
            <c:strRef>
              <c:f>Munka2!$D$25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76A-479F-B39D-788DB082C4D5}"/>
              </c:ext>
            </c:extLst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57B3-4CC7-9B58-3B7FCC3EC9AD}"/>
              </c:ext>
            </c:extLst>
          </c:dPt>
          <c:dLbls>
            <c:delete val="1"/>
          </c:dLbls>
          <c:cat>
            <c:strRef>
              <c:f>Munka2!$A$26:$A$32</c:f>
              <c:strCache>
                <c:ptCount val="7"/>
                <c:pt idx="0">
                  <c:v>Kapacitás jelenlegi szintje</c:v>
                </c:pt>
                <c:pt idx="1">
                  <c:v>Árbevétel jelenlegi szintje</c:v>
                </c:pt>
                <c:pt idx="2">
                  <c:v>Üzleti környezet jelenleg</c:v>
                </c:pt>
                <c:pt idx="3">
                  <c:v>Jelenlegi helyzet indexe</c:v>
                </c:pt>
                <c:pt idx="4">
                  <c:v>Eddig megvalósított beruházások*</c:v>
                </c:pt>
                <c:pt idx="5">
                  <c:v>Vevői rendelésállomány</c:v>
                </c:pt>
                <c:pt idx="6">
                  <c:v>Beszállítói rendelésállomány</c:v>
                </c:pt>
              </c:strCache>
            </c:strRef>
          </c:cat>
          <c:val>
            <c:numRef>
              <c:f>Munka2!$D$26:$D$32</c:f>
              <c:numCache>
                <c:formatCode>General\ "pont"</c:formatCode>
                <c:ptCount val="7"/>
                <c:pt idx="0">
                  <c:v>-44</c:v>
                </c:pt>
                <c:pt idx="1">
                  <c:v>-33</c:v>
                </c:pt>
                <c:pt idx="2">
                  <c:v>-13</c:v>
                </c:pt>
                <c:pt idx="3">
                  <c:v>-28</c:v>
                </c:pt>
                <c:pt idx="4">
                  <c:v>-26</c:v>
                </c:pt>
                <c:pt idx="5">
                  <c:v>-27</c:v>
                </c:pt>
                <c:pt idx="6">
                  <c:v>-21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76A-479F-B39D-788DB082C4D5}"/>
            </c:ext>
          </c:extLst>
        </c:ser>
        <c:ser>
          <c:idx val="3"/>
          <c:order val="3"/>
          <c:tx>
            <c:strRef>
              <c:f>Munka2!$E$25</c:f>
              <c:strCache>
                <c:ptCount val="1"/>
                <c:pt idx="0">
                  <c:v>Március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376A-479F-B39D-788DB082C4D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7B3-4CC7-9B58-3B7FCC3EC9AD}"/>
              </c:ext>
            </c:extLst>
          </c:dPt>
          <c:dLbls>
            <c:dLbl>
              <c:idx val="0"/>
              <c:layout>
                <c:manualLayout>
                  <c:x val="1.0936132983377078E-7"/>
                  <c:y val="-1.8707879336706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AE9-4A7D-B5C1-9872A2B6BF92}"/>
                </c:ext>
              </c:extLst>
            </c:dLbl>
            <c:dLbl>
              <c:idx val="1"/>
              <c:layout>
                <c:manualLayout>
                  <c:x val="5.5557742782152229E-3"/>
                  <c:y val="-1.3213101737137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57B3-4CC7-9B58-3B7FCC3EC9AD}"/>
                </c:ext>
              </c:extLst>
            </c:dLbl>
            <c:dLbl>
              <c:idx val="3"/>
              <c:layout>
                <c:manualLayout>
                  <c:x val="0"/>
                  <c:y val="-1.84983424319931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7B3-4CC7-9B58-3B7FCC3EC9AD}"/>
                </c:ext>
              </c:extLst>
            </c:dLbl>
            <c:dLbl>
              <c:idx val="4"/>
              <c:layout>
                <c:manualLayout>
                  <c:x val="0"/>
                  <c:y val="-1.05704813897103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7B3-4CC7-9B58-3B7FCC3EC9AD}"/>
                </c:ext>
              </c:extLst>
            </c:dLbl>
            <c:dLbl>
              <c:idx val="5"/>
              <c:layout>
                <c:manualLayout>
                  <c:x val="-1.3887795275590621E-3"/>
                  <c:y val="-1.05704813897103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5694444444444429E-2"/>
                      <c:h val="5.01438251326096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57B3-4CC7-9B58-3B7FCC3EC9AD}"/>
                </c:ext>
              </c:extLst>
            </c:dLbl>
            <c:dLbl>
              <c:idx val="6"/>
              <c:layout>
                <c:manualLayout>
                  <c:x val="0"/>
                  <c:y val="-1.5855722084565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7B3-4CC7-9B58-3B7FCC3EC9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Munka2!$A$26:$A$32</c:f>
              <c:strCache>
                <c:ptCount val="7"/>
                <c:pt idx="0">
                  <c:v>Kapacitás jelenlegi szintje</c:v>
                </c:pt>
                <c:pt idx="1">
                  <c:v>Árbevétel jelenlegi szintje</c:v>
                </c:pt>
                <c:pt idx="2">
                  <c:v>Üzleti környezet jelenleg</c:v>
                </c:pt>
                <c:pt idx="3">
                  <c:v>Jelenlegi helyzet indexe</c:v>
                </c:pt>
                <c:pt idx="4">
                  <c:v>Eddig megvalósított beruházások*</c:v>
                </c:pt>
                <c:pt idx="5">
                  <c:v>Vevői rendelésállomány</c:v>
                </c:pt>
                <c:pt idx="6">
                  <c:v>Beszállítói rendelésállomány</c:v>
                </c:pt>
              </c:strCache>
            </c:strRef>
          </c:cat>
          <c:val>
            <c:numRef>
              <c:f>Munka2!$E$26:$E$32</c:f>
              <c:numCache>
                <c:formatCode>General\ "pont"</c:formatCode>
                <c:ptCount val="7"/>
                <c:pt idx="0">
                  <c:v>-34</c:v>
                </c:pt>
                <c:pt idx="1">
                  <c:v>-25</c:v>
                </c:pt>
                <c:pt idx="2">
                  <c:v>-22</c:v>
                </c:pt>
                <c:pt idx="3">
                  <c:v>-21</c:v>
                </c:pt>
                <c:pt idx="4">
                  <c:v>-19</c:v>
                </c:pt>
                <c:pt idx="5">
                  <c:v>-14</c:v>
                </c:pt>
                <c:pt idx="6">
                  <c:v>-12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76A-479F-B39D-788DB082C4D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100"/>
        <c:axId val="1419960191"/>
        <c:axId val="1419959359"/>
      </c:barChart>
      <c:catAx>
        <c:axId val="141996019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419959359"/>
        <c:crosses val="autoZero"/>
        <c:auto val="1"/>
        <c:lblAlgn val="ctr"/>
        <c:lblOffset val="100"/>
        <c:noMultiLvlLbl val="0"/>
      </c:catAx>
      <c:valAx>
        <c:axId val="1419959359"/>
        <c:scaling>
          <c:orientation val="minMax"/>
          <c:max val="0"/>
        </c:scaling>
        <c:delete val="0"/>
        <c:axPos val="b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419960191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3436625109361325"/>
          <c:y val="0.92471478991686373"/>
          <c:w val="0.53126749781277338"/>
          <c:h val="7.52852100831362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823256581008683"/>
          <c:y val="2.8044217922644131E-2"/>
          <c:w val="0.53402443853626003"/>
          <c:h val="0.8046289621491385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Munka2!$B$38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7C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E91-4C13-B113-963E208984B6}"/>
              </c:ext>
            </c:extLst>
          </c:dPt>
          <c:dLbls>
            <c:delete val="1"/>
          </c:dLbls>
          <c:cat>
            <c:strRef>
              <c:f>Munka2!$A$39:$A$45</c:f>
              <c:strCache>
                <c:ptCount val="7"/>
                <c:pt idx="0">
                  <c:v>Foglalkoztatás 3 hónap múlva</c:v>
                </c:pt>
                <c:pt idx="1">
                  <c:v>Bérszint 3 hónap múlva</c:v>
                </c:pt>
                <c:pt idx="2">
                  <c:v>Üzleti környezet 3 hónap múlva</c:v>
                </c:pt>
                <c:pt idx="3">
                  <c:v>Várakozások indexe</c:v>
                </c:pt>
                <c:pt idx="4">
                  <c:v>Kapacitás-kihasználtság 3 hónap múlva</c:v>
                </c:pt>
                <c:pt idx="5">
                  <c:v>Árbevétel 3 hónap múlva</c:v>
                </c:pt>
                <c:pt idx="6">
                  <c:v>Beruházás 3 hónap múlva</c:v>
                </c:pt>
              </c:strCache>
            </c:strRef>
          </c:cat>
          <c:val>
            <c:numRef>
              <c:f>Munka2!$B$39:$B$45</c:f>
              <c:numCache>
                <c:formatCode>General\ "pont"</c:formatCode>
                <c:ptCount val="7"/>
                <c:pt idx="0">
                  <c:v>2</c:v>
                </c:pt>
                <c:pt idx="1">
                  <c:v>17</c:v>
                </c:pt>
                <c:pt idx="2">
                  <c:v>-10</c:v>
                </c:pt>
                <c:pt idx="3">
                  <c:v>4</c:v>
                </c:pt>
                <c:pt idx="4">
                  <c:v>0</c:v>
                </c:pt>
                <c:pt idx="5">
                  <c:v>0</c:v>
                </c:pt>
                <c:pt idx="6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E91-4C13-B113-963E208984B6}"/>
            </c:ext>
          </c:extLst>
        </c:ser>
        <c:ser>
          <c:idx val="1"/>
          <c:order val="1"/>
          <c:tx>
            <c:strRef>
              <c:f>Munka2!$C$38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8E91-4C13-B113-963E208984B6}"/>
              </c:ext>
            </c:extLst>
          </c:dPt>
          <c:dLbls>
            <c:delete val="1"/>
          </c:dLbls>
          <c:cat>
            <c:strRef>
              <c:f>Munka2!$A$39:$A$45</c:f>
              <c:strCache>
                <c:ptCount val="7"/>
                <c:pt idx="0">
                  <c:v>Foglalkoztatás 3 hónap múlva</c:v>
                </c:pt>
                <c:pt idx="1">
                  <c:v>Bérszint 3 hónap múlva</c:v>
                </c:pt>
                <c:pt idx="2">
                  <c:v>Üzleti környezet 3 hónap múlva</c:v>
                </c:pt>
                <c:pt idx="3">
                  <c:v>Várakozások indexe</c:v>
                </c:pt>
                <c:pt idx="4">
                  <c:v>Kapacitás-kihasználtság 3 hónap múlva</c:v>
                </c:pt>
                <c:pt idx="5">
                  <c:v>Árbevétel 3 hónap múlva</c:v>
                </c:pt>
                <c:pt idx="6">
                  <c:v>Beruházás 3 hónap múlva</c:v>
                </c:pt>
              </c:strCache>
            </c:strRef>
          </c:cat>
          <c:val>
            <c:numRef>
              <c:f>Munka2!$C$39:$C$45</c:f>
              <c:numCache>
                <c:formatCode>General\ "pont"</c:formatCode>
                <c:ptCount val="7"/>
                <c:pt idx="0">
                  <c:v>8</c:v>
                </c:pt>
                <c:pt idx="1">
                  <c:v>21</c:v>
                </c:pt>
                <c:pt idx="2">
                  <c:v>7</c:v>
                </c:pt>
                <c:pt idx="3">
                  <c:v>17</c:v>
                </c:pt>
                <c:pt idx="4">
                  <c:v>17</c:v>
                </c:pt>
                <c:pt idx="5">
                  <c:v>19</c:v>
                </c:pt>
                <c:pt idx="6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E91-4C13-B113-963E208984B6}"/>
            </c:ext>
          </c:extLst>
        </c:ser>
        <c:ser>
          <c:idx val="2"/>
          <c:order val="2"/>
          <c:tx>
            <c:strRef>
              <c:f>Munka2!$D$38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C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E91-4C13-B113-963E208984B6}"/>
              </c:ext>
            </c:extLst>
          </c:dPt>
          <c:dLbls>
            <c:delete val="1"/>
          </c:dLbls>
          <c:cat>
            <c:strRef>
              <c:f>Munka2!$A$39:$A$45</c:f>
              <c:strCache>
                <c:ptCount val="7"/>
                <c:pt idx="0">
                  <c:v>Foglalkoztatás 3 hónap múlva</c:v>
                </c:pt>
                <c:pt idx="1">
                  <c:v>Bérszint 3 hónap múlva</c:v>
                </c:pt>
                <c:pt idx="2">
                  <c:v>Üzleti környezet 3 hónap múlva</c:v>
                </c:pt>
                <c:pt idx="3">
                  <c:v>Várakozások indexe</c:v>
                </c:pt>
                <c:pt idx="4">
                  <c:v>Kapacitás-kihasználtság 3 hónap múlva</c:v>
                </c:pt>
                <c:pt idx="5">
                  <c:v>Árbevétel 3 hónap múlva</c:v>
                </c:pt>
                <c:pt idx="6">
                  <c:v>Beruházás 3 hónap múlva</c:v>
                </c:pt>
              </c:strCache>
            </c:strRef>
          </c:cat>
          <c:val>
            <c:numRef>
              <c:f>Munka2!$D$39:$D$45</c:f>
              <c:numCache>
                <c:formatCode>General\ "pont"</c:formatCode>
                <c:ptCount val="7"/>
                <c:pt idx="0">
                  <c:v>9</c:v>
                </c:pt>
                <c:pt idx="1">
                  <c:v>17</c:v>
                </c:pt>
                <c:pt idx="2">
                  <c:v>17</c:v>
                </c:pt>
                <c:pt idx="3">
                  <c:v>21</c:v>
                </c:pt>
                <c:pt idx="4">
                  <c:v>23</c:v>
                </c:pt>
                <c:pt idx="5">
                  <c:v>24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E91-4C13-B113-963E208984B6}"/>
            </c:ext>
          </c:extLst>
        </c:ser>
        <c:ser>
          <c:idx val="3"/>
          <c:order val="3"/>
          <c:tx>
            <c:strRef>
              <c:f>Munka2!$E$38</c:f>
              <c:strCache>
                <c:ptCount val="1"/>
                <c:pt idx="0">
                  <c:v>Március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8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8E91-4C13-B113-963E208984B6}"/>
              </c:ext>
            </c:extLst>
          </c:dPt>
          <c:dLbls>
            <c:dLbl>
              <c:idx val="1"/>
              <c:layout>
                <c:manualLayout>
                  <c:x val="0"/>
                  <c:y val="-1.01978974264161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5A7-481A-8CDC-5E5FAA39EE92}"/>
                </c:ext>
              </c:extLst>
            </c:dLbl>
            <c:dLbl>
              <c:idx val="2"/>
              <c:layout>
                <c:manualLayout>
                  <c:x val="4.1666662109944071E-3"/>
                  <c:y val="-1.01978974264160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5A7-481A-8CDC-5E5FAA39EE92}"/>
                </c:ext>
              </c:extLst>
            </c:dLbl>
            <c:dLbl>
              <c:idx val="3"/>
              <c:layout>
                <c:manualLayout>
                  <c:x val="-2.777777473996441E-3"/>
                  <c:y val="-1.78463204962280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E91-4C13-B113-963E208984B6}"/>
                </c:ext>
              </c:extLst>
            </c:dLbl>
            <c:dLbl>
              <c:idx val="4"/>
              <c:layout>
                <c:manualLayout>
                  <c:x val="0"/>
                  <c:y val="-1.7846320496228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5A7-481A-8CDC-5E5FAA39EE92}"/>
                </c:ext>
              </c:extLst>
            </c:dLbl>
            <c:dLbl>
              <c:idx val="6"/>
              <c:layout>
                <c:manualLayout>
                  <c:x val="6.9444436849908477E-3"/>
                  <c:y val="-1.27473717830200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5A7-481A-8CDC-5E5FAA39EE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Munka2!$A$39:$A$45</c:f>
              <c:strCache>
                <c:ptCount val="7"/>
                <c:pt idx="0">
                  <c:v>Foglalkoztatás 3 hónap múlva</c:v>
                </c:pt>
                <c:pt idx="1">
                  <c:v>Bérszint 3 hónap múlva</c:v>
                </c:pt>
                <c:pt idx="2">
                  <c:v>Üzleti környezet 3 hónap múlva</c:v>
                </c:pt>
                <c:pt idx="3">
                  <c:v>Várakozások indexe</c:v>
                </c:pt>
                <c:pt idx="4">
                  <c:v>Kapacitás-kihasználtság 3 hónap múlva</c:v>
                </c:pt>
                <c:pt idx="5">
                  <c:v>Árbevétel 3 hónap múlva</c:v>
                </c:pt>
                <c:pt idx="6">
                  <c:v>Beruházás 3 hónap múlva</c:v>
                </c:pt>
              </c:strCache>
            </c:strRef>
          </c:cat>
          <c:val>
            <c:numRef>
              <c:f>Munka2!$E$39:$E$45</c:f>
              <c:numCache>
                <c:formatCode>General\ "pont"</c:formatCode>
                <c:ptCount val="7"/>
                <c:pt idx="0">
                  <c:v>9</c:v>
                </c:pt>
                <c:pt idx="1">
                  <c:v>11</c:v>
                </c:pt>
                <c:pt idx="2">
                  <c:v>12</c:v>
                </c:pt>
                <c:pt idx="3">
                  <c:v>18</c:v>
                </c:pt>
                <c:pt idx="4">
                  <c:v>20</c:v>
                </c:pt>
                <c:pt idx="5">
                  <c:v>24</c:v>
                </c:pt>
                <c:pt idx="6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E91-4C13-B113-963E208984B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100"/>
        <c:axId val="1999188895"/>
        <c:axId val="1999190975"/>
      </c:barChart>
      <c:catAx>
        <c:axId val="199918889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999190975"/>
        <c:crosses val="autoZero"/>
        <c:auto val="1"/>
        <c:lblAlgn val="ctr"/>
        <c:lblOffset val="0"/>
        <c:noMultiLvlLbl val="0"/>
      </c:catAx>
      <c:valAx>
        <c:axId val="1999190975"/>
        <c:scaling>
          <c:orientation val="minMax"/>
        </c:scaling>
        <c:delete val="0"/>
        <c:axPos val="b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999188895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3436622546301117"/>
          <c:y val="0.92923883736742485"/>
          <c:w val="0.53126743971265966"/>
          <c:h val="7.07611626325751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verzió'!$A$5:$A$11</c:f>
              <c:strCache>
                <c:ptCount val="7"/>
                <c:pt idx="0">
                  <c:v>Szolgáltatás</c:v>
                </c:pt>
                <c:pt idx="1">
                  <c:v>Kereskedelem</c:v>
                </c:pt>
                <c:pt idx="2">
                  <c:v>Építőipar</c:v>
                </c:pt>
                <c:pt idx="3">
                  <c:v>Feldolgozóipar (gyártás)</c:v>
                </c:pt>
                <c:pt idx="4">
                  <c:v>Mezőgazdaság</c:v>
                </c:pt>
                <c:pt idx="5">
                  <c:v>Vendéglátás, szálláshely-szolgáltatás</c:v>
                </c:pt>
                <c:pt idx="6">
                  <c:v>Szállítás, raktározás</c:v>
                </c:pt>
              </c:strCache>
            </c:strRef>
          </c:cat>
          <c:val>
            <c:numRef>
              <c:f>'Új verzió'!$B$5:$B$11</c:f>
              <c:numCache>
                <c:formatCode>0%</c:formatCode>
                <c:ptCount val="7"/>
                <c:pt idx="0">
                  <c:v>0.42335437330928766</c:v>
                </c:pt>
                <c:pt idx="1">
                  <c:v>0.18755635707844906</c:v>
                </c:pt>
                <c:pt idx="2">
                  <c:v>0.12037871956717763</c:v>
                </c:pt>
                <c:pt idx="3">
                  <c:v>0.11767357980162309</c:v>
                </c:pt>
                <c:pt idx="4">
                  <c:v>6.9882777276825972E-2</c:v>
                </c:pt>
                <c:pt idx="5">
                  <c:v>5.1397655545536519E-2</c:v>
                </c:pt>
                <c:pt idx="6">
                  <c:v>2.9756537421100092E-2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5F-45E2-B7A0-63B5725FD64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832811007"/>
        <c:axId val="832819743"/>
      </c:barChart>
      <c:catAx>
        <c:axId val="832811007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32819743"/>
        <c:crosses val="autoZero"/>
        <c:auto val="1"/>
        <c:lblAlgn val="ctr"/>
        <c:lblOffset val="100"/>
        <c:noMultiLvlLbl val="0"/>
      </c:catAx>
      <c:valAx>
        <c:axId val="832819743"/>
        <c:scaling>
          <c:orientation val="minMax"/>
        </c:scaling>
        <c:delete val="0"/>
        <c:axPos val="t"/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32811007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3B3-4815-9993-1972DF97546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verzió'!$A$28:$A$30</c:f>
              <c:strCache>
                <c:ptCount val="3"/>
                <c:pt idx="0">
                  <c:v>Növekedési (2,5 %-os kamatozású) hitellel rendelkezik</c:v>
                </c:pt>
                <c:pt idx="1">
                  <c:v>Piaci alapú vagy más típusú hitellel rendelkezik</c:v>
                </c:pt>
                <c:pt idx="2">
                  <c:v>Nem rendelkezik hitellel</c:v>
                </c:pt>
              </c:strCache>
            </c:strRef>
          </c:cat>
          <c:val>
            <c:numRef>
              <c:f>'Új verzió'!$B$28:$B$30</c:f>
              <c:numCache>
                <c:formatCode>0%</c:formatCode>
                <c:ptCount val="3"/>
                <c:pt idx="0">
                  <c:v>0.17630000000000001</c:v>
                </c:pt>
                <c:pt idx="1">
                  <c:v>0.27950000000000003</c:v>
                </c:pt>
                <c:pt idx="2">
                  <c:v>0.61270000000000002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3B3-4815-9993-1972DF97546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834928527"/>
        <c:axId val="834918127"/>
      </c:barChart>
      <c:catAx>
        <c:axId val="83492852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34918127"/>
        <c:crosses val="autoZero"/>
        <c:auto val="1"/>
        <c:lblAlgn val="ctr"/>
        <c:lblOffset val="100"/>
        <c:noMultiLvlLbl val="0"/>
      </c:catAx>
      <c:valAx>
        <c:axId val="834918127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34928527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695-4528-901D-68F90648EEC4}"/>
              </c:ext>
            </c:extLst>
          </c:dPt>
          <c:dPt>
            <c:idx val="1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695-4528-901D-68F90648EEC4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695-4528-901D-68F90648EEC4}"/>
              </c:ext>
            </c:extLst>
          </c:dPt>
          <c:dPt>
            <c:idx val="3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695-4528-901D-68F90648EEC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'Új verzió'!$A$18:$A$21</c:f>
              <c:strCache>
                <c:ptCount val="4"/>
                <c:pt idx="0">
                  <c:v>1-9 fő</c:v>
                </c:pt>
                <c:pt idx="1">
                  <c:v>10-49 fő</c:v>
                </c:pt>
                <c:pt idx="2">
                  <c:v>50-249 fő</c:v>
                </c:pt>
                <c:pt idx="3">
                  <c:v>249 fő felett</c:v>
                </c:pt>
              </c:strCache>
            </c:strRef>
          </c:cat>
          <c:val>
            <c:numRef>
              <c:f>'Új verzió'!$B$18:$B$21</c:f>
              <c:numCache>
                <c:formatCode>0%</c:formatCode>
                <c:ptCount val="4"/>
                <c:pt idx="0">
                  <c:v>0.69927862939585217</c:v>
                </c:pt>
                <c:pt idx="1">
                  <c:v>0.17763751127141569</c:v>
                </c:pt>
                <c:pt idx="2">
                  <c:v>9.0171325518485126E-2</c:v>
                </c:pt>
                <c:pt idx="3">
                  <c:v>3.2912533814247066E-2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695-4528-901D-68F90648EEC4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980686789151352"/>
          <c:y val="3.0960939400153098E-2"/>
          <c:w val="0.73788757655293091"/>
          <c:h val="0.73822062635089281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verzió'!$L$45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762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03D-4F01-B767-A4E30B89B7B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03D-4F01-B767-A4E30B89B7B0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03D-4F01-B767-A4E30B89B7B0}"/>
                </c:ext>
              </c:extLst>
            </c:dLbl>
            <c:dLbl>
              <c:idx val="3"/>
              <c:layout>
                <c:manualLayout>
                  <c:x val="-2.9694444444444343E-2"/>
                  <c:y val="-6.2740328920202218E-2"/>
                </c:manualLayout>
              </c:layout>
              <c:numFmt formatCode="0\ &quot;pont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03D-4F01-B767-A4E30B89B7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verzió'!$K$46:$K$49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verzió'!$L$46:$L$49</c:f>
              <c:numCache>
                <c:formatCode>0</c:formatCode>
                <c:ptCount val="4"/>
                <c:pt idx="0">
                  <c:v>-31</c:v>
                </c:pt>
                <c:pt idx="1">
                  <c:v>-13</c:v>
                </c:pt>
                <c:pt idx="2">
                  <c:v>-27.5</c:v>
                </c:pt>
                <c:pt idx="3">
                  <c:v>-5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B83-465A-A88D-D0FB71150B91}"/>
            </c:ext>
          </c:extLst>
        </c:ser>
        <c:ser>
          <c:idx val="1"/>
          <c:order val="1"/>
          <c:tx>
            <c:strRef>
              <c:f>'Új verzió'!$M$45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762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03D-4F01-B767-A4E30B89B7B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03D-4F01-B767-A4E30B89B7B0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03D-4F01-B767-A4E30B89B7B0}"/>
                </c:ext>
              </c:extLst>
            </c:dLbl>
            <c:dLbl>
              <c:idx val="3"/>
              <c:layout>
                <c:manualLayout>
                  <c:x val="-2.3906277340332561E-2"/>
                  <c:y val="4.97280966145170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03D-4F01-B767-A4E30B89B7B0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verzió'!$K$46:$K$49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verzió'!$M$46:$M$49</c:f>
              <c:numCache>
                <c:formatCode>0</c:formatCode>
                <c:ptCount val="4"/>
                <c:pt idx="0">
                  <c:v>-7</c:v>
                </c:pt>
                <c:pt idx="1">
                  <c:v>-14</c:v>
                </c:pt>
                <c:pt idx="2">
                  <c:v>-10</c:v>
                </c:pt>
                <c:pt idx="3">
                  <c:v>-17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B83-465A-A88D-D0FB71150B91}"/>
            </c:ext>
          </c:extLst>
        </c:ser>
        <c:ser>
          <c:idx val="2"/>
          <c:order val="2"/>
          <c:tx>
            <c:strRef>
              <c:f>'Új verzió'!$N$45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76200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03D-4F01-B767-A4E30B89B7B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03D-4F01-B767-A4E30B89B7B0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03D-4F01-B767-A4E30B89B7B0}"/>
                </c:ext>
              </c:extLst>
            </c:dLbl>
            <c:dLbl>
              <c:idx val="3"/>
              <c:layout>
                <c:manualLayout>
                  <c:x val="-2.9516622922134733E-4"/>
                  <c:y val="-2.0891612442167112E-2"/>
                </c:manualLayout>
              </c:layout>
              <c:numFmt formatCode="0\ &quot;pont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03D-4F01-B767-A4E30B89B7B0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verzió'!$K$46:$K$49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verzió'!$N$46:$N$49</c:f>
              <c:numCache>
                <c:formatCode>0</c:formatCode>
                <c:ptCount val="4"/>
                <c:pt idx="0">
                  <c:v>-47.75</c:v>
                </c:pt>
                <c:pt idx="1">
                  <c:v>-50.25</c:v>
                </c:pt>
                <c:pt idx="2">
                  <c:v>-51</c:v>
                </c:pt>
                <c:pt idx="3">
                  <c:v>-50.75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B83-465A-A88D-D0FB71150B91}"/>
            </c:ext>
          </c:extLst>
        </c:ser>
        <c:ser>
          <c:idx val="3"/>
          <c:order val="3"/>
          <c:tx>
            <c:strRef>
              <c:f>'Új verzió'!$O$45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762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03D-4F01-B767-A4E30B89B7B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03D-4F01-B767-A4E30B89B7B0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03D-4F01-B767-A4E30B89B7B0}"/>
                </c:ext>
              </c:extLst>
            </c:dLbl>
            <c:dLbl>
              <c:idx val="3"/>
              <c:layout>
                <c:manualLayout>
                  <c:x val="-2.4736111111111111E-2"/>
                  <c:y val="-4.96626050208162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03D-4F01-B767-A4E30B89B7B0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verzió'!$K$46:$K$49</c:f>
              <c:strCache>
                <c:ptCount val="4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</c:strCache>
            </c:strRef>
          </c:cat>
          <c:val>
            <c:numRef>
              <c:f>'Új verzió'!$O$46:$O$49</c:f>
              <c:numCache>
                <c:formatCode>0</c:formatCode>
                <c:ptCount val="4"/>
                <c:pt idx="0">
                  <c:v>-30</c:v>
                </c:pt>
                <c:pt idx="1">
                  <c:v>-22</c:v>
                </c:pt>
                <c:pt idx="2">
                  <c:v>-27</c:v>
                </c:pt>
                <c:pt idx="3">
                  <c:v>-14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B83-465A-A88D-D0FB71150B91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91175728"/>
        <c:axId val="991179336"/>
      </c:lineChart>
      <c:catAx>
        <c:axId val="991175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91179336"/>
        <c:crosses val="autoZero"/>
        <c:auto val="1"/>
        <c:lblAlgn val="ctr"/>
        <c:lblOffset val="100"/>
        <c:noMultiLvlLbl val="0"/>
      </c:catAx>
      <c:valAx>
        <c:axId val="991179336"/>
        <c:scaling>
          <c:orientation val="minMax"/>
          <c:max val="20"/>
          <c:min val="-60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 dirty="0">
                    <a:solidFill>
                      <a:srgbClr val="00B050"/>
                    </a:solidFill>
                  </a:rPr>
                  <a:t>Több    </a:t>
                </a:r>
                <a:r>
                  <a:rPr lang="hu-HU" dirty="0"/>
                  <a:t> </a:t>
                </a:r>
                <a:r>
                  <a:rPr lang="hu-HU" b="1" dirty="0">
                    <a:solidFill>
                      <a:srgbClr val="FF0000"/>
                    </a:solidFill>
                  </a:rPr>
                  <a:t>Kevesebb</a:t>
                </a:r>
              </a:p>
            </c:rich>
          </c:tx>
          <c:layout>
            <c:manualLayout>
              <c:xMode val="edge"/>
              <c:yMode val="edge"/>
              <c:x val="0.96388888888888891"/>
              <c:y val="7.131540277844997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91175728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4506833808575466"/>
          <c:w val="0.99896861329833775"/>
          <c:h val="0.154931692061821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088EF8E0-31C4-40E3-91E8-F540107D7DDD}">
      <dgm:prSet phldrT="[Text]"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idei évben eddig megvalósított beruházások mutatója a februári -26 pontról márciusra -19 pontra javult,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azonban a beruházási tervek egyenlegmutatója a februári +33-ról márciusra +31 pontra csökkent.</a:t>
          </a:r>
        </a:p>
      </dgm:t>
    </dgm:pt>
    <dgm:pt modelId="{9ED2E3AF-79BB-4825-86A6-D11ED004BE0E}" type="par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E750E527-F2FC-47A4-80FF-3EF70621A0B7}" type="sib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6090B06F-4AFE-4CE9-897E-51A54A1D377A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létszám és a bérek növelését tervezők aránya 9, illetve 11 százalékponttal haladja meg a csökkentést tervezők arányát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(rendre 10, illetve 8 százalék). </a:t>
          </a:r>
        </a:p>
      </dgm:t>
    </dgm:pt>
    <dgm:pt modelId="{9820B12D-F42A-403B-90E6-F22E35BB41AF}" type="parTrans" cxnId="{1313D2B4-537C-41CA-BE47-9ADF82A44B9F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1CB113A5-494A-4E98-85B7-18E8FC9EBE98}" type="sibTrans" cxnId="{1313D2B4-537C-41CA-BE47-9ADF82A44B9F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NHP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ügyfelek termelési és bevételi szintje mindkét esetben 6 százalékponttal magasabb, mint a válaszadók teljes körében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(rendre 83, illetve 86 százalék). Az </a:t>
          </a:r>
          <a:r>
            <a:rPr lang="hu-HU" sz="1800" b="0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NHP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adósok 53 százaléka tervez beruházást a következő negyedévben.</a:t>
          </a: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a februári -4-ről -2 pontra nőtt márciusra. </a:t>
          </a:r>
          <a:r>
            <a:rPr lang="hu-HU" sz="1800" b="0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jelenlegi helyzet megítélése -28-ról -21 pontra nőtt, a várakozások pontszáma viszont +21-ről +18 pontra csökkent a 2218 válaszadó körében.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/>
        </a:p>
      </dgm:t>
    </dgm:pt>
    <dgm:pt modelId="{4EAFE022-DBAD-48C9-A709-5459A8DE7E87}">
      <dgm:prSet custT="1"/>
      <dgm:spPr>
        <a:ln>
          <a:noFill/>
        </a:ln>
      </dgm:spPr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A válaszadók átlagos kapacitás-kihasználtsága 83, árbevétele 86 százalék volt márciusban 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az előző év azonos időszakát 100 százaléknak tekintve, ami előbbi esetben megegyezik a februári eredménnyel, utóbbi esetben pedig annál 1 százalékponttal magasabb.</a:t>
          </a:r>
        </a:p>
      </dgm:t>
    </dgm:pt>
    <dgm:pt modelId="{0074FD97-21E1-4CEE-8E1F-87B36A22BF45}" type="parTrans" cxnId="{01362C16-F508-4F60-8A5D-39D652381AFD}">
      <dgm:prSet/>
      <dgm:spPr/>
      <dgm:t>
        <a:bodyPr/>
        <a:lstStyle/>
        <a:p>
          <a:endParaRPr lang="hu-HU"/>
        </a:p>
      </dgm:t>
    </dgm:pt>
    <dgm:pt modelId="{0F2EC4A6-9002-4B1F-A6A1-7ACEC2FF007A}" type="sibTrans" cxnId="{01362C16-F508-4F60-8A5D-39D652381AFD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02949546-BBFD-4974-8755-895F0735153C}" type="pres">
      <dgm:prSet presAssocID="{4EAFE022-DBAD-48C9-A709-5459A8DE7E87}" presName="text_2" presStyleLbl="node1" presStyleIdx="1" presStyleCnt="5">
        <dgm:presLayoutVars>
          <dgm:bulletEnabled val="1"/>
        </dgm:presLayoutVars>
      </dgm:prSet>
      <dgm:spPr/>
    </dgm:pt>
    <dgm:pt modelId="{345CDCDA-F0E7-4F74-A7B1-A4038D7B734B}" type="pres">
      <dgm:prSet presAssocID="{4EAFE022-DBAD-48C9-A709-5459A8DE7E87}" presName="accent_2" presStyleCnt="0"/>
      <dgm:spPr/>
    </dgm:pt>
    <dgm:pt modelId="{A348C023-4EB0-4E9E-B66B-7FA62BBCF1C9}" type="pres">
      <dgm:prSet presAssocID="{4EAFE022-DBAD-48C9-A709-5459A8DE7E87}" presName="accentRepeatNode" presStyleLbl="solidFgAcc1" presStyleIdx="1" presStyleCnt="5"/>
      <dgm:spPr/>
    </dgm:pt>
    <dgm:pt modelId="{6FBBC7D8-B187-415D-954C-562D8E567D0C}" type="pres">
      <dgm:prSet presAssocID="{088EF8E0-31C4-40E3-91E8-F540107D7DDD}" presName="text_3" presStyleLbl="node1" presStyleIdx="2" presStyleCnt="5">
        <dgm:presLayoutVars>
          <dgm:bulletEnabled val="1"/>
        </dgm:presLayoutVars>
      </dgm:prSet>
      <dgm:spPr/>
    </dgm:pt>
    <dgm:pt modelId="{B54B306D-4C7D-44D8-ABBF-8421173AE38A}" type="pres">
      <dgm:prSet presAssocID="{088EF8E0-31C4-40E3-91E8-F540107D7DDD}" presName="accent_3" presStyleCnt="0"/>
      <dgm:spPr/>
    </dgm:pt>
    <dgm:pt modelId="{1402A038-4796-4682-A5B0-D46385A09C24}" type="pres">
      <dgm:prSet presAssocID="{088EF8E0-31C4-40E3-91E8-F540107D7DDD}" presName="accentRepeatNode" presStyleLbl="solidFgAcc1" presStyleIdx="2" presStyleCnt="5"/>
      <dgm:spPr>
        <a:xfrm>
          <a:off x="578556" y="1285196"/>
          <a:ext cx="857163" cy="857163"/>
        </a:xfrm>
        <a:prstGeom prst="ellipse">
          <a:avLst/>
        </a:prstGeom>
      </dgm:spPr>
    </dgm:pt>
    <dgm:pt modelId="{54FAF7A8-FF68-444C-A58A-4B1A0FE019B0}" type="pres">
      <dgm:prSet presAssocID="{6090B06F-4AFE-4CE9-897E-51A54A1D377A}" presName="text_4" presStyleLbl="node1" presStyleIdx="3" presStyleCnt="5">
        <dgm:presLayoutVars>
          <dgm:bulletEnabled val="1"/>
        </dgm:presLayoutVars>
      </dgm:prSet>
      <dgm:spPr/>
    </dgm:pt>
    <dgm:pt modelId="{E46B173A-C22C-40CD-AC89-10FA93624DD0}" type="pres">
      <dgm:prSet presAssocID="{6090B06F-4AFE-4CE9-897E-51A54A1D377A}" presName="accent_4" presStyleCnt="0"/>
      <dgm:spPr/>
    </dgm:pt>
    <dgm:pt modelId="{F9B28654-D436-4056-A83D-E81A90D53409}" type="pres">
      <dgm:prSet presAssocID="{6090B06F-4AFE-4CE9-897E-51A54A1D377A}" presName="accentRepeatNode" presStyleLbl="solidFgAcc1" presStyleIdx="3" presStyleCnt="5"/>
      <dgm:spPr>
        <a:xfrm>
          <a:off x="770773" y="2813887"/>
          <a:ext cx="721706" cy="721706"/>
        </a:xfrm>
        <a:prstGeom prst="ellipse">
          <a:avLst/>
        </a:prstGeom>
      </dgm:spPr>
    </dgm:pt>
    <dgm:pt modelId="{24A1D1F6-970A-4D67-B660-F197F6C9D448}" type="pres">
      <dgm:prSet presAssocID="{7B412FF0-ADD8-4AE4-B6D6-DB1BD0A87CCF}" presName="text_5" presStyleLbl="node1" presStyleIdx="4" presStyleCnt="5">
        <dgm:presLayoutVars>
          <dgm:bulletEnabled val="1"/>
        </dgm:presLayoutVars>
      </dgm:prSet>
      <dgm:spPr/>
    </dgm:pt>
    <dgm:pt modelId="{98C0CE01-6048-4E33-9EC9-816E0538C5C5}" type="pres">
      <dgm:prSet presAssocID="{7B412FF0-ADD8-4AE4-B6D6-DB1BD0A87CCF}" presName="accent_5" presStyleCnt="0"/>
      <dgm:spPr/>
    </dgm:pt>
    <dgm:pt modelId="{9F0847F9-3AE9-40D2-92B5-128DB8C3A512}" type="pres">
      <dgm:prSet presAssocID="{7B412FF0-ADD8-4AE4-B6D6-DB1BD0A87CCF}" presName="accentRepeatNode" presStyleLbl="solidFgAcc1" presStyleIdx="4" presStyleCnt="5"/>
      <dgm:spPr>
        <a:xfrm>
          <a:off x="553603" y="3679825"/>
          <a:ext cx="721706" cy="721706"/>
        </a:xfrm>
        <a:prstGeom prst="ellipse">
          <a:avLst/>
        </a:prstGeom>
      </dgm:spPr>
    </dgm:pt>
  </dgm:ptLst>
  <dgm:cxnLst>
    <dgm:cxn modelId="{B5820303-A0CF-422A-A91B-225FF4D9AD76}" type="presOf" srcId="{7B412FF0-ADD8-4AE4-B6D6-DB1BD0A87CCF}" destId="{24A1D1F6-970A-4D67-B660-F197F6C9D448}" srcOrd="0" destOrd="0" presId="urn:microsoft.com/office/officeart/2008/layout/VerticalCurvedList"/>
    <dgm:cxn modelId="{4300E806-91F2-4DF1-9D12-DD4F01A1E082}" srcId="{68E21B0D-CBAC-4EA7-97F3-94026FF8C51F}" destId="{7B412FF0-ADD8-4AE4-B6D6-DB1BD0A87CCF}" srcOrd="4" destOrd="0" parTransId="{1FC453A1-9F35-40E9-A0FE-D78D294FCC1F}" sibTransId="{29B28632-9886-45A9-8954-FD4F3920E3B1}"/>
    <dgm:cxn modelId="{01362C16-F508-4F60-8A5D-39D652381AFD}" srcId="{68E21B0D-CBAC-4EA7-97F3-94026FF8C51F}" destId="{4EAFE022-DBAD-48C9-A709-5459A8DE7E87}" srcOrd="1" destOrd="0" parTransId="{0074FD97-21E1-4CEE-8E1F-87B36A22BF45}" sibTransId="{0F2EC4A6-9002-4B1F-A6A1-7ACEC2FF007A}"/>
    <dgm:cxn modelId="{A3BCE237-F187-40DA-A225-25A992EB0D45}" srcId="{68E21B0D-CBAC-4EA7-97F3-94026FF8C51F}" destId="{088EF8E0-31C4-40E3-91E8-F540107D7DDD}" srcOrd="2" destOrd="0" parTransId="{9ED2E3AF-79BB-4825-86A6-D11ED004BE0E}" sibTransId="{E750E527-F2FC-47A4-80FF-3EF70621A0B7}"/>
    <dgm:cxn modelId="{34DBA84A-5A74-4A73-A908-FB3697A3599D}" type="presOf" srcId="{6090B06F-4AFE-4CE9-897E-51A54A1D377A}" destId="{54FAF7A8-FF68-444C-A58A-4B1A0FE019B0}" srcOrd="0" destOrd="0" presId="urn:microsoft.com/office/officeart/2008/layout/VerticalCurvedList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62E2CD56-5C51-4F9A-B57E-472C053D8887}" type="presOf" srcId="{4EAFE022-DBAD-48C9-A709-5459A8DE7E87}" destId="{02949546-BBFD-4974-8755-895F0735153C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1313D2B4-537C-41CA-BE47-9ADF82A44B9F}" srcId="{68E21B0D-CBAC-4EA7-97F3-94026FF8C51F}" destId="{6090B06F-4AFE-4CE9-897E-51A54A1D377A}" srcOrd="3" destOrd="0" parTransId="{9820B12D-F42A-403B-90E6-F22E35BB41AF}" sibTransId="{1CB113A5-494A-4E98-85B7-18E8FC9EBE98}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13531BED-F7A0-4F96-A3F9-619AB147E909}" type="presOf" srcId="{17BFB10E-DFB4-4CD5-8B0A-CCD1B29C9CF2}" destId="{505EA83E-D553-40FD-9833-4CCEE38D3EC5}" srcOrd="0" destOrd="0" presId="urn:microsoft.com/office/officeart/2008/layout/VerticalCurvedList"/>
    <dgm:cxn modelId="{0CF01CFD-B0D7-4B9C-BE93-27F742D21A40}" type="presOf" srcId="{088EF8E0-31C4-40E3-91E8-F540107D7DDD}" destId="{6FBBC7D8-B187-415D-954C-562D8E567D0C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3171773A-CD1B-4294-AEA8-5CA1F81D86AA}" type="presParOf" srcId="{A55778FD-1C20-4749-B692-0C762B0462F2}" destId="{02949546-BBFD-4974-8755-895F0735153C}" srcOrd="3" destOrd="0" presId="urn:microsoft.com/office/officeart/2008/layout/VerticalCurvedList"/>
    <dgm:cxn modelId="{DBB7A776-F47B-4C7B-AA35-E62DDE4564C7}" type="presParOf" srcId="{A55778FD-1C20-4749-B692-0C762B0462F2}" destId="{345CDCDA-F0E7-4F74-A7B1-A4038D7B734B}" srcOrd="4" destOrd="0" presId="urn:microsoft.com/office/officeart/2008/layout/VerticalCurvedList"/>
    <dgm:cxn modelId="{B2FE2B08-1F45-42F1-A6C4-A018A5F0DA17}" type="presParOf" srcId="{345CDCDA-F0E7-4F74-A7B1-A4038D7B734B}" destId="{A348C023-4EB0-4E9E-B66B-7FA62BBCF1C9}" srcOrd="0" destOrd="0" presId="urn:microsoft.com/office/officeart/2008/layout/VerticalCurvedList"/>
    <dgm:cxn modelId="{5EC48ACF-C02D-418B-8683-E3C39BD41B7D}" type="presParOf" srcId="{A55778FD-1C20-4749-B692-0C762B0462F2}" destId="{6FBBC7D8-B187-415D-954C-562D8E567D0C}" srcOrd="5" destOrd="0" presId="urn:microsoft.com/office/officeart/2008/layout/VerticalCurvedList"/>
    <dgm:cxn modelId="{241C3A2F-5418-4CF4-8FED-1D81DCE83373}" type="presParOf" srcId="{A55778FD-1C20-4749-B692-0C762B0462F2}" destId="{B54B306D-4C7D-44D8-ABBF-8421173AE38A}" srcOrd="6" destOrd="0" presId="urn:microsoft.com/office/officeart/2008/layout/VerticalCurvedList"/>
    <dgm:cxn modelId="{7D6D708A-A410-4CF1-9D40-4032D1E65CFB}" type="presParOf" srcId="{B54B306D-4C7D-44D8-ABBF-8421173AE38A}" destId="{1402A038-4796-4682-A5B0-D46385A09C24}" srcOrd="0" destOrd="0" presId="urn:microsoft.com/office/officeart/2008/layout/VerticalCurvedList"/>
    <dgm:cxn modelId="{E7E8195B-A078-444E-B5FE-5317299635C5}" type="presParOf" srcId="{A55778FD-1C20-4749-B692-0C762B0462F2}" destId="{54FAF7A8-FF68-444C-A58A-4B1A0FE019B0}" srcOrd="7" destOrd="0" presId="urn:microsoft.com/office/officeart/2008/layout/VerticalCurvedList"/>
    <dgm:cxn modelId="{49A7B5E5-DF61-4DB9-AF82-6D265B44D205}" type="presParOf" srcId="{A55778FD-1C20-4749-B692-0C762B0462F2}" destId="{E46B173A-C22C-40CD-AC89-10FA93624DD0}" srcOrd="8" destOrd="0" presId="urn:microsoft.com/office/officeart/2008/layout/VerticalCurvedList"/>
    <dgm:cxn modelId="{9C44E348-24A3-471A-90F3-DD21EEB8A7D3}" type="presParOf" srcId="{E46B173A-C22C-40CD-AC89-10FA93624DD0}" destId="{F9B28654-D436-4056-A83D-E81A90D53409}" srcOrd="0" destOrd="0" presId="urn:microsoft.com/office/officeart/2008/layout/VerticalCurvedList"/>
    <dgm:cxn modelId="{8982F505-8A9D-4B28-A4F7-19EA7F458E6A}" type="presParOf" srcId="{A55778FD-1C20-4749-B692-0C762B0462F2}" destId="{24A1D1F6-970A-4D67-B660-F197F6C9D448}" srcOrd="9" destOrd="0" presId="urn:microsoft.com/office/officeart/2008/layout/VerticalCurvedList"/>
    <dgm:cxn modelId="{6F441325-5190-4BF1-B019-5533CE466FBA}" type="presParOf" srcId="{A55778FD-1C20-4749-B692-0C762B0462F2}" destId="{98C0CE01-6048-4E33-9EC9-816E0538C5C5}" srcOrd="10" destOrd="0" presId="urn:microsoft.com/office/officeart/2008/layout/VerticalCurvedList"/>
    <dgm:cxn modelId="{46BADA16-7AA3-427C-9886-1DCFEE45266D}" type="presParOf" srcId="{98C0CE01-6048-4E33-9EC9-816E0538C5C5}" destId="{9F0847F9-3AE9-40D2-92B5-128DB8C3A5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a februári -4-ről -2 pontra nőtt márciusra. </a:t>
          </a:r>
          <a:r>
            <a:rPr lang="hu-HU" sz="1800" b="0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jelenlegi helyzet megítélése -28-ról -21 pontra nőtt, a várakozások pontszáma viszont +21-ről +18 pontra csökkent a 2218 válaszadó körében.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9546-BBFD-4974-8755-895F0735153C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A válaszadók átlagos kapacitás-kihasználtsága 83, árbevétele 86 százalék volt márciusban 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az előző év azonos időszakát 100 százaléknak tekintve, ami előbbi esetben megegyezik a februári eredménnyel, utóbbi esetben pedig annál 1 százalékponttal magasabb.</a:t>
          </a:r>
        </a:p>
      </dsp:txBody>
      <dsp:txXfrm>
        <a:off x="967686" y="1316727"/>
        <a:ext cx="7778425" cy="658627"/>
      </dsp:txXfrm>
    </dsp:sp>
    <dsp:sp modelId="{A348C023-4EB0-4E9E-B66B-7FA62BBCF1C9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BC7D8-B187-415D-954C-562D8E567D0C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idei évben eddig megvalósított beruházások mutatója a februári -26 pontról márciusra -19 pontra javult,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azonban a beruházási tervek egyenlegmutatója a februári +33-ról márciusra +31 pontra csökkent.</a:t>
          </a:r>
        </a:p>
      </dsp:txBody>
      <dsp:txXfrm>
        <a:off x="1112537" y="2304352"/>
        <a:ext cx="7633574" cy="658627"/>
      </dsp:txXfrm>
    </dsp:sp>
    <dsp:sp modelId="{1402A038-4796-4682-A5B0-D46385A09C24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FAF7A8-FF68-444C-A58A-4B1A0FE019B0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létszám és a bérek növelését tervezők aránya 9, illetve 11 százalékponttal haladja meg a csökkentést tervezők arányát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(rendre 10, illetve 8 százalék). </a:t>
          </a:r>
        </a:p>
      </dsp:txBody>
      <dsp:txXfrm>
        <a:off x="967686" y="3291977"/>
        <a:ext cx="7778425" cy="658627"/>
      </dsp:txXfrm>
    </dsp:sp>
    <dsp:sp modelId="{F9B28654-D436-4056-A83D-E81A90D53409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A1D1F6-970A-4D67-B660-F197F6C9D448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NHP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ügyfelek termelési és bevételi szintje mindkét esetben 6 százalékponttal magasabb, mint a válaszadók teljes körében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(rendre 83, illetve 86 százalék). Az </a:t>
          </a:r>
          <a:r>
            <a:rPr lang="hu-HU" sz="1800" b="0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NHP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adósok 53 százaléka tervez beruházást a következő negyedévben.</a:t>
          </a:r>
        </a:p>
      </dsp:txBody>
      <dsp:txXfrm>
        <a:off x="495733" y="4279601"/>
        <a:ext cx="8250378" cy="658627"/>
      </dsp:txXfrm>
    </dsp:sp>
    <dsp:sp modelId="{9F0847F9-3AE9-40D2-92B5-128DB8C3A512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0.13438</cdr:x>
      <cdr:y>0.3875</cdr:y>
    </cdr:from>
    <cdr:to>
      <cdr:x>0.39717</cdr:x>
      <cdr:y>0.48712</cdr:y>
    </cdr:to>
    <cdr:sp macro="" textlink="">
      <cdr:nvSpPr>
        <cdr:cNvPr id="2" name="Szövegdoboz 1"/>
        <cdr:cNvSpPr txBox="1"/>
      </cdr:nvSpPr>
      <cdr:spPr>
        <a:xfrm xmlns:a="http://schemas.openxmlformats.org/drawingml/2006/main">
          <a:off x="1228815" y="1862277"/>
          <a:ext cx="2402952" cy="47876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dirty="0">
              <a:solidFill>
                <a:srgbClr val="FF0000"/>
              </a:solidFill>
            </a:rPr>
            <a:t>Jelenlegi helyzet indexe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0.90664</cdr:x>
      <cdr:y>0.58576</cdr:y>
    </cdr:from>
    <cdr:to>
      <cdr:x>0.92641</cdr:x>
      <cdr:y>0.71715</cdr:y>
    </cdr:to>
    <cdr:sp macro="" textlink="">
      <cdr:nvSpPr>
        <cdr:cNvPr id="3" name="Nyíl: felfelé mutató 2">
          <a:extLst xmlns:a="http://schemas.openxmlformats.org/drawingml/2006/main">
            <a:ext uri="{FF2B5EF4-FFF2-40B4-BE49-F238E27FC236}">
              <a16:creationId xmlns:a16="http://schemas.microsoft.com/office/drawing/2014/main" id="{69DAAE48-FA52-4E2E-A940-1C4A6B6F9106}"/>
            </a:ext>
          </a:extLst>
        </cdr:cNvPr>
        <cdr:cNvSpPr/>
      </cdr:nvSpPr>
      <cdr:spPr>
        <a:xfrm xmlns:a="http://schemas.openxmlformats.org/drawingml/2006/main" rot="10800000">
          <a:off x="8290307" y="2796067"/>
          <a:ext cx="180777" cy="627173"/>
        </a:xfrm>
        <a:prstGeom xmlns:a="http://schemas.openxmlformats.org/drawingml/2006/main" prst="up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0.94026</cdr:x>
      <cdr:y>0.24991</cdr:y>
    </cdr:from>
    <cdr:to>
      <cdr:x>0.96257</cdr:x>
      <cdr:y>0.38747</cdr:y>
    </cdr:to>
    <cdr:sp macro="" textlink="">
      <cdr:nvSpPr>
        <cdr:cNvPr id="2" name="Nyíl: felfelé mutató 1">
          <a:extLst xmlns:a="http://schemas.openxmlformats.org/drawingml/2006/main">
            <a:ext uri="{FF2B5EF4-FFF2-40B4-BE49-F238E27FC236}">
              <a16:creationId xmlns:a16="http://schemas.microsoft.com/office/drawing/2014/main" id="{69DAAE48-FA52-4E2E-A940-1C4A6B6F9106}"/>
            </a:ext>
          </a:extLst>
        </cdr:cNvPr>
        <cdr:cNvSpPr/>
      </cdr:nvSpPr>
      <cdr:spPr>
        <a:xfrm xmlns:a="http://schemas.openxmlformats.org/drawingml/2006/main">
          <a:off x="8597753" y="1292462"/>
          <a:ext cx="204013" cy="711464"/>
        </a:xfrm>
        <a:prstGeom xmlns:a="http://schemas.openxmlformats.org/drawingml/2006/main" prst="up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  <cdr:relSizeAnchor xmlns:cdr="http://schemas.openxmlformats.org/drawingml/2006/chartDrawing">
    <cdr:from>
      <cdr:x>0.94158</cdr:x>
      <cdr:y>0.43122</cdr:y>
    </cdr:from>
    <cdr:to>
      <cdr:x>0.96389</cdr:x>
      <cdr:y>0.56878</cdr:y>
    </cdr:to>
    <cdr:sp macro="" textlink="">
      <cdr:nvSpPr>
        <cdr:cNvPr id="3" name="Nyíl: felfelé mutató 2">
          <a:extLst xmlns:a="http://schemas.openxmlformats.org/drawingml/2006/main">
            <a:ext uri="{FF2B5EF4-FFF2-40B4-BE49-F238E27FC236}">
              <a16:creationId xmlns:a16="http://schemas.microsoft.com/office/drawing/2014/main" id="{F7F18996-D5BE-4C0F-BD5E-36760AC8C832}"/>
            </a:ext>
          </a:extLst>
        </cdr:cNvPr>
        <cdr:cNvSpPr/>
      </cdr:nvSpPr>
      <cdr:spPr>
        <a:xfrm xmlns:a="http://schemas.openxmlformats.org/drawingml/2006/main" rot="10800000">
          <a:off x="8609785" y="2230150"/>
          <a:ext cx="204013" cy="711464"/>
        </a:xfrm>
        <a:prstGeom xmlns:a="http://schemas.openxmlformats.org/drawingml/2006/main" prst="up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0.94111</cdr:x>
      <cdr:y>0.28331</cdr:y>
    </cdr:from>
    <cdr:to>
      <cdr:x>0.96342</cdr:x>
      <cdr:y>0.43426</cdr:y>
    </cdr:to>
    <cdr:sp macro="" textlink="">
      <cdr:nvSpPr>
        <cdr:cNvPr id="3" name="Nyíl: felfelé mutató 2">
          <a:extLst xmlns:a="http://schemas.openxmlformats.org/drawingml/2006/main">
            <a:ext uri="{FF2B5EF4-FFF2-40B4-BE49-F238E27FC236}">
              <a16:creationId xmlns:a16="http://schemas.microsoft.com/office/drawing/2014/main" id="{B39E20BB-F03C-4467-9776-40F80AA005F9}"/>
            </a:ext>
          </a:extLst>
        </cdr:cNvPr>
        <cdr:cNvSpPr/>
      </cdr:nvSpPr>
      <cdr:spPr>
        <a:xfrm xmlns:a="http://schemas.openxmlformats.org/drawingml/2006/main" rot="10800000">
          <a:off x="8605550" y="1335285"/>
          <a:ext cx="204002" cy="711451"/>
        </a:xfrm>
        <a:prstGeom xmlns:a="http://schemas.openxmlformats.org/drawingml/2006/main" prst="up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  <cdr:relSizeAnchor xmlns:cdr="http://schemas.openxmlformats.org/drawingml/2006/chartDrawing">
    <cdr:from>
      <cdr:x>0.93965</cdr:x>
      <cdr:y>0.08883</cdr:y>
    </cdr:from>
    <cdr:to>
      <cdr:x>0.96196</cdr:x>
      <cdr:y>0.23978</cdr:y>
    </cdr:to>
    <cdr:sp macro="" textlink="">
      <cdr:nvSpPr>
        <cdr:cNvPr id="4" name="Nyíl: felfelé mutató 3">
          <a:extLst xmlns:a="http://schemas.openxmlformats.org/drawingml/2006/main">
            <a:ext uri="{FF2B5EF4-FFF2-40B4-BE49-F238E27FC236}">
              <a16:creationId xmlns:a16="http://schemas.microsoft.com/office/drawing/2014/main" id="{FCD68BA3-6928-42C9-A188-5C51220023B8}"/>
            </a:ext>
          </a:extLst>
        </cdr:cNvPr>
        <cdr:cNvSpPr/>
      </cdr:nvSpPr>
      <cdr:spPr>
        <a:xfrm xmlns:a="http://schemas.openxmlformats.org/drawingml/2006/main">
          <a:off x="8592182" y="418650"/>
          <a:ext cx="204002" cy="711451"/>
        </a:xfrm>
        <a:prstGeom xmlns:a="http://schemas.openxmlformats.org/drawingml/2006/main" prst="up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0.93222</cdr:x>
      <cdr:y>0.31185</cdr:y>
    </cdr:from>
    <cdr:to>
      <cdr:x>0.95526</cdr:x>
      <cdr:y>0.5</cdr:y>
    </cdr:to>
    <cdr:sp macro="" textlink="">
      <cdr:nvSpPr>
        <cdr:cNvPr id="2" name="Nyíl: felfelé mutató 1">
          <a:extLst xmlns:a="http://schemas.openxmlformats.org/drawingml/2006/main">
            <a:ext uri="{FF2B5EF4-FFF2-40B4-BE49-F238E27FC236}">
              <a16:creationId xmlns:a16="http://schemas.microsoft.com/office/drawing/2014/main" id="{15F1656D-DA4F-4C17-8BCC-E6368CFC6150}"/>
            </a:ext>
          </a:extLst>
        </cdr:cNvPr>
        <cdr:cNvSpPr/>
      </cdr:nvSpPr>
      <cdr:spPr>
        <a:xfrm xmlns:a="http://schemas.openxmlformats.org/drawingml/2006/main">
          <a:off x="8524227" y="1657435"/>
          <a:ext cx="210699" cy="999985"/>
        </a:xfrm>
        <a:prstGeom xmlns:a="http://schemas.openxmlformats.org/drawingml/2006/main" prst="up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  <cdr:relSizeAnchor xmlns:cdr="http://schemas.openxmlformats.org/drawingml/2006/chartDrawing">
    <cdr:from>
      <cdr:x>0.9312</cdr:x>
      <cdr:y>0.58707</cdr:y>
    </cdr:from>
    <cdr:to>
      <cdr:x>0.95424</cdr:x>
      <cdr:y>0.77522</cdr:y>
    </cdr:to>
    <cdr:sp macro="" textlink="">
      <cdr:nvSpPr>
        <cdr:cNvPr id="3" name="Nyíl: felfelé mutató 2">
          <a:extLst xmlns:a="http://schemas.openxmlformats.org/drawingml/2006/main">
            <a:ext uri="{FF2B5EF4-FFF2-40B4-BE49-F238E27FC236}">
              <a16:creationId xmlns:a16="http://schemas.microsoft.com/office/drawing/2014/main" id="{D4E48D0A-5033-4747-8CF0-1D0C4733D3EA}"/>
            </a:ext>
          </a:extLst>
        </cdr:cNvPr>
        <cdr:cNvSpPr/>
      </cdr:nvSpPr>
      <cdr:spPr>
        <a:xfrm xmlns:a="http://schemas.openxmlformats.org/drawingml/2006/main" rot="10800000">
          <a:off x="8514870" y="3120161"/>
          <a:ext cx="210699" cy="999985"/>
        </a:xfrm>
        <a:prstGeom xmlns:a="http://schemas.openxmlformats.org/drawingml/2006/main" prst="up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0.93251</cdr:x>
      <cdr:y>0.45635</cdr:y>
    </cdr:from>
    <cdr:to>
      <cdr:x>0.95482</cdr:x>
      <cdr:y>0.6073</cdr:y>
    </cdr:to>
    <cdr:sp macro="" textlink="">
      <cdr:nvSpPr>
        <cdr:cNvPr id="2" name="Nyíl: felfelé mutató 1">
          <a:extLst xmlns:a="http://schemas.openxmlformats.org/drawingml/2006/main">
            <a:ext uri="{FF2B5EF4-FFF2-40B4-BE49-F238E27FC236}">
              <a16:creationId xmlns:a16="http://schemas.microsoft.com/office/drawing/2014/main" id="{96A6FC24-2837-42F6-8674-E574BB8883E3}"/>
            </a:ext>
          </a:extLst>
        </cdr:cNvPr>
        <cdr:cNvSpPr/>
      </cdr:nvSpPr>
      <cdr:spPr>
        <a:xfrm xmlns:a="http://schemas.openxmlformats.org/drawingml/2006/main">
          <a:off x="8526871" y="2150826"/>
          <a:ext cx="204003" cy="711450"/>
        </a:xfrm>
        <a:prstGeom xmlns:a="http://schemas.openxmlformats.org/drawingml/2006/main" prst="up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  <cdr:relSizeAnchor xmlns:cdr="http://schemas.openxmlformats.org/drawingml/2006/chartDrawing">
    <cdr:from>
      <cdr:x>0.93281</cdr:x>
      <cdr:y>0.63537</cdr:y>
    </cdr:from>
    <cdr:to>
      <cdr:x>0.95512</cdr:x>
      <cdr:y>0.78633</cdr:y>
    </cdr:to>
    <cdr:sp macro="" textlink="">
      <cdr:nvSpPr>
        <cdr:cNvPr id="3" name="Nyíl: felfelé mutató 2">
          <a:extLst xmlns:a="http://schemas.openxmlformats.org/drawingml/2006/main">
            <a:ext uri="{FF2B5EF4-FFF2-40B4-BE49-F238E27FC236}">
              <a16:creationId xmlns:a16="http://schemas.microsoft.com/office/drawing/2014/main" id="{7245690C-50D4-4352-89CE-91FB025A9951}"/>
            </a:ext>
          </a:extLst>
        </cdr:cNvPr>
        <cdr:cNvSpPr/>
      </cdr:nvSpPr>
      <cdr:spPr>
        <a:xfrm xmlns:a="http://schemas.openxmlformats.org/drawingml/2006/main" rot="10800000">
          <a:off x="8529615" y="2994585"/>
          <a:ext cx="204002" cy="711497"/>
        </a:xfrm>
        <a:prstGeom xmlns:a="http://schemas.openxmlformats.org/drawingml/2006/main" prst="up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0.90954</cdr:x>
      <cdr:y>0.51063</cdr:y>
    </cdr:from>
    <cdr:to>
      <cdr:x>0.93482</cdr:x>
      <cdr:y>0.64072</cdr:y>
    </cdr:to>
    <cdr:sp macro="" textlink="">
      <cdr:nvSpPr>
        <cdr:cNvPr id="2" name="Nyíl: felfelé mutató 1">
          <a:extLst xmlns:a="http://schemas.openxmlformats.org/drawingml/2006/main">
            <a:ext uri="{FF2B5EF4-FFF2-40B4-BE49-F238E27FC236}">
              <a16:creationId xmlns:a16="http://schemas.microsoft.com/office/drawing/2014/main" id="{43A14C4A-3515-432D-BE44-FDD63455DA73}"/>
            </a:ext>
          </a:extLst>
        </cdr:cNvPr>
        <cdr:cNvSpPr/>
      </cdr:nvSpPr>
      <cdr:spPr>
        <a:xfrm xmlns:a="http://schemas.openxmlformats.org/drawingml/2006/main">
          <a:off x="8316794" y="2506551"/>
          <a:ext cx="231160" cy="638573"/>
        </a:xfrm>
        <a:prstGeom xmlns:a="http://schemas.openxmlformats.org/drawingml/2006/main" prst="up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  <cdr:relSizeAnchor xmlns:cdr="http://schemas.openxmlformats.org/drawingml/2006/chartDrawing">
    <cdr:from>
      <cdr:x>0.90954</cdr:x>
      <cdr:y>0.6944</cdr:y>
    </cdr:from>
    <cdr:to>
      <cdr:x>0.93482</cdr:x>
      <cdr:y>0.82449</cdr:y>
    </cdr:to>
    <cdr:sp macro="" textlink="">
      <cdr:nvSpPr>
        <cdr:cNvPr id="4" name="Nyíl: felfelé mutató 3">
          <a:extLst xmlns:a="http://schemas.openxmlformats.org/drawingml/2006/main">
            <a:ext uri="{FF2B5EF4-FFF2-40B4-BE49-F238E27FC236}">
              <a16:creationId xmlns:a16="http://schemas.microsoft.com/office/drawing/2014/main" id="{FF534C49-CF5E-4F3C-A8AC-F696149CB6BA}"/>
            </a:ext>
          </a:extLst>
        </cdr:cNvPr>
        <cdr:cNvSpPr/>
      </cdr:nvSpPr>
      <cdr:spPr>
        <a:xfrm xmlns:a="http://schemas.openxmlformats.org/drawingml/2006/main" rot="10800000">
          <a:off x="8316794" y="3408605"/>
          <a:ext cx="231160" cy="638573"/>
        </a:xfrm>
        <a:prstGeom xmlns:a="http://schemas.openxmlformats.org/drawingml/2006/main" prst="up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0.91428</cdr:x>
      <cdr:y>0.47469</cdr:y>
    </cdr:from>
    <cdr:to>
      <cdr:x>0.93703</cdr:x>
      <cdr:y>0.64072</cdr:y>
    </cdr:to>
    <cdr:sp macro="" textlink="">
      <cdr:nvSpPr>
        <cdr:cNvPr id="2" name="Nyíl: felfelé mutató 1">
          <a:extLst xmlns:a="http://schemas.openxmlformats.org/drawingml/2006/main">
            <a:ext uri="{FF2B5EF4-FFF2-40B4-BE49-F238E27FC236}">
              <a16:creationId xmlns:a16="http://schemas.microsoft.com/office/drawing/2014/main" id="{16ADD1F4-FE36-4B64-A359-8872A5B81FF4}"/>
            </a:ext>
          </a:extLst>
        </cdr:cNvPr>
        <cdr:cNvSpPr/>
      </cdr:nvSpPr>
      <cdr:spPr>
        <a:xfrm xmlns:a="http://schemas.openxmlformats.org/drawingml/2006/main">
          <a:off x="8360133" y="2235941"/>
          <a:ext cx="208026" cy="782056"/>
        </a:xfrm>
        <a:prstGeom xmlns:a="http://schemas.openxmlformats.org/drawingml/2006/main" prst="upArrow">
          <a:avLst/>
        </a:prstGeom>
        <a:solidFill xmlns:a="http://schemas.openxmlformats.org/drawingml/2006/main">
          <a:schemeClr val="accent5">
            <a:lumMod val="75000"/>
          </a:schemeClr>
        </a:solidFill>
        <a:ln xmlns:a="http://schemas.openxmlformats.org/drawingml/2006/main">
          <a:solidFill>
            <a:schemeClr val="accent5">
              <a:lumMod val="7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  <cdr:relSizeAnchor xmlns:cdr="http://schemas.openxmlformats.org/drawingml/2006/chartDrawing">
    <cdr:from>
      <cdr:x>0.91594</cdr:x>
      <cdr:y>0.67836</cdr:y>
    </cdr:from>
    <cdr:to>
      <cdr:x>0.93869</cdr:x>
      <cdr:y>0.84439</cdr:y>
    </cdr:to>
    <cdr:sp macro="" textlink="">
      <cdr:nvSpPr>
        <cdr:cNvPr id="3" name="Nyíl: felfelé mutató 2">
          <a:extLst xmlns:a="http://schemas.openxmlformats.org/drawingml/2006/main">
            <a:ext uri="{FF2B5EF4-FFF2-40B4-BE49-F238E27FC236}">
              <a16:creationId xmlns:a16="http://schemas.microsoft.com/office/drawing/2014/main" id="{457D500E-F4A2-4161-B39D-10871150FB4B}"/>
            </a:ext>
          </a:extLst>
        </cdr:cNvPr>
        <cdr:cNvSpPr/>
      </cdr:nvSpPr>
      <cdr:spPr>
        <a:xfrm xmlns:a="http://schemas.openxmlformats.org/drawingml/2006/main" rot="10800000">
          <a:off x="8375357" y="3195309"/>
          <a:ext cx="208026" cy="782055"/>
        </a:xfrm>
        <a:prstGeom xmlns:a="http://schemas.openxmlformats.org/drawingml/2006/main" prst="upArrow">
          <a:avLst/>
        </a:prstGeom>
        <a:solidFill xmlns:a="http://schemas.openxmlformats.org/drawingml/2006/main">
          <a:schemeClr val="accent5">
            <a:lumMod val="75000"/>
          </a:schemeClr>
        </a:solidFill>
        <a:ln xmlns:a="http://schemas.openxmlformats.org/drawingml/2006/main">
          <a:solidFill>
            <a:schemeClr val="accent5">
              <a:lumMod val="7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0.19412</cdr:x>
      <cdr:y>0.39275</cdr:y>
    </cdr:from>
    <cdr:to>
      <cdr:x>0.41695</cdr:x>
      <cdr:y>0.46425</cdr:y>
    </cdr:to>
    <cdr:sp macro="" textlink="">
      <cdr:nvSpPr>
        <cdr:cNvPr id="2" name="Szövegdoboz 1"/>
        <cdr:cNvSpPr txBox="1"/>
      </cdr:nvSpPr>
      <cdr:spPr>
        <a:xfrm xmlns:a="http://schemas.openxmlformats.org/drawingml/2006/main">
          <a:off x="1775031" y="1956435"/>
          <a:ext cx="2037552" cy="35618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dirty="0">
              <a:solidFill>
                <a:srgbClr val="FF0000"/>
              </a:solidFill>
            </a:rPr>
            <a:t>Várakozások</a:t>
          </a:r>
          <a:r>
            <a:rPr lang="hu-HU" sz="1800" baseline="0" dirty="0">
              <a:solidFill>
                <a:srgbClr val="FF0000"/>
              </a:solidFill>
            </a:rPr>
            <a:t> indexe</a:t>
          </a:r>
          <a:endParaRPr lang="hu-HU" sz="1800" dirty="0">
            <a:solidFill>
              <a:srgbClr val="FF0000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0.93934</cdr:x>
      <cdr:y>0.26406</cdr:y>
    </cdr:from>
    <cdr:to>
      <cdr:x>0.96422</cdr:x>
      <cdr:y>0.4141</cdr:y>
    </cdr:to>
    <cdr:sp macro="" textlink="">
      <cdr:nvSpPr>
        <cdr:cNvPr id="2" name="Nyíl: felfelé mutató 1">
          <a:extLst xmlns:a="http://schemas.openxmlformats.org/drawingml/2006/main">
            <a:ext uri="{FF2B5EF4-FFF2-40B4-BE49-F238E27FC236}">
              <a16:creationId xmlns:a16="http://schemas.microsoft.com/office/drawing/2014/main" id="{88432370-A414-45BA-8957-F9D0D7B515AD}"/>
            </a:ext>
          </a:extLst>
        </cdr:cNvPr>
        <cdr:cNvSpPr/>
      </cdr:nvSpPr>
      <cdr:spPr>
        <a:xfrm xmlns:a="http://schemas.openxmlformats.org/drawingml/2006/main" rot="10800000">
          <a:off x="8589322" y="1282166"/>
          <a:ext cx="227503" cy="728532"/>
        </a:xfrm>
        <a:prstGeom xmlns:a="http://schemas.openxmlformats.org/drawingml/2006/main" prst="up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>
            <a:solidFill>
              <a:srgbClr val="FF0000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0.92779</cdr:x>
      <cdr:y>0.02597</cdr:y>
    </cdr:from>
    <cdr:to>
      <cdr:x>0.95395</cdr:x>
      <cdr:y>0.20781</cdr:y>
    </cdr:to>
    <cdr:sp macro="" textlink="">
      <cdr:nvSpPr>
        <cdr:cNvPr id="2" name="Nyíl: felfelé mutató 1">
          <a:extLst xmlns:a="http://schemas.openxmlformats.org/drawingml/2006/main">
            <a:ext uri="{FF2B5EF4-FFF2-40B4-BE49-F238E27FC236}">
              <a16:creationId xmlns:a16="http://schemas.microsoft.com/office/drawing/2014/main" id="{88432370-A414-45BA-8957-F9D0D7B515AD}"/>
            </a:ext>
          </a:extLst>
        </cdr:cNvPr>
        <cdr:cNvSpPr/>
      </cdr:nvSpPr>
      <cdr:spPr>
        <a:xfrm xmlns:a="http://schemas.openxmlformats.org/drawingml/2006/main">
          <a:off x="8483712" y="126381"/>
          <a:ext cx="239183" cy="885069"/>
        </a:xfrm>
        <a:prstGeom xmlns:a="http://schemas.openxmlformats.org/drawingml/2006/main" prst="up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0.92733</cdr:x>
      <cdr:y>0.25465</cdr:y>
    </cdr:from>
    <cdr:to>
      <cdr:x>0.95349</cdr:x>
      <cdr:y>0.43649</cdr:y>
    </cdr:to>
    <cdr:sp macro="" textlink="">
      <cdr:nvSpPr>
        <cdr:cNvPr id="3" name="Nyíl: felfelé mutató 2">
          <a:extLst xmlns:a="http://schemas.openxmlformats.org/drawingml/2006/main">
            <a:ext uri="{FF2B5EF4-FFF2-40B4-BE49-F238E27FC236}">
              <a16:creationId xmlns:a16="http://schemas.microsoft.com/office/drawing/2014/main" id="{47BC066B-02BC-44A4-8F93-97BCAD93894C}"/>
            </a:ext>
          </a:extLst>
        </cdr:cNvPr>
        <cdr:cNvSpPr/>
      </cdr:nvSpPr>
      <cdr:spPr>
        <a:xfrm xmlns:a="http://schemas.openxmlformats.org/drawingml/2006/main" rot="10800000">
          <a:off x="8479474" y="1239440"/>
          <a:ext cx="239207" cy="885042"/>
        </a:xfrm>
        <a:prstGeom xmlns:a="http://schemas.openxmlformats.org/drawingml/2006/main" prst="up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>
            <a:solidFill>
              <a:srgbClr val="FF0000"/>
            </a:solidFill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0.89872</cdr:x>
      <cdr:y>0.40069</cdr:y>
    </cdr:from>
    <cdr:to>
      <cdr:x>0.9236</cdr:x>
      <cdr:y>0.54805</cdr:y>
    </cdr:to>
    <cdr:sp macro="" textlink="">
      <cdr:nvSpPr>
        <cdr:cNvPr id="2" name="Nyíl: felfelé mutató 1">
          <a:extLst xmlns:a="http://schemas.openxmlformats.org/drawingml/2006/main">
            <a:ext uri="{FF2B5EF4-FFF2-40B4-BE49-F238E27FC236}">
              <a16:creationId xmlns:a16="http://schemas.microsoft.com/office/drawing/2014/main" id="{88432370-A414-45BA-8957-F9D0D7B515AD}"/>
            </a:ext>
          </a:extLst>
        </cdr:cNvPr>
        <cdr:cNvSpPr/>
      </cdr:nvSpPr>
      <cdr:spPr>
        <a:xfrm xmlns:a="http://schemas.openxmlformats.org/drawingml/2006/main">
          <a:off x="8217908" y="1911908"/>
          <a:ext cx="227503" cy="703140"/>
        </a:xfrm>
        <a:prstGeom xmlns:a="http://schemas.openxmlformats.org/drawingml/2006/main" prst="up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0.89863</cdr:x>
      <cdr:y>0.56908</cdr:y>
    </cdr:from>
    <cdr:to>
      <cdr:x>0.92352</cdr:x>
      <cdr:y>0.71644</cdr:y>
    </cdr:to>
    <cdr:sp macro="" textlink="">
      <cdr:nvSpPr>
        <cdr:cNvPr id="3" name="Nyíl: felfelé mutató 2">
          <a:extLst xmlns:a="http://schemas.openxmlformats.org/drawingml/2006/main">
            <a:ext uri="{FF2B5EF4-FFF2-40B4-BE49-F238E27FC236}">
              <a16:creationId xmlns:a16="http://schemas.microsoft.com/office/drawing/2014/main" id="{4530C30F-77F5-4E46-93B1-3F07209ADD38}"/>
            </a:ext>
          </a:extLst>
        </cdr:cNvPr>
        <cdr:cNvSpPr/>
      </cdr:nvSpPr>
      <cdr:spPr>
        <a:xfrm xmlns:a="http://schemas.openxmlformats.org/drawingml/2006/main" rot="10800000">
          <a:off x="8217040" y="2715394"/>
          <a:ext cx="227595" cy="703141"/>
        </a:xfrm>
        <a:prstGeom xmlns:a="http://schemas.openxmlformats.org/drawingml/2006/main" prst="up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>
            <a:solidFill>
              <a:srgbClr val="FF0000"/>
            </a:solidFill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0.90371</cdr:x>
      <cdr:y>0.34365</cdr:y>
    </cdr:from>
    <cdr:to>
      <cdr:x>0.92712</cdr:x>
      <cdr:y>0.44788</cdr:y>
    </cdr:to>
    <cdr:sp macro="" textlink="">
      <cdr:nvSpPr>
        <cdr:cNvPr id="2" name="Nyíl: felfelé mutató 1">
          <a:extLst xmlns:a="http://schemas.openxmlformats.org/drawingml/2006/main">
            <a:ext uri="{FF2B5EF4-FFF2-40B4-BE49-F238E27FC236}">
              <a16:creationId xmlns:a16="http://schemas.microsoft.com/office/drawing/2014/main" id="{02D739BC-FA59-4D5C-8900-28610E43AF30}"/>
            </a:ext>
          </a:extLst>
        </cdr:cNvPr>
        <cdr:cNvSpPr/>
      </cdr:nvSpPr>
      <cdr:spPr>
        <a:xfrm xmlns:a="http://schemas.openxmlformats.org/drawingml/2006/main">
          <a:off x="8263484" y="1766374"/>
          <a:ext cx="214090" cy="535760"/>
        </a:xfrm>
        <a:prstGeom xmlns:a="http://schemas.openxmlformats.org/drawingml/2006/main" prst="up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0.90418</cdr:x>
      <cdr:y>0.48765</cdr:y>
    </cdr:from>
    <cdr:to>
      <cdr:x>0.92759</cdr:x>
      <cdr:y>0.59189</cdr:y>
    </cdr:to>
    <cdr:sp macro="" textlink="">
      <cdr:nvSpPr>
        <cdr:cNvPr id="4" name="Nyíl: felfelé mutató 3">
          <a:extLst xmlns:a="http://schemas.openxmlformats.org/drawingml/2006/main">
            <a:ext uri="{FF2B5EF4-FFF2-40B4-BE49-F238E27FC236}">
              <a16:creationId xmlns:a16="http://schemas.microsoft.com/office/drawing/2014/main" id="{442FF995-681D-46EF-8256-9F9DD04AE33B}"/>
            </a:ext>
          </a:extLst>
        </cdr:cNvPr>
        <cdr:cNvSpPr/>
      </cdr:nvSpPr>
      <cdr:spPr>
        <a:xfrm xmlns:a="http://schemas.openxmlformats.org/drawingml/2006/main" rot="10800000">
          <a:off x="8267789" y="2506551"/>
          <a:ext cx="214090" cy="535760"/>
        </a:xfrm>
        <a:prstGeom xmlns:a="http://schemas.openxmlformats.org/drawingml/2006/main" prst="up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>
            <a:solidFill>
              <a:srgbClr val="FF0000"/>
            </a:solidFill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0.91093</cdr:x>
      <cdr:y>0.03825</cdr:y>
    </cdr:from>
    <cdr:to>
      <cdr:x>0.93811</cdr:x>
      <cdr:y>0.24247</cdr:y>
    </cdr:to>
    <cdr:sp macro="" textlink="">
      <cdr:nvSpPr>
        <cdr:cNvPr id="2" name="Nyíl: felfelé mutató 1">
          <a:extLst xmlns:a="http://schemas.openxmlformats.org/drawingml/2006/main">
            <a:ext uri="{FF2B5EF4-FFF2-40B4-BE49-F238E27FC236}">
              <a16:creationId xmlns:a16="http://schemas.microsoft.com/office/drawing/2014/main" id="{A1F1333C-8153-4EDE-A0C5-755EFC485F27}"/>
            </a:ext>
          </a:extLst>
        </cdr:cNvPr>
        <cdr:cNvSpPr/>
      </cdr:nvSpPr>
      <cdr:spPr>
        <a:xfrm xmlns:a="http://schemas.openxmlformats.org/drawingml/2006/main">
          <a:off x="8329549" y="184666"/>
          <a:ext cx="248534" cy="986064"/>
        </a:xfrm>
        <a:prstGeom xmlns:a="http://schemas.openxmlformats.org/drawingml/2006/main" prst="up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0.91</cdr:x>
      <cdr:y>0.29578</cdr:y>
    </cdr:from>
    <cdr:to>
      <cdr:x>0.93718</cdr:x>
      <cdr:y>0.5</cdr:y>
    </cdr:to>
    <cdr:sp macro="" textlink="">
      <cdr:nvSpPr>
        <cdr:cNvPr id="4" name="Nyíl: felfelé mutató 3">
          <a:extLst xmlns:a="http://schemas.openxmlformats.org/drawingml/2006/main">
            <a:ext uri="{FF2B5EF4-FFF2-40B4-BE49-F238E27FC236}">
              <a16:creationId xmlns:a16="http://schemas.microsoft.com/office/drawing/2014/main" id="{73245440-AE8D-47BE-9AB4-B26647478076}"/>
            </a:ext>
          </a:extLst>
        </cdr:cNvPr>
        <cdr:cNvSpPr/>
      </cdr:nvSpPr>
      <cdr:spPr>
        <a:xfrm xmlns:a="http://schemas.openxmlformats.org/drawingml/2006/main" rot="10800000">
          <a:off x="8321010" y="1428154"/>
          <a:ext cx="248534" cy="986064"/>
        </a:xfrm>
        <a:prstGeom xmlns:a="http://schemas.openxmlformats.org/drawingml/2006/main" prst="up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>
            <a:solidFill>
              <a:srgbClr val="FF0000"/>
            </a:solidFill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0.90179</cdr:x>
      <cdr:y>0.39067</cdr:y>
    </cdr:from>
    <cdr:to>
      <cdr:x>0.92805</cdr:x>
      <cdr:y>0.53249</cdr:y>
    </cdr:to>
    <cdr:sp macro="" textlink="">
      <cdr:nvSpPr>
        <cdr:cNvPr id="2" name="Nyíl: felfelé mutató 1">
          <a:extLst xmlns:a="http://schemas.openxmlformats.org/drawingml/2006/main">
            <a:ext uri="{FF2B5EF4-FFF2-40B4-BE49-F238E27FC236}">
              <a16:creationId xmlns:a16="http://schemas.microsoft.com/office/drawing/2014/main" id="{F484FF04-BEAE-41CE-81AA-E9BF482C6498}"/>
            </a:ext>
          </a:extLst>
        </cdr:cNvPr>
        <cdr:cNvSpPr/>
      </cdr:nvSpPr>
      <cdr:spPr>
        <a:xfrm xmlns:a="http://schemas.openxmlformats.org/drawingml/2006/main">
          <a:off x="8245930" y="2050251"/>
          <a:ext cx="240121" cy="744282"/>
        </a:xfrm>
        <a:prstGeom xmlns:a="http://schemas.openxmlformats.org/drawingml/2006/main" prst="up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>
            <a:solidFill>
              <a:srgbClr val="FF0000"/>
            </a:solidFill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0.93779</cdr:x>
      <cdr:y>0.03708</cdr:y>
    </cdr:from>
    <cdr:to>
      <cdr:x>0.96441</cdr:x>
      <cdr:y>0.22365</cdr:y>
    </cdr:to>
    <cdr:sp macro="" textlink="">
      <cdr:nvSpPr>
        <cdr:cNvPr id="2" name="Nyíl: felfelé mutató 1">
          <a:extLst xmlns:a="http://schemas.openxmlformats.org/drawingml/2006/main">
            <a:ext uri="{FF2B5EF4-FFF2-40B4-BE49-F238E27FC236}">
              <a16:creationId xmlns:a16="http://schemas.microsoft.com/office/drawing/2014/main" id="{9C70E30A-EAEE-44CD-BE78-7DD66CC321C6}"/>
            </a:ext>
          </a:extLst>
        </cdr:cNvPr>
        <cdr:cNvSpPr/>
      </cdr:nvSpPr>
      <cdr:spPr>
        <a:xfrm xmlns:a="http://schemas.openxmlformats.org/drawingml/2006/main">
          <a:off x="8575148" y="183671"/>
          <a:ext cx="243388" cy="924158"/>
        </a:xfrm>
        <a:prstGeom xmlns:a="http://schemas.openxmlformats.org/drawingml/2006/main" prst="up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0.93901</cdr:x>
      <cdr:y>0.27056</cdr:y>
    </cdr:from>
    <cdr:to>
      <cdr:x>0.96458</cdr:x>
      <cdr:y>0.46657</cdr:y>
    </cdr:to>
    <cdr:sp macro="" textlink="">
      <cdr:nvSpPr>
        <cdr:cNvPr id="3" name="Nyíl: felfelé mutató 2">
          <a:extLst xmlns:a="http://schemas.openxmlformats.org/drawingml/2006/main">
            <a:ext uri="{FF2B5EF4-FFF2-40B4-BE49-F238E27FC236}">
              <a16:creationId xmlns:a16="http://schemas.microsoft.com/office/drawing/2014/main" id="{27D69D2C-0909-442D-AB36-D31ACF02B4E3}"/>
            </a:ext>
          </a:extLst>
        </cdr:cNvPr>
        <cdr:cNvSpPr/>
      </cdr:nvSpPr>
      <cdr:spPr>
        <a:xfrm xmlns:a="http://schemas.openxmlformats.org/drawingml/2006/main" rot="10800000">
          <a:off x="8586351" y="1340216"/>
          <a:ext cx="233812" cy="970919"/>
        </a:xfrm>
        <a:prstGeom xmlns:a="http://schemas.openxmlformats.org/drawingml/2006/main" prst="up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 dirty="0">
            <a:solidFill>
              <a:srgbClr val="FF00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65C2E-1604-4784-8553-0A222209E1B8}" type="datetimeFigureOut">
              <a:rPr lang="hu-HU" smtClean="0"/>
              <a:t>2021. 04. 09.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FEA2C-798A-4D21-96EA-D0DEB3101E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1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504765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23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3684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27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7865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284438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279280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2163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13828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42400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882951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21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96449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/>
        </p:nvSpPr>
        <p:spPr>
          <a:xfrm>
            <a:off x="0" y="1079505"/>
            <a:ext cx="9144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3748962" y="2612183"/>
            <a:ext cx="1594800" cy="5052565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25373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9B285920-0F2F-4913-A146-A627FA1F22EF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20D2D16-3C73-4B29-BF0A-5C0CD4A356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64B7CD62-C5AE-49B3-A3F1-CCDBFFCCD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5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3817311" y="2640145"/>
            <a:ext cx="1594839" cy="50544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/>
        </p:nvSpPr>
        <p:spPr>
          <a:xfrm>
            <a:off x="-1" y="893235"/>
            <a:ext cx="9144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D1EEAEB3-CFC8-4394-B774-6AA1C08E9A04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8A739B8A-ACBE-49F4-9B88-71B3EE960F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FA027976-C715-4431-8E04-1893195DD5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36002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8548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1763100" cy="4788000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94239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 dirty="0"/>
              <a:t>Mintacím szerkesztése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CD015DD8-BBBF-4B3F-98C5-3B6027871DC5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1D98A545-DE95-4A45-9DEF-A3E72DEB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0" name="Kép 9">
              <a:extLst>
                <a:ext uri="{FF2B5EF4-FFF2-40B4-BE49-F238E27FC236}">
                  <a16:creationId xmlns:a16="http://schemas.microsoft.com/office/drawing/2014/main" id="{424597F1-186A-4114-A071-57BDDF43A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40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95FE9D6D-B265-4369-BA63-B46716865F75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6169C81-0BA3-45EB-936B-A3663F68EABC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9EFD7621-71CF-437C-B3D4-E1A48BAFC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0AF630AB-9F6B-4D24-B8B6-92584799BA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1" name="Szöveg helye 7">
            <a:extLst>
              <a:ext uri="{FF2B5EF4-FFF2-40B4-BE49-F238E27FC236}">
                <a16:creationId xmlns:a16="http://schemas.microsoft.com/office/drawing/2014/main" id="{B3343780-31AA-4D24-8F2C-5BB0F16FE6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2" name="Cím 8">
            <a:extLst>
              <a:ext uri="{FF2B5EF4-FFF2-40B4-BE49-F238E27FC236}">
                <a16:creationId xmlns:a16="http://schemas.microsoft.com/office/drawing/2014/main" id="{28121AF0-8220-4AE5-9CE4-C958BB7B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7AD3AEF0-EEC9-497F-8B15-C8297DB6A9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Tartalom helye 3">
            <a:extLst>
              <a:ext uri="{FF2B5EF4-FFF2-40B4-BE49-F238E27FC236}">
                <a16:creationId xmlns:a16="http://schemas.microsoft.com/office/drawing/2014/main" id="{443B9895-50E0-4F70-9538-A82F0E77226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62358A1B-165E-4F6B-81B3-3E8B391590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FD60B878-9459-4CFB-9A06-B09114F8CA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87362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232416D1-8352-4C9D-AB69-E103306AD2A5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2D54897-97BC-4AB6-A043-75DF451CB4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507977F6-41ED-4021-9514-403C913B5B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3" name="Cím 8">
            <a:extLst>
              <a:ext uri="{FF2B5EF4-FFF2-40B4-BE49-F238E27FC236}">
                <a16:creationId xmlns:a16="http://schemas.microsoft.com/office/drawing/2014/main" id="{E4FB3E16-AC8D-45AA-B9BF-06A9E74E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E11484FF-1675-41C3-818B-AB2F6DAAE4F2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80BD8AF3-1867-48AE-B2EB-9BB371E59B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6" name="Kép 25">
              <a:extLst>
                <a:ext uri="{FF2B5EF4-FFF2-40B4-BE49-F238E27FC236}">
                  <a16:creationId xmlns:a16="http://schemas.microsoft.com/office/drawing/2014/main" id="{FAE3769D-ED75-4170-9866-10C93F4A4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7" name="Szöveg helye 5">
            <a:extLst>
              <a:ext uri="{FF2B5EF4-FFF2-40B4-BE49-F238E27FC236}">
                <a16:creationId xmlns:a16="http://schemas.microsoft.com/office/drawing/2014/main" id="{DB20685B-301B-40ED-8D58-1BC4C293D3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3D9A0A3-0A6C-4362-87DE-59B7198C71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9" name="Tartalom helye 3">
            <a:extLst>
              <a:ext uri="{FF2B5EF4-FFF2-40B4-BE49-F238E27FC236}">
                <a16:creationId xmlns:a16="http://schemas.microsoft.com/office/drawing/2014/main" id="{2930C90B-1E3C-41E7-9F75-83F7F2287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51376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72A46DC0-580F-4857-8317-082AAE9E86DC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5678F594-92B3-40FB-8F4D-BF90B71FE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8233694C-4943-4A7D-BE48-B2660ABF29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23F20983-B6FB-42DD-91ED-468B9EAAA0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596EA518-1AF5-4030-BCE6-6AFA7A1D09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3AF593BC-57A1-4BA1-B8B2-3C3906E541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D922AE4-7C86-483F-8C1F-C571DB7E6D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F1984F91-C90F-4ADE-AB8F-4BD6428FB7CA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BE942ED-20A0-462C-9AA3-98A3D8EB06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9" name="Kép 28">
              <a:extLst>
                <a:ext uri="{FF2B5EF4-FFF2-40B4-BE49-F238E27FC236}">
                  <a16:creationId xmlns:a16="http://schemas.microsoft.com/office/drawing/2014/main" id="{9C25A85E-BCED-4D19-8B8D-AEDE48715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297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0AD6B8B2-D23E-4691-9AAC-7EDDD28611E6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8FFDDC65-6164-4CCB-B333-E1644A4AB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5F09AFC3-B5CD-4E41-9D45-5F00B3C24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66DB3B47-E5BD-4D9C-ABC4-FD9EFBDB8E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BD258CC9-59BD-4AFF-9FC5-6FC59D53E1B0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5CF829C1-E4FA-4C2D-BE75-8FC9B14B80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7" name="Kép 26">
              <a:extLst>
                <a:ext uri="{FF2B5EF4-FFF2-40B4-BE49-F238E27FC236}">
                  <a16:creationId xmlns:a16="http://schemas.microsoft.com/office/drawing/2014/main" id="{CF7E04B7-1E02-4476-A274-2A06E51F7C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02898BE7-775E-458D-B1BC-FD141877356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ADE4F8FA-4D91-467C-95E1-115577AEB2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0" name="Szöveg helye 5">
            <a:extLst>
              <a:ext uri="{FF2B5EF4-FFF2-40B4-BE49-F238E27FC236}">
                <a16:creationId xmlns:a16="http://schemas.microsoft.com/office/drawing/2014/main" id="{4A364233-E73C-46A3-BB4E-EF99577456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8408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>
            <a:extLst>
              <a:ext uri="{FF2B5EF4-FFF2-40B4-BE49-F238E27FC236}">
                <a16:creationId xmlns:a16="http://schemas.microsoft.com/office/drawing/2014/main" id="{F49FE928-4021-49BA-8B20-CA9BBBC6F1F1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ím 1">
            <a:extLst>
              <a:ext uri="{FF2B5EF4-FFF2-40B4-BE49-F238E27FC236}">
                <a16:creationId xmlns:a16="http://schemas.microsoft.com/office/drawing/2014/main" id="{8E3F0C2D-FFFB-4442-865A-AFAC54F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9EAD14A0-CF7F-4FF1-BB24-9FD596609E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BDFF43FA-559E-4CC2-BA64-4A83B6A39B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1DDF96CC-2707-498B-9D47-F656111740F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C01B383D-BBDA-4686-84F7-4C6CE78115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2" name="Kép 21">
              <a:extLst>
                <a:ext uri="{FF2B5EF4-FFF2-40B4-BE49-F238E27FC236}">
                  <a16:creationId xmlns:a16="http://schemas.microsoft.com/office/drawing/2014/main" id="{F4A63ADB-B578-435E-BDB6-6E72222B8E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A5D8B0BB-C4C6-48D5-A4BA-AB0AB6F1B5C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CAC9F08-C220-4C2B-80B9-1A6C9C33B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0B3EA3D5-59BC-400F-9370-46BF346B11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280174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rtalom helye 3">
            <a:extLst>
              <a:ext uri="{FF2B5EF4-FFF2-40B4-BE49-F238E27FC236}">
                <a16:creationId xmlns:a16="http://schemas.microsoft.com/office/drawing/2014/main" id="{4DD4CFD9-DEB4-4FAD-A942-9652D70A5E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698EDC3C-F61C-4E0A-9B87-65FB0A6394C5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Cím 1">
            <a:extLst>
              <a:ext uri="{FF2B5EF4-FFF2-40B4-BE49-F238E27FC236}">
                <a16:creationId xmlns:a16="http://schemas.microsoft.com/office/drawing/2014/main" id="{F15B2FEA-02B9-417D-A720-B3FC6191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5DC307C6-FB29-457B-BF8E-A49D05DE79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2294AA46-0A5D-445B-8443-08F3C32D1209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2CB1EFAC-6859-48B0-8A0B-2C13EEC9E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A961BC90-D2F2-45FB-AF47-AE07F2977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9223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/>
        </p:nvSpPr>
        <p:spPr>
          <a:xfrm>
            <a:off x="2" y="1"/>
            <a:ext cx="1400175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5637689" y="0"/>
            <a:ext cx="3497733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/>
        </p:nvSpPr>
        <p:spPr>
          <a:xfrm>
            <a:off x="5637689" y="-1"/>
            <a:ext cx="3506313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F8A1C6F4-B994-46B7-B604-2637090259BF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A6271CBC-C030-43FF-85C3-A12DBA354E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06F0F34-288C-4900-8715-CDD0E3BBBA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8583" y="1129644"/>
            <a:ext cx="1762121" cy="4786769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24213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95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6119730"/>
            <a:ext cx="388843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7714EFCE-D761-4920-A4FD-C7BB8DCD8C78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350EBC85-C44A-49C8-B9C4-B37A733500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B1717237-3717-49F6-B135-8CF62385E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516" y="5815205"/>
            <a:ext cx="781401" cy="1306829"/>
          </a:xfrm>
          <a:prstGeom prst="rect">
            <a:avLst/>
          </a:prstGeom>
        </p:spPr>
      </p:pic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Tartalom helye 3">
            <a:extLst>
              <a:ext uri="{FF2B5EF4-FFF2-40B4-BE49-F238E27FC236}">
                <a16:creationId xmlns:a16="http://schemas.microsoft.com/office/drawing/2014/main" id="{F44D6510-BF2B-4B8D-B8CB-9EBEB238AFE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1B73FA26-82AB-4322-839E-DCCBF5E35E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10434836-BF4A-430A-BDC7-2F0A9F649B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2999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2" y="6119730"/>
            <a:ext cx="3888000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553302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CB2BA63-84A4-4546-87A0-D9DA49F8D53E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3603E696-F6AE-4DB9-AB6F-CC64995919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71F5F168-646F-4B5E-804F-43C250451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F0C73910-03DB-4031-A496-E4DE431BA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303D8CD-B4C5-4351-A36C-57B8B61283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5" name="Tartalom helye 3">
            <a:extLst>
              <a:ext uri="{FF2B5EF4-FFF2-40B4-BE49-F238E27FC236}">
                <a16:creationId xmlns:a16="http://schemas.microsoft.com/office/drawing/2014/main" id="{EB5270F9-D439-41A4-9A4D-1A79F35578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42437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5664" y="3449169"/>
            <a:ext cx="3888767" cy="34088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346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713E5D64-A416-4407-A7A9-09466826ED7E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D0A6B8B5-ED8C-481E-9B80-314EA5E96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id="{7D9D7D4A-71F2-4FD6-A2E4-D41AE88DA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4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1729236"/>
            <a:ext cx="3888000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299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3C8BD7F5-F845-4745-82FD-81504485B0BD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25A775F-8F32-4260-A9DA-60C1222D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D614204D-7C12-4091-98F5-6937A3747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DC6DF135-3B7D-4956-9743-C8E623DF8D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42BB3DE8-1251-4064-8D6B-4B1FA45267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2" name="Szöveg helye 5">
            <a:extLst>
              <a:ext uri="{FF2B5EF4-FFF2-40B4-BE49-F238E27FC236}">
                <a16:creationId xmlns:a16="http://schemas.microsoft.com/office/drawing/2014/main" id="{A78D3E86-9993-4BC1-99AD-7D429BC36D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60071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/>
        </p:nvSpPr>
        <p:spPr>
          <a:xfrm>
            <a:off x="5184000" y="922448"/>
            <a:ext cx="39600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773299" y="5815205"/>
            <a:ext cx="781401" cy="1306829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09C96B-E554-4008-9A8F-B4F67C41394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8D790186-02D7-4DFF-8358-FCB9B2A8A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EB79F6CD-A0F3-4DDB-9DE2-475A98B6B0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18" name="Tartalom helye 3">
            <a:extLst>
              <a:ext uri="{FF2B5EF4-FFF2-40B4-BE49-F238E27FC236}">
                <a16:creationId xmlns:a16="http://schemas.microsoft.com/office/drawing/2014/main" id="{4C844328-3F5C-4E88-8EAF-CDCA6317F1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9" name="Szöveg helye 5">
            <a:extLst>
              <a:ext uri="{FF2B5EF4-FFF2-40B4-BE49-F238E27FC236}">
                <a16:creationId xmlns:a16="http://schemas.microsoft.com/office/drawing/2014/main" id="{BF34CC12-9A43-4F7C-BD11-631BEB177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AEEC4DA1-E1B7-421F-9AFB-BA5458CBDF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3171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D2ABD4F-9A65-4313-83C2-BC6B67352DD4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3B2918A8-6FD6-4141-916F-31D783AD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42DF65F1-33FF-4F3C-AC86-2C7F5F898A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DCBADE1C-80E7-482F-A47F-C127E1858476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5B7FBF9F-FEA5-4855-8A19-53DEDE5E4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630B57B0-5140-4B64-9110-EE7C31CE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52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5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8245B08-B280-4712-8DE2-7E873107710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hu-HU" dirty="0"/>
              <a:t>2021. április 9.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A866332-96FA-4C17-8E19-F95E408D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2204939"/>
            <a:ext cx="8312727" cy="22002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4000" b="1" dirty="0"/>
              <a:t>Konjunktúra felmérés</a:t>
            </a:r>
            <a:br>
              <a:rPr lang="hu-HU" sz="4000" b="1" dirty="0"/>
            </a:br>
            <a:br>
              <a:rPr lang="hu-HU" sz="2000" b="1" dirty="0"/>
            </a:br>
            <a:r>
              <a:rPr lang="hu-HU" sz="2400" b="1" dirty="0"/>
              <a:t>Az </a:t>
            </a:r>
            <a:r>
              <a:rPr lang="hu-HU" sz="2400" b="1" dirty="0" err="1"/>
              <a:t>mnb</a:t>
            </a:r>
            <a:r>
              <a:rPr lang="hu-HU" sz="2400" b="1" dirty="0"/>
              <a:t> 4. konjunktúra felmérésének eredményei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5307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4677F3-E60F-43ED-BE54-5EB930DC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Termelés és kereslet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098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rtalom helye 10">
            <a:extLst>
              <a:ext uri="{FF2B5EF4-FFF2-40B4-BE49-F238E27FC236}">
                <a16:creationId xmlns:a16="http://schemas.microsoft.com/office/drawing/2014/main" id="{0EE25FD4-04C5-4AF5-AD1D-A76613404AA2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4051801830"/>
              </p:ext>
            </p:extLst>
          </p:nvPr>
        </p:nvGraphicFramePr>
        <p:xfrm>
          <a:off x="0" y="922448"/>
          <a:ext cx="9144000" cy="51352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Cím 2">
            <a:extLst>
              <a:ext uri="{FF2B5EF4-FFF2-40B4-BE49-F238E27FC236}">
                <a16:creationId xmlns:a16="http://schemas.microsoft.com/office/drawing/2014/main" id="{DDEBC9B3-79A9-4F6D-9C43-9396484AB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1800" dirty="0"/>
              <a:t>A vevői rendelésállomány mutatója az iparban és építőiparban javult, a mezőgazdaságban romlott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F60AA3D-5F7A-40A8-896E-6FA63A826D5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5919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2" name="Nyíl: felfelé mutató 1">
            <a:extLst>
              <a:ext uri="{FF2B5EF4-FFF2-40B4-BE49-F238E27FC236}">
                <a16:creationId xmlns:a16="http://schemas.microsoft.com/office/drawing/2014/main" id="{88432370-A414-45BA-8957-F9D0D7B515AD}"/>
              </a:ext>
            </a:extLst>
          </p:cNvPr>
          <p:cNvSpPr/>
          <p:nvPr/>
        </p:nvSpPr>
        <p:spPr>
          <a:xfrm>
            <a:off x="8589322" y="1079967"/>
            <a:ext cx="227545" cy="703114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rgbClr val="FF0000"/>
              </a:solidFill>
            </a:endParaRPr>
          </a:p>
        </p:txBody>
      </p:sp>
      <p:sp>
        <p:nvSpPr>
          <p:cNvPr id="17" name="Téglalap 16">
            <a:extLst>
              <a:ext uri="{FF2B5EF4-FFF2-40B4-BE49-F238E27FC236}">
                <a16:creationId xmlns:a16="http://schemas.microsoft.com/office/drawing/2014/main" id="{AF88E202-28AE-4DFE-BA6C-B089BC1850FB}"/>
              </a:ext>
            </a:extLst>
          </p:cNvPr>
          <p:cNvSpPr/>
          <p:nvPr/>
        </p:nvSpPr>
        <p:spPr>
          <a:xfrm>
            <a:off x="885493" y="6057725"/>
            <a:ext cx="7373013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b="1" i="1" cap="all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hu-HU" sz="2000" b="1" cap="all" dirty="0"/>
              <a:t>A válaszadók vevői rendelésállománya</a:t>
            </a:r>
          </a:p>
        </p:txBody>
      </p:sp>
    </p:spTree>
    <p:extLst>
      <p:ext uri="{BB962C8B-B14F-4D97-AF65-F5344CB8AC3E}">
        <p14:creationId xmlns:p14="http://schemas.microsoft.com/office/powerpoint/2010/main" val="2454370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837382E-A9ED-4B61-9CB2-863967452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1800" dirty="0"/>
              <a:t>Az átlagos kapacitás-kihasználtság (83 százalék) nem változott februárhoz képest, ami továbbra is a nagyoknál a legmagasabb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3B35837-E483-45F9-9387-04E5E2BC1F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5919"/>
            <a:ext cx="3600000" cy="369333"/>
          </a:xfrm>
        </p:spPr>
        <p:txBody>
          <a:bodyPr/>
          <a:lstStyle/>
          <a:p>
            <a:endParaRPr lang="hu-HU"/>
          </a:p>
        </p:txBody>
      </p:sp>
      <p:graphicFrame>
        <p:nvGraphicFramePr>
          <p:cNvPr id="10" name="Tartalom helye 9">
            <a:extLst>
              <a:ext uri="{FF2B5EF4-FFF2-40B4-BE49-F238E27FC236}">
                <a16:creationId xmlns:a16="http://schemas.microsoft.com/office/drawing/2014/main" id="{781E780D-9BCB-4960-ABD1-14C3E43332DE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4056157155"/>
              </p:ext>
            </p:extLst>
          </p:nvPr>
        </p:nvGraphicFramePr>
        <p:xfrm>
          <a:off x="0" y="922449"/>
          <a:ext cx="9144000" cy="5314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églalap 7">
            <a:extLst>
              <a:ext uri="{FF2B5EF4-FFF2-40B4-BE49-F238E27FC236}">
                <a16:creationId xmlns:a16="http://schemas.microsoft.com/office/drawing/2014/main" id="{03CBBB79-1FB6-4BDC-B64C-512FD52A6E80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</p:spTree>
    <p:extLst>
      <p:ext uri="{BB962C8B-B14F-4D97-AF65-F5344CB8AC3E}">
        <p14:creationId xmlns:p14="http://schemas.microsoft.com/office/powerpoint/2010/main" val="19373540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058044C-501D-4DF7-9CB0-E2C587075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Csak az iparban és építőiparban nőtt az átlagos kapacitás-kihasználtság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6D016A3-C2AE-43C4-B600-55BDFE867C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5919"/>
            <a:ext cx="3600000" cy="369333"/>
          </a:xfrm>
        </p:spPr>
        <p:txBody>
          <a:bodyPr/>
          <a:lstStyle/>
          <a:p>
            <a:endParaRPr lang="hu-HU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7D3E95E5-296E-4E5F-990D-6D8976EA731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17326899"/>
              </p:ext>
            </p:extLst>
          </p:nvPr>
        </p:nvGraphicFramePr>
        <p:xfrm>
          <a:off x="0" y="922449"/>
          <a:ext cx="9144000" cy="5314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églalap 8">
            <a:extLst>
              <a:ext uri="{FF2B5EF4-FFF2-40B4-BE49-F238E27FC236}">
                <a16:creationId xmlns:a16="http://schemas.microsoft.com/office/drawing/2014/main" id="{A94EC4A6-9595-48C0-89B7-3C475FFE6040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</p:spTree>
    <p:extLst>
      <p:ext uri="{BB962C8B-B14F-4D97-AF65-F5344CB8AC3E}">
        <p14:creationId xmlns:p14="http://schemas.microsoft.com/office/powerpoint/2010/main" val="226174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4697BDF-C8E8-49EA-AE6D-FA0B586D5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292" y="303906"/>
            <a:ext cx="7610642" cy="612000"/>
          </a:xfrm>
        </p:spPr>
        <p:txBody>
          <a:bodyPr>
            <a:noAutofit/>
          </a:bodyPr>
          <a:lstStyle/>
          <a:p>
            <a:r>
              <a:rPr lang="hu-HU" sz="2000" dirty="0"/>
              <a:t>A középvállalatok esetén nőtt legnagyobb mértékben a kapacitás-kihasználtság egyenlegmutatója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16CB77B-8F51-400C-A5AE-C43B50B3CF0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graphicFrame>
        <p:nvGraphicFramePr>
          <p:cNvPr id="10" name="Tartalom helye 9">
            <a:extLst>
              <a:ext uri="{FF2B5EF4-FFF2-40B4-BE49-F238E27FC236}">
                <a16:creationId xmlns:a16="http://schemas.microsoft.com/office/drawing/2014/main" id="{C76FEE5F-E8F6-4257-A540-4844589BB719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016949740"/>
              </p:ext>
            </p:extLst>
          </p:nvPr>
        </p:nvGraphicFramePr>
        <p:xfrm>
          <a:off x="0" y="932235"/>
          <a:ext cx="9144000" cy="4867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églalap 11">
            <a:extLst>
              <a:ext uri="{FF2B5EF4-FFF2-40B4-BE49-F238E27FC236}">
                <a16:creationId xmlns:a16="http://schemas.microsoft.com/office/drawing/2014/main" id="{FE89EEC3-29AA-4214-ADA5-DDF317497C86}"/>
              </a:ext>
            </a:extLst>
          </p:cNvPr>
          <p:cNvSpPr/>
          <p:nvPr/>
        </p:nvSpPr>
        <p:spPr>
          <a:xfrm>
            <a:off x="885493" y="5939616"/>
            <a:ext cx="7373013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b="1" i="1" cap="all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hu-HU" sz="2000" b="1" cap="all" dirty="0"/>
              <a:t>A válaszadók átlagos kapacitás-kihasználtsága</a:t>
            </a:r>
          </a:p>
        </p:txBody>
      </p:sp>
    </p:spTree>
    <p:extLst>
      <p:ext uri="{BB962C8B-B14F-4D97-AF65-F5344CB8AC3E}">
        <p14:creationId xmlns:p14="http://schemas.microsoft.com/office/powerpoint/2010/main" val="26674977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66A2960-6846-402E-A2F3-841EC975C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kapacitás kapcsán a nagyvállalati várakozások javultak, a többi kategóriában romlottak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0E71D74-4ADD-469C-9479-0CF36CDAEE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1704" y="6471570"/>
            <a:ext cx="3600000" cy="369333"/>
          </a:xfrm>
        </p:spPr>
        <p:txBody>
          <a:bodyPr/>
          <a:lstStyle/>
          <a:p>
            <a:endParaRPr lang="hu-HU"/>
          </a:p>
        </p:txBody>
      </p:sp>
      <p:graphicFrame>
        <p:nvGraphicFramePr>
          <p:cNvPr id="9" name="Tartalom helye 8">
            <a:extLst>
              <a:ext uri="{FF2B5EF4-FFF2-40B4-BE49-F238E27FC236}">
                <a16:creationId xmlns:a16="http://schemas.microsoft.com/office/drawing/2014/main" id="{125F295A-3F57-4019-BEBF-3D6A0F6838DB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565644466"/>
              </p:ext>
            </p:extLst>
          </p:nvPr>
        </p:nvGraphicFramePr>
        <p:xfrm>
          <a:off x="0" y="1111022"/>
          <a:ext cx="9144000" cy="4771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églalap 6">
            <a:extLst>
              <a:ext uri="{FF2B5EF4-FFF2-40B4-BE49-F238E27FC236}">
                <a16:creationId xmlns:a16="http://schemas.microsoft.com/office/drawing/2014/main" id="{3CDD5B10-68C8-4F1A-9EF8-46ED3CF8F333}"/>
              </a:ext>
            </a:extLst>
          </p:cNvPr>
          <p:cNvSpPr/>
          <p:nvPr/>
        </p:nvSpPr>
        <p:spPr>
          <a:xfrm>
            <a:off x="885493" y="5939616"/>
            <a:ext cx="7373013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b="1" i="1" cap="all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hu-HU" sz="2000" b="1" cap="all" dirty="0"/>
              <a:t>A kapacitás-kihasználtság várható alakulása </a:t>
            </a:r>
          </a:p>
        </p:txBody>
      </p:sp>
    </p:spTree>
    <p:extLst>
      <p:ext uri="{BB962C8B-B14F-4D97-AF65-F5344CB8AC3E}">
        <p14:creationId xmlns:p14="http://schemas.microsoft.com/office/powerpoint/2010/main" val="18159363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rtalom helye 11">
            <a:extLst>
              <a:ext uri="{FF2B5EF4-FFF2-40B4-BE49-F238E27FC236}">
                <a16:creationId xmlns:a16="http://schemas.microsoft.com/office/drawing/2014/main" id="{3E98682E-EE98-483A-A858-D92E166D7E97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728012077"/>
              </p:ext>
            </p:extLst>
          </p:nvPr>
        </p:nvGraphicFramePr>
        <p:xfrm>
          <a:off x="0" y="922449"/>
          <a:ext cx="9144000" cy="51400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Cím 2">
            <a:extLst>
              <a:ext uri="{FF2B5EF4-FFF2-40B4-BE49-F238E27FC236}">
                <a16:creationId xmlns:a16="http://schemas.microsoft.com/office/drawing/2014/main" id="{B5692AE3-2473-48E6-86CD-8E41D483D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kapacitásra vonatkozó várakozások a legtöbb tevékenységi körben romlottak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542EFB5E-A883-4124-A95A-7FA1C3F1481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71570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EC8AE639-5355-44A1-B8AF-D6DE62A4D8AC}"/>
              </a:ext>
            </a:extLst>
          </p:cNvPr>
          <p:cNvSpPr/>
          <p:nvPr/>
        </p:nvSpPr>
        <p:spPr>
          <a:xfrm>
            <a:off x="885493" y="5939616"/>
            <a:ext cx="7373013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b="1" i="1" cap="all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hu-HU" sz="2000" b="1" cap="all" dirty="0"/>
              <a:t>A kapacitás-kihasználtság várható alakulása </a:t>
            </a:r>
          </a:p>
        </p:txBody>
      </p:sp>
    </p:spTree>
    <p:extLst>
      <p:ext uri="{BB962C8B-B14F-4D97-AF65-F5344CB8AC3E}">
        <p14:creationId xmlns:p14="http://schemas.microsoft.com/office/powerpoint/2010/main" val="36464388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212" y="310448"/>
            <a:ext cx="7833069" cy="612000"/>
          </a:xfrm>
        </p:spPr>
        <p:txBody>
          <a:bodyPr>
            <a:noAutofit/>
          </a:bodyPr>
          <a:lstStyle/>
          <a:p>
            <a:r>
              <a:rPr lang="hu-HU" sz="1800" dirty="0"/>
              <a:t>A nagyvállalatok bevételi szintje márciusban 5 százalékkal meghaladta a tavalyit, míg a </a:t>
            </a:r>
            <a:r>
              <a:rPr lang="hu-HU" sz="1800" dirty="0" err="1"/>
              <a:t>mikróké</a:t>
            </a:r>
            <a:r>
              <a:rPr lang="hu-HU" sz="1800" dirty="0"/>
              <a:t> 30 százalékkal </a:t>
            </a:r>
            <a:r>
              <a:rPr lang="hu-HU" sz="1800" dirty="0" err="1"/>
              <a:t>alulteljesít</a:t>
            </a:r>
            <a:endParaRPr lang="hu-HU" sz="1800" dirty="0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graphicFrame>
        <p:nvGraphicFramePr>
          <p:cNvPr id="9" name="Tartalom helye 8">
            <a:extLst>
              <a:ext uri="{FF2B5EF4-FFF2-40B4-BE49-F238E27FC236}">
                <a16:creationId xmlns:a16="http://schemas.microsoft.com/office/drawing/2014/main" id="{2126AF01-BE19-4801-8E66-9702350F6871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720952599"/>
              </p:ext>
            </p:extLst>
          </p:nvPr>
        </p:nvGraphicFramePr>
        <p:xfrm>
          <a:off x="0" y="922449"/>
          <a:ext cx="9144000" cy="51000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églalap 10">
            <a:extLst>
              <a:ext uri="{FF2B5EF4-FFF2-40B4-BE49-F238E27FC236}">
                <a16:creationId xmlns:a16="http://schemas.microsoft.com/office/drawing/2014/main" id="{A93DD714-DD96-47C4-9907-E32825D5E6A6}"/>
              </a:ext>
            </a:extLst>
          </p:cNvPr>
          <p:cNvSpPr/>
          <p:nvPr/>
        </p:nvSpPr>
        <p:spPr>
          <a:xfrm>
            <a:off x="887356" y="6087979"/>
            <a:ext cx="73692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A VÁLASZADÓK ÁTLAGOS ÁRBEVÉTELE</a:t>
            </a:r>
          </a:p>
          <a:p>
            <a:pPr algn="ctr"/>
            <a:r>
              <a:rPr lang="hu-HU" sz="2000" dirty="0"/>
              <a:t>(előző év azonos időszaka = 100%)</a:t>
            </a:r>
          </a:p>
          <a:p>
            <a:endParaRPr lang="hu-HU" sz="2000" b="1" i="1" dirty="0"/>
          </a:p>
        </p:txBody>
      </p:sp>
    </p:spTree>
    <p:extLst>
      <p:ext uri="{BB962C8B-B14F-4D97-AF65-F5344CB8AC3E}">
        <p14:creationId xmlns:p14="http://schemas.microsoft.com/office/powerpoint/2010/main" val="32071879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74686434-DD8E-4D8A-BA8F-B655961FD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200" dirty="0"/>
              <a:t>Az átlagos bevételi szint csak az iparban és építőiparban növekedett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1ADF711-1F0A-4B72-9823-0E243683BD1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5799"/>
            <a:ext cx="3600000" cy="369333"/>
          </a:xfrm>
        </p:spPr>
        <p:txBody>
          <a:bodyPr/>
          <a:lstStyle/>
          <a:p>
            <a:endParaRPr lang="hu-HU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95BE1634-A73E-42F1-82AD-5D298D41A66B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533354536"/>
              </p:ext>
            </p:extLst>
          </p:nvPr>
        </p:nvGraphicFramePr>
        <p:xfrm>
          <a:off x="0" y="922449"/>
          <a:ext cx="9144000" cy="5314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églalap 11">
            <a:extLst>
              <a:ext uri="{FF2B5EF4-FFF2-40B4-BE49-F238E27FC236}">
                <a16:creationId xmlns:a16="http://schemas.microsoft.com/office/drawing/2014/main" id="{E9BCAD85-9C92-43DB-A676-52269DB0DDCC}"/>
              </a:ext>
            </a:extLst>
          </p:cNvPr>
          <p:cNvSpPr/>
          <p:nvPr/>
        </p:nvSpPr>
        <p:spPr>
          <a:xfrm>
            <a:off x="887356" y="6237289"/>
            <a:ext cx="73692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A VÁLASZADÓK ÁTLAGOS ÁRBEVÉTELE</a:t>
            </a:r>
          </a:p>
          <a:p>
            <a:pPr algn="ctr"/>
            <a:r>
              <a:rPr lang="hu-HU" sz="2000" dirty="0"/>
              <a:t>(előző év azonos időszaka = 100%)</a:t>
            </a:r>
          </a:p>
          <a:p>
            <a:endParaRPr lang="hu-HU" sz="2000" b="1" i="1" dirty="0"/>
          </a:p>
        </p:txBody>
      </p:sp>
    </p:spTree>
    <p:extLst>
      <p:ext uri="{BB962C8B-B14F-4D97-AF65-F5344CB8AC3E}">
        <p14:creationId xmlns:p14="http://schemas.microsoft.com/office/powerpoint/2010/main" val="39025102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D5F67D06-072E-4D2E-904D-1E19B1AE5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bevételi szint egyenlegmutatója a középvállalatok esetén nőtt a legnagyobb mértékben februárhoz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E9218194-DB71-41E2-A9D7-9A87AF6558E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10" name="Tartalom helye 9">
            <a:extLst>
              <a:ext uri="{FF2B5EF4-FFF2-40B4-BE49-F238E27FC236}">
                <a16:creationId xmlns:a16="http://schemas.microsoft.com/office/drawing/2014/main" id="{56363DB4-047A-4759-BC87-F7A4E443C47C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743674479"/>
              </p:ext>
            </p:extLst>
          </p:nvPr>
        </p:nvGraphicFramePr>
        <p:xfrm>
          <a:off x="0" y="922449"/>
          <a:ext cx="9144000" cy="4828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églalap 11">
            <a:extLst>
              <a:ext uri="{FF2B5EF4-FFF2-40B4-BE49-F238E27FC236}">
                <a16:creationId xmlns:a16="http://schemas.microsoft.com/office/drawing/2014/main" id="{234E45F1-C614-408D-ACF8-2A6CAAFEC4A0}"/>
              </a:ext>
            </a:extLst>
          </p:cNvPr>
          <p:cNvSpPr/>
          <p:nvPr/>
        </p:nvSpPr>
        <p:spPr>
          <a:xfrm>
            <a:off x="885493" y="5939616"/>
            <a:ext cx="7373013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b="1" i="1" cap="all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hu-HU" sz="2000" b="1" cap="all" dirty="0"/>
              <a:t>A válaszadók átlagos árbevétele</a:t>
            </a:r>
          </a:p>
        </p:txBody>
      </p:sp>
    </p:spTree>
    <p:extLst>
      <p:ext uri="{BB962C8B-B14F-4D97-AF65-F5344CB8AC3E}">
        <p14:creationId xmlns:p14="http://schemas.microsoft.com/office/powerpoint/2010/main" val="1296456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B70AFAA-7737-4596-94E8-AE33F13BB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Főbb megállapítások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C45795-BC3B-4D91-B499-FE1B4B8FE4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25388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A8E1A91E-993A-431B-894E-5E00C5DD12A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258794131"/>
              </p:ext>
            </p:extLst>
          </p:nvPr>
        </p:nvGraphicFramePr>
        <p:xfrm>
          <a:off x="161848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0340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3A8342F-91B1-4688-8DA8-D87F48AAA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986" y="310448"/>
            <a:ext cx="7964830" cy="612000"/>
          </a:xfrm>
        </p:spPr>
        <p:txBody>
          <a:bodyPr>
            <a:noAutofit/>
          </a:bodyPr>
          <a:lstStyle/>
          <a:p>
            <a:r>
              <a:rPr lang="hu-HU" sz="1800" dirty="0"/>
              <a:t>A bevételi várakozások az iparban ÉS ÉPÍTŐIPARBAN, ILLETVE a mezőgazdaságban ENYHÉN javultak, a szolgáltatásban romlottak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5685AA6-AEAA-42DD-A45D-AF01E1D154C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09002"/>
            <a:ext cx="3600000" cy="369333"/>
          </a:xfrm>
        </p:spPr>
        <p:txBody>
          <a:bodyPr/>
          <a:lstStyle/>
          <a:p>
            <a:endParaRPr lang="hu-HU"/>
          </a:p>
        </p:txBody>
      </p:sp>
      <p:graphicFrame>
        <p:nvGraphicFramePr>
          <p:cNvPr id="10" name="Tartalom helye 9">
            <a:extLst>
              <a:ext uri="{FF2B5EF4-FFF2-40B4-BE49-F238E27FC236}">
                <a16:creationId xmlns:a16="http://schemas.microsoft.com/office/drawing/2014/main" id="{1E5D86EA-CF9E-4085-AA83-4D46BA77799A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011367813"/>
              </p:ext>
            </p:extLst>
          </p:nvPr>
        </p:nvGraphicFramePr>
        <p:xfrm>
          <a:off x="0" y="922448"/>
          <a:ext cx="9144000" cy="52480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Nyíl: felfelé mutató 7">
            <a:extLst>
              <a:ext uri="{FF2B5EF4-FFF2-40B4-BE49-F238E27FC236}">
                <a16:creationId xmlns:a16="http://schemas.microsoft.com/office/drawing/2014/main" id="{F484FF04-BEAE-41CE-81AA-E9BF482C6498}"/>
              </a:ext>
            </a:extLst>
          </p:cNvPr>
          <p:cNvSpPr/>
          <p:nvPr/>
        </p:nvSpPr>
        <p:spPr>
          <a:xfrm rot="10800000">
            <a:off x="8258506" y="3913672"/>
            <a:ext cx="227545" cy="703114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>
              <a:solidFill>
                <a:srgbClr val="FF0000"/>
              </a:solidFill>
            </a:endParaRP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E56A69CB-228D-4B01-AB70-4D56A6A27DC0}"/>
              </a:ext>
            </a:extLst>
          </p:cNvPr>
          <p:cNvSpPr/>
          <p:nvPr/>
        </p:nvSpPr>
        <p:spPr>
          <a:xfrm>
            <a:off x="885493" y="6170525"/>
            <a:ext cx="7373013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b="1" i="1" cap="all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hu-HU" sz="2000" b="1" cap="all" dirty="0"/>
              <a:t>A bevételi szint várható alakulása </a:t>
            </a:r>
          </a:p>
        </p:txBody>
      </p:sp>
    </p:spTree>
    <p:extLst>
      <p:ext uri="{BB962C8B-B14F-4D97-AF65-F5344CB8AC3E}">
        <p14:creationId xmlns:p14="http://schemas.microsoft.com/office/powerpoint/2010/main" val="6203242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E942EF9-9EBF-48CD-A797-2750F632E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hu-HU" sz="1900" dirty="0"/>
              <a:t>Mérséklődött a termelésükben akadályt érzékelők aránya, amelyet továbbra is leginkább a vevők hiánya okoz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282C818-27E9-4165-91C3-54410B91AD0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11" name="Tartalom helye 10">
            <a:extLst>
              <a:ext uri="{FF2B5EF4-FFF2-40B4-BE49-F238E27FC236}">
                <a16:creationId xmlns:a16="http://schemas.microsoft.com/office/drawing/2014/main" id="{6BE7CA83-6A3C-4802-93E9-85E2DD33C8C8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808773358"/>
              </p:ext>
            </p:extLst>
          </p:nvPr>
        </p:nvGraphicFramePr>
        <p:xfrm>
          <a:off x="0" y="968691"/>
          <a:ext cx="9144000" cy="52685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églalap 12">
            <a:extLst>
              <a:ext uri="{FF2B5EF4-FFF2-40B4-BE49-F238E27FC236}">
                <a16:creationId xmlns:a16="http://schemas.microsoft.com/office/drawing/2014/main" id="{80200BBA-3F19-4954-9261-65FBBCF874C5}"/>
              </a:ext>
            </a:extLst>
          </p:cNvPr>
          <p:cNvSpPr/>
          <p:nvPr/>
        </p:nvSpPr>
        <p:spPr>
          <a:xfrm>
            <a:off x="0" y="6052623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*A válaszlehetőség nem szerepelt az első felmérésben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3E1BA924-FEE9-4DED-BD49-538F3B082158}"/>
              </a:ext>
            </a:extLst>
          </p:cNvPr>
          <p:cNvSpPr/>
          <p:nvPr/>
        </p:nvSpPr>
        <p:spPr>
          <a:xfrm>
            <a:off x="885493" y="6374053"/>
            <a:ext cx="73730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MŰKÖDÉST akadályozó tényezők</a:t>
            </a:r>
          </a:p>
        </p:txBody>
      </p:sp>
    </p:spTree>
    <p:extLst>
      <p:ext uri="{BB962C8B-B14F-4D97-AF65-F5344CB8AC3E}">
        <p14:creationId xmlns:p14="http://schemas.microsoft.com/office/powerpoint/2010/main" val="14333795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38191"/>
            <a:ext cx="4983366" cy="1181606"/>
          </a:xfrm>
        </p:spPr>
        <p:txBody>
          <a:bodyPr/>
          <a:lstStyle/>
          <a:p>
            <a:r>
              <a:rPr lang="hu-HU" b="1" dirty="0"/>
              <a:t>Üzleti környezet, beruházások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38817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137383E-9C16-4A6D-B65B-4C727813E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1800" dirty="0"/>
              <a:t>Az üzleti környezet megítélése minden méretkategóriában, de leginkább a kis- és </a:t>
            </a:r>
            <a:r>
              <a:rPr lang="hu-HU" sz="1800" dirty="0" err="1"/>
              <a:t>mikrovállalatok</a:t>
            </a:r>
            <a:r>
              <a:rPr lang="hu-HU" sz="1800" dirty="0"/>
              <a:t> körében romlott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DA18DFA-2DCA-4A17-A86D-9495398F2E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3999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graphicFrame>
        <p:nvGraphicFramePr>
          <p:cNvPr id="12" name="Tartalom helye 11">
            <a:extLst>
              <a:ext uri="{FF2B5EF4-FFF2-40B4-BE49-F238E27FC236}">
                <a16:creationId xmlns:a16="http://schemas.microsoft.com/office/drawing/2014/main" id="{1806981A-AFDA-47AE-8849-278D7EACA6FA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563531728"/>
              </p:ext>
            </p:extLst>
          </p:nvPr>
        </p:nvGraphicFramePr>
        <p:xfrm>
          <a:off x="0" y="922449"/>
          <a:ext cx="9144000" cy="4953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églalap 9">
            <a:extLst>
              <a:ext uri="{FF2B5EF4-FFF2-40B4-BE49-F238E27FC236}">
                <a16:creationId xmlns:a16="http://schemas.microsoft.com/office/drawing/2014/main" id="{D9D55035-FB96-4906-B5CB-1FAA77E07613}"/>
              </a:ext>
            </a:extLst>
          </p:cNvPr>
          <p:cNvSpPr/>
          <p:nvPr/>
        </p:nvSpPr>
        <p:spPr>
          <a:xfrm>
            <a:off x="885493" y="5771489"/>
            <a:ext cx="7373013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változása az előző hónaphoz képest</a:t>
            </a:r>
          </a:p>
          <a:p>
            <a:pPr algn="ctr"/>
            <a:r>
              <a:rPr lang="hu-HU" sz="2000" dirty="0"/>
              <a:t>(előző hónap= 100%)</a:t>
            </a:r>
          </a:p>
        </p:txBody>
      </p:sp>
    </p:spTree>
    <p:extLst>
      <p:ext uri="{BB962C8B-B14F-4D97-AF65-F5344CB8AC3E}">
        <p14:creationId xmlns:p14="http://schemas.microsoft.com/office/powerpoint/2010/main" val="15283386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rtalom helye 10">
            <a:extLst>
              <a:ext uri="{FF2B5EF4-FFF2-40B4-BE49-F238E27FC236}">
                <a16:creationId xmlns:a16="http://schemas.microsoft.com/office/drawing/2014/main" id="{2E713768-11E8-49C9-9D7F-CAAFBAEF84B1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138356695"/>
              </p:ext>
            </p:extLst>
          </p:nvPr>
        </p:nvGraphicFramePr>
        <p:xfrm>
          <a:off x="-1" y="922449"/>
          <a:ext cx="9143999" cy="47733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ím 2">
            <a:extLst>
              <a:ext uri="{FF2B5EF4-FFF2-40B4-BE49-F238E27FC236}">
                <a16:creationId xmlns:a16="http://schemas.microsoft.com/office/drawing/2014/main" id="{83FE1990-CDB8-400E-8686-4898A9647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nagyvállalatok várakozásai a legoptimistábbak az üzleti környezet alakulására vonatkozóan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D8A3BDB-C38C-4261-B1D2-B7615C39D05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3998" y="6497500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Nyíl: felfelé mutató 6">
            <a:extLst>
              <a:ext uri="{FF2B5EF4-FFF2-40B4-BE49-F238E27FC236}">
                <a16:creationId xmlns:a16="http://schemas.microsoft.com/office/drawing/2014/main" id="{69DAAE48-FA52-4E2E-A940-1C4A6B6F9106}"/>
              </a:ext>
            </a:extLst>
          </p:cNvPr>
          <p:cNvSpPr/>
          <p:nvPr/>
        </p:nvSpPr>
        <p:spPr>
          <a:xfrm>
            <a:off x="8290296" y="2995535"/>
            <a:ext cx="180798" cy="627198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BE8C9B36-7C9E-47CF-BAA3-8A7B7A56BB57}"/>
              </a:ext>
            </a:extLst>
          </p:cNvPr>
          <p:cNvSpPr/>
          <p:nvPr/>
        </p:nvSpPr>
        <p:spPr>
          <a:xfrm>
            <a:off x="706272" y="5888756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változásával kapcsolatos várakozások</a:t>
            </a:r>
          </a:p>
        </p:txBody>
      </p:sp>
    </p:spTree>
    <p:extLst>
      <p:ext uri="{BB962C8B-B14F-4D97-AF65-F5344CB8AC3E}">
        <p14:creationId xmlns:p14="http://schemas.microsoft.com/office/powerpoint/2010/main" val="28157866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91BA8488-D742-4CC9-9680-1D7DBE81B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200" dirty="0"/>
              <a:t>az üzleti környezettel kapcsolatos várakozások az ipar és építőipar körében romlottak a leginkább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21C3FFE-D241-4618-913A-F006D287187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58142"/>
            <a:ext cx="3600000" cy="369333"/>
          </a:xfrm>
        </p:spPr>
        <p:txBody>
          <a:bodyPr/>
          <a:lstStyle/>
          <a:p>
            <a:endParaRPr lang="hu-HU"/>
          </a:p>
        </p:txBody>
      </p:sp>
      <p:graphicFrame>
        <p:nvGraphicFramePr>
          <p:cNvPr id="11" name="Tartalom helye 10">
            <a:extLst>
              <a:ext uri="{FF2B5EF4-FFF2-40B4-BE49-F238E27FC236}">
                <a16:creationId xmlns:a16="http://schemas.microsoft.com/office/drawing/2014/main" id="{92351E16-53A1-4376-8B6C-83C3CA4F2366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020484400"/>
              </p:ext>
            </p:extLst>
          </p:nvPr>
        </p:nvGraphicFramePr>
        <p:xfrm>
          <a:off x="0" y="922449"/>
          <a:ext cx="9144000" cy="53078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églalap 12">
            <a:extLst>
              <a:ext uri="{FF2B5EF4-FFF2-40B4-BE49-F238E27FC236}">
                <a16:creationId xmlns:a16="http://schemas.microsoft.com/office/drawing/2014/main" id="{A32A3398-548B-444E-B606-965837B4A452}"/>
              </a:ext>
            </a:extLst>
          </p:cNvPr>
          <p:cNvSpPr/>
          <p:nvPr/>
        </p:nvSpPr>
        <p:spPr>
          <a:xfrm>
            <a:off x="779988" y="6170525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változásával kapcsolatos várakozások</a:t>
            </a:r>
          </a:p>
        </p:txBody>
      </p:sp>
    </p:spTree>
    <p:extLst>
      <p:ext uri="{BB962C8B-B14F-4D97-AF65-F5344CB8AC3E}">
        <p14:creationId xmlns:p14="http://schemas.microsoft.com/office/powerpoint/2010/main" val="40713072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9E447D2-198B-4BB8-9880-75654EE5A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1800" dirty="0"/>
              <a:t>Az idei évben eddig megvalósított beruházások mutatója leginkább a nagyvállalatok esetén javult februárhoz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6CB3043-EB1E-4426-B647-8CD4E1A7CC4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78224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10" name="Tartalom helye 9">
            <a:extLst>
              <a:ext uri="{FF2B5EF4-FFF2-40B4-BE49-F238E27FC236}">
                <a16:creationId xmlns:a16="http://schemas.microsoft.com/office/drawing/2014/main" id="{F0D8C07B-F86F-4347-98CF-8F15BF8AA16A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26379125"/>
              </p:ext>
            </p:extLst>
          </p:nvPr>
        </p:nvGraphicFramePr>
        <p:xfrm>
          <a:off x="0" y="922449"/>
          <a:ext cx="9144000" cy="48632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Téglalap 14">
            <a:extLst>
              <a:ext uri="{FF2B5EF4-FFF2-40B4-BE49-F238E27FC236}">
                <a16:creationId xmlns:a16="http://schemas.microsoft.com/office/drawing/2014/main" id="{C6202E97-7634-4BF4-A7CF-8CE89737C760}"/>
              </a:ext>
            </a:extLst>
          </p:cNvPr>
          <p:cNvSpPr/>
          <p:nvPr/>
        </p:nvSpPr>
        <p:spPr>
          <a:xfrm>
            <a:off x="779988" y="5785728"/>
            <a:ext cx="758402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idei évben eddig megvalósított beruházások dinamikája</a:t>
            </a:r>
          </a:p>
          <a:p>
            <a:pPr algn="ctr"/>
            <a:r>
              <a:rPr lang="hu-HU" sz="2000" dirty="0"/>
              <a:t>(előző év azonos időszaka=100%)</a:t>
            </a:r>
          </a:p>
        </p:txBody>
      </p:sp>
    </p:spTree>
    <p:extLst>
      <p:ext uri="{BB962C8B-B14F-4D97-AF65-F5344CB8AC3E}">
        <p14:creationId xmlns:p14="http://schemas.microsoft.com/office/powerpoint/2010/main" val="14818524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43138300-3BBA-449B-9960-1D2B2BDEE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legtöbb tevékenységi körben kismértékben gyengült a jövőbeli beruházások egyenlegmutatója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A49900-B2C0-4EAC-B789-E6B54173A1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9" name="Tartalom helye 8">
            <a:extLst>
              <a:ext uri="{FF2B5EF4-FFF2-40B4-BE49-F238E27FC236}">
                <a16:creationId xmlns:a16="http://schemas.microsoft.com/office/drawing/2014/main" id="{11ABC85B-BFFA-43E2-BCB1-4D5DA6232889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494335196"/>
              </p:ext>
            </p:extLst>
          </p:nvPr>
        </p:nvGraphicFramePr>
        <p:xfrm>
          <a:off x="0" y="922449"/>
          <a:ext cx="9144000" cy="54163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églalap 7">
            <a:extLst>
              <a:ext uri="{FF2B5EF4-FFF2-40B4-BE49-F238E27FC236}">
                <a16:creationId xmlns:a16="http://schemas.microsoft.com/office/drawing/2014/main" id="{879184A2-C569-4967-BD67-4141A776B93A}"/>
              </a:ext>
            </a:extLst>
          </p:cNvPr>
          <p:cNvSpPr/>
          <p:nvPr/>
        </p:nvSpPr>
        <p:spPr>
          <a:xfrm>
            <a:off x="779988" y="6144397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beruházásokkal kapcsolatos várakozások</a:t>
            </a:r>
          </a:p>
        </p:txBody>
      </p:sp>
    </p:spTree>
    <p:extLst>
      <p:ext uri="{BB962C8B-B14F-4D97-AF65-F5344CB8AC3E}">
        <p14:creationId xmlns:p14="http://schemas.microsoft.com/office/powerpoint/2010/main" val="10266982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F06C89D-8DEF-48B3-90AE-BAF4E4A00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7"/>
            <a:ext cx="6056100" cy="622991"/>
          </a:xfrm>
        </p:spPr>
        <p:txBody>
          <a:bodyPr/>
          <a:lstStyle/>
          <a:p>
            <a:r>
              <a:rPr lang="hu-HU" b="1" dirty="0"/>
              <a:t>Foglalkoztatás és bérek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389285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011EC9C-BDE0-4E56-8413-1A7FFED21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foglalkoztatással kapcsolatos várakozások a nagyobb vállalatoknál javultak, a kisebbeknél romlottak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68E6320-AED9-48BE-8C1A-5A232CE049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graphicFrame>
        <p:nvGraphicFramePr>
          <p:cNvPr id="11" name="Tartalom helye 10">
            <a:extLst>
              <a:ext uri="{FF2B5EF4-FFF2-40B4-BE49-F238E27FC236}">
                <a16:creationId xmlns:a16="http://schemas.microsoft.com/office/drawing/2014/main" id="{94E7D166-8986-459A-88DC-DEEE40BABE39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439727462"/>
              </p:ext>
            </p:extLst>
          </p:nvPr>
        </p:nvGraphicFramePr>
        <p:xfrm>
          <a:off x="0" y="1195823"/>
          <a:ext cx="9144000" cy="4713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églalap 6">
            <a:extLst>
              <a:ext uri="{FF2B5EF4-FFF2-40B4-BE49-F238E27FC236}">
                <a16:creationId xmlns:a16="http://schemas.microsoft.com/office/drawing/2014/main" id="{DA2AB61A-583D-47E0-A5BD-40AA5C73F469}"/>
              </a:ext>
            </a:extLst>
          </p:cNvPr>
          <p:cNvSpPr/>
          <p:nvPr/>
        </p:nvSpPr>
        <p:spPr>
          <a:xfrm>
            <a:off x="779988" y="5939616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</p:spTree>
    <p:extLst>
      <p:ext uri="{BB962C8B-B14F-4D97-AF65-F5344CB8AC3E}">
        <p14:creationId xmlns:p14="http://schemas.microsoft.com/office/powerpoint/2010/main" val="1161685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Az </a:t>
            </a:r>
            <a:r>
              <a:rPr lang="hu-HU" sz="1800" dirty="0"/>
              <a:t>MNB vállalati konjunktúra indexe -2 pontra javult a februári -4-ről a jelenlegi helyzet javulásának köszönhetően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4" y="649072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11" name="Tartalom helye 10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026103843"/>
              </p:ext>
            </p:extLst>
          </p:nvPr>
        </p:nvGraphicFramePr>
        <p:xfrm>
          <a:off x="0" y="922449"/>
          <a:ext cx="9144000" cy="4455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églalap 12">
            <a:extLst>
              <a:ext uri="{FF2B5EF4-FFF2-40B4-BE49-F238E27FC236}">
                <a16:creationId xmlns:a16="http://schemas.microsoft.com/office/drawing/2014/main" id="{972BD8D8-82A8-4E26-AE7E-30740AA5E723}"/>
              </a:ext>
            </a:extLst>
          </p:cNvPr>
          <p:cNvSpPr/>
          <p:nvPr/>
        </p:nvSpPr>
        <p:spPr>
          <a:xfrm>
            <a:off x="478174" y="5563192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Téglalap 14">
            <a:extLst>
              <a:ext uri="{FF2B5EF4-FFF2-40B4-BE49-F238E27FC236}">
                <a16:creationId xmlns:a16="http://schemas.microsoft.com/office/drawing/2014/main" id="{5E38E4DB-237F-4A70-B1F5-86AC1AF6F623}"/>
              </a:ext>
            </a:extLst>
          </p:cNvPr>
          <p:cNvSpPr/>
          <p:nvPr/>
        </p:nvSpPr>
        <p:spPr>
          <a:xfrm>
            <a:off x="15753" y="6147442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helyzet, a várakozások és az MNB konjunktúra indexe</a:t>
            </a:r>
          </a:p>
        </p:txBody>
      </p:sp>
    </p:spTree>
    <p:extLst>
      <p:ext uri="{BB962C8B-B14F-4D97-AF65-F5344CB8AC3E}">
        <p14:creationId xmlns:p14="http://schemas.microsoft.com/office/powerpoint/2010/main" val="1805791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>
            <a:extLst>
              <a:ext uri="{FF2B5EF4-FFF2-40B4-BE49-F238E27FC236}">
                <a16:creationId xmlns:a16="http://schemas.microsoft.com/office/drawing/2014/main" id="{4CE6D088-A680-436D-B7A6-51608562DF9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graphicFrame>
        <p:nvGraphicFramePr>
          <p:cNvPr id="11" name="Tartalom helye 10">
            <a:extLst>
              <a:ext uri="{FF2B5EF4-FFF2-40B4-BE49-F238E27FC236}">
                <a16:creationId xmlns:a16="http://schemas.microsoft.com/office/drawing/2014/main" id="{54F3E30D-6590-41AF-B006-81BD381C637E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613408934"/>
              </p:ext>
            </p:extLst>
          </p:nvPr>
        </p:nvGraphicFramePr>
        <p:xfrm>
          <a:off x="0" y="922449"/>
          <a:ext cx="9144000" cy="4908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ím 5">
            <a:extLst>
              <a:ext uri="{FF2B5EF4-FFF2-40B4-BE49-F238E27FC236}">
                <a16:creationId xmlns:a16="http://schemas.microsoft.com/office/drawing/2014/main" id="{ED39DAD9-6CB0-4CE3-B279-09AEC5572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</a:t>
            </a:r>
            <a:r>
              <a:rPr lang="hu-HU" sz="2000" dirty="0" err="1"/>
              <a:t>mikrovállalatok</a:t>
            </a:r>
            <a:r>
              <a:rPr lang="hu-HU" sz="2000" dirty="0"/>
              <a:t> esetén a bérek csökkentését tervezők aránya meghaladja a béremelést tervezőkét</a:t>
            </a:r>
          </a:p>
        </p:txBody>
      </p:sp>
      <p:sp>
        <p:nvSpPr>
          <p:cNvPr id="16" name="Téglalap 15">
            <a:extLst>
              <a:ext uri="{FF2B5EF4-FFF2-40B4-BE49-F238E27FC236}">
                <a16:creationId xmlns:a16="http://schemas.microsoft.com/office/drawing/2014/main" id="{9AEDB19B-FFA4-4481-B341-2336AD5E8260}"/>
              </a:ext>
            </a:extLst>
          </p:cNvPr>
          <p:cNvSpPr/>
          <p:nvPr/>
        </p:nvSpPr>
        <p:spPr>
          <a:xfrm>
            <a:off x="779988" y="5939616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bérszint változásával kapcsolatos várakozások</a:t>
            </a:r>
          </a:p>
        </p:txBody>
      </p:sp>
    </p:spTree>
    <p:extLst>
      <p:ext uri="{BB962C8B-B14F-4D97-AF65-F5344CB8AC3E}">
        <p14:creationId xmlns:p14="http://schemas.microsoft.com/office/powerpoint/2010/main" val="31706015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BBDDDD4-D229-4E2B-8D0A-7D273A3F1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Árak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654328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691A7D7-1657-4389-829B-15D923C77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Az áremelési szándékot vizsgáló mutató a decemberi  +17-ről márciusra +29 pontra növekedett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ACAEEE84-788D-4EC0-B667-6A4E489336B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graphicFrame>
        <p:nvGraphicFramePr>
          <p:cNvPr id="10" name="Tartalom helye 9">
            <a:extLst>
              <a:ext uri="{FF2B5EF4-FFF2-40B4-BE49-F238E27FC236}">
                <a16:creationId xmlns:a16="http://schemas.microsoft.com/office/drawing/2014/main" id="{19BC05D1-FF73-49AB-A282-D4982380BFC9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419792153"/>
              </p:ext>
            </p:extLst>
          </p:nvPr>
        </p:nvGraphicFramePr>
        <p:xfrm>
          <a:off x="0" y="922448"/>
          <a:ext cx="9144000" cy="49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églalap 8">
            <a:extLst>
              <a:ext uri="{FF2B5EF4-FFF2-40B4-BE49-F238E27FC236}">
                <a16:creationId xmlns:a16="http://schemas.microsoft.com/office/drawing/2014/main" id="{CC404A4E-97C7-4D15-8C46-ED15EF8B13E8}"/>
              </a:ext>
            </a:extLst>
          </p:cNvPr>
          <p:cNvSpPr/>
          <p:nvPr/>
        </p:nvSpPr>
        <p:spPr>
          <a:xfrm>
            <a:off x="478174" y="5895946"/>
            <a:ext cx="7968402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az árak növelését és csökkentését tervező válaszadók arányainak különbsége. </a:t>
            </a:r>
          </a:p>
          <a:p>
            <a:pPr algn="ctr"/>
            <a:r>
              <a:rPr lang="hu-HU" sz="2000" b="1" cap="all" dirty="0"/>
              <a:t>Az árak változásával kapcsolatos várakozások</a:t>
            </a:r>
          </a:p>
        </p:txBody>
      </p:sp>
    </p:spTree>
    <p:extLst>
      <p:ext uri="{BB962C8B-B14F-4D97-AF65-F5344CB8AC3E}">
        <p14:creationId xmlns:p14="http://schemas.microsoft.com/office/powerpoint/2010/main" val="36650538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45324B-6843-4354-8A92-924D4FA9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38191"/>
            <a:ext cx="5408986" cy="1181606"/>
          </a:xfrm>
        </p:spPr>
        <p:txBody>
          <a:bodyPr/>
          <a:lstStyle/>
          <a:p>
            <a:r>
              <a:rPr lang="hu-HU" dirty="0"/>
              <a:t>Köszönjük a figyelmet!</a:t>
            </a:r>
          </a:p>
        </p:txBody>
      </p:sp>
    </p:spTree>
    <p:extLst>
      <p:ext uri="{BB962C8B-B14F-4D97-AF65-F5344CB8AC3E}">
        <p14:creationId xmlns:p14="http://schemas.microsoft.com/office/powerpoint/2010/main" val="1837329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125" y="310449"/>
            <a:ext cx="7689715" cy="612000"/>
          </a:xfrm>
        </p:spPr>
        <p:txBody>
          <a:bodyPr>
            <a:noAutofit/>
          </a:bodyPr>
          <a:lstStyle/>
          <a:p>
            <a:r>
              <a:rPr lang="hu-HU" sz="1800" dirty="0"/>
              <a:t>A jelenlegi helyzet megítélése továbbra is a </a:t>
            </a:r>
            <a:r>
              <a:rPr lang="hu-HU" sz="1800" dirty="0" err="1"/>
              <a:t>mikrovállalkozások</a:t>
            </a:r>
            <a:r>
              <a:rPr lang="hu-HU" sz="1800" dirty="0"/>
              <a:t> körében mutatkozott a legkedvezőtlenebbnek 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27992" y="649072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10" name="Tartalom helye 9">
            <a:extLst>
              <a:ext uri="{FF2B5EF4-FFF2-40B4-BE49-F238E27FC236}">
                <a16:creationId xmlns:a16="http://schemas.microsoft.com/office/drawing/2014/main" id="{5607DD30-891E-4AA6-95B3-CBF998C8E177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402909498"/>
              </p:ext>
            </p:extLst>
          </p:nvPr>
        </p:nvGraphicFramePr>
        <p:xfrm>
          <a:off x="0" y="922449"/>
          <a:ext cx="9144000" cy="4921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églalap 10">
            <a:extLst>
              <a:ext uri="{FF2B5EF4-FFF2-40B4-BE49-F238E27FC236}">
                <a16:creationId xmlns:a16="http://schemas.microsoft.com/office/drawing/2014/main" id="{D3795727-CFD1-46B3-B2A9-A36AF3DC9CAC}"/>
              </a:ext>
            </a:extLst>
          </p:cNvPr>
          <p:cNvSpPr/>
          <p:nvPr/>
        </p:nvSpPr>
        <p:spPr>
          <a:xfrm>
            <a:off x="540167" y="5810059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9FB0F4CA-F967-481E-AF90-5E7137F8B9F4}"/>
              </a:ext>
            </a:extLst>
          </p:cNvPr>
          <p:cNvSpPr/>
          <p:nvPr/>
        </p:nvSpPr>
        <p:spPr>
          <a:xfrm>
            <a:off x="0" y="6347496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 indexe vállalatméret szerint</a:t>
            </a:r>
          </a:p>
        </p:txBody>
      </p:sp>
    </p:spTree>
    <p:extLst>
      <p:ext uri="{BB962C8B-B14F-4D97-AF65-F5344CB8AC3E}">
        <p14:creationId xmlns:p14="http://schemas.microsoft.com/office/powerpoint/2010/main" val="3033032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170C5D8F-DC25-4F79-940F-5A7DE3F3F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várakozások a nagyobb vállalatoknál kismértékben javultak, a kisebbeknél romlottak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54C2B69-C3A6-4FDC-915A-7E59A6D0D30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89196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9" name="Tartalom helye 8">
            <a:extLst>
              <a:ext uri="{FF2B5EF4-FFF2-40B4-BE49-F238E27FC236}">
                <a16:creationId xmlns:a16="http://schemas.microsoft.com/office/drawing/2014/main" id="{A45E312B-888A-4850-8BC6-84B37BEB11FA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945162812"/>
              </p:ext>
            </p:extLst>
          </p:nvPr>
        </p:nvGraphicFramePr>
        <p:xfrm>
          <a:off x="0" y="922449"/>
          <a:ext cx="9144000" cy="4921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églalap 9">
            <a:extLst>
              <a:ext uri="{FF2B5EF4-FFF2-40B4-BE49-F238E27FC236}">
                <a16:creationId xmlns:a16="http://schemas.microsoft.com/office/drawing/2014/main" id="{D7E26F65-5810-4937-B98A-9091663FFAD3}"/>
              </a:ext>
            </a:extLst>
          </p:cNvPr>
          <p:cNvSpPr/>
          <p:nvPr/>
        </p:nvSpPr>
        <p:spPr>
          <a:xfrm>
            <a:off x="540167" y="5810059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6353169B-60A7-42B1-A920-E4E284A5976A}"/>
              </a:ext>
            </a:extLst>
          </p:cNvPr>
          <p:cNvSpPr/>
          <p:nvPr/>
        </p:nvSpPr>
        <p:spPr>
          <a:xfrm>
            <a:off x="0" y="6434226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indexe vállalatméret szerint</a:t>
            </a:r>
          </a:p>
        </p:txBody>
      </p:sp>
    </p:spTree>
    <p:extLst>
      <p:ext uri="{BB962C8B-B14F-4D97-AF65-F5344CB8AC3E}">
        <p14:creationId xmlns:p14="http://schemas.microsoft.com/office/powerpoint/2010/main" val="3364452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200" dirty="0"/>
              <a:t>A jelenlegi helyzet megítélése leginkább a vevői rendelésállomány tekintetében javult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75506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0000000-0008-0000-01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0771546"/>
              </p:ext>
            </p:extLst>
          </p:nvPr>
        </p:nvGraphicFramePr>
        <p:xfrm>
          <a:off x="31506" y="1170078"/>
          <a:ext cx="9144000" cy="4805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églalap 8">
            <a:extLst>
              <a:ext uri="{FF2B5EF4-FFF2-40B4-BE49-F238E27FC236}">
                <a16:creationId xmlns:a16="http://schemas.microsoft.com/office/drawing/2014/main" id="{8BF9D4F9-EC0C-4EF7-97A6-4B95AA445135}"/>
              </a:ext>
            </a:extLst>
          </p:cNvPr>
          <p:cNvSpPr/>
          <p:nvPr/>
        </p:nvSpPr>
        <p:spPr>
          <a:xfrm>
            <a:off x="31506" y="5998680"/>
            <a:ext cx="911249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*Az első két felmérésben nem szerepelt ez a kérdés</a:t>
            </a:r>
          </a:p>
          <a:p>
            <a:pPr algn="ctr"/>
            <a:r>
              <a:rPr lang="hu-HU" sz="2000" b="1" cap="all" dirty="0"/>
              <a:t>A jelenlegi helyzet alindexei</a:t>
            </a:r>
          </a:p>
        </p:txBody>
      </p:sp>
    </p:spTree>
    <p:extLst>
      <p:ext uri="{BB962C8B-B14F-4D97-AF65-F5344CB8AC3E}">
        <p14:creationId xmlns:p14="http://schemas.microsoft.com/office/powerpoint/2010/main" val="386579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590" y="310447"/>
            <a:ext cx="8088817" cy="612000"/>
          </a:xfrm>
        </p:spPr>
        <p:txBody>
          <a:bodyPr>
            <a:noAutofit/>
          </a:bodyPr>
          <a:lstStyle/>
          <a:p>
            <a:r>
              <a:rPr lang="hu-HU" sz="1800" dirty="0"/>
              <a:t>A várakozások indexe elsősorban a bérszinttel kapcsolatos várakozások romlása miatt +21-ről +18 pontra mérséklődött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1826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0000000-0008-0000-01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9507892"/>
              </p:ext>
            </p:extLst>
          </p:nvPr>
        </p:nvGraphicFramePr>
        <p:xfrm>
          <a:off x="-15755" y="1191883"/>
          <a:ext cx="9144001" cy="4981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églalap 9">
            <a:extLst>
              <a:ext uri="{FF2B5EF4-FFF2-40B4-BE49-F238E27FC236}">
                <a16:creationId xmlns:a16="http://schemas.microsoft.com/office/drawing/2014/main" id="{A8679A93-1202-47A7-967E-6E06361F5832}"/>
              </a:ext>
            </a:extLst>
          </p:cNvPr>
          <p:cNvSpPr/>
          <p:nvPr/>
        </p:nvSpPr>
        <p:spPr>
          <a:xfrm>
            <a:off x="-1" y="6281771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alindexei</a:t>
            </a:r>
          </a:p>
        </p:txBody>
      </p:sp>
    </p:spTree>
    <p:extLst>
      <p:ext uri="{BB962C8B-B14F-4D97-AF65-F5344CB8AC3E}">
        <p14:creationId xmlns:p14="http://schemas.microsoft.com/office/powerpoint/2010/main" val="2120426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C9BC4B66-1EA3-4B15-98B0-1ED8D561E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legnagyobb arányban a szolgáltató szektorból érkeztek válaszok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C84CA92-9F58-40A4-AEC1-21978101894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1195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DFE38E0C-604F-4809-A9AE-5F7C91B37E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4937051"/>
              </p:ext>
            </p:extLst>
          </p:nvPr>
        </p:nvGraphicFramePr>
        <p:xfrm>
          <a:off x="0" y="922447"/>
          <a:ext cx="9144000" cy="5230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églalap 8">
            <a:extLst>
              <a:ext uri="{FF2B5EF4-FFF2-40B4-BE49-F238E27FC236}">
                <a16:creationId xmlns:a16="http://schemas.microsoft.com/office/drawing/2014/main" id="{2082F285-3ADD-4630-A6C5-80C52A8F0627}"/>
              </a:ext>
            </a:extLst>
          </p:cNvPr>
          <p:cNvSpPr/>
          <p:nvPr/>
        </p:nvSpPr>
        <p:spPr>
          <a:xfrm>
            <a:off x="31506" y="6270070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tevékenységi köre</a:t>
            </a:r>
          </a:p>
        </p:txBody>
      </p:sp>
    </p:spTree>
    <p:extLst>
      <p:ext uri="{BB962C8B-B14F-4D97-AF65-F5344CB8AC3E}">
        <p14:creationId xmlns:p14="http://schemas.microsoft.com/office/powerpoint/2010/main" val="3705108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96D0372-EF80-4C42-90E2-10A092662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200" dirty="0"/>
              <a:t>A válaszadók 70 százaléka </a:t>
            </a:r>
            <a:r>
              <a:rPr lang="hu-HU" sz="2200" dirty="0" err="1"/>
              <a:t>mikro</a:t>
            </a:r>
            <a:r>
              <a:rPr lang="hu-HU" sz="2200" dirty="0"/>
              <a:t> vállalat, 18 százalék </a:t>
            </a:r>
            <a:r>
              <a:rPr lang="hu-HU" sz="2200" dirty="0" err="1"/>
              <a:t>nhp</a:t>
            </a:r>
            <a:r>
              <a:rPr lang="hu-HU" sz="2200" dirty="0"/>
              <a:t> ügyfél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9681945-0D63-40C3-A997-D43D0D57D67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4A33B36F-2AFA-4D99-866C-A30E36B29B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4428470"/>
              </p:ext>
            </p:extLst>
          </p:nvPr>
        </p:nvGraphicFramePr>
        <p:xfrm>
          <a:off x="0" y="922445"/>
          <a:ext cx="4899451" cy="4994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14363B14-5256-454F-97C6-23D837C546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822078"/>
              </p:ext>
            </p:extLst>
          </p:nvPr>
        </p:nvGraphicFramePr>
        <p:xfrm>
          <a:off x="4572000" y="941468"/>
          <a:ext cx="4571999" cy="4975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églalap 8">
            <a:extLst>
              <a:ext uri="{FF2B5EF4-FFF2-40B4-BE49-F238E27FC236}">
                <a16:creationId xmlns:a16="http://schemas.microsoft.com/office/drawing/2014/main" id="{1A65D471-5B4F-42D2-B775-AE07C2AA4BFA}"/>
              </a:ext>
            </a:extLst>
          </p:cNvPr>
          <p:cNvSpPr/>
          <p:nvPr/>
        </p:nvSpPr>
        <p:spPr>
          <a:xfrm>
            <a:off x="30997" y="5935552"/>
            <a:ext cx="91130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       Hitelek a válaszadók körében             a válaszók mérete létszám szerint</a:t>
            </a:r>
          </a:p>
        </p:txBody>
      </p:sp>
    </p:spTree>
    <p:extLst>
      <p:ext uri="{BB962C8B-B14F-4D97-AF65-F5344CB8AC3E}">
        <p14:creationId xmlns:p14="http://schemas.microsoft.com/office/powerpoint/2010/main" val="3586439997"/>
      </p:ext>
    </p:extLst>
  </p:cSld>
  <p:clrMapOvr>
    <a:masterClrMapping/>
  </p:clrMapOvr>
</p:sld>
</file>

<file path=ppt/theme/theme1.xml><?xml version="1.0" encoding="utf-8"?>
<a:theme xmlns:a="http://schemas.openxmlformats.org/drawingml/2006/main" name="MNB téma 4_3 új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B62070E2-8DAD-4C8D-8BC5-F50A9BF3ACF0}"/>
    </a:ext>
  </a:extLst>
</a:theme>
</file>

<file path=ppt/theme/theme2.xml><?xml version="1.0" encoding="utf-8"?>
<a:theme xmlns:a="http://schemas.openxmlformats.org/drawingml/2006/main" name="MNB téma 4_3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A9582B90-6524-41EB-9FA6-0BA03A9CB942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15297</TotalTime>
  <Words>1110</Words>
  <Application>Microsoft Office PowerPoint</Application>
  <PresentationFormat>On-screen Show (4:3)</PresentationFormat>
  <Paragraphs>216</Paragraphs>
  <Slides>33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Calibri</vt:lpstr>
      <vt:lpstr>MNB téma 4_3 új</vt:lpstr>
      <vt:lpstr>MNB téma 4_3 nyomtatásra</vt:lpstr>
      <vt:lpstr>Konjunktúra felmérés  Az mnb 4. konjunktúra felmérésének eredményei</vt:lpstr>
      <vt:lpstr>Főbb megállapítások</vt:lpstr>
      <vt:lpstr>Az MNB vállalati konjunktúra indexe -2 pontra javult a februári -4-ről a jelenlegi helyzet javulásának köszönhetően</vt:lpstr>
      <vt:lpstr>A jelenlegi helyzet megítélése továbbra is a mikrovállalkozások körében mutatkozott a legkedvezőtlenebbnek </vt:lpstr>
      <vt:lpstr>A várakozások a nagyobb vállalatoknál kismértékben javultak, a kisebbeknél romlottak</vt:lpstr>
      <vt:lpstr>A jelenlegi helyzet megítélése leginkább a vevői rendelésállomány tekintetében javult</vt:lpstr>
      <vt:lpstr>A várakozások indexe elsősorban a bérszinttel kapcsolatos várakozások romlása miatt +21-ről +18 pontra mérséklődött</vt:lpstr>
      <vt:lpstr>legnagyobb arányban a szolgáltató szektorból érkeztek válaszok</vt:lpstr>
      <vt:lpstr>A válaszadók 70 százaléka mikro vállalat, 18 százalék nhp ügyfél</vt:lpstr>
      <vt:lpstr>Termelés és kereslet</vt:lpstr>
      <vt:lpstr>A vevői rendelésállomány mutatója az iparban és építőiparban javult, a mezőgazdaságban romlott az előző hónaphoz képest</vt:lpstr>
      <vt:lpstr>Az átlagos kapacitás-kihasználtság (83 százalék) nem változott februárhoz képest, ami továbbra is a nagyoknál a legmagasabb</vt:lpstr>
      <vt:lpstr>Csak az iparban és építőiparban nőtt az átlagos kapacitás-kihasználtság az előző hónaphoz képest</vt:lpstr>
      <vt:lpstr>A középvállalatok esetén nőtt legnagyobb mértékben a kapacitás-kihasználtság egyenlegmutatója</vt:lpstr>
      <vt:lpstr>A kapacitás kapcsán a nagyvállalati várakozások javultak, a többi kategóriában romlottak</vt:lpstr>
      <vt:lpstr>A kapacitásra vonatkozó várakozások a legtöbb tevékenységi körben romlottak</vt:lpstr>
      <vt:lpstr>A nagyvállalatok bevételi szintje márciusban 5 százalékkal meghaladta a tavalyit, míg a mikróké 30 százalékkal alulteljesít</vt:lpstr>
      <vt:lpstr>Az átlagos bevételi szint csak az iparban és építőiparban növekedett az előző hónaphoz képest</vt:lpstr>
      <vt:lpstr>A bevételi szint egyenlegmutatója a középvállalatok esetén nőtt a legnagyobb mértékben februárhoz képest</vt:lpstr>
      <vt:lpstr>A bevételi várakozások az iparban ÉS ÉPÍTŐIPARBAN, ILLETVE a mezőgazdaságban ENYHÉN javultak, a szolgáltatásban romlottak</vt:lpstr>
      <vt:lpstr>Mérséklődött a termelésükben akadályt érzékelők aránya, amelyet továbbra is leginkább a vevők hiánya okoz</vt:lpstr>
      <vt:lpstr>Üzleti környezet, beruházások</vt:lpstr>
      <vt:lpstr>Az üzleti környezet megítélése minden méretkategóriában, de leginkább a kis- és mikrovállalatok körében romlott</vt:lpstr>
      <vt:lpstr>A nagyvállalatok várakozásai a legoptimistábbak az üzleti környezet alakulására vonatkozóan</vt:lpstr>
      <vt:lpstr>az üzleti környezettel kapcsolatos várakozások az ipar és építőipar körében romlottak a leginkább</vt:lpstr>
      <vt:lpstr>Az idei évben eddig megvalósított beruházások mutatója leginkább a nagyvállalatok esetén javult februárhoz képest</vt:lpstr>
      <vt:lpstr>A legtöbb tevékenységi körben kismértékben gyengült a jövőbeli beruházások egyenlegmutatója</vt:lpstr>
      <vt:lpstr>Foglalkoztatás és bérek</vt:lpstr>
      <vt:lpstr>A foglalkoztatással kapcsolatos várakozások a nagyobb vállalatoknál javultak, a kisebbeknél romlottak</vt:lpstr>
      <vt:lpstr>A mikrovállalatok esetén a bérek csökkentését tervezők aránya meghaladja a béremelést tervezőkét</vt:lpstr>
      <vt:lpstr>Árak</vt:lpstr>
      <vt:lpstr>Az áremelési szándékot vizsgáló mutató a decemberi  +17-ről márciusra +29 pontra növekedett</vt:lpstr>
      <vt:lpstr>Köszönjük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Fekete Ádám</dc:creator>
  <cp:lastModifiedBy>szalaia@mnb.hu</cp:lastModifiedBy>
  <cp:revision>1570</cp:revision>
  <dcterms:created xsi:type="dcterms:W3CDTF">2020-04-06T05:19:02Z</dcterms:created>
  <dcterms:modified xsi:type="dcterms:W3CDTF">2021-04-09T14:36:24Z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Ref">
    <vt:lpwstr>https://api.informationprotection.azure.com/api/97c01ef8-0264-4eef-9c08-fb4a9ba1c0db</vt:lpwstr>
  </property>
  <property fmtid="{D5CDD505-2E9C-101B-9397-08002B2CF9AE}" pid="5" name="MSIP_Label_b0d11092-50c9-4e74-84b5-b1af078dc3d0_Owner">
    <vt:lpwstr>feketea@mnb.hu</vt:lpwstr>
  </property>
  <property fmtid="{D5CDD505-2E9C-101B-9397-08002B2CF9AE}" pid="6" name="MSIP_Label_b0d11092-50c9-4e74-84b5-b1af078dc3d0_SetDate">
    <vt:lpwstr>2020-04-06T08:02:34.1071123+02:00</vt:lpwstr>
  </property>
  <property fmtid="{D5CDD505-2E9C-101B-9397-08002B2CF9AE}" pid="7" name="MSIP_Label_b0d11092-50c9-4e74-84b5-b1af078dc3d0_Name">
    <vt:lpwstr>Protected</vt:lpwstr>
  </property>
  <property fmtid="{D5CDD505-2E9C-101B-9397-08002B2CF9AE}" pid="8" name="MSIP_Label_b0d11092-50c9-4e74-84b5-b1af078dc3d0_Application">
    <vt:lpwstr>Microsoft Azure Information Protection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</Properties>
</file>