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6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7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8.xml" ContentType="application/vnd.openxmlformats-officedocument.drawingml.chartshapes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383" r:id="rId23"/>
    <p:sldId id="384" r:id="rId24"/>
    <p:sldId id="350" r:id="rId25"/>
    <p:sldId id="352" r:id="rId26"/>
    <p:sldId id="325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3910" autoAdjust="0"/>
  </p:normalViewPr>
  <p:slideViewPr>
    <p:cSldViewPr snapToGrid="0">
      <p:cViewPr varScale="1">
        <p:scale>
          <a:sx n="68" d="100"/>
          <a:sy n="68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5.%20k&#246;r\Input\5.%20k&#246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Munka2!$A$5</c:f>
              <c:strCache>
                <c:ptCount val="1"/>
                <c:pt idx="0">
                  <c:v>Jelenleg helyzet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140-4C8E-8D29-7CFC2145D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Munka2!$B$4:$F$4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Munka2!$B$5:$F$5</c:f>
              <c:numCache>
                <c:formatCode>General\ "pont"</c:formatCode>
                <c:ptCount val="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40-4C8E-8D29-7CFC2145D198}"/>
            </c:ext>
          </c:extLst>
        </c:ser>
        <c:ser>
          <c:idx val="1"/>
          <c:order val="1"/>
          <c:tx>
            <c:strRef>
              <c:f>Munka2!$A$6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C140-4C8E-8D29-7CFC2145D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Munka2!$B$4:$F$4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Munka2!$B$6:$F$6</c:f>
              <c:numCache>
                <c:formatCode>General\ "pont"</c:formatCode>
                <c:ptCount val="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140-4C8E-8D29-7CFC2145D198}"/>
            </c:ext>
          </c:extLst>
        </c:ser>
        <c:ser>
          <c:idx val="2"/>
          <c:order val="2"/>
          <c:tx>
            <c:strRef>
              <c:f>Munka2!$A$7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140-4C8E-8D29-7CFC2145D19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Munka2!$B$4:$F$4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Munka2!$B$7:$F$7</c:f>
              <c:numCache>
                <c:formatCode>General\ "pont"</c:formatCode>
                <c:ptCount val="5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40-4C8E-8D29-7CFC2145D1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38670166229221"/>
          <c:y val="0.92414274268539831"/>
          <c:w val="0.75522659667541558"/>
          <c:h val="7.58572573146017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27573635998864"/>
          <c:y val="1.4183305612210345E-2"/>
          <c:w val="0.63217800001946622"/>
          <c:h val="0.811510976812095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839-4B5C-9F61-EC78EF309408}"/>
              </c:ext>
            </c:extLst>
          </c:dPt>
          <c:dLbls>
            <c:dLbl>
              <c:idx val="1"/>
              <c:layout>
                <c:manualLayout>
                  <c:x val="1.3888890407796413E-3"/>
                  <c:y val="9.55814286036833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AA-4FAF-BD87-1F5DBCBD6C52}"/>
                </c:ext>
              </c:extLst>
            </c:dLbl>
            <c:dLbl>
              <c:idx val="6"/>
              <c:layout>
                <c:manualLayout>
                  <c:x val="4.1666671223389243E-3"/>
                  <c:y val="1.672675000564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AA-4FAF-BD87-1F5DBCBD6C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verzió'!$B$139:$B$146</c:f>
              <c:numCache>
                <c:formatCode>0%</c:formatCode>
                <c:ptCount val="8"/>
                <c:pt idx="0">
                  <c:v>0.1</c:v>
                </c:pt>
                <c:pt idx="1">
                  <c:v>0.44</c:v>
                </c:pt>
                <c:pt idx="2">
                  <c:v>0.26</c:v>
                </c:pt>
                <c:pt idx="3">
                  <c:v>0.23</c:v>
                </c:pt>
                <c:pt idx="4">
                  <c:v>0.18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39-4B5C-9F61-EC78EF309408}"/>
            </c:ext>
          </c:extLst>
        </c:ser>
        <c:ser>
          <c:idx val="1"/>
          <c:order val="1"/>
          <c:tx>
            <c:strRef>
              <c:f>'Új verzió'!$C$138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839-4B5C-9F61-EC78EF309408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verzió'!$C$139:$C$146</c:f>
              <c:numCache>
                <c:formatCode>0%</c:formatCode>
                <c:ptCount val="8"/>
                <c:pt idx="0">
                  <c:v>0.10459</c:v>
                </c:pt>
                <c:pt idx="1">
                  <c:v>0.47159000000000001</c:v>
                </c:pt>
                <c:pt idx="2">
                  <c:v>0.1988</c:v>
                </c:pt>
                <c:pt idx="3">
                  <c:v>0.21729999999999999</c:v>
                </c:pt>
                <c:pt idx="4">
                  <c:v>0.18665000000000001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39-4B5C-9F61-EC78EF309408}"/>
            </c:ext>
          </c:extLst>
        </c:ser>
        <c:ser>
          <c:idx val="2"/>
          <c:order val="2"/>
          <c:tx>
            <c:strRef>
              <c:f>'Új verzió'!$D$138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39-4B5C-9F61-EC78EF309408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verzió'!$D$139:$D$146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0.19</c:v>
                </c:pt>
                <c:pt idx="3">
                  <c:v>0.24</c:v>
                </c:pt>
                <c:pt idx="4">
                  <c:v>0.1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39-4B5C-9F61-EC78EF309408}"/>
            </c:ext>
          </c:extLst>
        </c:ser>
        <c:ser>
          <c:idx val="3"/>
          <c:order val="3"/>
          <c:tx>
            <c:strRef>
              <c:f>'Új verzió'!$E$138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839-4B5C-9F61-EC78EF309408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verzió'!$E$139:$E$146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0.169986</c:v>
                </c:pt>
                <c:pt idx="3">
                  <c:v>0.18776699999999999</c:v>
                </c:pt>
                <c:pt idx="4">
                  <c:v>0.105263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39-4B5C-9F61-EC78EF309408}"/>
            </c:ext>
          </c:extLst>
        </c:ser>
        <c:ser>
          <c:idx val="4"/>
          <c:order val="4"/>
          <c:tx>
            <c:strRef>
              <c:f>'Új verzió'!$F$138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9AA-4FAF-BD87-1F5DBCBD6C52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verzió'!$F$139:$F$146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0.21093413689195006</c:v>
                </c:pt>
                <c:pt idx="3">
                  <c:v>0.22858372793801118</c:v>
                </c:pt>
                <c:pt idx="4">
                  <c:v>0.10546706844597503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839-4B5C-9F61-EC78EF3094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2166447944007"/>
          <c:y val="4.0711738092316381E-2"/>
          <c:w val="0.76050557742782154"/>
          <c:h val="0.778717634688539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EC5-4CE3-A3D8-5511C647A9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EC5-4CE3-A3D8-5511C647A9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EC5-4CE3-A3D8-5511C647A9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EC5-4CE3-A3D8-5511C647A9E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verzió'!$B$152:$B$156</c:f>
              <c:numCache>
                <c:formatCode>General</c:formatCode>
                <c:ptCount val="5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03-4AE1-A77C-84B9657B89BC}"/>
            </c:ext>
          </c:extLst>
        </c:ser>
        <c:ser>
          <c:idx val="1"/>
          <c:order val="1"/>
          <c:tx>
            <c:strRef>
              <c:f>'Új verzió'!$C$151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EC5-4CE3-A3D8-5511C647A9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EC5-4CE3-A3D8-5511C647A9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EC5-4CE3-A3D8-5511C647A9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EC5-4CE3-A3D8-5511C647A9ED}"/>
                </c:ext>
              </c:extLst>
            </c:dLbl>
            <c:dLbl>
              <c:idx val="4"/>
              <c:layout>
                <c:manualLayout>
                  <c:x val="-1.3888888888888889E-3"/>
                  <c:y val="-7.639428594802301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EC5-4CE3-A3D8-5511C647A9E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verzió'!$C$152:$C$156</c:f>
              <c:numCache>
                <c:formatCode>General</c:formatCode>
                <c:ptCount val="5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03-4AE1-A77C-84B9657B89BC}"/>
            </c:ext>
          </c:extLst>
        </c:ser>
        <c:ser>
          <c:idx val="2"/>
          <c:order val="2"/>
          <c:tx>
            <c:strRef>
              <c:f>'Új verzió'!$D$151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C5-4CE3-A3D8-5511C647A9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C5-4CE3-A3D8-5511C647A9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C5-4CE3-A3D8-5511C647A9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C5-4CE3-A3D8-5511C647A9ED}"/>
                </c:ext>
              </c:extLst>
            </c:dLbl>
            <c:dLbl>
              <c:idx val="4"/>
              <c:layout>
                <c:manualLayout>
                  <c:x val="-1.3888888888888889E-3"/>
                  <c:y val="-5.0929523965348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C5-4CE3-A3D8-5511C647A9E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verzió'!$D$152:$D$156</c:f>
              <c:numCache>
                <c:formatCode>General</c:formatCode>
                <c:ptCount val="5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03-4AE1-A77C-84B9657B89BC}"/>
            </c:ext>
          </c:extLst>
        </c:ser>
        <c:ser>
          <c:idx val="3"/>
          <c:order val="3"/>
          <c:tx>
            <c:strRef>
              <c:f>'Új verzió'!$E$151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C5-4CE3-A3D8-5511C647A9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C5-4CE3-A3D8-5511C647A9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C5-4CE3-A3D8-5511C647A9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C5-4CE3-A3D8-5511C647A9ED}"/>
                </c:ext>
              </c:extLst>
            </c:dLbl>
            <c:dLbl>
              <c:idx val="4"/>
              <c:layout>
                <c:manualLayout>
                  <c:x val="4.1666666666666666E-3"/>
                  <c:y val="2.54647619826743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EC5-4CE3-A3D8-5511C647A9E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verzió'!$E$152:$E$156</c:f>
              <c:numCache>
                <c:formatCode>General</c:formatCode>
                <c:ptCount val="5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03-4AE1-A77C-84B9657B89BC}"/>
            </c:ext>
          </c:extLst>
        </c:ser>
        <c:ser>
          <c:idx val="4"/>
          <c:order val="4"/>
          <c:tx>
            <c:strRef>
              <c:f>'Új verzió'!$F$151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C5-4CE3-A3D8-5511C647A9E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C5-4CE3-A3D8-5511C647A9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C5-4CE3-A3D8-5511C647A9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C5-4CE3-A3D8-5511C647A9ED}"/>
                </c:ext>
              </c:extLst>
            </c:dLbl>
            <c:dLbl>
              <c:idx val="4"/>
              <c:layout>
                <c:manualLayout>
                  <c:x val="-1.3888888888888889E-3"/>
                  <c:y val="3.8197142974011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5-4CE3-A3D8-5511C647A9E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verzió'!$A$152:$A$156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verzió'!$F$152:$F$156</c:f>
              <c:numCache>
                <c:formatCode>General</c:formatCode>
                <c:ptCount val="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03-4AE1-A77C-84B9657B89BC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10"/>
          <c:min val="-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Kedvezőbb</a:t>
                </a:r>
                <a:r>
                  <a:rPr lang="hu-HU" b="1"/>
                  <a:t>  </a:t>
                </a:r>
                <a:r>
                  <a:rPr lang="hu-HU" b="1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5975688976377938"/>
              <c:y val="1.00613881222725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0652448355409778"/>
          <c:h val="0.783027514819074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D9-4BA5-8C21-6B727A59D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D9-4BA5-8C21-6B727A59DBA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D9-4BA5-8C21-6B727A59DBA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D9-4BA5-8C21-6B727A59DBA4}"/>
                </c:ext>
              </c:extLst>
            </c:dLbl>
            <c:dLbl>
              <c:idx val="4"/>
              <c:layout>
                <c:manualLayout>
                  <c:x val="4.1756028403306389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ED9-4BA5-8C21-6B727A59DBA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verzió'!$B$162:$B$166</c:f>
              <c:numCache>
                <c:formatCode>General</c:formatCode>
                <c:ptCount val="5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56-4072-954A-0AEBE766F29D}"/>
            </c:ext>
          </c:extLst>
        </c:ser>
        <c:ser>
          <c:idx val="1"/>
          <c:order val="1"/>
          <c:tx>
            <c:strRef>
              <c:f>'Új verzió'!$C$161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D9-4BA5-8C21-6B727A59D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D9-4BA5-8C21-6B727A59DBA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D9-4BA5-8C21-6B727A59DBA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D9-4BA5-8C21-6B727A59DBA4}"/>
                </c:ext>
              </c:extLst>
            </c:dLbl>
            <c:dLbl>
              <c:idx val="4"/>
              <c:layout>
                <c:manualLayout>
                  <c:x val="4.1756028403306389E-3"/>
                  <c:y val="2.504423166269245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ED9-4BA5-8C21-6B727A59DBA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verzió'!$C$162:$C$166</c:f>
              <c:numCache>
                <c:formatCode>General</c:formatCode>
                <c:ptCount val="5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56-4072-954A-0AEBE766F29D}"/>
            </c:ext>
          </c:extLst>
        </c:ser>
        <c:ser>
          <c:idx val="2"/>
          <c:order val="2"/>
          <c:tx>
            <c:strRef>
              <c:f>'Új verzió'!$D$161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D9-4BA5-8C21-6B727A59D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D9-4BA5-8C21-6B727A59DBA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ED9-4BA5-8C21-6B727A59DBA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D9-4BA5-8C21-6B727A59DBA4}"/>
                </c:ext>
              </c:extLst>
            </c:dLbl>
            <c:dLbl>
              <c:idx val="4"/>
              <c:layout>
                <c:manualLayout>
                  <c:x val="4.1756028403306389E-3"/>
                  <c:y val="-3.255750116150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ED9-4BA5-8C21-6B727A59DBA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verzió'!$D$162:$D$166</c:f>
              <c:numCache>
                <c:formatCode>General</c:formatCode>
                <c:ptCount val="5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56-4072-954A-0AEBE766F29D}"/>
            </c:ext>
          </c:extLst>
        </c:ser>
        <c:ser>
          <c:idx val="3"/>
          <c:order val="3"/>
          <c:tx>
            <c:strRef>
              <c:f>'Új verzió'!$E$161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D9-4BA5-8C21-6B727A59D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D9-4BA5-8C21-6B727A59DBA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D9-4BA5-8C21-6B727A59DBA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D9-4BA5-8C21-6B727A59DBA4}"/>
                </c:ext>
              </c:extLst>
            </c:dLbl>
            <c:dLbl>
              <c:idx val="4"/>
              <c:layout>
                <c:manualLayout>
                  <c:x val="4.1756028403306389E-3"/>
                  <c:y val="-1.7530962163884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D9-4BA5-8C21-6B727A59DBA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verzió'!$E$162:$E$166</c:f>
              <c:numCache>
                <c:formatCode>General</c:formatCode>
                <c:ptCount val="5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856-4072-954A-0AEBE766F29D}"/>
            </c:ext>
          </c:extLst>
        </c:ser>
        <c:ser>
          <c:idx val="4"/>
          <c:order val="4"/>
          <c:tx>
            <c:strRef>
              <c:f>'Új verzió'!$F$161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D9-4BA5-8C21-6B727A59DB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D9-4BA5-8C21-6B727A59DBA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D9-4BA5-8C21-6B727A59DBA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D9-4BA5-8C21-6B727A59DBA4}"/>
                </c:ext>
              </c:extLst>
            </c:dLbl>
            <c:dLbl>
              <c:idx val="4"/>
              <c:layout>
                <c:manualLayout>
                  <c:x val="4.1756028403306389E-3"/>
                  <c:y val="7.513269498807736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ED9-4BA5-8C21-6B727A59DBA4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verzió'!$F$162:$F$166</c:f>
              <c:numCache>
                <c:formatCode>General</c:formatCode>
                <c:ptCount val="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856-4072-954A-0AEBE766F29D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Javul</a:t>
                </a:r>
                <a:r>
                  <a:rPr lang="hu-HU"/>
                  <a:t> </a:t>
                </a:r>
                <a:r>
                  <a:rPr lang="hu-HU" baseline="0"/>
                  <a:t>  </a:t>
                </a:r>
                <a:r>
                  <a:rPr lang="hu-HU" b="1" baseline="0">
                    <a:solidFill>
                      <a:srgbClr val="FF0000"/>
                    </a:solidFill>
                  </a:rPr>
                  <a:t>Romlik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827871348909321"/>
              <c:y val="0.418525790037049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783009921385776E-2"/>
          <c:y val="0.9304892420235108"/>
          <c:w val="0.87462253810675972"/>
          <c:h val="6.95107579764891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3.581311949183795E-2"/>
          <c:w val="0.77297090988626427"/>
          <c:h val="0.723053939535338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verzió'!$L$180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34B-4D5A-BFD2-5BEC2DFDE81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34B-4D5A-BFD2-5BEC2DFDE81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34B-4D5A-BFD2-5BEC2DFDE81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34B-4D5A-BFD2-5BEC2DFDE81E}"/>
                </c:ext>
              </c:extLst>
            </c:dLbl>
            <c:dLbl>
              <c:idx val="4"/>
              <c:layout>
                <c:manualLayout>
                  <c:x val="-4.8610564304461942E-3"/>
                  <c:y val="1.1947678575460387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53466754155729"/>
                      <c:h val="6.92368914210023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34B-4D5A-BFD2-5BEC2DFDE81E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verzió'!$L$181:$L$185</c:f>
              <c:numCache>
                <c:formatCode>0</c:formatCode>
                <c:ptCount val="5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00-48D6-A784-34F1F37684F7}"/>
            </c:ext>
          </c:extLst>
        </c:ser>
        <c:ser>
          <c:idx val="1"/>
          <c:order val="1"/>
          <c:tx>
            <c:strRef>
              <c:f>'Új verzió'!$M$180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34B-4D5A-BFD2-5BEC2DFDE81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34B-4D5A-BFD2-5BEC2DFDE81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34B-4D5A-BFD2-5BEC2DFDE81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34B-4D5A-BFD2-5BEC2DFDE81E}"/>
                </c:ext>
              </c:extLst>
            </c:dLbl>
            <c:dLbl>
              <c:idx val="4"/>
              <c:layout>
                <c:manualLayout>
                  <c:x val="5.5555555555554534E-3"/>
                  <c:y val="-1.1947678575460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4B-4D5A-BFD2-5BEC2DFDE81E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verzió'!$M$181:$M$185</c:f>
              <c:numCache>
                <c:formatCode>0</c:formatCode>
                <c:ptCount val="5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00-48D6-A784-34F1F37684F7}"/>
            </c:ext>
          </c:extLst>
        </c:ser>
        <c:ser>
          <c:idx val="2"/>
          <c:order val="2"/>
          <c:tx>
            <c:strRef>
              <c:f>'Új verzió'!$N$180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4B-4D5A-BFD2-5BEC2DFDE81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4B-4D5A-BFD2-5BEC2DFDE81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4B-4D5A-BFD2-5BEC2DFDE81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4B-4D5A-BFD2-5BEC2DFDE81E}"/>
                </c:ext>
              </c:extLst>
            </c:dLbl>
            <c:dLbl>
              <c:idx val="4"/>
              <c:layout>
                <c:manualLayout>
                  <c:x val="9.7222222222222224E-3"/>
                  <c:y val="2.389535715092038E-3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4B-4D5A-BFD2-5BEC2DFDE81E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verzió'!$N$181:$N$185</c:f>
              <c:numCache>
                <c:formatCode>0</c:formatCode>
                <c:ptCount val="5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00-48D6-A784-34F1F37684F7}"/>
            </c:ext>
          </c:extLst>
        </c:ser>
        <c:ser>
          <c:idx val="3"/>
          <c:order val="3"/>
          <c:tx>
            <c:strRef>
              <c:f>'Új verzió'!$O$180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4B-4D5A-BFD2-5BEC2DFDE81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4B-4D5A-BFD2-5BEC2DFDE81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4B-4D5A-BFD2-5BEC2DFDE81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34B-4D5A-BFD2-5BEC2DFDE81E}"/>
                </c:ext>
              </c:extLst>
            </c:dLbl>
            <c:dLbl>
              <c:idx val="4"/>
              <c:layout>
                <c:manualLayout>
                  <c:x val="8.3333333333333332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4B-4D5A-BFD2-5BEC2DFDE81E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verzió'!$K$181:$K$185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verzió'!$O$181:$O$185</c:f>
              <c:numCache>
                <c:formatCode>0</c:formatCode>
                <c:ptCount val="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00-48D6-A784-34F1F37684F7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Tervez</a:t>
                </a:r>
                <a:r>
                  <a:rPr lang="hu-HU" dirty="0"/>
                  <a:t> </a:t>
                </a:r>
                <a:r>
                  <a:rPr lang="hu-HU" b="1" dirty="0">
                    <a:solidFill>
                      <a:srgbClr val="00B050"/>
                    </a:solidFill>
                  </a:rPr>
                  <a:t>beruházást     </a:t>
                </a:r>
                <a:r>
                  <a:rPr lang="hu-HU" dirty="0"/>
                  <a:t> </a:t>
                </a:r>
                <a:r>
                  <a:rPr lang="hu-HU" b="1" dirty="0">
                    <a:solidFill>
                      <a:srgbClr val="FF0000"/>
                    </a:solidFill>
                  </a:rPr>
                  <a:t>Elhalasztotta</a:t>
                </a:r>
              </a:p>
            </c:rich>
          </c:tx>
          <c:layout>
            <c:manualLayout>
              <c:xMode val="edge"/>
              <c:yMode val="edge"/>
              <c:x val="0.95138888888888884"/>
              <c:y val="0.219016000481670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110783027121605E-2"/>
          <c:y val="0.85660302097523167"/>
          <c:w val="0.84983398950131239"/>
          <c:h val="0.1290597647342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7166447944007"/>
          <c:y val="3.8202655206930031E-2"/>
          <c:w val="0.72300557742782157"/>
          <c:h val="0.792355367235890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verzió'!$B$199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8F7-418B-8BCD-CC0CDEE9D97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F7-418B-8BCD-CC0CDEE9D9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8F7-418B-8BCD-CC0CDEE9D97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8F7-418B-8BCD-CC0CDEE9D97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verzió'!$B$200:$B$204</c:f>
              <c:numCache>
                <c:formatCode>General</c:formatCode>
                <c:ptCount val="5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FB-413C-96F9-174A436564C3}"/>
            </c:ext>
          </c:extLst>
        </c:ser>
        <c:ser>
          <c:idx val="1"/>
          <c:order val="1"/>
          <c:tx>
            <c:strRef>
              <c:f>'Új verzió'!$C$199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8F7-418B-8BCD-CC0CDEE9D97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8F7-418B-8BCD-CC0CDEE9D9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8F7-418B-8BCD-CC0CDEE9D97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F7-418B-8BCD-CC0CDEE9D97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verzió'!$C$200:$C$204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FB-413C-96F9-174A436564C3}"/>
            </c:ext>
          </c:extLst>
        </c:ser>
        <c:ser>
          <c:idx val="2"/>
          <c:order val="2"/>
          <c:tx>
            <c:strRef>
              <c:f>'Új verzió'!$D$199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F7-418B-8BCD-CC0CDEE9D97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F7-418B-8BCD-CC0CDEE9D9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F7-418B-8BCD-CC0CDEE9D97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F7-418B-8BCD-CC0CDEE9D97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verzió'!$D$200:$D$204</c:f>
              <c:numCache>
                <c:formatCode>General</c:formatCode>
                <c:ptCount val="5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FB-413C-96F9-174A436564C3}"/>
            </c:ext>
          </c:extLst>
        </c:ser>
        <c:ser>
          <c:idx val="3"/>
          <c:order val="3"/>
          <c:tx>
            <c:strRef>
              <c:f>'Új verzió'!$E$199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F7-418B-8BCD-CC0CDEE9D97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F7-418B-8BCD-CC0CDEE9D9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F7-418B-8BCD-CC0CDEE9D97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F7-418B-8BCD-CC0CDEE9D97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verzió'!$E$200:$E$204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FB-413C-96F9-174A436564C3}"/>
            </c:ext>
          </c:extLst>
        </c:ser>
        <c:ser>
          <c:idx val="4"/>
          <c:order val="4"/>
          <c:tx>
            <c:strRef>
              <c:f>'Új verzió'!$F$199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F7-418B-8BCD-CC0CDEE9D97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F7-418B-8BCD-CC0CDEE9D97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F7-418B-8BCD-CC0CDEE9D97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F7-418B-8BCD-CC0CDEE9D976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verzió'!$A$200:$A$204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verzió'!$F$200:$F$204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FB-413C-96F9-174A436564C3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473712"/>
        <c:axId val="912482032"/>
      </c:lineChart>
      <c:catAx>
        <c:axId val="91247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82032"/>
        <c:crosses val="autoZero"/>
        <c:auto val="1"/>
        <c:lblAlgn val="ctr"/>
        <c:lblOffset val="50"/>
        <c:noMultiLvlLbl val="0"/>
      </c:catAx>
      <c:valAx>
        <c:axId val="912482032"/>
        <c:scaling>
          <c:orientation val="minMax"/>
          <c:max val="30"/>
          <c:min val="-1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b="1" dirty="0"/>
                  <a:t>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225645231846044"/>
              <c:y val="0.536365911297423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124737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40234033245844E-2"/>
          <c:y val="0.93367796584657303"/>
          <c:w val="0.86580632108486455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820266239485335E-2"/>
          <c:w val="0.76880424321959751"/>
          <c:h val="0.7230538874272579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verzió'!$L$208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17-49D3-9332-C08D7AF34A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17-49D3-9332-C08D7AF34A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17-49D3-9332-C08D7AF34A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17-49D3-9332-C08D7AF34AF2}"/>
                </c:ext>
              </c:extLst>
            </c:dLbl>
            <c:dLbl>
              <c:idx val="4"/>
              <c:layout>
                <c:manualLayout>
                  <c:x val="0"/>
                  <c:y val="-1.4337216988134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317-49D3-9332-C08D7AF34AF2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verzió'!$K$209:$K$213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verzió'!$L$209:$L$213</c:f>
              <c:numCache>
                <c:formatCode>0</c:formatCode>
                <c:ptCount val="5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94-4E28-898D-871ECC869829}"/>
            </c:ext>
          </c:extLst>
        </c:ser>
        <c:ser>
          <c:idx val="1"/>
          <c:order val="1"/>
          <c:tx>
            <c:strRef>
              <c:f>'Új verzió'!$M$208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17-49D3-9332-C08D7AF34A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17-49D3-9332-C08D7AF34A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317-49D3-9332-C08D7AF34A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317-49D3-9332-C08D7AF34AF2}"/>
                </c:ext>
              </c:extLst>
            </c:dLbl>
            <c:dLbl>
              <c:idx val="4"/>
              <c:layout>
                <c:manualLayout>
                  <c:x val="-1.1111111111111112E-2"/>
                  <c:y val="-4.5401187129092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317-49D3-9332-C08D7AF34AF2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verzió'!$K$209:$K$213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verzió'!$M$209:$M$213</c:f>
              <c:numCache>
                <c:formatCode>0</c:formatCode>
                <c:ptCount val="5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94-4E28-898D-871ECC869829}"/>
            </c:ext>
          </c:extLst>
        </c:ser>
        <c:ser>
          <c:idx val="2"/>
          <c:order val="2"/>
          <c:tx>
            <c:strRef>
              <c:f>'Új verzió'!$N$208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317-49D3-9332-C08D7AF34A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317-49D3-9332-C08D7AF34A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17-49D3-9332-C08D7AF34A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317-49D3-9332-C08D7AF34AF2}"/>
                </c:ext>
              </c:extLst>
            </c:dLbl>
            <c:dLbl>
              <c:idx val="4"/>
              <c:layout>
                <c:manualLayout>
                  <c:x val="1.3888888888888889E-3"/>
                  <c:y val="-4.0622114799714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17-49D3-9332-C08D7AF34AF2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verzió'!$K$209:$K$213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verzió'!$N$209:$N$213</c:f>
              <c:numCache>
                <c:formatCode>0</c:formatCode>
                <c:ptCount val="5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94-4E28-898D-871ECC869829}"/>
            </c:ext>
          </c:extLst>
        </c:ser>
        <c:ser>
          <c:idx val="3"/>
          <c:order val="3"/>
          <c:tx>
            <c:strRef>
              <c:f>'Új verzió'!$O$208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17-49D3-9332-C08D7AF34A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17-49D3-9332-C08D7AF34A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17-49D3-9332-C08D7AF34A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17-49D3-9332-C08D7AF34AF2}"/>
                </c:ext>
              </c:extLst>
            </c:dLbl>
            <c:dLbl>
              <c:idx val="4"/>
              <c:layout>
                <c:manualLayout>
                  <c:x val="1.3888888888888889E-3"/>
                  <c:y val="4.77907232937818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317-49D3-9332-C08D7AF34AF2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verzió'!$K$209:$K$213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verzió'!$O$209:$O$213</c:f>
              <c:numCache>
                <c:formatCode>0</c:formatCode>
                <c:ptCount val="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94-4E28-898D-871ECC869829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dirty="0"/>
                  <a:t>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Csökken</a:t>
                </a:r>
              </a:p>
            </c:rich>
          </c:tx>
          <c:layout>
            <c:manualLayout>
              <c:xMode val="edge"/>
              <c:yMode val="edge"/>
              <c:x val="0.93055555555555558"/>
              <c:y val="0.479749245461621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61078302712161"/>
          <c:y val="0.85660299399473816"/>
          <c:w val="0.76511176727909014"/>
          <c:h val="0.129059789017127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Munka5!$A$4</c:f>
              <c:strCache>
                <c:ptCount val="1"/>
                <c:pt idx="0">
                  <c:v>Átlagos kapacitás-kihasználtság</c:v>
                </c:pt>
              </c:strCache>
            </c:strRef>
          </c:tx>
          <c:spPr>
            <a:ln w="571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65-448E-8EA8-825CA7A886E1}"/>
                </c:ext>
              </c:extLst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65-448E-8EA8-825CA7A886E1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65-448E-8EA8-825CA7A886E1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65-448E-8EA8-825CA7A886E1}"/>
                </c:ext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65-448E-8EA8-825CA7A886E1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65-448E-8EA8-825CA7A886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Munka5!$B$3:$M$3</c:f>
              <c:strCache>
                <c:ptCount val="12"/>
                <c:pt idx="0">
                  <c:v>Május</c:v>
                </c:pt>
                <c:pt idx="1">
                  <c:v>Június</c:v>
                </c:pt>
                <c:pt idx="2">
                  <c:v>Július</c:v>
                </c:pt>
                <c:pt idx="3">
                  <c:v>Augusztus</c:v>
                </c:pt>
                <c:pt idx="4">
                  <c:v>Szeptember</c:v>
                </c:pt>
                <c:pt idx="5">
                  <c:v>Október</c:v>
                </c:pt>
                <c:pt idx="6">
                  <c:v>November</c:v>
                </c:pt>
                <c:pt idx="7">
                  <c:v>December</c:v>
                </c:pt>
                <c:pt idx="8">
                  <c:v>Január</c:v>
                </c:pt>
                <c:pt idx="9">
                  <c:v>Február</c:v>
                </c:pt>
                <c:pt idx="10">
                  <c:v>Március</c:v>
                </c:pt>
                <c:pt idx="11">
                  <c:v>Április</c:v>
                </c:pt>
              </c:strCache>
            </c:strRef>
          </c:cat>
          <c:val>
            <c:numRef>
              <c:f>Munka5!$B$4:$M$4</c:f>
              <c:numCache>
                <c:formatCode>0%</c:formatCode>
                <c:ptCount val="12"/>
                <c:pt idx="0">
                  <c:v>0.73</c:v>
                </c:pt>
                <c:pt idx="1">
                  <c:v>0.77</c:v>
                </c:pt>
                <c:pt idx="2">
                  <c:v>0.8</c:v>
                </c:pt>
                <c:pt idx="3">
                  <c:v>0.88</c:v>
                </c:pt>
                <c:pt idx="4">
                  <c:v>0.94</c:v>
                </c:pt>
                <c:pt idx="5">
                  <c:v>0.97</c:v>
                </c:pt>
                <c:pt idx="6">
                  <c:v>0.94</c:v>
                </c:pt>
                <c:pt idx="7">
                  <c:v>0.95</c:v>
                </c:pt>
                <c:pt idx="8">
                  <c:v>0.96</c:v>
                </c:pt>
                <c:pt idx="9">
                  <c:v>0.95</c:v>
                </c:pt>
                <c:pt idx="10">
                  <c:v>0.98</c:v>
                </c:pt>
                <c:pt idx="11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965-448E-8EA8-825CA7A886E1}"/>
            </c:ext>
          </c:extLst>
        </c:ser>
        <c:ser>
          <c:idx val="1"/>
          <c:order val="1"/>
          <c:tx>
            <c:strRef>
              <c:f>Munka5!$A$5</c:f>
              <c:strCache>
                <c:ptCount val="1"/>
                <c:pt idx="0">
                  <c:v>Átlagos exportárbevétel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65-448E-8EA8-825CA7A886E1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65-448E-8EA8-825CA7A886E1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65-448E-8EA8-825CA7A886E1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65-448E-8EA8-825CA7A886E1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65-448E-8EA8-825CA7A886E1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65-448E-8EA8-825CA7A886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Munka5!$B$3:$M$3</c:f>
              <c:strCache>
                <c:ptCount val="12"/>
                <c:pt idx="0">
                  <c:v>Május</c:v>
                </c:pt>
                <c:pt idx="1">
                  <c:v>Június</c:v>
                </c:pt>
                <c:pt idx="2">
                  <c:v>Július</c:v>
                </c:pt>
                <c:pt idx="3">
                  <c:v>Augusztus</c:v>
                </c:pt>
                <c:pt idx="4">
                  <c:v>Szeptember</c:v>
                </c:pt>
                <c:pt idx="5">
                  <c:v>Október</c:v>
                </c:pt>
                <c:pt idx="6">
                  <c:v>November</c:v>
                </c:pt>
                <c:pt idx="7">
                  <c:v>December</c:v>
                </c:pt>
                <c:pt idx="8">
                  <c:v>Január</c:v>
                </c:pt>
                <c:pt idx="9">
                  <c:v>Február</c:v>
                </c:pt>
                <c:pt idx="10">
                  <c:v>Március</c:v>
                </c:pt>
                <c:pt idx="11">
                  <c:v>Április</c:v>
                </c:pt>
              </c:strCache>
            </c:strRef>
          </c:cat>
          <c:val>
            <c:numRef>
              <c:f>Munka5!$B$5:$M$5</c:f>
              <c:numCache>
                <c:formatCode>0%</c:formatCode>
                <c:ptCount val="12"/>
                <c:pt idx="0">
                  <c:v>0.77</c:v>
                </c:pt>
                <c:pt idx="1">
                  <c:v>0.79</c:v>
                </c:pt>
                <c:pt idx="2">
                  <c:v>0.77</c:v>
                </c:pt>
                <c:pt idx="3">
                  <c:v>0.84</c:v>
                </c:pt>
                <c:pt idx="4">
                  <c:v>0.92</c:v>
                </c:pt>
                <c:pt idx="5">
                  <c:v>0.96</c:v>
                </c:pt>
                <c:pt idx="6">
                  <c:v>0.94</c:v>
                </c:pt>
                <c:pt idx="7">
                  <c:v>0.94</c:v>
                </c:pt>
                <c:pt idx="8">
                  <c:v>0.98</c:v>
                </c:pt>
                <c:pt idx="9">
                  <c:v>0.96</c:v>
                </c:pt>
                <c:pt idx="10">
                  <c:v>0.98</c:v>
                </c:pt>
                <c:pt idx="11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965-448E-8EA8-825CA7A886E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9033600"/>
        <c:axId val="489035568"/>
      </c:lineChart>
      <c:catAx>
        <c:axId val="48903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9035568"/>
        <c:crosses val="autoZero"/>
        <c:auto val="1"/>
        <c:lblAlgn val="ctr"/>
        <c:lblOffset val="100"/>
        <c:noMultiLvlLbl val="0"/>
      </c:catAx>
      <c:valAx>
        <c:axId val="489035568"/>
        <c:scaling>
          <c:orientation val="minMax"/>
          <c:min val="0.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903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68689851268591"/>
          <c:y val="0.92873916612467022"/>
          <c:w val="0.75462620297462812"/>
          <c:h val="6.64710262841634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Munka5!$A$25:$J$25</c:f>
              <c:strCache>
                <c:ptCount val="10"/>
                <c:pt idx="0">
                  <c:v>Július</c:v>
                </c:pt>
                <c:pt idx="1">
                  <c:v>Augusztus</c:v>
                </c:pt>
                <c:pt idx="2">
                  <c:v>Szeptember</c:v>
                </c:pt>
                <c:pt idx="3">
                  <c:v>Október</c:v>
                </c:pt>
                <c:pt idx="4">
                  <c:v>November</c:v>
                </c:pt>
                <c:pt idx="5">
                  <c:v>December</c:v>
                </c:pt>
                <c:pt idx="6">
                  <c:v>Január</c:v>
                </c:pt>
                <c:pt idx="7">
                  <c:v>Február</c:v>
                </c:pt>
                <c:pt idx="8">
                  <c:v>Március</c:v>
                </c:pt>
                <c:pt idx="9">
                  <c:v>Április</c:v>
                </c:pt>
              </c:strCache>
            </c:strRef>
          </c:cat>
          <c:val>
            <c:numRef>
              <c:f>Munka5!$A$26:$J$26</c:f>
              <c:numCache>
                <c:formatCode>0%</c:formatCode>
                <c:ptCount val="10"/>
                <c:pt idx="0">
                  <c:v>0.3</c:v>
                </c:pt>
                <c:pt idx="1">
                  <c:v>0.37254901960784315</c:v>
                </c:pt>
                <c:pt idx="2">
                  <c:v>0.44</c:v>
                </c:pt>
                <c:pt idx="3">
                  <c:v>0.58620689655172409</c:v>
                </c:pt>
                <c:pt idx="4">
                  <c:v>0.56999999999999995</c:v>
                </c:pt>
                <c:pt idx="5">
                  <c:v>0.61</c:v>
                </c:pt>
                <c:pt idx="6">
                  <c:v>0.7</c:v>
                </c:pt>
                <c:pt idx="7">
                  <c:v>0.67</c:v>
                </c:pt>
                <c:pt idx="8">
                  <c:v>0.73</c:v>
                </c:pt>
                <c:pt idx="9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B1-45F6-8A0C-678C669590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50"/>
        <c:axId val="1053427568"/>
        <c:axId val="1053432816"/>
      </c:barChart>
      <c:catAx>
        <c:axId val="105342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432816"/>
        <c:crosses val="autoZero"/>
        <c:auto val="1"/>
        <c:lblAlgn val="ctr"/>
        <c:lblOffset val="100"/>
        <c:noMultiLvlLbl val="0"/>
      </c:catAx>
      <c:valAx>
        <c:axId val="10534328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42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Munka5!$B$45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Munka5!$A$46:$A$51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Munka5!$B$46:$B$51</c:f>
              <c:numCache>
                <c:formatCode>0%</c:formatCode>
                <c:ptCount val="6"/>
                <c:pt idx="0">
                  <c:v>0.32</c:v>
                </c:pt>
                <c:pt idx="1">
                  <c:v>0.3</c:v>
                </c:pt>
                <c:pt idx="2">
                  <c:v>0.28000000000000003</c:v>
                </c:pt>
                <c:pt idx="3">
                  <c:v>0.2</c:v>
                </c:pt>
                <c:pt idx="4">
                  <c:v>0.16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9-45C0-BC35-371AD67E8AE9}"/>
            </c:ext>
          </c:extLst>
        </c:ser>
        <c:ser>
          <c:idx val="1"/>
          <c:order val="1"/>
          <c:tx>
            <c:strRef>
              <c:f>Munka5!$C$45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Munka5!$A$46:$A$51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Munka5!$C$46:$C$51</c:f>
              <c:numCache>
                <c:formatCode>0%</c:formatCode>
                <c:ptCount val="6"/>
                <c:pt idx="0">
                  <c:v>0.38461538461538464</c:v>
                </c:pt>
                <c:pt idx="1">
                  <c:v>0.21153846153846154</c:v>
                </c:pt>
                <c:pt idx="2">
                  <c:v>0.28846153846153844</c:v>
                </c:pt>
                <c:pt idx="3">
                  <c:v>0.15384615384615385</c:v>
                </c:pt>
                <c:pt idx="4">
                  <c:v>9.6153846153846159E-2</c:v>
                </c:pt>
                <c:pt idx="5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29-45C0-BC35-371AD67E8AE9}"/>
            </c:ext>
          </c:extLst>
        </c:ser>
        <c:ser>
          <c:idx val="2"/>
          <c:order val="2"/>
          <c:tx>
            <c:strRef>
              <c:f>Munka5!$D$45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Munka5!$A$46:$A$51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Munka5!$D$46:$D$51</c:f>
              <c:numCache>
                <c:formatCode>0%</c:formatCode>
                <c:ptCount val="6"/>
                <c:pt idx="0">
                  <c:v>0.39215686274509803</c:v>
                </c:pt>
                <c:pt idx="1">
                  <c:v>0.21568627450980393</c:v>
                </c:pt>
                <c:pt idx="2">
                  <c:v>0.25490196078431371</c:v>
                </c:pt>
                <c:pt idx="3">
                  <c:v>0.13725490196078433</c:v>
                </c:pt>
                <c:pt idx="4">
                  <c:v>9.8039215686274508E-2</c:v>
                </c:pt>
                <c:pt idx="5">
                  <c:v>3.9215686274509803E-2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29-45C0-BC35-371AD67E8A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498611584"/>
        <c:axId val="498610272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Munka5!$E$45</c15:sqref>
                        </c15:formulaRef>
                      </c:ext>
                    </c:extLst>
                    <c:strCache>
                      <c:ptCount val="1"/>
                      <c:pt idx="0">
                        <c:v>Január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Munka5!$E$46:$E$51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0.42</c:v>
                      </c:pt>
                      <c:pt idx="1">
                        <c:v>0.12</c:v>
                      </c:pt>
                      <c:pt idx="2">
                        <c:v>0.32</c:v>
                      </c:pt>
                      <c:pt idx="3">
                        <c:v>0.14000000000000001</c:v>
                      </c:pt>
                      <c:pt idx="4">
                        <c:v>0.08</c:v>
                      </c:pt>
                      <c:pt idx="5">
                        <c:v>0.08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229-45C0-BC35-371AD67E8AE9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Munka5!$F$45</c15:sqref>
                        </c15:formulaRef>
                      </c:ext>
                    </c:extLst>
                    <c:strCache>
                      <c:ptCount val="1"/>
                      <c:pt idx="0">
                        <c:v>December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Munka5!$F$46:$F$51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0.40740740740740738</c:v>
                      </c:pt>
                      <c:pt idx="1">
                        <c:v>0.1111111111111111</c:v>
                      </c:pt>
                      <c:pt idx="2">
                        <c:v>0.29629629629629628</c:v>
                      </c:pt>
                      <c:pt idx="3">
                        <c:v>0.1111111111111111</c:v>
                      </c:pt>
                      <c:pt idx="4">
                        <c:v>0.12962962962962962</c:v>
                      </c:pt>
                      <c:pt idx="5">
                        <c:v>5.5555555555555552E-2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B229-45C0-BC35-371AD67E8AE9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Munka5!$G$45</c15:sqref>
                        </c15:formulaRef>
                      </c:ext>
                    </c:extLst>
                    <c:strCache>
                      <c:ptCount val="1"/>
                      <c:pt idx="0">
                        <c:v>November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Munka5!$G$46:$G$51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0.37254901960784315</c:v>
                      </c:pt>
                      <c:pt idx="1">
                        <c:v>0.15686274509803921</c:v>
                      </c:pt>
                      <c:pt idx="2">
                        <c:v>0.31372549019607843</c:v>
                      </c:pt>
                      <c:pt idx="3">
                        <c:v>0.13725490196078433</c:v>
                      </c:pt>
                      <c:pt idx="4">
                        <c:v>0.11764705882352941</c:v>
                      </c:pt>
                      <c:pt idx="5">
                        <c:v>1.9607843137254902E-2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229-45C0-BC35-371AD67E8AE9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Munka5!$H$45</c15:sqref>
                        </c15:formulaRef>
                      </c:ext>
                    </c:extLst>
                    <c:strCache>
                      <c:ptCount val="1"/>
                      <c:pt idx="0">
                        <c:v>Október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Munka5!$H$46:$H$51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0.43103448275862066</c:v>
                      </c:pt>
                      <c:pt idx="1">
                        <c:v>0.10344827586206896</c:v>
                      </c:pt>
                      <c:pt idx="2">
                        <c:v>0.29310344827586204</c:v>
                      </c:pt>
                      <c:pt idx="3">
                        <c:v>0.17241379310344829</c:v>
                      </c:pt>
                      <c:pt idx="4">
                        <c:v>0.10620689655172413</c:v>
                      </c:pt>
                      <c:pt idx="5">
                        <c:v>5.1724137931034482E-2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229-45C0-BC35-371AD67E8AE9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Munka5!$I$45</c15:sqref>
                        </c15:formulaRef>
                      </c:ext>
                    </c:extLst>
                    <c:strCache>
                      <c:ptCount val="1"/>
                      <c:pt idx="0">
                        <c:v>Szeptember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Munka5!$I$46:$I$51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</c:v>
                      </c:pt>
                      <c:pt idx="1">
                        <c:v>0.1</c:v>
                      </c:pt>
                      <c:pt idx="2">
                        <c:v>0.44</c:v>
                      </c:pt>
                      <c:pt idx="3">
                        <c:v>0.08</c:v>
                      </c:pt>
                      <c:pt idx="4">
                        <c:v>0.16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229-45C0-BC35-371AD67E8AE9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Munka5!$J$45</c15:sqref>
                        </c15:formulaRef>
                      </c:ext>
                    </c:extLst>
                    <c:strCache>
                      <c:ptCount val="1"/>
                      <c:pt idx="0">
                        <c:v>Augusztus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Munka5!$J$46:$J$51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0.31372549019607843</c:v>
                      </c:pt>
                      <c:pt idx="1">
                        <c:v>3.9215686274509803E-2</c:v>
                      </c:pt>
                      <c:pt idx="2">
                        <c:v>0.56862745098039214</c:v>
                      </c:pt>
                      <c:pt idx="3">
                        <c:v>5.8823529411764705E-2</c:v>
                      </c:pt>
                      <c:pt idx="4">
                        <c:v>7.8431372549019607E-2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229-45C0-BC35-371AD67E8AE9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Munka5!$K$45</c15:sqref>
                        </c15:formulaRef>
                      </c:ext>
                    </c:extLst>
                    <c:strCache>
                      <c:ptCount val="1"/>
                      <c:pt idx="0">
                        <c:v>Július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Munka5!$K$46:$K$51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</c:v>
                      </c:pt>
                      <c:pt idx="1">
                        <c:v>0.08</c:v>
                      </c:pt>
                      <c:pt idx="2">
                        <c:v>0.6</c:v>
                      </c:pt>
                      <c:pt idx="3">
                        <c:v>0.04</c:v>
                      </c:pt>
                      <c:pt idx="4">
                        <c:v>0.08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229-45C0-BC35-371AD67E8AE9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Munka5!$L$45</c15:sqref>
                        </c15:formulaRef>
                      </c:ext>
                    </c:extLst>
                    <c:strCache>
                      <c:ptCount val="1"/>
                      <c:pt idx="0">
                        <c:v>Június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Munka5!$L$46:$L$51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0.35416666666666669</c:v>
                      </c:pt>
                      <c:pt idx="1">
                        <c:v>4.1666666666666664E-2</c:v>
                      </c:pt>
                      <c:pt idx="2">
                        <c:v>0.5625</c:v>
                      </c:pt>
                      <c:pt idx="3">
                        <c:v>2.0833333333333332E-2</c:v>
                      </c:pt>
                      <c:pt idx="4">
                        <c:v>4.1666666666666664E-2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229-45C0-BC35-371AD67E8AE9}"/>
                  </c:ext>
                </c:extLst>
              </c15:ser>
            </c15:filteredBarSeries>
            <c15:filteredBar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Munka5!$M$45</c15:sqref>
                        </c15:formulaRef>
                      </c:ext>
                    </c:extLst>
                    <c:strCache>
                      <c:ptCount val="1"/>
                      <c:pt idx="0">
                        <c:v>Május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Munka5!$M$46:$M$51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0.39130434782608697</c:v>
                      </c:pt>
                      <c:pt idx="1">
                        <c:v>0.17391304347826086</c:v>
                      </c:pt>
                      <c:pt idx="2">
                        <c:v>0.39130434782608697</c:v>
                      </c:pt>
                      <c:pt idx="3">
                        <c:v>2.1739130434782608E-2</c:v>
                      </c:pt>
                      <c:pt idx="4">
                        <c:v>8.6956521739130432E-2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B229-45C0-BC35-371AD67E8AE9}"/>
                  </c:ext>
                </c:extLst>
              </c15:ser>
            </c15:filteredBarSeries>
          </c:ext>
        </c:extLst>
      </c:barChart>
      <c:catAx>
        <c:axId val="49861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8610272"/>
        <c:crosses val="autoZero"/>
        <c:auto val="1"/>
        <c:lblAlgn val="ctr"/>
        <c:lblOffset val="100"/>
        <c:noMultiLvlLbl val="0"/>
      </c:catAx>
      <c:valAx>
        <c:axId val="498610272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861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264227909011387"/>
          <c:y val="0.40043697708120551"/>
          <c:w val="0.19902438757655294"/>
          <c:h val="0.290001122288806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02909011373578"/>
          <c:y val="4.0740860389600619E-2"/>
          <c:w val="0.82019313210848632"/>
          <c:h val="0.7855591376640617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59027777777778"/>
                  <c:y val="6.49498898312684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1F5-497E-B0D3-5648ACC841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1F5-497E-B0D3-5648ACC841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1F5-497E-B0D3-5648ACC841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1F5-497E-B0D3-5648ACC841F1}"/>
                </c:ext>
              </c:extLst>
            </c:dLbl>
            <c:dLbl>
              <c:idx val="4"/>
              <c:layout>
                <c:manualLayout>
                  <c:x val="-2.6443569553806791E-3"/>
                  <c:y val="-1.4047340951606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1F5-497E-B0D3-5648ACC84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Indexek!$A$53:$A$57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Indexek!$B$53:$B$57</c:f>
              <c:numCache>
                <c:formatCode>General\ "pont"</c:formatCode>
                <c:ptCount val="5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F5-497E-B0D3-5648ACC841F1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742711067366579"/>
                  <c:y val="8.15773321088126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694444444444429E-2"/>
                      <c:h val="8.91268147341372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B1F5-497E-B0D3-5648ACC841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1F5-497E-B0D3-5648ACC841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1F5-497E-B0D3-5648ACC841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1F5-497E-B0D3-5648ACC841F1}"/>
                </c:ext>
              </c:extLst>
            </c:dLbl>
            <c:dLbl>
              <c:idx val="4"/>
              <c:layout>
                <c:manualLayout>
                  <c:x val="6.8783902012248465E-3"/>
                  <c:y val="-1.6532031601300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1F5-497E-B0D3-5648ACC84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Indexek!$A$53:$A$57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Indexek!$C$53:$C$57</c:f>
              <c:numCache>
                <c:formatCode>General\ "pont"</c:formatCode>
                <c:ptCount val="5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F5-497E-B0D3-5648ACC841F1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74271653543307"/>
                  <c:y val="-1.01612871833263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1F5-497E-B0D3-5648ACC841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1F5-497E-B0D3-5648ACC841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1F5-497E-B0D3-5648ACC841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1F5-497E-B0D3-5648ACC841F1}"/>
                </c:ext>
              </c:extLst>
            </c:dLbl>
            <c:dLbl>
              <c:idx val="4"/>
              <c:layout>
                <c:manualLayout>
                  <c:x val="3.4930008748907406E-3"/>
                  <c:y val="-5.4756498109142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1F5-497E-B0D3-5648ACC84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Indexek!$A$53:$A$57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Indexek!$D$53:$D$57</c:f>
              <c:numCache>
                <c:formatCode>General\ "pont"</c:formatCode>
                <c:ptCount val="5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F5-497E-B0D3-5648ACC841F1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74271653543307"/>
                  <c:y val="-4.0740860389600619E-2"/>
                </c:manualLayout>
              </c:layout>
              <c:tx>
                <c:rich>
                  <a:bodyPr/>
                  <a:lstStyle/>
                  <a:p>
                    <a:fld id="{481B97A0-E3EA-4D0F-B286-A0ACAF643410}" type="VALUE">
                      <a:rPr lang="en-US" b="1"/>
                      <a:pPr/>
                      <a:t>[ÉRTÉK]</a:t>
                    </a:fld>
                    <a:endParaRPr lang="hu-H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1F5-497E-B0D3-5648ACC841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1F5-497E-B0D3-5648ACC841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1F5-497E-B0D3-5648ACC841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1F5-497E-B0D3-5648ACC841F1}"/>
                </c:ext>
              </c:extLst>
            </c:dLbl>
            <c:dLbl>
              <c:idx val="4"/>
              <c:layout>
                <c:manualLayout>
                  <c:x val="-2.3542213473315837E-3"/>
                  <c:y val="-2.5776734201908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1F5-497E-B0D3-5648ACC84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Indexek!$A$53:$A$57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Indexek!$E$53:$E$57</c:f>
              <c:numCache>
                <c:formatCode>General\ "pont"</c:formatCode>
                <c:ptCount val="5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F5-497E-B0D3-5648ACC841F1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666666666666667"/>
                  <c:y val="2.54829776718942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1F5-497E-B0D3-5648ACC841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1F5-497E-B0D3-5648ACC841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1F5-497E-B0D3-5648ACC841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1F5-497E-B0D3-5648ACC841F1}"/>
                </c:ext>
              </c:extLst>
            </c:dLbl>
            <c:dLbl>
              <c:idx val="4"/>
              <c:layout>
                <c:manualLayout>
                  <c:x val="2.7777777777777779E-3"/>
                  <c:y val="-3.3127870973463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1F5-497E-B0D3-5648ACC84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Indexek!$F$53:$F$57</c:f>
              <c:numCache>
                <c:formatCode>General\ "pont"</c:formatCode>
                <c:ptCount val="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1F5-497E-B0D3-5648ACC841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2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17284040418734"/>
          <c:y val="2.8097062579821201E-2"/>
          <c:w val="0.54463627381450297"/>
          <c:h val="0.789751489193960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34F-488B-AFC1-59DF4FFF0DB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Jelenlegi helyzet indexe</c:v>
                </c:pt>
                <c:pt idx="4">
                  <c:v>Vevői rendelésállomány</c:v>
                </c:pt>
                <c:pt idx="5">
                  <c:v>Üzleti környezet jelenleg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Munka2!$B$26:$B$32</c:f>
              <c:numCache>
                <c:formatCode>General\ "pont"</c:formatCode>
                <c:ptCount val="7"/>
                <c:pt idx="0">
                  <c:v>-46</c:v>
                </c:pt>
                <c:pt idx="1">
                  <c:v>0</c:v>
                </c:pt>
                <c:pt idx="2">
                  <c:v>-33</c:v>
                </c:pt>
                <c:pt idx="3">
                  <c:v>-32</c:v>
                </c:pt>
                <c:pt idx="4">
                  <c:v>-30</c:v>
                </c:pt>
                <c:pt idx="5">
                  <c:v>-24</c:v>
                </c:pt>
                <c:pt idx="6">
                  <c:v>-28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4F-488B-AFC1-59DF4FFF0DBD}"/>
            </c:ext>
          </c:extLst>
        </c:ser>
        <c:ser>
          <c:idx val="1"/>
          <c:order val="1"/>
          <c:tx>
            <c:strRef>
              <c:f>Munka2!$C$25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34F-488B-AFC1-59DF4FFF0DB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Jelenlegi helyzet indexe</c:v>
                </c:pt>
                <c:pt idx="4">
                  <c:v>Vevői rendelésállomány</c:v>
                </c:pt>
                <c:pt idx="5">
                  <c:v>Üzleti környezet jelenleg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Munka2!$C$26:$C$32</c:f>
              <c:numCache>
                <c:formatCode>General\ "pont"</c:formatCode>
                <c:ptCount val="7"/>
                <c:pt idx="0">
                  <c:v>-43</c:v>
                </c:pt>
                <c:pt idx="1">
                  <c:v>0</c:v>
                </c:pt>
                <c:pt idx="2">
                  <c:v>-33</c:v>
                </c:pt>
                <c:pt idx="3">
                  <c:v>-29</c:v>
                </c:pt>
                <c:pt idx="4">
                  <c:v>-22</c:v>
                </c:pt>
                <c:pt idx="5">
                  <c:v>-20</c:v>
                </c:pt>
                <c:pt idx="6">
                  <c:v>-24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4F-488B-AFC1-59DF4FFF0DBD}"/>
            </c:ext>
          </c:extLst>
        </c:ser>
        <c:ser>
          <c:idx val="2"/>
          <c:order val="2"/>
          <c:tx>
            <c:strRef>
              <c:f>Munka2!$D$25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34F-488B-AFC1-59DF4FFF0DB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Jelenlegi helyzet indexe</c:v>
                </c:pt>
                <c:pt idx="4">
                  <c:v>Vevői rendelésállomány</c:v>
                </c:pt>
                <c:pt idx="5">
                  <c:v>Üzleti környezet jelenleg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-26</c:v>
                </c:pt>
                <c:pt idx="2">
                  <c:v>-33</c:v>
                </c:pt>
                <c:pt idx="3">
                  <c:v>-28</c:v>
                </c:pt>
                <c:pt idx="4">
                  <c:v>-27</c:v>
                </c:pt>
                <c:pt idx="5">
                  <c:v>-13</c:v>
                </c:pt>
                <c:pt idx="6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4F-488B-AFC1-59DF4FFF0DBD}"/>
            </c:ext>
          </c:extLst>
        </c:ser>
        <c:ser>
          <c:idx val="3"/>
          <c:order val="3"/>
          <c:tx>
            <c:strRef>
              <c:f>Munka2!$E$25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34F-488B-AFC1-59DF4FFF0DBD}"/>
              </c:ext>
            </c:extLst>
          </c:dPt>
          <c:dLbls>
            <c:delete val="1"/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Jelenlegi helyzet indexe</c:v>
                </c:pt>
                <c:pt idx="4">
                  <c:v>Vevői rendelésállomány</c:v>
                </c:pt>
                <c:pt idx="5">
                  <c:v>Üzleti környezet jelenleg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-19</c:v>
                </c:pt>
                <c:pt idx="2">
                  <c:v>-25</c:v>
                </c:pt>
                <c:pt idx="3">
                  <c:v>-21</c:v>
                </c:pt>
                <c:pt idx="4">
                  <c:v>-14</c:v>
                </c:pt>
                <c:pt idx="5">
                  <c:v>-22</c:v>
                </c:pt>
                <c:pt idx="6">
                  <c:v>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34F-488B-AFC1-59DF4FFF0DBD}"/>
            </c:ext>
          </c:extLst>
        </c:ser>
        <c:ser>
          <c:idx val="4"/>
          <c:order val="4"/>
          <c:tx>
            <c:strRef>
              <c:f>Munka2!$F$25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34F-488B-AFC1-59DF4FFF0DBD}"/>
              </c:ext>
            </c:extLst>
          </c:dPt>
          <c:dLbls>
            <c:dLbl>
              <c:idx val="0"/>
              <c:layout>
                <c:manualLayout>
                  <c:x val="0"/>
                  <c:y val="-1.4666741604349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34F-488B-AFC1-59DF4FFF0DBD}"/>
                </c:ext>
              </c:extLst>
            </c:dLbl>
            <c:dLbl>
              <c:idx val="1"/>
              <c:layout>
                <c:manualLayout>
                  <c:x val="-1.3887795275590552E-3"/>
                  <c:y val="-9.7778277362327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34F-488B-AFC1-59DF4FFF0DBD}"/>
                </c:ext>
              </c:extLst>
            </c:dLbl>
            <c:dLbl>
              <c:idx val="2"/>
              <c:layout>
                <c:manualLayout>
                  <c:x val="1.0185067526415994E-16"/>
                  <c:y val="-7.33337080217461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34F-488B-AFC1-59DF4FFF0DBD}"/>
                </c:ext>
              </c:extLst>
            </c:dLbl>
            <c:dLbl>
              <c:idx val="3"/>
              <c:layout>
                <c:manualLayout>
                  <c:x val="-4.1666666666666666E-3"/>
                  <c:y val="-7.3333708021745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34F-488B-AFC1-59DF4FFF0DBD}"/>
                </c:ext>
              </c:extLst>
            </c:dLbl>
            <c:dLbl>
              <c:idx val="4"/>
              <c:layout>
                <c:manualLayout>
                  <c:x val="5.5559930008748908E-3"/>
                  <c:y val="-1.4666741604349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34F-488B-AFC1-59DF4FFF0DBD}"/>
                </c:ext>
              </c:extLst>
            </c:dLbl>
            <c:dLbl>
              <c:idx val="5"/>
              <c:layout>
                <c:manualLayout>
                  <c:x val="6.9445538057743804E-3"/>
                  <c:y val="-1.4666741604349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020888013998248E-2"/>
                      <c:h val="7.57171497709139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34F-488B-AFC1-59DF4FFF0DBD}"/>
                </c:ext>
              </c:extLst>
            </c:dLbl>
            <c:dLbl>
              <c:idx val="6"/>
              <c:layout>
                <c:manualLayout>
                  <c:x val="1.5278105861767382E-2"/>
                  <c:y val="-1.4666741604349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34F-488B-AFC1-59DF4FFF0D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Munka2!$A$26:$A$32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Jelenlegi helyzet indexe</c:v>
                </c:pt>
                <c:pt idx="4">
                  <c:v>Vevői rendelésállomány</c:v>
                </c:pt>
                <c:pt idx="5">
                  <c:v>Üzleti környezet jelenleg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Munka2!$F$26:$F$32</c:f>
              <c:numCache>
                <c:formatCode>General\ "pont"</c:formatCode>
                <c:ptCount val="7"/>
                <c:pt idx="0">
                  <c:v>-25</c:v>
                </c:pt>
                <c:pt idx="1">
                  <c:v>-17</c:v>
                </c:pt>
                <c:pt idx="2">
                  <c:v>-14</c:v>
                </c:pt>
                <c:pt idx="3">
                  <c:v>-12</c:v>
                </c:pt>
                <c:pt idx="4">
                  <c:v>-7</c:v>
                </c:pt>
                <c:pt idx="5">
                  <c:v>-4</c:v>
                </c:pt>
                <c:pt idx="6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34F-488B-AFC1-59DF4FFF0D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0"/>
          <c:min val="-6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962150043744534"/>
          <c:y val="2.6126370091533933E-2"/>
          <c:w val="0.48263549868766414"/>
          <c:h val="0.798929435984595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Munka2!$B$38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20-44C1-BCC0-07B20ABE1602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Munka2!$B$39:$B$45</c:f>
              <c:numCache>
                <c:formatCode>General\ "pont"</c:formatCode>
                <c:ptCount val="7"/>
                <c:pt idx="0">
                  <c:v>17</c:v>
                </c:pt>
                <c:pt idx="1">
                  <c:v>2</c:v>
                </c:pt>
                <c:pt idx="2">
                  <c:v>-10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20-44C1-BCC0-07B20ABE1602}"/>
            </c:ext>
          </c:extLst>
        </c:ser>
        <c:ser>
          <c:idx val="1"/>
          <c:order val="1"/>
          <c:tx>
            <c:strRef>
              <c:f>Munka2!$C$38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720-44C1-BCC0-07B20ABE1602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Munka2!$C$39:$C$45</c:f>
              <c:numCache>
                <c:formatCode>General\ "pont"</c:formatCode>
                <c:ptCount val="7"/>
                <c:pt idx="0">
                  <c:v>21</c:v>
                </c:pt>
                <c:pt idx="1">
                  <c:v>8</c:v>
                </c:pt>
                <c:pt idx="2">
                  <c:v>7</c:v>
                </c:pt>
                <c:pt idx="3">
                  <c:v>17</c:v>
                </c:pt>
                <c:pt idx="4">
                  <c:v>17</c:v>
                </c:pt>
                <c:pt idx="5">
                  <c:v>19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20-44C1-BCC0-07B20ABE1602}"/>
            </c:ext>
          </c:extLst>
        </c:ser>
        <c:ser>
          <c:idx val="2"/>
          <c:order val="2"/>
          <c:tx>
            <c:strRef>
              <c:f>Munka2!$D$38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720-44C1-BCC0-07B20ABE1602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9</c:v>
                </c:pt>
                <c:pt idx="2">
                  <c:v>17</c:v>
                </c:pt>
                <c:pt idx="3">
                  <c:v>21</c:v>
                </c:pt>
                <c:pt idx="4">
                  <c:v>23</c:v>
                </c:pt>
                <c:pt idx="5">
                  <c:v>24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20-44C1-BCC0-07B20ABE1602}"/>
            </c:ext>
          </c:extLst>
        </c:ser>
        <c:ser>
          <c:idx val="3"/>
          <c:order val="3"/>
          <c:tx>
            <c:strRef>
              <c:f>Munka2!$E$38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720-44C1-BCC0-07B20ABE1602}"/>
              </c:ext>
            </c:extLst>
          </c:dPt>
          <c:dLbls>
            <c:delete val="1"/>
          </c:dLbls>
          <c:cat>
            <c:strRef>
              <c:f>Munka2!$A$39:$A$45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Munka2!$E$39:$E$45</c:f>
              <c:numCache>
                <c:formatCode>General\ "pont"</c:formatCode>
                <c:ptCount val="7"/>
                <c:pt idx="0">
                  <c:v>11</c:v>
                </c:pt>
                <c:pt idx="1">
                  <c:v>9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24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720-44C1-BCC0-07B20ABE1602}"/>
            </c:ext>
          </c:extLst>
        </c:ser>
        <c:ser>
          <c:idx val="4"/>
          <c:order val="4"/>
          <c:tx>
            <c:strRef>
              <c:f>Munka2!$F$38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720-44C1-BCC0-07B20ABE1602}"/>
              </c:ext>
            </c:extLst>
          </c:dPt>
          <c:dLbls>
            <c:dLbl>
              <c:idx val="6"/>
              <c:layout>
                <c:manualLayout>
                  <c:x val="1.3888888888887764E-3"/>
                  <c:y val="-3.56268683066371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93055555555554"/>
                      <c:h val="7.594470111582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720-44C1-BCC0-07B20ABE16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Munka2!$F$39:$F$45</c:f>
              <c:numCache>
                <c:formatCode>General\ "pont"</c:formatCode>
                <c:ptCount val="7"/>
                <c:pt idx="0">
                  <c:v>16</c:v>
                </c:pt>
                <c:pt idx="1">
                  <c:v>17</c:v>
                </c:pt>
                <c:pt idx="2">
                  <c:v>25</c:v>
                </c:pt>
                <c:pt idx="3">
                  <c:v>27</c:v>
                </c:pt>
                <c:pt idx="4">
                  <c:v>30</c:v>
                </c:pt>
                <c:pt idx="5">
                  <c:v>32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720-44C1-BCC0-07B20ABE16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33570776120554E-2"/>
          <c:w val="0.84658202099737534"/>
          <c:h val="0.7777235830511233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Indexek!$B$60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1534383202099738"/>
                  <c:y val="-2.744157863278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7E9-426D-83C2-FBFDB6F61F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7E9-426D-83C2-FBFDB6F61F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7E9-426D-83C2-FBFDB6F61F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7E9-426D-83C2-FBFDB6F61FE8}"/>
                </c:ext>
              </c:extLst>
            </c:dLbl>
            <c:dLbl>
              <c:idx val="4"/>
              <c:layout>
                <c:manualLayout>
                  <c:x val="-9.152449693788276E-4"/>
                  <c:y val="-9.16884336257793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7E9-426D-83C2-FBFDB6F6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Indexek!$A$61:$A$65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Indexek!$B$61:$B$65</c:f>
              <c:numCache>
                <c:formatCode>General\ "pont"</c:formatCode>
                <c:ptCount val="5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E9-426D-83C2-FBFDB6F61FE8}"/>
            </c:ext>
          </c:extLst>
        </c:ser>
        <c:ser>
          <c:idx val="1"/>
          <c:order val="1"/>
          <c:tx>
            <c:strRef>
              <c:f>Indexek!$C$60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0656944444444444"/>
                  <c:y val="-1.337671103919957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7E9-426D-83C2-FBFDB6F61F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E9-426D-83C2-FBFDB6F61F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7E9-426D-83C2-FBFDB6F61F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7E9-426D-83C2-FBFDB6F61FE8}"/>
                </c:ext>
              </c:extLst>
            </c:dLbl>
            <c:dLbl>
              <c:idx val="4"/>
              <c:layout>
                <c:manualLayout>
                  <c:x val="-2.3041338582677163E-3"/>
                  <c:y val="-3.7883141644324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7E9-426D-83C2-FBFDB6F6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Indexek!$A$61:$A$65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Indexek!$C$61:$C$65</c:f>
              <c:numCache>
                <c:formatCode>General\ "pont"</c:formatCode>
                <c:ptCount val="5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E9-426D-83C2-FBFDB6F61FE8}"/>
            </c:ext>
          </c:extLst>
        </c:ser>
        <c:ser>
          <c:idx val="2"/>
          <c:order val="2"/>
          <c:tx>
            <c:strRef>
              <c:f>Indexek!$D$60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0873961067366582"/>
                  <c:y val="-4.3038766152563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7E9-426D-83C2-FBFDB6F61F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E9-426D-83C2-FBFDB6F61F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E9-426D-83C2-FBFDB6F61F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E9-426D-83C2-FBFDB6F61FE8}"/>
                </c:ext>
              </c:extLst>
            </c:dLbl>
            <c:dLbl>
              <c:idx val="4"/>
              <c:layout>
                <c:manualLayout>
                  <c:x val="4.6403105861766263E-3"/>
                  <c:y val="1.4680878702746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7E9-426D-83C2-FBFDB6F6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Indexek!$A$61:$A$65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Indexek!$D$61:$D$65</c:f>
              <c:numCache>
                <c:formatCode>General\ "pont"</c:formatCode>
                <c:ptCount val="5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E9-426D-83C2-FBFDB6F61FE8}"/>
            </c:ext>
          </c:extLst>
        </c:ser>
        <c:ser>
          <c:idx val="3"/>
          <c:order val="3"/>
          <c:tx>
            <c:strRef>
              <c:f>Indexek!$E$60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9.0684055118110257E-2"/>
                  <c:y val="-5.87011106698797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7E9-426D-83C2-FBFDB6F61F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E9-426D-83C2-FBFDB6F61F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E9-426D-83C2-FBFDB6F61F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E9-426D-83C2-FBFDB6F61FE8}"/>
                </c:ext>
              </c:extLst>
            </c:dLbl>
            <c:dLbl>
              <c:idx val="4"/>
              <c:layout>
                <c:manualLayout>
                  <c:x val="4.6403105861766263E-3"/>
                  <c:y val="-1.197079979906157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7E9-426D-83C2-FBFDB6F6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Indexek!$A$61:$A$65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Indexek!$E$61:$E$65</c:f>
              <c:numCache>
                <c:formatCode>General\ "pont"</c:formatCode>
                <c:ptCount val="5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E9-426D-83C2-FBFDB6F61FE8}"/>
            </c:ext>
          </c:extLst>
        </c:ser>
        <c:ser>
          <c:idx val="4"/>
          <c:order val="4"/>
          <c:tx>
            <c:strRef>
              <c:f>Indexek!$F$60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027777777777778"/>
                  <c:y val="-1.3051953764430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7E9-426D-83C2-FBFDB6F61FE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7E9-426D-83C2-FBFDB6F61F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7E9-426D-83C2-FBFDB6F61FE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7E9-426D-83C2-FBFDB6F6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Indexek!$A$61:$A$65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Indexek!$F$61:$F$65</c:f>
              <c:numCache>
                <c:formatCode>General\ "pont"</c:formatCode>
                <c:ptCount val="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E9-426D-83C2-FBFDB6F61F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4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88145231846018"/>
          <c:y val="0.91188574627988483"/>
          <c:w val="0.76784820647419072"/>
          <c:h val="7.24519092027989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3A-4A22-A67F-22411AE865B3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3A-4A22-A67F-22411AE865B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verzió'!$B$56:$B$60</c:f>
              <c:numCache>
                <c:formatCode>0%</c:formatCode>
                <c:ptCount val="5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83A-4A22-A67F-22411AE865B3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D83A-4A22-A67F-22411AE865B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83A-4A22-A67F-22411AE865B3}"/>
                </c:ext>
              </c:extLst>
            </c:dLbl>
            <c:dLbl>
              <c:idx val="4"/>
              <c:layout>
                <c:manualLayout>
                  <c:x val="5.5555555555555558E-3"/>
                  <c:y val="2.8674428581104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verzió'!$C$56:$C$60</c:f>
              <c:numCache>
                <c:formatCode>0%</c:formatCode>
                <c:ptCount val="5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83A-4A22-A67F-22411AE865B3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83A-4A22-A67F-22411AE865B3}"/>
                </c:ext>
              </c:extLst>
            </c:dLbl>
            <c:dLbl>
              <c:idx val="4"/>
              <c:layout>
                <c:manualLayout>
                  <c:x val="5.5555555555555558E-3"/>
                  <c:y val="-3.8232571441473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verzió'!$D$56:$D$60</c:f>
              <c:numCache>
                <c:formatCode>0%</c:formatCode>
                <c:ptCount val="5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83A-4A22-A67F-22411AE865B3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83A-4A22-A67F-22411AE865B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verzió'!$E$56:$E$60</c:f>
              <c:numCache>
                <c:formatCode>0%</c:formatCode>
                <c:ptCount val="5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83A-4A22-A67F-22411AE865B3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3A-4A22-A67F-22411AE865B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83A-4A22-A67F-22411AE865B3}"/>
                </c:ext>
              </c:extLst>
            </c:dLbl>
            <c:dLbl>
              <c:idx val="4"/>
              <c:layout>
                <c:manualLayout>
                  <c:x val="5.5555555555555558E-3"/>
                  <c:y val="-4.3807648706992051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verzió'!$F$56:$F$60</c:f>
              <c:numCache>
                <c:formatCode>0%</c:formatCode>
                <c:ptCount val="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83A-4A22-A67F-22411AE865B3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762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83A-4A22-A67F-22411AE865B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83A-4A22-A67F-22411AE865B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83A-4A22-A67F-22411AE865B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83A-4A22-A67F-22411AE865B3}"/>
                </c:ext>
              </c:extLst>
            </c:dLbl>
            <c:dLbl>
              <c:idx val="4"/>
              <c:layout>
                <c:manualLayout>
                  <c:x val="5.5555555555555558E-3"/>
                  <c:y val="-2.3895357150920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83A-4A22-A67F-22411AE865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verzió'!$A$56:$A$60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verzió'!$G$56:$G$60</c:f>
              <c:numCache>
                <c:formatCode>0%</c:formatCode>
                <c:ptCount val="5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83A-4A22-A67F-22411AE865B3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100000000000000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869641294837715E-4"/>
          <c:y val="0.91934075155602046"/>
          <c:w val="0.99964249781277337"/>
          <c:h val="6.6322034153427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verzió'!$L$63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952-45A2-97C4-0EBED31588B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952-45A2-97C4-0EBED31588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52-45A2-97C4-0EBED31588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52-45A2-97C4-0EBED31588BB}"/>
                </c:ext>
              </c:extLst>
            </c:dLbl>
            <c:dLbl>
              <c:idx val="4"/>
              <c:layout>
                <c:manualLayout>
                  <c:x val="0"/>
                  <c:y val="-4.062210715656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52-45A2-97C4-0EBED3158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verzió'!$K$64:$K$68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verzió'!$L$64:$L$68</c:f>
              <c:numCache>
                <c:formatCode>0%</c:formatCode>
                <c:ptCount val="5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FA3-9AA0-E95E39C9A115}"/>
            </c:ext>
          </c:extLst>
        </c:ser>
        <c:ser>
          <c:idx val="1"/>
          <c:order val="1"/>
          <c:tx>
            <c:strRef>
              <c:f>'Új verzió'!$M$63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952-45A2-97C4-0EBED31588B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952-45A2-97C4-0EBED31588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952-45A2-97C4-0EBED31588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952-45A2-97C4-0EBED31588BB}"/>
                </c:ext>
              </c:extLst>
            </c:dLbl>
            <c:dLbl>
              <c:idx val="4"/>
              <c:layout>
                <c:manualLayout>
                  <c:x val="2.777777777777676E-3"/>
                  <c:y val="-7.168607145276245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52-45A2-97C4-0EBED3158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verzió'!$K$64:$K$68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verzió'!$M$64:$M$68</c:f>
              <c:numCache>
                <c:formatCode>0%</c:formatCode>
                <c:ptCount val="5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4D-4FA3-9AA0-E95E39C9A115}"/>
            </c:ext>
          </c:extLst>
        </c:ser>
        <c:ser>
          <c:idx val="2"/>
          <c:order val="2"/>
          <c:tx>
            <c:strRef>
              <c:f>'Új verzió'!$N$63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52-45A2-97C4-0EBED31588B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52-45A2-97C4-0EBED31588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52-45A2-97C4-0EBED31588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52-45A2-97C4-0EBED3158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verzió'!$K$64:$K$68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verzió'!$N$64:$N$68</c:f>
              <c:numCache>
                <c:formatCode>0%</c:formatCode>
                <c:ptCount val="5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4D-4FA3-9AA0-E95E39C9A115}"/>
            </c:ext>
          </c:extLst>
        </c:ser>
        <c:ser>
          <c:idx val="3"/>
          <c:order val="3"/>
          <c:tx>
            <c:strRef>
              <c:f>'Új verzió'!$O$63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52-45A2-97C4-0EBED31588B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52-45A2-97C4-0EBED31588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52-45A2-97C4-0EBED31588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52-45A2-97C4-0EBED31588BB}"/>
                </c:ext>
              </c:extLst>
            </c:dLbl>
            <c:dLbl>
              <c:idx val="4"/>
              <c:layout>
                <c:manualLayout>
                  <c:x val="0"/>
                  <c:y val="2.6284892866012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52-45A2-97C4-0EBED3158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verzió'!$K$64:$K$68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verzió'!$O$64:$O$68</c:f>
              <c:numCache>
                <c:formatCode>0%</c:formatCode>
                <c:ptCount val="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4D-4FA3-9AA0-E95E39C9A115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09402352657839"/>
          <c:w val="0.99844510061242342"/>
          <c:h val="0.1147225504436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49442257217848"/>
          <c:y val="4.0175827741842293E-2"/>
          <c:w val="0.80633891076115483"/>
          <c:h val="0.781630492638227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verzió'!$B$81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AD-424C-ADCA-248EF5D9AB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4AD-424C-ADCA-248EF5D9AB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4AD-424C-ADCA-248EF5D9AB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4AD-424C-ADCA-248EF5D9AB1D}"/>
                </c:ext>
              </c:extLst>
            </c:dLbl>
            <c:dLbl>
              <c:idx val="4"/>
              <c:layout>
                <c:manualLayout>
                  <c:x val="5.5555555555554534E-3"/>
                  <c:y val="2.51295557213266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4AD-424C-ADCA-248EF5D9AB1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verzió'!$B$82:$B$86</c:f>
              <c:numCache>
                <c:formatCode>General</c:formatCode>
                <c:ptCount val="5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85-4DC9-856B-636B368F07CF}"/>
            </c:ext>
          </c:extLst>
        </c:ser>
        <c:ser>
          <c:idx val="1"/>
          <c:order val="1"/>
          <c:tx>
            <c:strRef>
              <c:f>'Új verzió'!$C$81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4AD-424C-ADCA-248EF5D9AB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AD-424C-ADCA-248EF5D9AB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AD-424C-ADCA-248EF5D9AB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AD-424C-ADCA-248EF5D9AB1D}"/>
                </c:ext>
              </c:extLst>
            </c:dLbl>
            <c:dLbl>
              <c:idx val="4"/>
              <c:layout>
                <c:manualLayout>
                  <c:x val="5.5555555555554534E-3"/>
                  <c:y val="-2.512955572132730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4AD-424C-ADCA-248EF5D9AB1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verzió'!$C$82:$C$86</c:f>
              <c:numCache>
                <c:formatCode>General</c:formatCode>
                <c:ptCount val="5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85-4DC9-856B-636B368F07CF}"/>
            </c:ext>
          </c:extLst>
        </c:ser>
        <c:ser>
          <c:idx val="2"/>
          <c:order val="2"/>
          <c:tx>
            <c:strRef>
              <c:f>'Új verzió'!$D$81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AD-424C-ADCA-248EF5D9AB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AD-424C-ADCA-248EF5D9AB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AD-424C-ADCA-248EF5D9AB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AD-424C-ADCA-248EF5D9AB1D}"/>
                </c:ext>
              </c:extLst>
            </c:dLbl>
            <c:dLbl>
              <c:idx val="4"/>
              <c:layout>
                <c:manualLayout>
                  <c:x val="5.5555555555554534E-3"/>
                  <c:y val="-2.0103644577061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4AD-424C-ADCA-248EF5D9AB1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verzió'!$D$82:$D$86</c:f>
              <c:numCache>
                <c:formatCode>General</c:formatCode>
                <c:ptCount val="5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85-4DC9-856B-636B368F07CF}"/>
            </c:ext>
          </c:extLst>
        </c:ser>
        <c:ser>
          <c:idx val="3"/>
          <c:order val="3"/>
          <c:tx>
            <c:strRef>
              <c:f>'Új verzió'!$E$81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AD-424C-ADCA-248EF5D9AB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4AD-424C-ADCA-248EF5D9AB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AD-424C-ADCA-248EF5D9AB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AD-424C-ADCA-248EF5D9AB1D}"/>
                </c:ext>
              </c:extLst>
            </c:dLbl>
            <c:dLbl>
              <c:idx val="4"/>
              <c:layout>
                <c:manualLayout>
                  <c:x val="5.5555555555554534E-3"/>
                  <c:y val="-4.02072891541233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4AD-424C-ADCA-248EF5D9AB1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verzió'!$E$82:$E$86</c:f>
              <c:numCache>
                <c:formatCode>General</c:formatCode>
                <c:ptCount val="5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85-4DC9-856B-636B368F07CF}"/>
            </c:ext>
          </c:extLst>
        </c:ser>
        <c:ser>
          <c:idx val="4"/>
          <c:order val="4"/>
          <c:tx>
            <c:strRef>
              <c:f>'Új verzió'!$F$81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AD-424C-ADCA-248EF5D9AB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AD-424C-ADCA-248EF5D9AB1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AD-424C-ADCA-248EF5D9AB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AD-424C-ADCA-248EF5D9AB1D}"/>
                </c:ext>
              </c:extLst>
            </c:dLbl>
            <c:dLbl>
              <c:idx val="4"/>
              <c:layout>
                <c:manualLayout>
                  <c:x val="5.5555555555554534E-3"/>
                  <c:y val="1.7590689004928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4AD-424C-ADCA-248EF5D9AB1D}"/>
                </c:ext>
              </c:extLst>
            </c:dLbl>
            <c:numFmt formatCode="General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verzió'!$A$82:$A$86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verzió'!$F$82:$F$86</c:f>
              <c:numCache>
                <c:formatCode>General</c:formatCode>
                <c:ptCount val="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B85-4DC9-856B-636B368F07CF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Nő</a:t>
                </a:r>
                <a:r>
                  <a:rPr lang="hu-HU" dirty="0"/>
                  <a:t>     </a:t>
                </a:r>
                <a:r>
                  <a:rPr lang="hu-HU" baseline="0" dirty="0"/>
                  <a:t>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Csökken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937292213473313"/>
              <c:y val="0.476026205971336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202655206930031E-2"/>
          <c:w val="0.89938757655293089"/>
          <c:h val="0.785791670116127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verzió'!$B$101</c:f>
              <c:strCache>
                <c:ptCount val="1"/>
                <c:pt idx="0">
                  <c:v>Mikro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DC-4774-95CA-AAA44187019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chemeClr val="accent1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DC-4774-95CA-AAA44187019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DC-4774-95CA-AAA4418701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DC-4774-95CA-AAA4418701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2C0-4777-ACAE-5A677F103B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2C0-4777-ACAE-5A677F103BA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verzió'!$B$102:$B$106</c:f>
              <c:numCache>
                <c:formatCode>0%</c:formatCode>
                <c:ptCount val="5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1DC-4774-95CA-AAA441870195}"/>
            </c:ext>
          </c:extLst>
        </c:ser>
        <c:ser>
          <c:idx val="1"/>
          <c:order val="1"/>
          <c:tx>
            <c:strRef>
              <c:f>'Új verzió'!$C$101</c:f>
              <c:strCache>
                <c:ptCount val="1"/>
                <c:pt idx="0">
                  <c:v>Kis</c:v>
                </c:pt>
              </c:strCache>
            </c:strRef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A1DC-4774-95CA-AAA44187019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A1DC-4774-95CA-AAA44187019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DC-4774-95CA-AAA4418701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DC-4774-95CA-AAA4418701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2C0-4777-ACAE-5A677F103B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2C0-4777-ACAE-5A677F103BAB}"/>
                </c:ext>
              </c:extLst>
            </c:dLbl>
            <c:dLbl>
              <c:idx val="4"/>
              <c:layout>
                <c:manualLayout>
                  <c:x val="6.9444444444444441E-3"/>
                  <c:y val="7.168607145276245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verzió'!$C$102:$C$106</c:f>
              <c:numCache>
                <c:formatCode>0%</c:formatCode>
                <c:ptCount val="5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1DC-4774-95CA-AAA441870195}"/>
            </c:ext>
          </c:extLst>
        </c:ser>
        <c:ser>
          <c:idx val="2"/>
          <c:order val="2"/>
          <c:tx>
            <c:strRef>
              <c:f>'Új verzió'!$D$101</c:f>
              <c:strCache>
                <c:ptCount val="1"/>
                <c:pt idx="0">
                  <c:v>Közép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A1DC-4774-95CA-AAA44187019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A1DC-4774-95CA-AAA441870195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A1DC-4774-95CA-AAA441870195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A1DC-4774-95CA-AAA44187019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1DC-4774-95CA-AAA4418701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DC-4774-95CA-AAA4418701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DC-4774-95CA-AAA44187019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DC-4774-95CA-AAA441870195}"/>
                </c:ext>
              </c:extLst>
            </c:dLbl>
            <c:dLbl>
              <c:idx val="4"/>
              <c:layout>
                <c:manualLayout>
                  <c:x val="4.1666666666666666E-3"/>
                  <c:y val="-5.0180250016933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verzió'!$D$102:$D$106</c:f>
              <c:numCache>
                <c:formatCode>0%</c:formatCode>
                <c:ptCount val="5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1DC-4774-95CA-AAA441870195}"/>
            </c:ext>
          </c:extLst>
        </c:ser>
        <c:ser>
          <c:idx val="3"/>
          <c:order val="3"/>
          <c:tx>
            <c:strRef>
              <c:f>'Új verzió'!$E$101</c:f>
              <c:strCache>
                <c:ptCount val="1"/>
                <c:pt idx="0">
                  <c:v>Nagy</c:v>
                </c:pt>
              </c:strCache>
            </c:strRef>
          </c:tx>
          <c:spPr>
            <a:ln w="762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2C0-4777-ACAE-5A677F103B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2C0-4777-ACAE-5A677F103B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2C0-4777-ACAE-5A677F103B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verzió'!$E$102:$E$106</c:f>
              <c:numCache>
                <c:formatCode>0%</c:formatCode>
                <c:ptCount val="5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1DC-4774-95CA-AAA441870195}"/>
            </c:ext>
          </c:extLst>
        </c:ser>
        <c:ser>
          <c:idx val="4"/>
          <c:order val="4"/>
          <c:tx>
            <c:strRef>
              <c:f>'Új verzió'!$F$101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1DC-4774-95CA-AAA44187019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762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1DC-4774-95CA-AAA441870195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1DC-4774-95CA-AAA4418701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1DC-4774-95CA-AAA4418701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2C0-4777-ACAE-5A677F103B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2C0-4777-ACAE-5A677F103BAB}"/>
                </c:ext>
              </c:extLst>
            </c:dLbl>
            <c:dLbl>
              <c:idx val="4"/>
              <c:layout>
                <c:manualLayout>
                  <c:x val="6.9444444444444441E-3"/>
                  <c:y val="4.30116428716574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verzió'!$F$102:$F$106</c:f>
              <c:numCache>
                <c:formatCode>0%</c:formatCode>
                <c:ptCount val="5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A1DC-4774-95CA-AAA441870195}"/>
            </c:ext>
          </c:extLst>
        </c:ser>
        <c:ser>
          <c:idx val="5"/>
          <c:order val="5"/>
          <c:tx>
            <c:strRef>
              <c:f>'Új verzió'!$G$101</c:f>
              <c:strCache>
                <c:ptCount val="1"/>
                <c:pt idx="0">
                  <c:v>NHP</c:v>
                </c:pt>
              </c:strCache>
            </c:strRef>
          </c:tx>
          <c:spPr>
            <a:ln w="762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2C0-4777-ACAE-5A677F103BA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2C0-4777-ACAE-5A677F103B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2C0-4777-ACAE-5A677F103BA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2C0-4777-ACAE-5A677F103BAB}"/>
                </c:ext>
              </c:extLst>
            </c:dLbl>
            <c:dLbl>
              <c:idx val="4"/>
              <c:layout>
                <c:manualLayout>
                  <c:x val="4.1666666666666666E-3"/>
                  <c:y val="-2.8674428581105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2C0-4777-ACAE-5A677F103B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verzió'!$A$102:$A$106</c:f>
              <c:strCache>
                <c:ptCount val="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</c:strCache>
            </c:strRef>
          </c:cat>
          <c:val>
            <c:numRef>
              <c:f>'Új verzió'!$G$102:$G$106</c:f>
              <c:numCache>
                <c:formatCode>0%</c:formatCode>
                <c:ptCount val="5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A1DC-4774-95CA-AAA441870195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1000000000000001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1400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17 százalékponttal meghaladta a leépítést tervezők arányát és számottevően (7 ponttal) nőtt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várakozásai továbbra is nagyobb optimizmust tükröztek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mikrovállalatokhoz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, illetve a szolgáltató szektorhoz képest, azonban a különbség csökkent a korábbi hónapokhoz képest.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elmúlt 4 hónapban fokozatosan, áprilisban számottevően javult. Az index értéke a decemberi -14 pontról +8 pontra emelkedett áprilisra.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és a várakozások is 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számottevően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javultak márciusról áprilisra.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 b="1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Minden méretkategóriában növekedett az átlagos kapacitás-kihasználtság és a bevételi szint az előző havi eredményekhez képest.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B7CE9B85-DC04-4579-A2C9-36EC29DFB63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4359E84A-00FB-40B4-82BF-385607AFE673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F3CA7E0B-3342-459D-8CB1-B610C502D60C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A5AB6FF-1C71-4102-84B9-737561895EA5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343C33B1-59E7-4493-8570-E8605C2C3A34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59A33DC9-1C54-474B-BBA9-693E068EF37C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4E814822-EC9D-485E-924D-10ADFC776FB8}" type="presOf" srcId="{7B412FF0-ADD8-4AE4-B6D6-DB1BD0A87CCF}" destId="{343C33B1-59E7-4493-8570-E8605C2C3A34}" srcOrd="0" destOrd="0" presId="urn:microsoft.com/office/officeart/2008/layout/VerticalCurvedList"/>
    <dgm:cxn modelId="{B7055035-6E87-4AAF-B185-E0C7E0ABED7E}" type="presOf" srcId="{B0552AC1-6EED-4FFA-A589-5ACAA160C5BD}" destId="{B7CE9B85-DC04-4579-A2C9-36EC29DFB63A}" srcOrd="0" destOrd="0" presId="urn:microsoft.com/office/officeart/2008/layout/VerticalCurvedList"/>
    <dgm:cxn modelId="{2CA2913C-5C37-41D5-B19D-70CA2DE568B2}" type="presOf" srcId="{6090B06F-4AFE-4CE9-897E-51A54A1D377A}" destId="{F3CA7E0B-3342-459D-8CB1-B610C502D60C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3766DA2B-6391-4E03-8C9A-B0B462386010}" type="presParOf" srcId="{A55778FD-1C20-4749-B692-0C762B0462F2}" destId="{B7CE9B85-DC04-4579-A2C9-36EC29DFB63A}" srcOrd="5" destOrd="0" presId="urn:microsoft.com/office/officeart/2008/layout/VerticalCurvedList"/>
    <dgm:cxn modelId="{662A900C-E265-4968-BA72-D69FA636A85B}" type="presParOf" srcId="{A55778FD-1C20-4749-B692-0C762B0462F2}" destId="{4359E84A-00FB-40B4-82BF-385607AFE673}" srcOrd="6" destOrd="0" presId="urn:microsoft.com/office/officeart/2008/layout/VerticalCurvedList"/>
    <dgm:cxn modelId="{B4E6AAD2-6E85-4F57-B323-79BCF7897A4A}" type="presParOf" srcId="{4359E84A-00FB-40B4-82BF-385607AFE673}" destId="{82F133F8-7C15-4DD9-B3E2-5D84DD304E85}" srcOrd="0" destOrd="0" presId="urn:microsoft.com/office/officeart/2008/layout/VerticalCurvedList"/>
    <dgm:cxn modelId="{F4069098-AF33-4B8D-BC94-CFACE893567E}" type="presParOf" srcId="{A55778FD-1C20-4749-B692-0C762B0462F2}" destId="{F3CA7E0B-3342-459D-8CB1-B610C502D60C}" srcOrd="7" destOrd="0" presId="urn:microsoft.com/office/officeart/2008/layout/VerticalCurvedList"/>
    <dgm:cxn modelId="{919281CA-1D7E-480F-AEF0-5753896A5E0A}" type="presParOf" srcId="{A55778FD-1C20-4749-B692-0C762B0462F2}" destId="{CA5AB6FF-1C71-4102-84B9-737561895EA5}" srcOrd="8" destOrd="0" presId="urn:microsoft.com/office/officeart/2008/layout/VerticalCurvedList"/>
    <dgm:cxn modelId="{5742DA14-321B-4670-86AE-0DEEE3E2E0A7}" type="presParOf" srcId="{CA5AB6FF-1C71-4102-84B9-737561895EA5}" destId="{F9B28654-D436-4056-A83D-E81A90D53409}" srcOrd="0" destOrd="0" presId="urn:microsoft.com/office/officeart/2008/layout/VerticalCurvedList"/>
    <dgm:cxn modelId="{F19C9D0B-2CA1-41B8-B71A-1527A419A272}" type="presParOf" srcId="{A55778FD-1C20-4749-B692-0C762B0462F2}" destId="{343C33B1-59E7-4493-8570-E8605C2C3A34}" srcOrd="9" destOrd="0" presId="urn:microsoft.com/office/officeart/2008/layout/VerticalCurvedList"/>
    <dgm:cxn modelId="{C7902E34-22A7-49BF-AE5C-C5D02F2736F3}" type="presParOf" srcId="{A55778FD-1C20-4749-B692-0C762B0462F2}" destId="{59A33DC9-1C54-474B-BBA9-693E068EF37C}" srcOrd="10" destOrd="0" presId="urn:microsoft.com/office/officeart/2008/layout/VerticalCurvedList"/>
    <dgm:cxn modelId="{EC9016E0-E4FE-4E4A-80BF-A0101F0B3E2C}" type="presParOf" srcId="{59A33DC9-1C54-474B-BBA9-693E068EF37C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FF1BECFD-0FA3-4ACF-93B7-020C56FA3802}">
      <dgm:prSet custT="1"/>
      <dgm:spPr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hu-HU" sz="1800" b="1" dirty="0">
              <a:solidFill>
                <a:srgbClr val="002060"/>
              </a:solidFill>
              <a:latin typeface="Calibri"/>
              <a:ea typeface="+mn-ea"/>
              <a:cs typeface="+mn-cs"/>
            </a:rPr>
            <a:t>Az exportárbevétel átlagosan 104 százaléka a járvány előtti szintnek, ami  6 százalékponttal nagyobb, mint az előző hónapban tapasztalt érték. </a:t>
          </a:r>
          <a:endParaRPr lang="hu-HU" sz="1800" b="1" dirty="0">
            <a:solidFill>
              <a:srgbClr val="002060"/>
            </a:solidFill>
          </a:endParaRPr>
        </a:p>
      </dgm:t>
    </dgm:pt>
    <dgm:pt modelId="{6D615822-577D-4BE6-9194-8B7256958D1E}" type="parTrans" cxnId="{5A34FA94-97FE-430F-9270-FDFAE27F7430}">
      <dgm:prSet/>
      <dgm:spPr/>
      <dgm:t>
        <a:bodyPr/>
        <a:lstStyle/>
        <a:p>
          <a:endParaRPr lang="hu-HU" sz="2000"/>
        </a:p>
      </dgm:t>
    </dgm:pt>
    <dgm:pt modelId="{9C266FBF-3221-4969-A6F0-C5C337D5E5F8}" type="sibTrans" cxnId="{5A34FA94-97FE-430F-9270-FDFAE27F7430}">
      <dgm:prSet/>
      <dgm:spPr/>
      <dgm:t>
        <a:bodyPr/>
        <a:lstStyle/>
        <a:p>
          <a:endParaRPr lang="hu-HU" sz="2000"/>
        </a:p>
      </dgm:t>
    </dgm:pt>
    <dgm:pt modelId="{9F0BB079-A7C6-4538-B0AC-F361AEDBD8EE}">
      <dgm:prSet custT="1"/>
      <dgm:spPr>
        <a:ln>
          <a:noFill/>
        </a:ln>
      </dgm:spPr>
      <dgm:t>
        <a:bodyPr/>
        <a:lstStyle/>
        <a:p>
          <a:r>
            <a:rPr lang="hu-HU" sz="1800" b="1" kern="1200" dirty="0">
              <a:solidFill>
                <a:srgbClr val="002060"/>
              </a:solidFill>
            </a:rPr>
            <a:t>A kapacitás-kihasználtság átlagosan 98 százaléka a járvány előtti szintnek, ami a válaszadók várakozásai szerint 99 százalékra fog növekedni a következő 3 hónapban.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gm:t>
    </dgm:pt>
    <dgm:pt modelId="{5BBBA5AB-44F0-4E4C-BF47-2A521FE28424}" type="parTrans" cxnId="{8E5230D6-D826-48D6-AC78-6E33AB605594}">
      <dgm:prSet/>
      <dgm:spPr/>
      <dgm:t>
        <a:bodyPr/>
        <a:lstStyle/>
        <a:p>
          <a:endParaRPr lang="hu-HU" sz="2000"/>
        </a:p>
      </dgm:t>
    </dgm:pt>
    <dgm:pt modelId="{C21125D0-6A75-4373-A80D-71C745181A46}" type="sibTrans" cxnId="{8E5230D6-D826-48D6-AC78-6E33AB605594}">
      <dgm:prSet/>
      <dgm:spPr/>
      <dgm:t>
        <a:bodyPr/>
        <a:lstStyle/>
        <a:p>
          <a:endParaRPr lang="hu-HU" sz="2000"/>
        </a:p>
      </dgm:t>
    </dgm:pt>
    <dgm:pt modelId="{EB7C5825-B047-4015-BE71-8B077C6BFF2F}">
      <dgm:prSet custT="1"/>
      <dgm:spPr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válaszadók 68 százaléka tapasztalt valamilyen nehézséget a termelési szint növelése kapcsán, ami 6 százalékponttal magasabb a márciusban tapasztalt arányhoz képest.</a:t>
          </a:r>
        </a:p>
      </dgm:t>
    </dgm:pt>
    <dgm:pt modelId="{F9D4CA3F-29AD-4C4E-B2CB-13A6A8845AA7}" type="parTrans" cxnId="{4DC47D40-ACEA-4202-9BB9-1A695C87EABF}">
      <dgm:prSet/>
      <dgm:spPr/>
      <dgm:t>
        <a:bodyPr/>
        <a:lstStyle/>
        <a:p>
          <a:endParaRPr lang="hu-HU"/>
        </a:p>
      </dgm:t>
    </dgm:pt>
    <dgm:pt modelId="{1207267B-F5C6-4993-967F-21F578F85A29}" type="sibTrans" cxnId="{4DC47D40-ACEA-4202-9BB9-1A695C87EABF}">
      <dgm:prSet/>
      <dgm:spPr/>
      <dgm:t>
        <a:bodyPr/>
        <a:lstStyle/>
        <a:p>
          <a:endParaRPr lang="hu-HU"/>
        </a:p>
      </dgm:t>
    </dgm:pt>
    <dgm:pt modelId="{DE0E7DD2-1CFE-4403-ADE8-C9D85AC184EE}">
      <dgm:prSet custT="1"/>
      <dgm:spPr>
        <a:ln>
          <a:solidFill>
            <a:schemeClr val="bg1"/>
          </a:solidFill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hazai gazdasági folyamatok szempontjából kulcskérdés a legnagyobb exportőr vállalatok helyzete, ezért az MNB havi gyakorisággal felmérést végez az ország 100 legnagyobb exportbevétellel rendelkező vállalatának körében is. </a:t>
          </a:r>
          <a:r>
            <a:rPr lang="hu-HU" sz="1800" b="1" kern="1200" dirty="0">
              <a:solidFill>
                <a:srgbClr val="002060"/>
              </a:solidFill>
            </a:rPr>
            <a:t>A válaszok április 6-16. között érkeztek.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gm:t>
    </dgm:pt>
    <dgm:pt modelId="{F2058B6F-90E8-4F61-A290-C2BBA6A1DB90}" type="parTrans" cxnId="{0A7D711A-07CD-4B7D-A95F-612F71117811}">
      <dgm:prSet/>
      <dgm:spPr/>
      <dgm:t>
        <a:bodyPr/>
        <a:lstStyle/>
        <a:p>
          <a:endParaRPr lang="hu-HU"/>
        </a:p>
      </dgm:t>
    </dgm:pt>
    <dgm:pt modelId="{AE252C72-68A9-42D5-AECE-A4057ADE9E5E}" type="sibTrans" cxnId="{0A7D711A-07CD-4B7D-A95F-612F71117811}">
      <dgm:prSet/>
      <dgm:spPr/>
      <dgm:t>
        <a:bodyPr/>
        <a:lstStyle/>
        <a:p>
          <a:endParaRPr lang="hu-HU"/>
        </a:p>
      </dgm:t>
    </dgm:pt>
    <dgm:pt modelId="{C7F81201-8503-48FB-A951-3D6411CF10A0}">
      <dgm:prSet custT="1"/>
      <dgm:spPr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jegybank ezúton is szeretné megköszönni, hogy a felmérésekben résztvevők együttműködésükkel segítik az MNB munkáját.</a:t>
          </a:r>
        </a:p>
      </dgm:t>
    </dgm:pt>
    <dgm:pt modelId="{EA011E16-0384-4279-889E-320489D82A4D}" type="parTrans" cxnId="{597F688A-5D75-4C11-ABE8-E5AB40479383}">
      <dgm:prSet/>
      <dgm:spPr/>
      <dgm:t>
        <a:bodyPr/>
        <a:lstStyle/>
        <a:p>
          <a:endParaRPr lang="hu-HU"/>
        </a:p>
      </dgm:t>
    </dgm:pt>
    <dgm:pt modelId="{4177B7E0-B8D2-445F-BFB6-D40C5443089E}" type="sibTrans" cxnId="{597F688A-5D75-4C11-ABE8-E5AB40479383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A15B031D-59EC-40CE-A521-31B5178AC113}" type="pres">
      <dgm:prSet presAssocID="{DE0E7DD2-1CFE-4403-ADE8-C9D85AC184EE}" presName="text_1" presStyleLbl="node1" presStyleIdx="0" presStyleCnt="5">
        <dgm:presLayoutVars>
          <dgm:bulletEnabled val="1"/>
        </dgm:presLayoutVars>
      </dgm:prSet>
      <dgm:spPr/>
    </dgm:pt>
    <dgm:pt modelId="{4736508D-2C1D-43B1-BEFD-9B56A6DD641E}" type="pres">
      <dgm:prSet presAssocID="{DE0E7DD2-1CFE-4403-ADE8-C9D85AC184EE}" presName="accent_1" presStyleCnt="0"/>
      <dgm:spPr/>
    </dgm:pt>
    <dgm:pt modelId="{D5C4882C-A349-4D45-82D2-B0A0A0B7ED97}" type="pres">
      <dgm:prSet presAssocID="{DE0E7DD2-1CFE-4403-ADE8-C9D85AC184EE}" presName="accentRepeatNode" presStyleLbl="solidFgAcc1" presStyleIdx="0" presStyleCnt="5"/>
      <dgm:spPr/>
    </dgm:pt>
    <dgm:pt modelId="{59376A8A-D60F-4AD4-BEB3-5C64EA2838E1}" type="pres">
      <dgm:prSet presAssocID="{FF1BECFD-0FA3-4ACF-93B7-020C56FA3802}" presName="text_2" presStyleLbl="node1" presStyleIdx="1" presStyleCnt="5">
        <dgm:presLayoutVars>
          <dgm:bulletEnabled val="1"/>
        </dgm:presLayoutVars>
      </dgm:prSet>
      <dgm:spPr/>
    </dgm:pt>
    <dgm:pt modelId="{92264492-C661-4521-96D7-A64D73E5A1C1}" type="pres">
      <dgm:prSet presAssocID="{FF1BECFD-0FA3-4ACF-93B7-020C56FA3802}" presName="accent_2" presStyleCnt="0"/>
      <dgm:spPr/>
    </dgm:pt>
    <dgm:pt modelId="{2E82C3C7-A0A9-4721-9428-871A7AC25D8A}" type="pres">
      <dgm:prSet presAssocID="{FF1BECFD-0FA3-4ACF-93B7-020C56FA3802}" presName="accentRepeatNode" presStyleLbl="solidFgAcc1" presStyleIdx="1" presStyleCnt="5"/>
      <dgm:spPr/>
    </dgm:pt>
    <dgm:pt modelId="{D07533CE-B12A-4E27-80BE-E168926F3053}" type="pres">
      <dgm:prSet presAssocID="{9F0BB079-A7C6-4538-B0AC-F361AEDBD8EE}" presName="text_3" presStyleLbl="node1" presStyleIdx="2" presStyleCnt="5">
        <dgm:presLayoutVars>
          <dgm:bulletEnabled val="1"/>
        </dgm:presLayoutVars>
      </dgm:prSet>
      <dgm:spPr/>
    </dgm:pt>
    <dgm:pt modelId="{9B588852-DAE4-42C0-81E2-AAAE580E7281}" type="pres">
      <dgm:prSet presAssocID="{9F0BB079-A7C6-4538-B0AC-F361AEDBD8EE}" presName="accent_3" presStyleCnt="0"/>
      <dgm:spPr/>
    </dgm:pt>
    <dgm:pt modelId="{4AE510EE-747E-4444-9BF4-037D310583AE}" type="pres">
      <dgm:prSet presAssocID="{9F0BB079-A7C6-4538-B0AC-F361AEDBD8EE}" presName="accentRepeatNode" presStyleLbl="solidFgAcc1" presStyleIdx="2" presStyleCnt="5"/>
      <dgm:spPr/>
    </dgm:pt>
    <dgm:pt modelId="{D46E4440-A3F3-44E5-9FB2-B3C1270D1DEE}" type="pres">
      <dgm:prSet presAssocID="{EB7C5825-B047-4015-BE71-8B077C6BFF2F}" presName="text_4" presStyleLbl="node1" presStyleIdx="3" presStyleCnt="5">
        <dgm:presLayoutVars>
          <dgm:bulletEnabled val="1"/>
        </dgm:presLayoutVars>
      </dgm:prSet>
      <dgm:spPr/>
    </dgm:pt>
    <dgm:pt modelId="{43B828FF-27F9-49A8-9B6E-9FA168B9F908}" type="pres">
      <dgm:prSet presAssocID="{EB7C5825-B047-4015-BE71-8B077C6BFF2F}" presName="accent_4" presStyleCnt="0"/>
      <dgm:spPr/>
    </dgm:pt>
    <dgm:pt modelId="{44F6C57C-1808-443C-885F-28B50685D08D}" type="pres">
      <dgm:prSet presAssocID="{EB7C5825-B047-4015-BE71-8B077C6BFF2F}" presName="accentRepeatNode" presStyleLbl="solidFgAcc1" presStyleIdx="3" presStyleCnt="5"/>
      <dgm:spPr/>
    </dgm:pt>
    <dgm:pt modelId="{37B39417-26B4-4399-8A47-B854BB6877A1}" type="pres">
      <dgm:prSet presAssocID="{C7F81201-8503-48FB-A951-3D6411CF10A0}" presName="text_5" presStyleLbl="node1" presStyleIdx="4" presStyleCnt="5">
        <dgm:presLayoutVars>
          <dgm:bulletEnabled val="1"/>
        </dgm:presLayoutVars>
      </dgm:prSet>
      <dgm:spPr/>
    </dgm:pt>
    <dgm:pt modelId="{698BAE7B-B91A-480C-9C8C-379D06106109}" type="pres">
      <dgm:prSet presAssocID="{C7F81201-8503-48FB-A951-3D6411CF10A0}" presName="accent_5" presStyleCnt="0"/>
      <dgm:spPr/>
    </dgm:pt>
    <dgm:pt modelId="{D0A6634F-CA96-4C31-8542-FB02F42035E5}" type="pres">
      <dgm:prSet presAssocID="{C7F81201-8503-48FB-A951-3D6411CF10A0}" presName="accentRepeatNode" presStyleLbl="solidFgAcc1" presStyleIdx="4" presStyleCnt="5"/>
      <dgm:spPr/>
    </dgm:pt>
  </dgm:ptLst>
  <dgm:cxnLst>
    <dgm:cxn modelId="{3E354C06-212A-4C20-AB21-17EF42C1E417}" type="presOf" srcId="{DE0E7DD2-1CFE-4403-ADE8-C9D85AC184EE}" destId="{A15B031D-59EC-40CE-A521-31B5178AC113}" srcOrd="0" destOrd="0" presId="urn:microsoft.com/office/officeart/2008/layout/VerticalCurvedList"/>
    <dgm:cxn modelId="{F1ABD409-D3B3-4075-9FD8-129EAB4ED65F}" type="presOf" srcId="{EB7C5825-B047-4015-BE71-8B077C6BFF2F}" destId="{D46E4440-A3F3-44E5-9FB2-B3C1270D1DEE}" srcOrd="0" destOrd="0" presId="urn:microsoft.com/office/officeart/2008/layout/VerticalCurvedList"/>
    <dgm:cxn modelId="{A1406219-E05F-472D-9DEF-46DFAE878DD6}" type="presOf" srcId="{9F0BB079-A7C6-4538-B0AC-F361AEDBD8EE}" destId="{D07533CE-B12A-4E27-80BE-E168926F3053}" srcOrd="0" destOrd="0" presId="urn:microsoft.com/office/officeart/2008/layout/VerticalCurvedList"/>
    <dgm:cxn modelId="{0A7D711A-07CD-4B7D-A95F-612F71117811}" srcId="{68E21B0D-CBAC-4EA7-97F3-94026FF8C51F}" destId="{DE0E7DD2-1CFE-4403-ADE8-C9D85AC184EE}" srcOrd="0" destOrd="0" parTransId="{F2058B6F-90E8-4F61-A290-C2BBA6A1DB90}" sibTransId="{AE252C72-68A9-42D5-AECE-A4057ADE9E5E}"/>
    <dgm:cxn modelId="{4DC47D40-ACEA-4202-9BB9-1A695C87EABF}" srcId="{68E21B0D-CBAC-4EA7-97F3-94026FF8C51F}" destId="{EB7C5825-B047-4015-BE71-8B077C6BFF2F}" srcOrd="3" destOrd="0" parTransId="{F9D4CA3F-29AD-4C4E-B2CB-13A6A8845AA7}" sibTransId="{1207267B-F5C6-4993-967F-21F578F85A29}"/>
    <dgm:cxn modelId="{597F688A-5D75-4C11-ABE8-E5AB40479383}" srcId="{68E21B0D-CBAC-4EA7-97F3-94026FF8C51F}" destId="{C7F81201-8503-48FB-A951-3D6411CF10A0}" srcOrd="4" destOrd="0" parTransId="{EA011E16-0384-4279-889E-320489D82A4D}" sibTransId="{4177B7E0-B8D2-445F-BFB6-D40C5443089E}"/>
    <dgm:cxn modelId="{5A34FA94-97FE-430F-9270-FDFAE27F7430}" srcId="{68E21B0D-CBAC-4EA7-97F3-94026FF8C51F}" destId="{FF1BECFD-0FA3-4ACF-93B7-020C56FA3802}" srcOrd="1" destOrd="0" parTransId="{6D615822-577D-4BE6-9194-8B7256958D1E}" sibTransId="{9C266FBF-3221-4969-A6F0-C5C337D5E5F8}"/>
    <dgm:cxn modelId="{27D53497-1D61-4051-A2FF-81682B681FE6}" type="presOf" srcId="{FF1BECFD-0FA3-4ACF-93B7-020C56FA3802}" destId="{59376A8A-D60F-4AD4-BEB3-5C64EA2838E1}" srcOrd="0" destOrd="0" presId="urn:microsoft.com/office/officeart/2008/layout/VerticalCurvedList"/>
    <dgm:cxn modelId="{8E5230D6-D826-48D6-AC78-6E33AB605594}" srcId="{68E21B0D-CBAC-4EA7-97F3-94026FF8C51F}" destId="{9F0BB079-A7C6-4538-B0AC-F361AEDBD8EE}" srcOrd="2" destOrd="0" parTransId="{5BBBA5AB-44F0-4E4C-BF47-2A521FE28424}" sibTransId="{C21125D0-6A75-4373-A80D-71C745181A46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E3D0CEEB-B70F-4E19-AD87-F61D276E2EC4}" type="presOf" srcId="{AE252C72-68A9-42D5-AECE-A4057ADE9E5E}" destId="{505EA83E-D553-40FD-9833-4CCEE38D3EC5}" srcOrd="0" destOrd="0" presId="urn:microsoft.com/office/officeart/2008/layout/VerticalCurvedList"/>
    <dgm:cxn modelId="{5A525BF5-6913-417D-8506-02C62736AB31}" type="presOf" srcId="{C7F81201-8503-48FB-A951-3D6411CF10A0}" destId="{37B39417-26B4-4399-8A47-B854BB6877A1}" srcOrd="0" destOrd="0" presId="urn:microsoft.com/office/officeart/2008/layout/VerticalCurvedList"/>
    <dgm:cxn modelId="{9CC58F6A-3AC7-4DD5-990D-C621C15D69C8}" type="presParOf" srcId="{43AF2C7F-9D4D-4A49-8B13-6A831E89864E}" destId="{A55778FD-1C20-4749-B692-0C762B0462F2}" srcOrd="0" destOrd="0" presId="urn:microsoft.com/office/officeart/2008/layout/VerticalCurvedList"/>
    <dgm:cxn modelId="{AC8C4D65-CB1C-4BC1-B569-C05F00F38126}" type="presParOf" srcId="{A55778FD-1C20-4749-B692-0C762B0462F2}" destId="{856534C4-DC8B-4E2A-AF30-1D1792EC9544}" srcOrd="0" destOrd="0" presId="urn:microsoft.com/office/officeart/2008/layout/VerticalCurvedList"/>
    <dgm:cxn modelId="{6A6F33CF-B478-408B-8C65-CE86B84CC05A}" type="presParOf" srcId="{856534C4-DC8B-4E2A-AF30-1D1792EC9544}" destId="{1B64F6A8-1B16-4DC6-A510-2EB268F3947C}" srcOrd="0" destOrd="0" presId="urn:microsoft.com/office/officeart/2008/layout/VerticalCurvedList"/>
    <dgm:cxn modelId="{0BF860D6-246B-4559-BD13-98BC5456C834}" type="presParOf" srcId="{856534C4-DC8B-4E2A-AF30-1D1792EC9544}" destId="{505EA83E-D553-40FD-9833-4CCEE38D3EC5}" srcOrd="1" destOrd="0" presId="urn:microsoft.com/office/officeart/2008/layout/VerticalCurvedList"/>
    <dgm:cxn modelId="{4238F15D-11AC-4CF2-B5B7-292FCF555E13}" type="presParOf" srcId="{856534C4-DC8B-4E2A-AF30-1D1792EC9544}" destId="{297420CF-4700-40BE-A0C5-61932E931679}" srcOrd="2" destOrd="0" presId="urn:microsoft.com/office/officeart/2008/layout/VerticalCurvedList"/>
    <dgm:cxn modelId="{C37E6F78-4F9B-4206-BA81-7269828E8A25}" type="presParOf" srcId="{856534C4-DC8B-4E2A-AF30-1D1792EC9544}" destId="{0DAADFA9-AE67-4DDD-8B74-47EC6C91FA3A}" srcOrd="3" destOrd="0" presId="urn:microsoft.com/office/officeart/2008/layout/VerticalCurvedList"/>
    <dgm:cxn modelId="{834EB358-07E3-4D7D-8C3E-1C0FAB3E312C}" type="presParOf" srcId="{A55778FD-1C20-4749-B692-0C762B0462F2}" destId="{A15B031D-59EC-40CE-A521-31B5178AC113}" srcOrd="1" destOrd="0" presId="urn:microsoft.com/office/officeart/2008/layout/VerticalCurvedList"/>
    <dgm:cxn modelId="{1DFDA0D8-C58F-4D2A-A105-10828997D650}" type="presParOf" srcId="{A55778FD-1C20-4749-B692-0C762B0462F2}" destId="{4736508D-2C1D-43B1-BEFD-9B56A6DD641E}" srcOrd="2" destOrd="0" presId="urn:microsoft.com/office/officeart/2008/layout/VerticalCurvedList"/>
    <dgm:cxn modelId="{3D446200-2F60-48CF-999A-3DA63A82E78A}" type="presParOf" srcId="{4736508D-2C1D-43B1-BEFD-9B56A6DD641E}" destId="{D5C4882C-A349-4D45-82D2-B0A0A0B7ED97}" srcOrd="0" destOrd="0" presId="urn:microsoft.com/office/officeart/2008/layout/VerticalCurvedList"/>
    <dgm:cxn modelId="{8728A83B-DDA2-43B8-905E-15923ECEC161}" type="presParOf" srcId="{A55778FD-1C20-4749-B692-0C762B0462F2}" destId="{59376A8A-D60F-4AD4-BEB3-5C64EA2838E1}" srcOrd="3" destOrd="0" presId="urn:microsoft.com/office/officeart/2008/layout/VerticalCurvedList"/>
    <dgm:cxn modelId="{32DFF671-201D-4C7D-B1D6-3A6F6B63C268}" type="presParOf" srcId="{A55778FD-1C20-4749-B692-0C762B0462F2}" destId="{92264492-C661-4521-96D7-A64D73E5A1C1}" srcOrd="4" destOrd="0" presId="urn:microsoft.com/office/officeart/2008/layout/VerticalCurvedList"/>
    <dgm:cxn modelId="{7C1EE327-9CC2-424B-8D75-F9E2CE282109}" type="presParOf" srcId="{92264492-C661-4521-96D7-A64D73E5A1C1}" destId="{2E82C3C7-A0A9-4721-9428-871A7AC25D8A}" srcOrd="0" destOrd="0" presId="urn:microsoft.com/office/officeart/2008/layout/VerticalCurvedList"/>
    <dgm:cxn modelId="{BA1B203B-72E0-44FD-9D37-06EB27273A38}" type="presParOf" srcId="{A55778FD-1C20-4749-B692-0C762B0462F2}" destId="{D07533CE-B12A-4E27-80BE-E168926F3053}" srcOrd="5" destOrd="0" presId="urn:microsoft.com/office/officeart/2008/layout/VerticalCurvedList"/>
    <dgm:cxn modelId="{D37FFDF6-A258-48BE-BFF1-0195769599E1}" type="presParOf" srcId="{A55778FD-1C20-4749-B692-0C762B0462F2}" destId="{9B588852-DAE4-42C0-81E2-AAAE580E7281}" srcOrd="6" destOrd="0" presId="urn:microsoft.com/office/officeart/2008/layout/VerticalCurvedList"/>
    <dgm:cxn modelId="{BE234329-4A80-4661-9A39-3E8C3BE000BD}" type="presParOf" srcId="{9B588852-DAE4-42C0-81E2-AAAE580E7281}" destId="{4AE510EE-747E-4444-9BF4-037D310583AE}" srcOrd="0" destOrd="0" presId="urn:microsoft.com/office/officeart/2008/layout/VerticalCurvedList"/>
    <dgm:cxn modelId="{5D6BD0FC-929C-43B9-A57F-1A5B9EBD4F53}" type="presParOf" srcId="{A55778FD-1C20-4749-B692-0C762B0462F2}" destId="{D46E4440-A3F3-44E5-9FB2-B3C1270D1DEE}" srcOrd="7" destOrd="0" presId="urn:microsoft.com/office/officeart/2008/layout/VerticalCurvedList"/>
    <dgm:cxn modelId="{C3D65EDE-CB00-47CA-A5C1-8B90012113DA}" type="presParOf" srcId="{A55778FD-1C20-4749-B692-0C762B0462F2}" destId="{43B828FF-27F9-49A8-9B6E-9FA168B9F908}" srcOrd="8" destOrd="0" presId="urn:microsoft.com/office/officeart/2008/layout/VerticalCurvedList"/>
    <dgm:cxn modelId="{BE461B5E-421E-489F-9EF8-7134E0CC4C07}" type="presParOf" srcId="{43B828FF-27F9-49A8-9B6E-9FA168B9F908}" destId="{44F6C57C-1808-443C-885F-28B50685D08D}" srcOrd="0" destOrd="0" presId="urn:microsoft.com/office/officeart/2008/layout/VerticalCurvedList"/>
    <dgm:cxn modelId="{6546DF9E-7F9D-4C72-A5C6-19A7D25CE8E0}" type="presParOf" srcId="{A55778FD-1C20-4749-B692-0C762B0462F2}" destId="{37B39417-26B4-4399-8A47-B854BB6877A1}" srcOrd="9" destOrd="0" presId="urn:microsoft.com/office/officeart/2008/layout/VerticalCurvedList"/>
    <dgm:cxn modelId="{6399ED41-704B-43D2-B553-461454850758}" type="presParOf" srcId="{A55778FD-1C20-4749-B692-0C762B0462F2}" destId="{698BAE7B-B91A-480C-9C8C-379D06106109}" srcOrd="10" destOrd="0" presId="urn:microsoft.com/office/officeart/2008/layout/VerticalCurvedList"/>
    <dgm:cxn modelId="{6E7E9120-44D2-4BE6-9939-AA7FE848983B}" type="presParOf" srcId="{698BAE7B-B91A-480C-9C8C-379D06106109}" destId="{D0A6634F-CA96-4C31-8542-FB02F42035E5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1400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elmúlt 4 hónapban fokozatosan, áprilisban számottevően javult. Az index értéke a decemberi -14 pontról +8 pontra emelkedett áprilisra.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és a várakozások is 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számottevően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javultak márciusról áprilisra.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E9B85-DC04-4579-A2C9-36EC29DFB63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Minden méretkategóriában növekedett az átlagos kapacitás-kihasználtság és a bevételi szint az előző havi eredményekhez képest.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A7E0B-3342-459D-8CB1-B610C502D60C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17 százalékponttal meghaladta a leépítést tervezők arányát és számottevően (7 ponttal) nőtt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C33B1-59E7-4493-8570-E8605C2C3A34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várakozásai továbbra is nagyobb optimizmust tükröztek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mikrovállalatokhoz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, illetve a szolgáltató szektorhoz képest, azonban a különbség csökkent a korábbi hónapokhoz képest.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844070" y="-894400"/>
          <a:ext cx="6957410" cy="695741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5B031D-59EC-40CE-A521-31B5178AC113}">
      <dsp:nvSpPr>
        <dsp:cNvPr id="0" name=""/>
        <dsp:cNvSpPr/>
      </dsp:nvSpPr>
      <dsp:spPr>
        <a:xfrm>
          <a:off x="486610" y="322934"/>
          <a:ext cx="7945070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hazai gazdasági folyamatok szempontjából kulcskérdés a legnagyobb exportőr vállalatok helyzete, ezért az MNB havi gyakorisággal felmérést végez az ország 100 legnagyobb exportbevétellel rendelkező vállalatának körében is. </a:t>
          </a:r>
          <a:r>
            <a:rPr lang="hu-HU" sz="1800" b="1" kern="1200" dirty="0">
              <a:solidFill>
                <a:srgbClr val="002060"/>
              </a:solidFill>
            </a:rPr>
            <a:t>A válaszok április 6-16. között érkeztek.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sp:txBody>
      <dsp:txXfrm>
        <a:off x="486610" y="322934"/>
        <a:ext cx="7945070" cy="646282"/>
      </dsp:txXfrm>
    </dsp:sp>
    <dsp:sp modelId="{D5C4882C-A349-4D45-82D2-B0A0A0B7ED97}">
      <dsp:nvSpPr>
        <dsp:cNvPr id="0" name=""/>
        <dsp:cNvSpPr/>
      </dsp:nvSpPr>
      <dsp:spPr>
        <a:xfrm>
          <a:off x="82684" y="242149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76A8A-D60F-4AD4-BEB3-5C64EA2838E1}">
      <dsp:nvSpPr>
        <dsp:cNvPr id="0" name=""/>
        <dsp:cNvSpPr/>
      </dsp:nvSpPr>
      <dsp:spPr>
        <a:xfrm>
          <a:off x="949718" y="1292048"/>
          <a:ext cx="7481963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Az exportárbevétel átlagosan 104 százaléka a járvány előtti szintnek, ami  6 százalékponttal nagyobb, mint az előző hónapban tapasztalt érték. </a:t>
          </a:r>
          <a:endParaRPr lang="hu-HU" sz="1800" b="1" kern="1200" dirty="0">
            <a:solidFill>
              <a:srgbClr val="002060"/>
            </a:solidFill>
          </a:endParaRPr>
        </a:p>
      </dsp:txBody>
      <dsp:txXfrm>
        <a:off x="949718" y="1292048"/>
        <a:ext cx="7481963" cy="646282"/>
      </dsp:txXfrm>
    </dsp:sp>
    <dsp:sp modelId="{2E82C3C7-A0A9-4721-9428-871A7AC25D8A}">
      <dsp:nvSpPr>
        <dsp:cNvPr id="0" name=""/>
        <dsp:cNvSpPr/>
      </dsp:nvSpPr>
      <dsp:spPr>
        <a:xfrm>
          <a:off x="545791" y="1211263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533CE-B12A-4E27-80BE-E168926F3053}">
      <dsp:nvSpPr>
        <dsp:cNvPr id="0" name=""/>
        <dsp:cNvSpPr/>
      </dsp:nvSpPr>
      <dsp:spPr>
        <a:xfrm>
          <a:off x="1091854" y="2261163"/>
          <a:ext cx="7339826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</a:rPr>
            <a:t>A kapacitás-kihasználtság átlagosan 98 százaléka a járvány előtti szintnek, ami a válaszadók várakozásai szerint 99 százalékra fog növekedni a következő 3 hónapban.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sp:txBody>
      <dsp:txXfrm>
        <a:off x="1091854" y="2261163"/>
        <a:ext cx="7339826" cy="646282"/>
      </dsp:txXfrm>
    </dsp:sp>
    <dsp:sp modelId="{4AE510EE-747E-4444-9BF4-037D310583AE}">
      <dsp:nvSpPr>
        <dsp:cNvPr id="0" name=""/>
        <dsp:cNvSpPr/>
      </dsp:nvSpPr>
      <dsp:spPr>
        <a:xfrm>
          <a:off x="687928" y="2180377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E4440-A3F3-44E5-9FB2-B3C1270D1DEE}">
      <dsp:nvSpPr>
        <dsp:cNvPr id="0" name=""/>
        <dsp:cNvSpPr/>
      </dsp:nvSpPr>
      <dsp:spPr>
        <a:xfrm>
          <a:off x="949718" y="3230277"/>
          <a:ext cx="7481963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válaszadók 68 százaléka tapasztalt valamilyen nehézséget a termelési szint növelése kapcsán, ami 6 százalékponttal magasabb a márciusban tapasztalt arányhoz képest.</a:t>
          </a:r>
        </a:p>
      </dsp:txBody>
      <dsp:txXfrm>
        <a:off x="949718" y="3230277"/>
        <a:ext cx="7481963" cy="646282"/>
      </dsp:txXfrm>
    </dsp:sp>
    <dsp:sp modelId="{44F6C57C-1808-443C-885F-28B50685D08D}">
      <dsp:nvSpPr>
        <dsp:cNvPr id="0" name=""/>
        <dsp:cNvSpPr/>
      </dsp:nvSpPr>
      <dsp:spPr>
        <a:xfrm>
          <a:off x="545791" y="3149491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9417-26B4-4399-8A47-B854BB6877A1}">
      <dsp:nvSpPr>
        <dsp:cNvPr id="0" name=""/>
        <dsp:cNvSpPr/>
      </dsp:nvSpPr>
      <dsp:spPr>
        <a:xfrm>
          <a:off x="486610" y="4199391"/>
          <a:ext cx="7945070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jegybank ezúton is szeretné megköszönni, hogy a felmérésekben résztvevők együttműködésükkel segítik az MNB munkáját.</a:t>
          </a:r>
        </a:p>
      </dsp:txBody>
      <dsp:txXfrm>
        <a:off x="486610" y="4199391"/>
        <a:ext cx="7945070" cy="646282"/>
      </dsp:txXfrm>
    </dsp:sp>
    <dsp:sp modelId="{D0A6634F-CA96-4C31-8542-FB02F42035E5}">
      <dsp:nvSpPr>
        <dsp:cNvPr id="0" name=""/>
        <dsp:cNvSpPr/>
      </dsp:nvSpPr>
      <dsp:spPr>
        <a:xfrm>
          <a:off x="82684" y="4118606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0.13484</cdr:x>
      <cdr:y>0.38603</cdr:y>
    </cdr:from>
    <cdr:to>
      <cdr:x>0.4</cdr:x>
      <cdr:y>0.48666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232963" y="2005591"/>
          <a:ext cx="2424636" cy="5228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0.18851</cdr:x>
      <cdr:y>0.39394</cdr:y>
    </cdr:from>
    <cdr:to>
      <cdr:x>0.41607</cdr:x>
      <cdr:y>0.46877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23746" y="2106432"/>
          <a:ext cx="2080811" cy="40012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0.93478</cdr:x>
      <cdr:y>0.4268</cdr:y>
    </cdr:from>
    <cdr:to>
      <cdr:x>0.95966</cdr:x>
      <cdr:y>0.5732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D974040F-BC56-47C2-A6E3-C0A29E4EF628}"/>
            </a:ext>
          </a:extLst>
        </cdr:cNvPr>
        <cdr:cNvSpPr/>
      </cdr:nvSpPr>
      <cdr:spPr>
        <a:xfrm xmlns:a="http://schemas.openxmlformats.org/drawingml/2006/main">
          <a:off x="8547666" y="2156946"/>
          <a:ext cx="227502" cy="739917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0.93639</cdr:x>
      <cdr:y>0.61532</cdr:y>
    </cdr:from>
    <cdr:to>
      <cdr:x>0.96128</cdr:x>
      <cdr:y>0.76173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167A499-5F66-47FE-B2F5-09460D938324}"/>
            </a:ext>
          </a:extLst>
        </cdr:cNvPr>
        <cdr:cNvSpPr/>
      </cdr:nvSpPr>
      <cdr:spPr>
        <a:xfrm xmlns:a="http://schemas.openxmlformats.org/drawingml/2006/main" rot="10800000">
          <a:off x="8562341" y="3109715"/>
          <a:ext cx="227594" cy="739916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0.9247</cdr:x>
      <cdr:y>0.02759</cdr:y>
    </cdr:from>
    <cdr:to>
      <cdr:x>0.95085</cdr:x>
      <cdr:y>0.17552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6F717AF5-80E7-41FE-95C2-1F08AF914FA9}"/>
            </a:ext>
          </a:extLst>
        </cdr:cNvPr>
        <cdr:cNvSpPr/>
      </cdr:nvSpPr>
      <cdr:spPr>
        <a:xfrm xmlns:a="http://schemas.openxmlformats.org/drawingml/2006/main">
          <a:off x="8455470" y="137612"/>
          <a:ext cx="239077" cy="737742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0.92517</cdr:x>
      <cdr:y>0.21802</cdr:y>
    </cdr:from>
    <cdr:to>
      <cdr:x>0.95132</cdr:x>
      <cdr:y>0.36594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F2D65AC8-32C1-49CE-AE81-C5F8C0E9176A}"/>
            </a:ext>
          </a:extLst>
        </cdr:cNvPr>
        <cdr:cNvSpPr/>
      </cdr:nvSpPr>
      <cdr:spPr>
        <a:xfrm xmlns:a="http://schemas.openxmlformats.org/drawingml/2006/main" rot="10800000">
          <a:off x="8459775" y="1087313"/>
          <a:ext cx="239077" cy="737742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0.93831</cdr:x>
      <cdr:y>0.39973</cdr:y>
    </cdr:from>
    <cdr:to>
      <cdr:x>0.95808</cdr:x>
      <cdr:y>0.53112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2FC9185B-64B8-4174-A352-16AD6A1CAAD1}"/>
            </a:ext>
          </a:extLst>
        </cdr:cNvPr>
        <cdr:cNvSpPr/>
      </cdr:nvSpPr>
      <cdr:spPr>
        <a:xfrm xmlns:a="http://schemas.openxmlformats.org/drawingml/2006/main">
          <a:off x="8561559" y="2027051"/>
          <a:ext cx="180390" cy="666282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0.93831</cdr:x>
      <cdr:y>0.56807</cdr:y>
    </cdr:from>
    <cdr:to>
      <cdr:x>0.95808</cdr:x>
      <cdr:y>0.69946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3DCB21DA-F1B9-4491-BAEB-0BFAC605E6D4}"/>
            </a:ext>
          </a:extLst>
        </cdr:cNvPr>
        <cdr:cNvSpPr/>
      </cdr:nvSpPr>
      <cdr:spPr>
        <a:xfrm xmlns:a="http://schemas.openxmlformats.org/drawingml/2006/main" rot="10800000">
          <a:off x="8561558" y="2880688"/>
          <a:ext cx="180390" cy="66628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0.931</cdr:x>
      <cdr:y>0.31514</cdr:y>
    </cdr:from>
    <cdr:to>
      <cdr:x>0.95404</cdr:x>
      <cdr:y>0.5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173C1D9C-4D40-48BF-A644-FE12C52E8AFF}"/>
            </a:ext>
          </a:extLst>
        </cdr:cNvPr>
        <cdr:cNvSpPr/>
      </cdr:nvSpPr>
      <cdr:spPr>
        <a:xfrm xmlns:a="http://schemas.openxmlformats.org/drawingml/2006/main">
          <a:off x="8513028" y="1674910"/>
          <a:ext cx="210677" cy="98251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0.92998</cdr:x>
      <cdr:y>0.60678</cdr:y>
    </cdr:from>
    <cdr:to>
      <cdr:x>0.95302</cdr:x>
      <cdr:y>0.79164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9F0853CB-F5B2-48F1-B6AE-28B3ECF2BAE1}"/>
            </a:ext>
          </a:extLst>
        </cdr:cNvPr>
        <cdr:cNvSpPr/>
      </cdr:nvSpPr>
      <cdr:spPr>
        <a:xfrm xmlns:a="http://schemas.openxmlformats.org/drawingml/2006/main" rot="10800000">
          <a:off x="8503700" y="3224937"/>
          <a:ext cx="210678" cy="982510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0.9147</cdr:x>
      <cdr:y>0.47161</cdr:y>
    </cdr:from>
    <cdr:to>
      <cdr:x>0.93701</cdr:x>
      <cdr:y>0.61875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09DD78D3-F374-4700-83E1-AC4C563BD45F}"/>
            </a:ext>
          </a:extLst>
        </cdr:cNvPr>
        <cdr:cNvSpPr/>
      </cdr:nvSpPr>
      <cdr:spPr>
        <a:xfrm xmlns:a="http://schemas.openxmlformats.org/drawingml/2006/main">
          <a:off x="8364012" y="2506551"/>
          <a:ext cx="204003" cy="782002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0.9147</cdr:x>
      <cdr:y>0.66095</cdr:y>
    </cdr:from>
    <cdr:to>
      <cdr:x>0.93701</cdr:x>
      <cdr:y>0.80809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2C595012-AFEE-4E44-8E9D-B2D097A95850}"/>
            </a:ext>
          </a:extLst>
        </cdr:cNvPr>
        <cdr:cNvSpPr/>
      </cdr:nvSpPr>
      <cdr:spPr>
        <a:xfrm xmlns:a="http://schemas.openxmlformats.org/drawingml/2006/main" rot="10800000">
          <a:off x="8364012" y="3512839"/>
          <a:ext cx="204002" cy="782053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0.91291</cdr:x>
      <cdr:y>0.42846</cdr:y>
    </cdr:from>
    <cdr:to>
      <cdr:x>0.93522</cdr:x>
      <cdr:y>0.57154</cdr:y>
    </cdr:to>
    <cdr:sp macro="" textlink="">
      <cdr:nvSpPr>
        <cdr:cNvPr id="2" name="Nyíl: felfelé mutató 1">
          <a:extLst xmlns:a="http://schemas.openxmlformats.org/drawingml/2006/main">
            <a:ext uri="{FF2B5EF4-FFF2-40B4-BE49-F238E27FC236}">
              <a16:creationId xmlns:a16="http://schemas.microsoft.com/office/drawing/2014/main" id="{399A9936-53A0-455B-AFC2-804436D03E08}"/>
            </a:ext>
          </a:extLst>
        </cdr:cNvPr>
        <cdr:cNvSpPr/>
      </cdr:nvSpPr>
      <cdr:spPr>
        <a:xfrm xmlns:a="http://schemas.openxmlformats.org/drawingml/2006/main">
          <a:off x="8347683" y="2277215"/>
          <a:ext cx="204003" cy="760408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0.91291</cdr:x>
      <cdr:y>0.60513</cdr:y>
    </cdr:from>
    <cdr:to>
      <cdr:x>0.93522</cdr:x>
      <cdr:y>0.74822</cdr:y>
    </cdr:to>
    <cdr:sp macro="" textlink="">
      <cdr:nvSpPr>
        <cdr:cNvPr id="3" name="Nyíl: felfelé mutató 2">
          <a:extLst xmlns:a="http://schemas.openxmlformats.org/drawingml/2006/main">
            <a:ext uri="{FF2B5EF4-FFF2-40B4-BE49-F238E27FC236}">
              <a16:creationId xmlns:a16="http://schemas.microsoft.com/office/drawing/2014/main" id="{F28A384A-DBCE-4CAE-BBF6-07F58E6A40F9}"/>
            </a:ext>
          </a:extLst>
        </cdr:cNvPr>
        <cdr:cNvSpPr/>
      </cdr:nvSpPr>
      <cdr:spPr>
        <a:xfrm xmlns:a="http://schemas.openxmlformats.org/drawingml/2006/main" rot="10800000">
          <a:off x="8347683" y="3216193"/>
          <a:ext cx="204003" cy="760458"/>
        </a:xfrm>
        <a:prstGeom xmlns:a="http://schemas.openxmlformats.org/drawingml/2006/main" prst="up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2021. 05. 07.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44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május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vállalati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64553032"/>
              </p:ext>
            </p:extLst>
          </p:nvPr>
        </p:nvGraphicFramePr>
        <p:xfrm>
          <a:off x="0" y="922449"/>
          <a:ext cx="9144000" cy="5224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szolgáltatás és kereskedelem tevékenységi körben nőtt a legnagyobb mértékben a kapacitás-kihasználtság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14554045"/>
              </p:ext>
            </p:extLst>
          </p:nvPr>
        </p:nvGraphicFramePr>
        <p:xfrm>
          <a:off x="0" y="922449"/>
          <a:ext cx="9144000" cy="5224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kapacitás-kihasználtsággal kapcsolatos várakozások minden méretkategóriában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648640933"/>
              </p:ext>
            </p:extLst>
          </p:nvPr>
        </p:nvGraphicFramePr>
        <p:xfrm>
          <a:off x="0" y="922449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 </a:t>
            </a:r>
            <a:r>
              <a:rPr lang="hu-HU" sz="1800" dirty="0" err="1"/>
              <a:t>mikro</a:t>
            </a:r>
            <a:r>
              <a:rPr lang="hu-HU" sz="1800" dirty="0"/>
              <a:t> vállalatoknál nőtt a leginkább áprilisban, ám továbbra is jelentősen elmarad a tavalyi szinttől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i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23502826"/>
              </p:ext>
            </p:extLst>
          </p:nvPr>
        </p:nvGraphicFramePr>
        <p:xfrm>
          <a:off x="0" y="922449"/>
          <a:ext cx="9144000" cy="516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1800" dirty="0"/>
              <a:t>Továbbra is a kereslet hiánya jelenti a legnagyobb problémát, de jelentősen nőtt a munkaerőhiánnyal küzdők aránya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70320724"/>
              </p:ext>
            </p:extLst>
          </p:nvPr>
        </p:nvGraphicFramePr>
        <p:xfrm>
          <a:off x="0" y="922449"/>
          <a:ext cx="9143999" cy="512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üzleti környezet megítélése minden méretkategóriában jelentősen javult, a nagyoknál már kedvezővé vált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16423010"/>
              </p:ext>
            </p:extLst>
          </p:nvPr>
        </p:nvGraphicFramePr>
        <p:xfrm>
          <a:off x="0" y="922449"/>
          <a:ext cx="9144000" cy="498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üzleti környezettel kapcsolatos várakozások a kis és közepes vállalkozásoknál is számottevően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52635548"/>
              </p:ext>
            </p:extLst>
          </p:nvPr>
        </p:nvGraphicFramePr>
        <p:xfrm>
          <a:off x="0" y="922449"/>
          <a:ext cx="9124431" cy="5071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beruházásokkal kapcsolatos várakozások a szolgáltatások területén jelentősen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14162278"/>
              </p:ext>
            </p:extLst>
          </p:nvPr>
        </p:nvGraphicFramePr>
        <p:xfrm>
          <a:off x="0" y="922449"/>
          <a:ext cx="9144000" cy="518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foglalkoztatással kapcsolatos várakozások a kisebb vállalatoknál is jelentősen javultak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94E7D166-8986-459A-88DC-DEEE40BABE3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7605952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/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Áprilisra a szolgáltatások területén lettek a legoptimistábbak a foglalkoztatási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59749283"/>
              </p:ext>
            </p:extLst>
          </p:nvPr>
        </p:nvGraphicFramePr>
        <p:xfrm>
          <a:off x="0" y="922449"/>
          <a:ext cx="9144000" cy="531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3"/>
            <a:ext cx="6056100" cy="1740220"/>
          </a:xfrm>
        </p:spPr>
        <p:txBody>
          <a:bodyPr/>
          <a:lstStyle/>
          <a:p>
            <a:r>
              <a:rPr lang="hu-HU" b="1" dirty="0"/>
              <a:t>A 100 legnagyobb exportbevételű vállalat helyzete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0527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5714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40821317"/>
              </p:ext>
            </p:extLst>
          </p:nvPr>
        </p:nvGraphicFramePr>
        <p:xfrm>
          <a:off x="477838" y="1035241"/>
          <a:ext cx="8504314" cy="516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6799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0C34B3-5BBA-4215-93FA-5745F1B6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33" y="307371"/>
            <a:ext cx="771406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exportárbevétel 104, a kapacitás-kihasználtság 98 százaléka a járvány előtti szintnek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D414056-C6CA-4703-B630-59B0438626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0130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BC4C72B-1874-48C6-AF89-7DAA46F31520}"/>
              </a:ext>
            </a:extLst>
          </p:cNvPr>
          <p:cNvSpPr/>
          <p:nvPr/>
        </p:nvSpPr>
        <p:spPr>
          <a:xfrm>
            <a:off x="779988" y="6278913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Átlagos exportbevétel és kapacitás-kihasználtság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2866687D-023E-49E1-AC60-A3E8249026C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39972789"/>
              </p:ext>
            </p:extLst>
          </p:nvPr>
        </p:nvGraphicFramePr>
        <p:xfrm>
          <a:off x="0" y="934361"/>
          <a:ext cx="9144000" cy="5284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592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3E2F292-D4D3-4DE2-B030-21FFC263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válság előtti termelési szinten működő vállalatok aránya áprilisra 9 százalékponttal 82 százalékra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91E8FF3-C330-46C1-94B3-C6966F1825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64D4175F-F2BA-4DAB-BF79-1B517C53DDBF}"/>
              </a:ext>
            </a:extLst>
          </p:cNvPr>
          <p:cNvSpPr/>
          <p:nvPr/>
        </p:nvSpPr>
        <p:spPr>
          <a:xfrm>
            <a:off x="629081" y="6237289"/>
            <a:ext cx="78858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válság előtti termelési szinten működő válaszadók aránya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D2688733-A9FC-4F58-B5C2-8EEF94B3B1C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40384216"/>
              </p:ext>
            </p:extLst>
          </p:nvPr>
        </p:nvGraphicFramePr>
        <p:xfrm>
          <a:off x="0" y="922449"/>
          <a:ext cx="9144000" cy="5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293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A7EC1C31-80E1-4BAF-B758-3984DA00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12"/>
            <a:ext cx="8235773" cy="612000"/>
          </a:xfrm>
        </p:spPr>
        <p:txBody>
          <a:bodyPr>
            <a:noAutofit/>
          </a:bodyPr>
          <a:lstStyle/>
          <a:p>
            <a:r>
              <a:rPr lang="hu-HU" sz="1600" dirty="0"/>
              <a:t>A válaszadók 68 százaléka tapasztalt valamilyen nehézséget a termelés gyorsabb felfutásában, ami 6 százalékpontos növekedés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AACD3AF-B7A1-48B9-80B8-06EE9B3666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7995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8F8E88B5-680E-4095-8359-C9EC9AEADC3B}"/>
              </a:ext>
            </a:extLst>
          </p:cNvPr>
          <p:cNvSpPr/>
          <p:nvPr/>
        </p:nvSpPr>
        <p:spPr>
          <a:xfrm>
            <a:off x="491003" y="6237288"/>
            <a:ext cx="8161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termelési szint növelését akadályozó tényezők</a:t>
            </a:r>
          </a:p>
        </p:txBody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EE9C8F19-EF33-4D24-B4E0-5FEC47969BD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556432998"/>
              </p:ext>
            </p:extLst>
          </p:nvPr>
        </p:nvGraphicFramePr>
        <p:xfrm>
          <a:off x="0" y="926713"/>
          <a:ext cx="9144000" cy="531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9056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2021. évi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23506735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</a:t>
            </a:r>
            <a:r>
              <a:rPr lang="hu-HU" sz="2000" dirty="0" err="1"/>
              <a:t>konjunktÚra</a:t>
            </a:r>
            <a:r>
              <a:rPr lang="hu-HU" sz="2000" dirty="0"/>
              <a:t> index a felmérés decemberi kezdete óta először mutat pozitív értéket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2" y="621554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647984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89562576"/>
              </p:ext>
            </p:extLst>
          </p:nvPr>
        </p:nvGraphicFramePr>
        <p:xfrm>
          <a:off x="0" y="922449"/>
          <a:ext cx="9144000" cy="4646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60" y="326778"/>
            <a:ext cx="7689715" cy="612000"/>
          </a:xfrm>
        </p:spPr>
        <p:txBody>
          <a:bodyPr>
            <a:noAutofit/>
          </a:bodyPr>
          <a:lstStyle/>
          <a:p>
            <a:r>
              <a:rPr lang="hu-HU" sz="1800" dirty="0"/>
              <a:t>Bár a jelenlegi helyzet megítélése még kedvezőtlen, A </a:t>
            </a:r>
            <a:r>
              <a:rPr lang="hu-HU" sz="1800" dirty="0" err="1"/>
              <a:t>mikro</a:t>
            </a:r>
            <a:r>
              <a:rPr lang="hu-HU" sz="1800" dirty="0"/>
              <a:t>- és kisvállalatok helyzetértékelése is jelentősen javult áprilisra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-139148" y="634749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14" name="Tartalom helye 13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78639072"/>
              </p:ext>
            </p:extLst>
          </p:nvPr>
        </p:nvGraphicFramePr>
        <p:xfrm>
          <a:off x="0" y="938779"/>
          <a:ext cx="9144000" cy="498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legnagyobb mértékben az üzleti környezet kapcsán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597037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4720"/>
              </p:ext>
            </p:extLst>
          </p:nvPr>
        </p:nvGraphicFramePr>
        <p:xfrm>
          <a:off x="0" y="900572"/>
          <a:ext cx="9144000" cy="5069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100" dirty="0"/>
              <a:t>A várakozások indexének javulásához mindegyik dimenzió hozzájárult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21415"/>
              </p:ext>
            </p:extLst>
          </p:nvPr>
        </p:nvGraphicFramePr>
        <p:xfrm>
          <a:off x="0" y="922449"/>
          <a:ext cx="9144000" cy="534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a nagyobb vállalatoknál enyhébben, a kisebb vállalatok esetén jelentősen javultak áprilisra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65975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59909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3" name="Tartalom helye 12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87040431"/>
              </p:ext>
            </p:extLst>
          </p:nvPr>
        </p:nvGraphicFramePr>
        <p:xfrm>
          <a:off x="0" y="922449"/>
          <a:ext cx="9144000" cy="4865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15007</TotalTime>
  <Words>939</Words>
  <Application>Microsoft Office PowerPoint</Application>
  <PresentationFormat>Diavetítés a képernyőre (4:3 oldalarány)</PresentationFormat>
  <Paragraphs>91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Konjunktúra felmérés  Az mnb vállalati felméréseinek eredményei</vt:lpstr>
      <vt:lpstr>Az mnb vállalati felmérései</vt:lpstr>
      <vt:lpstr>Az eredmények a gazdaság 2021. évi újraindulását tükrözik</vt:lpstr>
      <vt:lpstr>A konjunktÚra index a felmérés decemberi kezdete óta először mutat pozitív értéket</vt:lpstr>
      <vt:lpstr>Bár a jelenlegi helyzet megítélése még kedvezőtlen, A mikro- és kisvállalatok helyzetértékelése is jelentősen javult áprilisra</vt:lpstr>
      <vt:lpstr>A jelenlegi helyzet megítélése legnagyobb mértékben az üzleti környezet kapcsán javult</vt:lpstr>
      <vt:lpstr>A várakozások indexének javulásához mindegyik dimenzió hozzájárult</vt:lpstr>
      <vt:lpstr>A várakozások a nagyobb vállalatoknál enyhébben, a kisebb vállalatok esetén jelentősen javultak áprilisra</vt:lpstr>
      <vt:lpstr>Termelés és kereslet</vt:lpstr>
      <vt:lpstr>Minden méretkategóriában nőtt az átlagos kapacitás-kihasználtság az előző hónaphoz képest</vt:lpstr>
      <vt:lpstr>A szolgáltatás és kereskedelem tevékenységi körben nőtt a legnagyobb mértékben a kapacitás-kihasználtság</vt:lpstr>
      <vt:lpstr>A kapacitás-kihasználtsággal kapcsolatos várakozások minden méretkategóriában javultak</vt:lpstr>
      <vt:lpstr>Az átlagos bevételi szint a mikro vállalatoknál nőtt a leginkább áprilisban, ám továbbra is jelentősen elmarad a tavalyi szinttől</vt:lpstr>
      <vt:lpstr>Továbbra is a kereslet hiánya jelenti a legnagyobb problémát, de jelentősen nőtt a munkaerőhiánnyal küzdők aránya is</vt:lpstr>
      <vt:lpstr>Üzleti környezet, beruházások, foglalkoztatás</vt:lpstr>
      <vt:lpstr>A jelenlegi üzleti környezet megítélése minden méretkategóriában jelentősen javult, a nagyoknál már kedvezővé vált</vt:lpstr>
      <vt:lpstr>az üzleti környezettel kapcsolatos várakozások a kis és közepes vállalkozásoknál is számottevően javultak</vt:lpstr>
      <vt:lpstr>A beruházásokkal kapcsolatos várakozások a szolgáltatások területén jelentősen javultak</vt:lpstr>
      <vt:lpstr>A foglalkoztatással kapcsolatos várakozások a kisebb vállalatoknál is jelentősen javultak márciushoz képest</vt:lpstr>
      <vt:lpstr>Áprilisra a szolgáltatások területén lettek a legoptimistábbak a foglalkoztatási várakozások</vt:lpstr>
      <vt:lpstr>A 100 legnagyobb exportbevételű vállalat helyzete</vt:lpstr>
      <vt:lpstr>Főbb megállapítások</vt:lpstr>
      <vt:lpstr>Az exportárbevétel 104, a kapacitás-kihasználtság 98 százaléka a járvány előtti szintnek</vt:lpstr>
      <vt:lpstr>A válság előtti termelési szinten működő vállalatok aránya áprilisra 9 százalékponttal 82 százalékra növekedett</vt:lpstr>
      <vt:lpstr>A válaszadók 68 százaléka tapasztalt valamilyen nehézséget a termelés gyorsabb felfutásában, ami 6 százalékpontos növekedés márciushoz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1478</cp:revision>
  <dcterms:created xsi:type="dcterms:W3CDTF">2020-04-06T05:19:02Z</dcterms:created>
  <dcterms:modified xsi:type="dcterms:W3CDTF">2021-05-07T14:01:09Z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