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3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3.xml" ContentType="application/vnd.openxmlformats-officedocument.drawingml.chartshapes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4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5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drawings/drawing4.xml" ContentType="application/vnd.openxmlformats-officedocument.drawingml.chartshapes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drawings/drawing5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drawings/drawing6.xml" ContentType="application/vnd.openxmlformats-officedocument.drawingml.chartshapes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drawings/drawing7.xml" ContentType="application/vnd.openxmlformats-officedocument.drawingml.chartshapes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drawings/drawing8.xml" ContentType="application/vnd.openxmlformats-officedocument.drawingml.chartshapes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2" r:id="rId2"/>
  </p:sldMasterIdLst>
  <p:notesMasterIdLst>
    <p:notesMasterId r:id="rId29"/>
  </p:notesMasterIdLst>
  <p:sldIdLst>
    <p:sldId id="256" r:id="rId3"/>
    <p:sldId id="385" r:id="rId4"/>
    <p:sldId id="386" r:id="rId5"/>
    <p:sldId id="374" r:id="rId6"/>
    <p:sldId id="390" r:id="rId7"/>
    <p:sldId id="375" r:id="rId8"/>
    <p:sldId id="379" r:id="rId9"/>
    <p:sldId id="389" r:id="rId10"/>
    <p:sldId id="287" r:id="rId11"/>
    <p:sldId id="364" r:id="rId12"/>
    <p:sldId id="345" r:id="rId13"/>
    <p:sldId id="365" r:id="rId14"/>
    <p:sldId id="366" r:id="rId15"/>
    <p:sldId id="270" r:id="rId16"/>
    <p:sldId id="286" r:id="rId17"/>
    <p:sldId id="357" r:id="rId18"/>
    <p:sldId id="371" r:id="rId19"/>
    <p:sldId id="372" r:id="rId20"/>
    <p:sldId id="367" r:id="rId21"/>
    <p:sldId id="354" r:id="rId22"/>
    <p:sldId id="383" r:id="rId23"/>
    <p:sldId id="384" r:id="rId24"/>
    <p:sldId id="350" r:id="rId25"/>
    <p:sldId id="352" r:id="rId26"/>
    <p:sldId id="325" r:id="rId27"/>
    <p:sldId id="260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yitrai Tamás" initials="NT" lastIdx="1" clrIdx="0">
    <p:extLst>
      <p:ext uri="{19B8F6BF-5375-455C-9EA6-DF929625EA0E}">
        <p15:presenceInfo xmlns:p15="http://schemas.microsoft.com/office/powerpoint/2012/main" userId="S::nyitrait@mnb.hu::f23169b93cb16101" providerId="AD"/>
      </p:ext>
    </p:extLst>
  </p:cmAuthor>
  <p:cmAuthor id="2" name="Fekete Ádám" initials="FÁ" lastIdx="3" clrIdx="1">
    <p:extLst>
      <p:ext uri="{19B8F6BF-5375-455C-9EA6-DF929625EA0E}">
        <p15:presenceInfo xmlns:p15="http://schemas.microsoft.com/office/powerpoint/2012/main" userId="S::feketea@mnb.hu::799a269cf97a9106" providerId="AD"/>
      </p:ext>
    </p:extLst>
  </p:cmAuthor>
  <p:cmAuthor id="3" name="Törzsök Veronika" initials="TV" lastIdx="2" clrIdx="2">
    <p:extLst>
      <p:ext uri="{19B8F6BF-5375-455C-9EA6-DF929625EA0E}">
        <p15:presenceInfo xmlns:p15="http://schemas.microsoft.com/office/powerpoint/2012/main" userId="Törzsök Veronika" providerId="None"/>
      </p:ext>
    </p:extLst>
  </p:cmAuthor>
  <p:cmAuthor id="4" name="Fekete Ádám" initials="FÁ [2]" lastIdx="1" clrIdx="3">
    <p:extLst>
      <p:ext uri="{19B8F6BF-5375-455C-9EA6-DF929625EA0E}">
        <p15:presenceInfo xmlns:p15="http://schemas.microsoft.com/office/powerpoint/2012/main" userId="S::feketea@mnb.hu::dd374126-fbba-4c49-83bf-967a88b91dd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15" autoAdjust="0"/>
    <p:restoredTop sz="93910" autoAdjust="0"/>
  </p:normalViewPr>
  <p:slideViewPr>
    <p:cSldViewPr snapToGrid="0">
      <p:cViewPr varScale="1">
        <p:scale>
          <a:sx n="68" d="100"/>
          <a:sy n="68" d="100"/>
        </p:scale>
        <p:origin x="154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5.%20k&#246;r\Input\5.%20k&#246;r%20&#225;br&#225;k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5.%20k&#246;r\Input\5.%20k&#246;r%20&#225;br&#225;k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5.%20k&#246;r\Input\5.%20k&#246;r%20&#225;br&#225;k.xlsx" TargetMode="Externa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chartUserShapes" Target="../drawings/drawing4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5.%20k&#246;r\Input\5.%20k&#246;r%20&#225;br&#225;k.xlsx" TargetMode="External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chartUserShapes" Target="../drawings/drawing5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5.%20k&#246;r\Input\5.%20k&#246;r%20&#225;br&#225;k.xlsx" TargetMode="External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chartUserShapes" Target="../drawings/drawing6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5.%20k&#246;r\Input\5.%20k&#246;r%20&#225;br&#225;k.xlsx" TargetMode="External"/><Relationship Id="rId2" Type="http://schemas.microsoft.com/office/2011/relationships/chartColorStyle" Target="colors14.xml"/><Relationship Id="rId1" Type="http://schemas.microsoft.com/office/2011/relationships/chartStyle" Target="style14.xml"/><Relationship Id="rId4" Type="http://schemas.openxmlformats.org/officeDocument/2006/relationships/chartUserShapes" Target="../drawings/drawing7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5.%20k&#246;r\Input\5.%20k&#246;r%20&#225;br&#225;k.xlsx" TargetMode="External"/><Relationship Id="rId2" Type="http://schemas.microsoft.com/office/2011/relationships/chartColorStyle" Target="colors15.xml"/><Relationship Id="rId1" Type="http://schemas.microsoft.com/office/2011/relationships/chartStyle" Target="style15.xml"/><Relationship Id="rId4" Type="http://schemas.openxmlformats.org/officeDocument/2006/relationships/chartUserShapes" Target="../drawings/drawing8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5.%20k&#246;r\Input\5.%20k&#246;r%20&#225;br&#225;k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5.%20k&#246;r\Input\5.%20k&#246;r%20&#225;br&#225;k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5.%20k&#246;r\Input\5.%20k&#246;r%20&#225;br&#225;k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5.%20k&#246;r\Input\5.%20k&#246;r%20&#225;br&#225;k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5.%20k&#246;r\Input\5.%20k&#246;r%20&#225;br&#225;k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5.%20k&#246;r\Input\5.%20k&#246;r%20&#225;br&#225;k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5.%20k&#246;r\Input\5.%20k&#246;r%20&#225;br&#225;k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5.%20k&#246;r\Input\5.%20k&#246;r%20&#225;br&#225;k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5.%20k&#246;r\Input\5.%20k&#246;r%20&#225;br&#225;k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5.%20k&#246;r\Input\5.%20k&#246;r%20&#225;br&#225;k.xlsx" TargetMode="Externa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chartUserShapes" Target="../drawings/drawing3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5.%20k&#246;r\Input\5.%20k&#246;r%20&#225;br&#225;k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Munka2!$A$5</c:f>
              <c:strCache>
                <c:ptCount val="1"/>
                <c:pt idx="0">
                  <c:v>Jelenleg helyzet</c:v>
                </c:pt>
              </c:strCache>
            </c:strRef>
          </c:tx>
          <c:spPr>
            <a:ln w="762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2"/>
            <c:marker>
              <c:symbol val="circle"/>
              <c:size val="14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spPr>
              <a:ln w="76200" cap="rnd">
                <a:solidFill>
                  <a:srgbClr val="00B0F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C140-4C8E-8D29-7CFC2145D19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Munka2!$B$4:$F$4</c:f>
              <c:strCache>
                <c:ptCount val="5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</c:strCache>
            </c:strRef>
          </c:cat>
          <c:val>
            <c:numRef>
              <c:f>Munka2!$B$5:$F$5</c:f>
              <c:numCache>
                <c:formatCode>General\ "pont"</c:formatCode>
                <c:ptCount val="5"/>
                <c:pt idx="0">
                  <c:v>-32</c:v>
                </c:pt>
                <c:pt idx="1">
                  <c:v>-29</c:v>
                </c:pt>
                <c:pt idx="2">
                  <c:v>-28</c:v>
                </c:pt>
                <c:pt idx="3">
                  <c:v>-21</c:v>
                </c:pt>
                <c:pt idx="4">
                  <c:v>-12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140-4C8E-8D29-7CFC2145D198}"/>
            </c:ext>
          </c:extLst>
        </c:ser>
        <c:ser>
          <c:idx val="1"/>
          <c:order val="1"/>
          <c:tx>
            <c:strRef>
              <c:f>Munka2!$A$6</c:f>
              <c:strCache>
                <c:ptCount val="1"/>
                <c:pt idx="0">
                  <c:v>Várakozások</c:v>
                </c:pt>
              </c:strCache>
            </c:strRef>
          </c:tx>
          <c:spPr>
            <a:ln w="762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Pt>
            <c:idx val="2"/>
            <c:marker>
              <c:symbol val="circle"/>
              <c:size val="14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spPr>
              <a:ln w="76200" cap="rnd">
                <a:solidFill>
                  <a:srgbClr val="00206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4-C140-4C8E-8D29-7CFC2145D19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Munka2!$B$4:$F$4</c:f>
              <c:strCache>
                <c:ptCount val="5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</c:strCache>
            </c:strRef>
          </c:cat>
          <c:val>
            <c:numRef>
              <c:f>Munka2!$B$6:$F$6</c:f>
              <c:numCache>
                <c:formatCode>General\ "pont"</c:formatCode>
                <c:ptCount val="5"/>
                <c:pt idx="0">
                  <c:v>4</c:v>
                </c:pt>
                <c:pt idx="1">
                  <c:v>17</c:v>
                </c:pt>
                <c:pt idx="2">
                  <c:v>21</c:v>
                </c:pt>
                <c:pt idx="3">
                  <c:v>18</c:v>
                </c:pt>
                <c:pt idx="4">
                  <c:v>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C140-4C8E-8D29-7CFC2145D198}"/>
            </c:ext>
          </c:extLst>
        </c:ser>
        <c:ser>
          <c:idx val="2"/>
          <c:order val="2"/>
          <c:tx>
            <c:strRef>
              <c:f>Munka2!$A$7</c:f>
              <c:strCache>
                <c:ptCount val="1"/>
                <c:pt idx="0">
                  <c:v>MNB konjunktúra index</c:v>
                </c:pt>
              </c:strCache>
            </c:strRef>
          </c:tx>
          <c:spPr>
            <a:ln w="762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Pt>
            <c:idx val="2"/>
            <c:marker>
              <c:symbol val="circle"/>
              <c:size val="14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spPr>
              <a:ln w="76200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C140-4C8E-8D29-7CFC2145D19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Munka2!$B$4:$F$4</c:f>
              <c:strCache>
                <c:ptCount val="5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</c:strCache>
            </c:strRef>
          </c:cat>
          <c:val>
            <c:numRef>
              <c:f>Munka2!$B$7:$F$7</c:f>
              <c:numCache>
                <c:formatCode>General\ "pont"</c:formatCode>
                <c:ptCount val="5"/>
                <c:pt idx="0">
                  <c:v>-14</c:v>
                </c:pt>
                <c:pt idx="1">
                  <c:v>-6</c:v>
                </c:pt>
                <c:pt idx="2">
                  <c:v>-4</c:v>
                </c:pt>
                <c:pt idx="3">
                  <c:v>-2</c:v>
                </c:pt>
                <c:pt idx="4">
                  <c:v>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C140-4C8E-8D29-7CFC2145D19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896932095"/>
        <c:axId val="1896914207"/>
      </c:lineChart>
      <c:catAx>
        <c:axId val="18969320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896914207"/>
        <c:crosses val="autoZero"/>
        <c:auto val="1"/>
        <c:lblAlgn val="ctr"/>
        <c:lblOffset val="0"/>
        <c:noMultiLvlLbl val="0"/>
      </c:catAx>
      <c:valAx>
        <c:axId val="1896914207"/>
        <c:scaling>
          <c:orientation val="minMax"/>
          <c:max val="30"/>
          <c:min val="-4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89693209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2238670166229221"/>
          <c:y val="0.92414274268539831"/>
          <c:w val="0.75522659667541558"/>
          <c:h val="7.585725731460174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3327573635998864"/>
          <c:y val="1.4183305612210345E-2"/>
          <c:w val="0.63217800001946622"/>
          <c:h val="0.8115109768120959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'Új verzió'!$B$138</c:f>
              <c:strCache>
                <c:ptCount val="1"/>
                <c:pt idx="0">
                  <c:v>Április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839-4B5C-9F61-EC78EF309408}"/>
              </c:ext>
            </c:extLst>
          </c:dPt>
          <c:dLbls>
            <c:dLbl>
              <c:idx val="1"/>
              <c:layout>
                <c:manualLayout>
                  <c:x val="1.3888890407796413E-3"/>
                  <c:y val="9.558142860368337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9AA-4FAF-BD87-1F5DBCBD6C52}"/>
                </c:ext>
              </c:extLst>
            </c:dLbl>
            <c:dLbl>
              <c:idx val="6"/>
              <c:layout>
                <c:manualLayout>
                  <c:x val="4.1666671223389243E-3"/>
                  <c:y val="1.6726750005644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9AA-4FAF-BD87-1F5DBCBD6C5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verzió'!$A$139:$A$146</c:f>
              <c:strCache>
                <c:ptCount val="8"/>
                <c:pt idx="0">
                  <c:v>Nincs akadálya</c:v>
                </c:pt>
                <c:pt idx="1">
                  <c:v>Vevők hiánya</c:v>
                </c:pt>
                <c:pt idx="2">
                  <c:v>Munkaerőhiány</c:v>
                </c:pt>
                <c:pt idx="3">
                  <c:v>Finanszírozási problémák</c:v>
                </c:pt>
                <c:pt idx="4">
                  <c:v>Beszállítói problémák</c:v>
                </c:pt>
                <c:pt idx="5">
                  <c:v>Adminisztratív akadályok</c:v>
                </c:pt>
                <c:pt idx="6">
                  <c:v>Egyéb*</c:v>
                </c:pt>
                <c:pt idx="7">
                  <c:v>Nem tudja/nem válaszol</c:v>
                </c:pt>
              </c:strCache>
            </c:strRef>
          </c:cat>
          <c:val>
            <c:numRef>
              <c:f>'Új verzió'!$B$139:$B$146</c:f>
              <c:numCache>
                <c:formatCode>0%</c:formatCode>
                <c:ptCount val="8"/>
                <c:pt idx="0">
                  <c:v>0.1</c:v>
                </c:pt>
                <c:pt idx="1">
                  <c:v>0.44</c:v>
                </c:pt>
                <c:pt idx="2">
                  <c:v>0.26</c:v>
                </c:pt>
                <c:pt idx="3">
                  <c:v>0.23</c:v>
                </c:pt>
                <c:pt idx="4">
                  <c:v>0.18</c:v>
                </c:pt>
                <c:pt idx="5">
                  <c:v>0.16</c:v>
                </c:pt>
                <c:pt idx="6">
                  <c:v>0.12</c:v>
                </c:pt>
                <c:pt idx="7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839-4B5C-9F61-EC78EF309408}"/>
            </c:ext>
          </c:extLst>
        </c:ser>
        <c:ser>
          <c:idx val="1"/>
          <c:order val="1"/>
          <c:tx>
            <c:strRef>
              <c:f>'Új verzió'!$C$138</c:f>
              <c:strCache>
                <c:ptCount val="1"/>
                <c:pt idx="0">
                  <c:v>Március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5839-4B5C-9F61-EC78EF309408}"/>
              </c:ext>
            </c:extLst>
          </c:dPt>
          <c:dLbls>
            <c:delete val="1"/>
          </c:dLbls>
          <c:cat>
            <c:strRef>
              <c:f>'Új verzió'!$A$139:$A$146</c:f>
              <c:strCache>
                <c:ptCount val="8"/>
                <c:pt idx="0">
                  <c:v>Nincs akadálya</c:v>
                </c:pt>
                <c:pt idx="1">
                  <c:v>Vevők hiánya</c:v>
                </c:pt>
                <c:pt idx="2">
                  <c:v>Munkaerőhiány</c:v>
                </c:pt>
                <c:pt idx="3">
                  <c:v>Finanszírozási problémák</c:v>
                </c:pt>
                <c:pt idx="4">
                  <c:v>Beszállítói problémák</c:v>
                </c:pt>
                <c:pt idx="5">
                  <c:v>Adminisztratív akadályok</c:v>
                </c:pt>
                <c:pt idx="6">
                  <c:v>Egyéb*</c:v>
                </c:pt>
                <c:pt idx="7">
                  <c:v>Nem tudja/nem válaszol</c:v>
                </c:pt>
              </c:strCache>
            </c:strRef>
          </c:cat>
          <c:val>
            <c:numRef>
              <c:f>'Új verzió'!$C$139:$C$146</c:f>
              <c:numCache>
                <c:formatCode>0%</c:formatCode>
                <c:ptCount val="8"/>
                <c:pt idx="0">
                  <c:v>0.10459</c:v>
                </c:pt>
                <c:pt idx="1">
                  <c:v>0.47159000000000001</c:v>
                </c:pt>
                <c:pt idx="2">
                  <c:v>0.1988</c:v>
                </c:pt>
                <c:pt idx="3">
                  <c:v>0.21729999999999999</c:v>
                </c:pt>
                <c:pt idx="4">
                  <c:v>0.18665000000000001</c:v>
                </c:pt>
                <c:pt idx="5">
                  <c:v>0.15915000000000001</c:v>
                </c:pt>
                <c:pt idx="6">
                  <c:v>0.16320000000000001</c:v>
                </c:pt>
                <c:pt idx="7">
                  <c:v>5.4100000000000002E-2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839-4B5C-9F61-EC78EF309408}"/>
            </c:ext>
          </c:extLst>
        </c:ser>
        <c:ser>
          <c:idx val="2"/>
          <c:order val="2"/>
          <c:tx>
            <c:strRef>
              <c:f>'Új verzió'!$D$138</c:f>
              <c:strCache>
                <c:ptCount val="1"/>
                <c:pt idx="0">
                  <c:v>Február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5839-4B5C-9F61-EC78EF309408}"/>
              </c:ext>
            </c:extLst>
          </c:dPt>
          <c:dLbls>
            <c:delete val="1"/>
          </c:dLbls>
          <c:cat>
            <c:strRef>
              <c:f>'Új verzió'!$A$139:$A$146</c:f>
              <c:strCache>
                <c:ptCount val="8"/>
                <c:pt idx="0">
                  <c:v>Nincs akadálya</c:v>
                </c:pt>
                <c:pt idx="1">
                  <c:v>Vevők hiánya</c:v>
                </c:pt>
                <c:pt idx="2">
                  <c:v>Munkaerőhiány</c:v>
                </c:pt>
                <c:pt idx="3">
                  <c:v>Finanszírozási problémák</c:v>
                </c:pt>
                <c:pt idx="4">
                  <c:v>Beszállítói problémák</c:v>
                </c:pt>
                <c:pt idx="5">
                  <c:v>Adminisztratív akadályok</c:v>
                </c:pt>
                <c:pt idx="6">
                  <c:v>Egyéb*</c:v>
                </c:pt>
                <c:pt idx="7">
                  <c:v>Nem tudja/nem válaszol</c:v>
                </c:pt>
              </c:strCache>
            </c:strRef>
          </c:cat>
          <c:val>
            <c:numRef>
              <c:f>'Új verzió'!$D$139:$D$146</c:f>
              <c:numCache>
                <c:formatCode>0%</c:formatCode>
                <c:ptCount val="8"/>
                <c:pt idx="0">
                  <c:v>0.15</c:v>
                </c:pt>
                <c:pt idx="1">
                  <c:v>0.5</c:v>
                </c:pt>
                <c:pt idx="2">
                  <c:v>0.19</c:v>
                </c:pt>
                <c:pt idx="3">
                  <c:v>0.24</c:v>
                </c:pt>
                <c:pt idx="4">
                  <c:v>0.1</c:v>
                </c:pt>
                <c:pt idx="5">
                  <c:v>0.09</c:v>
                </c:pt>
                <c:pt idx="6">
                  <c:v>0.15</c:v>
                </c:pt>
                <c:pt idx="7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839-4B5C-9F61-EC78EF309408}"/>
            </c:ext>
          </c:extLst>
        </c:ser>
        <c:ser>
          <c:idx val="3"/>
          <c:order val="3"/>
          <c:tx>
            <c:strRef>
              <c:f>'Új verzió'!$E$138</c:f>
              <c:strCache>
                <c:ptCount val="1"/>
                <c:pt idx="0">
                  <c:v>Január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5839-4B5C-9F61-EC78EF309408}"/>
              </c:ext>
            </c:extLst>
          </c:dPt>
          <c:dLbls>
            <c:delete val="1"/>
          </c:dLbls>
          <c:cat>
            <c:strRef>
              <c:f>'Új verzió'!$A$139:$A$146</c:f>
              <c:strCache>
                <c:ptCount val="8"/>
                <c:pt idx="0">
                  <c:v>Nincs akadálya</c:v>
                </c:pt>
                <c:pt idx="1">
                  <c:v>Vevők hiánya</c:v>
                </c:pt>
                <c:pt idx="2">
                  <c:v>Munkaerőhiány</c:v>
                </c:pt>
                <c:pt idx="3">
                  <c:v>Finanszírozási problémák</c:v>
                </c:pt>
                <c:pt idx="4">
                  <c:v>Beszállítói problémák</c:v>
                </c:pt>
                <c:pt idx="5">
                  <c:v>Adminisztratív akadályok</c:v>
                </c:pt>
                <c:pt idx="6">
                  <c:v>Egyéb*</c:v>
                </c:pt>
                <c:pt idx="7">
                  <c:v>Nem tudja/nem válaszol</c:v>
                </c:pt>
              </c:strCache>
            </c:strRef>
          </c:cat>
          <c:val>
            <c:numRef>
              <c:f>'Új verzió'!$E$139:$E$146</c:f>
              <c:numCache>
                <c:formatCode>0%</c:formatCode>
                <c:ptCount val="8"/>
                <c:pt idx="0">
                  <c:v>0.12945000000000001</c:v>
                </c:pt>
                <c:pt idx="1">
                  <c:v>0.53129444999999997</c:v>
                </c:pt>
                <c:pt idx="2">
                  <c:v>0.169986</c:v>
                </c:pt>
                <c:pt idx="3">
                  <c:v>0.18776699999999999</c:v>
                </c:pt>
                <c:pt idx="4">
                  <c:v>0.105263</c:v>
                </c:pt>
                <c:pt idx="5">
                  <c:v>0.11593199999999999</c:v>
                </c:pt>
                <c:pt idx="6">
                  <c:v>0.16927500000000001</c:v>
                </c:pt>
                <c:pt idx="7">
                  <c:v>3.8406999999999997E-2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5839-4B5C-9F61-EC78EF309408}"/>
            </c:ext>
          </c:extLst>
        </c:ser>
        <c:ser>
          <c:idx val="4"/>
          <c:order val="4"/>
          <c:tx>
            <c:strRef>
              <c:f>'Új verzió'!$F$138</c:f>
              <c:strCache>
                <c:ptCount val="1"/>
                <c:pt idx="0">
                  <c:v>December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89AA-4FAF-BD87-1F5DBCBD6C52}"/>
              </c:ext>
            </c:extLst>
          </c:dPt>
          <c:dLbls>
            <c:delete val="1"/>
          </c:dLbls>
          <c:cat>
            <c:strRef>
              <c:f>'Új verzió'!$A$139:$A$146</c:f>
              <c:strCache>
                <c:ptCount val="8"/>
                <c:pt idx="0">
                  <c:v>Nincs akadálya</c:v>
                </c:pt>
                <c:pt idx="1">
                  <c:v>Vevők hiánya</c:v>
                </c:pt>
                <c:pt idx="2">
                  <c:v>Munkaerőhiány</c:v>
                </c:pt>
                <c:pt idx="3">
                  <c:v>Finanszírozási problémák</c:v>
                </c:pt>
                <c:pt idx="4">
                  <c:v>Beszállítói problémák</c:v>
                </c:pt>
                <c:pt idx="5">
                  <c:v>Adminisztratív akadályok</c:v>
                </c:pt>
                <c:pt idx="6">
                  <c:v>Egyéb*</c:v>
                </c:pt>
                <c:pt idx="7">
                  <c:v>Nem tudja/nem válaszol</c:v>
                </c:pt>
              </c:strCache>
            </c:strRef>
          </c:cat>
          <c:val>
            <c:numRef>
              <c:f>'Új verzió'!$F$139:$F$146</c:f>
              <c:numCache>
                <c:formatCode>0%</c:formatCode>
                <c:ptCount val="8"/>
                <c:pt idx="0">
                  <c:v>0.15238915195867414</c:v>
                </c:pt>
                <c:pt idx="1">
                  <c:v>0.5501506672406371</c:v>
                </c:pt>
                <c:pt idx="2">
                  <c:v>0.21093413689195006</c:v>
                </c:pt>
                <c:pt idx="3">
                  <c:v>0.22858372793801118</c:v>
                </c:pt>
                <c:pt idx="4">
                  <c:v>0.10546706844597503</c:v>
                </c:pt>
                <c:pt idx="5">
                  <c:v>0.10589754627636677</c:v>
                </c:pt>
                <c:pt idx="7">
                  <c:v>6.4141196728368488E-2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5839-4B5C-9F61-EC78EF30940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50"/>
        <c:axId val="1011661791"/>
        <c:axId val="1011659711"/>
      </c:barChart>
      <c:catAx>
        <c:axId val="1011661791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11659711"/>
        <c:crosses val="autoZero"/>
        <c:auto val="1"/>
        <c:lblAlgn val="ctr"/>
        <c:lblOffset val="100"/>
        <c:noMultiLvlLbl val="0"/>
      </c:catAx>
      <c:valAx>
        <c:axId val="1011659711"/>
        <c:scaling>
          <c:orientation val="minMax"/>
        </c:scaling>
        <c:delete val="0"/>
        <c:axPos val="t"/>
        <c:numFmt formatCode="0%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1166179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42166447944007"/>
          <c:y val="4.0711738092316381E-2"/>
          <c:w val="0.76050557742782154"/>
          <c:h val="0.77871763468853994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verzió'!$B$151</c:f>
              <c:strCache>
                <c:ptCount val="1"/>
                <c:pt idx="0">
                  <c:v>Mikro</c:v>
                </c:pt>
              </c:strCache>
            </c:strRef>
          </c:tx>
          <c:spPr>
            <a:ln w="76200" cap="rnd">
              <a:solidFill>
                <a:schemeClr val="accent1">
                  <a:lumMod val="40000"/>
                  <a:lumOff val="60000"/>
                </a:schemeClr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chemeClr val="accent1">
                  <a:lumMod val="40000"/>
                  <a:lumOff val="60000"/>
                </a:schemeClr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DEC5-4CE3-A3D8-5511C647A9ED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DEC5-4CE3-A3D8-5511C647A9ED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DEC5-4CE3-A3D8-5511C647A9ED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DEC5-4CE3-A3D8-5511C647A9ED}"/>
                </c:ext>
              </c:extLst>
            </c:dLbl>
            <c:numFmt formatCode="General\ &quot;pont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verzió'!$A$152:$A$156</c:f>
              <c:strCache>
                <c:ptCount val="5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</c:strCache>
            </c:strRef>
          </c:cat>
          <c:val>
            <c:numRef>
              <c:f>'Új verzió'!$B$152:$B$156</c:f>
              <c:numCache>
                <c:formatCode>General</c:formatCode>
                <c:ptCount val="5"/>
                <c:pt idx="0">
                  <c:v>-33</c:v>
                </c:pt>
                <c:pt idx="1">
                  <c:v>-32</c:v>
                </c:pt>
                <c:pt idx="2">
                  <c:v>-22</c:v>
                </c:pt>
                <c:pt idx="3">
                  <c:v>-35</c:v>
                </c:pt>
                <c:pt idx="4">
                  <c:v>-13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A03-4AE1-A77C-84B9657B89BC}"/>
            </c:ext>
          </c:extLst>
        </c:ser>
        <c:ser>
          <c:idx val="1"/>
          <c:order val="1"/>
          <c:tx>
            <c:strRef>
              <c:f>'Új verzió'!$C$151</c:f>
              <c:strCache>
                <c:ptCount val="1"/>
                <c:pt idx="0">
                  <c:v>Kis</c:v>
                </c:pt>
              </c:strCache>
            </c:strRef>
          </c:tx>
          <c:spPr>
            <a:ln w="762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DEC5-4CE3-A3D8-5511C647A9ED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DEC5-4CE3-A3D8-5511C647A9ED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DEC5-4CE3-A3D8-5511C647A9ED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DEC5-4CE3-A3D8-5511C647A9ED}"/>
                </c:ext>
              </c:extLst>
            </c:dLbl>
            <c:dLbl>
              <c:idx val="4"/>
              <c:layout>
                <c:manualLayout>
                  <c:x val="-1.3888888888888889E-3"/>
                  <c:y val="-7.6394285948023014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DEC5-4CE3-A3D8-5511C647A9ED}"/>
                </c:ext>
              </c:extLst>
            </c:dLbl>
            <c:numFmt formatCode="General\ &quot;pont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verzió'!$A$152:$A$156</c:f>
              <c:strCache>
                <c:ptCount val="5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</c:strCache>
            </c:strRef>
          </c:cat>
          <c:val>
            <c:numRef>
              <c:f>'Új verzió'!$C$152:$C$156</c:f>
              <c:numCache>
                <c:formatCode>General</c:formatCode>
                <c:ptCount val="5"/>
                <c:pt idx="0">
                  <c:v>-28</c:v>
                </c:pt>
                <c:pt idx="1">
                  <c:v>-25</c:v>
                </c:pt>
                <c:pt idx="2">
                  <c:v>-14</c:v>
                </c:pt>
                <c:pt idx="3">
                  <c:v>-26</c:v>
                </c:pt>
                <c:pt idx="4">
                  <c:v>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A03-4AE1-A77C-84B9657B89BC}"/>
            </c:ext>
          </c:extLst>
        </c:ser>
        <c:ser>
          <c:idx val="2"/>
          <c:order val="2"/>
          <c:tx>
            <c:strRef>
              <c:f>'Új verzió'!$D$151</c:f>
              <c:strCache>
                <c:ptCount val="1"/>
                <c:pt idx="0">
                  <c:v>Közép</c:v>
                </c:pt>
              </c:strCache>
            </c:strRef>
          </c:tx>
          <c:spPr>
            <a:ln w="762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DEC5-4CE3-A3D8-5511C647A9ED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EC5-4CE3-A3D8-5511C647A9ED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EC5-4CE3-A3D8-5511C647A9ED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EC5-4CE3-A3D8-5511C647A9ED}"/>
                </c:ext>
              </c:extLst>
            </c:dLbl>
            <c:dLbl>
              <c:idx val="4"/>
              <c:layout>
                <c:manualLayout>
                  <c:x val="-1.3888888888888889E-3"/>
                  <c:y val="-5.09295239653487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EC5-4CE3-A3D8-5511C647A9ED}"/>
                </c:ext>
              </c:extLst>
            </c:dLbl>
            <c:numFmt formatCode="General\ &quot;pont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verzió'!$A$152:$A$156</c:f>
              <c:strCache>
                <c:ptCount val="5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</c:strCache>
            </c:strRef>
          </c:cat>
          <c:val>
            <c:numRef>
              <c:f>'Új verzió'!$D$152:$D$156</c:f>
              <c:numCache>
                <c:formatCode>General</c:formatCode>
                <c:ptCount val="5"/>
                <c:pt idx="0">
                  <c:v>-22</c:v>
                </c:pt>
                <c:pt idx="1">
                  <c:v>-24</c:v>
                </c:pt>
                <c:pt idx="2">
                  <c:v>-3</c:v>
                </c:pt>
                <c:pt idx="3">
                  <c:v>-12</c:v>
                </c:pt>
                <c:pt idx="4">
                  <c:v>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A03-4AE1-A77C-84B9657B89BC}"/>
            </c:ext>
          </c:extLst>
        </c:ser>
        <c:ser>
          <c:idx val="3"/>
          <c:order val="3"/>
          <c:tx>
            <c:strRef>
              <c:f>'Új verzió'!$E$151</c:f>
              <c:strCache>
                <c:ptCount val="1"/>
                <c:pt idx="0">
                  <c:v>Nagy</c:v>
                </c:pt>
              </c:strCache>
            </c:strRef>
          </c:tx>
          <c:spPr>
            <a:ln w="762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EC5-4CE3-A3D8-5511C647A9ED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EC5-4CE3-A3D8-5511C647A9ED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EC5-4CE3-A3D8-5511C647A9ED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EC5-4CE3-A3D8-5511C647A9ED}"/>
                </c:ext>
              </c:extLst>
            </c:dLbl>
            <c:dLbl>
              <c:idx val="4"/>
              <c:layout>
                <c:manualLayout>
                  <c:x val="4.1666666666666666E-3"/>
                  <c:y val="2.5464761982674339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DEC5-4CE3-A3D8-5511C647A9ED}"/>
                </c:ext>
              </c:extLst>
            </c:dLbl>
            <c:numFmt formatCode="General\ &quot;pont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verzió'!$A$152:$A$156</c:f>
              <c:strCache>
                <c:ptCount val="5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</c:strCache>
            </c:strRef>
          </c:cat>
          <c:val>
            <c:numRef>
              <c:f>'Új verzió'!$E$152:$E$156</c:f>
              <c:numCache>
                <c:formatCode>General</c:formatCode>
                <c:ptCount val="5"/>
                <c:pt idx="0">
                  <c:v>-12</c:v>
                </c:pt>
                <c:pt idx="1">
                  <c:v>-4</c:v>
                </c:pt>
                <c:pt idx="2">
                  <c:v>-2</c:v>
                </c:pt>
                <c:pt idx="3">
                  <c:v>-5</c:v>
                </c:pt>
                <c:pt idx="4">
                  <c:v>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A03-4AE1-A77C-84B9657B89BC}"/>
            </c:ext>
          </c:extLst>
        </c:ser>
        <c:ser>
          <c:idx val="4"/>
          <c:order val="4"/>
          <c:tx>
            <c:strRef>
              <c:f>'Új verzió'!$F$151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762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EC5-4CE3-A3D8-5511C647A9ED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EC5-4CE3-A3D8-5511C647A9ED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EC5-4CE3-A3D8-5511C647A9ED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EC5-4CE3-A3D8-5511C647A9ED}"/>
                </c:ext>
              </c:extLst>
            </c:dLbl>
            <c:dLbl>
              <c:idx val="4"/>
              <c:layout>
                <c:manualLayout>
                  <c:x val="-1.3888888888888889E-3"/>
                  <c:y val="3.81971429740115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EC5-4CE3-A3D8-5511C647A9ED}"/>
                </c:ext>
              </c:extLst>
            </c:dLbl>
            <c:numFmt formatCode="General\ &quot;pont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verzió'!$A$152:$A$156</c:f>
              <c:strCache>
                <c:ptCount val="5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</c:strCache>
            </c:strRef>
          </c:cat>
          <c:val>
            <c:numRef>
              <c:f>'Új verzió'!$F$152:$F$156</c:f>
              <c:numCache>
                <c:formatCode>General</c:formatCode>
                <c:ptCount val="5"/>
                <c:pt idx="0">
                  <c:v>-24</c:v>
                </c:pt>
                <c:pt idx="1">
                  <c:v>-20</c:v>
                </c:pt>
                <c:pt idx="2">
                  <c:v>-13</c:v>
                </c:pt>
                <c:pt idx="3">
                  <c:v>-22</c:v>
                </c:pt>
                <c:pt idx="4">
                  <c:v>-4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2A03-4AE1-A77C-84B9657B89BC}"/>
            </c:ext>
          </c:extLst>
        </c:ser>
        <c:dLbls>
          <c:dLblPos val="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733722927"/>
        <c:axId val="733722511"/>
      </c:lineChart>
      <c:catAx>
        <c:axId val="7337229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3722511"/>
        <c:crosses val="autoZero"/>
        <c:auto val="1"/>
        <c:lblAlgn val="ctr"/>
        <c:lblOffset val="50"/>
        <c:noMultiLvlLbl val="0"/>
      </c:catAx>
      <c:valAx>
        <c:axId val="733722511"/>
        <c:scaling>
          <c:orientation val="minMax"/>
          <c:max val="10"/>
          <c:min val="-40"/>
        </c:scaling>
        <c:delete val="0"/>
        <c:axPos val="l"/>
        <c:title>
          <c:tx>
            <c:rich>
              <a:bodyPr rot="5400000" spcFirstLastPara="1" vertOverflow="ellipsis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b="1">
                    <a:solidFill>
                      <a:srgbClr val="00B050"/>
                    </a:solidFill>
                  </a:rPr>
                  <a:t>Kedvezőbb</a:t>
                </a:r>
                <a:r>
                  <a:rPr lang="hu-HU" b="1"/>
                  <a:t>  </a:t>
                </a:r>
                <a:r>
                  <a:rPr lang="hu-HU" b="1">
                    <a:solidFill>
                      <a:srgbClr val="FF0000"/>
                    </a:solidFill>
                  </a:rPr>
                  <a:t>Gyengébb</a:t>
                </a:r>
              </a:p>
            </c:rich>
          </c:tx>
          <c:layout>
            <c:manualLayout>
              <c:xMode val="edge"/>
              <c:yMode val="edge"/>
              <c:x val="0.95975688976377938"/>
              <c:y val="1.0061388122272561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5400000" spcFirstLastPara="1" vertOverflow="ellipsis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3722927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  <c:userShapes r:id="rId4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255822816668465E-2"/>
          <c:y val="3.991880228454589E-2"/>
          <c:w val="0.80652448355409778"/>
          <c:h val="0.78302751481907462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verzió'!$B$161</c:f>
              <c:strCache>
                <c:ptCount val="1"/>
                <c:pt idx="0">
                  <c:v>Mikro</c:v>
                </c:pt>
              </c:strCache>
            </c:strRef>
          </c:tx>
          <c:spPr>
            <a:ln w="76200" cap="rnd">
              <a:solidFill>
                <a:schemeClr val="accent1">
                  <a:lumMod val="40000"/>
                  <a:lumOff val="60000"/>
                </a:schemeClr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chemeClr val="accent1">
                  <a:lumMod val="40000"/>
                  <a:lumOff val="60000"/>
                </a:schemeClr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ED9-4BA5-8C21-6B727A59DBA4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ED9-4BA5-8C21-6B727A59DBA4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ED9-4BA5-8C21-6B727A59DBA4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3ED9-4BA5-8C21-6B727A59DBA4}"/>
                </c:ext>
              </c:extLst>
            </c:dLbl>
            <c:dLbl>
              <c:idx val="4"/>
              <c:layout>
                <c:manualLayout>
                  <c:x val="4.1756028403306389E-3"/>
                  <c:y val="0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3ED9-4BA5-8C21-6B727A59DBA4}"/>
                </c:ext>
              </c:extLst>
            </c:dLbl>
            <c:numFmt formatCode="General\ &quot;pont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verzió'!$A$162:$A$166</c:f>
              <c:strCache>
                <c:ptCount val="5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</c:strCache>
            </c:strRef>
          </c:cat>
          <c:val>
            <c:numRef>
              <c:f>'Új verzió'!$B$162:$B$166</c:f>
              <c:numCache>
                <c:formatCode>General</c:formatCode>
                <c:ptCount val="5"/>
                <c:pt idx="0">
                  <c:v>-18</c:v>
                </c:pt>
                <c:pt idx="1">
                  <c:v>1</c:v>
                </c:pt>
                <c:pt idx="2">
                  <c:v>11</c:v>
                </c:pt>
                <c:pt idx="3">
                  <c:v>3</c:v>
                </c:pt>
                <c:pt idx="4">
                  <c:v>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856-4072-954A-0AEBE766F29D}"/>
            </c:ext>
          </c:extLst>
        </c:ser>
        <c:ser>
          <c:idx val="1"/>
          <c:order val="1"/>
          <c:tx>
            <c:strRef>
              <c:f>'Új verzió'!$C$161</c:f>
              <c:strCache>
                <c:ptCount val="1"/>
                <c:pt idx="0">
                  <c:v>Kis</c:v>
                </c:pt>
              </c:strCache>
            </c:strRef>
          </c:tx>
          <c:spPr>
            <a:ln w="762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ED9-4BA5-8C21-6B727A59DBA4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ED9-4BA5-8C21-6B727A59DBA4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ED9-4BA5-8C21-6B727A59DBA4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ED9-4BA5-8C21-6B727A59DBA4}"/>
                </c:ext>
              </c:extLst>
            </c:dLbl>
            <c:dLbl>
              <c:idx val="4"/>
              <c:layout>
                <c:manualLayout>
                  <c:x val="4.1756028403306389E-3"/>
                  <c:y val="2.5044231662692457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3ED9-4BA5-8C21-6B727A59DBA4}"/>
                </c:ext>
              </c:extLst>
            </c:dLbl>
            <c:numFmt formatCode="General\ &quot;pont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verzió'!$A$162:$A$166</c:f>
              <c:strCache>
                <c:ptCount val="5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</c:strCache>
            </c:strRef>
          </c:cat>
          <c:val>
            <c:numRef>
              <c:f>'Új verzió'!$C$162:$C$166</c:f>
              <c:numCache>
                <c:formatCode>General</c:formatCode>
                <c:ptCount val="5"/>
                <c:pt idx="0">
                  <c:v>-15</c:v>
                </c:pt>
                <c:pt idx="1">
                  <c:v>9</c:v>
                </c:pt>
                <c:pt idx="2">
                  <c:v>20</c:v>
                </c:pt>
                <c:pt idx="3">
                  <c:v>8</c:v>
                </c:pt>
                <c:pt idx="4">
                  <c:v>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856-4072-954A-0AEBE766F29D}"/>
            </c:ext>
          </c:extLst>
        </c:ser>
        <c:ser>
          <c:idx val="2"/>
          <c:order val="2"/>
          <c:tx>
            <c:strRef>
              <c:f>'Új verzió'!$D$161</c:f>
              <c:strCache>
                <c:ptCount val="1"/>
                <c:pt idx="0">
                  <c:v>Közép</c:v>
                </c:pt>
              </c:strCache>
            </c:strRef>
          </c:tx>
          <c:spPr>
            <a:ln w="762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3ED9-4BA5-8C21-6B727A59DBA4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3ED9-4BA5-8C21-6B727A59DBA4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3ED9-4BA5-8C21-6B727A59DBA4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ED9-4BA5-8C21-6B727A59DBA4}"/>
                </c:ext>
              </c:extLst>
            </c:dLbl>
            <c:dLbl>
              <c:idx val="4"/>
              <c:layout>
                <c:manualLayout>
                  <c:x val="4.1756028403306389E-3"/>
                  <c:y val="-3.255750116150019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3ED9-4BA5-8C21-6B727A59DBA4}"/>
                </c:ext>
              </c:extLst>
            </c:dLbl>
            <c:numFmt formatCode="General\ &quot;pont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verzió'!$A$162:$A$166</c:f>
              <c:strCache>
                <c:ptCount val="5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</c:strCache>
            </c:strRef>
          </c:cat>
          <c:val>
            <c:numRef>
              <c:f>'Új verzió'!$D$162:$D$166</c:f>
              <c:numCache>
                <c:formatCode>General</c:formatCode>
                <c:ptCount val="5"/>
                <c:pt idx="0">
                  <c:v>-11</c:v>
                </c:pt>
                <c:pt idx="1">
                  <c:v>17</c:v>
                </c:pt>
                <c:pt idx="2">
                  <c:v>16</c:v>
                </c:pt>
                <c:pt idx="3">
                  <c:v>17</c:v>
                </c:pt>
                <c:pt idx="4">
                  <c:v>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856-4072-954A-0AEBE766F29D}"/>
            </c:ext>
          </c:extLst>
        </c:ser>
        <c:ser>
          <c:idx val="3"/>
          <c:order val="3"/>
          <c:tx>
            <c:strRef>
              <c:f>'Új verzió'!$E$161</c:f>
              <c:strCache>
                <c:ptCount val="1"/>
                <c:pt idx="0">
                  <c:v>Nagy</c:v>
                </c:pt>
              </c:strCache>
            </c:strRef>
          </c:tx>
          <c:spPr>
            <a:ln w="762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ED9-4BA5-8C21-6B727A59DBA4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ED9-4BA5-8C21-6B727A59DBA4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ED9-4BA5-8C21-6B727A59DBA4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ED9-4BA5-8C21-6B727A59DBA4}"/>
                </c:ext>
              </c:extLst>
            </c:dLbl>
            <c:dLbl>
              <c:idx val="4"/>
              <c:layout>
                <c:manualLayout>
                  <c:x val="4.1756028403306389E-3"/>
                  <c:y val="-1.75309621638847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3ED9-4BA5-8C21-6B727A59DBA4}"/>
                </c:ext>
              </c:extLst>
            </c:dLbl>
            <c:numFmt formatCode="General\ &quot;pont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verzió'!$A$162:$A$166</c:f>
              <c:strCache>
                <c:ptCount val="5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</c:strCache>
            </c:strRef>
          </c:cat>
          <c:val>
            <c:numRef>
              <c:f>'Új verzió'!$E$162:$E$166</c:f>
              <c:numCache>
                <c:formatCode>General</c:formatCode>
                <c:ptCount val="5"/>
                <c:pt idx="0">
                  <c:v>4</c:v>
                </c:pt>
                <c:pt idx="1">
                  <c:v>12</c:v>
                </c:pt>
                <c:pt idx="2">
                  <c:v>31</c:v>
                </c:pt>
                <c:pt idx="3">
                  <c:v>29</c:v>
                </c:pt>
                <c:pt idx="4">
                  <c:v>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856-4072-954A-0AEBE766F29D}"/>
            </c:ext>
          </c:extLst>
        </c:ser>
        <c:ser>
          <c:idx val="4"/>
          <c:order val="4"/>
          <c:tx>
            <c:strRef>
              <c:f>'Új verzió'!$F$161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762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ED9-4BA5-8C21-6B727A59DBA4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ED9-4BA5-8C21-6B727A59DBA4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ED9-4BA5-8C21-6B727A59DBA4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3ED9-4BA5-8C21-6B727A59DBA4}"/>
                </c:ext>
              </c:extLst>
            </c:dLbl>
            <c:dLbl>
              <c:idx val="4"/>
              <c:layout>
                <c:manualLayout>
                  <c:x val="4.1756028403306389E-3"/>
                  <c:y val="7.5132694988077368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3ED9-4BA5-8C21-6B727A59DBA4}"/>
                </c:ext>
              </c:extLst>
            </c:dLbl>
            <c:numFmt formatCode="General\ &quot;pont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verzió'!$A$162:$A$166</c:f>
              <c:strCache>
                <c:ptCount val="5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</c:strCache>
            </c:strRef>
          </c:cat>
          <c:val>
            <c:numRef>
              <c:f>'Új verzió'!$F$162:$F$166</c:f>
              <c:numCache>
                <c:formatCode>General</c:formatCode>
                <c:ptCount val="5"/>
                <c:pt idx="0">
                  <c:v>-10</c:v>
                </c:pt>
                <c:pt idx="1">
                  <c:v>7</c:v>
                </c:pt>
                <c:pt idx="2">
                  <c:v>17</c:v>
                </c:pt>
                <c:pt idx="3">
                  <c:v>12</c:v>
                </c:pt>
                <c:pt idx="4">
                  <c:v>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A856-4072-954A-0AEBE766F29D}"/>
            </c:ext>
          </c:extLst>
        </c:ser>
        <c:dLbls>
          <c:dLblPos val="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672906207"/>
        <c:axId val="672905791"/>
      </c:lineChart>
      <c:catAx>
        <c:axId val="6729062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672905791"/>
        <c:crosses val="autoZero"/>
        <c:auto val="1"/>
        <c:lblAlgn val="ctr"/>
        <c:lblOffset val="50"/>
        <c:noMultiLvlLbl val="0"/>
      </c:catAx>
      <c:valAx>
        <c:axId val="672905791"/>
        <c:scaling>
          <c:orientation val="minMax"/>
          <c:max val="40"/>
          <c:min val="-20"/>
        </c:scaling>
        <c:delete val="0"/>
        <c:axPos val="l"/>
        <c:title>
          <c:tx>
            <c:rich>
              <a:bodyPr rot="5400000" spcFirstLastPara="1" vertOverflow="ellipsis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b="1">
                    <a:solidFill>
                      <a:srgbClr val="00B050"/>
                    </a:solidFill>
                  </a:rPr>
                  <a:t>Javul</a:t>
                </a:r>
                <a:r>
                  <a:rPr lang="hu-HU"/>
                  <a:t> </a:t>
                </a:r>
                <a:r>
                  <a:rPr lang="hu-HU" baseline="0"/>
                  <a:t>  </a:t>
                </a:r>
                <a:r>
                  <a:rPr lang="hu-HU" b="1" baseline="0">
                    <a:solidFill>
                      <a:srgbClr val="FF0000"/>
                    </a:solidFill>
                  </a:rPr>
                  <a:t>Romlik</a:t>
                </a:r>
                <a:endParaRPr lang="hu-HU" b="1">
                  <a:solidFill>
                    <a:srgbClr val="FF0000"/>
                  </a:solidFill>
                </a:endParaRPr>
              </a:p>
            </c:rich>
          </c:tx>
          <c:layout>
            <c:manualLayout>
              <c:xMode val="edge"/>
              <c:yMode val="edge"/>
              <c:x val="0.95827871348909321"/>
              <c:y val="0.4185257900370497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5400000" spcFirstLastPara="1" vertOverflow="ellipsis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6729062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0783009921385776E-2"/>
          <c:y val="0.9304892420235108"/>
          <c:w val="0.87462253810675972"/>
          <c:h val="6.951075797648918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  <c:userShapes r:id="rId4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751312335958"/>
          <c:y val="3.581311949183795E-2"/>
          <c:w val="0.77297090988626427"/>
          <c:h val="0.72305393953533881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verzió'!$L$180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762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034B-4D5A-BFD2-5BEC2DFDE81E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034B-4D5A-BFD2-5BEC2DFDE81E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034B-4D5A-BFD2-5BEC2DFDE81E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034B-4D5A-BFD2-5BEC2DFDE81E}"/>
                </c:ext>
              </c:extLst>
            </c:dLbl>
            <c:dLbl>
              <c:idx val="4"/>
              <c:layout>
                <c:manualLayout>
                  <c:x val="-4.8610564304461942E-3"/>
                  <c:y val="1.1947678575460387E-2"/>
                </c:manualLayout>
              </c:layout>
              <c:numFmt formatCode="0\ &quot;pont&quot;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053466754155729"/>
                      <c:h val="6.923689142100232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034B-4D5A-BFD2-5BEC2DFDE81E}"/>
                </c:ext>
              </c:extLst>
            </c:dLbl>
            <c:numFmt formatCode="0\ &quot;pont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verzió'!$K$181:$K$185</c:f>
              <c:strCache>
                <c:ptCount val="5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</c:strCache>
            </c:strRef>
          </c:cat>
          <c:val>
            <c:numRef>
              <c:f>'Új verzió'!$L$181:$L$185</c:f>
              <c:numCache>
                <c:formatCode>0</c:formatCode>
                <c:ptCount val="5"/>
                <c:pt idx="0">
                  <c:v>13.5</c:v>
                </c:pt>
                <c:pt idx="1">
                  <c:v>33</c:v>
                </c:pt>
                <c:pt idx="2">
                  <c:v>30</c:v>
                </c:pt>
                <c:pt idx="3">
                  <c:v>30</c:v>
                </c:pt>
                <c:pt idx="4">
                  <c:v>33.495000000000005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000-48D6-A784-34F1F37684F7}"/>
            </c:ext>
          </c:extLst>
        </c:ser>
        <c:ser>
          <c:idx val="1"/>
          <c:order val="1"/>
          <c:tx>
            <c:strRef>
              <c:f>'Új verzió'!$M$180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762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034B-4D5A-BFD2-5BEC2DFDE81E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034B-4D5A-BFD2-5BEC2DFDE81E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034B-4D5A-BFD2-5BEC2DFDE81E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034B-4D5A-BFD2-5BEC2DFDE81E}"/>
                </c:ext>
              </c:extLst>
            </c:dLbl>
            <c:dLbl>
              <c:idx val="4"/>
              <c:layout>
                <c:manualLayout>
                  <c:x val="5.5555555555554534E-3"/>
                  <c:y val="-1.194767857546040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34B-4D5A-BFD2-5BEC2DFDE81E}"/>
                </c:ext>
              </c:extLst>
            </c:dLbl>
            <c:numFmt formatCode="0\ &quot;pont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verzió'!$K$181:$K$185</c:f>
              <c:strCache>
                <c:ptCount val="5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</c:strCache>
            </c:strRef>
          </c:cat>
          <c:val>
            <c:numRef>
              <c:f>'Új verzió'!$M$181:$M$185</c:f>
              <c:numCache>
                <c:formatCode>0</c:formatCode>
                <c:ptCount val="5"/>
                <c:pt idx="0">
                  <c:v>15</c:v>
                </c:pt>
                <c:pt idx="1">
                  <c:v>38</c:v>
                </c:pt>
                <c:pt idx="2">
                  <c:v>32</c:v>
                </c:pt>
                <c:pt idx="3">
                  <c:v>30</c:v>
                </c:pt>
                <c:pt idx="4">
                  <c:v>42.86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000-48D6-A784-34F1F37684F7}"/>
            </c:ext>
          </c:extLst>
        </c:ser>
        <c:ser>
          <c:idx val="2"/>
          <c:order val="2"/>
          <c:tx>
            <c:strRef>
              <c:f>'Új verzió'!$N$180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76200" cap="rnd">
              <a:solidFill>
                <a:schemeClr val="accent1">
                  <a:lumMod val="40000"/>
                  <a:lumOff val="60000"/>
                </a:schemeClr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chemeClr val="accent1">
                  <a:lumMod val="40000"/>
                  <a:lumOff val="60000"/>
                </a:schemeClr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34B-4D5A-BFD2-5BEC2DFDE81E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34B-4D5A-BFD2-5BEC2DFDE81E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34B-4D5A-BFD2-5BEC2DFDE81E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34B-4D5A-BFD2-5BEC2DFDE81E}"/>
                </c:ext>
              </c:extLst>
            </c:dLbl>
            <c:dLbl>
              <c:idx val="4"/>
              <c:layout>
                <c:manualLayout>
                  <c:x val="9.7222222222222224E-3"/>
                  <c:y val="2.389535715092038E-3"/>
                </c:manualLayout>
              </c:layout>
              <c:numFmt formatCode="0\ &quot;pont&quot;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34B-4D5A-BFD2-5BEC2DFDE81E}"/>
                </c:ext>
              </c:extLst>
            </c:dLbl>
            <c:numFmt formatCode="0\ &quot;pont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verzió'!$K$181:$K$185</c:f>
              <c:strCache>
                <c:ptCount val="5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</c:strCache>
            </c:strRef>
          </c:cat>
          <c:val>
            <c:numRef>
              <c:f>'Új verzió'!$N$181:$N$185</c:f>
              <c:numCache>
                <c:formatCode>0</c:formatCode>
                <c:ptCount val="5"/>
                <c:pt idx="0">
                  <c:v>-11.25</c:v>
                </c:pt>
                <c:pt idx="1">
                  <c:v>1.75</c:v>
                </c:pt>
                <c:pt idx="2">
                  <c:v>3.75</c:v>
                </c:pt>
                <c:pt idx="3">
                  <c:v>-0.75</c:v>
                </c:pt>
                <c:pt idx="4">
                  <c:v>20.594999999999999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000-48D6-A784-34F1F37684F7}"/>
            </c:ext>
          </c:extLst>
        </c:ser>
        <c:ser>
          <c:idx val="3"/>
          <c:order val="3"/>
          <c:tx>
            <c:strRef>
              <c:f>'Új verzió'!$O$180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762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34B-4D5A-BFD2-5BEC2DFDE81E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34B-4D5A-BFD2-5BEC2DFDE81E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34B-4D5A-BFD2-5BEC2DFDE81E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34B-4D5A-BFD2-5BEC2DFDE81E}"/>
                </c:ext>
              </c:extLst>
            </c:dLbl>
            <c:dLbl>
              <c:idx val="4"/>
              <c:layout>
                <c:manualLayout>
                  <c:x val="8.3333333333333332E-3"/>
                  <c:y val="0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34B-4D5A-BFD2-5BEC2DFDE81E}"/>
                </c:ext>
              </c:extLst>
            </c:dLbl>
            <c:numFmt formatCode="General\ &quot;pont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verzió'!$K$181:$K$185</c:f>
              <c:strCache>
                <c:ptCount val="5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</c:strCache>
            </c:strRef>
          </c:cat>
          <c:val>
            <c:numRef>
              <c:f>'Új verzió'!$O$181:$O$185</c:f>
              <c:numCache>
                <c:formatCode>0</c:formatCode>
                <c:ptCount val="5"/>
                <c:pt idx="0">
                  <c:v>13</c:v>
                </c:pt>
                <c:pt idx="1">
                  <c:v>31</c:v>
                </c:pt>
                <c:pt idx="2">
                  <c:v>33</c:v>
                </c:pt>
                <c:pt idx="3">
                  <c:v>31</c:v>
                </c:pt>
                <c:pt idx="4">
                  <c:v>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000-48D6-A784-34F1F37684F7}"/>
            </c:ext>
          </c:extLst>
        </c:ser>
        <c:dLbls>
          <c:dLblPos val="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79036448"/>
        <c:axId val="979037104"/>
      </c:lineChart>
      <c:catAx>
        <c:axId val="979036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79037104"/>
        <c:crosses val="autoZero"/>
        <c:auto val="1"/>
        <c:lblAlgn val="ctr"/>
        <c:lblOffset val="100"/>
        <c:noMultiLvlLbl val="0"/>
      </c:catAx>
      <c:valAx>
        <c:axId val="979037104"/>
        <c:scaling>
          <c:orientation val="minMax"/>
        </c:scaling>
        <c:delete val="0"/>
        <c:axPos val="l"/>
        <c:title>
          <c:tx>
            <c:rich>
              <a:bodyPr rot="5400000" spcFirstLastPara="1" vertOverflow="ellipsis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b="1" dirty="0">
                    <a:solidFill>
                      <a:srgbClr val="00B050"/>
                    </a:solidFill>
                  </a:rPr>
                  <a:t>Tervez</a:t>
                </a:r>
                <a:r>
                  <a:rPr lang="hu-HU" dirty="0"/>
                  <a:t> </a:t>
                </a:r>
                <a:r>
                  <a:rPr lang="hu-HU" b="1" dirty="0">
                    <a:solidFill>
                      <a:srgbClr val="00B050"/>
                    </a:solidFill>
                  </a:rPr>
                  <a:t>beruházást     </a:t>
                </a:r>
                <a:r>
                  <a:rPr lang="hu-HU" dirty="0"/>
                  <a:t> </a:t>
                </a:r>
                <a:r>
                  <a:rPr lang="hu-HU" b="1" dirty="0">
                    <a:solidFill>
                      <a:srgbClr val="FF0000"/>
                    </a:solidFill>
                  </a:rPr>
                  <a:t>Elhalasztotta</a:t>
                </a:r>
              </a:p>
            </c:rich>
          </c:tx>
          <c:layout>
            <c:manualLayout>
              <c:xMode val="edge"/>
              <c:yMode val="edge"/>
              <c:x val="0.95138888888888884"/>
              <c:y val="0.2190160004816701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5400000" spcFirstLastPara="1" vertOverflow="ellipsis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79036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4110783027121605E-2"/>
          <c:y val="0.85660302097523167"/>
          <c:w val="0.84983398950131239"/>
          <c:h val="0.129059764734215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  <c:userShapes r:id="rId4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17166447944007"/>
          <c:y val="3.8202655206930031E-2"/>
          <c:w val="0.72300557742782157"/>
          <c:h val="0.7923553672358904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verzió'!$B$199</c:f>
              <c:strCache>
                <c:ptCount val="1"/>
                <c:pt idx="0">
                  <c:v>Mikro</c:v>
                </c:pt>
              </c:strCache>
            </c:strRef>
          </c:tx>
          <c:spPr>
            <a:ln w="76200" cap="rnd">
              <a:solidFill>
                <a:schemeClr val="accent1">
                  <a:lumMod val="40000"/>
                  <a:lumOff val="60000"/>
                </a:schemeClr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chemeClr val="accent1">
                  <a:lumMod val="40000"/>
                  <a:lumOff val="60000"/>
                </a:schemeClr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08F7-418B-8BCD-CC0CDEE9D976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08F7-418B-8BCD-CC0CDEE9D976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08F7-418B-8BCD-CC0CDEE9D976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08F7-418B-8BCD-CC0CDEE9D976}"/>
                </c:ext>
              </c:extLst>
            </c:dLbl>
            <c:numFmt formatCode="General\ &quot;pont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verzió'!$A$200:$A$204</c:f>
              <c:strCache>
                <c:ptCount val="5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</c:strCache>
            </c:strRef>
          </c:cat>
          <c:val>
            <c:numRef>
              <c:f>'Új verzió'!$B$200:$B$204</c:f>
              <c:numCache>
                <c:formatCode>General</c:formatCode>
                <c:ptCount val="5"/>
                <c:pt idx="0">
                  <c:v>-3</c:v>
                </c:pt>
                <c:pt idx="1">
                  <c:v>2</c:v>
                </c:pt>
                <c:pt idx="2">
                  <c:v>3</c:v>
                </c:pt>
                <c:pt idx="3">
                  <c:v>1</c:v>
                </c:pt>
                <c:pt idx="4">
                  <c:v>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1FB-413C-96F9-174A436564C3}"/>
            </c:ext>
          </c:extLst>
        </c:ser>
        <c:ser>
          <c:idx val="1"/>
          <c:order val="1"/>
          <c:tx>
            <c:strRef>
              <c:f>'Új verzió'!$C$199</c:f>
              <c:strCache>
                <c:ptCount val="1"/>
                <c:pt idx="0">
                  <c:v>Kis</c:v>
                </c:pt>
              </c:strCache>
            </c:strRef>
          </c:tx>
          <c:spPr>
            <a:ln w="762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08F7-418B-8BCD-CC0CDEE9D976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08F7-418B-8BCD-CC0CDEE9D976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08F7-418B-8BCD-CC0CDEE9D976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08F7-418B-8BCD-CC0CDEE9D976}"/>
                </c:ext>
              </c:extLst>
            </c:dLbl>
            <c:numFmt formatCode="General\ &quot;pont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verzió'!$A$200:$A$204</c:f>
              <c:strCache>
                <c:ptCount val="5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</c:strCache>
            </c:strRef>
          </c:cat>
          <c:val>
            <c:numRef>
              <c:f>'Új verzió'!$C$200:$C$204</c:f>
              <c:numCache>
                <c:formatCode>General</c:formatCode>
                <c:ptCount val="5"/>
                <c:pt idx="0">
                  <c:v>1</c:v>
                </c:pt>
                <c:pt idx="1">
                  <c:v>8</c:v>
                </c:pt>
                <c:pt idx="2">
                  <c:v>11</c:v>
                </c:pt>
                <c:pt idx="3">
                  <c:v>6</c:v>
                </c:pt>
                <c:pt idx="4">
                  <c:v>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1FB-413C-96F9-174A436564C3}"/>
            </c:ext>
          </c:extLst>
        </c:ser>
        <c:ser>
          <c:idx val="2"/>
          <c:order val="2"/>
          <c:tx>
            <c:strRef>
              <c:f>'Új verzió'!$D$199</c:f>
              <c:strCache>
                <c:ptCount val="1"/>
                <c:pt idx="0">
                  <c:v>Közép</c:v>
                </c:pt>
              </c:strCache>
            </c:strRef>
          </c:tx>
          <c:spPr>
            <a:ln w="762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8F7-418B-8BCD-CC0CDEE9D976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8F7-418B-8BCD-CC0CDEE9D976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8F7-418B-8BCD-CC0CDEE9D976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8F7-418B-8BCD-CC0CDEE9D976}"/>
                </c:ext>
              </c:extLst>
            </c:dLbl>
            <c:numFmt formatCode="General\ &quot;pont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verzió'!$A$200:$A$204</c:f>
              <c:strCache>
                <c:ptCount val="5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</c:strCache>
            </c:strRef>
          </c:cat>
          <c:val>
            <c:numRef>
              <c:f>'Új verzió'!$D$200:$D$204</c:f>
              <c:numCache>
                <c:formatCode>General</c:formatCode>
                <c:ptCount val="5"/>
                <c:pt idx="0">
                  <c:v>4</c:v>
                </c:pt>
                <c:pt idx="1">
                  <c:v>15</c:v>
                </c:pt>
                <c:pt idx="2">
                  <c:v>19</c:v>
                </c:pt>
                <c:pt idx="3">
                  <c:v>22</c:v>
                </c:pt>
                <c:pt idx="4">
                  <c:v>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1FB-413C-96F9-174A436564C3}"/>
            </c:ext>
          </c:extLst>
        </c:ser>
        <c:ser>
          <c:idx val="3"/>
          <c:order val="3"/>
          <c:tx>
            <c:strRef>
              <c:f>'Új verzió'!$E$199</c:f>
              <c:strCache>
                <c:ptCount val="1"/>
                <c:pt idx="0">
                  <c:v>Nagy</c:v>
                </c:pt>
              </c:strCache>
            </c:strRef>
          </c:tx>
          <c:spPr>
            <a:ln w="762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8F7-418B-8BCD-CC0CDEE9D976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8F7-418B-8BCD-CC0CDEE9D976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8F7-418B-8BCD-CC0CDEE9D976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8F7-418B-8BCD-CC0CDEE9D976}"/>
                </c:ext>
              </c:extLst>
            </c:dLbl>
            <c:numFmt formatCode="General\ &quot;pont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verzió'!$A$200:$A$204</c:f>
              <c:strCache>
                <c:ptCount val="5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</c:strCache>
            </c:strRef>
          </c:cat>
          <c:val>
            <c:numRef>
              <c:f>'Új verzió'!$E$200:$E$204</c:f>
              <c:numCache>
                <c:formatCode>General</c:formatCode>
                <c:ptCount val="5"/>
                <c:pt idx="0">
                  <c:v>6</c:v>
                </c:pt>
                <c:pt idx="1">
                  <c:v>14</c:v>
                </c:pt>
                <c:pt idx="2">
                  <c:v>14</c:v>
                </c:pt>
                <c:pt idx="3">
                  <c:v>19</c:v>
                </c:pt>
                <c:pt idx="4">
                  <c:v>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1FB-413C-96F9-174A436564C3}"/>
            </c:ext>
          </c:extLst>
        </c:ser>
        <c:ser>
          <c:idx val="4"/>
          <c:order val="4"/>
          <c:tx>
            <c:strRef>
              <c:f>'Új verzió'!$F$199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762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8F7-418B-8BCD-CC0CDEE9D976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8F7-418B-8BCD-CC0CDEE9D976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8F7-418B-8BCD-CC0CDEE9D976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8F7-418B-8BCD-CC0CDEE9D976}"/>
                </c:ext>
              </c:extLst>
            </c:dLbl>
            <c:numFmt formatCode="General\ &quot;pont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verzió'!$A$200:$A$204</c:f>
              <c:strCache>
                <c:ptCount val="5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</c:strCache>
            </c:strRef>
          </c:cat>
          <c:val>
            <c:numRef>
              <c:f>'Új verzió'!$F$200:$F$204</c:f>
              <c:numCache>
                <c:formatCode>General</c:formatCode>
                <c:ptCount val="5"/>
                <c:pt idx="0">
                  <c:v>2</c:v>
                </c:pt>
                <c:pt idx="1">
                  <c:v>8</c:v>
                </c:pt>
                <c:pt idx="2">
                  <c:v>9</c:v>
                </c:pt>
                <c:pt idx="3">
                  <c:v>9</c:v>
                </c:pt>
                <c:pt idx="4">
                  <c:v>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C1FB-413C-96F9-174A436564C3}"/>
            </c:ext>
          </c:extLst>
        </c:ser>
        <c:dLbls>
          <c:dLblPos val="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12473712"/>
        <c:axId val="912482032"/>
      </c:lineChart>
      <c:catAx>
        <c:axId val="912473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12482032"/>
        <c:crosses val="autoZero"/>
        <c:auto val="1"/>
        <c:lblAlgn val="ctr"/>
        <c:lblOffset val="50"/>
        <c:noMultiLvlLbl val="0"/>
      </c:catAx>
      <c:valAx>
        <c:axId val="912482032"/>
        <c:scaling>
          <c:orientation val="minMax"/>
          <c:max val="30"/>
          <c:min val="-10"/>
        </c:scaling>
        <c:delete val="0"/>
        <c:axPos val="l"/>
        <c:title>
          <c:tx>
            <c:rich>
              <a:bodyPr rot="5400000" spcFirstLastPara="1" vertOverflow="ellipsis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b="1" dirty="0">
                    <a:solidFill>
                      <a:srgbClr val="00B050"/>
                    </a:solidFill>
                  </a:rPr>
                  <a:t>Nő</a:t>
                </a:r>
                <a:r>
                  <a:rPr lang="hu-HU" b="1" dirty="0"/>
                  <a:t>       </a:t>
                </a:r>
                <a:r>
                  <a:rPr lang="hu-HU" b="1" dirty="0">
                    <a:solidFill>
                      <a:srgbClr val="FF0000"/>
                    </a:solidFill>
                  </a:rPr>
                  <a:t>Csökken</a:t>
                </a:r>
              </a:p>
            </c:rich>
          </c:tx>
          <c:layout>
            <c:manualLayout>
              <c:xMode val="edge"/>
              <c:yMode val="edge"/>
              <c:x val="0.93225645231846044"/>
              <c:y val="0.5363659112974238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5400000" spcFirstLastPara="1" vertOverflow="ellipsis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12473712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640234033245844E-2"/>
          <c:y val="0.93367796584657303"/>
          <c:w val="0.86580632108486455"/>
          <c:h val="6.632203415342700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  <c:userShapes r:id="rId4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69575678040245"/>
          <c:y val="3.820266239485335E-2"/>
          <c:w val="0.76880424321959751"/>
          <c:h val="0.72305388742725796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verzió'!$L$208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762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317-49D3-9332-C08D7AF34AF2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317-49D3-9332-C08D7AF34AF2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317-49D3-9332-C08D7AF34AF2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317-49D3-9332-C08D7AF34AF2}"/>
                </c:ext>
              </c:extLst>
            </c:dLbl>
            <c:dLbl>
              <c:idx val="4"/>
              <c:layout>
                <c:manualLayout>
                  <c:x val="0"/>
                  <c:y val="-1.43372169881345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A317-49D3-9332-C08D7AF34AF2}"/>
                </c:ext>
              </c:extLst>
            </c:dLbl>
            <c:numFmt formatCode="0\ &quot;pont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verzió'!$K$209:$K$213</c:f>
              <c:strCache>
                <c:ptCount val="5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</c:strCache>
            </c:strRef>
          </c:cat>
          <c:val>
            <c:numRef>
              <c:f>'Új verzió'!$L$209:$L$213</c:f>
              <c:numCache>
                <c:formatCode>0</c:formatCode>
                <c:ptCount val="5"/>
                <c:pt idx="0">
                  <c:v>3</c:v>
                </c:pt>
                <c:pt idx="1">
                  <c:v>15.5</c:v>
                </c:pt>
                <c:pt idx="2">
                  <c:v>13.5</c:v>
                </c:pt>
                <c:pt idx="3">
                  <c:v>15</c:v>
                </c:pt>
                <c:pt idx="4">
                  <c:v>19.22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094-4E28-898D-871ECC869829}"/>
            </c:ext>
          </c:extLst>
        </c:ser>
        <c:ser>
          <c:idx val="1"/>
          <c:order val="1"/>
          <c:tx>
            <c:strRef>
              <c:f>'Új verzió'!$M$208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762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317-49D3-9332-C08D7AF34AF2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317-49D3-9332-C08D7AF34AF2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A317-49D3-9332-C08D7AF34AF2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317-49D3-9332-C08D7AF34AF2}"/>
                </c:ext>
              </c:extLst>
            </c:dLbl>
            <c:dLbl>
              <c:idx val="4"/>
              <c:layout>
                <c:manualLayout>
                  <c:x val="-1.1111111111111112E-2"/>
                  <c:y val="-4.540118712909271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A317-49D3-9332-C08D7AF34AF2}"/>
                </c:ext>
              </c:extLst>
            </c:dLbl>
            <c:numFmt formatCode="0\ &quot;pont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verzió'!$K$209:$K$213</c:f>
              <c:strCache>
                <c:ptCount val="5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</c:strCache>
            </c:strRef>
          </c:cat>
          <c:val>
            <c:numRef>
              <c:f>'Új verzió'!$M$209:$M$213</c:f>
              <c:numCache>
                <c:formatCode>0</c:formatCode>
                <c:ptCount val="5"/>
                <c:pt idx="0">
                  <c:v>-1</c:v>
                </c:pt>
                <c:pt idx="1">
                  <c:v>8</c:v>
                </c:pt>
                <c:pt idx="2">
                  <c:v>2</c:v>
                </c:pt>
                <c:pt idx="3">
                  <c:v>5</c:v>
                </c:pt>
                <c:pt idx="4">
                  <c:v>7.62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094-4E28-898D-871ECC869829}"/>
            </c:ext>
          </c:extLst>
        </c:ser>
        <c:ser>
          <c:idx val="2"/>
          <c:order val="2"/>
          <c:tx>
            <c:strRef>
              <c:f>'Új verzió'!$N$208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76200" cap="rnd">
              <a:solidFill>
                <a:schemeClr val="accent1">
                  <a:lumMod val="40000"/>
                  <a:lumOff val="60000"/>
                </a:schemeClr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chemeClr val="accent1">
                  <a:lumMod val="40000"/>
                  <a:lumOff val="60000"/>
                </a:schemeClr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A317-49D3-9332-C08D7AF34AF2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A317-49D3-9332-C08D7AF34AF2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317-49D3-9332-C08D7AF34AF2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317-49D3-9332-C08D7AF34AF2}"/>
                </c:ext>
              </c:extLst>
            </c:dLbl>
            <c:dLbl>
              <c:idx val="4"/>
              <c:layout>
                <c:manualLayout>
                  <c:x val="1.3888888888888889E-3"/>
                  <c:y val="-4.06221147997145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317-49D3-9332-C08D7AF34AF2}"/>
                </c:ext>
              </c:extLst>
            </c:dLbl>
            <c:numFmt formatCode="0\ &quot;pont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verzió'!$K$209:$K$213</c:f>
              <c:strCache>
                <c:ptCount val="5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</c:strCache>
            </c:strRef>
          </c:cat>
          <c:val>
            <c:numRef>
              <c:f>'Új verzió'!$N$209:$N$213</c:f>
              <c:numCache>
                <c:formatCode>0</c:formatCode>
                <c:ptCount val="5"/>
                <c:pt idx="0">
                  <c:v>-5</c:v>
                </c:pt>
                <c:pt idx="1">
                  <c:v>1.5</c:v>
                </c:pt>
                <c:pt idx="2">
                  <c:v>5.5</c:v>
                </c:pt>
                <c:pt idx="3">
                  <c:v>4.75</c:v>
                </c:pt>
                <c:pt idx="4">
                  <c:v>20.237499999999997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094-4E28-898D-871ECC869829}"/>
            </c:ext>
          </c:extLst>
        </c:ser>
        <c:ser>
          <c:idx val="3"/>
          <c:order val="3"/>
          <c:tx>
            <c:strRef>
              <c:f>'Új verzió'!$O$208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762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317-49D3-9332-C08D7AF34AF2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317-49D3-9332-C08D7AF34AF2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317-49D3-9332-C08D7AF34AF2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317-49D3-9332-C08D7AF34AF2}"/>
                </c:ext>
              </c:extLst>
            </c:dLbl>
            <c:dLbl>
              <c:idx val="4"/>
              <c:layout>
                <c:manualLayout>
                  <c:x val="1.3888888888888889E-3"/>
                  <c:y val="4.7790723293781806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A317-49D3-9332-C08D7AF34AF2}"/>
                </c:ext>
              </c:extLst>
            </c:dLbl>
            <c:numFmt formatCode="General\ &quot;pont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verzió'!$K$209:$K$213</c:f>
              <c:strCache>
                <c:ptCount val="5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</c:strCache>
            </c:strRef>
          </c:cat>
          <c:val>
            <c:numRef>
              <c:f>'Új verzió'!$O$209:$O$213</c:f>
              <c:numCache>
                <c:formatCode>0</c:formatCode>
                <c:ptCount val="5"/>
                <c:pt idx="0">
                  <c:v>2</c:v>
                </c:pt>
                <c:pt idx="1">
                  <c:v>8</c:v>
                </c:pt>
                <c:pt idx="2">
                  <c:v>9</c:v>
                </c:pt>
                <c:pt idx="3">
                  <c:v>9</c:v>
                </c:pt>
                <c:pt idx="4">
                  <c:v>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094-4E28-898D-871ECC869829}"/>
            </c:ext>
          </c:extLst>
        </c:ser>
        <c:dLbls>
          <c:dLblPos val="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009507856"/>
        <c:axId val="1009500312"/>
      </c:lineChart>
      <c:catAx>
        <c:axId val="1009507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9500312"/>
        <c:crosses val="autoZero"/>
        <c:auto val="1"/>
        <c:lblAlgn val="ctr"/>
        <c:lblOffset val="100"/>
        <c:noMultiLvlLbl val="0"/>
      </c:catAx>
      <c:valAx>
        <c:axId val="1009500312"/>
        <c:scaling>
          <c:orientation val="minMax"/>
          <c:max val="30"/>
        </c:scaling>
        <c:delete val="0"/>
        <c:axPos val="l"/>
        <c:title>
          <c:tx>
            <c:rich>
              <a:bodyPr rot="5400000" spcFirstLastPara="1" vertOverflow="ellipsis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b="1" dirty="0">
                    <a:solidFill>
                      <a:srgbClr val="00B050"/>
                    </a:solidFill>
                  </a:rPr>
                  <a:t>Nő</a:t>
                </a:r>
                <a:r>
                  <a:rPr lang="hu-HU" dirty="0"/>
                  <a:t>      </a:t>
                </a:r>
                <a:r>
                  <a:rPr lang="hu-HU" b="1" dirty="0">
                    <a:solidFill>
                      <a:srgbClr val="FF0000"/>
                    </a:solidFill>
                  </a:rPr>
                  <a:t>Csökken</a:t>
                </a:r>
              </a:p>
            </c:rich>
          </c:tx>
          <c:layout>
            <c:manualLayout>
              <c:xMode val="edge"/>
              <c:yMode val="edge"/>
              <c:x val="0.93055555555555558"/>
              <c:y val="0.4797492454616216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5400000" spcFirstLastPara="1" vertOverflow="ellipsis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9507856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2161078302712161"/>
          <c:y val="0.85660299399473816"/>
          <c:w val="0.76511176727909014"/>
          <c:h val="0.1290597890171273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  <c:userShapes r:id="rId4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Munka5!$A$4</c:f>
              <c:strCache>
                <c:ptCount val="1"/>
                <c:pt idx="0">
                  <c:v>Átlagos kapacitás-kihasználtság</c:v>
                </c:pt>
              </c:strCache>
            </c:strRef>
          </c:tx>
          <c:spPr>
            <a:ln w="5715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0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965-448E-8EA8-825CA7A886E1}"/>
                </c:ext>
              </c:extLst>
            </c:dLbl>
            <c:dLbl>
              <c:idx val="1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965-448E-8EA8-825CA7A886E1}"/>
                </c:ext>
              </c:extLst>
            </c:dLbl>
            <c:dLbl>
              <c:idx val="8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965-448E-8EA8-825CA7A886E1}"/>
                </c:ext>
              </c:extLst>
            </c:dLbl>
            <c:dLbl>
              <c:idx val="9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965-448E-8EA8-825CA7A886E1}"/>
                </c:ext>
              </c:extLst>
            </c:dLbl>
            <c:dLbl>
              <c:idx val="10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965-448E-8EA8-825CA7A886E1}"/>
                </c:ext>
              </c:extLst>
            </c:dLbl>
            <c:dLbl>
              <c:idx val="11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965-448E-8EA8-825CA7A886E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Munka5!$B$3:$M$3</c:f>
              <c:strCache>
                <c:ptCount val="12"/>
                <c:pt idx="0">
                  <c:v>Május</c:v>
                </c:pt>
                <c:pt idx="1">
                  <c:v>Június</c:v>
                </c:pt>
                <c:pt idx="2">
                  <c:v>Július</c:v>
                </c:pt>
                <c:pt idx="3">
                  <c:v>Augusztus</c:v>
                </c:pt>
                <c:pt idx="4">
                  <c:v>Szeptember</c:v>
                </c:pt>
                <c:pt idx="5">
                  <c:v>Október</c:v>
                </c:pt>
                <c:pt idx="6">
                  <c:v>November</c:v>
                </c:pt>
                <c:pt idx="7">
                  <c:v>December</c:v>
                </c:pt>
                <c:pt idx="8">
                  <c:v>Január</c:v>
                </c:pt>
                <c:pt idx="9">
                  <c:v>Február</c:v>
                </c:pt>
                <c:pt idx="10">
                  <c:v>Március</c:v>
                </c:pt>
                <c:pt idx="11">
                  <c:v>Április</c:v>
                </c:pt>
              </c:strCache>
            </c:strRef>
          </c:cat>
          <c:val>
            <c:numRef>
              <c:f>Munka5!$B$4:$M$4</c:f>
              <c:numCache>
                <c:formatCode>0%</c:formatCode>
                <c:ptCount val="12"/>
                <c:pt idx="0">
                  <c:v>0.73</c:v>
                </c:pt>
                <c:pt idx="1">
                  <c:v>0.77</c:v>
                </c:pt>
                <c:pt idx="2">
                  <c:v>0.8</c:v>
                </c:pt>
                <c:pt idx="3">
                  <c:v>0.88</c:v>
                </c:pt>
                <c:pt idx="4">
                  <c:v>0.94</c:v>
                </c:pt>
                <c:pt idx="5">
                  <c:v>0.97</c:v>
                </c:pt>
                <c:pt idx="6">
                  <c:v>0.94</c:v>
                </c:pt>
                <c:pt idx="7">
                  <c:v>0.95</c:v>
                </c:pt>
                <c:pt idx="8">
                  <c:v>0.96</c:v>
                </c:pt>
                <c:pt idx="9">
                  <c:v>0.95</c:v>
                </c:pt>
                <c:pt idx="10">
                  <c:v>0.98</c:v>
                </c:pt>
                <c:pt idx="11">
                  <c:v>0.98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8965-448E-8EA8-825CA7A886E1}"/>
            </c:ext>
          </c:extLst>
        </c:ser>
        <c:ser>
          <c:idx val="1"/>
          <c:order val="1"/>
          <c:tx>
            <c:strRef>
              <c:f>Munka5!$A$5</c:f>
              <c:strCache>
                <c:ptCount val="1"/>
                <c:pt idx="0">
                  <c:v>Átlagos exportárbevétel</c:v>
                </c:pt>
              </c:strCache>
            </c:strRef>
          </c:tx>
          <c:spPr>
            <a:ln w="5715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0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965-448E-8EA8-825CA7A886E1}"/>
                </c:ext>
              </c:extLst>
            </c:dLbl>
            <c:dLbl>
              <c:idx val="1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965-448E-8EA8-825CA7A886E1}"/>
                </c:ext>
              </c:extLst>
            </c:dLbl>
            <c:dLbl>
              <c:idx val="8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965-448E-8EA8-825CA7A886E1}"/>
                </c:ext>
              </c:extLst>
            </c:dLbl>
            <c:dLbl>
              <c:idx val="9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965-448E-8EA8-825CA7A886E1}"/>
                </c:ext>
              </c:extLst>
            </c:dLbl>
            <c:dLbl>
              <c:idx val="10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965-448E-8EA8-825CA7A886E1}"/>
                </c:ext>
              </c:extLst>
            </c:dLbl>
            <c:dLbl>
              <c:idx val="11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965-448E-8EA8-825CA7A886E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Munka5!$B$3:$M$3</c:f>
              <c:strCache>
                <c:ptCount val="12"/>
                <c:pt idx="0">
                  <c:v>Május</c:v>
                </c:pt>
                <c:pt idx="1">
                  <c:v>Június</c:v>
                </c:pt>
                <c:pt idx="2">
                  <c:v>Július</c:v>
                </c:pt>
                <c:pt idx="3">
                  <c:v>Augusztus</c:v>
                </c:pt>
                <c:pt idx="4">
                  <c:v>Szeptember</c:v>
                </c:pt>
                <c:pt idx="5">
                  <c:v>Október</c:v>
                </c:pt>
                <c:pt idx="6">
                  <c:v>November</c:v>
                </c:pt>
                <c:pt idx="7">
                  <c:v>December</c:v>
                </c:pt>
                <c:pt idx="8">
                  <c:v>Január</c:v>
                </c:pt>
                <c:pt idx="9">
                  <c:v>Február</c:v>
                </c:pt>
                <c:pt idx="10">
                  <c:v>Március</c:v>
                </c:pt>
                <c:pt idx="11">
                  <c:v>Április</c:v>
                </c:pt>
              </c:strCache>
            </c:strRef>
          </c:cat>
          <c:val>
            <c:numRef>
              <c:f>Munka5!$B$5:$M$5</c:f>
              <c:numCache>
                <c:formatCode>0%</c:formatCode>
                <c:ptCount val="12"/>
                <c:pt idx="0">
                  <c:v>0.77</c:v>
                </c:pt>
                <c:pt idx="1">
                  <c:v>0.79</c:v>
                </c:pt>
                <c:pt idx="2">
                  <c:v>0.77</c:v>
                </c:pt>
                <c:pt idx="3">
                  <c:v>0.84</c:v>
                </c:pt>
                <c:pt idx="4">
                  <c:v>0.92</c:v>
                </c:pt>
                <c:pt idx="5">
                  <c:v>0.96</c:v>
                </c:pt>
                <c:pt idx="6">
                  <c:v>0.94</c:v>
                </c:pt>
                <c:pt idx="7">
                  <c:v>0.94</c:v>
                </c:pt>
                <c:pt idx="8">
                  <c:v>0.98</c:v>
                </c:pt>
                <c:pt idx="9">
                  <c:v>0.96</c:v>
                </c:pt>
                <c:pt idx="10">
                  <c:v>0.98</c:v>
                </c:pt>
                <c:pt idx="11">
                  <c:v>1.04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8965-448E-8EA8-825CA7A886E1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489033600"/>
        <c:axId val="489035568"/>
      </c:lineChart>
      <c:catAx>
        <c:axId val="489033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489035568"/>
        <c:crosses val="autoZero"/>
        <c:auto val="1"/>
        <c:lblAlgn val="ctr"/>
        <c:lblOffset val="100"/>
        <c:noMultiLvlLbl val="0"/>
      </c:catAx>
      <c:valAx>
        <c:axId val="489035568"/>
        <c:scaling>
          <c:orientation val="minMax"/>
          <c:min val="0.5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489033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2268689851268591"/>
          <c:y val="0.92873916612467022"/>
          <c:w val="0.75462620297462812"/>
          <c:h val="6.647102628416344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Munka5!$A$25:$J$25</c:f>
              <c:strCache>
                <c:ptCount val="10"/>
                <c:pt idx="0">
                  <c:v>Július</c:v>
                </c:pt>
                <c:pt idx="1">
                  <c:v>Augusztus</c:v>
                </c:pt>
                <c:pt idx="2">
                  <c:v>Szeptember</c:v>
                </c:pt>
                <c:pt idx="3">
                  <c:v>Október</c:v>
                </c:pt>
                <c:pt idx="4">
                  <c:v>November</c:v>
                </c:pt>
                <c:pt idx="5">
                  <c:v>December</c:v>
                </c:pt>
                <c:pt idx="6">
                  <c:v>Január</c:v>
                </c:pt>
                <c:pt idx="7">
                  <c:v>Február</c:v>
                </c:pt>
                <c:pt idx="8">
                  <c:v>Március</c:v>
                </c:pt>
                <c:pt idx="9">
                  <c:v>Április</c:v>
                </c:pt>
              </c:strCache>
            </c:strRef>
          </c:cat>
          <c:val>
            <c:numRef>
              <c:f>Munka5!$A$26:$J$26</c:f>
              <c:numCache>
                <c:formatCode>0%</c:formatCode>
                <c:ptCount val="10"/>
                <c:pt idx="0">
                  <c:v>0.3</c:v>
                </c:pt>
                <c:pt idx="1">
                  <c:v>0.37254901960784315</c:v>
                </c:pt>
                <c:pt idx="2">
                  <c:v>0.44</c:v>
                </c:pt>
                <c:pt idx="3">
                  <c:v>0.58620689655172409</c:v>
                </c:pt>
                <c:pt idx="4">
                  <c:v>0.56999999999999995</c:v>
                </c:pt>
                <c:pt idx="5">
                  <c:v>0.61</c:v>
                </c:pt>
                <c:pt idx="6">
                  <c:v>0.7</c:v>
                </c:pt>
                <c:pt idx="7">
                  <c:v>0.67</c:v>
                </c:pt>
                <c:pt idx="8">
                  <c:v>0.73</c:v>
                </c:pt>
                <c:pt idx="9">
                  <c:v>0.82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B1-45F6-8A0C-678C669590B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50"/>
        <c:axId val="1053427568"/>
        <c:axId val="1053432816"/>
      </c:barChart>
      <c:catAx>
        <c:axId val="1053427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53432816"/>
        <c:crosses val="autoZero"/>
        <c:auto val="1"/>
        <c:lblAlgn val="ctr"/>
        <c:lblOffset val="100"/>
        <c:noMultiLvlLbl val="0"/>
      </c:catAx>
      <c:valAx>
        <c:axId val="1053432816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53427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Munka5!$B$45</c:f>
              <c:strCache>
                <c:ptCount val="1"/>
                <c:pt idx="0">
                  <c:v>Április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Munka5!$A$46:$A$51</c:f>
              <c:strCache>
                <c:ptCount val="6"/>
                <c:pt idx="0">
                  <c:v>Nincs akadálya</c:v>
                </c:pt>
                <c:pt idx="1">
                  <c:v>Fennakadások a beszállítóknál</c:v>
                </c:pt>
                <c:pt idx="2">
                  <c:v>Kereslet hiánya</c:v>
                </c:pt>
                <c:pt idx="3">
                  <c:v>Munkaerőhiány</c:v>
                </c:pt>
                <c:pt idx="4">
                  <c:v>Egyéb</c:v>
                </c:pt>
                <c:pt idx="5">
                  <c:v>Kapacitáshiány</c:v>
                </c:pt>
              </c:strCache>
            </c:strRef>
          </c:cat>
          <c:val>
            <c:numRef>
              <c:f>Munka5!$B$46:$B$51</c:f>
              <c:numCache>
                <c:formatCode>0%</c:formatCode>
                <c:ptCount val="6"/>
                <c:pt idx="0">
                  <c:v>0.32</c:v>
                </c:pt>
                <c:pt idx="1">
                  <c:v>0.3</c:v>
                </c:pt>
                <c:pt idx="2">
                  <c:v>0.28000000000000003</c:v>
                </c:pt>
                <c:pt idx="3">
                  <c:v>0.2</c:v>
                </c:pt>
                <c:pt idx="4">
                  <c:v>0.16</c:v>
                </c:pt>
                <c:pt idx="5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29-45C0-BC35-371AD67E8AE9}"/>
            </c:ext>
          </c:extLst>
        </c:ser>
        <c:ser>
          <c:idx val="1"/>
          <c:order val="1"/>
          <c:tx>
            <c:strRef>
              <c:f>Munka5!$C$45</c:f>
              <c:strCache>
                <c:ptCount val="1"/>
                <c:pt idx="0">
                  <c:v>Március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Munka5!$A$46:$A$51</c:f>
              <c:strCache>
                <c:ptCount val="6"/>
                <c:pt idx="0">
                  <c:v>Nincs akadálya</c:v>
                </c:pt>
                <c:pt idx="1">
                  <c:v>Fennakadások a beszállítóknál</c:v>
                </c:pt>
                <c:pt idx="2">
                  <c:v>Kereslet hiánya</c:v>
                </c:pt>
                <c:pt idx="3">
                  <c:v>Munkaerőhiány</c:v>
                </c:pt>
                <c:pt idx="4">
                  <c:v>Egyéb</c:v>
                </c:pt>
                <c:pt idx="5">
                  <c:v>Kapacitáshiány</c:v>
                </c:pt>
              </c:strCache>
            </c:strRef>
          </c:cat>
          <c:val>
            <c:numRef>
              <c:f>Munka5!$C$46:$C$51</c:f>
              <c:numCache>
                <c:formatCode>0%</c:formatCode>
                <c:ptCount val="6"/>
                <c:pt idx="0">
                  <c:v>0.38461538461538464</c:v>
                </c:pt>
                <c:pt idx="1">
                  <c:v>0.21153846153846154</c:v>
                </c:pt>
                <c:pt idx="2">
                  <c:v>0.28846153846153844</c:v>
                </c:pt>
                <c:pt idx="3">
                  <c:v>0.15384615384615385</c:v>
                </c:pt>
                <c:pt idx="4">
                  <c:v>9.6153846153846159E-2</c:v>
                </c:pt>
                <c:pt idx="5">
                  <c:v>3.8461538461538464E-2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229-45C0-BC35-371AD67E8AE9}"/>
            </c:ext>
          </c:extLst>
        </c:ser>
        <c:ser>
          <c:idx val="2"/>
          <c:order val="2"/>
          <c:tx>
            <c:strRef>
              <c:f>Munka5!$D$45</c:f>
              <c:strCache>
                <c:ptCount val="1"/>
                <c:pt idx="0">
                  <c:v>Február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Munka5!$A$46:$A$51</c:f>
              <c:strCache>
                <c:ptCount val="6"/>
                <c:pt idx="0">
                  <c:v>Nincs akadálya</c:v>
                </c:pt>
                <c:pt idx="1">
                  <c:v>Fennakadások a beszállítóknál</c:v>
                </c:pt>
                <c:pt idx="2">
                  <c:v>Kereslet hiánya</c:v>
                </c:pt>
                <c:pt idx="3">
                  <c:v>Munkaerőhiány</c:v>
                </c:pt>
                <c:pt idx="4">
                  <c:v>Egyéb</c:v>
                </c:pt>
                <c:pt idx="5">
                  <c:v>Kapacitáshiány</c:v>
                </c:pt>
              </c:strCache>
            </c:strRef>
          </c:cat>
          <c:val>
            <c:numRef>
              <c:f>Munka5!$D$46:$D$51</c:f>
              <c:numCache>
                <c:formatCode>0%</c:formatCode>
                <c:ptCount val="6"/>
                <c:pt idx="0">
                  <c:v>0.39215686274509803</c:v>
                </c:pt>
                <c:pt idx="1">
                  <c:v>0.21568627450980393</c:v>
                </c:pt>
                <c:pt idx="2">
                  <c:v>0.25490196078431371</c:v>
                </c:pt>
                <c:pt idx="3">
                  <c:v>0.13725490196078433</c:v>
                </c:pt>
                <c:pt idx="4">
                  <c:v>9.8039215686274508E-2</c:v>
                </c:pt>
                <c:pt idx="5">
                  <c:v>3.9215686274509803E-2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229-45C0-BC35-371AD67E8AE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100"/>
        <c:axId val="498611584"/>
        <c:axId val="498610272"/>
        <c:extLst>
          <c:ext xmlns:c15="http://schemas.microsoft.com/office/drawing/2012/chart" uri="{02D57815-91ED-43cb-92C2-25804820EDAC}">
            <c15:filteredBarSeries>
              <c15:ser>
                <c:idx val="3"/>
                <c:order val="3"/>
                <c:tx>
                  <c:strRef>
                    <c:extLst>
                      <c:ext uri="{02D57815-91ED-43cb-92C2-25804820EDAC}">
                        <c15:formulaRef>
                          <c15:sqref>Munka5!$E$45</c15:sqref>
                        </c15:formulaRef>
                      </c:ext>
                    </c:extLst>
                    <c:strCache>
                      <c:ptCount val="1"/>
                      <c:pt idx="0">
                        <c:v>Január</c:v>
                      </c:pt>
                    </c:strCache>
                  </c:strRef>
                </c:tx>
                <c:spPr>
                  <a:solidFill>
                    <a:schemeClr val="accent4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8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hu-HU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Munka5!$A$46:$A$51</c15:sqref>
                        </c15:formulaRef>
                      </c:ext>
                    </c:extLst>
                    <c:strCache>
                      <c:ptCount val="6"/>
                      <c:pt idx="0">
                        <c:v>Nincs akadálya</c:v>
                      </c:pt>
                      <c:pt idx="1">
                        <c:v>Fennakadások a beszállítóknál</c:v>
                      </c:pt>
                      <c:pt idx="2">
                        <c:v>Kereslet hiánya</c:v>
                      </c:pt>
                      <c:pt idx="3">
                        <c:v>Munkaerőhiány</c:v>
                      </c:pt>
                      <c:pt idx="4">
                        <c:v>Egyéb</c:v>
                      </c:pt>
                      <c:pt idx="5">
                        <c:v>Kapacitáshiány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Munka5!$E$46:$E$51</c15:sqref>
                        </c15:formulaRef>
                      </c:ext>
                    </c:extLst>
                    <c:numCache>
                      <c:formatCode>0%</c:formatCode>
                      <c:ptCount val="6"/>
                      <c:pt idx="0">
                        <c:v>0.42</c:v>
                      </c:pt>
                      <c:pt idx="1">
                        <c:v>0.12</c:v>
                      </c:pt>
                      <c:pt idx="2">
                        <c:v>0.32</c:v>
                      </c:pt>
                      <c:pt idx="3">
                        <c:v>0.14000000000000001</c:v>
                      </c:pt>
                      <c:pt idx="4">
                        <c:v>0.08</c:v>
                      </c:pt>
                      <c:pt idx="5">
                        <c:v>0.08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3-B229-45C0-BC35-371AD67E8AE9}"/>
                  </c:ext>
                </c:extLst>
              </c15:ser>
            </c15:filteredBarSeries>
            <c15:filteredBar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Munka5!$F$45</c15:sqref>
                        </c15:formulaRef>
                      </c:ext>
                    </c:extLst>
                    <c:strCache>
                      <c:ptCount val="1"/>
                      <c:pt idx="0">
                        <c:v>December</c:v>
                      </c:pt>
                    </c:strCache>
                  </c:strRef>
                </c:tx>
                <c:spPr>
                  <a:solidFill>
                    <a:schemeClr val="accent5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8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hu-HU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Munka5!$A$46:$A$51</c15:sqref>
                        </c15:formulaRef>
                      </c:ext>
                    </c:extLst>
                    <c:strCache>
                      <c:ptCount val="6"/>
                      <c:pt idx="0">
                        <c:v>Nincs akadálya</c:v>
                      </c:pt>
                      <c:pt idx="1">
                        <c:v>Fennakadások a beszállítóknál</c:v>
                      </c:pt>
                      <c:pt idx="2">
                        <c:v>Kereslet hiánya</c:v>
                      </c:pt>
                      <c:pt idx="3">
                        <c:v>Munkaerőhiány</c:v>
                      </c:pt>
                      <c:pt idx="4">
                        <c:v>Egyéb</c:v>
                      </c:pt>
                      <c:pt idx="5">
                        <c:v>Kapacitáshiány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Munka5!$F$46:$F$51</c15:sqref>
                        </c15:formulaRef>
                      </c:ext>
                    </c:extLst>
                    <c:numCache>
                      <c:formatCode>0%</c:formatCode>
                      <c:ptCount val="6"/>
                      <c:pt idx="0">
                        <c:v>0.40740740740740738</c:v>
                      </c:pt>
                      <c:pt idx="1">
                        <c:v>0.1111111111111111</c:v>
                      </c:pt>
                      <c:pt idx="2">
                        <c:v>0.29629629629629628</c:v>
                      </c:pt>
                      <c:pt idx="3">
                        <c:v>0.1111111111111111</c:v>
                      </c:pt>
                      <c:pt idx="4">
                        <c:v>0.12962962962962962</c:v>
                      </c:pt>
                      <c:pt idx="5">
                        <c:v>5.5555555555555552E-2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B229-45C0-BC35-371AD67E8AE9}"/>
                  </c:ext>
                </c:extLst>
              </c15:ser>
            </c15:filteredBarSeries>
            <c15:filteredBarSeries>
              <c15:ser>
                <c:idx val="5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Munka5!$G$45</c15:sqref>
                        </c15:formulaRef>
                      </c:ext>
                    </c:extLst>
                    <c:strCache>
                      <c:ptCount val="1"/>
                      <c:pt idx="0">
                        <c:v>November</c:v>
                      </c:pt>
                    </c:strCache>
                  </c:strRef>
                </c:tx>
                <c:spPr>
                  <a:solidFill>
                    <a:schemeClr val="accent6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8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hu-HU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Munka5!$A$46:$A$51</c15:sqref>
                        </c15:formulaRef>
                      </c:ext>
                    </c:extLst>
                    <c:strCache>
                      <c:ptCount val="6"/>
                      <c:pt idx="0">
                        <c:v>Nincs akadálya</c:v>
                      </c:pt>
                      <c:pt idx="1">
                        <c:v>Fennakadások a beszállítóknál</c:v>
                      </c:pt>
                      <c:pt idx="2">
                        <c:v>Kereslet hiánya</c:v>
                      </c:pt>
                      <c:pt idx="3">
                        <c:v>Munkaerőhiány</c:v>
                      </c:pt>
                      <c:pt idx="4">
                        <c:v>Egyéb</c:v>
                      </c:pt>
                      <c:pt idx="5">
                        <c:v>Kapacitáshiány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Munka5!$G$46:$G$51</c15:sqref>
                        </c15:formulaRef>
                      </c:ext>
                    </c:extLst>
                    <c:numCache>
                      <c:formatCode>0%</c:formatCode>
                      <c:ptCount val="6"/>
                      <c:pt idx="0">
                        <c:v>0.37254901960784315</c:v>
                      </c:pt>
                      <c:pt idx="1">
                        <c:v>0.15686274509803921</c:v>
                      </c:pt>
                      <c:pt idx="2">
                        <c:v>0.31372549019607843</c:v>
                      </c:pt>
                      <c:pt idx="3">
                        <c:v>0.13725490196078433</c:v>
                      </c:pt>
                      <c:pt idx="4">
                        <c:v>0.11764705882352941</c:v>
                      </c:pt>
                      <c:pt idx="5">
                        <c:v>1.9607843137254902E-2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B229-45C0-BC35-371AD67E8AE9}"/>
                  </c:ext>
                </c:extLst>
              </c15:ser>
            </c15:filteredBarSeries>
            <c15:filteredBar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Munka5!$H$45</c15:sqref>
                        </c15:formulaRef>
                      </c:ext>
                    </c:extLst>
                    <c:strCache>
                      <c:ptCount val="1"/>
                      <c:pt idx="0">
                        <c:v>Október</c:v>
                      </c:pt>
                    </c:strCache>
                  </c:strRef>
                </c:tx>
                <c:spPr>
                  <a:solidFill>
                    <a:schemeClr val="accent1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8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hu-HU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Munka5!$A$46:$A$51</c15:sqref>
                        </c15:formulaRef>
                      </c:ext>
                    </c:extLst>
                    <c:strCache>
                      <c:ptCount val="6"/>
                      <c:pt idx="0">
                        <c:v>Nincs akadálya</c:v>
                      </c:pt>
                      <c:pt idx="1">
                        <c:v>Fennakadások a beszállítóknál</c:v>
                      </c:pt>
                      <c:pt idx="2">
                        <c:v>Kereslet hiánya</c:v>
                      </c:pt>
                      <c:pt idx="3">
                        <c:v>Munkaerőhiány</c:v>
                      </c:pt>
                      <c:pt idx="4">
                        <c:v>Egyéb</c:v>
                      </c:pt>
                      <c:pt idx="5">
                        <c:v>Kapacitáshiány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Munka5!$H$46:$H$51</c15:sqref>
                        </c15:formulaRef>
                      </c:ext>
                    </c:extLst>
                    <c:numCache>
                      <c:formatCode>0%</c:formatCode>
                      <c:ptCount val="6"/>
                      <c:pt idx="0">
                        <c:v>0.43103448275862066</c:v>
                      </c:pt>
                      <c:pt idx="1">
                        <c:v>0.10344827586206896</c:v>
                      </c:pt>
                      <c:pt idx="2">
                        <c:v>0.29310344827586204</c:v>
                      </c:pt>
                      <c:pt idx="3">
                        <c:v>0.17241379310344829</c:v>
                      </c:pt>
                      <c:pt idx="4">
                        <c:v>0.10620689655172413</c:v>
                      </c:pt>
                      <c:pt idx="5">
                        <c:v>5.1724137931034482E-2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B229-45C0-BC35-371AD67E8AE9}"/>
                  </c:ext>
                </c:extLst>
              </c15:ser>
            </c15:filteredBarSeries>
            <c15:filteredBarSeries>
              <c15:ser>
                <c:idx val="7"/>
                <c:order val="7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Munka5!$I$45</c15:sqref>
                        </c15:formulaRef>
                      </c:ext>
                    </c:extLst>
                    <c:strCache>
                      <c:ptCount val="1"/>
                      <c:pt idx="0">
                        <c:v>Szeptember</c:v>
                      </c:pt>
                    </c:strCache>
                  </c:strRef>
                </c:tx>
                <c:spPr>
                  <a:solidFill>
                    <a:schemeClr val="accent2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8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hu-HU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Munka5!$A$46:$A$51</c15:sqref>
                        </c15:formulaRef>
                      </c:ext>
                    </c:extLst>
                    <c:strCache>
                      <c:ptCount val="6"/>
                      <c:pt idx="0">
                        <c:v>Nincs akadálya</c:v>
                      </c:pt>
                      <c:pt idx="1">
                        <c:v>Fennakadások a beszállítóknál</c:v>
                      </c:pt>
                      <c:pt idx="2">
                        <c:v>Kereslet hiánya</c:v>
                      </c:pt>
                      <c:pt idx="3">
                        <c:v>Munkaerőhiány</c:v>
                      </c:pt>
                      <c:pt idx="4">
                        <c:v>Egyéb</c:v>
                      </c:pt>
                      <c:pt idx="5">
                        <c:v>Kapacitáshiány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Munka5!$I$46:$I$51</c15:sqref>
                        </c15:formulaRef>
                      </c:ext>
                    </c:extLst>
                    <c:numCache>
                      <c:formatCode>0%</c:formatCode>
                      <c:ptCount val="6"/>
                      <c:pt idx="0">
                        <c:v>0.4</c:v>
                      </c:pt>
                      <c:pt idx="1">
                        <c:v>0.1</c:v>
                      </c:pt>
                      <c:pt idx="2">
                        <c:v>0.44</c:v>
                      </c:pt>
                      <c:pt idx="3">
                        <c:v>0.08</c:v>
                      </c:pt>
                      <c:pt idx="4">
                        <c:v>0.16</c:v>
                      </c:pt>
                      <c:pt idx="5">
                        <c:v>0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B229-45C0-BC35-371AD67E8AE9}"/>
                  </c:ext>
                </c:extLst>
              </c15:ser>
            </c15:filteredBarSeries>
            <c15:filteredBarSeries>
              <c15:ser>
                <c:idx val="8"/>
                <c:order val="8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Munka5!$J$45</c15:sqref>
                        </c15:formulaRef>
                      </c:ext>
                    </c:extLst>
                    <c:strCache>
                      <c:ptCount val="1"/>
                      <c:pt idx="0">
                        <c:v>Augusztus</c:v>
                      </c:pt>
                    </c:strCache>
                  </c:strRef>
                </c:tx>
                <c:spPr>
                  <a:solidFill>
                    <a:schemeClr val="accent3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8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hu-HU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Munka5!$A$46:$A$51</c15:sqref>
                        </c15:formulaRef>
                      </c:ext>
                    </c:extLst>
                    <c:strCache>
                      <c:ptCount val="6"/>
                      <c:pt idx="0">
                        <c:v>Nincs akadálya</c:v>
                      </c:pt>
                      <c:pt idx="1">
                        <c:v>Fennakadások a beszállítóknál</c:v>
                      </c:pt>
                      <c:pt idx="2">
                        <c:v>Kereslet hiánya</c:v>
                      </c:pt>
                      <c:pt idx="3">
                        <c:v>Munkaerőhiány</c:v>
                      </c:pt>
                      <c:pt idx="4">
                        <c:v>Egyéb</c:v>
                      </c:pt>
                      <c:pt idx="5">
                        <c:v>Kapacitáshiány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Munka5!$J$46:$J$51</c15:sqref>
                        </c15:formulaRef>
                      </c:ext>
                    </c:extLst>
                    <c:numCache>
                      <c:formatCode>0%</c:formatCode>
                      <c:ptCount val="6"/>
                      <c:pt idx="0">
                        <c:v>0.31372549019607843</c:v>
                      </c:pt>
                      <c:pt idx="1">
                        <c:v>3.9215686274509803E-2</c:v>
                      </c:pt>
                      <c:pt idx="2">
                        <c:v>0.56862745098039214</c:v>
                      </c:pt>
                      <c:pt idx="3">
                        <c:v>5.8823529411764705E-2</c:v>
                      </c:pt>
                      <c:pt idx="4">
                        <c:v>7.8431372549019607E-2</c:v>
                      </c:pt>
                      <c:pt idx="5">
                        <c:v>0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8-B229-45C0-BC35-371AD67E8AE9}"/>
                  </c:ext>
                </c:extLst>
              </c15:ser>
            </c15:filteredBarSeries>
            <c15:filteredBarSeries>
              <c15:ser>
                <c:idx val="9"/>
                <c:order val="9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Munka5!$K$45</c15:sqref>
                        </c15:formulaRef>
                      </c:ext>
                    </c:extLst>
                    <c:strCache>
                      <c:ptCount val="1"/>
                      <c:pt idx="0">
                        <c:v>Július</c:v>
                      </c:pt>
                    </c:strCache>
                  </c:strRef>
                </c:tx>
                <c:spPr>
                  <a:solidFill>
                    <a:schemeClr val="accent4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8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hu-HU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Munka5!$A$46:$A$51</c15:sqref>
                        </c15:formulaRef>
                      </c:ext>
                    </c:extLst>
                    <c:strCache>
                      <c:ptCount val="6"/>
                      <c:pt idx="0">
                        <c:v>Nincs akadálya</c:v>
                      </c:pt>
                      <c:pt idx="1">
                        <c:v>Fennakadások a beszállítóknál</c:v>
                      </c:pt>
                      <c:pt idx="2">
                        <c:v>Kereslet hiánya</c:v>
                      </c:pt>
                      <c:pt idx="3">
                        <c:v>Munkaerőhiány</c:v>
                      </c:pt>
                      <c:pt idx="4">
                        <c:v>Egyéb</c:v>
                      </c:pt>
                      <c:pt idx="5">
                        <c:v>Kapacitáshiány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Munka5!$K$46:$K$51</c15:sqref>
                        </c15:formulaRef>
                      </c:ext>
                    </c:extLst>
                    <c:numCache>
                      <c:formatCode>0%</c:formatCode>
                      <c:ptCount val="6"/>
                      <c:pt idx="0">
                        <c:v>0.3</c:v>
                      </c:pt>
                      <c:pt idx="1">
                        <c:v>0.08</c:v>
                      </c:pt>
                      <c:pt idx="2">
                        <c:v>0.6</c:v>
                      </c:pt>
                      <c:pt idx="3">
                        <c:v>0.04</c:v>
                      </c:pt>
                      <c:pt idx="4">
                        <c:v>0.08</c:v>
                      </c:pt>
                      <c:pt idx="5">
                        <c:v>0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9-B229-45C0-BC35-371AD67E8AE9}"/>
                  </c:ext>
                </c:extLst>
              </c15:ser>
            </c15:filteredBarSeries>
            <c15:filteredBarSeries>
              <c15:ser>
                <c:idx val="10"/>
                <c:order val="10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Munka5!$L$45</c15:sqref>
                        </c15:formulaRef>
                      </c:ext>
                    </c:extLst>
                    <c:strCache>
                      <c:ptCount val="1"/>
                      <c:pt idx="0">
                        <c:v>Június</c:v>
                      </c:pt>
                    </c:strCache>
                  </c:strRef>
                </c:tx>
                <c:spPr>
                  <a:solidFill>
                    <a:schemeClr val="accent5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8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hu-HU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Munka5!$A$46:$A$51</c15:sqref>
                        </c15:formulaRef>
                      </c:ext>
                    </c:extLst>
                    <c:strCache>
                      <c:ptCount val="6"/>
                      <c:pt idx="0">
                        <c:v>Nincs akadálya</c:v>
                      </c:pt>
                      <c:pt idx="1">
                        <c:v>Fennakadások a beszállítóknál</c:v>
                      </c:pt>
                      <c:pt idx="2">
                        <c:v>Kereslet hiánya</c:v>
                      </c:pt>
                      <c:pt idx="3">
                        <c:v>Munkaerőhiány</c:v>
                      </c:pt>
                      <c:pt idx="4">
                        <c:v>Egyéb</c:v>
                      </c:pt>
                      <c:pt idx="5">
                        <c:v>Kapacitáshiány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Munka5!$L$46:$L$51</c15:sqref>
                        </c15:formulaRef>
                      </c:ext>
                    </c:extLst>
                    <c:numCache>
                      <c:formatCode>0%</c:formatCode>
                      <c:ptCount val="6"/>
                      <c:pt idx="0">
                        <c:v>0.35416666666666669</c:v>
                      </c:pt>
                      <c:pt idx="1">
                        <c:v>4.1666666666666664E-2</c:v>
                      </c:pt>
                      <c:pt idx="2">
                        <c:v>0.5625</c:v>
                      </c:pt>
                      <c:pt idx="3">
                        <c:v>2.0833333333333332E-2</c:v>
                      </c:pt>
                      <c:pt idx="4">
                        <c:v>4.1666666666666664E-2</c:v>
                      </c:pt>
                      <c:pt idx="5">
                        <c:v>0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A-B229-45C0-BC35-371AD67E8AE9}"/>
                  </c:ext>
                </c:extLst>
              </c15:ser>
            </c15:filteredBarSeries>
            <c15:filteredBarSeries>
              <c15:ser>
                <c:idx val="11"/>
                <c:order val="1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Munka5!$M$45</c15:sqref>
                        </c15:formulaRef>
                      </c:ext>
                    </c:extLst>
                    <c:strCache>
                      <c:ptCount val="1"/>
                      <c:pt idx="0">
                        <c:v>Május</c:v>
                      </c:pt>
                    </c:strCache>
                  </c:strRef>
                </c:tx>
                <c:spPr>
                  <a:solidFill>
                    <a:schemeClr val="accent6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8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hu-HU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Munka5!$A$46:$A$51</c15:sqref>
                        </c15:formulaRef>
                      </c:ext>
                    </c:extLst>
                    <c:strCache>
                      <c:ptCount val="6"/>
                      <c:pt idx="0">
                        <c:v>Nincs akadálya</c:v>
                      </c:pt>
                      <c:pt idx="1">
                        <c:v>Fennakadások a beszállítóknál</c:v>
                      </c:pt>
                      <c:pt idx="2">
                        <c:v>Kereslet hiánya</c:v>
                      </c:pt>
                      <c:pt idx="3">
                        <c:v>Munkaerőhiány</c:v>
                      </c:pt>
                      <c:pt idx="4">
                        <c:v>Egyéb</c:v>
                      </c:pt>
                      <c:pt idx="5">
                        <c:v>Kapacitáshiány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Munka5!$M$46:$M$51</c15:sqref>
                        </c15:formulaRef>
                      </c:ext>
                    </c:extLst>
                    <c:numCache>
                      <c:formatCode>0%</c:formatCode>
                      <c:ptCount val="6"/>
                      <c:pt idx="0">
                        <c:v>0.39130434782608697</c:v>
                      </c:pt>
                      <c:pt idx="1">
                        <c:v>0.17391304347826086</c:v>
                      </c:pt>
                      <c:pt idx="2">
                        <c:v>0.39130434782608697</c:v>
                      </c:pt>
                      <c:pt idx="3">
                        <c:v>2.1739130434782608E-2</c:v>
                      </c:pt>
                      <c:pt idx="4">
                        <c:v>8.6956521739130432E-2</c:v>
                      </c:pt>
                      <c:pt idx="5">
                        <c:v>0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B-B229-45C0-BC35-371AD67E8AE9}"/>
                  </c:ext>
                </c:extLst>
              </c15:ser>
            </c15:filteredBarSeries>
          </c:ext>
        </c:extLst>
      </c:barChart>
      <c:catAx>
        <c:axId val="49861158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498610272"/>
        <c:crosses val="autoZero"/>
        <c:auto val="1"/>
        <c:lblAlgn val="ctr"/>
        <c:lblOffset val="100"/>
        <c:noMultiLvlLbl val="0"/>
      </c:catAx>
      <c:valAx>
        <c:axId val="498610272"/>
        <c:scaling>
          <c:orientation val="minMax"/>
        </c:scaling>
        <c:delete val="0"/>
        <c:axPos val="t"/>
        <c:numFmt formatCode="0%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4986115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9264227909011387"/>
          <c:y val="0.40043697708120551"/>
          <c:w val="0.19902438757655294"/>
          <c:h val="0.2900011222888063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702909011373578"/>
          <c:y val="4.0740860389600619E-2"/>
          <c:w val="0.82019313210848632"/>
          <c:h val="0.78555913766406171"/>
        </c:manualLayout>
      </c:layout>
      <c:lineChart>
        <c:grouping val="standard"/>
        <c:varyColors val="0"/>
        <c:ser>
          <c:idx val="0"/>
          <c:order val="0"/>
          <c:tx>
            <c:strRef>
              <c:f>Indexek!$B$52</c:f>
              <c:strCache>
                <c:ptCount val="1"/>
                <c:pt idx="0">
                  <c:v>Mikro</c:v>
                </c:pt>
              </c:strCache>
            </c:strRef>
          </c:tx>
          <c:spPr>
            <a:ln w="76200" cap="rnd">
              <a:solidFill>
                <a:schemeClr val="accent1">
                  <a:lumMod val="40000"/>
                  <a:lumOff val="60000"/>
                </a:schemeClr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chemeClr val="accent1">
                  <a:lumMod val="40000"/>
                  <a:lumOff val="60000"/>
                </a:schemeClr>
              </a:solidFill>
              <a:ln w="9525">
                <a:noFill/>
              </a:ln>
              <a:effectLst/>
            </c:spPr>
          </c:marker>
          <c:dLbls>
            <c:dLbl>
              <c:idx val="0"/>
              <c:layout>
                <c:manualLayout>
                  <c:x val="-0.1159027777777778"/>
                  <c:y val="6.49498898312684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B1F5-497E-B0D3-5648ACC841F1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1F5-497E-B0D3-5648ACC841F1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1F5-497E-B0D3-5648ACC841F1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1F5-497E-B0D3-5648ACC841F1}"/>
                </c:ext>
              </c:extLst>
            </c:dLbl>
            <c:dLbl>
              <c:idx val="4"/>
              <c:layout>
                <c:manualLayout>
                  <c:x val="-2.6443569553806791E-3"/>
                  <c:y val="-1.404734095160671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B1F5-497E-B0D3-5648ACC841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accent1">
                        <a:lumMod val="40000"/>
                        <a:lumOff val="6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Indexek!$A$53:$A$57</c:f>
              <c:strCache>
                <c:ptCount val="5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</c:strCache>
            </c:strRef>
          </c:cat>
          <c:val>
            <c:numRef>
              <c:f>Indexek!$B$53:$B$57</c:f>
              <c:numCache>
                <c:formatCode>General\ "pont"</c:formatCode>
                <c:ptCount val="5"/>
                <c:pt idx="0">
                  <c:v>-37</c:v>
                </c:pt>
                <c:pt idx="1">
                  <c:v>-43</c:v>
                </c:pt>
                <c:pt idx="2">
                  <c:v>-40</c:v>
                </c:pt>
                <c:pt idx="3">
                  <c:v>-42</c:v>
                </c:pt>
                <c:pt idx="4">
                  <c:v>-32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1F5-497E-B0D3-5648ACC841F1}"/>
            </c:ext>
          </c:extLst>
        </c:ser>
        <c:ser>
          <c:idx val="1"/>
          <c:order val="1"/>
          <c:tx>
            <c:strRef>
              <c:f>Indexek!$C$52</c:f>
              <c:strCache>
                <c:ptCount val="1"/>
                <c:pt idx="0">
                  <c:v>Kis</c:v>
                </c:pt>
              </c:strCache>
            </c:strRef>
          </c:tx>
          <c:spPr>
            <a:ln w="762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0"/>
              <c:layout>
                <c:manualLayout>
                  <c:x val="-0.11742711067366579"/>
                  <c:y val="8.15773321088126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5694444444444429E-2"/>
                      <c:h val="8.912681473413729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E-B1F5-497E-B0D3-5648ACC841F1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B1F5-497E-B0D3-5648ACC841F1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B1F5-497E-B0D3-5648ACC841F1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B1F5-497E-B0D3-5648ACC841F1}"/>
                </c:ext>
              </c:extLst>
            </c:dLbl>
            <c:dLbl>
              <c:idx val="4"/>
              <c:layout>
                <c:manualLayout>
                  <c:x val="6.8783902012248465E-3"/>
                  <c:y val="-1.653203160130015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B1F5-497E-B0D3-5648ACC841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Indexek!$A$53:$A$57</c:f>
              <c:strCache>
                <c:ptCount val="5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</c:strCache>
            </c:strRef>
          </c:cat>
          <c:val>
            <c:numRef>
              <c:f>Indexek!$C$53:$C$57</c:f>
              <c:numCache>
                <c:formatCode>General\ "pont"</c:formatCode>
                <c:ptCount val="5"/>
                <c:pt idx="0">
                  <c:v>-30</c:v>
                </c:pt>
                <c:pt idx="1">
                  <c:v>-35</c:v>
                </c:pt>
                <c:pt idx="2">
                  <c:v>-34</c:v>
                </c:pt>
                <c:pt idx="3">
                  <c:v>-29</c:v>
                </c:pt>
                <c:pt idx="4">
                  <c:v>-16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1F5-497E-B0D3-5648ACC841F1}"/>
            </c:ext>
          </c:extLst>
        </c:ser>
        <c:ser>
          <c:idx val="2"/>
          <c:order val="2"/>
          <c:tx>
            <c:strRef>
              <c:f>Indexek!$D$52</c:f>
              <c:strCache>
                <c:ptCount val="1"/>
                <c:pt idx="0">
                  <c:v>Közép</c:v>
                </c:pt>
              </c:strCache>
            </c:strRef>
          </c:tx>
          <c:spPr>
            <a:ln w="762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0"/>
              <c:layout>
                <c:manualLayout>
                  <c:x val="-0.1174271653543307"/>
                  <c:y val="-1.016128718332634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1F5-497E-B0D3-5648ACC841F1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B1F5-497E-B0D3-5648ACC841F1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B1F5-497E-B0D3-5648ACC841F1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B1F5-497E-B0D3-5648ACC841F1}"/>
                </c:ext>
              </c:extLst>
            </c:dLbl>
            <c:dLbl>
              <c:idx val="4"/>
              <c:layout>
                <c:manualLayout>
                  <c:x val="3.4930008748907406E-3"/>
                  <c:y val="-5.47564981091429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B1F5-497E-B0D3-5648ACC841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Indexek!$A$53:$A$57</c:f>
              <c:strCache>
                <c:ptCount val="5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</c:strCache>
            </c:strRef>
          </c:cat>
          <c:val>
            <c:numRef>
              <c:f>Indexek!$D$53:$D$57</c:f>
              <c:numCache>
                <c:formatCode>General\ "pont"</c:formatCode>
                <c:ptCount val="5"/>
                <c:pt idx="0">
                  <c:v>-29</c:v>
                </c:pt>
                <c:pt idx="1">
                  <c:v>-32</c:v>
                </c:pt>
                <c:pt idx="2">
                  <c:v>-21</c:v>
                </c:pt>
                <c:pt idx="3">
                  <c:v>-10</c:v>
                </c:pt>
                <c:pt idx="4">
                  <c:v>-6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1F5-497E-B0D3-5648ACC841F1}"/>
            </c:ext>
          </c:extLst>
        </c:ser>
        <c:ser>
          <c:idx val="3"/>
          <c:order val="3"/>
          <c:tx>
            <c:strRef>
              <c:f>Indexek!$E$52</c:f>
              <c:strCache>
                <c:ptCount val="1"/>
                <c:pt idx="0">
                  <c:v>Nagy</c:v>
                </c:pt>
              </c:strCache>
            </c:strRef>
          </c:tx>
          <c:spPr>
            <a:ln w="762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0"/>
              <c:layout>
                <c:manualLayout>
                  <c:x val="-0.1174271653543307"/>
                  <c:y val="-4.0740860389600619E-2"/>
                </c:manualLayout>
              </c:layout>
              <c:tx>
                <c:rich>
                  <a:bodyPr/>
                  <a:lstStyle/>
                  <a:p>
                    <a:fld id="{481B97A0-E3EA-4D0F-B286-A0ACAF643410}" type="VALUE">
                      <a:rPr lang="en-US" b="1"/>
                      <a:pPr/>
                      <a:t>[ÉRTÉK]</a:t>
                    </a:fld>
                    <a:endParaRPr lang="hu-HU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B1F5-497E-B0D3-5648ACC841F1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1F5-497E-B0D3-5648ACC841F1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1F5-497E-B0D3-5648ACC841F1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1F5-497E-B0D3-5648ACC841F1}"/>
                </c:ext>
              </c:extLst>
            </c:dLbl>
            <c:dLbl>
              <c:idx val="4"/>
              <c:layout>
                <c:manualLayout>
                  <c:x val="-2.3542213473315837E-3"/>
                  <c:y val="-2.57767342019082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B1F5-497E-B0D3-5648ACC841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Indexek!$A$53:$A$57</c:f>
              <c:strCache>
                <c:ptCount val="5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</c:strCache>
            </c:strRef>
          </c:cat>
          <c:val>
            <c:numRef>
              <c:f>Indexek!$E$53:$E$57</c:f>
              <c:numCache>
                <c:formatCode>General\ "pont"</c:formatCode>
                <c:ptCount val="5"/>
                <c:pt idx="0">
                  <c:v>-28</c:v>
                </c:pt>
                <c:pt idx="1">
                  <c:v>-7</c:v>
                </c:pt>
                <c:pt idx="2">
                  <c:v>-7</c:v>
                </c:pt>
                <c:pt idx="3">
                  <c:v>9</c:v>
                </c:pt>
                <c:pt idx="4">
                  <c:v>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1F5-497E-B0D3-5648ACC841F1}"/>
            </c:ext>
          </c:extLst>
        </c:ser>
        <c:ser>
          <c:idx val="4"/>
          <c:order val="4"/>
          <c:tx>
            <c:strRef>
              <c:f>Indexek!$F$52</c:f>
              <c:strCache>
                <c:ptCount val="1"/>
                <c:pt idx="0">
                  <c:v>Jelenlegi helyzet indexe</c:v>
                </c:pt>
              </c:strCache>
            </c:strRef>
          </c:tx>
          <c:spPr>
            <a:ln w="762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0"/>
              <c:layout>
                <c:manualLayout>
                  <c:x val="-0.11666666666666667"/>
                  <c:y val="2.54829776718942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B1F5-497E-B0D3-5648ACC841F1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B1F5-497E-B0D3-5648ACC841F1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B1F5-497E-B0D3-5648ACC841F1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B1F5-497E-B0D3-5648ACC841F1}"/>
                </c:ext>
              </c:extLst>
            </c:dLbl>
            <c:dLbl>
              <c:idx val="4"/>
              <c:layout>
                <c:manualLayout>
                  <c:x val="2.7777777777777779E-3"/>
                  <c:y val="-3.31278709734637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B1F5-497E-B0D3-5648ACC841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Indexek!$F$53:$F$57</c:f>
              <c:numCache>
                <c:formatCode>General\ "pont"</c:formatCode>
                <c:ptCount val="5"/>
                <c:pt idx="0">
                  <c:v>-32</c:v>
                </c:pt>
                <c:pt idx="1">
                  <c:v>-29</c:v>
                </c:pt>
                <c:pt idx="2">
                  <c:v>-28</c:v>
                </c:pt>
                <c:pt idx="3">
                  <c:v>-21</c:v>
                </c:pt>
                <c:pt idx="4">
                  <c:v>-12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B1F5-497E-B0D3-5648ACC841F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66746464"/>
        <c:axId val="966751056"/>
      </c:lineChart>
      <c:catAx>
        <c:axId val="966746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6751056"/>
        <c:crosses val="autoZero"/>
        <c:auto val="1"/>
        <c:lblAlgn val="ctr"/>
        <c:lblOffset val="0"/>
        <c:noMultiLvlLbl val="0"/>
      </c:catAx>
      <c:valAx>
        <c:axId val="966751056"/>
        <c:scaling>
          <c:orientation val="minMax"/>
          <c:max val="2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6746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2217284040418734"/>
          <c:y val="2.8097062579821201E-2"/>
          <c:w val="0.54463627381450297"/>
          <c:h val="0.789751489193960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Munka2!$B$25</c:f>
              <c:strCache>
                <c:ptCount val="1"/>
                <c:pt idx="0">
                  <c:v>December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chemeClr val="accent3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34F-488B-AFC1-59DF4FFF0DBD}"/>
              </c:ext>
            </c:extLst>
          </c:dPt>
          <c:dLbls>
            <c:delete val="1"/>
          </c:dLbls>
          <c:cat>
            <c:strRef>
              <c:f>Munka2!$A$26:$A$32</c:f>
              <c:strCache>
                <c:ptCount val="7"/>
                <c:pt idx="0">
                  <c:v>Kapacitás jelenlegi szintje</c:v>
                </c:pt>
                <c:pt idx="1">
                  <c:v>Eddig megvalósított beruházások*</c:v>
                </c:pt>
                <c:pt idx="2">
                  <c:v>Árbevétel jelenlegi szintje</c:v>
                </c:pt>
                <c:pt idx="3">
                  <c:v>Jelenlegi helyzet indexe</c:v>
                </c:pt>
                <c:pt idx="4">
                  <c:v>Vevői rendelésállomány</c:v>
                </c:pt>
                <c:pt idx="5">
                  <c:v>Üzleti környezet jelenleg</c:v>
                </c:pt>
                <c:pt idx="6">
                  <c:v>Beszállítói rendelésállomány</c:v>
                </c:pt>
              </c:strCache>
            </c:strRef>
          </c:cat>
          <c:val>
            <c:numRef>
              <c:f>Munka2!$B$26:$B$32</c:f>
              <c:numCache>
                <c:formatCode>General\ "pont"</c:formatCode>
                <c:ptCount val="7"/>
                <c:pt idx="0">
                  <c:v>-46</c:v>
                </c:pt>
                <c:pt idx="1">
                  <c:v>0</c:v>
                </c:pt>
                <c:pt idx="2">
                  <c:v>-33</c:v>
                </c:pt>
                <c:pt idx="3">
                  <c:v>-32</c:v>
                </c:pt>
                <c:pt idx="4">
                  <c:v>-30</c:v>
                </c:pt>
                <c:pt idx="5">
                  <c:v>-24</c:v>
                </c:pt>
                <c:pt idx="6">
                  <c:v>-28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34F-488B-AFC1-59DF4FFF0DBD}"/>
            </c:ext>
          </c:extLst>
        </c:ser>
        <c:ser>
          <c:idx val="1"/>
          <c:order val="1"/>
          <c:tx>
            <c:strRef>
              <c:f>Munka2!$C$25</c:f>
              <c:strCache>
                <c:ptCount val="1"/>
                <c:pt idx="0">
                  <c:v>Január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934F-488B-AFC1-59DF4FFF0DBD}"/>
              </c:ext>
            </c:extLst>
          </c:dPt>
          <c:dLbls>
            <c:delete val="1"/>
          </c:dLbls>
          <c:cat>
            <c:strRef>
              <c:f>Munka2!$A$26:$A$32</c:f>
              <c:strCache>
                <c:ptCount val="7"/>
                <c:pt idx="0">
                  <c:v>Kapacitás jelenlegi szintje</c:v>
                </c:pt>
                <c:pt idx="1">
                  <c:v>Eddig megvalósított beruházások*</c:v>
                </c:pt>
                <c:pt idx="2">
                  <c:v>Árbevétel jelenlegi szintje</c:v>
                </c:pt>
                <c:pt idx="3">
                  <c:v>Jelenlegi helyzet indexe</c:v>
                </c:pt>
                <c:pt idx="4">
                  <c:v>Vevői rendelésállomány</c:v>
                </c:pt>
                <c:pt idx="5">
                  <c:v>Üzleti környezet jelenleg</c:v>
                </c:pt>
                <c:pt idx="6">
                  <c:v>Beszállítói rendelésállomány</c:v>
                </c:pt>
              </c:strCache>
            </c:strRef>
          </c:cat>
          <c:val>
            <c:numRef>
              <c:f>Munka2!$C$26:$C$32</c:f>
              <c:numCache>
                <c:formatCode>General\ "pont"</c:formatCode>
                <c:ptCount val="7"/>
                <c:pt idx="0">
                  <c:v>-43</c:v>
                </c:pt>
                <c:pt idx="1">
                  <c:v>0</c:v>
                </c:pt>
                <c:pt idx="2">
                  <c:v>-33</c:v>
                </c:pt>
                <c:pt idx="3">
                  <c:v>-29</c:v>
                </c:pt>
                <c:pt idx="4">
                  <c:v>-22</c:v>
                </c:pt>
                <c:pt idx="5">
                  <c:v>-20</c:v>
                </c:pt>
                <c:pt idx="6">
                  <c:v>-24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34F-488B-AFC1-59DF4FFF0DBD}"/>
            </c:ext>
          </c:extLst>
        </c:ser>
        <c:ser>
          <c:idx val="2"/>
          <c:order val="2"/>
          <c:tx>
            <c:strRef>
              <c:f>Munka2!$D$25</c:f>
              <c:strCache>
                <c:ptCount val="1"/>
                <c:pt idx="0">
                  <c:v>Február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934F-488B-AFC1-59DF4FFF0DBD}"/>
              </c:ext>
            </c:extLst>
          </c:dPt>
          <c:dLbls>
            <c:delete val="1"/>
          </c:dLbls>
          <c:cat>
            <c:strRef>
              <c:f>Munka2!$A$26:$A$32</c:f>
              <c:strCache>
                <c:ptCount val="7"/>
                <c:pt idx="0">
                  <c:v>Kapacitás jelenlegi szintje</c:v>
                </c:pt>
                <c:pt idx="1">
                  <c:v>Eddig megvalósított beruházások*</c:v>
                </c:pt>
                <c:pt idx="2">
                  <c:v>Árbevétel jelenlegi szintje</c:v>
                </c:pt>
                <c:pt idx="3">
                  <c:v>Jelenlegi helyzet indexe</c:v>
                </c:pt>
                <c:pt idx="4">
                  <c:v>Vevői rendelésállomány</c:v>
                </c:pt>
                <c:pt idx="5">
                  <c:v>Üzleti környezet jelenleg</c:v>
                </c:pt>
                <c:pt idx="6">
                  <c:v>Beszállítói rendelésállomány</c:v>
                </c:pt>
              </c:strCache>
            </c:strRef>
          </c:cat>
          <c:val>
            <c:numRef>
              <c:f>Munka2!$D$26:$D$32</c:f>
              <c:numCache>
                <c:formatCode>General\ "pont"</c:formatCode>
                <c:ptCount val="7"/>
                <c:pt idx="0">
                  <c:v>-44</c:v>
                </c:pt>
                <c:pt idx="1">
                  <c:v>-26</c:v>
                </c:pt>
                <c:pt idx="2">
                  <c:v>-33</c:v>
                </c:pt>
                <c:pt idx="3">
                  <c:v>-28</c:v>
                </c:pt>
                <c:pt idx="4">
                  <c:v>-27</c:v>
                </c:pt>
                <c:pt idx="5">
                  <c:v>-13</c:v>
                </c:pt>
                <c:pt idx="6">
                  <c:v>-21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34F-488B-AFC1-59DF4FFF0DBD}"/>
            </c:ext>
          </c:extLst>
        </c:ser>
        <c:ser>
          <c:idx val="3"/>
          <c:order val="3"/>
          <c:tx>
            <c:strRef>
              <c:f>Munka2!$E$25</c:f>
              <c:strCache>
                <c:ptCount val="1"/>
                <c:pt idx="0">
                  <c:v>Március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934F-488B-AFC1-59DF4FFF0DBD}"/>
              </c:ext>
            </c:extLst>
          </c:dPt>
          <c:dLbls>
            <c:delete val="1"/>
          </c:dLbls>
          <c:cat>
            <c:strRef>
              <c:f>Munka2!$A$26:$A$32</c:f>
              <c:strCache>
                <c:ptCount val="7"/>
                <c:pt idx="0">
                  <c:v>Kapacitás jelenlegi szintje</c:v>
                </c:pt>
                <c:pt idx="1">
                  <c:v>Eddig megvalósított beruházások*</c:v>
                </c:pt>
                <c:pt idx="2">
                  <c:v>Árbevétel jelenlegi szintje</c:v>
                </c:pt>
                <c:pt idx="3">
                  <c:v>Jelenlegi helyzet indexe</c:v>
                </c:pt>
                <c:pt idx="4">
                  <c:v>Vevői rendelésállomány</c:v>
                </c:pt>
                <c:pt idx="5">
                  <c:v>Üzleti környezet jelenleg</c:v>
                </c:pt>
                <c:pt idx="6">
                  <c:v>Beszállítói rendelésállomány</c:v>
                </c:pt>
              </c:strCache>
            </c:strRef>
          </c:cat>
          <c:val>
            <c:numRef>
              <c:f>Munka2!$E$26:$E$32</c:f>
              <c:numCache>
                <c:formatCode>General\ "pont"</c:formatCode>
                <c:ptCount val="7"/>
                <c:pt idx="0">
                  <c:v>-34</c:v>
                </c:pt>
                <c:pt idx="1">
                  <c:v>-19</c:v>
                </c:pt>
                <c:pt idx="2">
                  <c:v>-25</c:v>
                </c:pt>
                <c:pt idx="3">
                  <c:v>-21</c:v>
                </c:pt>
                <c:pt idx="4">
                  <c:v>-14</c:v>
                </c:pt>
                <c:pt idx="5">
                  <c:v>-22</c:v>
                </c:pt>
                <c:pt idx="6">
                  <c:v>-12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934F-488B-AFC1-59DF4FFF0DBD}"/>
            </c:ext>
          </c:extLst>
        </c:ser>
        <c:ser>
          <c:idx val="4"/>
          <c:order val="4"/>
          <c:tx>
            <c:strRef>
              <c:f>Munka2!$F$25</c:f>
              <c:strCache>
                <c:ptCount val="1"/>
                <c:pt idx="0">
                  <c:v>Április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934F-488B-AFC1-59DF4FFF0DBD}"/>
              </c:ext>
            </c:extLst>
          </c:dPt>
          <c:dLbls>
            <c:dLbl>
              <c:idx val="0"/>
              <c:layout>
                <c:manualLayout>
                  <c:x val="0"/>
                  <c:y val="-1.46667416043490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934F-488B-AFC1-59DF4FFF0DBD}"/>
                </c:ext>
              </c:extLst>
            </c:dLbl>
            <c:dLbl>
              <c:idx val="1"/>
              <c:layout>
                <c:manualLayout>
                  <c:x val="-1.3887795275590552E-3"/>
                  <c:y val="-9.77782773623270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934F-488B-AFC1-59DF4FFF0DBD}"/>
                </c:ext>
              </c:extLst>
            </c:dLbl>
            <c:dLbl>
              <c:idx val="2"/>
              <c:layout>
                <c:manualLayout>
                  <c:x val="1.0185067526415994E-16"/>
                  <c:y val="-7.333370802174617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934F-488B-AFC1-59DF4FFF0DBD}"/>
                </c:ext>
              </c:extLst>
            </c:dLbl>
            <c:dLbl>
              <c:idx val="3"/>
              <c:layout>
                <c:manualLayout>
                  <c:x val="-4.1666666666666666E-3"/>
                  <c:y val="-7.33337080217457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934F-488B-AFC1-59DF4FFF0DBD}"/>
                </c:ext>
              </c:extLst>
            </c:dLbl>
            <c:dLbl>
              <c:idx val="4"/>
              <c:layout>
                <c:manualLayout>
                  <c:x val="5.5559930008748908E-3"/>
                  <c:y val="-1.46667416043490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934F-488B-AFC1-59DF4FFF0DBD}"/>
                </c:ext>
              </c:extLst>
            </c:dLbl>
            <c:dLbl>
              <c:idx val="5"/>
              <c:layout>
                <c:manualLayout>
                  <c:x val="6.9445538057743804E-3"/>
                  <c:y val="-1.466674160434907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3020888013998248E-2"/>
                      <c:h val="7.571714977091396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F-934F-488B-AFC1-59DF4FFF0DBD}"/>
                </c:ext>
              </c:extLst>
            </c:dLbl>
            <c:dLbl>
              <c:idx val="6"/>
              <c:layout>
                <c:manualLayout>
                  <c:x val="1.5278105861767382E-2"/>
                  <c:y val="-1.46667416043490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934F-488B-AFC1-59DF4FFF0DB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Munka2!$A$26:$A$32</c:f>
              <c:strCache>
                <c:ptCount val="7"/>
                <c:pt idx="0">
                  <c:v>Kapacitás jelenlegi szintje</c:v>
                </c:pt>
                <c:pt idx="1">
                  <c:v>Eddig megvalósított beruházások*</c:v>
                </c:pt>
                <c:pt idx="2">
                  <c:v>Árbevétel jelenlegi szintje</c:v>
                </c:pt>
                <c:pt idx="3">
                  <c:v>Jelenlegi helyzet indexe</c:v>
                </c:pt>
                <c:pt idx="4">
                  <c:v>Vevői rendelésállomány</c:v>
                </c:pt>
                <c:pt idx="5">
                  <c:v>Üzleti környezet jelenleg</c:v>
                </c:pt>
                <c:pt idx="6">
                  <c:v>Beszállítói rendelésállomány</c:v>
                </c:pt>
              </c:strCache>
            </c:strRef>
          </c:cat>
          <c:val>
            <c:numRef>
              <c:f>Munka2!$F$26:$F$32</c:f>
              <c:numCache>
                <c:formatCode>General\ "pont"</c:formatCode>
                <c:ptCount val="7"/>
                <c:pt idx="0">
                  <c:v>-25</c:v>
                </c:pt>
                <c:pt idx="1">
                  <c:v>-17</c:v>
                </c:pt>
                <c:pt idx="2">
                  <c:v>-14</c:v>
                </c:pt>
                <c:pt idx="3">
                  <c:v>-12</c:v>
                </c:pt>
                <c:pt idx="4">
                  <c:v>-7</c:v>
                </c:pt>
                <c:pt idx="5">
                  <c:v>-4</c:v>
                </c:pt>
                <c:pt idx="6">
                  <c:v>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934F-488B-AFC1-59DF4FFF0DB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100"/>
        <c:axId val="1419960191"/>
        <c:axId val="1419959359"/>
      </c:barChart>
      <c:catAx>
        <c:axId val="141996019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419959359"/>
        <c:crosses val="autoZero"/>
        <c:auto val="1"/>
        <c:lblAlgn val="ctr"/>
        <c:lblOffset val="100"/>
        <c:noMultiLvlLbl val="0"/>
      </c:catAx>
      <c:valAx>
        <c:axId val="1419959359"/>
        <c:scaling>
          <c:orientation val="minMax"/>
          <c:max val="0"/>
          <c:min val="-60"/>
        </c:scaling>
        <c:delete val="0"/>
        <c:axPos val="b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419960191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962150043744534"/>
          <c:y val="2.6126370091533933E-2"/>
          <c:w val="0.48263549868766414"/>
          <c:h val="0.7989294359845957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Munka2!$B$38</c:f>
              <c:strCache>
                <c:ptCount val="1"/>
                <c:pt idx="0">
                  <c:v>December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chemeClr val="accent3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720-44C1-BCC0-07B20ABE1602}"/>
              </c:ext>
            </c:extLst>
          </c:dPt>
          <c:dLbls>
            <c:delete val="1"/>
          </c:dLbls>
          <c:cat>
            <c:strRef>
              <c:f>Munka2!$A$39:$A$45</c:f>
              <c:strCache>
                <c:ptCount val="7"/>
                <c:pt idx="0">
                  <c:v>Bérszint 3 hónap múlva</c:v>
                </c:pt>
                <c:pt idx="1">
                  <c:v>Foglalkoztatás 3 hónap múlva</c:v>
                </c:pt>
                <c:pt idx="2">
                  <c:v>Üzleti környezet 3 hónap múlva</c:v>
                </c:pt>
                <c:pt idx="3">
                  <c:v>Várakozások indexe</c:v>
                </c:pt>
                <c:pt idx="4">
                  <c:v>Kapacitás-kihasználtság 3 hónap múlva</c:v>
                </c:pt>
                <c:pt idx="5">
                  <c:v>Árbevétel 3 hónap múlva</c:v>
                </c:pt>
                <c:pt idx="6">
                  <c:v>Beruházás 3 hónap múlva</c:v>
                </c:pt>
              </c:strCache>
            </c:strRef>
          </c:cat>
          <c:val>
            <c:numRef>
              <c:f>Munka2!$B$39:$B$45</c:f>
              <c:numCache>
                <c:formatCode>General\ "pont"</c:formatCode>
                <c:ptCount val="7"/>
                <c:pt idx="0">
                  <c:v>17</c:v>
                </c:pt>
                <c:pt idx="1">
                  <c:v>2</c:v>
                </c:pt>
                <c:pt idx="2">
                  <c:v>-10</c:v>
                </c:pt>
                <c:pt idx="3">
                  <c:v>4</c:v>
                </c:pt>
                <c:pt idx="4">
                  <c:v>0</c:v>
                </c:pt>
                <c:pt idx="5">
                  <c:v>0</c:v>
                </c:pt>
                <c:pt idx="6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720-44C1-BCC0-07B20ABE1602}"/>
            </c:ext>
          </c:extLst>
        </c:ser>
        <c:ser>
          <c:idx val="1"/>
          <c:order val="1"/>
          <c:tx>
            <c:strRef>
              <c:f>Munka2!$C$38</c:f>
              <c:strCache>
                <c:ptCount val="1"/>
                <c:pt idx="0">
                  <c:v>Január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2720-44C1-BCC0-07B20ABE1602}"/>
              </c:ext>
            </c:extLst>
          </c:dPt>
          <c:dLbls>
            <c:delete val="1"/>
          </c:dLbls>
          <c:cat>
            <c:strRef>
              <c:f>Munka2!$A$39:$A$45</c:f>
              <c:strCache>
                <c:ptCount val="7"/>
                <c:pt idx="0">
                  <c:v>Bérszint 3 hónap múlva</c:v>
                </c:pt>
                <c:pt idx="1">
                  <c:v>Foglalkoztatás 3 hónap múlva</c:v>
                </c:pt>
                <c:pt idx="2">
                  <c:v>Üzleti környezet 3 hónap múlva</c:v>
                </c:pt>
                <c:pt idx="3">
                  <c:v>Várakozások indexe</c:v>
                </c:pt>
                <c:pt idx="4">
                  <c:v>Kapacitás-kihasználtság 3 hónap múlva</c:v>
                </c:pt>
                <c:pt idx="5">
                  <c:v>Árbevétel 3 hónap múlva</c:v>
                </c:pt>
                <c:pt idx="6">
                  <c:v>Beruházás 3 hónap múlva</c:v>
                </c:pt>
              </c:strCache>
            </c:strRef>
          </c:cat>
          <c:val>
            <c:numRef>
              <c:f>Munka2!$C$39:$C$45</c:f>
              <c:numCache>
                <c:formatCode>General\ "pont"</c:formatCode>
                <c:ptCount val="7"/>
                <c:pt idx="0">
                  <c:v>21</c:v>
                </c:pt>
                <c:pt idx="1">
                  <c:v>8</c:v>
                </c:pt>
                <c:pt idx="2">
                  <c:v>7</c:v>
                </c:pt>
                <c:pt idx="3">
                  <c:v>17</c:v>
                </c:pt>
                <c:pt idx="4">
                  <c:v>17</c:v>
                </c:pt>
                <c:pt idx="5">
                  <c:v>19</c:v>
                </c:pt>
                <c:pt idx="6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720-44C1-BCC0-07B20ABE1602}"/>
            </c:ext>
          </c:extLst>
        </c:ser>
        <c:ser>
          <c:idx val="2"/>
          <c:order val="2"/>
          <c:tx>
            <c:strRef>
              <c:f>Munka2!$D$38</c:f>
              <c:strCache>
                <c:ptCount val="1"/>
                <c:pt idx="0">
                  <c:v>Február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2720-44C1-BCC0-07B20ABE1602}"/>
              </c:ext>
            </c:extLst>
          </c:dPt>
          <c:dLbls>
            <c:delete val="1"/>
          </c:dLbls>
          <c:cat>
            <c:strRef>
              <c:f>Munka2!$A$39:$A$45</c:f>
              <c:strCache>
                <c:ptCount val="7"/>
                <c:pt idx="0">
                  <c:v>Bérszint 3 hónap múlva</c:v>
                </c:pt>
                <c:pt idx="1">
                  <c:v>Foglalkoztatás 3 hónap múlva</c:v>
                </c:pt>
                <c:pt idx="2">
                  <c:v>Üzleti környezet 3 hónap múlva</c:v>
                </c:pt>
                <c:pt idx="3">
                  <c:v>Várakozások indexe</c:v>
                </c:pt>
                <c:pt idx="4">
                  <c:v>Kapacitás-kihasználtság 3 hónap múlva</c:v>
                </c:pt>
                <c:pt idx="5">
                  <c:v>Árbevétel 3 hónap múlva</c:v>
                </c:pt>
                <c:pt idx="6">
                  <c:v>Beruházás 3 hónap múlva</c:v>
                </c:pt>
              </c:strCache>
            </c:strRef>
          </c:cat>
          <c:val>
            <c:numRef>
              <c:f>Munka2!$D$39:$D$45</c:f>
              <c:numCache>
                <c:formatCode>General\ "pont"</c:formatCode>
                <c:ptCount val="7"/>
                <c:pt idx="0">
                  <c:v>17</c:v>
                </c:pt>
                <c:pt idx="1">
                  <c:v>9</c:v>
                </c:pt>
                <c:pt idx="2">
                  <c:v>17</c:v>
                </c:pt>
                <c:pt idx="3">
                  <c:v>21</c:v>
                </c:pt>
                <c:pt idx="4">
                  <c:v>23</c:v>
                </c:pt>
                <c:pt idx="5">
                  <c:v>24</c:v>
                </c:pt>
                <c:pt idx="6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720-44C1-BCC0-07B20ABE1602}"/>
            </c:ext>
          </c:extLst>
        </c:ser>
        <c:ser>
          <c:idx val="3"/>
          <c:order val="3"/>
          <c:tx>
            <c:strRef>
              <c:f>Munka2!$E$38</c:f>
              <c:strCache>
                <c:ptCount val="1"/>
                <c:pt idx="0">
                  <c:v>Március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2720-44C1-BCC0-07B20ABE1602}"/>
              </c:ext>
            </c:extLst>
          </c:dPt>
          <c:dLbls>
            <c:delete val="1"/>
          </c:dLbls>
          <c:cat>
            <c:strRef>
              <c:f>Munka2!$A$39:$A$45</c:f>
              <c:strCache>
                <c:ptCount val="7"/>
                <c:pt idx="0">
                  <c:v>Bérszint 3 hónap múlva</c:v>
                </c:pt>
                <c:pt idx="1">
                  <c:v>Foglalkoztatás 3 hónap múlva</c:v>
                </c:pt>
                <c:pt idx="2">
                  <c:v>Üzleti környezet 3 hónap múlva</c:v>
                </c:pt>
                <c:pt idx="3">
                  <c:v>Várakozások indexe</c:v>
                </c:pt>
                <c:pt idx="4">
                  <c:v>Kapacitás-kihasználtság 3 hónap múlva</c:v>
                </c:pt>
                <c:pt idx="5">
                  <c:v>Árbevétel 3 hónap múlva</c:v>
                </c:pt>
                <c:pt idx="6">
                  <c:v>Beruházás 3 hónap múlva</c:v>
                </c:pt>
              </c:strCache>
            </c:strRef>
          </c:cat>
          <c:val>
            <c:numRef>
              <c:f>Munka2!$E$39:$E$45</c:f>
              <c:numCache>
                <c:formatCode>General\ "pont"</c:formatCode>
                <c:ptCount val="7"/>
                <c:pt idx="0">
                  <c:v>11</c:v>
                </c:pt>
                <c:pt idx="1">
                  <c:v>9</c:v>
                </c:pt>
                <c:pt idx="2">
                  <c:v>12</c:v>
                </c:pt>
                <c:pt idx="3">
                  <c:v>18</c:v>
                </c:pt>
                <c:pt idx="4">
                  <c:v>20</c:v>
                </c:pt>
                <c:pt idx="5">
                  <c:v>24</c:v>
                </c:pt>
                <c:pt idx="6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2720-44C1-BCC0-07B20ABE1602}"/>
            </c:ext>
          </c:extLst>
        </c:ser>
        <c:ser>
          <c:idx val="4"/>
          <c:order val="4"/>
          <c:tx>
            <c:strRef>
              <c:f>Munka2!$F$38</c:f>
              <c:strCache>
                <c:ptCount val="1"/>
                <c:pt idx="0">
                  <c:v>Április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2720-44C1-BCC0-07B20ABE1602}"/>
              </c:ext>
            </c:extLst>
          </c:dPt>
          <c:dLbls>
            <c:dLbl>
              <c:idx val="6"/>
              <c:layout>
                <c:manualLayout>
                  <c:x val="1.3888888888887764E-3"/>
                  <c:y val="-3.5626868306637156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193055555555554"/>
                      <c:h val="7.5944701115822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E-2720-44C1-BCC0-07B20ABE160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Munka2!$A$39:$A$45</c:f>
              <c:strCache>
                <c:ptCount val="7"/>
                <c:pt idx="0">
                  <c:v>Bérszint 3 hónap múlva</c:v>
                </c:pt>
                <c:pt idx="1">
                  <c:v>Foglalkoztatás 3 hónap múlva</c:v>
                </c:pt>
                <c:pt idx="2">
                  <c:v>Üzleti környezet 3 hónap múlva</c:v>
                </c:pt>
                <c:pt idx="3">
                  <c:v>Várakozások indexe</c:v>
                </c:pt>
                <c:pt idx="4">
                  <c:v>Kapacitás-kihasználtság 3 hónap múlva</c:v>
                </c:pt>
                <c:pt idx="5">
                  <c:v>Árbevétel 3 hónap múlva</c:v>
                </c:pt>
                <c:pt idx="6">
                  <c:v>Beruházás 3 hónap múlva</c:v>
                </c:pt>
              </c:strCache>
            </c:strRef>
          </c:cat>
          <c:val>
            <c:numRef>
              <c:f>Munka2!$F$39:$F$45</c:f>
              <c:numCache>
                <c:formatCode>General\ "pont"</c:formatCode>
                <c:ptCount val="7"/>
                <c:pt idx="0">
                  <c:v>16</c:v>
                </c:pt>
                <c:pt idx="1">
                  <c:v>17</c:v>
                </c:pt>
                <c:pt idx="2">
                  <c:v>25</c:v>
                </c:pt>
                <c:pt idx="3">
                  <c:v>27</c:v>
                </c:pt>
                <c:pt idx="4">
                  <c:v>30</c:v>
                </c:pt>
                <c:pt idx="5">
                  <c:v>32</c:v>
                </c:pt>
                <c:pt idx="6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2720-44C1-BCC0-07B20ABE160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100"/>
        <c:axId val="1999188895"/>
        <c:axId val="1999190975"/>
      </c:barChart>
      <c:catAx>
        <c:axId val="199918889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999190975"/>
        <c:crosses val="autoZero"/>
        <c:auto val="1"/>
        <c:lblAlgn val="ctr"/>
        <c:lblOffset val="0"/>
        <c:noMultiLvlLbl val="0"/>
      </c:catAx>
      <c:valAx>
        <c:axId val="1999190975"/>
        <c:scaling>
          <c:orientation val="minMax"/>
          <c:max val="40"/>
        </c:scaling>
        <c:delete val="0"/>
        <c:axPos val="b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999188895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69575678040245"/>
          <c:y val="4.1733570776120554E-2"/>
          <c:w val="0.84658202099737534"/>
          <c:h val="0.77772358305112332"/>
        </c:manualLayout>
      </c:layout>
      <c:lineChart>
        <c:grouping val="standard"/>
        <c:varyColors val="0"/>
        <c:ser>
          <c:idx val="0"/>
          <c:order val="0"/>
          <c:tx>
            <c:strRef>
              <c:f>Indexek!$B$60</c:f>
              <c:strCache>
                <c:ptCount val="1"/>
                <c:pt idx="0">
                  <c:v>Mikro</c:v>
                </c:pt>
              </c:strCache>
            </c:strRef>
          </c:tx>
          <c:spPr>
            <a:ln w="76200" cap="rnd">
              <a:solidFill>
                <a:schemeClr val="accent1">
                  <a:lumMod val="40000"/>
                  <a:lumOff val="60000"/>
                </a:schemeClr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chemeClr val="accent1">
                  <a:lumMod val="40000"/>
                  <a:lumOff val="60000"/>
                </a:schemeClr>
              </a:solidFill>
              <a:ln w="9525">
                <a:noFill/>
              </a:ln>
              <a:effectLst/>
            </c:spPr>
          </c:marker>
          <c:dLbls>
            <c:dLbl>
              <c:idx val="0"/>
              <c:layout>
                <c:manualLayout>
                  <c:x val="-0.11534383202099738"/>
                  <c:y val="-2.744157863278019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87E9-426D-83C2-FBFDB6F61FE8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87E9-426D-83C2-FBFDB6F61FE8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87E9-426D-83C2-FBFDB6F61FE8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87E9-426D-83C2-FBFDB6F61FE8}"/>
                </c:ext>
              </c:extLst>
            </c:dLbl>
            <c:dLbl>
              <c:idx val="4"/>
              <c:layout>
                <c:manualLayout>
                  <c:x val="-9.152449693788276E-4"/>
                  <c:y val="-9.1688433625779307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87E9-426D-83C2-FBFDB6F61FE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accent1">
                        <a:lumMod val="40000"/>
                        <a:lumOff val="6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Indexek!$A$61:$A$65</c:f>
              <c:strCache>
                <c:ptCount val="5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</c:strCache>
            </c:strRef>
          </c:cat>
          <c:val>
            <c:numRef>
              <c:f>Indexek!$B$61:$B$65</c:f>
              <c:numCache>
                <c:formatCode>General\ "pont"</c:formatCode>
                <c:ptCount val="5"/>
                <c:pt idx="0">
                  <c:v>-10</c:v>
                </c:pt>
                <c:pt idx="1">
                  <c:v>5</c:v>
                </c:pt>
                <c:pt idx="2">
                  <c:v>8</c:v>
                </c:pt>
                <c:pt idx="3">
                  <c:v>3</c:v>
                </c:pt>
                <c:pt idx="4">
                  <c:v>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7E9-426D-83C2-FBFDB6F61FE8}"/>
            </c:ext>
          </c:extLst>
        </c:ser>
        <c:ser>
          <c:idx val="1"/>
          <c:order val="1"/>
          <c:tx>
            <c:strRef>
              <c:f>Indexek!$C$60</c:f>
              <c:strCache>
                <c:ptCount val="1"/>
                <c:pt idx="0">
                  <c:v>Kis</c:v>
                </c:pt>
              </c:strCache>
            </c:strRef>
          </c:tx>
          <c:spPr>
            <a:ln w="762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0"/>
              <c:layout>
                <c:manualLayout>
                  <c:x val="-0.10656944444444444"/>
                  <c:y val="-1.3376711039199572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87E9-426D-83C2-FBFDB6F61FE8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7E9-426D-83C2-FBFDB6F61FE8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87E9-426D-83C2-FBFDB6F61FE8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87E9-426D-83C2-FBFDB6F61FE8}"/>
                </c:ext>
              </c:extLst>
            </c:dLbl>
            <c:dLbl>
              <c:idx val="4"/>
              <c:layout>
                <c:manualLayout>
                  <c:x val="-2.3041338582677163E-3"/>
                  <c:y val="-3.788314164432418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87E9-426D-83C2-FBFDB6F61FE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Indexek!$A$61:$A$65</c:f>
              <c:strCache>
                <c:ptCount val="5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</c:strCache>
            </c:strRef>
          </c:cat>
          <c:val>
            <c:numRef>
              <c:f>Indexek!$C$61:$C$65</c:f>
              <c:numCache>
                <c:formatCode>General\ "pont"</c:formatCode>
                <c:ptCount val="5"/>
                <c:pt idx="0">
                  <c:v>1</c:v>
                </c:pt>
                <c:pt idx="1">
                  <c:v>16</c:v>
                </c:pt>
                <c:pt idx="2">
                  <c:v>25</c:v>
                </c:pt>
                <c:pt idx="3">
                  <c:v>16</c:v>
                </c:pt>
                <c:pt idx="4">
                  <c:v>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7E9-426D-83C2-FBFDB6F61FE8}"/>
            </c:ext>
          </c:extLst>
        </c:ser>
        <c:ser>
          <c:idx val="2"/>
          <c:order val="2"/>
          <c:tx>
            <c:strRef>
              <c:f>Indexek!$D$60</c:f>
              <c:strCache>
                <c:ptCount val="1"/>
                <c:pt idx="0">
                  <c:v>Közép</c:v>
                </c:pt>
              </c:strCache>
            </c:strRef>
          </c:tx>
          <c:spPr>
            <a:ln w="762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0"/>
              <c:layout>
                <c:manualLayout>
                  <c:x val="-0.10873961067366582"/>
                  <c:y val="-4.30387661525635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87E9-426D-83C2-FBFDB6F61FE8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7E9-426D-83C2-FBFDB6F61FE8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7E9-426D-83C2-FBFDB6F61FE8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7E9-426D-83C2-FBFDB6F61FE8}"/>
                </c:ext>
              </c:extLst>
            </c:dLbl>
            <c:dLbl>
              <c:idx val="4"/>
              <c:layout>
                <c:manualLayout>
                  <c:x val="4.6403105861766263E-3"/>
                  <c:y val="1.468087870274678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87E9-426D-83C2-FBFDB6F61FE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Indexek!$A$61:$A$65</c:f>
              <c:strCache>
                <c:ptCount val="5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</c:strCache>
            </c:strRef>
          </c:cat>
          <c:val>
            <c:numRef>
              <c:f>Indexek!$D$61:$D$65</c:f>
              <c:numCache>
                <c:formatCode>General\ "pont"</c:formatCode>
                <c:ptCount val="5"/>
                <c:pt idx="0">
                  <c:v>10</c:v>
                </c:pt>
                <c:pt idx="1">
                  <c:v>27</c:v>
                </c:pt>
                <c:pt idx="2">
                  <c:v>30</c:v>
                </c:pt>
                <c:pt idx="3">
                  <c:v>31</c:v>
                </c:pt>
                <c:pt idx="4">
                  <c:v>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7E9-426D-83C2-FBFDB6F61FE8}"/>
            </c:ext>
          </c:extLst>
        </c:ser>
        <c:ser>
          <c:idx val="3"/>
          <c:order val="3"/>
          <c:tx>
            <c:strRef>
              <c:f>Indexek!$E$60</c:f>
              <c:strCache>
                <c:ptCount val="1"/>
                <c:pt idx="0">
                  <c:v>Nagy</c:v>
                </c:pt>
              </c:strCache>
            </c:strRef>
          </c:tx>
          <c:spPr>
            <a:ln w="762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0"/>
              <c:layout>
                <c:manualLayout>
                  <c:x val="-9.0684055118110257E-2"/>
                  <c:y val="-5.870111066987970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87E9-426D-83C2-FBFDB6F61FE8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7E9-426D-83C2-FBFDB6F61FE8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7E9-426D-83C2-FBFDB6F61FE8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7E9-426D-83C2-FBFDB6F61FE8}"/>
                </c:ext>
              </c:extLst>
            </c:dLbl>
            <c:dLbl>
              <c:idx val="4"/>
              <c:layout>
                <c:manualLayout>
                  <c:x val="4.6403105861766263E-3"/>
                  <c:y val="-1.1970799799061575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87E9-426D-83C2-FBFDB6F61FE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Indexek!$A$61:$A$65</c:f>
              <c:strCache>
                <c:ptCount val="5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</c:strCache>
            </c:strRef>
          </c:cat>
          <c:val>
            <c:numRef>
              <c:f>Indexek!$E$61:$E$65</c:f>
              <c:numCache>
                <c:formatCode>General\ "pont"</c:formatCode>
                <c:ptCount val="5"/>
                <c:pt idx="0">
                  <c:v>19</c:v>
                </c:pt>
                <c:pt idx="1">
                  <c:v>31</c:v>
                </c:pt>
                <c:pt idx="2">
                  <c:v>37</c:v>
                </c:pt>
                <c:pt idx="3">
                  <c:v>38</c:v>
                </c:pt>
                <c:pt idx="4">
                  <c:v>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7E9-426D-83C2-FBFDB6F61FE8}"/>
            </c:ext>
          </c:extLst>
        </c:ser>
        <c:ser>
          <c:idx val="4"/>
          <c:order val="4"/>
          <c:tx>
            <c:strRef>
              <c:f>Indexek!$F$60</c:f>
              <c:strCache>
                <c:ptCount val="1"/>
                <c:pt idx="0">
                  <c:v>Várakozások indexe</c:v>
                </c:pt>
              </c:strCache>
            </c:strRef>
          </c:tx>
          <c:spPr>
            <a:ln w="762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0"/>
              <c:layout>
                <c:manualLayout>
                  <c:x val="-0.1027777777777778"/>
                  <c:y val="-1.30519537644302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87E9-426D-83C2-FBFDB6F61FE8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7E9-426D-83C2-FBFDB6F61FE8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87E9-426D-83C2-FBFDB6F61FE8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87E9-426D-83C2-FBFDB6F61FE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Indexek!$A$61:$A$65</c:f>
              <c:strCache>
                <c:ptCount val="5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</c:strCache>
            </c:strRef>
          </c:cat>
          <c:val>
            <c:numRef>
              <c:f>Indexek!$F$61:$F$65</c:f>
              <c:numCache>
                <c:formatCode>General\ "pont"</c:formatCode>
                <c:ptCount val="5"/>
                <c:pt idx="0">
                  <c:v>4</c:v>
                </c:pt>
                <c:pt idx="1">
                  <c:v>17</c:v>
                </c:pt>
                <c:pt idx="2">
                  <c:v>21</c:v>
                </c:pt>
                <c:pt idx="3">
                  <c:v>18</c:v>
                </c:pt>
                <c:pt idx="4">
                  <c:v>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87E9-426D-83C2-FBFDB6F61FE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005343440"/>
        <c:axId val="1005346064"/>
      </c:lineChart>
      <c:catAx>
        <c:axId val="1005343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5346064"/>
        <c:crosses val="autoZero"/>
        <c:auto val="1"/>
        <c:lblAlgn val="ctr"/>
        <c:lblOffset val="0"/>
        <c:noMultiLvlLbl val="0"/>
      </c:catAx>
      <c:valAx>
        <c:axId val="1005346064"/>
        <c:scaling>
          <c:orientation val="minMax"/>
          <c:max val="40"/>
          <c:min val="-1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5343440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2788145231846018"/>
          <c:y val="0.91188574627988483"/>
          <c:w val="0.76784820647419072"/>
          <c:h val="7.245190920279899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'Új verzió'!$B$55</c:f>
              <c:strCache>
                <c:ptCount val="1"/>
                <c:pt idx="0">
                  <c:v>Mikro</c:v>
                </c:pt>
              </c:strCache>
            </c:strRef>
          </c:tx>
          <c:spPr>
            <a:ln w="76200" cap="rnd">
              <a:solidFill>
                <a:schemeClr val="accent1">
                  <a:lumMod val="40000"/>
                  <a:lumOff val="60000"/>
                </a:schemeClr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chemeClr val="accent1">
                  <a:lumMod val="40000"/>
                  <a:lumOff val="60000"/>
                </a:schemeClr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4"/>
              <c:spPr>
                <a:solidFill>
                  <a:schemeClr val="accent1">
                    <a:lumMod val="40000"/>
                    <a:lumOff val="60000"/>
                  </a:schemeClr>
                </a:solidFill>
                <a:ln w="9525">
                  <a:noFill/>
                </a:ln>
                <a:effectLst/>
              </c:spPr>
            </c:marker>
            <c:bubble3D val="0"/>
            <c:spPr>
              <a:ln w="76200" cap="rnd">
                <a:solidFill>
                  <a:schemeClr val="accent1">
                    <a:lumMod val="40000"/>
                    <a:lumOff val="60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D83A-4A22-A67F-22411AE865B3}"/>
              </c:ext>
            </c:extLst>
          </c:dPt>
          <c:dPt>
            <c:idx val="4"/>
            <c:marker>
              <c:symbol val="circle"/>
              <c:size val="14"/>
              <c:spPr>
                <a:solidFill>
                  <a:schemeClr val="accent1">
                    <a:lumMod val="40000"/>
                    <a:lumOff val="60000"/>
                  </a:schemeClr>
                </a:solidFill>
                <a:ln w="9525">
                  <a:noFill/>
                </a:ln>
                <a:effectLst/>
              </c:spPr>
            </c:marker>
            <c:bubble3D val="0"/>
            <c:spPr>
              <a:ln w="76200" cap="rnd">
                <a:solidFill>
                  <a:schemeClr val="accent1">
                    <a:lumMod val="40000"/>
                    <a:lumOff val="60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D83A-4A22-A67F-22411AE865B3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83A-4A22-A67F-22411AE865B3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D83A-4A22-A67F-22411AE865B3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D83A-4A22-A67F-22411AE865B3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D83A-4A22-A67F-22411AE865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verzió'!$A$56:$A$60</c:f>
              <c:strCache>
                <c:ptCount val="5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</c:strCache>
            </c:strRef>
          </c:cat>
          <c:val>
            <c:numRef>
              <c:f>'Új verzió'!$B$56:$B$60</c:f>
              <c:numCache>
                <c:formatCode>0%</c:formatCode>
                <c:ptCount val="5"/>
                <c:pt idx="0">
                  <c:v>0.77494545454545438</c:v>
                </c:pt>
                <c:pt idx="1">
                  <c:v>0.67519035532994942</c:v>
                </c:pt>
                <c:pt idx="2">
                  <c:v>0.71971608832807565</c:v>
                </c:pt>
                <c:pt idx="3">
                  <c:v>0.7</c:v>
                </c:pt>
                <c:pt idx="4">
                  <c:v>0.75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D83A-4A22-A67F-22411AE865B3}"/>
            </c:ext>
          </c:extLst>
        </c:ser>
        <c:ser>
          <c:idx val="1"/>
          <c:order val="1"/>
          <c:tx>
            <c:strRef>
              <c:f>'Új verzió'!$C$55</c:f>
              <c:strCache>
                <c:ptCount val="1"/>
                <c:pt idx="0">
                  <c:v>Kis</c:v>
                </c:pt>
              </c:strCache>
            </c:strRef>
          </c:tx>
          <c:spPr>
            <a:ln w="762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4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spPr>
              <a:ln w="76200" cap="rnd">
                <a:solidFill>
                  <a:srgbClr val="00B0F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6-D83A-4A22-A67F-22411AE865B3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83A-4A22-A67F-22411AE865B3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D83A-4A22-A67F-22411AE865B3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D83A-4A22-A67F-22411AE865B3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D83A-4A22-A67F-22411AE865B3}"/>
                </c:ext>
              </c:extLst>
            </c:dLbl>
            <c:dLbl>
              <c:idx val="4"/>
              <c:layout>
                <c:manualLayout>
                  <c:x val="5.5555555555555558E-3"/>
                  <c:y val="2.86744285811049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D83A-4A22-A67F-22411AE865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verzió'!$A$56:$A$60</c:f>
              <c:strCache>
                <c:ptCount val="5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</c:strCache>
            </c:strRef>
          </c:cat>
          <c:val>
            <c:numRef>
              <c:f>'Új verzió'!$C$56:$C$60</c:f>
              <c:numCache>
                <c:formatCode>0%</c:formatCode>
                <c:ptCount val="5"/>
                <c:pt idx="0">
                  <c:v>0.85590062111801246</c:v>
                </c:pt>
                <c:pt idx="1">
                  <c:v>0.77149837133550492</c:v>
                </c:pt>
                <c:pt idx="2">
                  <c:v>0.83971553610503291</c:v>
                </c:pt>
                <c:pt idx="3">
                  <c:v>0.87</c:v>
                </c:pt>
                <c:pt idx="4">
                  <c:v>0.9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D83A-4A22-A67F-22411AE865B3}"/>
            </c:ext>
          </c:extLst>
        </c:ser>
        <c:ser>
          <c:idx val="2"/>
          <c:order val="2"/>
          <c:tx>
            <c:strRef>
              <c:f>'Új verzió'!$D$55</c:f>
              <c:strCache>
                <c:ptCount val="1"/>
                <c:pt idx="0">
                  <c:v>Közép</c:v>
                </c:pt>
              </c:strCache>
            </c:strRef>
          </c:tx>
          <c:spPr>
            <a:ln w="762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D83A-4A22-A67F-22411AE865B3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D83A-4A22-A67F-22411AE865B3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D83A-4A22-A67F-22411AE865B3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D83A-4A22-A67F-22411AE865B3}"/>
                </c:ext>
              </c:extLst>
            </c:dLbl>
            <c:dLbl>
              <c:idx val="4"/>
              <c:layout>
                <c:manualLayout>
                  <c:x val="5.5555555555555558E-3"/>
                  <c:y val="-3.82325714414733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D83A-4A22-A67F-22411AE865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verzió'!$A$56:$A$60</c:f>
              <c:strCache>
                <c:ptCount val="5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</c:strCache>
            </c:strRef>
          </c:cat>
          <c:val>
            <c:numRef>
              <c:f>'Új verzió'!$D$56:$D$60</c:f>
              <c:numCache>
                <c:formatCode>0%</c:formatCode>
                <c:ptCount val="5"/>
                <c:pt idx="0">
                  <c:v>0.8844537815126049</c:v>
                </c:pt>
                <c:pt idx="1">
                  <c:v>0.80644171779141105</c:v>
                </c:pt>
                <c:pt idx="2">
                  <c:v>0.89417808219178063</c:v>
                </c:pt>
                <c:pt idx="3">
                  <c:v>0.92</c:v>
                </c:pt>
                <c:pt idx="4">
                  <c:v>0.94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D83A-4A22-A67F-22411AE865B3}"/>
            </c:ext>
          </c:extLst>
        </c:ser>
        <c:ser>
          <c:idx val="3"/>
          <c:order val="3"/>
          <c:tx>
            <c:strRef>
              <c:f>'Új verzió'!$E$55</c:f>
              <c:strCache>
                <c:ptCount val="1"/>
                <c:pt idx="0">
                  <c:v>Nagy</c:v>
                </c:pt>
              </c:strCache>
            </c:strRef>
          </c:tx>
          <c:spPr>
            <a:ln w="762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D83A-4A22-A67F-22411AE865B3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D83A-4A22-A67F-22411AE865B3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D83A-4A22-A67F-22411AE865B3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D83A-4A22-A67F-22411AE865B3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4-D83A-4A22-A67F-22411AE865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verzió'!$A$56:$A$60</c:f>
              <c:strCache>
                <c:ptCount val="5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</c:strCache>
            </c:strRef>
          </c:cat>
          <c:val>
            <c:numRef>
              <c:f>'Új verzió'!$E$56:$E$60</c:f>
              <c:numCache>
                <c:formatCode>0%</c:formatCode>
                <c:ptCount val="5"/>
                <c:pt idx="0">
                  <c:v>0.91455696202531644</c:v>
                </c:pt>
                <c:pt idx="1">
                  <c:v>0.96574074074074079</c:v>
                </c:pt>
                <c:pt idx="2">
                  <c:v>0.96964285714285703</c:v>
                </c:pt>
                <c:pt idx="3">
                  <c:v>0.97</c:v>
                </c:pt>
                <c:pt idx="4">
                  <c:v>1.08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D83A-4A22-A67F-22411AE865B3}"/>
            </c:ext>
          </c:extLst>
        </c:ser>
        <c:ser>
          <c:idx val="4"/>
          <c:order val="4"/>
          <c:tx>
            <c:strRef>
              <c:f>'Új verzió'!$F$55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762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4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spPr>
              <a:ln w="76200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B-D83A-4A22-A67F-22411AE865B3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83A-4A22-A67F-22411AE865B3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D83A-4A22-A67F-22411AE865B3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D83A-4A22-A67F-22411AE865B3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D83A-4A22-A67F-22411AE865B3}"/>
                </c:ext>
              </c:extLst>
            </c:dLbl>
            <c:dLbl>
              <c:idx val="4"/>
              <c:layout>
                <c:manualLayout>
                  <c:x val="5.5555555555555558E-3"/>
                  <c:y val="-4.3807648706992051E-17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D83A-4A22-A67F-22411AE865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verzió'!$A$56:$A$60</c:f>
              <c:strCache>
                <c:ptCount val="5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</c:strCache>
            </c:strRef>
          </c:cat>
          <c:val>
            <c:numRef>
              <c:f>'Új verzió'!$F$56:$F$60</c:f>
              <c:numCache>
                <c:formatCode>0%</c:formatCode>
                <c:ptCount val="5"/>
                <c:pt idx="0">
                  <c:v>0.84343437799511489</c:v>
                </c:pt>
                <c:pt idx="1">
                  <c:v>0.80854755775995901</c:v>
                </c:pt>
                <c:pt idx="2">
                  <c:v>0.83041966094741682</c:v>
                </c:pt>
                <c:pt idx="3">
                  <c:v>0.83</c:v>
                </c:pt>
                <c:pt idx="4">
                  <c:v>0.91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D83A-4A22-A67F-22411AE865B3}"/>
            </c:ext>
          </c:extLst>
        </c:ser>
        <c:ser>
          <c:idx val="5"/>
          <c:order val="5"/>
          <c:tx>
            <c:strRef>
              <c:f>'Új verzió'!$G$55</c:f>
              <c:strCache>
                <c:ptCount val="1"/>
                <c:pt idx="0">
                  <c:v>NHP</c:v>
                </c:pt>
              </c:strCache>
            </c:strRef>
          </c:tx>
          <c:spPr>
            <a:ln w="76200" cap="rnd">
              <a:solidFill>
                <a:srgbClr val="CC990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CC9900"/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D83A-4A22-A67F-22411AE865B3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D83A-4A22-A67F-22411AE865B3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D83A-4A22-A67F-22411AE865B3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D83A-4A22-A67F-22411AE865B3}"/>
                </c:ext>
              </c:extLst>
            </c:dLbl>
            <c:dLbl>
              <c:idx val="4"/>
              <c:layout>
                <c:manualLayout>
                  <c:x val="5.5555555555555558E-3"/>
                  <c:y val="-2.38953571509208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D83A-4A22-A67F-22411AE865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verzió'!$A$56:$A$60</c:f>
              <c:strCache>
                <c:ptCount val="5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</c:strCache>
            </c:strRef>
          </c:cat>
          <c:val>
            <c:numRef>
              <c:f>'Új verzió'!$G$56:$G$60</c:f>
              <c:numCache>
                <c:formatCode>0%</c:formatCode>
                <c:ptCount val="5"/>
                <c:pt idx="0">
                  <c:v>0.86814951621568315</c:v>
                </c:pt>
                <c:pt idx="1">
                  <c:v>0.85268811860402027</c:v>
                </c:pt>
                <c:pt idx="2">
                  <c:v>0.86543635699614718</c:v>
                </c:pt>
                <c:pt idx="3">
                  <c:v>0.89</c:v>
                </c:pt>
                <c:pt idx="4">
                  <c:v>0.92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D83A-4A22-A67F-22411AE865B3}"/>
            </c:ext>
          </c:extLst>
        </c:ser>
        <c:dLbls>
          <c:dLblPos val="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08155487"/>
        <c:axId val="908155071"/>
      </c:lineChart>
      <c:catAx>
        <c:axId val="9081554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08155071"/>
        <c:crosses val="autoZero"/>
        <c:auto val="1"/>
        <c:lblAlgn val="ctr"/>
        <c:lblOffset val="100"/>
        <c:noMultiLvlLbl val="0"/>
      </c:catAx>
      <c:valAx>
        <c:axId val="908155071"/>
        <c:scaling>
          <c:orientation val="minMax"/>
          <c:max val="1.1000000000000001"/>
          <c:min val="0.60000000000000009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08155487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7869641294837715E-4"/>
          <c:y val="0.91934075155602046"/>
          <c:w val="0.99964249781277337"/>
          <c:h val="6.632203415342700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'Új verzió'!$L$63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762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F952-45A2-97C4-0EBED31588BB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F952-45A2-97C4-0EBED31588BB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952-45A2-97C4-0EBED31588BB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952-45A2-97C4-0EBED31588BB}"/>
                </c:ext>
              </c:extLst>
            </c:dLbl>
            <c:dLbl>
              <c:idx val="4"/>
              <c:layout>
                <c:manualLayout>
                  <c:x val="0"/>
                  <c:y val="-4.06221071565653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952-45A2-97C4-0EBED31588B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verzió'!$K$64:$K$68</c:f>
              <c:strCache>
                <c:ptCount val="5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</c:strCache>
            </c:strRef>
          </c:cat>
          <c:val>
            <c:numRef>
              <c:f>'Új verzió'!$L$64:$L$68</c:f>
              <c:numCache>
                <c:formatCode>0%</c:formatCode>
                <c:ptCount val="5"/>
                <c:pt idx="0">
                  <c:v>0.84560700188391502</c:v>
                </c:pt>
                <c:pt idx="1">
                  <c:v>0.88553002654280011</c:v>
                </c:pt>
                <c:pt idx="2">
                  <c:v>0.83220832855340143</c:v>
                </c:pt>
                <c:pt idx="3">
                  <c:v>0.9</c:v>
                </c:pt>
                <c:pt idx="4">
                  <c:v>0.92246042647828363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D4D-4FA3-9AA0-E95E39C9A115}"/>
            </c:ext>
          </c:extLst>
        </c:ser>
        <c:ser>
          <c:idx val="1"/>
          <c:order val="1"/>
          <c:tx>
            <c:strRef>
              <c:f>'Új verzió'!$M$63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762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952-45A2-97C4-0EBED31588BB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F952-45A2-97C4-0EBED31588BB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F952-45A2-97C4-0EBED31588BB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F952-45A2-97C4-0EBED31588BB}"/>
                </c:ext>
              </c:extLst>
            </c:dLbl>
            <c:dLbl>
              <c:idx val="4"/>
              <c:layout>
                <c:manualLayout>
                  <c:x val="2.777777777777676E-3"/>
                  <c:y val="-7.1686071452762455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952-45A2-97C4-0EBED31588B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verzió'!$K$64:$K$68</c:f>
              <c:strCache>
                <c:ptCount val="5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</c:strCache>
            </c:strRef>
          </c:cat>
          <c:val>
            <c:numRef>
              <c:f>'Új verzió'!$M$64:$M$68</c:f>
              <c:numCache>
                <c:formatCode>0%</c:formatCode>
                <c:ptCount val="5"/>
                <c:pt idx="0">
                  <c:v>0.93884615384615366</c:v>
                </c:pt>
                <c:pt idx="1">
                  <c:v>0.89935897435897427</c:v>
                </c:pt>
                <c:pt idx="2">
                  <c:v>0.88945312499999996</c:v>
                </c:pt>
                <c:pt idx="3">
                  <c:v>0.89</c:v>
                </c:pt>
                <c:pt idx="4">
                  <c:v>0.91683673469387761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D4D-4FA3-9AA0-E95E39C9A115}"/>
            </c:ext>
          </c:extLst>
        </c:ser>
        <c:ser>
          <c:idx val="2"/>
          <c:order val="2"/>
          <c:tx>
            <c:strRef>
              <c:f>'Új verzió'!$N$63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76200" cap="rnd">
              <a:solidFill>
                <a:schemeClr val="accent1">
                  <a:lumMod val="40000"/>
                  <a:lumOff val="60000"/>
                </a:schemeClr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chemeClr val="accent1">
                  <a:lumMod val="40000"/>
                  <a:lumOff val="60000"/>
                </a:schemeClr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952-45A2-97C4-0EBED31588BB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952-45A2-97C4-0EBED31588BB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952-45A2-97C4-0EBED31588BB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952-45A2-97C4-0EBED31588B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verzió'!$K$64:$K$68</c:f>
              <c:strCache>
                <c:ptCount val="5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</c:strCache>
            </c:strRef>
          </c:cat>
          <c:val>
            <c:numRef>
              <c:f>'Új verzió'!$N$64:$N$68</c:f>
              <c:numCache>
                <c:formatCode>0%</c:formatCode>
                <c:ptCount val="5"/>
                <c:pt idx="0">
                  <c:v>0.71738633469602497</c:v>
                </c:pt>
                <c:pt idx="1">
                  <c:v>0.62368835148907342</c:v>
                </c:pt>
                <c:pt idx="2">
                  <c:v>0.66004791501863025</c:v>
                </c:pt>
                <c:pt idx="3">
                  <c:v>0.64500000000000002</c:v>
                </c:pt>
                <c:pt idx="4">
                  <c:v>0.70576481468686314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D4D-4FA3-9AA0-E95E39C9A115}"/>
            </c:ext>
          </c:extLst>
        </c:ser>
        <c:ser>
          <c:idx val="3"/>
          <c:order val="3"/>
          <c:tx>
            <c:strRef>
              <c:f>'Új verzió'!$O$63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762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952-45A2-97C4-0EBED31588BB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952-45A2-97C4-0EBED31588BB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952-45A2-97C4-0EBED31588BB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952-45A2-97C4-0EBED31588BB}"/>
                </c:ext>
              </c:extLst>
            </c:dLbl>
            <c:dLbl>
              <c:idx val="4"/>
              <c:layout>
                <c:manualLayout>
                  <c:x val="0"/>
                  <c:y val="2.62848928660129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952-45A2-97C4-0EBED31588B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verzió'!$K$64:$K$68</c:f>
              <c:strCache>
                <c:ptCount val="5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</c:strCache>
            </c:strRef>
          </c:cat>
          <c:val>
            <c:numRef>
              <c:f>'Új verzió'!$O$64:$O$68</c:f>
              <c:numCache>
                <c:formatCode>0%</c:formatCode>
                <c:ptCount val="5"/>
                <c:pt idx="0">
                  <c:v>0.84343437799511489</c:v>
                </c:pt>
                <c:pt idx="1">
                  <c:v>0.80854755775995901</c:v>
                </c:pt>
                <c:pt idx="2">
                  <c:v>0.83041966094741682</c:v>
                </c:pt>
                <c:pt idx="3">
                  <c:v>0.83</c:v>
                </c:pt>
                <c:pt idx="4">
                  <c:v>0.90557834309474194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D4D-4FA3-9AA0-E95E39C9A115}"/>
            </c:ext>
          </c:extLst>
        </c:ser>
        <c:dLbls>
          <c:dLblPos val="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68149640"/>
        <c:axId val="968151608"/>
      </c:lineChart>
      <c:catAx>
        <c:axId val="968149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8151608"/>
        <c:crosses val="autoZero"/>
        <c:auto val="1"/>
        <c:lblAlgn val="ctr"/>
        <c:lblOffset val="100"/>
        <c:noMultiLvlLbl val="0"/>
      </c:catAx>
      <c:valAx>
        <c:axId val="968151608"/>
        <c:scaling>
          <c:orientation val="minMax"/>
          <c:min val="0.60000000000000009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8149640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709402352657839"/>
          <c:w val="0.99844510061242342"/>
          <c:h val="0.114722550443663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449442257217848"/>
          <c:y val="4.0175827741842293E-2"/>
          <c:w val="0.80633891076115483"/>
          <c:h val="0.78163049263822737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verzió'!$B$81</c:f>
              <c:strCache>
                <c:ptCount val="1"/>
                <c:pt idx="0">
                  <c:v>Mikro</c:v>
                </c:pt>
              </c:strCache>
            </c:strRef>
          </c:tx>
          <c:spPr>
            <a:ln w="76200" cap="rnd">
              <a:solidFill>
                <a:schemeClr val="accent1">
                  <a:lumMod val="40000"/>
                  <a:lumOff val="60000"/>
                </a:schemeClr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chemeClr val="accent1">
                  <a:lumMod val="40000"/>
                  <a:lumOff val="60000"/>
                </a:schemeClr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84AD-424C-ADCA-248EF5D9AB1D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84AD-424C-ADCA-248EF5D9AB1D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84AD-424C-ADCA-248EF5D9AB1D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84AD-424C-ADCA-248EF5D9AB1D}"/>
                </c:ext>
              </c:extLst>
            </c:dLbl>
            <c:dLbl>
              <c:idx val="4"/>
              <c:layout>
                <c:manualLayout>
                  <c:x val="5.5555555555554534E-3"/>
                  <c:y val="2.5129555721326619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84AD-424C-ADCA-248EF5D9AB1D}"/>
                </c:ext>
              </c:extLst>
            </c:dLbl>
            <c:numFmt formatCode="General\ &quot;pont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verzió'!$A$82:$A$86</c:f>
              <c:strCache>
                <c:ptCount val="5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</c:strCache>
            </c:strRef>
          </c:cat>
          <c:val>
            <c:numRef>
              <c:f>'Új verzió'!$B$82:$B$86</c:f>
              <c:numCache>
                <c:formatCode>General</c:formatCode>
                <c:ptCount val="5"/>
                <c:pt idx="0">
                  <c:v>-13</c:v>
                </c:pt>
                <c:pt idx="1">
                  <c:v>14</c:v>
                </c:pt>
                <c:pt idx="2">
                  <c:v>16</c:v>
                </c:pt>
                <c:pt idx="3">
                  <c:v>10</c:v>
                </c:pt>
                <c:pt idx="4">
                  <c:v>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B85-4DC9-856B-636B368F07CF}"/>
            </c:ext>
          </c:extLst>
        </c:ser>
        <c:ser>
          <c:idx val="1"/>
          <c:order val="1"/>
          <c:tx>
            <c:strRef>
              <c:f>'Új verzió'!$C$81</c:f>
              <c:strCache>
                <c:ptCount val="1"/>
                <c:pt idx="0">
                  <c:v>Kis</c:v>
                </c:pt>
              </c:strCache>
            </c:strRef>
          </c:tx>
          <c:spPr>
            <a:ln w="762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84AD-424C-ADCA-248EF5D9AB1D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4AD-424C-ADCA-248EF5D9AB1D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4AD-424C-ADCA-248EF5D9AB1D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4AD-424C-ADCA-248EF5D9AB1D}"/>
                </c:ext>
              </c:extLst>
            </c:dLbl>
            <c:dLbl>
              <c:idx val="4"/>
              <c:layout>
                <c:manualLayout>
                  <c:x val="5.5555555555554534E-3"/>
                  <c:y val="-2.5129555721327308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84AD-424C-ADCA-248EF5D9AB1D}"/>
                </c:ext>
              </c:extLst>
            </c:dLbl>
            <c:numFmt formatCode="General\ &quot;pont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verzió'!$A$82:$A$86</c:f>
              <c:strCache>
                <c:ptCount val="5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</c:strCache>
            </c:strRef>
          </c:cat>
          <c:val>
            <c:numRef>
              <c:f>'Új verzió'!$C$82:$C$86</c:f>
              <c:numCache>
                <c:formatCode>General</c:formatCode>
                <c:ptCount val="5"/>
                <c:pt idx="0">
                  <c:v>-5</c:v>
                </c:pt>
                <c:pt idx="1">
                  <c:v>20</c:v>
                </c:pt>
                <c:pt idx="2">
                  <c:v>30</c:v>
                </c:pt>
                <c:pt idx="3">
                  <c:v>14</c:v>
                </c:pt>
                <c:pt idx="4">
                  <c:v>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B85-4DC9-856B-636B368F07CF}"/>
            </c:ext>
          </c:extLst>
        </c:ser>
        <c:ser>
          <c:idx val="2"/>
          <c:order val="2"/>
          <c:tx>
            <c:strRef>
              <c:f>'Új verzió'!$D$81</c:f>
              <c:strCache>
                <c:ptCount val="1"/>
                <c:pt idx="0">
                  <c:v>Közép</c:v>
                </c:pt>
              </c:strCache>
            </c:strRef>
          </c:tx>
          <c:spPr>
            <a:ln w="762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4AD-424C-ADCA-248EF5D9AB1D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4AD-424C-ADCA-248EF5D9AB1D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4AD-424C-ADCA-248EF5D9AB1D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4AD-424C-ADCA-248EF5D9AB1D}"/>
                </c:ext>
              </c:extLst>
            </c:dLbl>
            <c:dLbl>
              <c:idx val="4"/>
              <c:layout>
                <c:manualLayout>
                  <c:x val="5.5555555555554534E-3"/>
                  <c:y val="-2.01036445770616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84AD-424C-ADCA-248EF5D9AB1D}"/>
                </c:ext>
              </c:extLst>
            </c:dLbl>
            <c:numFmt formatCode="General\ &quot;pont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verzió'!$A$82:$A$86</c:f>
              <c:strCache>
                <c:ptCount val="5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</c:strCache>
            </c:strRef>
          </c:cat>
          <c:val>
            <c:numRef>
              <c:f>'Új verzió'!$D$82:$D$86</c:f>
              <c:numCache>
                <c:formatCode>General</c:formatCode>
                <c:ptCount val="5"/>
                <c:pt idx="0">
                  <c:v>6</c:v>
                </c:pt>
                <c:pt idx="1">
                  <c:v>22</c:v>
                </c:pt>
                <c:pt idx="2">
                  <c:v>33</c:v>
                </c:pt>
                <c:pt idx="3">
                  <c:v>31</c:v>
                </c:pt>
                <c:pt idx="4">
                  <c:v>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B85-4DC9-856B-636B368F07CF}"/>
            </c:ext>
          </c:extLst>
        </c:ser>
        <c:ser>
          <c:idx val="3"/>
          <c:order val="3"/>
          <c:tx>
            <c:strRef>
              <c:f>'Új verzió'!$E$81</c:f>
              <c:strCache>
                <c:ptCount val="1"/>
                <c:pt idx="0">
                  <c:v>Nagy</c:v>
                </c:pt>
              </c:strCache>
            </c:strRef>
          </c:tx>
          <c:spPr>
            <a:ln w="762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4AD-424C-ADCA-248EF5D9AB1D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84AD-424C-ADCA-248EF5D9AB1D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4AD-424C-ADCA-248EF5D9AB1D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4AD-424C-ADCA-248EF5D9AB1D}"/>
                </c:ext>
              </c:extLst>
            </c:dLbl>
            <c:dLbl>
              <c:idx val="4"/>
              <c:layout>
                <c:manualLayout>
                  <c:x val="5.5555555555554534E-3"/>
                  <c:y val="-4.020728915412333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84AD-424C-ADCA-248EF5D9AB1D}"/>
                </c:ext>
              </c:extLst>
            </c:dLbl>
            <c:numFmt formatCode="General\ &quot;pont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verzió'!$A$82:$A$86</c:f>
              <c:strCache>
                <c:ptCount val="5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</c:strCache>
            </c:strRef>
          </c:cat>
          <c:val>
            <c:numRef>
              <c:f>'Új verzió'!$E$82:$E$86</c:f>
              <c:numCache>
                <c:formatCode>General</c:formatCode>
                <c:ptCount val="5"/>
                <c:pt idx="0">
                  <c:v>13</c:v>
                </c:pt>
                <c:pt idx="1">
                  <c:v>16</c:v>
                </c:pt>
                <c:pt idx="2">
                  <c:v>33</c:v>
                </c:pt>
                <c:pt idx="3">
                  <c:v>36</c:v>
                </c:pt>
                <c:pt idx="4">
                  <c:v>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B85-4DC9-856B-636B368F07CF}"/>
            </c:ext>
          </c:extLst>
        </c:ser>
        <c:ser>
          <c:idx val="4"/>
          <c:order val="4"/>
          <c:tx>
            <c:strRef>
              <c:f>'Új verzió'!$F$81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762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4AD-424C-ADCA-248EF5D9AB1D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4AD-424C-ADCA-248EF5D9AB1D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4AD-424C-ADCA-248EF5D9AB1D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4AD-424C-ADCA-248EF5D9AB1D}"/>
                </c:ext>
              </c:extLst>
            </c:dLbl>
            <c:dLbl>
              <c:idx val="4"/>
              <c:layout>
                <c:manualLayout>
                  <c:x val="5.5555555555554534E-3"/>
                  <c:y val="1.759068900492895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84AD-424C-ADCA-248EF5D9AB1D}"/>
                </c:ext>
              </c:extLst>
            </c:dLbl>
            <c:numFmt formatCode="General\ &quot;pont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verzió'!$A$82:$A$86</c:f>
              <c:strCache>
                <c:ptCount val="5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</c:strCache>
            </c:strRef>
          </c:cat>
          <c:val>
            <c:numRef>
              <c:f>'Új verzió'!$F$82:$F$86</c:f>
              <c:numCache>
                <c:formatCode>General</c:formatCode>
                <c:ptCount val="5"/>
                <c:pt idx="0">
                  <c:v>0</c:v>
                </c:pt>
                <c:pt idx="1">
                  <c:v>17</c:v>
                </c:pt>
                <c:pt idx="2">
                  <c:v>23</c:v>
                </c:pt>
                <c:pt idx="3">
                  <c:v>20</c:v>
                </c:pt>
                <c:pt idx="4">
                  <c:v>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BB85-4DC9-856B-636B368F07CF}"/>
            </c:ext>
          </c:extLst>
        </c:ser>
        <c:dLbls>
          <c:dLblPos val="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737789727"/>
        <c:axId val="737790559"/>
      </c:lineChart>
      <c:catAx>
        <c:axId val="7377897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7790559"/>
        <c:crosses val="autoZero"/>
        <c:auto val="1"/>
        <c:lblAlgn val="ctr"/>
        <c:lblOffset val="50"/>
        <c:noMultiLvlLbl val="0"/>
      </c:catAx>
      <c:valAx>
        <c:axId val="737790559"/>
        <c:scaling>
          <c:orientation val="minMax"/>
          <c:max val="50"/>
        </c:scaling>
        <c:delete val="0"/>
        <c:axPos val="l"/>
        <c:title>
          <c:tx>
            <c:rich>
              <a:bodyPr rot="5400000" spcFirstLastPara="1" vertOverflow="ellipsis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b="1" dirty="0">
                    <a:solidFill>
                      <a:srgbClr val="00B050"/>
                    </a:solidFill>
                  </a:rPr>
                  <a:t>Nő</a:t>
                </a:r>
                <a:r>
                  <a:rPr lang="hu-HU" dirty="0"/>
                  <a:t>     </a:t>
                </a:r>
                <a:r>
                  <a:rPr lang="hu-HU" baseline="0" dirty="0"/>
                  <a:t> </a:t>
                </a:r>
                <a:r>
                  <a:rPr lang="hu-HU" b="1" baseline="0" dirty="0">
                    <a:solidFill>
                      <a:srgbClr val="FF0000"/>
                    </a:solidFill>
                  </a:rPr>
                  <a:t>Csökken</a:t>
                </a:r>
                <a:endParaRPr lang="hu-HU" b="1" dirty="0">
                  <a:solidFill>
                    <a:srgbClr val="FF0000"/>
                  </a:solidFill>
                </a:endParaRPr>
              </a:p>
            </c:rich>
          </c:tx>
          <c:layout>
            <c:manualLayout>
              <c:xMode val="edge"/>
              <c:yMode val="edge"/>
              <c:x val="0.95937292213473313"/>
              <c:y val="0.4760262059713364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5400000" spcFirstLastPara="1" vertOverflow="ellipsis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77897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  <c:userShapes r:id="rId4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8112423447069113E-2"/>
          <c:y val="3.8202655206930031E-2"/>
          <c:w val="0.89938757655293089"/>
          <c:h val="0.78579167011612772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verzió'!$B$101</c:f>
              <c:strCache>
                <c:ptCount val="1"/>
                <c:pt idx="0">
                  <c:v>Mikro</c:v>
                </c:pt>
              </c:strCache>
            </c:strRef>
          </c:tx>
          <c:spPr>
            <a:ln w="76200" cap="rnd">
              <a:solidFill>
                <a:schemeClr val="accent1">
                  <a:lumMod val="40000"/>
                  <a:lumOff val="60000"/>
                </a:schemeClr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chemeClr val="accent1">
                  <a:lumMod val="40000"/>
                  <a:lumOff val="60000"/>
                </a:schemeClr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4"/>
              <c:spPr>
                <a:solidFill>
                  <a:schemeClr val="accent1">
                    <a:lumMod val="40000"/>
                    <a:lumOff val="60000"/>
                  </a:schemeClr>
                </a:solidFill>
                <a:ln w="9525">
                  <a:noFill/>
                </a:ln>
                <a:effectLst/>
              </c:spPr>
            </c:marker>
            <c:bubble3D val="0"/>
            <c:spPr>
              <a:ln w="76200" cap="rnd">
                <a:solidFill>
                  <a:schemeClr val="accent1">
                    <a:lumMod val="40000"/>
                    <a:lumOff val="60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A1DC-4774-95CA-AAA441870195}"/>
              </c:ext>
            </c:extLst>
          </c:dPt>
          <c:dPt>
            <c:idx val="1"/>
            <c:marker>
              <c:symbol val="circle"/>
              <c:size val="14"/>
              <c:spPr>
                <a:solidFill>
                  <a:schemeClr val="accent1">
                    <a:lumMod val="40000"/>
                    <a:lumOff val="60000"/>
                  </a:schemeClr>
                </a:solidFill>
                <a:ln w="9525">
                  <a:noFill/>
                </a:ln>
                <a:effectLst/>
              </c:spPr>
            </c:marker>
            <c:bubble3D val="0"/>
            <c:spPr>
              <a:ln w="76200" cap="rnd">
                <a:solidFill>
                  <a:schemeClr val="accent1">
                    <a:lumMod val="40000"/>
                    <a:lumOff val="60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A1DC-4774-95CA-AAA441870195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1DC-4774-95CA-AAA441870195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1DC-4774-95CA-AAA441870195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12C0-4777-ACAE-5A677F103BAB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12C0-4777-ACAE-5A677F103BAB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2-12C0-4777-ACAE-5A677F103BA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verzió'!$A$102:$A$106</c:f>
              <c:strCache>
                <c:ptCount val="5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</c:strCache>
            </c:strRef>
          </c:cat>
          <c:val>
            <c:numRef>
              <c:f>'Új verzió'!$B$102:$B$106</c:f>
              <c:numCache>
                <c:formatCode>0%</c:formatCode>
                <c:ptCount val="5"/>
                <c:pt idx="0">
                  <c:v>0.80434782608695665</c:v>
                </c:pt>
                <c:pt idx="1">
                  <c:v>0.68759640102827768</c:v>
                </c:pt>
                <c:pt idx="2">
                  <c:v>0.720089571337172</c:v>
                </c:pt>
                <c:pt idx="3">
                  <c:v>0.7</c:v>
                </c:pt>
                <c:pt idx="4">
                  <c:v>0.76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A1DC-4774-95CA-AAA441870195}"/>
            </c:ext>
          </c:extLst>
        </c:ser>
        <c:ser>
          <c:idx val="1"/>
          <c:order val="1"/>
          <c:tx>
            <c:strRef>
              <c:f>'Új verzió'!$C$101</c:f>
              <c:strCache>
                <c:ptCount val="1"/>
                <c:pt idx="0">
                  <c:v>Kis</c:v>
                </c:pt>
              </c:strCache>
            </c:strRef>
          </c:tx>
          <c:spPr>
            <a:ln w="762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4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spPr>
              <a:ln w="76200" cap="rnd">
                <a:solidFill>
                  <a:srgbClr val="00B0F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6-A1DC-4774-95CA-AAA441870195}"/>
              </c:ext>
            </c:extLst>
          </c:dPt>
          <c:dPt>
            <c:idx val="1"/>
            <c:marker>
              <c:symbol val="circle"/>
              <c:size val="14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spPr>
              <a:ln w="76200" cap="rnd">
                <a:solidFill>
                  <a:srgbClr val="00B0F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8-A1DC-4774-95CA-AAA441870195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1DC-4774-95CA-AAA441870195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1DC-4774-95CA-AAA441870195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12C0-4777-ACAE-5A677F103BAB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12C0-4777-ACAE-5A677F103BAB}"/>
                </c:ext>
              </c:extLst>
            </c:dLbl>
            <c:dLbl>
              <c:idx val="4"/>
              <c:layout>
                <c:manualLayout>
                  <c:x val="6.9444444444444441E-3"/>
                  <c:y val="7.1686071452762455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12C0-4777-ACAE-5A677F103BA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verzió'!$A$102:$A$106</c:f>
              <c:strCache>
                <c:ptCount val="5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</c:strCache>
            </c:strRef>
          </c:cat>
          <c:val>
            <c:numRef>
              <c:f>'Új verzió'!$C$102:$C$106</c:f>
              <c:numCache>
                <c:formatCode>0%</c:formatCode>
                <c:ptCount val="5"/>
                <c:pt idx="0">
                  <c:v>0.8998971193415638</c:v>
                </c:pt>
                <c:pt idx="1">
                  <c:v>0.78538961038961042</c:v>
                </c:pt>
                <c:pt idx="2">
                  <c:v>0.85943820224719092</c:v>
                </c:pt>
                <c:pt idx="3">
                  <c:v>0.89</c:v>
                </c:pt>
                <c:pt idx="4">
                  <c:v>0.93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A1DC-4774-95CA-AAA441870195}"/>
            </c:ext>
          </c:extLst>
        </c:ser>
        <c:ser>
          <c:idx val="2"/>
          <c:order val="2"/>
          <c:tx>
            <c:strRef>
              <c:f>'Új verzió'!$D$101</c:f>
              <c:strCache>
                <c:ptCount val="1"/>
                <c:pt idx="0">
                  <c:v>Közép</c:v>
                </c:pt>
              </c:strCache>
            </c:strRef>
          </c:tx>
          <c:spPr>
            <a:ln w="762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4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A-A1DC-4774-95CA-AAA441870195}"/>
              </c:ext>
            </c:extLst>
          </c:dPt>
          <c:dPt>
            <c:idx val="1"/>
            <c:marker>
              <c:symbol val="circle"/>
              <c:size val="14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B-A1DC-4774-95CA-AAA441870195}"/>
              </c:ext>
            </c:extLst>
          </c:dPt>
          <c:dPt>
            <c:idx val="2"/>
            <c:marker>
              <c:symbol val="circle"/>
              <c:size val="14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C-A1DC-4774-95CA-AAA441870195}"/>
              </c:ext>
            </c:extLst>
          </c:dPt>
          <c:dPt>
            <c:idx val="3"/>
            <c:marker>
              <c:symbol val="circle"/>
              <c:size val="14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D-A1DC-4774-95CA-AAA441870195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1DC-4774-95CA-AAA441870195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1DC-4774-95CA-AAA441870195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1DC-4774-95CA-AAA441870195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1DC-4774-95CA-AAA441870195}"/>
                </c:ext>
              </c:extLst>
            </c:dLbl>
            <c:dLbl>
              <c:idx val="4"/>
              <c:layout>
                <c:manualLayout>
                  <c:x val="4.1666666666666666E-3"/>
                  <c:y val="-5.01802500169337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12C0-4777-ACAE-5A677F103BA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verzió'!$A$102:$A$106</c:f>
              <c:strCache>
                <c:ptCount val="5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</c:strCache>
            </c:strRef>
          </c:cat>
          <c:val>
            <c:numRef>
              <c:f>'Új verzió'!$D$102:$D$106</c:f>
              <c:numCache>
                <c:formatCode>0%</c:formatCode>
                <c:ptCount val="5"/>
                <c:pt idx="0">
                  <c:v>0.91769547325102885</c:v>
                </c:pt>
                <c:pt idx="1">
                  <c:v>0.83881987577639738</c:v>
                </c:pt>
                <c:pt idx="2">
                  <c:v>0.92202797202797204</c:v>
                </c:pt>
                <c:pt idx="3">
                  <c:v>0.95</c:v>
                </c:pt>
                <c:pt idx="4">
                  <c:v>0.96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A1DC-4774-95CA-AAA441870195}"/>
            </c:ext>
          </c:extLst>
        </c:ser>
        <c:ser>
          <c:idx val="3"/>
          <c:order val="3"/>
          <c:tx>
            <c:strRef>
              <c:f>'Új verzió'!$E$101</c:f>
              <c:strCache>
                <c:ptCount val="1"/>
                <c:pt idx="0">
                  <c:v>Nagy</c:v>
                </c:pt>
              </c:strCache>
            </c:strRef>
          </c:tx>
          <c:spPr>
            <a:ln w="762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12C0-4777-ACAE-5A677F103BAB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12C0-4777-ACAE-5A677F103BAB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12C0-4777-ACAE-5A677F103BAB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12C0-4777-ACAE-5A677F103BA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verzió'!$A$102:$A$106</c:f>
              <c:strCache>
                <c:ptCount val="5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</c:strCache>
            </c:strRef>
          </c:cat>
          <c:val>
            <c:numRef>
              <c:f>'Új verzió'!$E$102:$E$106</c:f>
              <c:numCache>
                <c:formatCode>0%</c:formatCode>
                <c:ptCount val="5"/>
                <c:pt idx="0">
                  <c:v>0.94506172839506164</c:v>
                </c:pt>
                <c:pt idx="1">
                  <c:v>0.97924528301886782</c:v>
                </c:pt>
                <c:pt idx="2">
                  <c:v>0.99259259259259269</c:v>
                </c:pt>
                <c:pt idx="3">
                  <c:v>1.05</c:v>
                </c:pt>
                <c:pt idx="4">
                  <c:v>1.1000000000000001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A1DC-4774-95CA-AAA441870195}"/>
            </c:ext>
          </c:extLst>
        </c:ser>
        <c:ser>
          <c:idx val="4"/>
          <c:order val="4"/>
          <c:tx>
            <c:strRef>
              <c:f>'Új verzió'!$F$101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762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4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spPr>
              <a:ln w="76200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1-A1DC-4774-95CA-AAA441870195}"/>
              </c:ext>
            </c:extLst>
          </c:dPt>
          <c:dPt>
            <c:idx val="1"/>
            <c:marker>
              <c:symbol val="circle"/>
              <c:size val="14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spPr>
              <a:ln w="76200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3-A1DC-4774-95CA-AAA441870195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A1DC-4774-95CA-AAA441870195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A1DC-4774-95CA-AAA441870195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12C0-4777-ACAE-5A677F103BAB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12C0-4777-ACAE-5A677F103BAB}"/>
                </c:ext>
              </c:extLst>
            </c:dLbl>
            <c:dLbl>
              <c:idx val="4"/>
              <c:layout>
                <c:manualLayout>
                  <c:x val="6.9444444444444441E-3"/>
                  <c:y val="4.301164287165742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12C0-4777-ACAE-5A677F103BA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verzió'!$A$102:$A$106</c:f>
              <c:strCache>
                <c:ptCount val="5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</c:strCache>
            </c:strRef>
          </c:cat>
          <c:val>
            <c:numRef>
              <c:f>'Új verzió'!$F$102:$F$106</c:f>
              <c:numCache>
                <c:formatCode>0%</c:formatCode>
                <c:ptCount val="5"/>
                <c:pt idx="0">
                  <c:v>0.87866303797191447</c:v>
                </c:pt>
                <c:pt idx="1">
                  <c:v>0.82528986696929318</c:v>
                </c:pt>
                <c:pt idx="2">
                  <c:v>0.84784356045465104</c:v>
                </c:pt>
                <c:pt idx="3">
                  <c:v>0.86</c:v>
                </c:pt>
                <c:pt idx="4">
                  <c:v>0.92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4-A1DC-4774-95CA-AAA441870195}"/>
            </c:ext>
          </c:extLst>
        </c:ser>
        <c:ser>
          <c:idx val="5"/>
          <c:order val="5"/>
          <c:tx>
            <c:strRef>
              <c:f>'Új verzió'!$G$101</c:f>
              <c:strCache>
                <c:ptCount val="1"/>
                <c:pt idx="0">
                  <c:v>NHP</c:v>
                </c:pt>
              </c:strCache>
            </c:strRef>
          </c:tx>
          <c:spPr>
            <a:ln w="76200" cap="rnd">
              <a:solidFill>
                <a:srgbClr val="CC990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CC9900"/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12C0-4777-ACAE-5A677F103BAB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12C0-4777-ACAE-5A677F103BAB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12C0-4777-ACAE-5A677F103BAB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12C0-4777-ACAE-5A677F103BAB}"/>
                </c:ext>
              </c:extLst>
            </c:dLbl>
            <c:dLbl>
              <c:idx val="4"/>
              <c:layout>
                <c:manualLayout>
                  <c:x val="4.1666666666666666E-3"/>
                  <c:y val="-2.867442858110502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12C0-4777-ACAE-5A677F103BA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verzió'!$A$102:$A$106</c:f>
              <c:strCache>
                <c:ptCount val="5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</c:strCache>
            </c:strRef>
          </c:cat>
          <c:val>
            <c:numRef>
              <c:f>'Új verzió'!$G$102:$G$106</c:f>
              <c:numCache>
                <c:formatCode>0%</c:formatCode>
                <c:ptCount val="5"/>
                <c:pt idx="0">
                  <c:v>0.89399282140441083</c:v>
                </c:pt>
                <c:pt idx="1">
                  <c:v>0.87679469631730655</c:v>
                </c:pt>
                <c:pt idx="2">
                  <c:v>0.90674701309063788</c:v>
                </c:pt>
                <c:pt idx="3">
                  <c:v>0.92</c:v>
                </c:pt>
                <c:pt idx="4">
                  <c:v>0.94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5-A1DC-4774-95CA-AAA441870195}"/>
            </c:ext>
          </c:extLst>
        </c:ser>
        <c:dLbls>
          <c:dLblPos val="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739390335"/>
        <c:axId val="739396159"/>
      </c:lineChart>
      <c:catAx>
        <c:axId val="7393903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9396159"/>
        <c:crosses val="autoZero"/>
        <c:auto val="1"/>
        <c:lblAlgn val="ctr"/>
        <c:lblOffset val="100"/>
        <c:noMultiLvlLbl val="0"/>
      </c:catAx>
      <c:valAx>
        <c:axId val="739396159"/>
        <c:scaling>
          <c:orientation val="minMax"/>
          <c:max val="1.1000000000000001"/>
          <c:min val="0.60000000000000009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9390335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E21B0D-CBAC-4EA7-97F3-94026FF8C51F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hu-HU"/>
        </a:p>
      </dgm:t>
    </dgm:pt>
    <dgm:pt modelId="{088EF8E0-31C4-40E3-91E8-F540107D7DDD}">
      <dgm:prSet phldrT="[Text]" custT="1"/>
      <dgm:spPr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solidFill>
            <a:prstClr val="white"/>
          </a:solidFill>
          <a:prstDash val="solid"/>
          <a:miter lim="800000"/>
        </a:ln>
        <a:effectLst/>
      </dgm:spPr>
      <dgm:t>
        <a:bodyPr spcFirstLastPara="0" vert="horz" wrap="square" lIns="522785" tIns="45720" rIns="45720" bIns="45720" numCol="1" spcCol="1270" anchor="ctr" anchorCtr="0"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chemeClr val="tx2"/>
              </a:solidFill>
            </a:rPr>
            <a:t>Az MNB vállalati konjunktúra indexe a jelenlegi helyzet és a várakozások megítélésének együttes figyelembevételével kerül kiszámításra, </a:t>
          </a:r>
          <a:r>
            <a:rPr lang="hu-HU" sz="1800" kern="1200" dirty="0">
              <a:solidFill>
                <a:schemeClr val="tx2"/>
              </a:solidFill>
            </a:rPr>
            <a:t>amely egy mutatóba sűrítve vizsgálja a hazai vállalati konjunktúra alakulását. </a:t>
          </a:r>
          <a:endParaRPr lang="hu-HU" sz="1800" b="1" kern="1200" dirty="0">
            <a:solidFill>
              <a:schemeClr val="tx2"/>
            </a:solidFill>
            <a:latin typeface="Calibri"/>
            <a:ea typeface="+mn-ea"/>
            <a:cs typeface="+mn-cs"/>
          </a:endParaRPr>
        </a:p>
      </dgm:t>
    </dgm:pt>
    <dgm:pt modelId="{9ED2E3AF-79BB-4825-86A6-D11ED004BE0E}" type="parTrans" cxnId="{A3BCE237-F187-40DA-A225-25A992EB0D45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E750E527-F2FC-47A4-80FF-3EF70621A0B7}" type="sibTrans" cxnId="{A3BCE237-F187-40DA-A225-25A992EB0D45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7B412FF0-ADD8-4AE4-B6D6-DB1BD0A87CCF}">
      <dgm:prSet custT="1"/>
      <dgm:spPr>
        <a:ln>
          <a:noFill/>
        </a:ln>
      </dgm:spPr>
      <dgm:t>
        <a:bodyPr spcFirstLastPara="0" vert="horz" wrap="square" lIns="458284" tIns="50800" rIns="50800" bIns="50800" numCol="1" spcCol="1270" anchor="ctr" anchorCtr="0"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Ezúton is szeretnénk megköszönni a felmérésben közreműködőknek, hogy együttműködésükkel segítik az MNB munkáját!</a:t>
          </a:r>
          <a:r>
            <a:rPr lang="hu-HU" sz="1800" b="0" kern="1200" dirty="0">
              <a:solidFill>
                <a:srgbClr val="0C2148"/>
              </a:solidFill>
              <a:latin typeface="+mn-lt"/>
              <a:ea typeface="+mn-ea"/>
              <a:cs typeface="+mn-cs"/>
            </a:rPr>
            <a:t> </a:t>
          </a:r>
          <a:endParaRPr lang="hu-HU" sz="1800" b="0" kern="1200" dirty="0">
            <a:solidFill>
              <a:srgbClr val="0C2148"/>
            </a:solidFill>
            <a:latin typeface="Calibri"/>
            <a:ea typeface="+mn-ea"/>
            <a:cs typeface="+mn-cs"/>
          </a:endParaRPr>
        </a:p>
      </dgm:t>
    </dgm:pt>
    <dgm:pt modelId="{1FC453A1-9F35-40E9-A0FE-D78D294FCC1F}" type="parTrans" cxnId="{4300E806-91F2-4DF1-9D12-DD4F01A1E082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29B28632-9886-45A9-8954-FD4F3920E3B1}" type="sibTrans" cxnId="{4300E806-91F2-4DF1-9D12-DD4F01A1E082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8B201FFD-8EBF-456B-8E79-3B81B9E9CDAF}">
      <dgm:prSet custT="1"/>
      <dgm:spPr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gm:spPr>
      <dgm:t>
        <a:bodyPr spcFirstLastPara="0" vert="horz" wrap="square" lIns="458284" tIns="50800" rIns="50800" bIns="50800" numCol="1" spcCol="1270" anchor="ctr" anchorCtr="0"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jegybank alapfeladatainak ellátásához kiemelten fontosnak tartja a hazai vállalati szektor aktuális gazdasági helyzetének és jövőbeli várakozásainak nyomon követését. </a:t>
          </a:r>
        </a:p>
      </dgm:t>
    </dgm:pt>
    <dgm:pt modelId="{5A072F9E-FA53-4458-BC4D-FB3EFE7F5A03}" type="parTrans" cxnId="{333B4E6E-BBFB-4311-BDD0-E83528C08F40}">
      <dgm:prSet/>
      <dgm:spPr/>
      <dgm:t>
        <a:bodyPr/>
        <a:lstStyle/>
        <a:p>
          <a:endParaRPr lang="hu-HU"/>
        </a:p>
      </dgm:t>
    </dgm:pt>
    <dgm:pt modelId="{17BFB10E-DFB4-4CD5-8B0A-CCD1B29C9CF2}" type="sibTrans" cxnId="{333B4E6E-BBFB-4311-BDD0-E83528C08F40}">
      <dgm:prSet/>
      <dgm:spPr/>
      <dgm:t>
        <a:bodyPr/>
        <a:lstStyle/>
        <a:p>
          <a:endParaRPr lang="hu-HU"/>
        </a:p>
      </dgm:t>
    </dgm:pt>
    <dgm:pt modelId="{4EAFE022-DBAD-48C9-A709-5459A8DE7E87}">
      <dgm:prSet custT="1"/>
      <dgm:spPr>
        <a:ln>
          <a:noFill/>
        </a:ln>
      </dgm:spPr>
      <dgm:t>
        <a:bodyPr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Ennek érdekében az MNB 2020 decemberétől havi gyakorisággal végez vállalati konjunktúrafelmérést,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amelynek segítségével az aggregált statisztikai adatoknál részletesebb és közvetlenebb visszajelzés kapható a gazdasági szereplők helyzetéről és kilátásairól. </a:t>
          </a:r>
        </a:p>
      </dgm:t>
    </dgm:pt>
    <dgm:pt modelId="{0074FD97-21E1-4CEE-8E1F-87B36A22BF45}" type="parTrans" cxnId="{01362C16-F508-4F60-8A5D-39D652381AFD}">
      <dgm:prSet/>
      <dgm:spPr/>
      <dgm:t>
        <a:bodyPr/>
        <a:lstStyle/>
        <a:p>
          <a:endParaRPr lang="hu-HU"/>
        </a:p>
      </dgm:t>
    </dgm:pt>
    <dgm:pt modelId="{0F2EC4A6-9002-4B1F-A6A1-7ACEC2FF007A}" type="sibTrans" cxnId="{01362C16-F508-4F60-8A5D-39D652381AFD}">
      <dgm:prSet/>
      <dgm:spPr/>
      <dgm:t>
        <a:bodyPr/>
        <a:lstStyle/>
        <a:p>
          <a:endParaRPr lang="hu-HU"/>
        </a:p>
      </dgm:t>
    </dgm:pt>
    <dgm:pt modelId="{47DDC116-1DE5-4D2B-AE32-154C35F48BA0}">
      <dgm:prSet custT="1"/>
      <dgm:spPr>
        <a:ln>
          <a:solidFill>
            <a:schemeClr val="bg1"/>
          </a:solidFill>
        </a:ln>
      </dgm:spPr>
      <dgm:t>
        <a:bodyPr/>
        <a:lstStyle/>
        <a:p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felmérésben résztvevő vállalatok száma 1400 és 2600 között alakult az eddigi felmérések során.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rendelkezésre álló idősorok rövidsége korlátozza az eredmények robusztusságát.</a:t>
          </a:r>
        </a:p>
      </dgm:t>
    </dgm:pt>
    <dgm:pt modelId="{D488044B-8747-4A9D-A196-72DE1F493DDF}" type="parTrans" cxnId="{F72DB7E8-7D82-4578-855C-84F98F66C997}">
      <dgm:prSet/>
      <dgm:spPr/>
      <dgm:t>
        <a:bodyPr/>
        <a:lstStyle/>
        <a:p>
          <a:endParaRPr lang="hu-HU"/>
        </a:p>
      </dgm:t>
    </dgm:pt>
    <dgm:pt modelId="{5535AA26-7B83-4BAF-B17D-42B4543CC2D4}" type="sibTrans" cxnId="{F72DB7E8-7D82-4578-855C-84F98F66C997}">
      <dgm:prSet/>
      <dgm:spPr/>
      <dgm:t>
        <a:bodyPr/>
        <a:lstStyle/>
        <a:p>
          <a:endParaRPr lang="hu-HU"/>
        </a:p>
      </dgm:t>
    </dgm:pt>
    <dgm:pt modelId="{43AF2C7F-9D4D-4A49-8B13-6A831E89864E}" type="pres">
      <dgm:prSet presAssocID="{68E21B0D-CBAC-4EA7-97F3-94026FF8C51F}" presName="Name0" presStyleCnt="0">
        <dgm:presLayoutVars>
          <dgm:chMax val="7"/>
          <dgm:chPref val="7"/>
          <dgm:dir/>
        </dgm:presLayoutVars>
      </dgm:prSet>
      <dgm:spPr/>
    </dgm:pt>
    <dgm:pt modelId="{A55778FD-1C20-4749-B692-0C762B0462F2}" type="pres">
      <dgm:prSet presAssocID="{68E21B0D-CBAC-4EA7-97F3-94026FF8C51F}" presName="Name1" presStyleCnt="0"/>
      <dgm:spPr/>
    </dgm:pt>
    <dgm:pt modelId="{856534C4-DC8B-4E2A-AF30-1D1792EC9544}" type="pres">
      <dgm:prSet presAssocID="{68E21B0D-CBAC-4EA7-97F3-94026FF8C51F}" presName="cycle" presStyleCnt="0"/>
      <dgm:spPr/>
    </dgm:pt>
    <dgm:pt modelId="{1B64F6A8-1B16-4DC6-A510-2EB268F3947C}" type="pres">
      <dgm:prSet presAssocID="{68E21B0D-CBAC-4EA7-97F3-94026FF8C51F}" presName="srcNode" presStyleLbl="node1" presStyleIdx="0" presStyleCnt="5"/>
      <dgm:spPr/>
    </dgm:pt>
    <dgm:pt modelId="{505EA83E-D553-40FD-9833-4CCEE38D3EC5}" type="pres">
      <dgm:prSet presAssocID="{68E21B0D-CBAC-4EA7-97F3-94026FF8C51F}" presName="conn" presStyleLbl="parChTrans1D2" presStyleIdx="0" presStyleCnt="1"/>
      <dgm:spPr/>
    </dgm:pt>
    <dgm:pt modelId="{297420CF-4700-40BE-A0C5-61932E931679}" type="pres">
      <dgm:prSet presAssocID="{68E21B0D-CBAC-4EA7-97F3-94026FF8C51F}" presName="extraNode" presStyleLbl="node1" presStyleIdx="0" presStyleCnt="5"/>
      <dgm:spPr/>
    </dgm:pt>
    <dgm:pt modelId="{0DAADFA9-AE67-4DDD-8B74-47EC6C91FA3A}" type="pres">
      <dgm:prSet presAssocID="{68E21B0D-CBAC-4EA7-97F3-94026FF8C51F}" presName="dstNode" presStyleLbl="node1" presStyleIdx="0" presStyleCnt="5"/>
      <dgm:spPr/>
    </dgm:pt>
    <dgm:pt modelId="{68C3EA52-DE74-46CA-9FF6-609FCF20AB74}" type="pres">
      <dgm:prSet presAssocID="{8B201FFD-8EBF-456B-8E79-3B81B9E9CDAF}" presName="text_1" presStyleLbl="node1" presStyleIdx="0" presStyleCnt="5">
        <dgm:presLayoutVars>
          <dgm:bulletEnabled val="1"/>
        </dgm:presLayoutVars>
      </dgm:prSet>
      <dgm:spPr/>
    </dgm:pt>
    <dgm:pt modelId="{9BFD6AFF-7B36-4785-B927-099250E13710}" type="pres">
      <dgm:prSet presAssocID="{8B201FFD-8EBF-456B-8E79-3B81B9E9CDAF}" presName="accent_1" presStyleCnt="0"/>
      <dgm:spPr/>
    </dgm:pt>
    <dgm:pt modelId="{82C24F11-80B1-4F65-AD1A-8531954803D6}" type="pres">
      <dgm:prSet presAssocID="{8B201FFD-8EBF-456B-8E79-3B81B9E9CDAF}" presName="accentRepeatNode" presStyleLbl="solidFgAcc1" presStyleIdx="0" presStyleCnt="5"/>
      <dgm:spPr/>
    </dgm:pt>
    <dgm:pt modelId="{02949546-BBFD-4974-8755-895F0735153C}" type="pres">
      <dgm:prSet presAssocID="{4EAFE022-DBAD-48C9-A709-5459A8DE7E87}" presName="text_2" presStyleLbl="node1" presStyleIdx="1" presStyleCnt="5">
        <dgm:presLayoutVars>
          <dgm:bulletEnabled val="1"/>
        </dgm:presLayoutVars>
      </dgm:prSet>
      <dgm:spPr/>
    </dgm:pt>
    <dgm:pt modelId="{345CDCDA-F0E7-4F74-A7B1-A4038D7B734B}" type="pres">
      <dgm:prSet presAssocID="{4EAFE022-DBAD-48C9-A709-5459A8DE7E87}" presName="accent_2" presStyleCnt="0"/>
      <dgm:spPr/>
    </dgm:pt>
    <dgm:pt modelId="{A348C023-4EB0-4E9E-B66B-7FA62BBCF1C9}" type="pres">
      <dgm:prSet presAssocID="{4EAFE022-DBAD-48C9-A709-5459A8DE7E87}" presName="accentRepeatNode" presStyleLbl="solidFgAcc1" presStyleIdx="1" presStyleCnt="5"/>
      <dgm:spPr/>
    </dgm:pt>
    <dgm:pt modelId="{6FBBC7D8-B187-415D-954C-562D8E567D0C}" type="pres">
      <dgm:prSet presAssocID="{088EF8E0-31C4-40E3-91E8-F540107D7DDD}" presName="text_3" presStyleLbl="node1" presStyleIdx="2" presStyleCnt="5">
        <dgm:presLayoutVars>
          <dgm:bulletEnabled val="1"/>
        </dgm:presLayoutVars>
      </dgm:prSet>
      <dgm:spPr>
        <a:xfrm>
          <a:off x="1112537" y="2304352"/>
          <a:ext cx="7633574" cy="658627"/>
        </a:xfrm>
        <a:prstGeom prst="rect">
          <a:avLst/>
        </a:prstGeom>
      </dgm:spPr>
    </dgm:pt>
    <dgm:pt modelId="{B54B306D-4C7D-44D8-ABBF-8421173AE38A}" type="pres">
      <dgm:prSet presAssocID="{088EF8E0-31C4-40E3-91E8-F540107D7DDD}" presName="accent_3" presStyleCnt="0"/>
      <dgm:spPr/>
    </dgm:pt>
    <dgm:pt modelId="{1402A038-4796-4682-A5B0-D46385A09C24}" type="pres">
      <dgm:prSet presAssocID="{088EF8E0-31C4-40E3-91E8-F540107D7DDD}" presName="accentRepeatNode" presStyleLbl="solidFgAcc1" presStyleIdx="2" presStyleCnt="5"/>
      <dgm:spPr>
        <a:xfrm>
          <a:off x="578556" y="1285196"/>
          <a:ext cx="857163" cy="857163"/>
        </a:xfrm>
        <a:prstGeom prst="ellipse">
          <a:avLst/>
        </a:prstGeom>
      </dgm:spPr>
    </dgm:pt>
    <dgm:pt modelId="{D1A00C27-D551-4E18-9975-14657574FAE3}" type="pres">
      <dgm:prSet presAssocID="{47DDC116-1DE5-4D2B-AE32-154C35F48BA0}" presName="text_4" presStyleLbl="node1" presStyleIdx="3" presStyleCnt="5">
        <dgm:presLayoutVars>
          <dgm:bulletEnabled val="1"/>
        </dgm:presLayoutVars>
      </dgm:prSet>
      <dgm:spPr/>
    </dgm:pt>
    <dgm:pt modelId="{3937E788-FD7B-4BA9-8F7B-AF66B0F98B9A}" type="pres">
      <dgm:prSet presAssocID="{47DDC116-1DE5-4D2B-AE32-154C35F48BA0}" presName="accent_4" presStyleCnt="0"/>
      <dgm:spPr/>
    </dgm:pt>
    <dgm:pt modelId="{D9B72EBC-C7D4-4E75-84AF-26BCF62C8721}" type="pres">
      <dgm:prSet presAssocID="{47DDC116-1DE5-4D2B-AE32-154C35F48BA0}" presName="accentRepeatNode" presStyleLbl="solidFgAcc1" presStyleIdx="3" presStyleCnt="5"/>
      <dgm:spPr/>
    </dgm:pt>
    <dgm:pt modelId="{25B9A6EB-1F84-435A-A38F-0662589AE380}" type="pres">
      <dgm:prSet presAssocID="{7B412FF0-ADD8-4AE4-B6D6-DB1BD0A87CCF}" presName="text_5" presStyleLbl="node1" presStyleIdx="4" presStyleCnt="5">
        <dgm:presLayoutVars>
          <dgm:bulletEnabled val="1"/>
        </dgm:presLayoutVars>
      </dgm:prSet>
      <dgm:spPr/>
    </dgm:pt>
    <dgm:pt modelId="{00CA73B2-0A6F-4F2E-8DF2-3CA90FA5EF44}" type="pres">
      <dgm:prSet presAssocID="{7B412FF0-ADD8-4AE4-B6D6-DB1BD0A87CCF}" presName="accent_5" presStyleCnt="0"/>
      <dgm:spPr/>
    </dgm:pt>
    <dgm:pt modelId="{9F0847F9-3AE9-40D2-92B5-128DB8C3A512}" type="pres">
      <dgm:prSet presAssocID="{7B412FF0-ADD8-4AE4-B6D6-DB1BD0A87CCF}" presName="accentRepeatNode" presStyleLbl="solidFgAcc1" presStyleIdx="4" presStyleCnt="5"/>
      <dgm:spPr>
        <a:xfrm>
          <a:off x="553603" y="3679825"/>
          <a:ext cx="721706" cy="721706"/>
        </a:xfrm>
        <a:prstGeom prst="ellipse">
          <a:avLst/>
        </a:prstGeom>
      </dgm:spPr>
    </dgm:pt>
  </dgm:ptLst>
  <dgm:cxnLst>
    <dgm:cxn modelId="{4300E806-91F2-4DF1-9D12-DD4F01A1E082}" srcId="{68E21B0D-CBAC-4EA7-97F3-94026FF8C51F}" destId="{7B412FF0-ADD8-4AE4-B6D6-DB1BD0A87CCF}" srcOrd="4" destOrd="0" parTransId="{1FC453A1-9F35-40E9-A0FE-D78D294FCC1F}" sibTransId="{29B28632-9886-45A9-8954-FD4F3920E3B1}"/>
    <dgm:cxn modelId="{E48FBC12-5021-4DFC-B140-D5C7B4194959}" type="presOf" srcId="{7B412FF0-ADD8-4AE4-B6D6-DB1BD0A87CCF}" destId="{25B9A6EB-1F84-435A-A38F-0662589AE380}" srcOrd="0" destOrd="0" presId="urn:microsoft.com/office/officeart/2008/layout/VerticalCurvedList"/>
    <dgm:cxn modelId="{01362C16-F508-4F60-8A5D-39D652381AFD}" srcId="{68E21B0D-CBAC-4EA7-97F3-94026FF8C51F}" destId="{4EAFE022-DBAD-48C9-A709-5459A8DE7E87}" srcOrd="1" destOrd="0" parTransId="{0074FD97-21E1-4CEE-8E1F-87B36A22BF45}" sibTransId="{0F2EC4A6-9002-4B1F-A6A1-7ACEC2FF007A}"/>
    <dgm:cxn modelId="{A3BCE237-F187-40DA-A225-25A992EB0D45}" srcId="{68E21B0D-CBAC-4EA7-97F3-94026FF8C51F}" destId="{088EF8E0-31C4-40E3-91E8-F540107D7DDD}" srcOrd="2" destOrd="0" parTransId="{9ED2E3AF-79BB-4825-86A6-D11ED004BE0E}" sibTransId="{E750E527-F2FC-47A4-80FF-3EF70621A0B7}"/>
    <dgm:cxn modelId="{333B4E6E-BBFB-4311-BDD0-E83528C08F40}" srcId="{68E21B0D-CBAC-4EA7-97F3-94026FF8C51F}" destId="{8B201FFD-8EBF-456B-8E79-3B81B9E9CDAF}" srcOrd="0" destOrd="0" parTransId="{5A072F9E-FA53-4458-BC4D-FB3EFE7F5A03}" sibTransId="{17BFB10E-DFB4-4CD5-8B0A-CCD1B29C9CF2}"/>
    <dgm:cxn modelId="{62E2CD56-5C51-4F9A-B57E-472C053D8887}" type="presOf" srcId="{4EAFE022-DBAD-48C9-A709-5459A8DE7E87}" destId="{02949546-BBFD-4974-8755-895F0735153C}" srcOrd="0" destOrd="0" presId="urn:microsoft.com/office/officeart/2008/layout/VerticalCurvedList"/>
    <dgm:cxn modelId="{D801818E-AFB0-45FD-94BF-B3B1DC06C6D9}" type="presOf" srcId="{17BFB10E-DFB4-4CD5-8B0A-CCD1B29C9CF2}" destId="{505EA83E-D553-40FD-9833-4CCEE38D3EC5}" srcOrd="0" destOrd="0" presId="urn:microsoft.com/office/officeart/2008/layout/VerticalCurvedList"/>
    <dgm:cxn modelId="{7298F996-169A-41D3-9172-2BF97DD7F01E}" type="presOf" srcId="{8B201FFD-8EBF-456B-8E79-3B81B9E9CDAF}" destId="{68C3EA52-DE74-46CA-9FF6-609FCF20AB74}" srcOrd="0" destOrd="0" presId="urn:microsoft.com/office/officeart/2008/layout/VerticalCurvedList"/>
    <dgm:cxn modelId="{DC3EF5DD-3259-49F3-B5F2-CBA51ADED47E}" type="presOf" srcId="{47DDC116-1DE5-4D2B-AE32-154C35F48BA0}" destId="{D1A00C27-D551-4E18-9975-14657574FAE3}" srcOrd="0" destOrd="0" presId="urn:microsoft.com/office/officeart/2008/layout/VerticalCurvedList"/>
    <dgm:cxn modelId="{8D8DF3DE-E2C0-4AE9-A673-85FD7D75BE11}" type="presOf" srcId="{68E21B0D-CBAC-4EA7-97F3-94026FF8C51F}" destId="{43AF2C7F-9D4D-4A49-8B13-6A831E89864E}" srcOrd="0" destOrd="0" presId="urn:microsoft.com/office/officeart/2008/layout/VerticalCurvedList"/>
    <dgm:cxn modelId="{F72DB7E8-7D82-4578-855C-84F98F66C997}" srcId="{68E21B0D-CBAC-4EA7-97F3-94026FF8C51F}" destId="{47DDC116-1DE5-4D2B-AE32-154C35F48BA0}" srcOrd="3" destOrd="0" parTransId="{D488044B-8747-4A9D-A196-72DE1F493DDF}" sibTransId="{5535AA26-7B83-4BAF-B17D-42B4543CC2D4}"/>
    <dgm:cxn modelId="{0CF01CFD-B0D7-4B9C-BE93-27F742D21A40}" type="presOf" srcId="{088EF8E0-31C4-40E3-91E8-F540107D7DDD}" destId="{6FBBC7D8-B187-415D-954C-562D8E567D0C}" srcOrd="0" destOrd="0" presId="urn:microsoft.com/office/officeart/2008/layout/VerticalCurvedList"/>
    <dgm:cxn modelId="{2F9CB54F-A8E6-4F7D-824F-F848DAE0776A}" type="presParOf" srcId="{43AF2C7F-9D4D-4A49-8B13-6A831E89864E}" destId="{A55778FD-1C20-4749-B692-0C762B0462F2}" srcOrd="0" destOrd="0" presId="urn:microsoft.com/office/officeart/2008/layout/VerticalCurvedList"/>
    <dgm:cxn modelId="{81C8419F-9AA0-499C-89CE-328BA1F42C57}" type="presParOf" srcId="{A55778FD-1C20-4749-B692-0C762B0462F2}" destId="{856534C4-DC8B-4E2A-AF30-1D1792EC9544}" srcOrd="0" destOrd="0" presId="urn:microsoft.com/office/officeart/2008/layout/VerticalCurvedList"/>
    <dgm:cxn modelId="{CF7111A7-1E46-4017-A7CF-EC6F937A3506}" type="presParOf" srcId="{856534C4-DC8B-4E2A-AF30-1D1792EC9544}" destId="{1B64F6A8-1B16-4DC6-A510-2EB268F3947C}" srcOrd="0" destOrd="0" presId="urn:microsoft.com/office/officeart/2008/layout/VerticalCurvedList"/>
    <dgm:cxn modelId="{D02E50B8-0D29-4DF8-A444-5636C924B242}" type="presParOf" srcId="{856534C4-DC8B-4E2A-AF30-1D1792EC9544}" destId="{505EA83E-D553-40FD-9833-4CCEE38D3EC5}" srcOrd="1" destOrd="0" presId="urn:microsoft.com/office/officeart/2008/layout/VerticalCurvedList"/>
    <dgm:cxn modelId="{1CB92C14-1BB4-4316-A7A8-DA75051DDD9F}" type="presParOf" srcId="{856534C4-DC8B-4E2A-AF30-1D1792EC9544}" destId="{297420CF-4700-40BE-A0C5-61932E931679}" srcOrd="2" destOrd="0" presId="urn:microsoft.com/office/officeart/2008/layout/VerticalCurvedList"/>
    <dgm:cxn modelId="{CFCEC925-7C48-4934-B9A8-4FB3A59B709F}" type="presParOf" srcId="{856534C4-DC8B-4E2A-AF30-1D1792EC9544}" destId="{0DAADFA9-AE67-4DDD-8B74-47EC6C91FA3A}" srcOrd="3" destOrd="0" presId="urn:microsoft.com/office/officeart/2008/layout/VerticalCurvedList"/>
    <dgm:cxn modelId="{33B30D41-BFCC-4141-B467-257906FFBFA9}" type="presParOf" srcId="{A55778FD-1C20-4749-B692-0C762B0462F2}" destId="{68C3EA52-DE74-46CA-9FF6-609FCF20AB74}" srcOrd="1" destOrd="0" presId="urn:microsoft.com/office/officeart/2008/layout/VerticalCurvedList"/>
    <dgm:cxn modelId="{E0EDC027-45D6-4664-8BB0-94C8D25A591B}" type="presParOf" srcId="{A55778FD-1C20-4749-B692-0C762B0462F2}" destId="{9BFD6AFF-7B36-4785-B927-099250E13710}" srcOrd="2" destOrd="0" presId="urn:microsoft.com/office/officeart/2008/layout/VerticalCurvedList"/>
    <dgm:cxn modelId="{0E6F5055-4DBA-4639-B07B-17B10FB3C637}" type="presParOf" srcId="{9BFD6AFF-7B36-4785-B927-099250E13710}" destId="{82C24F11-80B1-4F65-AD1A-8531954803D6}" srcOrd="0" destOrd="0" presId="urn:microsoft.com/office/officeart/2008/layout/VerticalCurvedList"/>
    <dgm:cxn modelId="{3171773A-CD1B-4294-AEA8-5CA1F81D86AA}" type="presParOf" srcId="{A55778FD-1C20-4749-B692-0C762B0462F2}" destId="{02949546-BBFD-4974-8755-895F0735153C}" srcOrd="3" destOrd="0" presId="urn:microsoft.com/office/officeart/2008/layout/VerticalCurvedList"/>
    <dgm:cxn modelId="{DBB7A776-F47B-4C7B-AA35-E62DDE4564C7}" type="presParOf" srcId="{A55778FD-1C20-4749-B692-0C762B0462F2}" destId="{345CDCDA-F0E7-4F74-A7B1-A4038D7B734B}" srcOrd="4" destOrd="0" presId="urn:microsoft.com/office/officeart/2008/layout/VerticalCurvedList"/>
    <dgm:cxn modelId="{B2FE2B08-1F45-42F1-A6C4-A018A5F0DA17}" type="presParOf" srcId="{345CDCDA-F0E7-4F74-A7B1-A4038D7B734B}" destId="{A348C023-4EB0-4E9E-B66B-7FA62BBCF1C9}" srcOrd="0" destOrd="0" presId="urn:microsoft.com/office/officeart/2008/layout/VerticalCurvedList"/>
    <dgm:cxn modelId="{5EC48ACF-C02D-418B-8683-E3C39BD41B7D}" type="presParOf" srcId="{A55778FD-1C20-4749-B692-0C762B0462F2}" destId="{6FBBC7D8-B187-415D-954C-562D8E567D0C}" srcOrd="5" destOrd="0" presId="urn:microsoft.com/office/officeart/2008/layout/VerticalCurvedList"/>
    <dgm:cxn modelId="{241C3A2F-5418-4CF4-8FED-1D81DCE83373}" type="presParOf" srcId="{A55778FD-1C20-4749-B692-0C762B0462F2}" destId="{B54B306D-4C7D-44D8-ABBF-8421173AE38A}" srcOrd="6" destOrd="0" presId="urn:microsoft.com/office/officeart/2008/layout/VerticalCurvedList"/>
    <dgm:cxn modelId="{7D6D708A-A410-4CF1-9D40-4032D1E65CFB}" type="presParOf" srcId="{B54B306D-4C7D-44D8-ABBF-8421173AE38A}" destId="{1402A038-4796-4682-A5B0-D46385A09C24}" srcOrd="0" destOrd="0" presId="urn:microsoft.com/office/officeart/2008/layout/VerticalCurvedList"/>
    <dgm:cxn modelId="{C06FFFBD-3C42-47A7-A9DD-747B6B649003}" type="presParOf" srcId="{A55778FD-1C20-4749-B692-0C762B0462F2}" destId="{D1A00C27-D551-4E18-9975-14657574FAE3}" srcOrd="7" destOrd="0" presId="urn:microsoft.com/office/officeart/2008/layout/VerticalCurvedList"/>
    <dgm:cxn modelId="{725F2370-9F41-40E3-BC76-6D4B24985612}" type="presParOf" srcId="{A55778FD-1C20-4749-B692-0C762B0462F2}" destId="{3937E788-FD7B-4BA9-8F7B-AF66B0F98B9A}" srcOrd="8" destOrd="0" presId="urn:microsoft.com/office/officeart/2008/layout/VerticalCurvedList"/>
    <dgm:cxn modelId="{F582ED51-1F22-4FB7-BF87-8CD7CC93FCAB}" type="presParOf" srcId="{3937E788-FD7B-4BA9-8F7B-AF66B0F98B9A}" destId="{D9B72EBC-C7D4-4E75-84AF-26BCF62C8721}" srcOrd="0" destOrd="0" presId="urn:microsoft.com/office/officeart/2008/layout/VerticalCurvedList"/>
    <dgm:cxn modelId="{984CAD04-A28B-4399-B83D-7AB59F9B4CE0}" type="presParOf" srcId="{A55778FD-1C20-4749-B692-0C762B0462F2}" destId="{25B9A6EB-1F84-435A-A38F-0662589AE380}" srcOrd="9" destOrd="0" presId="urn:microsoft.com/office/officeart/2008/layout/VerticalCurvedList"/>
    <dgm:cxn modelId="{FD9BD56D-EE4D-4B75-8CC0-B991B9859C23}" type="presParOf" srcId="{A55778FD-1C20-4749-B692-0C762B0462F2}" destId="{00CA73B2-0A6F-4F2E-8DF2-3CA90FA5EF44}" srcOrd="10" destOrd="0" presId="urn:microsoft.com/office/officeart/2008/layout/VerticalCurvedList"/>
    <dgm:cxn modelId="{E8BA2E46-18A0-47F6-A1A7-39DE574CD34C}" type="presParOf" srcId="{00CA73B2-0A6F-4F2E-8DF2-3CA90FA5EF44}" destId="{9F0847F9-3AE9-40D2-92B5-128DB8C3A51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E21B0D-CBAC-4EA7-97F3-94026FF8C51F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hu-HU"/>
        </a:p>
      </dgm:t>
    </dgm:pt>
    <dgm:pt modelId="{6090B06F-4AFE-4CE9-897E-51A54A1D377A}">
      <dgm:prSet custT="1"/>
      <dgm:spPr>
        <a:ln>
          <a:noFill/>
        </a:ln>
      </dgm:spPr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gazdaság </a:t>
          </a:r>
          <a:r>
            <a:rPr lang="hu-HU" sz="1800" b="1" kern="1200" dirty="0" err="1">
              <a:solidFill>
                <a:srgbClr val="0C2148"/>
              </a:solidFill>
              <a:latin typeface="Calibri"/>
              <a:ea typeface="+mn-ea"/>
              <a:cs typeface="+mn-cs"/>
            </a:rPr>
            <a:t>újraindulását</a:t>
          </a: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 tükrözi, hogy a létszámnövelést tervezők aránya 17 százalékponttal meghaladta a leépítést tervezők arányát és számottevően (7 ponttal) nőtt a beruházási tervek mutatója is. </a:t>
          </a:r>
        </a:p>
      </dgm:t>
    </dgm:pt>
    <dgm:pt modelId="{9820B12D-F42A-403B-90E6-F22E35BB41AF}" type="parTrans" cxnId="{1313D2B4-537C-41CA-BE47-9ADF82A44B9F}">
      <dgm:prSet/>
      <dgm:spPr/>
      <dgm:t>
        <a:bodyPr/>
        <a:lstStyle/>
        <a:p>
          <a:endParaRPr lang="hu-HU" sz="1800" b="1">
            <a:solidFill>
              <a:schemeClr val="tx2"/>
            </a:solidFill>
          </a:endParaRPr>
        </a:p>
      </dgm:t>
    </dgm:pt>
    <dgm:pt modelId="{1CB113A5-494A-4E98-85B7-18E8FC9EBE98}" type="sibTrans" cxnId="{1313D2B4-537C-41CA-BE47-9ADF82A44B9F}">
      <dgm:prSet/>
      <dgm:spPr/>
      <dgm:t>
        <a:bodyPr/>
        <a:lstStyle/>
        <a:p>
          <a:endParaRPr lang="hu-HU" sz="1800" b="1">
            <a:solidFill>
              <a:schemeClr val="tx2"/>
            </a:solidFill>
          </a:endParaRPr>
        </a:p>
      </dgm:t>
    </dgm:pt>
    <dgm:pt modelId="{7B412FF0-ADD8-4AE4-B6D6-DB1BD0A87CCF}">
      <dgm:prSet custT="1"/>
      <dgm:spPr>
        <a:ln>
          <a:noFill/>
        </a:ln>
      </dgm:spPr>
      <dgm:t>
        <a:bodyPr spcFirstLastPara="0" vert="horz" wrap="square" lIns="458284" tIns="50800" rIns="50800" bIns="50800" numCol="1" spcCol="1270" anchor="ctr" anchorCtr="0"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nagyvállalatok és az ipar várakozásai továbbra is nagyobb optimizmust tükröztek a </a:t>
          </a:r>
          <a:r>
            <a:rPr lang="hu-HU" sz="1800" b="1" kern="1200" dirty="0" err="1">
              <a:solidFill>
                <a:srgbClr val="0C2148"/>
              </a:solidFill>
              <a:latin typeface="Calibri"/>
              <a:ea typeface="+mn-ea"/>
              <a:cs typeface="+mn-cs"/>
            </a:rPr>
            <a:t>mikrovállalatokhoz</a:t>
          </a: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, illetve a szolgáltató szektorhoz képest, azonban a különbség csökkent a korábbi hónapokhoz képest.</a:t>
          </a:r>
        </a:p>
      </dgm:t>
    </dgm:pt>
    <dgm:pt modelId="{1FC453A1-9F35-40E9-A0FE-D78D294FCC1F}" type="parTrans" cxnId="{4300E806-91F2-4DF1-9D12-DD4F01A1E082}">
      <dgm:prSet/>
      <dgm:spPr/>
      <dgm:t>
        <a:bodyPr/>
        <a:lstStyle/>
        <a:p>
          <a:endParaRPr lang="hu-HU" sz="1800" b="1">
            <a:solidFill>
              <a:schemeClr val="tx2"/>
            </a:solidFill>
          </a:endParaRPr>
        </a:p>
      </dgm:t>
    </dgm:pt>
    <dgm:pt modelId="{29B28632-9886-45A9-8954-FD4F3920E3B1}" type="sibTrans" cxnId="{4300E806-91F2-4DF1-9D12-DD4F01A1E082}">
      <dgm:prSet/>
      <dgm:spPr/>
      <dgm:t>
        <a:bodyPr/>
        <a:lstStyle/>
        <a:p>
          <a:endParaRPr lang="hu-HU" sz="1800" b="1">
            <a:solidFill>
              <a:schemeClr val="tx2"/>
            </a:solidFill>
          </a:endParaRPr>
        </a:p>
      </dgm:t>
    </dgm:pt>
    <dgm:pt modelId="{8B201FFD-8EBF-456B-8E79-3B81B9E9CDAF}">
      <dgm:prSet custT="1"/>
      <dgm:spPr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gm:spPr>
      <dgm:t>
        <a:bodyPr spcFirstLastPara="0" vert="horz" wrap="square" lIns="458284" tIns="50800" rIns="50800" bIns="50800" numCol="1" spcCol="1270" anchor="ctr" anchorCtr="0"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</a:t>
          </a:r>
          <a:r>
            <a:rPr lang="hu-HU" sz="1800" b="1" i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 MNB vállalati konjunktúra indexe az elmúlt 4 hónapban fokozatosan, áprilisban számottevően javult. Az index értéke a decemberi -14 pontról +8 pontra emelkedett áprilisra. </a:t>
          </a:r>
        </a:p>
      </dgm:t>
    </dgm:pt>
    <dgm:pt modelId="{5A072F9E-FA53-4458-BC4D-FB3EFE7F5A03}" type="parTrans" cxnId="{333B4E6E-BBFB-4311-BDD0-E83528C08F40}">
      <dgm:prSet/>
      <dgm:spPr/>
      <dgm:t>
        <a:bodyPr/>
        <a:lstStyle/>
        <a:p>
          <a:endParaRPr lang="hu-HU" b="1"/>
        </a:p>
      </dgm:t>
    </dgm:pt>
    <dgm:pt modelId="{17BFB10E-DFB4-4CD5-8B0A-CCD1B29C9CF2}" type="sibTrans" cxnId="{333B4E6E-BBFB-4311-BDD0-E83528C08F40}">
      <dgm:prSet/>
      <dgm:spPr/>
      <dgm:t>
        <a:bodyPr/>
        <a:lstStyle/>
        <a:p>
          <a:endParaRPr lang="hu-HU" b="1"/>
        </a:p>
      </dgm:t>
    </dgm:pt>
    <dgm:pt modelId="{4EAFE022-DBAD-48C9-A709-5459A8DE7E87}">
      <dgm:prSet custT="1"/>
      <dgm:spPr>
        <a:ln>
          <a:noFill/>
        </a:ln>
      </dgm:spPr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 aktuális helyzet megítélése és a várakozások is </a:t>
          </a:r>
          <a:r>
            <a:rPr lang="hu-HU" sz="1800" b="1" i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számottevően</a:t>
          </a: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 javultak márciusról áprilisra.</a:t>
          </a:r>
        </a:p>
      </dgm:t>
    </dgm:pt>
    <dgm:pt modelId="{0074FD97-21E1-4CEE-8E1F-87B36A22BF45}" type="parTrans" cxnId="{01362C16-F508-4F60-8A5D-39D652381AFD}">
      <dgm:prSet/>
      <dgm:spPr/>
      <dgm:t>
        <a:bodyPr/>
        <a:lstStyle/>
        <a:p>
          <a:endParaRPr lang="hu-HU" b="1"/>
        </a:p>
      </dgm:t>
    </dgm:pt>
    <dgm:pt modelId="{0F2EC4A6-9002-4B1F-A6A1-7ACEC2FF007A}" type="sibTrans" cxnId="{01362C16-F508-4F60-8A5D-39D652381AFD}">
      <dgm:prSet/>
      <dgm:spPr/>
      <dgm:t>
        <a:bodyPr/>
        <a:lstStyle/>
        <a:p>
          <a:endParaRPr lang="hu-HU" b="1"/>
        </a:p>
      </dgm:t>
    </dgm:pt>
    <dgm:pt modelId="{B0552AC1-6EED-4FFA-A589-5ACAA160C5BD}">
      <dgm:prSet custT="1"/>
      <dgm:spPr>
        <a:ln>
          <a:noFill/>
        </a:ln>
      </dgm:spPr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dirty="0">
              <a:solidFill>
                <a:srgbClr val="0C2148"/>
              </a:solidFill>
              <a:latin typeface="Calibri"/>
              <a:ea typeface="+mn-ea"/>
              <a:cs typeface="+mn-cs"/>
            </a:rPr>
            <a:t>Minden méretkategóriában növekedett az átlagos kapacitás-kihasználtság és a bevételi szint az előző havi eredményekhez képest.</a:t>
          </a:r>
        </a:p>
      </dgm:t>
    </dgm:pt>
    <dgm:pt modelId="{90526790-6559-4816-B398-0C921881DA01}" type="parTrans" cxnId="{C715FD5A-3DEE-4487-B355-C42A4B421C73}">
      <dgm:prSet/>
      <dgm:spPr/>
      <dgm:t>
        <a:bodyPr/>
        <a:lstStyle/>
        <a:p>
          <a:endParaRPr lang="hu-HU" b="1"/>
        </a:p>
      </dgm:t>
    </dgm:pt>
    <dgm:pt modelId="{06490B24-6FD1-460A-BE1E-A6F2B9EFB6F4}" type="sibTrans" cxnId="{C715FD5A-3DEE-4487-B355-C42A4B421C73}">
      <dgm:prSet/>
      <dgm:spPr/>
      <dgm:t>
        <a:bodyPr/>
        <a:lstStyle/>
        <a:p>
          <a:endParaRPr lang="hu-HU" b="1"/>
        </a:p>
      </dgm:t>
    </dgm:pt>
    <dgm:pt modelId="{43AF2C7F-9D4D-4A49-8B13-6A831E89864E}" type="pres">
      <dgm:prSet presAssocID="{68E21B0D-CBAC-4EA7-97F3-94026FF8C51F}" presName="Name0" presStyleCnt="0">
        <dgm:presLayoutVars>
          <dgm:chMax val="7"/>
          <dgm:chPref val="7"/>
          <dgm:dir/>
        </dgm:presLayoutVars>
      </dgm:prSet>
      <dgm:spPr/>
    </dgm:pt>
    <dgm:pt modelId="{A55778FD-1C20-4749-B692-0C762B0462F2}" type="pres">
      <dgm:prSet presAssocID="{68E21B0D-CBAC-4EA7-97F3-94026FF8C51F}" presName="Name1" presStyleCnt="0"/>
      <dgm:spPr/>
    </dgm:pt>
    <dgm:pt modelId="{856534C4-DC8B-4E2A-AF30-1D1792EC9544}" type="pres">
      <dgm:prSet presAssocID="{68E21B0D-CBAC-4EA7-97F3-94026FF8C51F}" presName="cycle" presStyleCnt="0"/>
      <dgm:spPr/>
    </dgm:pt>
    <dgm:pt modelId="{1B64F6A8-1B16-4DC6-A510-2EB268F3947C}" type="pres">
      <dgm:prSet presAssocID="{68E21B0D-CBAC-4EA7-97F3-94026FF8C51F}" presName="srcNode" presStyleLbl="node1" presStyleIdx="0" presStyleCnt="5"/>
      <dgm:spPr/>
    </dgm:pt>
    <dgm:pt modelId="{505EA83E-D553-40FD-9833-4CCEE38D3EC5}" type="pres">
      <dgm:prSet presAssocID="{68E21B0D-CBAC-4EA7-97F3-94026FF8C51F}" presName="conn" presStyleLbl="parChTrans1D2" presStyleIdx="0" presStyleCnt="1"/>
      <dgm:spPr/>
    </dgm:pt>
    <dgm:pt modelId="{297420CF-4700-40BE-A0C5-61932E931679}" type="pres">
      <dgm:prSet presAssocID="{68E21B0D-CBAC-4EA7-97F3-94026FF8C51F}" presName="extraNode" presStyleLbl="node1" presStyleIdx="0" presStyleCnt="5"/>
      <dgm:spPr/>
    </dgm:pt>
    <dgm:pt modelId="{0DAADFA9-AE67-4DDD-8B74-47EC6C91FA3A}" type="pres">
      <dgm:prSet presAssocID="{68E21B0D-CBAC-4EA7-97F3-94026FF8C51F}" presName="dstNode" presStyleLbl="node1" presStyleIdx="0" presStyleCnt="5"/>
      <dgm:spPr/>
    </dgm:pt>
    <dgm:pt modelId="{68C3EA52-DE74-46CA-9FF6-609FCF20AB74}" type="pres">
      <dgm:prSet presAssocID="{8B201FFD-8EBF-456B-8E79-3B81B9E9CDAF}" presName="text_1" presStyleLbl="node1" presStyleIdx="0" presStyleCnt="5">
        <dgm:presLayoutVars>
          <dgm:bulletEnabled val="1"/>
        </dgm:presLayoutVars>
      </dgm:prSet>
      <dgm:spPr/>
    </dgm:pt>
    <dgm:pt modelId="{9BFD6AFF-7B36-4785-B927-099250E13710}" type="pres">
      <dgm:prSet presAssocID="{8B201FFD-8EBF-456B-8E79-3B81B9E9CDAF}" presName="accent_1" presStyleCnt="0"/>
      <dgm:spPr/>
    </dgm:pt>
    <dgm:pt modelId="{82C24F11-80B1-4F65-AD1A-8531954803D6}" type="pres">
      <dgm:prSet presAssocID="{8B201FFD-8EBF-456B-8E79-3B81B9E9CDAF}" presName="accentRepeatNode" presStyleLbl="solidFgAcc1" presStyleIdx="0" presStyleCnt="5"/>
      <dgm:spPr/>
    </dgm:pt>
    <dgm:pt modelId="{02949546-BBFD-4974-8755-895F0735153C}" type="pres">
      <dgm:prSet presAssocID="{4EAFE022-DBAD-48C9-A709-5459A8DE7E87}" presName="text_2" presStyleLbl="node1" presStyleIdx="1" presStyleCnt="5">
        <dgm:presLayoutVars>
          <dgm:bulletEnabled val="1"/>
        </dgm:presLayoutVars>
      </dgm:prSet>
      <dgm:spPr/>
    </dgm:pt>
    <dgm:pt modelId="{345CDCDA-F0E7-4F74-A7B1-A4038D7B734B}" type="pres">
      <dgm:prSet presAssocID="{4EAFE022-DBAD-48C9-A709-5459A8DE7E87}" presName="accent_2" presStyleCnt="0"/>
      <dgm:spPr/>
    </dgm:pt>
    <dgm:pt modelId="{A348C023-4EB0-4E9E-B66B-7FA62BBCF1C9}" type="pres">
      <dgm:prSet presAssocID="{4EAFE022-DBAD-48C9-A709-5459A8DE7E87}" presName="accentRepeatNode" presStyleLbl="solidFgAcc1" presStyleIdx="1" presStyleCnt="5"/>
      <dgm:spPr/>
    </dgm:pt>
    <dgm:pt modelId="{B7CE9B85-DC04-4579-A2C9-36EC29DFB63A}" type="pres">
      <dgm:prSet presAssocID="{B0552AC1-6EED-4FFA-A589-5ACAA160C5BD}" presName="text_3" presStyleLbl="node1" presStyleIdx="2" presStyleCnt="5">
        <dgm:presLayoutVars>
          <dgm:bulletEnabled val="1"/>
        </dgm:presLayoutVars>
      </dgm:prSet>
      <dgm:spPr/>
    </dgm:pt>
    <dgm:pt modelId="{4359E84A-00FB-40B4-82BF-385607AFE673}" type="pres">
      <dgm:prSet presAssocID="{B0552AC1-6EED-4FFA-A589-5ACAA160C5BD}" presName="accent_3" presStyleCnt="0"/>
      <dgm:spPr/>
    </dgm:pt>
    <dgm:pt modelId="{82F133F8-7C15-4DD9-B3E2-5D84DD304E85}" type="pres">
      <dgm:prSet presAssocID="{B0552AC1-6EED-4FFA-A589-5ACAA160C5BD}" presName="accentRepeatNode" presStyleLbl="solidFgAcc1" presStyleIdx="2" presStyleCnt="5"/>
      <dgm:spPr/>
    </dgm:pt>
    <dgm:pt modelId="{F3CA7E0B-3342-459D-8CB1-B610C502D60C}" type="pres">
      <dgm:prSet presAssocID="{6090B06F-4AFE-4CE9-897E-51A54A1D377A}" presName="text_4" presStyleLbl="node1" presStyleIdx="3" presStyleCnt="5">
        <dgm:presLayoutVars>
          <dgm:bulletEnabled val="1"/>
        </dgm:presLayoutVars>
      </dgm:prSet>
      <dgm:spPr/>
    </dgm:pt>
    <dgm:pt modelId="{CA5AB6FF-1C71-4102-84B9-737561895EA5}" type="pres">
      <dgm:prSet presAssocID="{6090B06F-4AFE-4CE9-897E-51A54A1D377A}" presName="accent_4" presStyleCnt="0"/>
      <dgm:spPr/>
    </dgm:pt>
    <dgm:pt modelId="{F9B28654-D436-4056-A83D-E81A90D53409}" type="pres">
      <dgm:prSet presAssocID="{6090B06F-4AFE-4CE9-897E-51A54A1D377A}" presName="accentRepeatNode" presStyleLbl="solidFgAcc1" presStyleIdx="3" presStyleCnt="5"/>
      <dgm:spPr>
        <a:xfrm>
          <a:off x="770773" y="2813887"/>
          <a:ext cx="721706" cy="721706"/>
        </a:xfrm>
        <a:prstGeom prst="ellipse">
          <a:avLst/>
        </a:prstGeom>
      </dgm:spPr>
    </dgm:pt>
    <dgm:pt modelId="{343C33B1-59E7-4493-8570-E8605C2C3A34}" type="pres">
      <dgm:prSet presAssocID="{7B412FF0-ADD8-4AE4-B6D6-DB1BD0A87CCF}" presName="text_5" presStyleLbl="node1" presStyleIdx="4" presStyleCnt="5">
        <dgm:presLayoutVars>
          <dgm:bulletEnabled val="1"/>
        </dgm:presLayoutVars>
      </dgm:prSet>
      <dgm:spPr/>
    </dgm:pt>
    <dgm:pt modelId="{59A33DC9-1C54-474B-BBA9-693E068EF37C}" type="pres">
      <dgm:prSet presAssocID="{7B412FF0-ADD8-4AE4-B6D6-DB1BD0A87CCF}" presName="accent_5" presStyleCnt="0"/>
      <dgm:spPr/>
    </dgm:pt>
    <dgm:pt modelId="{9F0847F9-3AE9-40D2-92B5-128DB8C3A512}" type="pres">
      <dgm:prSet presAssocID="{7B412FF0-ADD8-4AE4-B6D6-DB1BD0A87CCF}" presName="accentRepeatNode" presStyleLbl="solidFgAcc1" presStyleIdx="4" presStyleCnt="5"/>
      <dgm:spPr>
        <a:xfrm>
          <a:off x="553603" y="3679825"/>
          <a:ext cx="721706" cy="721706"/>
        </a:xfrm>
        <a:prstGeom prst="ellipse">
          <a:avLst/>
        </a:prstGeom>
      </dgm:spPr>
    </dgm:pt>
  </dgm:ptLst>
  <dgm:cxnLst>
    <dgm:cxn modelId="{4300E806-91F2-4DF1-9D12-DD4F01A1E082}" srcId="{68E21B0D-CBAC-4EA7-97F3-94026FF8C51F}" destId="{7B412FF0-ADD8-4AE4-B6D6-DB1BD0A87CCF}" srcOrd="4" destOrd="0" parTransId="{1FC453A1-9F35-40E9-A0FE-D78D294FCC1F}" sibTransId="{29B28632-9886-45A9-8954-FD4F3920E3B1}"/>
    <dgm:cxn modelId="{01362C16-F508-4F60-8A5D-39D652381AFD}" srcId="{68E21B0D-CBAC-4EA7-97F3-94026FF8C51F}" destId="{4EAFE022-DBAD-48C9-A709-5459A8DE7E87}" srcOrd="1" destOrd="0" parTransId="{0074FD97-21E1-4CEE-8E1F-87B36A22BF45}" sibTransId="{0F2EC4A6-9002-4B1F-A6A1-7ACEC2FF007A}"/>
    <dgm:cxn modelId="{4E814822-EC9D-485E-924D-10ADFC776FB8}" type="presOf" srcId="{7B412FF0-ADD8-4AE4-B6D6-DB1BD0A87CCF}" destId="{343C33B1-59E7-4493-8570-E8605C2C3A34}" srcOrd="0" destOrd="0" presId="urn:microsoft.com/office/officeart/2008/layout/VerticalCurvedList"/>
    <dgm:cxn modelId="{B7055035-6E87-4AAF-B185-E0C7E0ABED7E}" type="presOf" srcId="{B0552AC1-6EED-4FFA-A589-5ACAA160C5BD}" destId="{B7CE9B85-DC04-4579-A2C9-36EC29DFB63A}" srcOrd="0" destOrd="0" presId="urn:microsoft.com/office/officeart/2008/layout/VerticalCurvedList"/>
    <dgm:cxn modelId="{2CA2913C-5C37-41D5-B19D-70CA2DE568B2}" type="presOf" srcId="{6090B06F-4AFE-4CE9-897E-51A54A1D377A}" destId="{F3CA7E0B-3342-459D-8CB1-B610C502D60C}" srcOrd="0" destOrd="0" presId="urn:microsoft.com/office/officeart/2008/layout/VerticalCurvedList"/>
    <dgm:cxn modelId="{333B4E6E-BBFB-4311-BDD0-E83528C08F40}" srcId="{68E21B0D-CBAC-4EA7-97F3-94026FF8C51F}" destId="{8B201FFD-8EBF-456B-8E79-3B81B9E9CDAF}" srcOrd="0" destOrd="0" parTransId="{5A072F9E-FA53-4458-BC4D-FB3EFE7F5A03}" sibTransId="{17BFB10E-DFB4-4CD5-8B0A-CCD1B29C9CF2}"/>
    <dgm:cxn modelId="{62E2CD56-5C51-4F9A-B57E-472C053D8887}" type="presOf" srcId="{4EAFE022-DBAD-48C9-A709-5459A8DE7E87}" destId="{02949546-BBFD-4974-8755-895F0735153C}" srcOrd="0" destOrd="0" presId="urn:microsoft.com/office/officeart/2008/layout/VerticalCurvedList"/>
    <dgm:cxn modelId="{C715FD5A-3DEE-4487-B355-C42A4B421C73}" srcId="{68E21B0D-CBAC-4EA7-97F3-94026FF8C51F}" destId="{B0552AC1-6EED-4FFA-A589-5ACAA160C5BD}" srcOrd="2" destOrd="0" parTransId="{90526790-6559-4816-B398-0C921881DA01}" sibTransId="{06490B24-6FD1-460A-BE1E-A6F2B9EFB6F4}"/>
    <dgm:cxn modelId="{7298F996-169A-41D3-9172-2BF97DD7F01E}" type="presOf" srcId="{8B201FFD-8EBF-456B-8E79-3B81B9E9CDAF}" destId="{68C3EA52-DE74-46CA-9FF6-609FCF20AB74}" srcOrd="0" destOrd="0" presId="urn:microsoft.com/office/officeart/2008/layout/VerticalCurvedList"/>
    <dgm:cxn modelId="{1313D2B4-537C-41CA-BE47-9ADF82A44B9F}" srcId="{68E21B0D-CBAC-4EA7-97F3-94026FF8C51F}" destId="{6090B06F-4AFE-4CE9-897E-51A54A1D377A}" srcOrd="3" destOrd="0" parTransId="{9820B12D-F42A-403B-90E6-F22E35BB41AF}" sibTransId="{1CB113A5-494A-4E98-85B7-18E8FC9EBE98}"/>
    <dgm:cxn modelId="{8D8DF3DE-E2C0-4AE9-A673-85FD7D75BE11}" type="presOf" srcId="{68E21B0D-CBAC-4EA7-97F3-94026FF8C51F}" destId="{43AF2C7F-9D4D-4A49-8B13-6A831E89864E}" srcOrd="0" destOrd="0" presId="urn:microsoft.com/office/officeart/2008/layout/VerticalCurvedList"/>
    <dgm:cxn modelId="{13531BED-F7A0-4F96-A3F9-619AB147E909}" type="presOf" srcId="{17BFB10E-DFB4-4CD5-8B0A-CCD1B29C9CF2}" destId="{505EA83E-D553-40FD-9833-4CCEE38D3EC5}" srcOrd="0" destOrd="0" presId="urn:microsoft.com/office/officeart/2008/layout/VerticalCurvedList"/>
    <dgm:cxn modelId="{2F9CB54F-A8E6-4F7D-824F-F848DAE0776A}" type="presParOf" srcId="{43AF2C7F-9D4D-4A49-8B13-6A831E89864E}" destId="{A55778FD-1C20-4749-B692-0C762B0462F2}" srcOrd="0" destOrd="0" presId="urn:microsoft.com/office/officeart/2008/layout/VerticalCurvedList"/>
    <dgm:cxn modelId="{81C8419F-9AA0-499C-89CE-328BA1F42C57}" type="presParOf" srcId="{A55778FD-1C20-4749-B692-0C762B0462F2}" destId="{856534C4-DC8B-4E2A-AF30-1D1792EC9544}" srcOrd="0" destOrd="0" presId="urn:microsoft.com/office/officeart/2008/layout/VerticalCurvedList"/>
    <dgm:cxn modelId="{CF7111A7-1E46-4017-A7CF-EC6F937A3506}" type="presParOf" srcId="{856534C4-DC8B-4E2A-AF30-1D1792EC9544}" destId="{1B64F6A8-1B16-4DC6-A510-2EB268F3947C}" srcOrd="0" destOrd="0" presId="urn:microsoft.com/office/officeart/2008/layout/VerticalCurvedList"/>
    <dgm:cxn modelId="{D02E50B8-0D29-4DF8-A444-5636C924B242}" type="presParOf" srcId="{856534C4-DC8B-4E2A-AF30-1D1792EC9544}" destId="{505EA83E-D553-40FD-9833-4CCEE38D3EC5}" srcOrd="1" destOrd="0" presId="urn:microsoft.com/office/officeart/2008/layout/VerticalCurvedList"/>
    <dgm:cxn modelId="{1CB92C14-1BB4-4316-A7A8-DA75051DDD9F}" type="presParOf" srcId="{856534C4-DC8B-4E2A-AF30-1D1792EC9544}" destId="{297420CF-4700-40BE-A0C5-61932E931679}" srcOrd="2" destOrd="0" presId="urn:microsoft.com/office/officeart/2008/layout/VerticalCurvedList"/>
    <dgm:cxn modelId="{CFCEC925-7C48-4934-B9A8-4FB3A59B709F}" type="presParOf" srcId="{856534C4-DC8B-4E2A-AF30-1D1792EC9544}" destId="{0DAADFA9-AE67-4DDD-8B74-47EC6C91FA3A}" srcOrd="3" destOrd="0" presId="urn:microsoft.com/office/officeart/2008/layout/VerticalCurvedList"/>
    <dgm:cxn modelId="{33B30D41-BFCC-4141-B467-257906FFBFA9}" type="presParOf" srcId="{A55778FD-1C20-4749-B692-0C762B0462F2}" destId="{68C3EA52-DE74-46CA-9FF6-609FCF20AB74}" srcOrd="1" destOrd="0" presId="urn:microsoft.com/office/officeart/2008/layout/VerticalCurvedList"/>
    <dgm:cxn modelId="{E0EDC027-45D6-4664-8BB0-94C8D25A591B}" type="presParOf" srcId="{A55778FD-1C20-4749-B692-0C762B0462F2}" destId="{9BFD6AFF-7B36-4785-B927-099250E13710}" srcOrd="2" destOrd="0" presId="urn:microsoft.com/office/officeart/2008/layout/VerticalCurvedList"/>
    <dgm:cxn modelId="{0E6F5055-4DBA-4639-B07B-17B10FB3C637}" type="presParOf" srcId="{9BFD6AFF-7B36-4785-B927-099250E13710}" destId="{82C24F11-80B1-4F65-AD1A-8531954803D6}" srcOrd="0" destOrd="0" presId="urn:microsoft.com/office/officeart/2008/layout/VerticalCurvedList"/>
    <dgm:cxn modelId="{3171773A-CD1B-4294-AEA8-5CA1F81D86AA}" type="presParOf" srcId="{A55778FD-1C20-4749-B692-0C762B0462F2}" destId="{02949546-BBFD-4974-8755-895F0735153C}" srcOrd="3" destOrd="0" presId="urn:microsoft.com/office/officeart/2008/layout/VerticalCurvedList"/>
    <dgm:cxn modelId="{DBB7A776-F47B-4C7B-AA35-E62DDE4564C7}" type="presParOf" srcId="{A55778FD-1C20-4749-B692-0C762B0462F2}" destId="{345CDCDA-F0E7-4F74-A7B1-A4038D7B734B}" srcOrd="4" destOrd="0" presId="urn:microsoft.com/office/officeart/2008/layout/VerticalCurvedList"/>
    <dgm:cxn modelId="{B2FE2B08-1F45-42F1-A6C4-A018A5F0DA17}" type="presParOf" srcId="{345CDCDA-F0E7-4F74-A7B1-A4038D7B734B}" destId="{A348C023-4EB0-4E9E-B66B-7FA62BBCF1C9}" srcOrd="0" destOrd="0" presId="urn:microsoft.com/office/officeart/2008/layout/VerticalCurvedList"/>
    <dgm:cxn modelId="{3766DA2B-6391-4E03-8C9A-B0B462386010}" type="presParOf" srcId="{A55778FD-1C20-4749-B692-0C762B0462F2}" destId="{B7CE9B85-DC04-4579-A2C9-36EC29DFB63A}" srcOrd="5" destOrd="0" presId="urn:microsoft.com/office/officeart/2008/layout/VerticalCurvedList"/>
    <dgm:cxn modelId="{662A900C-E265-4968-BA72-D69FA636A85B}" type="presParOf" srcId="{A55778FD-1C20-4749-B692-0C762B0462F2}" destId="{4359E84A-00FB-40B4-82BF-385607AFE673}" srcOrd="6" destOrd="0" presId="urn:microsoft.com/office/officeart/2008/layout/VerticalCurvedList"/>
    <dgm:cxn modelId="{B4E6AAD2-6E85-4F57-B323-79BCF7897A4A}" type="presParOf" srcId="{4359E84A-00FB-40B4-82BF-385607AFE673}" destId="{82F133F8-7C15-4DD9-B3E2-5D84DD304E85}" srcOrd="0" destOrd="0" presId="urn:microsoft.com/office/officeart/2008/layout/VerticalCurvedList"/>
    <dgm:cxn modelId="{F4069098-AF33-4B8D-BC94-CFACE893567E}" type="presParOf" srcId="{A55778FD-1C20-4749-B692-0C762B0462F2}" destId="{F3CA7E0B-3342-459D-8CB1-B610C502D60C}" srcOrd="7" destOrd="0" presId="urn:microsoft.com/office/officeart/2008/layout/VerticalCurvedList"/>
    <dgm:cxn modelId="{919281CA-1D7E-480F-AEF0-5753896A5E0A}" type="presParOf" srcId="{A55778FD-1C20-4749-B692-0C762B0462F2}" destId="{CA5AB6FF-1C71-4102-84B9-737561895EA5}" srcOrd="8" destOrd="0" presId="urn:microsoft.com/office/officeart/2008/layout/VerticalCurvedList"/>
    <dgm:cxn modelId="{5742DA14-321B-4670-86AE-0DEEE3E2E0A7}" type="presParOf" srcId="{CA5AB6FF-1C71-4102-84B9-737561895EA5}" destId="{F9B28654-D436-4056-A83D-E81A90D53409}" srcOrd="0" destOrd="0" presId="urn:microsoft.com/office/officeart/2008/layout/VerticalCurvedList"/>
    <dgm:cxn modelId="{F19C9D0B-2CA1-41B8-B71A-1527A419A272}" type="presParOf" srcId="{A55778FD-1C20-4749-B692-0C762B0462F2}" destId="{343C33B1-59E7-4493-8570-E8605C2C3A34}" srcOrd="9" destOrd="0" presId="urn:microsoft.com/office/officeart/2008/layout/VerticalCurvedList"/>
    <dgm:cxn modelId="{C7902E34-22A7-49BF-AE5C-C5D02F2736F3}" type="presParOf" srcId="{A55778FD-1C20-4749-B692-0C762B0462F2}" destId="{59A33DC9-1C54-474B-BBA9-693E068EF37C}" srcOrd="10" destOrd="0" presId="urn:microsoft.com/office/officeart/2008/layout/VerticalCurvedList"/>
    <dgm:cxn modelId="{EC9016E0-E4FE-4E4A-80BF-A0101F0B3E2C}" type="presParOf" srcId="{59A33DC9-1C54-474B-BBA9-693E068EF37C}" destId="{9F0847F9-3AE9-40D2-92B5-128DB8C3A51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8E21B0D-CBAC-4EA7-97F3-94026FF8C51F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hu-HU"/>
        </a:p>
      </dgm:t>
    </dgm:pt>
    <dgm:pt modelId="{FF1BECFD-0FA3-4ACF-93B7-020C56FA3802}">
      <dgm:prSet custT="1"/>
      <dgm:spPr>
        <a:ln>
          <a:noFill/>
        </a:ln>
      </dgm:spPr>
      <dgm:t>
        <a:bodyPr/>
        <a:lstStyle/>
        <a:p>
          <a:pPr>
            <a:lnSpc>
              <a:spcPct val="90000"/>
            </a:lnSpc>
          </a:pPr>
          <a:r>
            <a:rPr lang="hu-HU" sz="1800" b="1" dirty="0">
              <a:solidFill>
                <a:srgbClr val="002060"/>
              </a:solidFill>
              <a:latin typeface="Calibri"/>
              <a:ea typeface="+mn-ea"/>
              <a:cs typeface="+mn-cs"/>
            </a:rPr>
            <a:t>Az exportárbevétel átlagosan 104 százaléka a járvány előtti szintnek, ami  6 százalékponttal nagyobb, mint az előző hónapban tapasztalt érték. </a:t>
          </a:r>
          <a:endParaRPr lang="hu-HU" sz="1800" b="1" dirty="0">
            <a:solidFill>
              <a:srgbClr val="002060"/>
            </a:solidFill>
          </a:endParaRPr>
        </a:p>
      </dgm:t>
    </dgm:pt>
    <dgm:pt modelId="{6D615822-577D-4BE6-9194-8B7256958D1E}" type="parTrans" cxnId="{5A34FA94-97FE-430F-9270-FDFAE27F7430}">
      <dgm:prSet/>
      <dgm:spPr/>
      <dgm:t>
        <a:bodyPr/>
        <a:lstStyle/>
        <a:p>
          <a:endParaRPr lang="hu-HU" sz="2000"/>
        </a:p>
      </dgm:t>
    </dgm:pt>
    <dgm:pt modelId="{9C266FBF-3221-4969-A6F0-C5C337D5E5F8}" type="sibTrans" cxnId="{5A34FA94-97FE-430F-9270-FDFAE27F7430}">
      <dgm:prSet/>
      <dgm:spPr/>
      <dgm:t>
        <a:bodyPr/>
        <a:lstStyle/>
        <a:p>
          <a:endParaRPr lang="hu-HU" sz="2000"/>
        </a:p>
      </dgm:t>
    </dgm:pt>
    <dgm:pt modelId="{9F0BB079-A7C6-4538-B0AC-F361AEDBD8EE}">
      <dgm:prSet custT="1"/>
      <dgm:spPr>
        <a:ln>
          <a:noFill/>
        </a:ln>
      </dgm:spPr>
      <dgm:t>
        <a:bodyPr/>
        <a:lstStyle/>
        <a:p>
          <a:r>
            <a:rPr lang="hu-HU" sz="1800" b="1" kern="1200" dirty="0">
              <a:solidFill>
                <a:srgbClr val="002060"/>
              </a:solidFill>
            </a:rPr>
            <a:t>A kapacitás-kihasználtság átlagosan 98 százaléka a járvány előtti szintnek, ami a válaszadók várakozásai szerint 99 százalékra fog növekedni a következő 3 hónapban.</a:t>
          </a:r>
          <a:endParaRPr lang="hu-HU" sz="1800" b="1" kern="1200" dirty="0">
            <a:solidFill>
              <a:srgbClr val="002060"/>
            </a:solidFill>
            <a:latin typeface="Calibri"/>
            <a:ea typeface="+mn-ea"/>
            <a:cs typeface="+mn-cs"/>
          </a:endParaRPr>
        </a:p>
      </dgm:t>
    </dgm:pt>
    <dgm:pt modelId="{5BBBA5AB-44F0-4E4C-BF47-2A521FE28424}" type="parTrans" cxnId="{8E5230D6-D826-48D6-AC78-6E33AB605594}">
      <dgm:prSet/>
      <dgm:spPr/>
      <dgm:t>
        <a:bodyPr/>
        <a:lstStyle/>
        <a:p>
          <a:endParaRPr lang="hu-HU" sz="2000"/>
        </a:p>
      </dgm:t>
    </dgm:pt>
    <dgm:pt modelId="{C21125D0-6A75-4373-A80D-71C745181A46}" type="sibTrans" cxnId="{8E5230D6-D826-48D6-AC78-6E33AB605594}">
      <dgm:prSet/>
      <dgm:spPr/>
      <dgm:t>
        <a:bodyPr/>
        <a:lstStyle/>
        <a:p>
          <a:endParaRPr lang="hu-HU" sz="2000"/>
        </a:p>
      </dgm:t>
    </dgm:pt>
    <dgm:pt modelId="{EB7C5825-B047-4015-BE71-8B077C6BFF2F}">
      <dgm:prSet custT="1"/>
      <dgm:spPr>
        <a:ln>
          <a:noFill/>
        </a:ln>
      </dgm:spPr>
      <dgm:t>
        <a:bodyPr/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02060"/>
              </a:solidFill>
              <a:latin typeface="Calibri"/>
              <a:ea typeface="+mn-ea"/>
              <a:cs typeface="+mn-cs"/>
            </a:rPr>
            <a:t>A válaszadók 68 százaléka tapasztalt valamilyen nehézséget a termelési szint növelése kapcsán, ami 6 százalékponttal magasabb a márciusban tapasztalt arányhoz képest.</a:t>
          </a:r>
        </a:p>
      </dgm:t>
    </dgm:pt>
    <dgm:pt modelId="{F9D4CA3F-29AD-4C4E-B2CB-13A6A8845AA7}" type="parTrans" cxnId="{4DC47D40-ACEA-4202-9BB9-1A695C87EABF}">
      <dgm:prSet/>
      <dgm:spPr/>
      <dgm:t>
        <a:bodyPr/>
        <a:lstStyle/>
        <a:p>
          <a:endParaRPr lang="hu-HU"/>
        </a:p>
      </dgm:t>
    </dgm:pt>
    <dgm:pt modelId="{1207267B-F5C6-4993-967F-21F578F85A29}" type="sibTrans" cxnId="{4DC47D40-ACEA-4202-9BB9-1A695C87EABF}">
      <dgm:prSet/>
      <dgm:spPr/>
      <dgm:t>
        <a:bodyPr/>
        <a:lstStyle/>
        <a:p>
          <a:endParaRPr lang="hu-HU"/>
        </a:p>
      </dgm:t>
    </dgm:pt>
    <dgm:pt modelId="{DE0E7DD2-1CFE-4403-ADE8-C9D85AC184EE}">
      <dgm:prSet custT="1"/>
      <dgm:spPr>
        <a:ln>
          <a:solidFill>
            <a:schemeClr val="bg1"/>
          </a:solidFill>
        </a:ln>
      </dgm:spPr>
      <dgm:t>
        <a:bodyPr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02060"/>
              </a:solidFill>
              <a:latin typeface="Calibri"/>
              <a:ea typeface="+mn-ea"/>
              <a:cs typeface="+mn-cs"/>
            </a:rPr>
            <a:t>A hazai gazdasági folyamatok szempontjából kulcskérdés a legnagyobb exportőr vállalatok helyzete, ezért az MNB havi gyakorisággal felmérést végez az ország 100 legnagyobb exportbevétellel rendelkező vállalatának körében is. </a:t>
          </a:r>
          <a:r>
            <a:rPr lang="hu-HU" sz="1800" b="1" kern="1200" dirty="0">
              <a:solidFill>
                <a:srgbClr val="002060"/>
              </a:solidFill>
            </a:rPr>
            <a:t>A válaszok április 6-16. között érkeztek.</a:t>
          </a:r>
          <a:endParaRPr lang="hu-HU" sz="1800" b="1" kern="1200" dirty="0">
            <a:solidFill>
              <a:srgbClr val="002060"/>
            </a:solidFill>
            <a:latin typeface="Calibri"/>
            <a:ea typeface="+mn-ea"/>
            <a:cs typeface="+mn-cs"/>
          </a:endParaRPr>
        </a:p>
      </dgm:t>
    </dgm:pt>
    <dgm:pt modelId="{F2058B6F-90E8-4F61-A290-C2BBA6A1DB90}" type="parTrans" cxnId="{0A7D711A-07CD-4B7D-A95F-612F71117811}">
      <dgm:prSet/>
      <dgm:spPr/>
      <dgm:t>
        <a:bodyPr/>
        <a:lstStyle/>
        <a:p>
          <a:endParaRPr lang="hu-HU"/>
        </a:p>
      </dgm:t>
    </dgm:pt>
    <dgm:pt modelId="{AE252C72-68A9-42D5-AECE-A4057ADE9E5E}" type="sibTrans" cxnId="{0A7D711A-07CD-4B7D-A95F-612F71117811}">
      <dgm:prSet/>
      <dgm:spPr/>
      <dgm:t>
        <a:bodyPr/>
        <a:lstStyle/>
        <a:p>
          <a:endParaRPr lang="hu-HU"/>
        </a:p>
      </dgm:t>
    </dgm:pt>
    <dgm:pt modelId="{C7F81201-8503-48FB-A951-3D6411CF10A0}">
      <dgm:prSet custT="1"/>
      <dgm:spPr>
        <a:ln>
          <a:noFill/>
        </a:ln>
      </dgm:spPr>
      <dgm:t>
        <a:bodyPr/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02060"/>
              </a:solidFill>
              <a:latin typeface="Calibri"/>
              <a:ea typeface="+mn-ea"/>
              <a:cs typeface="+mn-cs"/>
            </a:rPr>
            <a:t>A jegybank ezúton is szeretné megköszönni, hogy a felmérésekben résztvevők együttműködésükkel segítik az MNB munkáját.</a:t>
          </a:r>
        </a:p>
      </dgm:t>
    </dgm:pt>
    <dgm:pt modelId="{EA011E16-0384-4279-889E-320489D82A4D}" type="parTrans" cxnId="{597F688A-5D75-4C11-ABE8-E5AB40479383}">
      <dgm:prSet/>
      <dgm:spPr/>
      <dgm:t>
        <a:bodyPr/>
        <a:lstStyle/>
        <a:p>
          <a:endParaRPr lang="hu-HU"/>
        </a:p>
      </dgm:t>
    </dgm:pt>
    <dgm:pt modelId="{4177B7E0-B8D2-445F-BFB6-D40C5443089E}" type="sibTrans" cxnId="{597F688A-5D75-4C11-ABE8-E5AB40479383}">
      <dgm:prSet/>
      <dgm:spPr/>
      <dgm:t>
        <a:bodyPr/>
        <a:lstStyle/>
        <a:p>
          <a:endParaRPr lang="hu-HU"/>
        </a:p>
      </dgm:t>
    </dgm:pt>
    <dgm:pt modelId="{43AF2C7F-9D4D-4A49-8B13-6A831E89864E}" type="pres">
      <dgm:prSet presAssocID="{68E21B0D-CBAC-4EA7-97F3-94026FF8C51F}" presName="Name0" presStyleCnt="0">
        <dgm:presLayoutVars>
          <dgm:chMax val="7"/>
          <dgm:chPref val="7"/>
          <dgm:dir/>
        </dgm:presLayoutVars>
      </dgm:prSet>
      <dgm:spPr/>
    </dgm:pt>
    <dgm:pt modelId="{A55778FD-1C20-4749-B692-0C762B0462F2}" type="pres">
      <dgm:prSet presAssocID="{68E21B0D-CBAC-4EA7-97F3-94026FF8C51F}" presName="Name1" presStyleCnt="0"/>
      <dgm:spPr/>
    </dgm:pt>
    <dgm:pt modelId="{856534C4-DC8B-4E2A-AF30-1D1792EC9544}" type="pres">
      <dgm:prSet presAssocID="{68E21B0D-CBAC-4EA7-97F3-94026FF8C51F}" presName="cycle" presStyleCnt="0"/>
      <dgm:spPr/>
    </dgm:pt>
    <dgm:pt modelId="{1B64F6A8-1B16-4DC6-A510-2EB268F3947C}" type="pres">
      <dgm:prSet presAssocID="{68E21B0D-CBAC-4EA7-97F3-94026FF8C51F}" presName="srcNode" presStyleLbl="node1" presStyleIdx="0" presStyleCnt="5"/>
      <dgm:spPr/>
    </dgm:pt>
    <dgm:pt modelId="{505EA83E-D553-40FD-9833-4CCEE38D3EC5}" type="pres">
      <dgm:prSet presAssocID="{68E21B0D-CBAC-4EA7-97F3-94026FF8C51F}" presName="conn" presStyleLbl="parChTrans1D2" presStyleIdx="0" presStyleCnt="1"/>
      <dgm:spPr/>
    </dgm:pt>
    <dgm:pt modelId="{297420CF-4700-40BE-A0C5-61932E931679}" type="pres">
      <dgm:prSet presAssocID="{68E21B0D-CBAC-4EA7-97F3-94026FF8C51F}" presName="extraNode" presStyleLbl="node1" presStyleIdx="0" presStyleCnt="5"/>
      <dgm:spPr/>
    </dgm:pt>
    <dgm:pt modelId="{0DAADFA9-AE67-4DDD-8B74-47EC6C91FA3A}" type="pres">
      <dgm:prSet presAssocID="{68E21B0D-CBAC-4EA7-97F3-94026FF8C51F}" presName="dstNode" presStyleLbl="node1" presStyleIdx="0" presStyleCnt="5"/>
      <dgm:spPr/>
    </dgm:pt>
    <dgm:pt modelId="{A15B031D-59EC-40CE-A521-31B5178AC113}" type="pres">
      <dgm:prSet presAssocID="{DE0E7DD2-1CFE-4403-ADE8-C9D85AC184EE}" presName="text_1" presStyleLbl="node1" presStyleIdx="0" presStyleCnt="5">
        <dgm:presLayoutVars>
          <dgm:bulletEnabled val="1"/>
        </dgm:presLayoutVars>
      </dgm:prSet>
      <dgm:spPr/>
    </dgm:pt>
    <dgm:pt modelId="{4736508D-2C1D-43B1-BEFD-9B56A6DD641E}" type="pres">
      <dgm:prSet presAssocID="{DE0E7DD2-1CFE-4403-ADE8-C9D85AC184EE}" presName="accent_1" presStyleCnt="0"/>
      <dgm:spPr/>
    </dgm:pt>
    <dgm:pt modelId="{D5C4882C-A349-4D45-82D2-B0A0A0B7ED97}" type="pres">
      <dgm:prSet presAssocID="{DE0E7DD2-1CFE-4403-ADE8-C9D85AC184EE}" presName="accentRepeatNode" presStyleLbl="solidFgAcc1" presStyleIdx="0" presStyleCnt="5"/>
      <dgm:spPr/>
    </dgm:pt>
    <dgm:pt modelId="{59376A8A-D60F-4AD4-BEB3-5C64EA2838E1}" type="pres">
      <dgm:prSet presAssocID="{FF1BECFD-0FA3-4ACF-93B7-020C56FA3802}" presName="text_2" presStyleLbl="node1" presStyleIdx="1" presStyleCnt="5">
        <dgm:presLayoutVars>
          <dgm:bulletEnabled val="1"/>
        </dgm:presLayoutVars>
      </dgm:prSet>
      <dgm:spPr/>
    </dgm:pt>
    <dgm:pt modelId="{92264492-C661-4521-96D7-A64D73E5A1C1}" type="pres">
      <dgm:prSet presAssocID="{FF1BECFD-0FA3-4ACF-93B7-020C56FA3802}" presName="accent_2" presStyleCnt="0"/>
      <dgm:spPr/>
    </dgm:pt>
    <dgm:pt modelId="{2E82C3C7-A0A9-4721-9428-871A7AC25D8A}" type="pres">
      <dgm:prSet presAssocID="{FF1BECFD-0FA3-4ACF-93B7-020C56FA3802}" presName="accentRepeatNode" presStyleLbl="solidFgAcc1" presStyleIdx="1" presStyleCnt="5"/>
      <dgm:spPr/>
    </dgm:pt>
    <dgm:pt modelId="{D07533CE-B12A-4E27-80BE-E168926F3053}" type="pres">
      <dgm:prSet presAssocID="{9F0BB079-A7C6-4538-B0AC-F361AEDBD8EE}" presName="text_3" presStyleLbl="node1" presStyleIdx="2" presStyleCnt="5">
        <dgm:presLayoutVars>
          <dgm:bulletEnabled val="1"/>
        </dgm:presLayoutVars>
      </dgm:prSet>
      <dgm:spPr/>
    </dgm:pt>
    <dgm:pt modelId="{9B588852-DAE4-42C0-81E2-AAAE580E7281}" type="pres">
      <dgm:prSet presAssocID="{9F0BB079-A7C6-4538-B0AC-F361AEDBD8EE}" presName="accent_3" presStyleCnt="0"/>
      <dgm:spPr/>
    </dgm:pt>
    <dgm:pt modelId="{4AE510EE-747E-4444-9BF4-037D310583AE}" type="pres">
      <dgm:prSet presAssocID="{9F0BB079-A7C6-4538-B0AC-F361AEDBD8EE}" presName="accentRepeatNode" presStyleLbl="solidFgAcc1" presStyleIdx="2" presStyleCnt="5"/>
      <dgm:spPr/>
    </dgm:pt>
    <dgm:pt modelId="{D46E4440-A3F3-44E5-9FB2-B3C1270D1DEE}" type="pres">
      <dgm:prSet presAssocID="{EB7C5825-B047-4015-BE71-8B077C6BFF2F}" presName="text_4" presStyleLbl="node1" presStyleIdx="3" presStyleCnt="5">
        <dgm:presLayoutVars>
          <dgm:bulletEnabled val="1"/>
        </dgm:presLayoutVars>
      </dgm:prSet>
      <dgm:spPr/>
    </dgm:pt>
    <dgm:pt modelId="{43B828FF-27F9-49A8-9B6E-9FA168B9F908}" type="pres">
      <dgm:prSet presAssocID="{EB7C5825-B047-4015-BE71-8B077C6BFF2F}" presName="accent_4" presStyleCnt="0"/>
      <dgm:spPr/>
    </dgm:pt>
    <dgm:pt modelId="{44F6C57C-1808-443C-885F-28B50685D08D}" type="pres">
      <dgm:prSet presAssocID="{EB7C5825-B047-4015-BE71-8B077C6BFF2F}" presName="accentRepeatNode" presStyleLbl="solidFgAcc1" presStyleIdx="3" presStyleCnt="5"/>
      <dgm:spPr/>
    </dgm:pt>
    <dgm:pt modelId="{37B39417-26B4-4399-8A47-B854BB6877A1}" type="pres">
      <dgm:prSet presAssocID="{C7F81201-8503-48FB-A951-3D6411CF10A0}" presName="text_5" presStyleLbl="node1" presStyleIdx="4" presStyleCnt="5">
        <dgm:presLayoutVars>
          <dgm:bulletEnabled val="1"/>
        </dgm:presLayoutVars>
      </dgm:prSet>
      <dgm:spPr/>
    </dgm:pt>
    <dgm:pt modelId="{698BAE7B-B91A-480C-9C8C-379D06106109}" type="pres">
      <dgm:prSet presAssocID="{C7F81201-8503-48FB-A951-3D6411CF10A0}" presName="accent_5" presStyleCnt="0"/>
      <dgm:spPr/>
    </dgm:pt>
    <dgm:pt modelId="{D0A6634F-CA96-4C31-8542-FB02F42035E5}" type="pres">
      <dgm:prSet presAssocID="{C7F81201-8503-48FB-A951-3D6411CF10A0}" presName="accentRepeatNode" presStyleLbl="solidFgAcc1" presStyleIdx="4" presStyleCnt="5"/>
      <dgm:spPr/>
    </dgm:pt>
  </dgm:ptLst>
  <dgm:cxnLst>
    <dgm:cxn modelId="{3E354C06-212A-4C20-AB21-17EF42C1E417}" type="presOf" srcId="{DE0E7DD2-1CFE-4403-ADE8-C9D85AC184EE}" destId="{A15B031D-59EC-40CE-A521-31B5178AC113}" srcOrd="0" destOrd="0" presId="urn:microsoft.com/office/officeart/2008/layout/VerticalCurvedList"/>
    <dgm:cxn modelId="{F1ABD409-D3B3-4075-9FD8-129EAB4ED65F}" type="presOf" srcId="{EB7C5825-B047-4015-BE71-8B077C6BFF2F}" destId="{D46E4440-A3F3-44E5-9FB2-B3C1270D1DEE}" srcOrd="0" destOrd="0" presId="urn:microsoft.com/office/officeart/2008/layout/VerticalCurvedList"/>
    <dgm:cxn modelId="{A1406219-E05F-472D-9DEF-46DFAE878DD6}" type="presOf" srcId="{9F0BB079-A7C6-4538-B0AC-F361AEDBD8EE}" destId="{D07533CE-B12A-4E27-80BE-E168926F3053}" srcOrd="0" destOrd="0" presId="urn:microsoft.com/office/officeart/2008/layout/VerticalCurvedList"/>
    <dgm:cxn modelId="{0A7D711A-07CD-4B7D-A95F-612F71117811}" srcId="{68E21B0D-CBAC-4EA7-97F3-94026FF8C51F}" destId="{DE0E7DD2-1CFE-4403-ADE8-C9D85AC184EE}" srcOrd="0" destOrd="0" parTransId="{F2058B6F-90E8-4F61-A290-C2BBA6A1DB90}" sibTransId="{AE252C72-68A9-42D5-AECE-A4057ADE9E5E}"/>
    <dgm:cxn modelId="{4DC47D40-ACEA-4202-9BB9-1A695C87EABF}" srcId="{68E21B0D-CBAC-4EA7-97F3-94026FF8C51F}" destId="{EB7C5825-B047-4015-BE71-8B077C6BFF2F}" srcOrd="3" destOrd="0" parTransId="{F9D4CA3F-29AD-4C4E-B2CB-13A6A8845AA7}" sibTransId="{1207267B-F5C6-4993-967F-21F578F85A29}"/>
    <dgm:cxn modelId="{597F688A-5D75-4C11-ABE8-E5AB40479383}" srcId="{68E21B0D-CBAC-4EA7-97F3-94026FF8C51F}" destId="{C7F81201-8503-48FB-A951-3D6411CF10A0}" srcOrd="4" destOrd="0" parTransId="{EA011E16-0384-4279-889E-320489D82A4D}" sibTransId="{4177B7E0-B8D2-445F-BFB6-D40C5443089E}"/>
    <dgm:cxn modelId="{5A34FA94-97FE-430F-9270-FDFAE27F7430}" srcId="{68E21B0D-CBAC-4EA7-97F3-94026FF8C51F}" destId="{FF1BECFD-0FA3-4ACF-93B7-020C56FA3802}" srcOrd="1" destOrd="0" parTransId="{6D615822-577D-4BE6-9194-8B7256958D1E}" sibTransId="{9C266FBF-3221-4969-A6F0-C5C337D5E5F8}"/>
    <dgm:cxn modelId="{27D53497-1D61-4051-A2FF-81682B681FE6}" type="presOf" srcId="{FF1BECFD-0FA3-4ACF-93B7-020C56FA3802}" destId="{59376A8A-D60F-4AD4-BEB3-5C64EA2838E1}" srcOrd="0" destOrd="0" presId="urn:microsoft.com/office/officeart/2008/layout/VerticalCurvedList"/>
    <dgm:cxn modelId="{8E5230D6-D826-48D6-AC78-6E33AB605594}" srcId="{68E21B0D-CBAC-4EA7-97F3-94026FF8C51F}" destId="{9F0BB079-A7C6-4538-B0AC-F361AEDBD8EE}" srcOrd="2" destOrd="0" parTransId="{5BBBA5AB-44F0-4E4C-BF47-2A521FE28424}" sibTransId="{C21125D0-6A75-4373-A80D-71C745181A46}"/>
    <dgm:cxn modelId="{8D8DF3DE-E2C0-4AE9-A673-85FD7D75BE11}" type="presOf" srcId="{68E21B0D-CBAC-4EA7-97F3-94026FF8C51F}" destId="{43AF2C7F-9D4D-4A49-8B13-6A831E89864E}" srcOrd="0" destOrd="0" presId="urn:microsoft.com/office/officeart/2008/layout/VerticalCurvedList"/>
    <dgm:cxn modelId="{E3D0CEEB-B70F-4E19-AD87-F61D276E2EC4}" type="presOf" srcId="{AE252C72-68A9-42D5-AECE-A4057ADE9E5E}" destId="{505EA83E-D553-40FD-9833-4CCEE38D3EC5}" srcOrd="0" destOrd="0" presId="urn:microsoft.com/office/officeart/2008/layout/VerticalCurvedList"/>
    <dgm:cxn modelId="{5A525BF5-6913-417D-8506-02C62736AB31}" type="presOf" srcId="{C7F81201-8503-48FB-A951-3D6411CF10A0}" destId="{37B39417-26B4-4399-8A47-B854BB6877A1}" srcOrd="0" destOrd="0" presId="urn:microsoft.com/office/officeart/2008/layout/VerticalCurvedList"/>
    <dgm:cxn modelId="{9CC58F6A-3AC7-4DD5-990D-C621C15D69C8}" type="presParOf" srcId="{43AF2C7F-9D4D-4A49-8B13-6A831E89864E}" destId="{A55778FD-1C20-4749-B692-0C762B0462F2}" srcOrd="0" destOrd="0" presId="urn:microsoft.com/office/officeart/2008/layout/VerticalCurvedList"/>
    <dgm:cxn modelId="{AC8C4D65-CB1C-4BC1-B569-C05F00F38126}" type="presParOf" srcId="{A55778FD-1C20-4749-B692-0C762B0462F2}" destId="{856534C4-DC8B-4E2A-AF30-1D1792EC9544}" srcOrd="0" destOrd="0" presId="urn:microsoft.com/office/officeart/2008/layout/VerticalCurvedList"/>
    <dgm:cxn modelId="{6A6F33CF-B478-408B-8C65-CE86B84CC05A}" type="presParOf" srcId="{856534C4-DC8B-4E2A-AF30-1D1792EC9544}" destId="{1B64F6A8-1B16-4DC6-A510-2EB268F3947C}" srcOrd="0" destOrd="0" presId="urn:microsoft.com/office/officeart/2008/layout/VerticalCurvedList"/>
    <dgm:cxn modelId="{0BF860D6-246B-4559-BD13-98BC5456C834}" type="presParOf" srcId="{856534C4-DC8B-4E2A-AF30-1D1792EC9544}" destId="{505EA83E-D553-40FD-9833-4CCEE38D3EC5}" srcOrd="1" destOrd="0" presId="urn:microsoft.com/office/officeart/2008/layout/VerticalCurvedList"/>
    <dgm:cxn modelId="{4238F15D-11AC-4CF2-B5B7-292FCF555E13}" type="presParOf" srcId="{856534C4-DC8B-4E2A-AF30-1D1792EC9544}" destId="{297420CF-4700-40BE-A0C5-61932E931679}" srcOrd="2" destOrd="0" presId="urn:microsoft.com/office/officeart/2008/layout/VerticalCurvedList"/>
    <dgm:cxn modelId="{C37E6F78-4F9B-4206-BA81-7269828E8A25}" type="presParOf" srcId="{856534C4-DC8B-4E2A-AF30-1D1792EC9544}" destId="{0DAADFA9-AE67-4DDD-8B74-47EC6C91FA3A}" srcOrd="3" destOrd="0" presId="urn:microsoft.com/office/officeart/2008/layout/VerticalCurvedList"/>
    <dgm:cxn modelId="{834EB358-07E3-4D7D-8C3E-1C0FAB3E312C}" type="presParOf" srcId="{A55778FD-1C20-4749-B692-0C762B0462F2}" destId="{A15B031D-59EC-40CE-A521-31B5178AC113}" srcOrd="1" destOrd="0" presId="urn:microsoft.com/office/officeart/2008/layout/VerticalCurvedList"/>
    <dgm:cxn modelId="{1DFDA0D8-C58F-4D2A-A105-10828997D650}" type="presParOf" srcId="{A55778FD-1C20-4749-B692-0C762B0462F2}" destId="{4736508D-2C1D-43B1-BEFD-9B56A6DD641E}" srcOrd="2" destOrd="0" presId="urn:microsoft.com/office/officeart/2008/layout/VerticalCurvedList"/>
    <dgm:cxn modelId="{3D446200-2F60-48CF-999A-3DA63A82E78A}" type="presParOf" srcId="{4736508D-2C1D-43B1-BEFD-9B56A6DD641E}" destId="{D5C4882C-A349-4D45-82D2-B0A0A0B7ED97}" srcOrd="0" destOrd="0" presId="urn:microsoft.com/office/officeart/2008/layout/VerticalCurvedList"/>
    <dgm:cxn modelId="{8728A83B-DDA2-43B8-905E-15923ECEC161}" type="presParOf" srcId="{A55778FD-1C20-4749-B692-0C762B0462F2}" destId="{59376A8A-D60F-4AD4-BEB3-5C64EA2838E1}" srcOrd="3" destOrd="0" presId="urn:microsoft.com/office/officeart/2008/layout/VerticalCurvedList"/>
    <dgm:cxn modelId="{32DFF671-201D-4C7D-B1D6-3A6F6B63C268}" type="presParOf" srcId="{A55778FD-1C20-4749-B692-0C762B0462F2}" destId="{92264492-C661-4521-96D7-A64D73E5A1C1}" srcOrd="4" destOrd="0" presId="urn:microsoft.com/office/officeart/2008/layout/VerticalCurvedList"/>
    <dgm:cxn modelId="{7C1EE327-9CC2-424B-8D75-F9E2CE282109}" type="presParOf" srcId="{92264492-C661-4521-96D7-A64D73E5A1C1}" destId="{2E82C3C7-A0A9-4721-9428-871A7AC25D8A}" srcOrd="0" destOrd="0" presId="urn:microsoft.com/office/officeart/2008/layout/VerticalCurvedList"/>
    <dgm:cxn modelId="{BA1B203B-72E0-44FD-9D37-06EB27273A38}" type="presParOf" srcId="{A55778FD-1C20-4749-B692-0C762B0462F2}" destId="{D07533CE-B12A-4E27-80BE-E168926F3053}" srcOrd="5" destOrd="0" presId="urn:microsoft.com/office/officeart/2008/layout/VerticalCurvedList"/>
    <dgm:cxn modelId="{D37FFDF6-A258-48BE-BFF1-0195769599E1}" type="presParOf" srcId="{A55778FD-1C20-4749-B692-0C762B0462F2}" destId="{9B588852-DAE4-42C0-81E2-AAAE580E7281}" srcOrd="6" destOrd="0" presId="urn:microsoft.com/office/officeart/2008/layout/VerticalCurvedList"/>
    <dgm:cxn modelId="{BE234329-4A80-4661-9A39-3E8C3BE000BD}" type="presParOf" srcId="{9B588852-DAE4-42C0-81E2-AAAE580E7281}" destId="{4AE510EE-747E-4444-9BF4-037D310583AE}" srcOrd="0" destOrd="0" presId="urn:microsoft.com/office/officeart/2008/layout/VerticalCurvedList"/>
    <dgm:cxn modelId="{5D6BD0FC-929C-43B9-A57F-1A5B9EBD4F53}" type="presParOf" srcId="{A55778FD-1C20-4749-B692-0C762B0462F2}" destId="{D46E4440-A3F3-44E5-9FB2-B3C1270D1DEE}" srcOrd="7" destOrd="0" presId="urn:microsoft.com/office/officeart/2008/layout/VerticalCurvedList"/>
    <dgm:cxn modelId="{C3D65EDE-CB00-47CA-A5C1-8B90012113DA}" type="presParOf" srcId="{A55778FD-1C20-4749-B692-0C762B0462F2}" destId="{43B828FF-27F9-49A8-9B6E-9FA168B9F908}" srcOrd="8" destOrd="0" presId="urn:microsoft.com/office/officeart/2008/layout/VerticalCurvedList"/>
    <dgm:cxn modelId="{BE461B5E-421E-489F-9EF8-7134E0CC4C07}" type="presParOf" srcId="{43B828FF-27F9-49A8-9B6E-9FA168B9F908}" destId="{44F6C57C-1808-443C-885F-28B50685D08D}" srcOrd="0" destOrd="0" presId="urn:microsoft.com/office/officeart/2008/layout/VerticalCurvedList"/>
    <dgm:cxn modelId="{6546DF9E-7F9D-4C72-A5C6-19A7D25CE8E0}" type="presParOf" srcId="{A55778FD-1C20-4749-B692-0C762B0462F2}" destId="{37B39417-26B4-4399-8A47-B854BB6877A1}" srcOrd="9" destOrd="0" presId="urn:microsoft.com/office/officeart/2008/layout/VerticalCurvedList"/>
    <dgm:cxn modelId="{6399ED41-704B-43D2-B553-461454850758}" type="presParOf" srcId="{A55778FD-1C20-4749-B692-0C762B0462F2}" destId="{698BAE7B-B91A-480C-9C8C-379D06106109}" srcOrd="10" destOrd="0" presId="urn:microsoft.com/office/officeart/2008/layout/VerticalCurvedList"/>
    <dgm:cxn modelId="{6E7E9120-44D2-4BE6-9939-AA7FE848983B}" type="presParOf" srcId="{698BAE7B-B91A-480C-9C8C-379D06106109}" destId="{D0A6634F-CA96-4C31-8542-FB02F42035E5}" srcOrd="0" destOrd="0" presId="urn:microsoft.com/office/officeart/2008/layout/VerticalCurvedList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5EA83E-D553-40FD-9833-4CCEE38D3EC5}">
      <dsp:nvSpPr>
        <dsp:cNvPr id="0" name=""/>
        <dsp:cNvSpPr/>
      </dsp:nvSpPr>
      <dsp:spPr>
        <a:xfrm>
          <a:off x="-5955763" y="-911381"/>
          <a:ext cx="7090094" cy="7090094"/>
        </a:xfrm>
        <a:prstGeom prst="blockArc">
          <a:avLst>
            <a:gd name="adj1" fmla="val 18900000"/>
            <a:gd name="adj2" fmla="val 2700000"/>
            <a:gd name="adj3" fmla="val 305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C3EA52-DE74-46CA-9FF6-609FCF20AB74}">
      <dsp:nvSpPr>
        <dsp:cNvPr id="0" name=""/>
        <dsp:cNvSpPr/>
      </dsp:nvSpPr>
      <dsp:spPr>
        <a:xfrm>
          <a:off x="495733" y="329102"/>
          <a:ext cx="8250378" cy="658627"/>
        </a:xfrm>
        <a:prstGeom prst="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284" tIns="50800" rIns="50800" bIns="5080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jegybank alapfeladatainak ellátásához kiemelten fontosnak tartja a hazai vállalati szektor aktuális gazdasági helyzetének és jövőbeli várakozásainak nyomon követését. </a:t>
          </a:r>
        </a:p>
      </dsp:txBody>
      <dsp:txXfrm>
        <a:off x="495733" y="329102"/>
        <a:ext cx="8250378" cy="658627"/>
      </dsp:txXfrm>
    </dsp:sp>
    <dsp:sp modelId="{82C24F11-80B1-4F65-AD1A-8531954803D6}">
      <dsp:nvSpPr>
        <dsp:cNvPr id="0" name=""/>
        <dsp:cNvSpPr/>
      </dsp:nvSpPr>
      <dsp:spPr>
        <a:xfrm>
          <a:off x="84091" y="246774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949546-BBFD-4974-8755-895F0735153C}">
      <dsp:nvSpPr>
        <dsp:cNvPr id="0" name=""/>
        <dsp:cNvSpPr/>
      </dsp:nvSpPr>
      <dsp:spPr>
        <a:xfrm>
          <a:off x="967686" y="1316727"/>
          <a:ext cx="7778425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Ennek érdekében az MNB 2020 decemberétől havi gyakorisággal végez vállalati konjunktúrafelmérést,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amelynek segítségével az aggregált statisztikai adatoknál részletesebb és közvetlenebb visszajelzés kapható a gazdasági szereplők helyzetéről és kilátásairól. </a:t>
          </a:r>
        </a:p>
      </dsp:txBody>
      <dsp:txXfrm>
        <a:off x="967686" y="1316727"/>
        <a:ext cx="7778425" cy="658627"/>
      </dsp:txXfrm>
    </dsp:sp>
    <dsp:sp modelId="{A348C023-4EB0-4E9E-B66B-7FA62BBCF1C9}">
      <dsp:nvSpPr>
        <dsp:cNvPr id="0" name=""/>
        <dsp:cNvSpPr/>
      </dsp:nvSpPr>
      <dsp:spPr>
        <a:xfrm>
          <a:off x="556044" y="1234399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BBC7D8-B187-415D-954C-562D8E567D0C}">
      <dsp:nvSpPr>
        <dsp:cNvPr id="0" name=""/>
        <dsp:cNvSpPr/>
      </dsp:nvSpPr>
      <dsp:spPr>
        <a:xfrm>
          <a:off x="1112537" y="2304352"/>
          <a:ext cx="7633574" cy="658627"/>
        </a:xfrm>
        <a:prstGeom prst="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solidFill>
            <a:prstClr val="whit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chemeClr val="tx2"/>
              </a:solidFill>
            </a:rPr>
            <a:t>Az MNB vállalati konjunktúra indexe a jelenlegi helyzet és a várakozások megítélésének együttes figyelembevételével kerül kiszámításra, </a:t>
          </a:r>
          <a:r>
            <a:rPr lang="hu-HU" sz="1800" kern="1200" dirty="0">
              <a:solidFill>
                <a:schemeClr val="tx2"/>
              </a:solidFill>
            </a:rPr>
            <a:t>amely egy mutatóba sűrítve vizsgálja a hazai vállalati konjunktúra alakulását. </a:t>
          </a:r>
          <a:endParaRPr lang="hu-HU" sz="1800" b="1" kern="1200" dirty="0">
            <a:solidFill>
              <a:schemeClr val="tx2"/>
            </a:solidFill>
            <a:latin typeface="Calibri"/>
            <a:ea typeface="+mn-ea"/>
            <a:cs typeface="+mn-cs"/>
          </a:endParaRPr>
        </a:p>
      </dsp:txBody>
      <dsp:txXfrm>
        <a:off x="1112537" y="2304352"/>
        <a:ext cx="7633574" cy="658627"/>
      </dsp:txXfrm>
    </dsp:sp>
    <dsp:sp modelId="{1402A038-4796-4682-A5B0-D46385A09C24}">
      <dsp:nvSpPr>
        <dsp:cNvPr id="0" name=""/>
        <dsp:cNvSpPr/>
      </dsp:nvSpPr>
      <dsp:spPr>
        <a:xfrm>
          <a:off x="700895" y="2222024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A00C27-D551-4E18-9975-14657574FAE3}">
      <dsp:nvSpPr>
        <dsp:cNvPr id="0" name=""/>
        <dsp:cNvSpPr/>
      </dsp:nvSpPr>
      <dsp:spPr>
        <a:xfrm>
          <a:off x="967686" y="3291977"/>
          <a:ext cx="7778425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felmérésben résztvevő vállalatok száma 1400 és 2600 között alakult az eddigi felmérések során.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rendelkezésre álló idősorok rövidsége korlátozza az eredmények robusztusságát.</a:t>
          </a:r>
        </a:p>
      </dsp:txBody>
      <dsp:txXfrm>
        <a:off x="967686" y="3291977"/>
        <a:ext cx="7778425" cy="658627"/>
      </dsp:txXfrm>
    </dsp:sp>
    <dsp:sp modelId="{D9B72EBC-C7D4-4E75-84AF-26BCF62C8721}">
      <dsp:nvSpPr>
        <dsp:cNvPr id="0" name=""/>
        <dsp:cNvSpPr/>
      </dsp:nvSpPr>
      <dsp:spPr>
        <a:xfrm>
          <a:off x="556044" y="3209648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B9A6EB-1F84-435A-A38F-0662589AE380}">
      <dsp:nvSpPr>
        <dsp:cNvPr id="0" name=""/>
        <dsp:cNvSpPr/>
      </dsp:nvSpPr>
      <dsp:spPr>
        <a:xfrm>
          <a:off x="495733" y="4279601"/>
          <a:ext cx="8250378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284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Ezúton is szeretnénk megköszönni a felmérésben közreműködőknek, hogy együttműködésükkel segítik az MNB munkáját!</a:t>
          </a:r>
          <a:r>
            <a:rPr lang="hu-HU" sz="1800" b="0" kern="1200" dirty="0">
              <a:solidFill>
                <a:srgbClr val="0C2148"/>
              </a:solidFill>
              <a:latin typeface="+mn-lt"/>
              <a:ea typeface="+mn-ea"/>
              <a:cs typeface="+mn-cs"/>
            </a:rPr>
            <a:t> </a:t>
          </a:r>
          <a:endParaRPr lang="hu-HU" sz="1800" b="0" kern="1200" dirty="0">
            <a:solidFill>
              <a:srgbClr val="0C2148"/>
            </a:solidFill>
            <a:latin typeface="Calibri"/>
            <a:ea typeface="+mn-ea"/>
            <a:cs typeface="+mn-cs"/>
          </a:endParaRPr>
        </a:p>
      </dsp:txBody>
      <dsp:txXfrm>
        <a:off x="495733" y="4279601"/>
        <a:ext cx="8250378" cy="658627"/>
      </dsp:txXfrm>
    </dsp:sp>
    <dsp:sp modelId="{9F0847F9-3AE9-40D2-92B5-128DB8C3A512}">
      <dsp:nvSpPr>
        <dsp:cNvPr id="0" name=""/>
        <dsp:cNvSpPr/>
      </dsp:nvSpPr>
      <dsp:spPr>
        <a:xfrm>
          <a:off x="84091" y="4197273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5EA83E-D553-40FD-9833-4CCEE38D3EC5}">
      <dsp:nvSpPr>
        <dsp:cNvPr id="0" name=""/>
        <dsp:cNvSpPr/>
      </dsp:nvSpPr>
      <dsp:spPr>
        <a:xfrm>
          <a:off x="-5955763" y="-911381"/>
          <a:ext cx="7090094" cy="7090094"/>
        </a:xfrm>
        <a:prstGeom prst="blockArc">
          <a:avLst>
            <a:gd name="adj1" fmla="val 18900000"/>
            <a:gd name="adj2" fmla="val 2700000"/>
            <a:gd name="adj3" fmla="val 305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C3EA52-DE74-46CA-9FF6-609FCF20AB74}">
      <dsp:nvSpPr>
        <dsp:cNvPr id="0" name=""/>
        <dsp:cNvSpPr/>
      </dsp:nvSpPr>
      <dsp:spPr>
        <a:xfrm>
          <a:off x="495733" y="329102"/>
          <a:ext cx="8250378" cy="658627"/>
        </a:xfrm>
        <a:prstGeom prst="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284" tIns="50800" rIns="50800" bIns="5080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</a:t>
          </a:r>
          <a:r>
            <a:rPr lang="hu-HU" sz="1800" b="1" i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 MNB vállalati konjunktúra indexe az elmúlt 4 hónapban fokozatosan, áprilisban számottevően javult. Az index értéke a decemberi -14 pontról +8 pontra emelkedett áprilisra. </a:t>
          </a:r>
        </a:p>
      </dsp:txBody>
      <dsp:txXfrm>
        <a:off x="495733" y="329102"/>
        <a:ext cx="8250378" cy="658627"/>
      </dsp:txXfrm>
    </dsp:sp>
    <dsp:sp modelId="{82C24F11-80B1-4F65-AD1A-8531954803D6}">
      <dsp:nvSpPr>
        <dsp:cNvPr id="0" name=""/>
        <dsp:cNvSpPr/>
      </dsp:nvSpPr>
      <dsp:spPr>
        <a:xfrm>
          <a:off x="84091" y="246774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949546-BBFD-4974-8755-895F0735153C}">
      <dsp:nvSpPr>
        <dsp:cNvPr id="0" name=""/>
        <dsp:cNvSpPr/>
      </dsp:nvSpPr>
      <dsp:spPr>
        <a:xfrm>
          <a:off x="967686" y="1316727"/>
          <a:ext cx="7778425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 aktuális helyzet megítélése és a várakozások is </a:t>
          </a:r>
          <a:r>
            <a:rPr lang="hu-HU" sz="1800" b="1" i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számottevően</a:t>
          </a: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 javultak márciusról áprilisra.</a:t>
          </a:r>
        </a:p>
      </dsp:txBody>
      <dsp:txXfrm>
        <a:off x="967686" y="1316727"/>
        <a:ext cx="7778425" cy="658627"/>
      </dsp:txXfrm>
    </dsp:sp>
    <dsp:sp modelId="{A348C023-4EB0-4E9E-B66B-7FA62BBCF1C9}">
      <dsp:nvSpPr>
        <dsp:cNvPr id="0" name=""/>
        <dsp:cNvSpPr/>
      </dsp:nvSpPr>
      <dsp:spPr>
        <a:xfrm>
          <a:off x="556044" y="1234399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CE9B85-DC04-4579-A2C9-36EC29DFB63A}">
      <dsp:nvSpPr>
        <dsp:cNvPr id="0" name=""/>
        <dsp:cNvSpPr/>
      </dsp:nvSpPr>
      <dsp:spPr>
        <a:xfrm>
          <a:off x="1112537" y="2304352"/>
          <a:ext cx="7633574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Minden méretkategóriában növekedett az átlagos kapacitás-kihasználtság és a bevételi szint az előző havi eredményekhez képest.</a:t>
          </a:r>
        </a:p>
      </dsp:txBody>
      <dsp:txXfrm>
        <a:off x="1112537" y="2304352"/>
        <a:ext cx="7633574" cy="658627"/>
      </dsp:txXfrm>
    </dsp:sp>
    <dsp:sp modelId="{82F133F8-7C15-4DD9-B3E2-5D84DD304E85}">
      <dsp:nvSpPr>
        <dsp:cNvPr id="0" name=""/>
        <dsp:cNvSpPr/>
      </dsp:nvSpPr>
      <dsp:spPr>
        <a:xfrm>
          <a:off x="700895" y="2222024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CA7E0B-3342-459D-8CB1-B610C502D60C}">
      <dsp:nvSpPr>
        <dsp:cNvPr id="0" name=""/>
        <dsp:cNvSpPr/>
      </dsp:nvSpPr>
      <dsp:spPr>
        <a:xfrm>
          <a:off x="967686" y="3291977"/>
          <a:ext cx="7778425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gazdaság </a:t>
          </a:r>
          <a:r>
            <a:rPr lang="hu-HU" sz="1800" b="1" kern="1200" dirty="0" err="1">
              <a:solidFill>
                <a:srgbClr val="0C2148"/>
              </a:solidFill>
              <a:latin typeface="Calibri"/>
              <a:ea typeface="+mn-ea"/>
              <a:cs typeface="+mn-cs"/>
            </a:rPr>
            <a:t>újraindulását</a:t>
          </a: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 tükrözi, hogy a létszámnövelést tervezők aránya 17 százalékponttal meghaladta a leépítést tervezők arányát és számottevően (7 ponttal) nőtt a beruházási tervek mutatója is. </a:t>
          </a:r>
        </a:p>
      </dsp:txBody>
      <dsp:txXfrm>
        <a:off x="967686" y="3291977"/>
        <a:ext cx="7778425" cy="658627"/>
      </dsp:txXfrm>
    </dsp:sp>
    <dsp:sp modelId="{F9B28654-D436-4056-A83D-E81A90D53409}">
      <dsp:nvSpPr>
        <dsp:cNvPr id="0" name=""/>
        <dsp:cNvSpPr/>
      </dsp:nvSpPr>
      <dsp:spPr>
        <a:xfrm>
          <a:off x="556044" y="3209648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3C33B1-59E7-4493-8570-E8605C2C3A34}">
      <dsp:nvSpPr>
        <dsp:cNvPr id="0" name=""/>
        <dsp:cNvSpPr/>
      </dsp:nvSpPr>
      <dsp:spPr>
        <a:xfrm>
          <a:off x="495733" y="4279601"/>
          <a:ext cx="8250378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284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nagyvállalatok és az ipar várakozásai továbbra is nagyobb optimizmust tükröztek a </a:t>
          </a:r>
          <a:r>
            <a:rPr lang="hu-HU" sz="1800" b="1" kern="1200" dirty="0" err="1">
              <a:solidFill>
                <a:srgbClr val="0C2148"/>
              </a:solidFill>
              <a:latin typeface="Calibri"/>
              <a:ea typeface="+mn-ea"/>
              <a:cs typeface="+mn-cs"/>
            </a:rPr>
            <a:t>mikrovállalatokhoz</a:t>
          </a: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, illetve a szolgáltató szektorhoz képest, azonban a különbség csökkent a korábbi hónapokhoz képest.</a:t>
          </a:r>
        </a:p>
      </dsp:txBody>
      <dsp:txXfrm>
        <a:off x="495733" y="4279601"/>
        <a:ext cx="8250378" cy="658627"/>
      </dsp:txXfrm>
    </dsp:sp>
    <dsp:sp modelId="{9F0847F9-3AE9-40D2-92B5-128DB8C3A512}">
      <dsp:nvSpPr>
        <dsp:cNvPr id="0" name=""/>
        <dsp:cNvSpPr/>
      </dsp:nvSpPr>
      <dsp:spPr>
        <a:xfrm>
          <a:off x="84091" y="4197273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5EA83E-D553-40FD-9833-4CCEE38D3EC5}">
      <dsp:nvSpPr>
        <dsp:cNvPr id="0" name=""/>
        <dsp:cNvSpPr/>
      </dsp:nvSpPr>
      <dsp:spPr>
        <a:xfrm>
          <a:off x="-5844070" y="-894400"/>
          <a:ext cx="6957410" cy="6957410"/>
        </a:xfrm>
        <a:prstGeom prst="blockArc">
          <a:avLst>
            <a:gd name="adj1" fmla="val 18900000"/>
            <a:gd name="adj2" fmla="val 2700000"/>
            <a:gd name="adj3" fmla="val 31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5B031D-59EC-40CE-A521-31B5178AC113}">
      <dsp:nvSpPr>
        <dsp:cNvPr id="0" name=""/>
        <dsp:cNvSpPr/>
      </dsp:nvSpPr>
      <dsp:spPr>
        <a:xfrm>
          <a:off x="486610" y="322934"/>
          <a:ext cx="7945070" cy="64628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2987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02060"/>
              </a:solidFill>
              <a:latin typeface="Calibri"/>
              <a:ea typeface="+mn-ea"/>
              <a:cs typeface="+mn-cs"/>
            </a:rPr>
            <a:t>A hazai gazdasági folyamatok szempontjából kulcskérdés a legnagyobb exportőr vállalatok helyzete, ezért az MNB havi gyakorisággal felmérést végez az ország 100 legnagyobb exportbevétellel rendelkező vállalatának körében is. </a:t>
          </a:r>
          <a:r>
            <a:rPr lang="hu-HU" sz="1800" b="1" kern="1200" dirty="0">
              <a:solidFill>
                <a:srgbClr val="002060"/>
              </a:solidFill>
            </a:rPr>
            <a:t>A válaszok április 6-16. között érkeztek.</a:t>
          </a:r>
          <a:endParaRPr lang="hu-HU" sz="1800" b="1" kern="1200" dirty="0">
            <a:solidFill>
              <a:srgbClr val="002060"/>
            </a:solidFill>
            <a:latin typeface="Calibri"/>
            <a:ea typeface="+mn-ea"/>
            <a:cs typeface="+mn-cs"/>
          </a:endParaRPr>
        </a:p>
      </dsp:txBody>
      <dsp:txXfrm>
        <a:off x="486610" y="322934"/>
        <a:ext cx="7945070" cy="646282"/>
      </dsp:txXfrm>
    </dsp:sp>
    <dsp:sp modelId="{D5C4882C-A349-4D45-82D2-B0A0A0B7ED97}">
      <dsp:nvSpPr>
        <dsp:cNvPr id="0" name=""/>
        <dsp:cNvSpPr/>
      </dsp:nvSpPr>
      <dsp:spPr>
        <a:xfrm>
          <a:off x="82684" y="242149"/>
          <a:ext cx="807853" cy="80785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376A8A-D60F-4AD4-BEB3-5C64EA2838E1}">
      <dsp:nvSpPr>
        <dsp:cNvPr id="0" name=""/>
        <dsp:cNvSpPr/>
      </dsp:nvSpPr>
      <dsp:spPr>
        <a:xfrm>
          <a:off x="949718" y="1292048"/>
          <a:ext cx="7481963" cy="64628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2987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02060"/>
              </a:solidFill>
              <a:latin typeface="Calibri"/>
              <a:ea typeface="+mn-ea"/>
              <a:cs typeface="+mn-cs"/>
            </a:rPr>
            <a:t>Az exportárbevétel átlagosan 104 százaléka a járvány előtti szintnek, ami  6 százalékponttal nagyobb, mint az előző hónapban tapasztalt érték. </a:t>
          </a:r>
          <a:endParaRPr lang="hu-HU" sz="1800" b="1" kern="1200" dirty="0">
            <a:solidFill>
              <a:srgbClr val="002060"/>
            </a:solidFill>
          </a:endParaRPr>
        </a:p>
      </dsp:txBody>
      <dsp:txXfrm>
        <a:off x="949718" y="1292048"/>
        <a:ext cx="7481963" cy="646282"/>
      </dsp:txXfrm>
    </dsp:sp>
    <dsp:sp modelId="{2E82C3C7-A0A9-4721-9428-871A7AC25D8A}">
      <dsp:nvSpPr>
        <dsp:cNvPr id="0" name=""/>
        <dsp:cNvSpPr/>
      </dsp:nvSpPr>
      <dsp:spPr>
        <a:xfrm>
          <a:off x="545791" y="1211263"/>
          <a:ext cx="807853" cy="80785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7533CE-B12A-4E27-80BE-E168926F3053}">
      <dsp:nvSpPr>
        <dsp:cNvPr id="0" name=""/>
        <dsp:cNvSpPr/>
      </dsp:nvSpPr>
      <dsp:spPr>
        <a:xfrm>
          <a:off x="1091854" y="2261163"/>
          <a:ext cx="7339826" cy="64628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2987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02060"/>
              </a:solidFill>
            </a:rPr>
            <a:t>A kapacitás-kihasználtság átlagosan 98 százaléka a járvány előtti szintnek, ami a válaszadók várakozásai szerint 99 százalékra fog növekedni a következő 3 hónapban.</a:t>
          </a:r>
          <a:endParaRPr lang="hu-HU" sz="1800" b="1" kern="1200" dirty="0">
            <a:solidFill>
              <a:srgbClr val="002060"/>
            </a:solidFill>
            <a:latin typeface="Calibri"/>
            <a:ea typeface="+mn-ea"/>
            <a:cs typeface="+mn-cs"/>
          </a:endParaRPr>
        </a:p>
      </dsp:txBody>
      <dsp:txXfrm>
        <a:off x="1091854" y="2261163"/>
        <a:ext cx="7339826" cy="646282"/>
      </dsp:txXfrm>
    </dsp:sp>
    <dsp:sp modelId="{4AE510EE-747E-4444-9BF4-037D310583AE}">
      <dsp:nvSpPr>
        <dsp:cNvPr id="0" name=""/>
        <dsp:cNvSpPr/>
      </dsp:nvSpPr>
      <dsp:spPr>
        <a:xfrm>
          <a:off x="687928" y="2180377"/>
          <a:ext cx="807853" cy="80785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6E4440-A3F3-44E5-9FB2-B3C1270D1DEE}">
      <dsp:nvSpPr>
        <dsp:cNvPr id="0" name=""/>
        <dsp:cNvSpPr/>
      </dsp:nvSpPr>
      <dsp:spPr>
        <a:xfrm>
          <a:off x="949718" y="3230277"/>
          <a:ext cx="7481963" cy="64628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2987" tIns="45720" rIns="45720" bIns="4572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02060"/>
              </a:solidFill>
              <a:latin typeface="Calibri"/>
              <a:ea typeface="+mn-ea"/>
              <a:cs typeface="+mn-cs"/>
            </a:rPr>
            <a:t>A válaszadók 68 százaléka tapasztalt valamilyen nehézséget a termelési szint növelése kapcsán, ami 6 százalékponttal magasabb a márciusban tapasztalt arányhoz képest.</a:t>
          </a:r>
        </a:p>
      </dsp:txBody>
      <dsp:txXfrm>
        <a:off x="949718" y="3230277"/>
        <a:ext cx="7481963" cy="646282"/>
      </dsp:txXfrm>
    </dsp:sp>
    <dsp:sp modelId="{44F6C57C-1808-443C-885F-28B50685D08D}">
      <dsp:nvSpPr>
        <dsp:cNvPr id="0" name=""/>
        <dsp:cNvSpPr/>
      </dsp:nvSpPr>
      <dsp:spPr>
        <a:xfrm>
          <a:off x="545791" y="3149491"/>
          <a:ext cx="807853" cy="80785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B39417-26B4-4399-8A47-B854BB6877A1}">
      <dsp:nvSpPr>
        <dsp:cNvPr id="0" name=""/>
        <dsp:cNvSpPr/>
      </dsp:nvSpPr>
      <dsp:spPr>
        <a:xfrm>
          <a:off x="486610" y="4199391"/>
          <a:ext cx="7945070" cy="64628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2987" tIns="45720" rIns="45720" bIns="4572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02060"/>
              </a:solidFill>
              <a:latin typeface="Calibri"/>
              <a:ea typeface="+mn-ea"/>
              <a:cs typeface="+mn-cs"/>
            </a:rPr>
            <a:t>A jegybank ezúton is szeretné megköszönni, hogy a felmérésekben résztvevők együttműködésükkel segítik az MNB munkáját.</a:t>
          </a:r>
        </a:p>
      </dsp:txBody>
      <dsp:txXfrm>
        <a:off x="486610" y="4199391"/>
        <a:ext cx="7945070" cy="646282"/>
      </dsp:txXfrm>
    </dsp:sp>
    <dsp:sp modelId="{D0A6634F-CA96-4C31-8542-FB02F42035E5}">
      <dsp:nvSpPr>
        <dsp:cNvPr id="0" name=""/>
        <dsp:cNvSpPr/>
      </dsp:nvSpPr>
      <dsp:spPr>
        <a:xfrm>
          <a:off x="82684" y="4118606"/>
          <a:ext cx="807853" cy="80785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0.13484</cdr:x>
      <cdr:y>0.38603</cdr:y>
    </cdr:from>
    <cdr:to>
      <cdr:x>0.4</cdr:x>
      <cdr:y>0.48666</cdr:y>
    </cdr:to>
    <cdr:sp macro="" textlink="">
      <cdr:nvSpPr>
        <cdr:cNvPr id="2" name="Szövegdoboz 1"/>
        <cdr:cNvSpPr txBox="1"/>
      </cdr:nvSpPr>
      <cdr:spPr>
        <a:xfrm xmlns:a="http://schemas.openxmlformats.org/drawingml/2006/main">
          <a:off x="1232963" y="2005591"/>
          <a:ext cx="2424636" cy="522816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800" b="1" dirty="0">
              <a:solidFill>
                <a:srgbClr val="FF0000"/>
              </a:solidFill>
            </a:rPr>
            <a:t>Jelenlegi helyzet indexe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0.18851</cdr:x>
      <cdr:y>0.39394</cdr:y>
    </cdr:from>
    <cdr:to>
      <cdr:x>0.41607</cdr:x>
      <cdr:y>0.46877</cdr:y>
    </cdr:to>
    <cdr:sp macro="" textlink="">
      <cdr:nvSpPr>
        <cdr:cNvPr id="2" name="Szövegdoboz 1"/>
        <cdr:cNvSpPr txBox="1"/>
      </cdr:nvSpPr>
      <cdr:spPr>
        <a:xfrm xmlns:a="http://schemas.openxmlformats.org/drawingml/2006/main">
          <a:off x="1723746" y="2106432"/>
          <a:ext cx="2080811" cy="400122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800" b="1" dirty="0">
              <a:solidFill>
                <a:srgbClr val="FF0000"/>
              </a:solidFill>
            </a:rPr>
            <a:t>Várakozások</a:t>
          </a:r>
          <a:r>
            <a:rPr lang="hu-HU" sz="1800" b="1" baseline="0" dirty="0">
              <a:solidFill>
                <a:srgbClr val="FF0000"/>
              </a:solidFill>
            </a:rPr>
            <a:t> indexe</a:t>
          </a:r>
          <a:endParaRPr lang="hu-HU" sz="1800" b="1" dirty="0">
            <a:solidFill>
              <a:srgbClr val="FF0000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0.93478</cdr:x>
      <cdr:y>0.4268</cdr:y>
    </cdr:from>
    <cdr:to>
      <cdr:x>0.95966</cdr:x>
      <cdr:y>0.5732</cdr:y>
    </cdr:to>
    <cdr:sp macro="" textlink="">
      <cdr:nvSpPr>
        <cdr:cNvPr id="2" name="Nyíl: felfelé mutató 1">
          <a:extLst xmlns:a="http://schemas.openxmlformats.org/drawingml/2006/main">
            <a:ext uri="{FF2B5EF4-FFF2-40B4-BE49-F238E27FC236}">
              <a16:creationId xmlns:a16="http://schemas.microsoft.com/office/drawing/2014/main" id="{D974040F-BC56-47C2-A6E3-C0A29E4EF628}"/>
            </a:ext>
          </a:extLst>
        </cdr:cNvPr>
        <cdr:cNvSpPr/>
      </cdr:nvSpPr>
      <cdr:spPr>
        <a:xfrm xmlns:a="http://schemas.openxmlformats.org/drawingml/2006/main">
          <a:off x="8547666" y="2156946"/>
          <a:ext cx="227502" cy="739917"/>
        </a:xfrm>
        <a:prstGeom xmlns:a="http://schemas.openxmlformats.org/drawingml/2006/main" prst="upArrow">
          <a:avLst/>
        </a:prstGeom>
        <a:solidFill xmlns:a="http://schemas.openxmlformats.org/drawingml/2006/main">
          <a:srgbClr val="00B050"/>
        </a:solidFill>
        <a:ln xmlns:a="http://schemas.openxmlformats.org/drawingml/2006/main">
          <a:solidFill>
            <a:srgbClr val="00B05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hu-HU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0.93639</cdr:x>
      <cdr:y>0.61532</cdr:y>
    </cdr:from>
    <cdr:to>
      <cdr:x>0.96128</cdr:x>
      <cdr:y>0.76173</cdr:y>
    </cdr:to>
    <cdr:sp macro="" textlink="">
      <cdr:nvSpPr>
        <cdr:cNvPr id="3" name="Nyíl: felfelé mutató 2">
          <a:extLst xmlns:a="http://schemas.openxmlformats.org/drawingml/2006/main">
            <a:ext uri="{FF2B5EF4-FFF2-40B4-BE49-F238E27FC236}">
              <a16:creationId xmlns:a16="http://schemas.microsoft.com/office/drawing/2014/main" id="{9167A499-5F66-47FE-B2F5-09460D938324}"/>
            </a:ext>
          </a:extLst>
        </cdr:cNvPr>
        <cdr:cNvSpPr/>
      </cdr:nvSpPr>
      <cdr:spPr>
        <a:xfrm xmlns:a="http://schemas.openxmlformats.org/drawingml/2006/main" rot="10800000">
          <a:off x="8562341" y="3109715"/>
          <a:ext cx="227594" cy="739916"/>
        </a:xfrm>
        <a:prstGeom xmlns:a="http://schemas.openxmlformats.org/drawingml/2006/main" prst="upArrow">
          <a:avLst/>
        </a:prstGeom>
        <a:solidFill xmlns:a="http://schemas.openxmlformats.org/drawingml/2006/main">
          <a:srgbClr val="FF0000"/>
        </a:solidFill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hu-HU">
            <a:solidFill>
              <a:srgbClr val="FF0000"/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0.9247</cdr:x>
      <cdr:y>0.02759</cdr:y>
    </cdr:from>
    <cdr:to>
      <cdr:x>0.95085</cdr:x>
      <cdr:y>0.17552</cdr:y>
    </cdr:to>
    <cdr:sp macro="" textlink="">
      <cdr:nvSpPr>
        <cdr:cNvPr id="2" name="Nyíl: felfelé mutató 1">
          <a:extLst xmlns:a="http://schemas.openxmlformats.org/drawingml/2006/main">
            <a:ext uri="{FF2B5EF4-FFF2-40B4-BE49-F238E27FC236}">
              <a16:creationId xmlns:a16="http://schemas.microsoft.com/office/drawing/2014/main" id="{6F717AF5-80E7-41FE-95C2-1F08AF914FA9}"/>
            </a:ext>
          </a:extLst>
        </cdr:cNvPr>
        <cdr:cNvSpPr/>
      </cdr:nvSpPr>
      <cdr:spPr>
        <a:xfrm xmlns:a="http://schemas.openxmlformats.org/drawingml/2006/main">
          <a:off x="8455470" y="137612"/>
          <a:ext cx="239077" cy="737742"/>
        </a:xfrm>
        <a:prstGeom xmlns:a="http://schemas.openxmlformats.org/drawingml/2006/main" prst="upArrow">
          <a:avLst/>
        </a:prstGeom>
        <a:solidFill xmlns:a="http://schemas.openxmlformats.org/drawingml/2006/main">
          <a:srgbClr val="00B050"/>
        </a:solidFill>
        <a:ln xmlns:a="http://schemas.openxmlformats.org/drawingml/2006/main">
          <a:solidFill>
            <a:srgbClr val="00B05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hu-HU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0.92517</cdr:x>
      <cdr:y>0.21802</cdr:y>
    </cdr:from>
    <cdr:to>
      <cdr:x>0.95132</cdr:x>
      <cdr:y>0.36594</cdr:y>
    </cdr:to>
    <cdr:sp macro="" textlink="">
      <cdr:nvSpPr>
        <cdr:cNvPr id="3" name="Nyíl: felfelé mutató 2">
          <a:extLst xmlns:a="http://schemas.openxmlformats.org/drawingml/2006/main">
            <a:ext uri="{FF2B5EF4-FFF2-40B4-BE49-F238E27FC236}">
              <a16:creationId xmlns:a16="http://schemas.microsoft.com/office/drawing/2014/main" id="{F2D65AC8-32C1-49CE-AE81-C5F8C0E9176A}"/>
            </a:ext>
          </a:extLst>
        </cdr:cNvPr>
        <cdr:cNvSpPr/>
      </cdr:nvSpPr>
      <cdr:spPr>
        <a:xfrm xmlns:a="http://schemas.openxmlformats.org/drawingml/2006/main" rot="10800000">
          <a:off x="8459775" y="1087313"/>
          <a:ext cx="239077" cy="737742"/>
        </a:xfrm>
        <a:prstGeom xmlns:a="http://schemas.openxmlformats.org/drawingml/2006/main" prst="upArrow">
          <a:avLst/>
        </a:prstGeom>
        <a:solidFill xmlns:a="http://schemas.openxmlformats.org/drawingml/2006/main">
          <a:srgbClr val="FF0000"/>
        </a:solidFill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hu-HU" dirty="0">
            <a:solidFill>
              <a:srgbClr val="FF0000"/>
            </a:solidFill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0.93831</cdr:x>
      <cdr:y>0.39973</cdr:y>
    </cdr:from>
    <cdr:to>
      <cdr:x>0.95808</cdr:x>
      <cdr:y>0.53112</cdr:y>
    </cdr:to>
    <cdr:sp macro="" textlink="">
      <cdr:nvSpPr>
        <cdr:cNvPr id="2" name="Nyíl: felfelé mutató 1">
          <a:extLst xmlns:a="http://schemas.openxmlformats.org/drawingml/2006/main">
            <a:ext uri="{FF2B5EF4-FFF2-40B4-BE49-F238E27FC236}">
              <a16:creationId xmlns:a16="http://schemas.microsoft.com/office/drawing/2014/main" id="{2FC9185B-64B8-4174-A352-16AD6A1CAAD1}"/>
            </a:ext>
          </a:extLst>
        </cdr:cNvPr>
        <cdr:cNvSpPr/>
      </cdr:nvSpPr>
      <cdr:spPr>
        <a:xfrm xmlns:a="http://schemas.openxmlformats.org/drawingml/2006/main">
          <a:off x="8561559" y="2027051"/>
          <a:ext cx="180390" cy="666282"/>
        </a:xfrm>
        <a:prstGeom xmlns:a="http://schemas.openxmlformats.org/drawingml/2006/main" prst="upArrow">
          <a:avLst/>
        </a:prstGeom>
        <a:solidFill xmlns:a="http://schemas.openxmlformats.org/drawingml/2006/main">
          <a:srgbClr val="00B050"/>
        </a:solidFill>
        <a:ln xmlns:a="http://schemas.openxmlformats.org/drawingml/2006/main">
          <a:solidFill>
            <a:srgbClr val="00B05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hu-HU"/>
        </a:p>
      </cdr:txBody>
    </cdr:sp>
  </cdr:relSizeAnchor>
  <cdr:relSizeAnchor xmlns:cdr="http://schemas.openxmlformats.org/drawingml/2006/chartDrawing">
    <cdr:from>
      <cdr:x>0.93831</cdr:x>
      <cdr:y>0.56807</cdr:y>
    </cdr:from>
    <cdr:to>
      <cdr:x>0.95808</cdr:x>
      <cdr:y>0.69946</cdr:y>
    </cdr:to>
    <cdr:sp macro="" textlink="">
      <cdr:nvSpPr>
        <cdr:cNvPr id="3" name="Nyíl: felfelé mutató 2">
          <a:extLst xmlns:a="http://schemas.openxmlformats.org/drawingml/2006/main">
            <a:ext uri="{FF2B5EF4-FFF2-40B4-BE49-F238E27FC236}">
              <a16:creationId xmlns:a16="http://schemas.microsoft.com/office/drawing/2014/main" id="{3DCB21DA-F1B9-4491-BAEB-0BFAC605E6D4}"/>
            </a:ext>
          </a:extLst>
        </cdr:cNvPr>
        <cdr:cNvSpPr/>
      </cdr:nvSpPr>
      <cdr:spPr>
        <a:xfrm xmlns:a="http://schemas.openxmlformats.org/drawingml/2006/main" rot="10800000">
          <a:off x="8561558" y="2880688"/>
          <a:ext cx="180390" cy="666283"/>
        </a:xfrm>
        <a:prstGeom xmlns:a="http://schemas.openxmlformats.org/drawingml/2006/main" prst="upArrow">
          <a:avLst/>
        </a:prstGeom>
        <a:solidFill xmlns:a="http://schemas.openxmlformats.org/drawingml/2006/main">
          <a:srgbClr val="FF0000"/>
        </a:solidFill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hu-HU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0.931</cdr:x>
      <cdr:y>0.31514</cdr:y>
    </cdr:from>
    <cdr:to>
      <cdr:x>0.95404</cdr:x>
      <cdr:y>0.5</cdr:y>
    </cdr:to>
    <cdr:sp macro="" textlink="">
      <cdr:nvSpPr>
        <cdr:cNvPr id="2" name="Nyíl: felfelé mutató 1">
          <a:extLst xmlns:a="http://schemas.openxmlformats.org/drawingml/2006/main">
            <a:ext uri="{FF2B5EF4-FFF2-40B4-BE49-F238E27FC236}">
              <a16:creationId xmlns:a16="http://schemas.microsoft.com/office/drawing/2014/main" id="{173C1D9C-4D40-48BF-A644-FE12C52E8AFF}"/>
            </a:ext>
          </a:extLst>
        </cdr:cNvPr>
        <cdr:cNvSpPr/>
      </cdr:nvSpPr>
      <cdr:spPr>
        <a:xfrm xmlns:a="http://schemas.openxmlformats.org/drawingml/2006/main">
          <a:off x="8513028" y="1674910"/>
          <a:ext cx="210677" cy="982510"/>
        </a:xfrm>
        <a:prstGeom xmlns:a="http://schemas.openxmlformats.org/drawingml/2006/main" prst="upArrow">
          <a:avLst/>
        </a:prstGeom>
        <a:solidFill xmlns:a="http://schemas.openxmlformats.org/drawingml/2006/main">
          <a:srgbClr val="00B050"/>
        </a:solidFill>
        <a:ln xmlns:a="http://schemas.openxmlformats.org/drawingml/2006/main">
          <a:solidFill>
            <a:srgbClr val="00B05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hu-HU"/>
        </a:p>
      </cdr:txBody>
    </cdr:sp>
  </cdr:relSizeAnchor>
  <cdr:relSizeAnchor xmlns:cdr="http://schemas.openxmlformats.org/drawingml/2006/chartDrawing">
    <cdr:from>
      <cdr:x>0.92998</cdr:x>
      <cdr:y>0.60678</cdr:y>
    </cdr:from>
    <cdr:to>
      <cdr:x>0.95302</cdr:x>
      <cdr:y>0.79164</cdr:y>
    </cdr:to>
    <cdr:sp macro="" textlink="">
      <cdr:nvSpPr>
        <cdr:cNvPr id="3" name="Nyíl: felfelé mutató 2">
          <a:extLst xmlns:a="http://schemas.openxmlformats.org/drawingml/2006/main">
            <a:ext uri="{FF2B5EF4-FFF2-40B4-BE49-F238E27FC236}">
              <a16:creationId xmlns:a16="http://schemas.microsoft.com/office/drawing/2014/main" id="{9F0853CB-F5B2-48F1-B6AE-28B3ECF2BAE1}"/>
            </a:ext>
          </a:extLst>
        </cdr:cNvPr>
        <cdr:cNvSpPr/>
      </cdr:nvSpPr>
      <cdr:spPr>
        <a:xfrm xmlns:a="http://schemas.openxmlformats.org/drawingml/2006/main" rot="10800000">
          <a:off x="8503700" y="3224937"/>
          <a:ext cx="210678" cy="982510"/>
        </a:xfrm>
        <a:prstGeom xmlns:a="http://schemas.openxmlformats.org/drawingml/2006/main" prst="upArrow">
          <a:avLst/>
        </a:prstGeom>
        <a:solidFill xmlns:a="http://schemas.openxmlformats.org/drawingml/2006/main">
          <a:srgbClr val="FF0000"/>
        </a:solidFill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hu-HU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0.9147</cdr:x>
      <cdr:y>0.47161</cdr:y>
    </cdr:from>
    <cdr:to>
      <cdr:x>0.93701</cdr:x>
      <cdr:y>0.61875</cdr:y>
    </cdr:to>
    <cdr:sp macro="" textlink="">
      <cdr:nvSpPr>
        <cdr:cNvPr id="2" name="Nyíl: felfelé mutató 1">
          <a:extLst xmlns:a="http://schemas.openxmlformats.org/drawingml/2006/main">
            <a:ext uri="{FF2B5EF4-FFF2-40B4-BE49-F238E27FC236}">
              <a16:creationId xmlns:a16="http://schemas.microsoft.com/office/drawing/2014/main" id="{09DD78D3-F374-4700-83E1-AC4C563BD45F}"/>
            </a:ext>
          </a:extLst>
        </cdr:cNvPr>
        <cdr:cNvSpPr/>
      </cdr:nvSpPr>
      <cdr:spPr>
        <a:xfrm xmlns:a="http://schemas.openxmlformats.org/drawingml/2006/main">
          <a:off x="8364012" y="2506551"/>
          <a:ext cx="204003" cy="782002"/>
        </a:xfrm>
        <a:prstGeom xmlns:a="http://schemas.openxmlformats.org/drawingml/2006/main" prst="upArrow">
          <a:avLst/>
        </a:prstGeom>
        <a:solidFill xmlns:a="http://schemas.openxmlformats.org/drawingml/2006/main">
          <a:srgbClr val="00B050"/>
        </a:solidFill>
        <a:ln xmlns:a="http://schemas.openxmlformats.org/drawingml/2006/main">
          <a:solidFill>
            <a:srgbClr val="00B05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hu-HU"/>
        </a:p>
      </cdr:txBody>
    </cdr:sp>
  </cdr:relSizeAnchor>
  <cdr:relSizeAnchor xmlns:cdr="http://schemas.openxmlformats.org/drawingml/2006/chartDrawing">
    <cdr:from>
      <cdr:x>0.9147</cdr:x>
      <cdr:y>0.66095</cdr:y>
    </cdr:from>
    <cdr:to>
      <cdr:x>0.93701</cdr:x>
      <cdr:y>0.80809</cdr:y>
    </cdr:to>
    <cdr:sp macro="" textlink="">
      <cdr:nvSpPr>
        <cdr:cNvPr id="3" name="Nyíl: felfelé mutató 2">
          <a:extLst xmlns:a="http://schemas.openxmlformats.org/drawingml/2006/main">
            <a:ext uri="{FF2B5EF4-FFF2-40B4-BE49-F238E27FC236}">
              <a16:creationId xmlns:a16="http://schemas.microsoft.com/office/drawing/2014/main" id="{2C595012-AFEE-4E44-8E9D-B2D097A95850}"/>
            </a:ext>
          </a:extLst>
        </cdr:cNvPr>
        <cdr:cNvSpPr/>
      </cdr:nvSpPr>
      <cdr:spPr>
        <a:xfrm xmlns:a="http://schemas.openxmlformats.org/drawingml/2006/main" rot="10800000">
          <a:off x="8364012" y="3512839"/>
          <a:ext cx="204002" cy="782053"/>
        </a:xfrm>
        <a:prstGeom xmlns:a="http://schemas.openxmlformats.org/drawingml/2006/main" prst="upArrow">
          <a:avLst/>
        </a:prstGeom>
        <a:solidFill xmlns:a="http://schemas.openxmlformats.org/drawingml/2006/main">
          <a:srgbClr val="FF0000"/>
        </a:solidFill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hu-HU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0.91291</cdr:x>
      <cdr:y>0.42846</cdr:y>
    </cdr:from>
    <cdr:to>
      <cdr:x>0.93522</cdr:x>
      <cdr:y>0.57154</cdr:y>
    </cdr:to>
    <cdr:sp macro="" textlink="">
      <cdr:nvSpPr>
        <cdr:cNvPr id="2" name="Nyíl: felfelé mutató 1">
          <a:extLst xmlns:a="http://schemas.openxmlformats.org/drawingml/2006/main">
            <a:ext uri="{FF2B5EF4-FFF2-40B4-BE49-F238E27FC236}">
              <a16:creationId xmlns:a16="http://schemas.microsoft.com/office/drawing/2014/main" id="{399A9936-53A0-455B-AFC2-804436D03E08}"/>
            </a:ext>
          </a:extLst>
        </cdr:cNvPr>
        <cdr:cNvSpPr/>
      </cdr:nvSpPr>
      <cdr:spPr>
        <a:xfrm xmlns:a="http://schemas.openxmlformats.org/drawingml/2006/main">
          <a:off x="8347683" y="2277215"/>
          <a:ext cx="204003" cy="760408"/>
        </a:xfrm>
        <a:prstGeom xmlns:a="http://schemas.openxmlformats.org/drawingml/2006/main" prst="upArrow">
          <a:avLst/>
        </a:prstGeom>
        <a:solidFill xmlns:a="http://schemas.openxmlformats.org/drawingml/2006/main">
          <a:srgbClr val="00B050"/>
        </a:solidFill>
        <a:ln xmlns:a="http://schemas.openxmlformats.org/drawingml/2006/main">
          <a:solidFill>
            <a:srgbClr val="00B05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hu-HU"/>
        </a:p>
      </cdr:txBody>
    </cdr:sp>
  </cdr:relSizeAnchor>
  <cdr:relSizeAnchor xmlns:cdr="http://schemas.openxmlformats.org/drawingml/2006/chartDrawing">
    <cdr:from>
      <cdr:x>0.91291</cdr:x>
      <cdr:y>0.60513</cdr:y>
    </cdr:from>
    <cdr:to>
      <cdr:x>0.93522</cdr:x>
      <cdr:y>0.74822</cdr:y>
    </cdr:to>
    <cdr:sp macro="" textlink="">
      <cdr:nvSpPr>
        <cdr:cNvPr id="3" name="Nyíl: felfelé mutató 2">
          <a:extLst xmlns:a="http://schemas.openxmlformats.org/drawingml/2006/main">
            <a:ext uri="{FF2B5EF4-FFF2-40B4-BE49-F238E27FC236}">
              <a16:creationId xmlns:a16="http://schemas.microsoft.com/office/drawing/2014/main" id="{F28A384A-DBCE-4CAE-BBF6-07F58E6A40F9}"/>
            </a:ext>
          </a:extLst>
        </cdr:cNvPr>
        <cdr:cNvSpPr/>
      </cdr:nvSpPr>
      <cdr:spPr>
        <a:xfrm xmlns:a="http://schemas.openxmlformats.org/drawingml/2006/main" rot="10800000">
          <a:off x="8347683" y="3216193"/>
          <a:ext cx="204003" cy="760458"/>
        </a:xfrm>
        <a:prstGeom xmlns:a="http://schemas.openxmlformats.org/drawingml/2006/main" prst="upArrow">
          <a:avLst/>
        </a:prstGeom>
        <a:solidFill xmlns:a="http://schemas.openxmlformats.org/drawingml/2006/main">
          <a:srgbClr val="FF0000"/>
        </a:solidFill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hu-HU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65C2E-1604-4784-8553-0A222209E1B8}" type="datetimeFigureOut">
              <a:rPr lang="hu-HU" smtClean="0"/>
              <a:t>2021. 05. 07.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5FEA2C-798A-4D21-96EA-D0DEB3101E0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17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82675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54284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322163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230902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3684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678654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22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89443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zöveg helye 13">
            <a:extLst>
              <a:ext uri="{FF2B5EF4-FFF2-40B4-BE49-F238E27FC236}">
                <a16:creationId xmlns:a16="http://schemas.microsoft.com/office/drawing/2014/main" id="{E1E54AF7-9CFA-45CB-9750-29AB45291CF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26029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 algn="r"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Konferencia | 2018</a:t>
            </a:r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id="{1EFD92E4-2321-49E5-AEED-0D4F061F923D}"/>
              </a:ext>
            </a:extLst>
          </p:cNvPr>
          <p:cNvSpPr/>
          <p:nvPr/>
        </p:nvSpPr>
        <p:spPr>
          <a:xfrm>
            <a:off x="0" y="1079505"/>
            <a:ext cx="9144000" cy="5778499"/>
          </a:xfrm>
          <a:prstGeom prst="rect">
            <a:avLst/>
          </a:prstGeom>
          <a:gradFill flip="none" rotWithShape="1">
            <a:gsLst>
              <a:gs pos="6000">
                <a:schemeClr val="tx2"/>
              </a:gs>
              <a:gs pos="100000">
                <a:schemeClr val="tx2">
                  <a:lumMod val="75000"/>
                  <a:lumOff val="2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398923B4-BAF4-482B-8B9E-42943A59C2D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5637" y="2211574"/>
            <a:ext cx="8312727" cy="2098808"/>
          </a:xfrm>
          <a:noFill/>
        </p:spPr>
        <p:txBody>
          <a:bodyPr wrap="square" bIns="108000" rtlCol="0" anchor="b">
            <a:noAutofit/>
          </a:bodyPr>
          <a:lstStyle>
            <a:lvl1pPr algn="ctr">
              <a:lnSpc>
                <a:spcPct val="100000"/>
              </a:lnSpc>
              <a:defRPr lang="hu-HU" sz="3600" cap="all" spc="225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algn="ctr" defTabSz="342900"/>
            <a:r>
              <a:rPr lang="hu-HU" dirty="0" err="1"/>
              <a:t>MintacíM</a:t>
            </a:r>
            <a:r>
              <a:rPr lang="hu-HU" dirty="0"/>
              <a:t> szerkesztése</a:t>
            </a: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AA4D6964-545F-4255-BA13-25E11882AE9B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56"/>
          <a:stretch/>
        </p:blipFill>
        <p:spPr>
          <a:xfrm rot="5400000">
            <a:off x="3748962" y="2612183"/>
            <a:ext cx="1594800" cy="5052565"/>
          </a:xfrm>
          <a:prstGeom prst="rect">
            <a:avLst/>
          </a:prstGeom>
        </p:spPr>
      </p:pic>
      <p:cxnSp>
        <p:nvCxnSpPr>
          <p:cNvPr id="11" name="Egyenes összekötő 10">
            <a:extLst>
              <a:ext uri="{FF2B5EF4-FFF2-40B4-BE49-F238E27FC236}">
                <a16:creationId xmlns:a16="http://schemas.microsoft.com/office/drawing/2014/main" id="{8F540EF5-DEC4-4616-91D5-F7ED154C603B}"/>
              </a:ext>
            </a:extLst>
          </p:cNvPr>
          <p:cNvCxnSpPr>
            <a:cxnSpLocks/>
          </p:cNvCxnSpPr>
          <p:nvPr/>
        </p:nvCxnSpPr>
        <p:spPr>
          <a:xfrm>
            <a:off x="1110346" y="4325373"/>
            <a:ext cx="6770915" cy="0"/>
          </a:xfrm>
          <a:prstGeom prst="line">
            <a:avLst/>
          </a:prstGeom>
          <a:ln>
            <a:gradFill>
              <a:gsLst>
                <a:gs pos="27000">
                  <a:schemeClr val="bg1"/>
                </a:gs>
                <a:gs pos="0">
                  <a:schemeClr val="bg1">
                    <a:alpha val="0"/>
                  </a:schemeClr>
                </a:gs>
                <a:gs pos="7700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zöveg helye 13">
            <a:extLst>
              <a:ext uri="{FF2B5EF4-FFF2-40B4-BE49-F238E27FC236}">
                <a16:creationId xmlns:a16="http://schemas.microsoft.com/office/drawing/2014/main" id="{F6EF56F0-9022-4FBA-AE45-DAF024E4576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4365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Előadó Neve | titulusa</a:t>
            </a:r>
          </a:p>
        </p:txBody>
      </p:sp>
      <p:grpSp>
        <p:nvGrpSpPr>
          <p:cNvPr id="3" name="Csoportba foglalás 2">
            <a:extLst>
              <a:ext uri="{FF2B5EF4-FFF2-40B4-BE49-F238E27FC236}">
                <a16:creationId xmlns:a16="http://schemas.microsoft.com/office/drawing/2014/main" id="{9B285920-0F2F-4913-A146-A627FA1F22EF}"/>
              </a:ext>
            </a:extLst>
          </p:cNvPr>
          <p:cNvGrpSpPr>
            <a:grpSpLocks noChangeAspect="1"/>
          </p:cNvGrpSpPr>
          <p:nvPr/>
        </p:nvGrpSpPr>
        <p:grpSpPr>
          <a:xfrm>
            <a:off x="3900743" y="407902"/>
            <a:ext cx="1342514" cy="1342514"/>
            <a:chOff x="5357620" y="340777"/>
            <a:chExt cx="1476765" cy="1476765"/>
          </a:xfrm>
        </p:grpSpPr>
        <p:sp>
          <p:nvSpPr>
            <p:cNvPr id="12" name="Ellipszis 11">
              <a:extLst>
                <a:ext uri="{FF2B5EF4-FFF2-40B4-BE49-F238E27FC236}">
                  <a16:creationId xmlns:a16="http://schemas.microsoft.com/office/drawing/2014/main" id="{720D2D16-3C73-4B29-BF0A-5C0CD4A3568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57620" y="340777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3" name="Kép 12">
              <a:extLst>
                <a:ext uri="{FF2B5EF4-FFF2-40B4-BE49-F238E27FC236}">
                  <a16:creationId xmlns:a16="http://schemas.microsoft.com/office/drawing/2014/main" id="{64B7CD62-C5AE-49B3-A3F1-CCDBFFCCD9E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5463779" y="445740"/>
              <a:ext cx="1264444" cy="12668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84573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>
            <a:extLst>
              <a:ext uri="{FF2B5EF4-FFF2-40B4-BE49-F238E27FC236}">
                <a16:creationId xmlns:a16="http://schemas.microsoft.com/office/drawing/2014/main" id="{EB9F1D99-C601-4291-9D39-04D45263AC3B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9066"/>
          <a:stretch/>
        </p:blipFill>
        <p:spPr>
          <a:xfrm rot="16200000">
            <a:off x="3817311" y="2640145"/>
            <a:ext cx="1594839" cy="5054400"/>
          </a:xfrm>
          <a:prstGeom prst="rect">
            <a:avLst/>
          </a:prstGeom>
        </p:spPr>
      </p:pic>
      <p:sp>
        <p:nvSpPr>
          <p:cNvPr id="13" name="Téglalap 12">
            <a:extLst>
              <a:ext uri="{FF2B5EF4-FFF2-40B4-BE49-F238E27FC236}">
                <a16:creationId xmlns:a16="http://schemas.microsoft.com/office/drawing/2014/main" id="{2A2EB4D7-427D-41DD-AE99-B6B9194DE3AC}"/>
              </a:ext>
            </a:extLst>
          </p:cNvPr>
          <p:cNvSpPr/>
          <p:nvPr/>
        </p:nvSpPr>
        <p:spPr>
          <a:xfrm>
            <a:off x="-1" y="893235"/>
            <a:ext cx="9144001" cy="360000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5" name="Szöveg helye 13">
            <a:extLst>
              <a:ext uri="{FF2B5EF4-FFF2-40B4-BE49-F238E27FC236}">
                <a16:creationId xmlns:a16="http://schemas.microsoft.com/office/drawing/2014/main" id="{E1E54AF7-9CFA-45CB-9750-29AB45291CF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26029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 algn="r"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Konferencia | 2018</a:t>
            </a:r>
          </a:p>
        </p:txBody>
      </p:sp>
      <p:grpSp>
        <p:nvGrpSpPr>
          <p:cNvPr id="12" name="Csoportba foglalás 11">
            <a:extLst>
              <a:ext uri="{FF2B5EF4-FFF2-40B4-BE49-F238E27FC236}">
                <a16:creationId xmlns:a16="http://schemas.microsoft.com/office/drawing/2014/main" id="{D1EEAEB3-CFC8-4394-B774-6AA1C08E9A04}"/>
              </a:ext>
            </a:extLst>
          </p:cNvPr>
          <p:cNvGrpSpPr>
            <a:grpSpLocks noChangeAspect="1"/>
          </p:cNvGrpSpPr>
          <p:nvPr/>
        </p:nvGrpSpPr>
        <p:grpSpPr>
          <a:xfrm>
            <a:off x="3900743" y="407902"/>
            <a:ext cx="1342514" cy="1342514"/>
            <a:chOff x="5357620" y="340777"/>
            <a:chExt cx="1476765" cy="1476765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8A739B8A-ACBE-49F4-9B88-71B3EE960FB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57620" y="340777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8" name="Kép 17">
              <a:extLst>
                <a:ext uri="{FF2B5EF4-FFF2-40B4-BE49-F238E27FC236}">
                  <a16:creationId xmlns:a16="http://schemas.microsoft.com/office/drawing/2014/main" id="{FA027976-C715-4431-8E04-1893195DD5D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5463779" y="445740"/>
              <a:ext cx="1264444" cy="1266826"/>
            </a:xfrm>
            <a:prstGeom prst="rect">
              <a:avLst/>
            </a:prstGeom>
          </p:spPr>
        </p:pic>
      </p:grpSp>
      <p:cxnSp>
        <p:nvCxnSpPr>
          <p:cNvPr id="11" name="Egyenes összekötő 10">
            <a:extLst>
              <a:ext uri="{FF2B5EF4-FFF2-40B4-BE49-F238E27FC236}">
                <a16:creationId xmlns:a16="http://schemas.microsoft.com/office/drawing/2014/main" id="{8F540EF5-DEC4-4616-91D5-F7ED154C603B}"/>
              </a:ext>
            </a:extLst>
          </p:cNvPr>
          <p:cNvCxnSpPr>
            <a:cxnSpLocks/>
          </p:cNvCxnSpPr>
          <p:nvPr/>
        </p:nvCxnSpPr>
        <p:spPr>
          <a:xfrm>
            <a:off x="1110346" y="4336002"/>
            <a:ext cx="6770915" cy="0"/>
          </a:xfrm>
          <a:prstGeom prst="line">
            <a:avLst/>
          </a:prstGeom>
          <a:ln>
            <a:gradFill>
              <a:gsLst>
                <a:gs pos="27000">
                  <a:schemeClr val="tx2">
                    <a:lumMod val="10000"/>
                    <a:lumOff val="90000"/>
                  </a:schemeClr>
                </a:gs>
                <a:gs pos="0">
                  <a:schemeClr val="bg1">
                    <a:alpha val="0"/>
                  </a:schemeClr>
                </a:gs>
                <a:gs pos="77000">
                  <a:schemeClr val="tx2">
                    <a:lumMod val="10000"/>
                    <a:lumOff val="9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zöveg helye 13">
            <a:extLst>
              <a:ext uri="{FF2B5EF4-FFF2-40B4-BE49-F238E27FC236}">
                <a16:creationId xmlns:a16="http://schemas.microsoft.com/office/drawing/2014/main" id="{F6EF56F0-9022-4FBA-AE45-DAF024E4576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4365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Előadó Neve | titulusa</a:t>
            </a:r>
          </a:p>
        </p:txBody>
      </p:sp>
      <p:sp>
        <p:nvSpPr>
          <p:cNvPr id="16" name="Cím 1">
            <a:extLst>
              <a:ext uri="{FF2B5EF4-FFF2-40B4-BE49-F238E27FC236}">
                <a16:creationId xmlns:a16="http://schemas.microsoft.com/office/drawing/2014/main" id="{60B16E0B-3720-4EB9-98E5-A7CFC7210E1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5637" y="2211574"/>
            <a:ext cx="8312727" cy="2098808"/>
          </a:xfrm>
          <a:noFill/>
        </p:spPr>
        <p:txBody>
          <a:bodyPr wrap="square" bIns="108000" rtlCol="0" anchor="b">
            <a:noAutofit/>
          </a:bodyPr>
          <a:lstStyle>
            <a:lvl1pPr algn="ctr">
              <a:lnSpc>
                <a:spcPct val="100000"/>
              </a:lnSpc>
              <a:defRPr lang="hu-HU" sz="36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algn="ctr" defTabSz="342900"/>
            <a:r>
              <a:rPr lang="hu-HU" dirty="0" err="1"/>
              <a:t>MintacíM</a:t>
            </a:r>
            <a:r>
              <a:rPr lang="hu-HU" dirty="0"/>
              <a:t> szerkesztése</a:t>
            </a:r>
          </a:p>
        </p:txBody>
      </p:sp>
    </p:spTree>
    <p:extLst>
      <p:ext uri="{BB962C8B-B14F-4D97-AF65-F5344CB8AC3E}">
        <p14:creationId xmlns:p14="http://schemas.microsoft.com/office/powerpoint/2010/main" val="785481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ejezet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6">
            <a:extLst>
              <a:ext uri="{FF2B5EF4-FFF2-40B4-BE49-F238E27FC236}">
                <a16:creationId xmlns:a16="http://schemas.microsoft.com/office/drawing/2014/main" id="{69E10144-FD81-4BC1-A765-3E1125135280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9066"/>
          <a:stretch/>
        </p:blipFill>
        <p:spPr>
          <a:xfrm rot="10800000">
            <a:off x="0" y="1035000"/>
            <a:ext cx="1763100" cy="4788000"/>
          </a:xfrm>
          <a:prstGeom prst="rect">
            <a:avLst/>
          </a:prstGeom>
        </p:spPr>
      </p:pic>
      <p:sp>
        <p:nvSpPr>
          <p:cNvPr id="3" name="Cím 2">
            <a:extLst>
              <a:ext uri="{FF2B5EF4-FFF2-40B4-BE49-F238E27FC236}">
                <a16:creationId xmlns:a16="http://schemas.microsoft.com/office/drawing/2014/main" id="{35A37BE2-9DE4-465D-8D3E-B086EDC1E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5774" y="2794239"/>
            <a:ext cx="4983366" cy="1209562"/>
          </a:xfrm>
          <a:noFill/>
        </p:spPr>
        <p:txBody>
          <a:bodyPr wrap="square" rtlCol="0" anchor="ctr">
            <a:spAutoFit/>
          </a:bodyPr>
          <a:lstStyle>
            <a:lvl1pPr>
              <a:lnSpc>
                <a:spcPct val="110000"/>
              </a:lnSpc>
              <a:defRPr lang="hu-HU" sz="33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defTabSz="342900"/>
            <a:r>
              <a:rPr lang="hu-HU" dirty="0"/>
              <a:t>Mintacím szerkesztése</a:t>
            </a:r>
          </a:p>
        </p:txBody>
      </p:sp>
      <p:grpSp>
        <p:nvGrpSpPr>
          <p:cNvPr id="8" name="Csoportba foglalás 7">
            <a:extLst>
              <a:ext uri="{FF2B5EF4-FFF2-40B4-BE49-F238E27FC236}">
                <a16:creationId xmlns:a16="http://schemas.microsoft.com/office/drawing/2014/main" id="{CD015DD8-BBBF-4B3F-98C5-3B6027871DC5}"/>
              </a:ext>
            </a:extLst>
          </p:cNvPr>
          <p:cNvGrpSpPr/>
          <p:nvPr/>
        </p:nvGrpSpPr>
        <p:grpSpPr>
          <a:xfrm>
            <a:off x="790749" y="2757743"/>
            <a:ext cx="1342514" cy="1342514"/>
            <a:chOff x="2398603" y="3656545"/>
            <a:chExt cx="1476765" cy="1476765"/>
          </a:xfrm>
        </p:grpSpPr>
        <p:sp>
          <p:nvSpPr>
            <p:cNvPr id="9" name="Ellipszis 8">
              <a:extLst>
                <a:ext uri="{FF2B5EF4-FFF2-40B4-BE49-F238E27FC236}">
                  <a16:creationId xmlns:a16="http://schemas.microsoft.com/office/drawing/2014/main" id="{1D98A545-DE95-4A45-9DEF-A3E72DEBE31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98603" y="3656545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0" name="Kép 9">
              <a:extLst>
                <a:ext uri="{FF2B5EF4-FFF2-40B4-BE49-F238E27FC236}">
                  <a16:creationId xmlns:a16="http://schemas.microsoft.com/office/drawing/2014/main" id="{424597F1-186A-4114-A071-57BDDF43A6E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2504762" y="3761508"/>
              <a:ext cx="1264444" cy="12668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164027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95FE9D6D-B265-4369-BA63-B46716865F75}"/>
              </a:ext>
            </a:extLst>
          </p:cNvPr>
          <p:cNvSpPr/>
          <p:nvPr/>
        </p:nvSpPr>
        <p:spPr>
          <a:xfrm flipV="1">
            <a:off x="5256000" y="-7372"/>
            <a:ext cx="3888000" cy="6048235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id="{C6169C81-0BA3-45EB-936B-A3663F68EABC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5600914"/>
            <a:ext cx="916955" cy="916955"/>
            <a:chOff x="7979931" y="5555066"/>
            <a:chExt cx="1008650" cy="1008650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9EFD7621-71CF-437C-B3D4-E1A48BAFC18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0AF630AB-9F6B-4D24-B8B6-92584799BA1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1" name="Szöveg helye 7">
            <a:extLst>
              <a:ext uri="{FF2B5EF4-FFF2-40B4-BE49-F238E27FC236}">
                <a16:creationId xmlns:a16="http://schemas.microsoft.com/office/drawing/2014/main" id="{B3343780-31AA-4D24-8F2C-5BB0F16FE66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00000" y="1880323"/>
            <a:ext cx="3600000" cy="371767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22" name="Cím 8">
            <a:extLst>
              <a:ext uri="{FF2B5EF4-FFF2-40B4-BE49-F238E27FC236}">
                <a16:creationId xmlns:a16="http://schemas.microsoft.com/office/drawing/2014/main" id="{28121AF0-8220-4AE5-9CE4-C958BB7BE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tx2"/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23" name="Szöveg helye 2">
            <a:extLst>
              <a:ext uri="{FF2B5EF4-FFF2-40B4-BE49-F238E27FC236}">
                <a16:creationId xmlns:a16="http://schemas.microsoft.com/office/drawing/2014/main" id="{7AD3AEF0-EEC9-497F-8B15-C8297DB6A97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999" y="6316643"/>
            <a:ext cx="3600001" cy="369333"/>
          </a:xfrm>
        </p:spPr>
        <p:txBody>
          <a:bodyPr anchor="ctr">
            <a:noAutofit/>
          </a:bodyPr>
          <a:lstStyle>
            <a:lvl1pPr algn="l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4" name="Tartalom helye 3">
            <a:extLst>
              <a:ext uri="{FF2B5EF4-FFF2-40B4-BE49-F238E27FC236}">
                <a16:creationId xmlns:a16="http://schemas.microsoft.com/office/drawing/2014/main" id="{443B9895-50E0-4F70-9538-A82F0E772266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5" name="Szöveg helye 5">
            <a:extLst>
              <a:ext uri="{FF2B5EF4-FFF2-40B4-BE49-F238E27FC236}">
                <a16:creationId xmlns:a16="http://schemas.microsoft.com/office/drawing/2014/main" id="{62358A1B-165E-4F6B-81B3-3E8B391590A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6" name="Szöveg helye 5">
            <a:extLst>
              <a:ext uri="{FF2B5EF4-FFF2-40B4-BE49-F238E27FC236}">
                <a16:creationId xmlns:a16="http://schemas.microsoft.com/office/drawing/2014/main" id="{FD60B878-9459-4CFB-9A06-B09114F8CA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18736244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örzs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232416D1-8352-4C9D-AB69-E103306AD2A5}"/>
              </a:ext>
            </a:extLst>
          </p:cNvPr>
          <p:cNvSpPr/>
          <p:nvPr/>
        </p:nvSpPr>
        <p:spPr>
          <a:xfrm flipV="1">
            <a:off x="0" y="-7370"/>
            <a:ext cx="3888000" cy="6048235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7" name="Szöveg helye 2">
            <a:extLst>
              <a:ext uri="{FF2B5EF4-FFF2-40B4-BE49-F238E27FC236}">
                <a16:creationId xmlns:a16="http://schemas.microsoft.com/office/drawing/2014/main" id="{A2D54897-97BC-4AB6-A043-75DF451CB4B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82066" y="6316865"/>
            <a:ext cx="2827684" cy="361835"/>
          </a:xfrm>
        </p:spPr>
        <p:txBody>
          <a:bodyPr anchor="ctr">
            <a:noAutofit/>
          </a:bodyPr>
          <a:lstStyle>
            <a:lvl1pPr algn="r"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19" name="Szöveg helye 7">
            <a:extLst>
              <a:ext uri="{FF2B5EF4-FFF2-40B4-BE49-F238E27FC236}">
                <a16:creationId xmlns:a16="http://schemas.microsoft.com/office/drawing/2014/main" id="{507977F6-41ED-4021-9514-403C913B5B6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09749" y="1887824"/>
            <a:ext cx="3600000" cy="371017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23" name="Cím 8">
            <a:extLst>
              <a:ext uri="{FF2B5EF4-FFF2-40B4-BE49-F238E27FC236}">
                <a16:creationId xmlns:a16="http://schemas.microsoft.com/office/drawing/2014/main" id="{E4FB3E16-AC8D-45AA-B9BF-06A9E74E6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749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rm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tx2"/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grpSp>
        <p:nvGrpSpPr>
          <p:cNvPr id="24" name="Csoportba foglalás 23">
            <a:extLst>
              <a:ext uri="{FF2B5EF4-FFF2-40B4-BE49-F238E27FC236}">
                <a16:creationId xmlns:a16="http://schemas.microsoft.com/office/drawing/2014/main" id="{E11484FF-1675-41C3-818B-AB2F6DAAE4F2}"/>
              </a:ext>
            </a:extLst>
          </p:cNvPr>
          <p:cNvGrpSpPr>
            <a:grpSpLocks noChangeAspect="1"/>
          </p:cNvGrpSpPr>
          <p:nvPr/>
        </p:nvGrpSpPr>
        <p:grpSpPr>
          <a:xfrm>
            <a:off x="209232" y="5600914"/>
            <a:ext cx="916955" cy="916955"/>
            <a:chOff x="7979931" y="5555066"/>
            <a:chExt cx="1008650" cy="1008650"/>
          </a:xfrm>
        </p:grpSpPr>
        <p:sp>
          <p:nvSpPr>
            <p:cNvPr id="25" name="Ellipszis 24">
              <a:extLst>
                <a:ext uri="{FF2B5EF4-FFF2-40B4-BE49-F238E27FC236}">
                  <a16:creationId xmlns:a16="http://schemas.microsoft.com/office/drawing/2014/main" id="{80BD8AF3-1867-48AE-B2EB-9BB371E59B0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6" name="Kép 25">
              <a:extLst>
                <a:ext uri="{FF2B5EF4-FFF2-40B4-BE49-F238E27FC236}">
                  <a16:creationId xmlns:a16="http://schemas.microsoft.com/office/drawing/2014/main" id="{FAE3769D-ED75-4170-9866-10C93F4A419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7" name="Szöveg helye 5">
            <a:extLst>
              <a:ext uri="{FF2B5EF4-FFF2-40B4-BE49-F238E27FC236}">
                <a16:creationId xmlns:a16="http://schemas.microsoft.com/office/drawing/2014/main" id="{DB20685B-301B-40ED-8D58-1BC4C293D33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225525" y="5841351"/>
            <a:ext cx="4536000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8" name="Szöveg helye 5">
            <a:extLst>
              <a:ext uri="{FF2B5EF4-FFF2-40B4-BE49-F238E27FC236}">
                <a16:creationId xmlns:a16="http://schemas.microsoft.com/office/drawing/2014/main" id="{13D9A0A3-0A6C-4362-87DE-59B7198C713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25525" y="6315176"/>
            <a:ext cx="4536000" cy="370800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sp>
        <p:nvSpPr>
          <p:cNvPr id="29" name="Tartalom helye 3">
            <a:extLst>
              <a:ext uri="{FF2B5EF4-FFF2-40B4-BE49-F238E27FC236}">
                <a16:creationId xmlns:a16="http://schemas.microsoft.com/office/drawing/2014/main" id="{2930C90B-1E3C-41E7-9F75-83F7F2287384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225670" y="571670"/>
            <a:ext cx="4536000" cy="5055085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</p:spTree>
    <p:extLst>
      <p:ext uri="{BB962C8B-B14F-4D97-AF65-F5344CB8AC3E}">
        <p14:creationId xmlns:p14="http://schemas.microsoft.com/office/powerpoint/2010/main" val="5137600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72A46DC0-580F-4857-8317-082AAE9E86DC}"/>
              </a:ext>
            </a:extLst>
          </p:cNvPr>
          <p:cNvSpPr/>
          <p:nvPr/>
        </p:nvSpPr>
        <p:spPr>
          <a:xfrm flipV="1">
            <a:off x="5255664" y="-4"/>
            <a:ext cx="3888336" cy="3384000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3" name="Cím 4">
            <a:extLst>
              <a:ext uri="{FF2B5EF4-FFF2-40B4-BE49-F238E27FC236}">
                <a16:creationId xmlns:a16="http://schemas.microsoft.com/office/drawing/2014/main" id="{5678F594-92B3-40FB-8F4D-BF90B71FEE8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9832" y="365129"/>
            <a:ext cx="3600000" cy="2892066"/>
          </a:xfrm>
          <a:ln>
            <a:noFill/>
          </a:ln>
        </p:spPr>
        <p:txBody>
          <a:bodyPr anchor="b">
            <a:norm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Több soros Mintacím szerkesztése</a:t>
            </a:r>
          </a:p>
        </p:txBody>
      </p:sp>
      <p:sp>
        <p:nvSpPr>
          <p:cNvPr id="19" name="Szöveg helye 2">
            <a:extLst>
              <a:ext uri="{FF2B5EF4-FFF2-40B4-BE49-F238E27FC236}">
                <a16:creationId xmlns:a16="http://schemas.microsoft.com/office/drawing/2014/main" id="{8233694C-4943-4A7D-BE48-B2660ABF295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99832" y="3579212"/>
            <a:ext cx="3600000" cy="2550849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 tartalmak helye.</a:t>
            </a:r>
          </a:p>
        </p:txBody>
      </p:sp>
      <p:sp>
        <p:nvSpPr>
          <p:cNvPr id="20" name="Tartalom helye 3">
            <a:extLst>
              <a:ext uri="{FF2B5EF4-FFF2-40B4-BE49-F238E27FC236}">
                <a16:creationId xmlns:a16="http://schemas.microsoft.com/office/drawing/2014/main" id="{23F20983-B6FB-42DD-91ED-468B9EAAA058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1" name="Szöveg helye 2">
            <a:extLst>
              <a:ext uri="{FF2B5EF4-FFF2-40B4-BE49-F238E27FC236}">
                <a16:creationId xmlns:a16="http://schemas.microsoft.com/office/drawing/2014/main" id="{596EA518-1AF5-4030-BCE6-6AFA7A1D09A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83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3" name="Szöveg helye 5">
            <a:extLst>
              <a:ext uri="{FF2B5EF4-FFF2-40B4-BE49-F238E27FC236}">
                <a16:creationId xmlns:a16="http://schemas.microsoft.com/office/drawing/2014/main" id="{3AF593BC-57A1-4BA1-B8B2-3C3906E5412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4" name="Szöveg helye 5">
            <a:extLst>
              <a:ext uri="{FF2B5EF4-FFF2-40B4-BE49-F238E27FC236}">
                <a16:creationId xmlns:a16="http://schemas.microsoft.com/office/drawing/2014/main" id="{CD922AE4-7C86-483F-8C1F-C571DB7E6D9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grpSp>
        <p:nvGrpSpPr>
          <p:cNvPr id="27" name="Csoportba foglalás 26">
            <a:extLst>
              <a:ext uri="{FF2B5EF4-FFF2-40B4-BE49-F238E27FC236}">
                <a16:creationId xmlns:a16="http://schemas.microsoft.com/office/drawing/2014/main" id="{F1984F91-C90F-4ADE-AB8F-4BD6428FB7CA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2968169"/>
            <a:ext cx="916955" cy="916955"/>
            <a:chOff x="7979931" y="5555066"/>
            <a:chExt cx="1008650" cy="1008650"/>
          </a:xfrm>
        </p:grpSpPr>
        <p:sp>
          <p:nvSpPr>
            <p:cNvPr id="28" name="Ellipszis 27">
              <a:extLst>
                <a:ext uri="{FF2B5EF4-FFF2-40B4-BE49-F238E27FC236}">
                  <a16:creationId xmlns:a16="http://schemas.microsoft.com/office/drawing/2014/main" id="{4BE942ED-20A0-462C-9AA3-98A3D8EB06A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9" name="Kép 28">
              <a:extLst>
                <a:ext uri="{FF2B5EF4-FFF2-40B4-BE49-F238E27FC236}">
                  <a16:creationId xmlns:a16="http://schemas.microsoft.com/office/drawing/2014/main" id="{9C25A85E-BCED-4D19-8B8D-AEDE48715F5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029797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0AD6B8B2-D23E-4691-9AAC-7EDDD28611E6}"/>
              </a:ext>
            </a:extLst>
          </p:cNvPr>
          <p:cNvSpPr/>
          <p:nvPr/>
        </p:nvSpPr>
        <p:spPr>
          <a:xfrm flipV="1">
            <a:off x="5256000" y="-3"/>
            <a:ext cx="3888000" cy="1663375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3" name="Cím 4">
            <a:extLst>
              <a:ext uri="{FF2B5EF4-FFF2-40B4-BE49-F238E27FC236}">
                <a16:creationId xmlns:a16="http://schemas.microsoft.com/office/drawing/2014/main" id="{8FFDDC65-6164-4CCB-B333-E1644A4AB02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7424" y="365129"/>
            <a:ext cx="3600000" cy="998976"/>
          </a:xfrm>
          <a:ln>
            <a:noFill/>
          </a:ln>
        </p:spPr>
        <p:txBody>
          <a:bodyPr anchor="b">
            <a:no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Rövid cím szerkesztése</a:t>
            </a:r>
          </a:p>
        </p:txBody>
      </p:sp>
      <p:sp>
        <p:nvSpPr>
          <p:cNvPr id="19" name="Szöveg helye 2">
            <a:extLst>
              <a:ext uri="{FF2B5EF4-FFF2-40B4-BE49-F238E27FC236}">
                <a16:creationId xmlns:a16="http://schemas.microsoft.com/office/drawing/2014/main" id="{5F09AFC3-B5CD-4E41-9D45-5F00B3C242B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86454" y="1835397"/>
            <a:ext cx="3600000" cy="4294658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egyéb tartalmak helye.</a:t>
            </a:r>
          </a:p>
        </p:txBody>
      </p:sp>
      <p:sp>
        <p:nvSpPr>
          <p:cNvPr id="20" name="Szöveg helye 2">
            <a:extLst>
              <a:ext uri="{FF2B5EF4-FFF2-40B4-BE49-F238E27FC236}">
                <a16:creationId xmlns:a16="http://schemas.microsoft.com/office/drawing/2014/main" id="{66DB3B47-E5BD-4D9C-ABC4-FD9EFBDB8EF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6454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21" name="Csoportba foglalás 20">
            <a:extLst>
              <a:ext uri="{FF2B5EF4-FFF2-40B4-BE49-F238E27FC236}">
                <a16:creationId xmlns:a16="http://schemas.microsoft.com/office/drawing/2014/main" id="{BD258CC9-59BD-4AFF-9FC5-6FC59D53E1B0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241912"/>
            <a:ext cx="916955" cy="916955"/>
            <a:chOff x="7979931" y="5555066"/>
            <a:chExt cx="1008650" cy="1008650"/>
          </a:xfrm>
        </p:grpSpPr>
        <p:sp>
          <p:nvSpPr>
            <p:cNvPr id="22" name="Ellipszis 21">
              <a:extLst>
                <a:ext uri="{FF2B5EF4-FFF2-40B4-BE49-F238E27FC236}">
                  <a16:creationId xmlns:a16="http://schemas.microsoft.com/office/drawing/2014/main" id="{5CF829C1-E4FA-4C2D-BE75-8FC9B14B806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7" name="Kép 26">
              <a:extLst>
                <a:ext uri="{FF2B5EF4-FFF2-40B4-BE49-F238E27FC236}">
                  <a16:creationId xmlns:a16="http://schemas.microsoft.com/office/drawing/2014/main" id="{CF7E04B7-1E02-4476-A274-2A06E51F7C2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8" name="Tartalom helye 3">
            <a:extLst>
              <a:ext uri="{FF2B5EF4-FFF2-40B4-BE49-F238E27FC236}">
                <a16:creationId xmlns:a16="http://schemas.microsoft.com/office/drawing/2014/main" id="{02898BE7-775E-458D-B1BC-FD141877356D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9" name="Szöveg helye 5">
            <a:extLst>
              <a:ext uri="{FF2B5EF4-FFF2-40B4-BE49-F238E27FC236}">
                <a16:creationId xmlns:a16="http://schemas.microsoft.com/office/drawing/2014/main" id="{ADE4F8FA-4D91-467C-95E1-115577AEB26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30" name="Szöveg helye 5">
            <a:extLst>
              <a:ext uri="{FF2B5EF4-FFF2-40B4-BE49-F238E27FC236}">
                <a16:creationId xmlns:a16="http://schemas.microsoft.com/office/drawing/2014/main" id="{4A364233-E73C-46A3-BB4E-EF995774560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3840800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églalap 13">
            <a:extLst>
              <a:ext uri="{FF2B5EF4-FFF2-40B4-BE49-F238E27FC236}">
                <a16:creationId xmlns:a16="http://schemas.microsoft.com/office/drawing/2014/main" id="{F49FE928-4021-49BA-8B20-CA9BBBC6F1F1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5" name="Cím 1">
            <a:extLst>
              <a:ext uri="{FF2B5EF4-FFF2-40B4-BE49-F238E27FC236}">
                <a16:creationId xmlns:a16="http://schemas.microsoft.com/office/drawing/2014/main" id="{8E3F0C2D-FFFB-4442-865A-AFAC54F1B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tx2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 dirty="0"/>
              <a:t>Mintacím szerkesztése</a:t>
            </a:r>
          </a:p>
        </p:txBody>
      </p:sp>
      <p:sp>
        <p:nvSpPr>
          <p:cNvPr id="17" name="Szöveg helye 2">
            <a:extLst>
              <a:ext uri="{FF2B5EF4-FFF2-40B4-BE49-F238E27FC236}">
                <a16:creationId xmlns:a16="http://schemas.microsoft.com/office/drawing/2014/main" id="{9EAD14A0-CF7F-4FF1-BB24-9FD596609EE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74967" y="1200845"/>
            <a:ext cx="3600000" cy="4929210"/>
          </a:xfrm>
        </p:spPr>
        <p:txBody>
          <a:bodyPr anchor="ctr"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magyarázat egy vagy több mondatban. Hivatkozások, megjegyzések és egy tartalmak helye.</a:t>
            </a:r>
          </a:p>
        </p:txBody>
      </p:sp>
      <p:sp>
        <p:nvSpPr>
          <p:cNvPr id="18" name="Szöveg helye 2">
            <a:extLst>
              <a:ext uri="{FF2B5EF4-FFF2-40B4-BE49-F238E27FC236}">
                <a16:creationId xmlns:a16="http://schemas.microsoft.com/office/drawing/2014/main" id="{BDFF43FA-559E-4CC2-BA64-4A83B6A39BD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20" name="Csoportba foglalás 19">
            <a:extLst>
              <a:ext uri="{FF2B5EF4-FFF2-40B4-BE49-F238E27FC236}">
                <a16:creationId xmlns:a16="http://schemas.microsoft.com/office/drawing/2014/main" id="{1DDF96CC-2707-498B-9D47-F656111740F7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21" name="Ellipszis 20">
              <a:extLst>
                <a:ext uri="{FF2B5EF4-FFF2-40B4-BE49-F238E27FC236}">
                  <a16:creationId xmlns:a16="http://schemas.microsoft.com/office/drawing/2014/main" id="{C01B383D-BBDA-4686-84F7-4C6CE781159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2" name="Kép 21">
              <a:extLst>
                <a:ext uri="{FF2B5EF4-FFF2-40B4-BE49-F238E27FC236}">
                  <a16:creationId xmlns:a16="http://schemas.microsoft.com/office/drawing/2014/main" id="{F4A63ADB-B578-435E-BDB6-6E72222B8E7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6" name="Tartalom helye 3">
            <a:extLst>
              <a:ext uri="{FF2B5EF4-FFF2-40B4-BE49-F238E27FC236}">
                <a16:creationId xmlns:a16="http://schemas.microsoft.com/office/drawing/2014/main" id="{A5D8B0BB-C4C6-48D5-A4BA-AB0AB6F1B5C3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1200845"/>
            <a:ext cx="4534946" cy="435812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8" name="Szöveg helye 5">
            <a:extLst>
              <a:ext uri="{FF2B5EF4-FFF2-40B4-BE49-F238E27FC236}">
                <a16:creationId xmlns:a16="http://schemas.microsoft.com/office/drawing/2014/main" id="{1CAC9F08-C220-4C2B-80B9-1A6C9C33B69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9" name="Szöveg helye 5">
            <a:extLst>
              <a:ext uri="{FF2B5EF4-FFF2-40B4-BE49-F238E27FC236}">
                <a16:creationId xmlns:a16="http://schemas.microsoft.com/office/drawing/2014/main" id="{0B3EA3D5-59BC-400F-9370-46BF346B116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12801746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artalom helye 3">
            <a:extLst>
              <a:ext uri="{FF2B5EF4-FFF2-40B4-BE49-F238E27FC236}">
                <a16:creationId xmlns:a16="http://schemas.microsoft.com/office/drawing/2014/main" id="{4DD4CFD9-DEB4-4FAD-A942-9652D70A5E5C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78176" y="1190675"/>
            <a:ext cx="8059483" cy="504709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12" name="Téglalap 11">
            <a:extLst>
              <a:ext uri="{FF2B5EF4-FFF2-40B4-BE49-F238E27FC236}">
                <a16:creationId xmlns:a16="http://schemas.microsoft.com/office/drawing/2014/main" id="{698EDC3C-F61C-4E0A-9B87-65FB0A6394C5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4" name="Cím 1">
            <a:extLst>
              <a:ext uri="{FF2B5EF4-FFF2-40B4-BE49-F238E27FC236}">
                <a16:creationId xmlns:a16="http://schemas.microsoft.com/office/drawing/2014/main" id="{F15B2FEA-02B9-417D-A720-B3FC61919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tx2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 dirty="0"/>
              <a:t>Mintacím szerkesztése</a:t>
            </a:r>
          </a:p>
        </p:txBody>
      </p:sp>
      <p:sp>
        <p:nvSpPr>
          <p:cNvPr id="15" name="Szöveg helye 2">
            <a:extLst>
              <a:ext uri="{FF2B5EF4-FFF2-40B4-BE49-F238E27FC236}">
                <a16:creationId xmlns:a16="http://schemas.microsoft.com/office/drawing/2014/main" id="{5DC307C6-FB29-457B-BF8E-A49D05DE79D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17" name="Csoportba foglalás 16">
            <a:extLst>
              <a:ext uri="{FF2B5EF4-FFF2-40B4-BE49-F238E27FC236}">
                <a16:creationId xmlns:a16="http://schemas.microsoft.com/office/drawing/2014/main" id="{2294AA46-0A5D-445B-8443-08F3C32D1209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18" name="Ellipszis 17">
              <a:extLst>
                <a:ext uri="{FF2B5EF4-FFF2-40B4-BE49-F238E27FC236}">
                  <a16:creationId xmlns:a16="http://schemas.microsoft.com/office/drawing/2014/main" id="{2CB1EFAC-6859-48B0-8A0B-2C13EEC9EF1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A961BC90-D2F2-45FB-AF47-AE07F2977D2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92237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5178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ejezet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B9832036-2788-4622-A64B-17EA6B541E33}"/>
              </a:ext>
            </a:extLst>
          </p:cNvPr>
          <p:cNvSpPr/>
          <p:nvPr/>
        </p:nvSpPr>
        <p:spPr>
          <a:xfrm>
            <a:off x="2" y="1"/>
            <a:ext cx="1400175" cy="6858000"/>
          </a:xfrm>
          <a:prstGeom prst="rect">
            <a:avLst/>
          </a:prstGeom>
          <a:gradFill>
            <a:gsLst>
              <a:gs pos="0">
                <a:srgbClr val="143777"/>
              </a:gs>
              <a:gs pos="100000">
                <a:schemeClr val="tx2">
                  <a:lumMod val="75000"/>
                  <a:lumOff val="25000"/>
                </a:schemeClr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13" name="Kép 12">
            <a:extLst>
              <a:ext uri="{FF2B5EF4-FFF2-40B4-BE49-F238E27FC236}">
                <a16:creationId xmlns:a16="http://schemas.microsoft.com/office/drawing/2014/main" id="{5746DDF3-1237-4ABC-BE9B-40E07F65220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13954" r="50075" b="15166"/>
          <a:stretch/>
        </p:blipFill>
        <p:spPr>
          <a:xfrm>
            <a:off x="5637689" y="0"/>
            <a:ext cx="3497733" cy="6858000"/>
          </a:xfrm>
          <a:prstGeom prst="rect">
            <a:avLst/>
          </a:prstGeom>
        </p:spPr>
      </p:pic>
      <p:sp>
        <p:nvSpPr>
          <p:cNvPr id="16" name="Téglalap 15">
            <a:extLst>
              <a:ext uri="{FF2B5EF4-FFF2-40B4-BE49-F238E27FC236}">
                <a16:creationId xmlns:a16="http://schemas.microsoft.com/office/drawing/2014/main" id="{C5E54EA3-5DA1-484C-86ED-D48C079F35EE}"/>
              </a:ext>
            </a:extLst>
          </p:cNvPr>
          <p:cNvSpPr>
            <a:spLocks noChangeAspect="1"/>
          </p:cNvSpPr>
          <p:nvPr/>
        </p:nvSpPr>
        <p:spPr>
          <a:xfrm>
            <a:off x="5637689" y="-1"/>
            <a:ext cx="3506313" cy="6858001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99000">
                <a:schemeClr val="bg1"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grpSp>
        <p:nvGrpSpPr>
          <p:cNvPr id="2" name="Csoportba foglalás 1">
            <a:extLst>
              <a:ext uri="{FF2B5EF4-FFF2-40B4-BE49-F238E27FC236}">
                <a16:creationId xmlns:a16="http://schemas.microsoft.com/office/drawing/2014/main" id="{F8A1C6F4-B994-46B7-B604-2637090259BF}"/>
              </a:ext>
            </a:extLst>
          </p:cNvPr>
          <p:cNvGrpSpPr/>
          <p:nvPr/>
        </p:nvGrpSpPr>
        <p:grpSpPr>
          <a:xfrm>
            <a:off x="790749" y="2757743"/>
            <a:ext cx="1342514" cy="1342514"/>
            <a:chOff x="2398603" y="3656545"/>
            <a:chExt cx="1476765" cy="1476765"/>
          </a:xfrm>
        </p:grpSpPr>
        <p:sp>
          <p:nvSpPr>
            <p:cNvPr id="10" name="Ellipszis 9">
              <a:extLst>
                <a:ext uri="{FF2B5EF4-FFF2-40B4-BE49-F238E27FC236}">
                  <a16:creationId xmlns:a16="http://schemas.microsoft.com/office/drawing/2014/main" id="{A6271CBC-C030-43FF-85C3-A12DBA354E3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98603" y="3656545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1" name="Kép 10">
              <a:extLst>
                <a:ext uri="{FF2B5EF4-FFF2-40B4-BE49-F238E27FC236}">
                  <a16:creationId xmlns:a16="http://schemas.microsoft.com/office/drawing/2014/main" id="{506F0F34-288C-4900-8715-CDD0E3BBBA9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2504762" y="3761508"/>
              <a:ext cx="1264444" cy="1266826"/>
            </a:xfrm>
            <a:prstGeom prst="rect">
              <a:avLst/>
            </a:prstGeom>
          </p:spPr>
        </p:pic>
      </p:grpSp>
      <p:pic>
        <p:nvPicPr>
          <p:cNvPr id="17" name="Kép 16">
            <a:extLst>
              <a:ext uri="{FF2B5EF4-FFF2-40B4-BE49-F238E27FC236}">
                <a16:creationId xmlns:a16="http://schemas.microsoft.com/office/drawing/2014/main" id="{66325AB9-9CA1-4E78-B77C-07464C8D65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56"/>
          <a:stretch/>
        </p:blipFill>
        <p:spPr>
          <a:xfrm>
            <a:off x="8583" y="1129644"/>
            <a:ext cx="1762121" cy="4786769"/>
          </a:xfrm>
          <a:prstGeom prst="rect">
            <a:avLst/>
          </a:prstGeom>
        </p:spPr>
      </p:pic>
      <p:sp>
        <p:nvSpPr>
          <p:cNvPr id="3" name="Cím 2">
            <a:extLst>
              <a:ext uri="{FF2B5EF4-FFF2-40B4-BE49-F238E27FC236}">
                <a16:creationId xmlns:a16="http://schemas.microsoft.com/office/drawing/2014/main" id="{35A37BE2-9DE4-465D-8D3E-B086EDC1E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2824213"/>
            <a:ext cx="4983366" cy="1209562"/>
          </a:xfrm>
          <a:noFill/>
        </p:spPr>
        <p:txBody>
          <a:bodyPr wrap="square" rtlCol="0" anchor="ctr">
            <a:spAutoFit/>
          </a:bodyPr>
          <a:lstStyle>
            <a:lvl1pPr>
              <a:lnSpc>
                <a:spcPct val="110000"/>
              </a:lnSpc>
              <a:defRPr lang="hu-HU" sz="33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defTabSz="342900"/>
            <a:r>
              <a:rPr lang="hu-HU"/>
              <a:t>Mintacím szerkesztése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90955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5256000" y="-7372"/>
            <a:ext cx="3888000" cy="604823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5256000" y="6119730"/>
            <a:ext cx="3888432" cy="73827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grpSp>
        <p:nvGrpSpPr>
          <p:cNvPr id="2" name="Csoportba foglalás 1">
            <a:extLst>
              <a:ext uri="{FF2B5EF4-FFF2-40B4-BE49-F238E27FC236}">
                <a16:creationId xmlns:a16="http://schemas.microsoft.com/office/drawing/2014/main" id="{7714EFCE-D761-4920-A4FD-C7BB8DCD8C78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5600914"/>
            <a:ext cx="916955" cy="916955"/>
            <a:chOff x="7979931" y="5555066"/>
            <a:chExt cx="1008650" cy="1008650"/>
          </a:xfrm>
        </p:grpSpPr>
        <p:sp>
          <p:nvSpPr>
            <p:cNvPr id="16" name="Ellipszis 15">
              <a:extLst>
                <a:ext uri="{FF2B5EF4-FFF2-40B4-BE49-F238E27FC236}">
                  <a16:creationId xmlns:a16="http://schemas.microsoft.com/office/drawing/2014/main" id="{350EBC85-C44A-49C8-B9C4-B37A7335002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7" name="Kép 16">
              <a:extLst>
                <a:ext uri="{FF2B5EF4-FFF2-40B4-BE49-F238E27FC236}">
                  <a16:creationId xmlns:a16="http://schemas.microsoft.com/office/drawing/2014/main" id="{B1717237-3717-49F6-B135-8CF62385EDE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809516" y="5815205"/>
            <a:ext cx="781401" cy="1306829"/>
          </a:xfrm>
          <a:prstGeom prst="rect">
            <a:avLst/>
          </a:prstGeom>
        </p:spPr>
      </p:pic>
      <p:sp>
        <p:nvSpPr>
          <p:cNvPr id="37" name="Szöveg helye 7">
            <a:extLst>
              <a:ext uri="{FF2B5EF4-FFF2-40B4-BE49-F238E27FC236}">
                <a16:creationId xmlns:a16="http://schemas.microsoft.com/office/drawing/2014/main" id="{02C34324-1D62-4033-965F-F0EE61C2802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00000" y="1880323"/>
            <a:ext cx="3600000" cy="371767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38" name="Cím 8">
            <a:extLst>
              <a:ext uri="{FF2B5EF4-FFF2-40B4-BE49-F238E27FC236}">
                <a16:creationId xmlns:a16="http://schemas.microsoft.com/office/drawing/2014/main" id="{5DC3556C-9858-4CD8-AC57-BA798C8A3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bg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9" name="Szöveg helye 2">
            <a:extLst>
              <a:ext uri="{FF2B5EF4-FFF2-40B4-BE49-F238E27FC236}">
                <a16:creationId xmlns:a16="http://schemas.microsoft.com/office/drawing/2014/main" id="{39C7282D-11A0-4434-A196-D66513CD397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999" y="6316643"/>
            <a:ext cx="3600001" cy="369333"/>
          </a:xfrm>
        </p:spPr>
        <p:txBody>
          <a:bodyPr anchor="ctr">
            <a:noAutofit/>
          </a:bodyPr>
          <a:lstStyle>
            <a:lvl1pPr algn="l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19" name="Tartalom helye 3">
            <a:extLst>
              <a:ext uri="{FF2B5EF4-FFF2-40B4-BE49-F238E27FC236}">
                <a16:creationId xmlns:a16="http://schemas.microsoft.com/office/drawing/2014/main" id="{F44D6510-BF2B-4B8D-B8CB-9EBEB238AFE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0" name="Szöveg helye 5">
            <a:extLst>
              <a:ext uri="{FF2B5EF4-FFF2-40B4-BE49-F238E27FC236}">
                <a16:creationId xmlns:a16="http://schemas.microsoft.com/office/drawing/2014/main" id="{1B73FA26-82AB-4322-839E-DCCBF5E35E5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1" name="Szöveg helye 5">
            <a:extLst>
              <a:ext uri="{FF2B5EF4-FFF2-40B4-BE49-F238E27FC236}">
                <a16:creationId xmlns:a16="http://schemas.microsoft.com/office/drawing/2014/main" id="{10434836-BF4A-430A-BDC7-2F0A9F649B3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2999082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0" y="-7370"/>
            <a:ext cx="3888000" cy="604823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2" y="6119730"/>
            <a:ext cx="3888000" cy="73827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1553302" y="5815205"/>
            <a:ext cx="781401" cy="1306829"/>
          </a:xfrm>
          <a:prstGeom prst="rect">
            <a:avLst/>
          </a:prstGeo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B1C46F0A-1AB8-4BCC-BAFC-1016B87CF06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82066" y="6316865"/>
            <a:ext cx="2827684" cy="361835"/>
          </a:xfrm>
        </p:spPr>
        <p:txBody>
          <a:bodyPr anchor="ctr">
            <a:noAutofit/>
          </a:bodyPr>
          <a:lstStyle>
            <a:lvl1pPr algn="r"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8" name="Szöveg helye 7">
            <a:extLst>
              <a:ext uri="{FF2B5EF4-FFF2-40B4-BE49-F238E27FC236}">
                <a16:creationId xmlns:a16="http://schemas.microsoft.com/office/drawing/2014/main" id="{CEC0966E-815A-4B33-9F0C-B8A5DD6DD6C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09749" y="1887824"/>
            <a:ext cx="3600000" cy="371017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9" name="Cím 8">
            <a:extLst>
              <a:ext uri="{FF2B5EF4-FFF2-40B4-BE49-F238E27FC236}">
                <a16:creationId xmlns:a16="http://schemas.microsoft.com/office/drawing/2014/main" id="{C75D0434-E8E8-440E-8707-77DCFF370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749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rm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bg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id="{CCB2BA63-84A4-4546-87A0-D9DA49F8D53E}"/>
              </a:ext>
            </a:extLst>
          </p:cNvPr>
          <p:cNvGrpSpPr>
            <a:grpSpLocks noChangeAspect="1"/>
          </p:cNvGrpSpPr>
          <p:nvPr/>
        </p:nvGrpSpPr>
        <p:grpSpPr>
          <a:xfrm>
            <a:off x="209232" y="5600914"/>
            <a:ext cx="916955" cy="916955"/>
            <a:chOff x="7979931" y="5555066"/>
            <a:chExt cx="1008650" cy="1008650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3603E696-F6AE-4DB9-AB6F-CC64995919F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71F5F168-646F-4B5E-804F-43C25045159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3" name="Szöveg helye 5">
            <a:extLst>
              <a:ext uri="{FF2B5EF4-FFF2-40B4-BE49-F238E27FC236}">
                <a16:creationId xmlns:a16="http://schemas.microsoft.com/office/drawing/2014/main" id="{F0C73910-03DB-4031-A496-E4DE431BA81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225525" y="5841351"/>
            <a:ext cx="4536000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4" name="Szöveg helye 5">
            <a:extLst>
              <a:ext uri="{FF2B5EF4-FFF2-40B4-BE49-F238E27FC236}">
                <a16:creationId xmlns:a16="http://schemas.microsoft.com/office/drawing/2014/main" id="{C303D8CD-B4C5-4351-A36C-57B8B61283D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25525" y="6315176"/>
            <a:ext cx="4536000" cy="370800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sp>
        <p:nvSpPr>
          <p:cNvPr id="25" name="Tartalom helye 3">
            <a:extLst>
              <a:ext uri="{FF2B5EF4-FFF2-40B4-BE49-F238E27FC236}">
                <a16:creationId xmlns:a16="http://schemas.microsoft.com/office/drawing/2014/main" id="{EB5270F9-D439-41A4-9A4D-1A79F355782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225670" y="571670"/>
            <a:ext cx="4536000" cy="5055085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</p:spTree>
    <p:extLst>
      <p:ext uri="{BB962C8B-B14F-4D97-AF65-F5344CB8AC3E}">
        <p14:creationId xmlns:p14="http://schemas.microsoft.com/office/powerpoint/2010/main" val="4243759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5255664" y="-4"/>
            <a:ext cx="3888336" cy="33840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5" name="Cím 4">
            <a:extLst>
              <a:ext uri="{FF2B5EF4-FFF2-40B4-BE49-F238E27FC236}">
                <a16:creationId xmlns:a16="http://schemas.microsoft.com/office/drawing/2014/main" id="{BBA96685-E775-4D65-81A4-7D98E230E3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9832" y="365129"/>
            <a:ext cx="3600000" cy="2892066"/>
          </a:xfrm>
          <a:ln>
            <a:noFill/>
          </a:ln>
        </p:spPr>
        <p:txBody>
          <a:bodyPr anchor="b">
            <a:norm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Több soros Mintacím szerkesztése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5255664" y="3449169"/>
            <a:ext cx="3888767" cy="340883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809346" y="5815205"/>
            <a:ext cx="781401" cy="1306829"/>
          </a:xfrm>
          <a:prstGeom prst="rect">
            <a:avLst/>
          </a:prstGeo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E3946156-F48D-415B-A39E-CE3FF05536B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99832" y="3579212"/>
            <a:ext cx="3600000" cy="2550849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 tartalmak helye.</a:t>
            </a:r>
          </a:p>
        </p:txBody>
      </p:sp>
      <p:sp>
        <p:nvSpPr>
          <p:cNvPr id="22" name="Tartalom helye 3">
            <a:extLst>
              <a:ext uri="{FF2B5EF4-FFF2-40B4-BE49-F238E27FC236}">
                <a16:creationId xmlns:a16="http://schemas.microsoft.com/office/drawing/2014/main" id="{828B175C-BEBE-4758-9D4B-D75CC083C912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5" name="Szöveg helye 2">
            <a:extLst>
              <a:ext uri="{FF2B5EF4-FFF2-40B4-BE49-F238E27FC236}">
                <a16:creationId xmlns:a16="http://schemas.microsoft.com/office/drawing/2014/main" id="{D1B90F64-22FD-46A6-AD66-EACE5DE9A59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83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6" name="Szöveg helye 5">
            <a:extLst>
              <a:ext uri="{FF2B5EF4-FFF2-40B4-BE49-F238E27FC236}">
                <a16:creationId xmlns:a16="http://schemas.microsoft.com/office/drawing/2014/main" id="{62CF5B3C-7531-4D70-9104-C67EBB1CF80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31" name="Szöveg helye 5">
            <a:extLst>
              <a:ext uri="{FF2B5EF4-FFF2-40B4-BE49-F238E27FC236}">
                <a16:creationId xmlns:a16="http://schemas.microsoft.com/office/drawing/2014/main" id="{B67782A7-14FB-488C-ADBF-95EC70AB208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grpSp>
        <p:nvGrpSpPr>
          <p:cNvPr id="20" name="Csoportba foglalás 19">
            <a:extLst>
              <a:ext uri="{FF2B5EF4-FFF2-40B4-BE49-F238E27FC236}">
                <a16:creationId xmlns:a16="http://schemas.microsoft.com/office/drawing/2014/main" id="{713E5D64-A416-4407-A7A9-09466826ED7E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2968169"/>
            <a:ext cx="916955" cy="916955"/>
            <a:chOff x="7979931" y="5555066"/>
            <a:chExt cx="1008650" cy="1008650"/>
          </a:xfrm>
        </p:grpSpPr>
        <p:sp>
          <p:nvSpPr>
            <p:cNvPr id="21" name="Ellipszis 20">
              <a:extLst>
                <a:ext uri="{FF2B5EF4-FFF2-40B4-BE49-F238E27FC236}">
                  <a16:creationId xmlns:a16="http://schemas.microsoft.com/office/drawing/2014/main" id="{D0A6B8B5-ED8C-481E-9B80-314EA5E96C0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3" name="Kép 22">
              <a:extLst>
                <a:ext uri="{FF2B5EF4-FFF2-40B4-BE49-F238E27FC236}">
                  <a16:creationId xmlns:a16="http://schemas.microsoft.com/office/drawing/2014/main" id="{7D9D7D4A-71F2-4FD6-A2E4-D41AE88DAF8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03484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5256000" y="-3"/>
            <a:ext cx="3888000" cy="166337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5" name="Cím 4">
            <a:extLst>
              <a:ext uri="{FF2B5EF4-FFF2-40B4-BE49-F238E27FC236}">
                <a16:creationId xmlns:a16="http://schemas.microsoft.com/office/drawing/2014/main" id="{BBA96685-E775-4D65-81A4-7D98E230E3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7424" y="365129"/>
            <a:ext cx="3600000" cy="998976"/>
          </a:xfrm>
          <a:ln>
            <a:noFill/>
          </a:ln>
        </p:spPr>
        <p:txBody>
          <a:bodyPr anchor="b">
            <a:no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Rövid cím szerkesztése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5256000" y="1729236"/>
            <a:ext cx="3888000" cy="512876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809299" y="5815205"/>
            <a:ext cx="781401" cy="1306829"/>
          </a:xfrm>
          <a:prstGeom prst="rect">
            <a:avLst/>
          </a:prstGeo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E3946156-F48D-415B-A39E-CE3FF05536B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86454" y="1835397"/>
            <a:ext cx="3600000" cy="4294658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egyéb tartalmak helye.</a:t>
            </a:r>
          </a:p>
        </p:txBody>
      </p:sp>
      <p:sp>
        <p:nvSpPr>
          <p:cNvPr id="23" name="Szöveg helye 2">
            <a:extLst>
              <a:ext uri="{FF2B5EF4-FFF2-40B4-BE49-F238E27FC236}">
                <a16:creationId xmlns:a16="http://schemas.microsoft.com/office/drawing/2014/main" id="{0B2D9C99-1C4E-4298-A997-389B38EEFC4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6454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id="{3C8BD7F5-F845-4745-82FD-81504485B0BD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241912"/>
            <a:ext cx="916955" cy="916955"/>
            <a:chOff x="7979931" y="5555066"/>
            <a:chExt cx="1008650" cy="1008650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725A775F-8F32-4260-A9DA-60C1222D4E9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D614204D-7C12-4091-98F5-6937A3747D8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0" name="Tartalom helye 3">
            <a:extLst>
              <a:ext uri="{FF2B5EF4-FFF2-40B4-BE49-F238E27FC236}">
                <a16:creationId xmlns:a16="http://schemas.microsoft.com/office/drawing/2014/main" id="{DC6DF135-3B7D-4956-9743-C8E623DF8DD0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1" name="Szöveg helye 5">
            <a:extLst>
              <a:ext uri="{FF2B5EF4-FFF2-40B4-BE49-F238E27FC236}">
                <a16:creationId xmlns:a16="http://schemas.microsoft.com/office/drawing/2014/main" id="{42BB3DE8-1251-4064-8D6B-4B1FA45267A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2" name="Szöveg helye 5">
            <a:extLst>
              <a:ext uri="{FF2B5EF4-FFF2-40B4-BE49-F238E27FC236}">
                <a16:creationId xmlns:a16="http://schemas.microsoft.com/office/drawing/2014/main" id="{A78D3E86-9993-4BC1-99AD-7D429BC36DA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3600712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894D9129-1CB5-417B-87D6-5893AB314D9E}"/>
              </a:ext>
            </a:extLst>
          </p:cNvPr>
          <p:cNvSpPr/>
          <p:nvPr/>
        </p:nvSpPr>
        <p:spPr>
          <a:xfrm>
            <a:off x="5184000" y="922448"/>
            <a:ext cx="3960000" cy="593555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3" name="Téglalap 12">
            <a:extLst>
              <a:ext uri="{FF2B5EF4-FFF2-40B4-BE49-F238E27FC236}">
                <a16:creationId xmlns:a16="http://schemas.microsoft.com/office/drawing/2014/main" id="{98C45189-E75A-4873-AC6E-8DB275763272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gradFill>
            <a:gsLst>
              <a:gs pos="9000">
                <a:schemeClr val="tx2">
                  <a:lumMod val="75000"/>
                  <a:lumOff val="25000"/>
                </a:schemeClr>
              </a:gs>
              <a:gs pos="95000">
                <a:schemeClr val="tx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6" name="Cím 1">
            <a:extLst>
              <a:ext uri="{FF2B5EF4-FFF2-40B4-BE49-F238E27FC236}">
                <a16:creationId xmlns:a16="http://schemas.microsoft.com/office/drawing/2014/main" id="{112F30A4-08F8-460C-90AB-68491CC36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bg1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27" name="Szöveg helye 2">
            <a:extLst>
              <a:ext uri="{FF2B5EF4-FFF2-40B4-BE49-F238E27FC236}">
                <a16:creationId xmlns:a16="http://schemas.microsoft.com/office/drawing/2014/main" id="{4291317A-D0C3-4FE3-A84C-AA2CE6A52AF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74967" y="1200845"/>
            <a:ext cx="3600000" cy="4929210"/>
          </a:xfrm>
        </p:spPr>
        <p:txBody>
          <a:bodyPr anchor="ctr"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magyarázat egy vagy több mondatban. Hivatkozások, megjegyzések és egy tartalmak helye.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9EBD72CD-FF20-466C-95CC-B40009752B7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pic>
        <p:nvPicPr>
          <p:cNvPr id="37" name="Kép 36">
            <a:extLst>
              <a:ext uri="{FF2B5EF4-FFF2-40B4-BE49-F238E27FC236}">
                <a16:creationId xmlns:a16="http://schemas.microsoft.com/office/drawing/2014/main" id="{BB5CD19C-83CD-4D97-A40F-1DDB7075D60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773299" y="5815205"/>
            <a:ext cx="781401" cy="1306829"/>
          </a:xfrm>
          <a:prstGeom prst="rect">
            <a:avLst/>
          </a:prstGeom>
        </p:spPr>
      </p:pic>
      <p:grpSp>
        <p:nvGrpSpPr>
          <p:cNvPr id="14" name="Csoportba foglalás 13">
            <a:extLst>
              <a:ext uri="{FF2B5EF4-FFF2-40B4-BE49-F238E27FC236}">
                <a16:creationId xmlns:a16="http://schemas.microsoft.com/office/drawing/2014/main" id="{A709C96B-E554-4008-9A8F-B4F67C413947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15" name="Ellipszis 14">
              <a:extLst>
                <a:ext uri="{FF2B5EF4-FFF2-40B4-BE49-F238E27FC236}">
                  <a16:creationId xmlns:a16="http://schemas.microsoft.com/office/drawing/2014/main" id="{8D790186-02D7-4DFF-8358-FCB9B2A8A1B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7" name="Kép 16">
              <a:extLst>
                <a:ext uri="{FF2B5EF4-FFF2-40B4-BE49-F238E27FC236}">
                  <a16:creationId xmlns:a16="http://schemas.microsoft.com/office/drawing/2014/main" id="{EB79F6CD-A0F3-4DDB-9DE2-475A98B6B01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18" name="Tartalom helye 3">
            <a:extLst>
              <a:ext uri="{FF2B5EF4-FFF2-40B4-BE49-F238E27FC236}">
                <a16:creationId xmlns:a16="http://schemas.microsoft.com/office/drawing/2014/main" id="{4C844328-3F5C-4E88-8EAF-CDCA6317F1F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1200845"/>
            <a:ext cx="4534946" cy="435812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19" name="Szöveg helye 5">
            <a:extLst>
              <a:ext uri="{FF2B5EF4-FFF2-40B4-BE49-F238E27FC236}">
                <a16:creationId xmlns:a16="http://schemas.microsoft.com/office/drawing/2014/main" id="{BF34CC12-9A43-4F7C-BD11-631BEB17714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0" name="Szöveg helye 5">
            <a:extLst>
              <a:ext uri="{FF2B5EF4-FFF2-40B4-BE49-F238E27FC236}">
                <a16:creationId xmlns:a16="http://schemas.microsoft.com/office/drawing/2014/main" id="{AEEC4DA1-E1B7-421F-9AFB-BA5458CBDF3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3317181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artalom helye 3">
            <a:extLst>
              <a:ext uri="{FF2B5EF4-FFF2-40B4-BE49-F238E27FC236}">
                <a16:creationId xmlns:a16="http://schemas.microsoft.com/office/drawing/2014/main" id="{B61A9FF3-877E-4A8A-8082-96C99F684F2D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78176" y="1190675"/>
            <a:ext cx="8059483" cy="504709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9D2ABD4F-9A65-4313-83C2-BC6B67352DD4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gradFill>
            <a:gsLst>
              <a:gs pos="9000">
                <a:schemeClr val="tx2">
                  <a:lumMod val="75000"/>
                  <a:lumOff val="25000"/>
                </a:schemeClr>
              </a:gs>
              <a:gs pos="95000">
                <a:schemeClr val="tx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1" name="Cím 1">
            <a:extLst>
              <a:ext uri="{FF2B5EF4-FFF2-40B4-BE49-F238E27FC236}">
                <a16:creationId xmlns:a16="http://schemas.microsoft.com/office/drawing/2014/main" id="{3B2918A8-6FD6-4141-916F-31D783AD9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bg1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12" name="Szöveg helye 2">
            <a:extLst>
              <a:ext uri="{FF2B5EF4-FFF2-40B4-BE49-F238E27FC236}">
                <a16:creationId xmlns:a16="http://schemas.microsoft.com/office/drawing/2014/main" id="{42DF65F1-33FF-4F3C-AC86-2C7F5F898A3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14" name="Csoportba foglalás 13">
            <a:extLst>
              <a:ext uri="{FF2B5EF4-FFF2-40B4-BE49-F238E27FC236}">
                <a16:creationId xmlns:a16="http://schemas.microsoft.com/office/drawing/2014/main" id="{DCBADE1C-80E7-482F-A47F-C127E1858476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15" name="Ellipszis 14">
              <a:extLst>
                <a:ext uri="{FF2B5EF4-FFF2-40B4-BE49-F238E27FC236}">
                  <a16:creationId xmlns:a16="http://schemas.microsoft.com/office/drawing/2014/main" id="{5B7FBF9F-FEA5-4855-8A19-53DEDE5E454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7" name="Kép 16">
              <a:extLst>
                <a:ext uri="{FF2B5EF4-FFF2-40B4-BE49-F238E27FC236}">
                  <a16:creationId xmlns:a16="http://schemas.microsoft.com/office/drawing/2014/main" id="{630B57B0-5140-4B64-9110-EE7C31CECD4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05248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0255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sp>
        <p:nvSpPr>
          <p:cNvPr id="12" name="Szöveg helye 16">
            <a:extLst>
              <a:ext uri="{FF2B5EF4-FFF2-40B4-BE49-F238E27FC236}">
                <a16:creationId xmlns:a16="http://schemas.microsoft.com/office/drawing/2014/main" id="{8FBA625A-5531-479D-ABA0-7EC882803FA7}"/>
              </a:ext>
            </a:extLst>
          </p:cNvPr>
          <p:cNvSpPr txBox="1">
            <a:spLocks/>
          </p:cNvSpPr>
          <p:nvPr/>
        </p:nvSpPr>
        <p:spPr>
          <a:xfrm>
            <a:off x="8826" y="6344468"/>
            <a:ext cx="553150" cy="335135"/>
          </a:xfrm>
          <a:prstGeom prst="rect">
            <a:avLst/>
          </a:prstGeom>
          <a:ln>
            <a:noFill/>
          </a:ln>
        </p:spPr>
        <p:txBody>
          <a:bodyPr anchor="ctr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hu-HU" sz="1400" b="0" kern="0" spc="50" baseline="0" dirty="0" smtClean="0">
                <a:solidFill>
                  <a:schemeClr val="accent2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F5897F7-D0F6-48BC-987C-C4C9ABF430D0}" type="slidenum">
              <a:rPr lang="en-US" sz="1350" kern="1200" spc="0" smtClean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pPr algn="r"/>
              <a:t>‹#›</a:t>
            </a:fld>
            <a:r>
              <a:rPr lang="hu-HU" sz="1350" kern="1200" spc="0" dirty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t> |</a:t>
            </a:r>
            <a:endParaRPr lang="en-US" sz="1350" dirty="0">
              <a:solidFill>
                <a:schemeClr val="tx2"/>
              </a:solidFill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16" name="Élőláb helye 15">
            <a:extLst>
              <a:ext uri="{FF2B5EF4-FFF2-40B4-BE49-F238E27FC236}">
                <a16:creationId xmlns:a16="http://schemas.microsoft.com/office/drawing/2014/main" id="{1BA11169-7FEF-4E22-B20D-BBD07A24C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7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109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</p:sldLayoutIdLst>
  <p:txStyles>
    <p:titleStyle>
      <a:lvl1pPr algn="l" defTabSz="685749" rtl="0" eaLnBrk="1" latinLnBrk="0" hangingPunct="1">
        <a:lnSpc>
          <a:spcPct val="90000"/>
        </a:lnSpc>
        <a:spcBef>
          <a:spcPct val="0"/>
        </a:spcBef>
        <a:buNone/>
        <a:defRPr sz="22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749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100" kern="1200">
          <a:solidFill>
            <a:schemeClr val="tx2"/>
          </a:solidFill>
          <a:latin typeface="+mn-lt"/>
          <a:ea typeface="+mn-ea"/>
          <a:cs typeface="+mn-cs"/>
        </a:defRPr>
      </a:lvl1pPr>
      <a:lvl2pPr marL="342875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8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685749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5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028624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4pPr>
      <a:lvl5pPr marL="1371498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5pPr>
      <a:lvl6pPr marL="1885809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4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8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3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49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3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sp>
        <p:nvSpPr>
          <p:cNvPr id="12" name="Szöveg helye 16">
            <a:extLst>
              <a:ext uri="{FF2B5EF4-FFF2-40B4-BE49-F238E27FC236}">
                <a16:creationId xmlns:a16="http://schemas.microsoft.com/office/drawing/2014/main" id="{8FBA625A-5531-479D-ABA0-7EC882803FA7}"/>
              </a:ext>
            </a:extLst>
          </p:cNvPr>
          <p:cNvSpPr txBox="1">
            <a:spLocks/>
          </p:cNvSpPr>
          <p:nvPr/>
        </p:nvSpPr>
        <p:spPr>
          <a:xfrm>
            <a:off x="8826" y="6344468"/>
            <a:ext cx="553150" cy="335135"/>
          </a:xfrm>
          <a:prstGeom prst="rect">
            <a:avLst/>
          </a:prstGeom>
          <a:ln>
            <a:noFill/>
          </a:ln>
        </p:spPr>
        <p:txBody>
          <a:bodyPr anchor="ctr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hu-HU" sz="1400" b="0" kern="0" spc="50" baseline="0" dirty="0" smtClean="0">
                <a:solidFill>
                  <a:schemeClr val="accent2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F5897F7-D0F6-48BC-987C-C4C9ABF430D0}" type="slidenum">
              <a:rPr lang="en-US" sz="1350" kern="1200" spc="0" smtClean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pPr algn="r"/>
              <a:t>‹#›</a:t>
            </a:fld>
            <a:r>
              <a:rPr lang="hu-HU" sz="1350" kern="1200" spc="0" dirty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t> |</a:t>
            </a:r>
            <a:endParaRPr lang="en-US" sz="1350" dirty="0">
              <a:solidFill>
                <a:schemeClr val="tx2"/>
              </a:solidFill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16" name="Élőláb helye 15">
            <a:extLst>
              <a:ext uri="{FF2B5EF4-FFF2-40B4-BE49-F238E27FC236}">
                <a16:creationId xmlns:a16="http://schemas.microsoft.com/office/drawing/2014/main" id="{1BA11169-7FEF-4E22-B20D-BBD07A24C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7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055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</p:sldLayoutIdLst>
  <p:txStyles>
    <p:titleStyle>
      <a:lvl1pPr algn="l" defTabSz="685749" rtl="0" eaLnBrk="1" latinLnBrk="0" hangingPunct="1">
        <a:lnSpc>
          <a:spcPct val="90000"/>
        </a:lnSpc>
        <a:spcBef>
          <a:spcPct val="0"/>
        </a:spcBef>
        <a:buNone/>
        <a:defRPr sz="22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749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100" kern="1200">
          <a:solidFill>
            <a:schemeClr val="tx2"/>
          </a:solidFill>
          <a:latin typeface="+mn-lt"/>
          <a:ea typeface="+mn-ea"/>
          <a:cs typeface="+mn-cs"/>
        </a:defRPr>
      </a:lvl1pPr>
      <a:lvl2pPr marL="342875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8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685749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5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028624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4pPr>
      <a:lvl5pPr marL="1371498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5pPr>
      <a:lvl6pPr marL="1885809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4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8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3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49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3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8245B08-B280-4712-8DE2-7E873107710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hu-HU" dirty="0"/>
              <a:t>2021. május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A866332-96FA-4C17-8E19-F95E408D2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636" y="2204939"/>
            <a:ext cx="8312727" cy="22002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hu-HU" sz="4000" b="1" dirty="0"/>
              <a:t>Konjunktúra felmérés</a:t>
            </a:r>
            <a:br>
              <a:rPr lang="hu-HU" sz="4000" b="1" dirty="0"/>
            </a:br>
            <a:br>
              <a:rPr lang="hu-HU" sz="2000" b="1" dirty="0"/>
            </a:br>
            <a:r>
              <a:rPr lang="hu-HU" sz="2400" b="1" dirty="0"/>
              <a:t>Az </a:t>
            </a:r>
            <a:r>
              <a:rPr lang="hu-HU" sz="2400" b="1" dirty="0" err="1"/>
              <a:t>mnb</a:t>
            </a:r>
            <a:r>
              <a:rPr lang="hu-HU" sz="2400" b="1" dirty="0"/>
              <a:t> vállalati felméréseinek eredményei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6530723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2837382E-A9ED-4B61-9CB2-863967452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529" y="310448"/>
            <a:ext cx="7610642" cy="612000"/>
          </a:xfrm>
        </p:spPr>
        <p:txBody>
          <a:bodyPr>
            <a:noAutofit/>
          </a:bodyPr>
          <a:lstStyle/>
          <a:p>
            <a:r>
              <a:rPr lang="hu-HU" sz="2000" dirty="0"/>
              <a:t>Minden méretkategóriában nőtt az átlagos kapacitás-kihasználtság az előző hónaphoz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3B35837-E483-45F9-9387-04E5E2BC1F8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3405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2EA1A8E0-6AFE-41AA-8098-FC1090720371}"/>
              </a:ext>
            </a:extLst>
          </p:cNvPr>
          <p:cNvSpPr/>
          <p:nvPr/>
        </p:nvSpPr>
        <p:spPr>
          <a:xfrm>
            <a:off x="804569" y="6147366"/>
            <a:ext cx="73730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válaszadók átlagos kapacitás-kihasználtsága </a:t>
            </a:r>
          </a:p>
          <a:p>
            <a:pPr algn="ctr"/>
            <a:r>
              <a:rPr lang="hu-HU" sz="2000" dirty="0"/>
              <a:t>(előző év azonos időszaka = 100%)</a:t>
            </a:r>
          </a:p>
        </p:txBody>
      </p:sp>
      <p:graphicFrame>
        <p:nvGraphicFramePr>
          <p:cNvPr id="8" name="Tartalom helye 7">
            <a:extLst>
              <a:ext uri="{FF2B5EF4-FFF2-40B4-BE49-F238E27FC236}">
                <a16:creationId xmlns:a16="http://schemas.microsoft.com/office/drawing/2014/main" id="{781E780D-9BCB-4960-ABD1-14C3E43332DE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2664553032"/>
              </p:ext>
            </p:extLst>
          </p:nvPr>
        </p:nvGraphicFramePr>
        <p:xfrm>
          <a:off x="0" y="922449"/>
          <a:ext cx="9144000" cy="52249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373540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F058044C-501D-4DF7-9CB0-E2C587075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000" dirty="0"/>
              <a:t>A szolgáltatás és kereskedelem tevékenységi körben nőtt a legnagyobb mértékben a kapacitás-kihasználtság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26D016A3-C2AE-43C4-B600-55BDFE867C3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2012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4E721061-B8C4-48A5-BF7F-BBE84F96DF92}"/>
              </a:ext>
            </a:extLst>
          </p:cNvPr>
          <p:cNvSpPr/>
          <p:nvPr/>
        </p:nvSpPr>
        <p:spPr>
          <a:xfrm>
            <a:off x="804569" y="6147366"/>
            <a:ext cx="73730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válaszadók átlagos kapacitás-kihasználtsága </a:t>
            </a:r>
          </a:p>
          <a:p>
            <a:pPr algn="ctr"/>
            <a:r>
              <a:rPr lang="hu-HU" sz="2000" dirty="0"/>
              <a:t>(előző év azonos időszaka = 100%)</a:t>
            </a:r>
          </a:p>
        </p:txBody>
      </p:sp>
      <p:graphicFrame>
        <p:nvGraphicFramePr>
          <p:cNvPr id="9" name="Tartalom helye 8">
            <a:extLst>
              <a:ext uri="{FF2B5EF4-FFF2-40B4-BE49-F238E27FC236}">
                <a16:creationId xmlns:a16="http://schemas.microsoft.com/office/drawing/2014/main" id="{7D3E95E5-296E-4E5F-990D-6D8976EA7310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3814554045"/>
              </p:ext>
            </p:extLst>
          </p:nvPr>
        </p:nvGraphicFramePr>
        <p:xfrm>
          <a:off x="0" y="922449"/>
          <a:ext cx="9144000" cy="52249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61740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866A2960-6846-402E-A2F3-841EC975C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000" dirty="0"/>
              <a:t>A kapacitás-kihasználtsággal kapcsolatos várakozások minden méretkategóriában javultak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0E71D74-4ADD-469C-9479-0CF36CDAEE4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2012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7397F862-9B9F-435D-86FD-8569703E95E1}"/>
              </a:ext>
            </a:extLst>
          </p:cNvPr>
          <p:cNvSpPr/>
          <p:nvPr/>
        </p:nvSpPr>
        <p:spPr>
          <a:xfrm>
            <a:off x="885493" y="5976258"/>
            <a:ext cx="7373013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</a:t>
            </a:r>
            <a:endParaRPr lang="hu-HU" b="1" i="1" cap="all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hu-HU" sz="2000" b="1" cap="all" dirty="0"/>
              <a:t>A kapacitás-kihasználtság várható alakulása </a:t>
            </a:r>
          </a:p>
        </p:txBody>
      </p:sp>
      <p:graphicFrame>
        <p:nvGraphicFramePr>
          <p:cNvPr id="8" name="Tartalom helye 7">
            <a:extLst>
              <a:ext uri="{FF2B5EF4-FFF2-40B4-BE49-F238E27FC236}">
                <a16:creationId xmlns:a16="http://schemas.microsoft.com/office/drawing/2014/main" id="{125F295A-3F57-4019-BEBF-3D6A0F6838DB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648640933"/>
              </p:ext>
            </p:extLst>
          </p:nvPr>
        </p:nvGraphicFramePr>
        <p:xfrm>
          <a:off x="0" y="922449"/>
          <a:ext cx="9144000" cy="50538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159363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B2744F6A-34C5-44BA-A1E0-76FFBAAA7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867" y="310448"/>
            <a:ext cx="7800949" cy="612000"/>
          </a:xfrm>
        </p:spPr>
        <p:txBody>
          <a:bodyPr>
            <a:noAutofit/>
          </a:bodyPr>
          <a:lstStyle/>
          <a:p>
            <a:r>
              <a:rPr lang="hu-HU" sz="1800" dirty="0"/>
              <a:t>Az átlagos bevételi szint a </a:t>
            </a:r>
            <a:r>
              <a:rPr lang="hu-HU" sz="1800" dirty="0" err="1"/>
              <a:t>mikro</a:t>
            </a:r>
            <a:r>
              <a:rPr lang="hu-HU" sz="1800" dirty="0"/>
              <a:t> vállalatoknál nőtt a leginkább áprilisban, ám továbbra is jelentősen elmarad a tavalyi szinttől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773F050-C90D-4578-BAE3-A2A743A7455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AA398CA3-E8A7-4DA1-805E-32E684D9D6CA}"/>
              </a:ext>
            </a:extLst>
          </p:cNvPr>
          <p:cNvSpPr/>
          <p:nvPr/>
        </p:nvSpPr>
        <p:spPr>
          <a:xfrm>
            <a:off x="887356" y="6087979"/>
            <a:ext cx="73692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i="1" dirty="0"/>
              <a:t>A VÁLASZADÓK ÁTLAGOS ÁRBEVÉTELE</a:t>
            </a:r>
          </a:p>
          <a:p>
            <a:pPr algn="ctr"/>
            <a:r>
              <a:rPr lang="hu-HU" sz="2000" dirty="0"/>
              <a:t>(előző év azonos időszaka = 100%)</a:t>
            </a:r>
          </a:p>
          <a:p>
            <a:endParaRPr lang="hu-HU" sz="2000" b="1" i="1" dirty="0"/>
          </a:p>
        </p:txBody>
      </p:sp>
      <p:graphicFrame>
        <p:nvGraphicFramePr>
          <p:cNvPr id="8" name="Tartalom helye 7">
            <a:extLst>
              <a:ext uri="{FF2B5EF4-FFF2-40B4-BE49-F238E27FC236}">
                <a16:creationId xmlns:a16="http://schemas.microsoft.com/office/drawing/2014/main" id="{2126AF01-BE19-4801-8E66-9702350F6871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3823502826"/>
              </p:ext>
            </p:extLst>
          </p:nvPr>
        </p:nvGraphicFramePr>
        <p:xfrm>
          <a:off x="0" y="922449"/>
          <a:ext cx="9144000" cy="51655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71879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E942EF9-9EBF-48CD-A797-2750F632E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hu-HU" sz="1800" dirty="0"/>
              <a:t>Továbbra is a kereslet hiánya jelenti a legnagyobb problémát, de jelentősen nőtt a munkaerőhiánnyal küzdők aránya is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6282C818-27E9-4165-91C3-54410B91AD0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3999" y="6487092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D18C8106-8553-4AD0-8974-00D78C757DFE}"/>
              </a:ext>
            </a:extLst>
          </p:cNvPr>
          <p:cNvSpPr/>
          <p:nvPr/>
        </p:nvSpPr>
        <p:spPr>
          <a:xfrm>
            <a:off x="0" y="6047288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800" i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*A válaszlehetőség nem szerepelt az első felmérésben</a:t>
            </a:r>
            <a:endParaRPr lang="hu-HU" sz="20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7C2F1D16-58CA-440C-9260-DBD05F1BE97A}"/>
              </a:ext>
            </a:extLst>
          </p:cNvPr>
          <p:cNvSpPr/>
          <p:nvPr/>
        </p:nvSpPr>
        <p:spPr>
          <a:xfrm>
            <a:off x="885493" y="6332031"/>
            <a:ext cx="737301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termelés növelését akadályozó tényezők</a:t>
            </a:r>
          </a:p>
        </p:txBody>
      </p:sp>
      <p:graphicFrame>
        <p:nvGraphicFramePr>
          <p:cNvPr id="10" name="Tartalom helye 9">
            <a:extLst>
              <a:ext uri="{FF2B5EF4-FFF2-40B4-BE49-F238E27FC236}">
                <a16:creationId xmlns:a16="http://schemas.microsoft.com/office/drawing/2014/main" id="{6BE7CA83-6A3C-4802-93E9-85E2DD33C8C8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2170320724"/>
              </p:ext>
            </p:extLst>
          </p:nvPr>
        </p:nvGraphicFramePr>
        <p:xfrm>
          <a:off x="0" y="922449"/>
          <a:ext cx="9143999" cy="51248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001452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30C6D57-395A-4C70-8B77-F3411EEE6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2558884"/>
            <a:ext cx="4983366" cy="1740220"/>
          </a:xfrm>
        </p:spPr>
        <p:txBody>
          <a:bodyPr/>
          <a:lstStyle/>
          <a:p>
            <a:r>
              <a:rPr lang="hu-HU" b="1" dirty="0"/>
              <a:t>Üzleti környezet, beruházások, foglalkoztatás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938817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F137383E-9C16-4A6D-B65B-4C727813E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936" y="310448"/>
            <a:ext cx="8094326" cy="612000"/>
          </a:xfrm>
        </p:spPr>
        <p:txBody>
          <a:bodyPr>
            <a:noAutofit/>
          </a:bodyPr>
          <a:lstStyle/>
          <a:p>
            <a:r>
              <a:rPr lang="hu-HU" sz="1800" dirty="0"/>
              <a:t>A jelenlegi üzleti környezet megítélése minden méretkategóriában jelentősen javult, a nagyoknál már kedvezővé vált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2DA18DFA-2DCA-4A17-A86D-9495398F2E7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54F32CAD-F421-4D0E-9B2B-4932342E74CE}"/>
              </a:ext>
            </a:extLst>
          </p:cNvPr>
          <p:cNvSpPr/>
          <p:nvPr/>
        </p:nvSpPr>
        <p:spPr>
          <a:xfrm>
            <a:off x="885493" y="5771489"/>
            <a:ext cx="7373013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Az Üzleti környezet változása az előző hónaphoz képest</a:t>
            </a:r>
          </a:p>
          <a:p>
            <a:pPr algn="ctr"/>
            <a:r>
              <a:rPr lang="hu-HU" sz="2000" dirty="0"/>
              <a:t>(előző hónap= 100%)</a:t>
            </a:r>
          </a:p>
        </p:txBody>
      </p:sp>
      <p:graphicFrame>
        <p:nvGraphicFramePr>
          <p:cNvPr id="8" name="Tartalom helye 7">
            <a:extLst>
              <a:ext uri="{FF2B5EF4-FFF2-40B4-BE49-F238E27FC236}">
                <a16:creationId xmlns:a16="http://schemas.microsoft.com/office/drawing/2014/main" id="{1806981A-AFDA-47AE-8849-278D7EACA6FA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1516423010"/>
              </p:ext>
            </p:extLst>
          </p:nvPr>
        </p:nvGraphicFramePr>
        <p:xfrm>
          <a:off x="0" y="922449"/>
          <a:ext cx="9144000" cy="49872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283386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83FE1990-CDB8-400E-8686-4898A9647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000" dirty="0"/>
              <a:t>az üzleti környezettel kapcsolatos várakozások a kis és közepes vállalkozásoknál is számottevően javultak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6D8A3BDB-C38C-4261-B1D2-B7615C39D05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24431" y="6485919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C6F47AE3-DAB6-4935-844A-6EC3F2B06438}"/>
              </a:ext>
            </a:extLst>
          </p:cNvPr>
          <p:cNvSpPr/>
          <p:nvPr/>
        </p:nvSpPr>
        <p:spPr>
          <a:xfrm>
            <a:off x="633031" y="6026135"/>
            <a:ext cx="7584024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Az Üzleti környezet változásával kapcsolatos várakozások</a:t>
            </a:r>
          </a:p>
        </p:txBody>
      </p:sp>
      <p:graphicFrame>
        <p:nvGraphicFramePr>
          <p:cNvPr id="9" name="Tartalom helye 8">
            <a:extLst>
              <a:ext uri="{FF2B5EF4-FFF2-40B4-BE49-F238E27FC236}">
                <a16:creationId xmlns:a16="http://schemas.microsoft.com/office/drawing/2014/main" id="{2E713768-11E8-49C9-9D7F-CAAFBAEF84B1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1552635548"/>
              </p:ext>
            </p:extLst>
          </p:nvPr>
        </p:nvGraphicFramePr>
        <p:xfrm>
          <a:off x="0" y="922449"/>
          <a:ext cx="9124431" cy="50710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157866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43138300-3BBA-449B-9960-1D2B2BDEE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000" dirty="0"/>
              <a:t>A beruházásokkal kapcsolatos várakozások a szolgáltatások területén jelentősen javultak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33A49900-B2C0-4EAC-B789-E6B54173A1D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2951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24CDD132-646C-4399-95A8-7E9CF82B4795}"/>
              </a:ext>
            </a:extLst>
          </p:cNvPr>
          <p:cNvSpPr/>
          <p:nvPr/>
        </p:nvSpPr>
        <p:spPr>
          <a:xfrm>
            <a:off x="779988" y="6111739"/>
            <a:ext cx="7584024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 beruházásokkal kapcsolatos várakozások</a:t>
            </a:r>
          </a:p>
        </p:txBody>
      </p:sp>
      <p:graphicFrame>
        <p:nvGraphicFramePr>
          <p:cNvPr id="10" name="Tartalom helye 9">
            <a:extLst>
              <a:ext uri="{FF2B5EF4-FFF2-40B4-BE49-F238E27FC236}">
                <a16:creationId xmlns:a16="http://schemas.microsoft.com/office/drawing/2014/main" id="{11ABC85B-BFFA-43E2-BCB1-4D5DA6232889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4214162278"/>
              </p:ext>
            </p:extLst>
          </p:nvPr>
        </p:nvGraphicFramePr>
        <p:xfrm>
          <a:off x="0" y="922449"/>
          <a:ext cx="9144000" cy="51892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266982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011EC9C-BDE0-4E56-8413-1A7FFED21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000" dirty="0"/>
              <a:t>A foglalkoztatással kapcsolatos várakozások a kisebb vállalatoknál is jelentősen javultak márciushoz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68E6320-AED9-48BE-8C1A-5A232CE0490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2951"/>
            <a:ext cx="3600000" cy="369333"/>
          </a:xfrm>
        </p:spPr>
        <p:txBody>
          <a:bodyPr/>
          <a:lstStyle/>
          <a:p>
            <a:endParaRPr lang="hu-HU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92D50B64-998B-48D5-8E65-C813D3D83B6F}"/>
              </a:ext>
            </a:extLst>
          </p:cNvPr>
          <p:cNvSpPr/>
          <p:nvPr/>
        </p:nvSpPr>
        <p:spPr>
          <a:xfrm>
            <a:off x="779988" y="6086655"/>
            <a:ext cx="7584024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 Foglalkoztatással kapcsolatos várakozások</a:t>
            </a:r>
          </a:p>
        </p:txBody>
      </p:sp>
      <p:graphicFrame>
        <p:nvGraphicFramePr>
          <p:cNvPr id="10" name="Tartalom helye 9">
            <a:extLst>
              <a:ext uri="{FF2B5EF4-FFF2-40B4-BE49-F238E27FC236}">
                <a16:creationId xmlns:a16="http://schemas.microsoft.com/office/drawing/2014/main" id="{94E7D166-8986-459A-88DC-DEEE40BABE39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417605952"/>
              </p:ext>
            </p:extLst>
          </p:nvPr>
        </p:nvGraphicFramePr>
        <p:xfrm>
          <a:off x="0" y="922449"/>
          <a:ext cx="9144000" cy="5314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61685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3BB4B34D-0DCF-4BF7-BE2B-56074C3CD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Az </a:t>
            </a:r>
            <a:r>
              <a:rPr lang="hu-HU" dirty="0" err="1"/>
              <a:t>mnb</a:t>
            </a:r>
            <a:r>
              <a:rPr lang="hu-HU" dirty="0"/>
              <a:t> vállalati felmérései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11608236-9EAD-4840-BC67-1A59EC809B5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43506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graphicFrame>
        <p:nvGraphicFramePr>
          <p:cNvPr id="5" name="Tartalom helye 7">
            <a:extLst>
              <a:ext uri="{FF2B5EF4-FFF2-40B4-BE49-F238E27FC236}">
                <a16:creationId xmlns:a16="http://schemas.microsoft.com/office/drawing/2014/main" id="{C0F23E92-2569-4FDC-8E86-4F906A03BCB4}"/>
              </a:ext>
            </a:extLst>
          </p:cNvPr>
          <p:cNvGraphicFramePr>
            <a:graphicFrameLocks/>
          </p:cNvGraphicFramePr>
          <p:nvPr/>
        </p:nvGraphicFramePr>
        <p:xfrm>
          <a:off x="323696" y="1049311"/>
          <a:ext cx="8820304" cy="5267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427636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BDEA464-2D61-454E-AFB1-87A62F12A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8213" y="310449"/>
            <a:ext cx="7713259" cy="612000"/>
          </a:xfrm>
        </p:spPr>
        <p:txBody>
          <a:bodyPr>
            <a:noAutofit/>
          </a:bodyPr>
          <a:lstStyle/>
          <a:p>
            <a:r>
              <a:rPr lang="hu-HU" sz="2000" dirty="0"/>
              <a:t>Áprilisra a szolgáltatások területén lettek a legoptimistábbak a foglalkoztatási várakozások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27B7D11-D4E0-42AD-8658-64CDA5F9EB4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75FAA06C-E0DC-4EFD-B1D5-6AAB16355210}"/>
              </a:ext>
            </a:extLst>
          </p:cNvPr>
          <p:cNvSpPr/>
          <p:nvPr/>
        </p:nvSpPr>
        <p:spPr>
          <a:xfrm>
            <a:off x="763659" y="6084797"/>
            <a:ext cx="7584024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 Foglalkoztatással kapcsolatos várakozások</a:t>
            </a:r>
          </a:p>
        </p:txBody>
      </p:sp>
      <p:graphicFrame>
        <p:nvGraphicFramePr>
          <p:cNvPr id="8" name="Tartalom helye 7">
            <a:extLst>
              <a:ext uri="{FF2B5EF4-FFF2-40B4-BE49-F238E27FC236}">
                <a16:creationId xmlns:a16="http://schemas.microsoft.com/office/drawing/2014/main" id="{79C93EB7-E483-432F-84BA-BF37B97A2252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3359749283"/>
              </p:ext>
            </p:extLst>
          </p:nvPr>
        </p:nvGraphicFramePr>
        <p:xfrm>
          <a:off x="0" y="922449"/>
          <a:ext cx="9144000" cy="53148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795043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F06C89D-8DEF-48B3-90AE-BAF4E4A00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2558883"/>
            <a:ext cx="6056100" cy="1740220"/>
          </a:xfrm>
        </p:spPr>
        <p:txBody>
          <a:bodyPr/>
          <a:lstStyle/>
          <a:p>
            <a:r>
              <a:rPr lang="hu-HU" b="1" dirty="0"/>
              <a:t>A 100 legnagyobb exportbevételű vállalat helyzete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505275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B70AFAA-7737-4596-94E8-AE33F13BB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25438"/>
            <a:ext cx="7610642" cy="612000"/>
          </a:xfrm>
        </p:spPr>
        <p:txBody>
          <a:bodyPr>
            <a:normAutofit/>
          </a:bodyPr>
          <a:lstStyle/>
          <a:p>
            <a:r>
              <a:rPr lang="hu-H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Főbb megállapítások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33C45795-BC3B-4D91-B499-FE1B4B8FE42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57143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graphicFrame>
        <p:nvGraphicFramePr>
          <p:cNvPr id="8" name="Tartalom helye 7">
            <a:extLst>
              <a:ext uri="{FF2B5EF4-FFF2-40B4-BE49-F238E27FC236}">
                <a16:creationId xmlns:a16="http://schemas.microsoft.com/office/drawing/2014/main" id="{A8E1A91E-993A-431B-894E-5E00C5DD12AD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1540821317"/>
              </p:ext>
            </p:extLst>
          </p:nvPr>
        </p:nvGraphicFramePr>
        <p:xfrm>
          <a:off x="477838" y="1035241"/>
          <a:ext cx="8504314" cy="51686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267999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280C34B3-5BBA-4215-93FA-5745F1B631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833" y="307371"/>
            <a:ext cx="7714062" cy="612000"/>
          </a:xfrm>
        </p:spPr>
        <p:txBody>
          <a:bodyPr>
            <a:noAutofit/>
          </a:bodyPr>
          <a:lstStyle/>
          <a:p>
            <a:r>
              <a:rPr lang="hu-HU" sz="2000" dirty="0"/>
              <a:t>Az exportárbevétel 104, a kapacitás-kihasználtság 98 százaléka a járvány előtti szintnek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7D414056-C6CA-4703-B630-59B04386261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501309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0BC4C72B-1874-48C6-AF89-7DAA46F31520}"/>
              </a:ext>
            </a:extLst>
          </p:cNvPr>
          <p:cNvSpPr/>
          <p:nvPr/>
        </p:nvSpPr>
        <p:spPr>
          <a:xfrm>
            <a:off x="779988" y="6278913"/>
            <a:ext cx="75840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Átlagos exportbevétel és kapacitás-kihasználtság</a:t>
            </a:r>
          </a:p>
        </p:txBody>
      </p:sp>
      <p:graphicFrame>
        <p:nvGraphicFramePr>
          <p:cNvPr id="9" name="Tartalom helye 8">
            <a:extLst>
              <a:ext uri="{FF2B5EF4-FFF2-40B4-BE49-F238E27FC236}">
                <a16:creationId xmlns:a16="http://schemas.microsoft.com/office/drawing/2014/main" id="{2866687D-023E-49E1-AC60-A3E8249026CA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4239972789"/>
              </p:ext>
            </p:extLst>
          </p:nvPr>
        </p:nvGraphicFramePr>
        <p:xfrm>
          <a:off x="0" y="934361"/>
          <a:ext cx="9144000" cy="52845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485921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23E2F292-D4D3-4DE2-B030-21FFC2635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1800" dirty="0"/>
              <a:t>A válság előtti termelési szinten működő vállalatok aránya áprilisra 9 százalékponttal 82 százalékra növekedett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A91E8FF3-C330-46C1-94B3-C6966F18250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64D4175F-F2BA-4DAB-BF79-1B517C53DDBF}"/>
              </a:ext>
            </a:extLst>
          </p:cNvPr>
          <p:cNvSpPr/>
          <p:nvPr/>
        </p:nvSpPr>
        <p:spPr>
          <a:xfrm>
            <a:off x="629081" y="6237289"/>
            <a:ext cx="788583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válság előtti termelési szinten működő válaszadók aránya</a:t>
            </a:r>
          </a:p>
        </p:txBody>
      </p:sp>
      <p:graphicFrame>
        <p:nvGraphicFramePr>
          <p:cNvPr id="9" name="Tartalom helye 8">
            <a:extLst>
              <a:ext uri="{FF2B5EF4-FFF2-40B4-BE49-F238E27FC236}">
                <a16:creationId xmlns:a16="http://schemas.microsoft.com/office/drawing/2014/main" id="{D2688733-A9FC-4F58-B5C2-8EEF94B3B1C7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1540384216"/>
              </p:ext>
            </p:extLst>
          </p:nvPr>
        </p:nvGraphicFramePr>
        <p:xfrm>
          <a:off x="0" y="922449"/>
          <a:ext cx="9144000" cy="5314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842936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A7EC1C31-80E1-4BAF-B758-3984DA00FD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14712"/>
            <a:ext cx="8235773" cy="612000"/>
          </a:xfrm>
        </p:spPr>
        <p:txBody>
          <a:bodyPr>
            <a:noAutofit/>
          </a:bodyPr>
          <a:lstStyle/>
          <a:p>
            <a:r>
              <a:rPr lang="hu-HU" sz="1600" dirty="0"/>
              <a:t>A válaszadók 68 százaléka tapasztalt valamilyen nehézséget a termelés gyorsabb felfutásában, ami 6 százalékpontos növekedés márciushoz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4AACD3AF-B7A1-48B9-80B8-06EE9B3666E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79955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8F8E88B5-680E-4095-8359-C9EC9AEADC3B}"/>
              </a:ext>
            </a:extLst>
          </p:cNvPr>
          <p:cNvSpPr/>
          <p:nvPr/>
        </p:nvSpPr>
        <p:spPr>
          <a:xfrm>
            <a:off x="491003" y="6237288"/>
            <a:ext cx="81619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termelési szint növelését akadályozó tényezők</a:t>
            </a:r>
          </a:p>
        </p:txBody>
      </p:sp>
      <p:graphicFrame>
        <p:nvGraphicFramePr>
          <p:cNvPr id="10" name="Tartalom helye 9">
            <a:extLst>
              <a:ext uri="{FF2B5EF4-FFF2-40B4-BE49-F238E27FC236}">
                <a16:creationId xmlns:a16="http://schemas.microsoft.com/office/drawing/2014/main" id="{EE9C8F19-EF33-4D24-B4E0-5FEC47969BD9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1556432998"/>
              </p:ext>
            </p:extLst>
          </p:nvPr>
        </p:nvGraphicFramePr>
        <p:xfrm>
          <a:off x="0" y="926713"/>
          <a:ext cx="9144000" cy="5310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590561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E45324B-6843-4354-8A92-924D4FA99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2279577"/>
            <a:ext cx="5736358" cy="2298834"/>
          </a:xfrm>
        </p:spPr>
        <p:txBody>
          <a:bodyPr/>
          <a:lstStyle/>
          <a:p>
            <a:r>
              <a:rPr lang="hu-HU" dirty="0"/>
              <a:t>Köszönjük minden közreműködőnek a kitöltésben való részvételt!</a:t>
            </a:r>
          </a:p>
        </p:txBody>
      </p:sp>
    </p:spTree>
    <p:extLst>
      <p:ext uri="{BB962C8B-B14F-4D97-AF65-F5344CB8AC3E}">
        <p14:creationId xmlns:p14="http://schemas.microsoft.com/office/powerpoint/2010/main" val="1837329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B70AFAA-7737-4596-94E8-AE33F13BB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400" dirty="0"/>
              <a:t>Az eredmények a gazdaság 2021. évi </a:t>
            </a:r>
            <a:r>
              <a:rPr lang="hu-HU" sz="2400" dirty="0" err="1"/>
              <a:t>újraindulását</a:t>
            </a:r>
            <a:r>
              <a:rPr lang="hu-HU" sz="2400" dirty="0"/>
              <a:t> tükrözik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33C45795-BC3B-4D91-B499-FE1B4B8FE42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45153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graphicFrame>
        <p:nvGraphicFramePr>
          <p:cNvPr id="8" name="Tartalom helye 7">
            <a:extLst>
              <a:ext uri="{FF2B5EF4-FFF2-40B4-BE49-F238E27FC236}">
                <a16:creationId xmlns:a16="http://schemas.microsoft.com/office/drawing/2014/main" id="{A8E1A91E-993A-431B-894E-5E00C5DD12AD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3023506735"/>
              </p:ext>
            </p:extLst>
          </p:nvPr>
        </p:nvGraphicFramePr>
        <p:xfrm>
          <a:off x="161848" y="1049311"/>
          <a:ext cx="8820304" cy="5267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98797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50DFB418-1B95-49EA-8D7A-974C9983BB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000" dirty="0"/>
              <a:t>A </a:t>
            </a:r>
            <a:r>
              <a:rPr lang="hu-HU" sz="2000" dirty="0" err="1"/>
              <a:t>konjunktÚra</a:t>
            </a:r>
            <a:r>
              <a:rPr lang="hu-HU" sz="2000" dirty="0"/>
              <a:t> index a felmérés decemberi kezdete óta először mutat pozitív értéket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09C89794-5F2C-4AC7-A95F-240E1C83C7E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12494" y="6490721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29C42FF4-1ED7-4CFD-A338-2F7652C24DEF}"/>
              </a:ext>
            </a:extLst>
          </p:cNvPr>
          <p:cNvSpPr/>
          <p:nvPr/>
        </p:nvSpPr>
        <p:spPr>
          <a:xfrm>
            <a:off x="15752" y="6215547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jelenlegi helyzet, a várakozások és az MNB konjunktúra indexe</a:t>
            </a:r>
          </a:p>
        </p:txBody>
      </p:sp>
      <p:sp>
        <p:nvSpPr>
          <p:cNvPr id="14" name="Téglalap 13">
            <a:extLst>
              <a:ext uri="{FF2B5EF4-FFF2-40B4-BE49-F238E27FC236}">
                <a16:creationId xmlns:a16="http://schemas.microsoft.com/office/drawing/2014/main" id="{70FE1926-3A9A-4E74-9CA0-ABD85A2F0232}"/>
              </a:ext>
            </a:extLst>
          </p:cNvPr>
          <p:cNvSpPr/>
          <p:nvPr/>
        </p:nvSpPr>
        <p:spPr>
          <a:xfrm>
            <a:off x="399100" y="5647984"/>
            <a:ext cx="83457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A skála értékei -100 és +100 között mozognak. A pozitív értékek a konjunktúra javulását, a negatívok a romlását jelzik.</a:t>
            </a:r>
            <a:endParaRPr lang="hu-HU" sz="2000" i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9" name="Tartalom helye 8">
            <a:extLst>
              <a:ext uri="{FF2B5EF4-FFF2-40B4-BE49-F238E27FC236}">
                <a16:creationId xmlns:a16="http://schemas.microsoft.com/office/drawing/2014/main" id="{00000000-0008-0000-0100-000003000000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489562576"/>
              </p:ext>
            </p:extLst>
          </p:nvPr>
        </p:nvGraphicFramePr>
        <p:xfrm>
          <a:off x="0" y="922449"/>
          <a:ext cx="9144000" cy="46467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0579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50DFB418-1B95-49EA-8D7A-974C9983B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7060" y="326778"/>
            <a:ext cx="7689715" cy="612000"/>
          </a:xfrm>
        </p:spPr>
        <p:txBody>
          <a:bodyPr>
            <a:noAutofit/>
          </a:bodyPr>
          <a:lstStyle/>
          <a:p>
            <a:r>
              <a:rPr lang="hu-HU" sz="1800" dirty="0"/>
              <a:t>Bár a jelenlegi helyzet megítélése még kedvezőtlen, A </a:t>
            </a:r>
            <a:r>
              <a:rPr lang="hu-HU" sz="1800" dirty="0" err="1"/>
              <a:t>mikro</a:t>
            </a:r>
            <a:r>
              <a:rPr lang="hu-HU" sz="1800" dirty="0"/>
              <a:t>- és kisvállalatok helyzetértékelése is jelentősen javult áprilisra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09C89794-5F2C-4AC7-A95F-240E1C83C7E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12494" y="6490721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F186A0CF-C284-4680-AF26-FF28FECB416C}"/>
              </a:ext>
            </a:extLst>
          </p:cNvPr>
          <p:cNvSpPr/>
          <p:nvPr/>
        </p:nvSpPr>
        <p:spPr>
          <a:xfrm>
            <a:off x="478174" y="5787621"/>
            <a:ext cx="83457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A skála értékei -100 és +100 között mozognak. A pozitív értékek a konjunktúra javulását, a negatívok a romlását jelzik.</a:t>
            </a:r>
            <a:endParaRPr lang="hu-HU" sz="20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45F1E777-9332-46F0-B550-C4B81158C786}"/>
              </a:ext>
            </a:extLst>
          </p:cNvPr>
          <p:cNvSpPr/>
          <p:nvPr/>
        </p:nvSpPr>
        <p:spPr>
          <a:xfrm>
            <a:off x="-139148" y="6347496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jelenlegi helyzet indexe vállalatméret szerint</a:t>
            </a:r>
          </a:p>
        </p:txBody>
      </p:sp>
      <p:graphicFrame>
        <p:nvGraphicFramePr>
          <p:cNvPr id="14" name="Tartalom helye 13">
            <a:extLst>
              <a:ext uri="{FF2B5EF4-FFF2-40B4-BE49-F238E27FC236}">
                <a16:creationId xmlns:a16="http://schemas.microsoft.com/office/drawing/2014/main" id="{5607DD30-891E-4AA6-95B3-CBF998C8E177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2778639072"/>
              </p:ext>
            </p:extLst>
          </p:nvPr>
        </p:nvGraphicFramePr>
        <p:xfrm>
          <a:off x="0" y="938779"/>
          <a:ext cx="9144000" cy="4983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02634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8CCF150-97A5-4F9E-AEC4-737215E59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107" y="304901"/>
            <a:ext cx="7792549" cy="612000"/>
          </a:xfrm>
        </p:spPr>
        <p:txBody>
          <a:bodyPr>
            <a:noAutofit/>
          </a:bodyPr>
          <a:lstStyle/>
          <a:p>
            <a:r>
              <a:rPr lang="hu-HU" sz="2000" dirty="0"/>
              <a:t>A jelenlegi helyzet megítélése legnagyobb mértékben az üzleti környezet kapcsán javult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D3F20BEA-550F-434F-AF54-C30B7F7A2F1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36124" y="6457023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13670992-96D8-4A00-8D2C-68C36B448FC9}"/>
              </a:ext>
            </a:extLst>
          </p:cNvPr>
          <p:cNvSpPr/>
          <p:nvPr/>
        </p:nvSpPr>
        <p:spPr>
          <a:xfrm>
            <a:off x="31506" y="5970374"/>
            <a:ext cx="911249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i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*Az első két felmérésben nem szerepelt ez a kérdés</a:t>
            </a:r>
          </a:p>
          <a:p>
            <a:pPr algn="ctr"/>
            <a:r>
              <a:rPr lang="hu-HU" sz="2000" b="1" cap="all" dirty="0"/>
              <a:t>A jelenlegi helyzet alindexei</a:t>
            </a: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00000000-0008-0000-0100-000006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64720"/>
              </p:ext>
            </p:extLst>
          </p:nvPr>
        </p:nvGraphicFramePr>
        <p:xfrm>
          <a:off x="0" y="900572"/>
          <a:ext cx="9144000" cy="50698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6579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8CCF150-97A5-4F9E-AEC4-737215E59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100" dirty="0"/>
              <a:t>A várakozások indexének javulásához mindegyik dimenzió hozzájárult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D3F20BEA-550F-434F-AF54-C30B7F7A2F1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43731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F73C3CB4-AA04-4B7F-B848-7DA7DCBCB7F7}"/>
              </a:ext>
            </a:extLst>
          </p:cNvPr>
          <p:cNvSpPr/>
          <p:nvPr/>
        </p:nvSpPr>
        <p:spPr>
          <a:xfrm>
            <a:off x="31506" y="6269537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várakozások alindexei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00000000-0008-0000-0100-000007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3721415"/>
              </p:ext>
            </p:extLst>
          </p:nvPr>
        </p:nvGraphicFramePr>
        <p:xfrm>
          <a:off x="0" y="922449"/>
          <a:ext cx="9144000" cy="5347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20426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170C5D8F-DC25-4F79-940F-5A7DE3F3F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000" dirty="0"/>
              <a:t>A várakozások a nagyobb vállalatoknál enyhébben, a kisebb vállalatok esetén jelentősen javultak áprilisra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B54C2B69-C3A6-4FDC-915A-7E59A6D0D30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65975"/>
            <a:ext cx="3600000" cy="369333"/>
          </a:xfrm>
        </p:spPr>
        <p:txBody>
          <a:bodyPr/>
          <a:lstStyle/>
          <a:p>
            <a:endParaRPr lang="hu-HU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3DA8FA6A-60BB-4F99-ACEA-8AC53F30853B}"/>
              </a:ext>
            </a:extLst>
          </p:cNvPr>
          <p:cNvSpPr/>
          <p:nvPr/>
        </p:nvSpPr>
        <p:spPr>
          <a:xfrm>
            <a:off x="478174" y="5787621"/>
            <a:ext cx="83457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A skála értékei -100 és +100 között mozognak. A pozitív értékek a konjunktúra javulását, a negatívok a romlását jelzik.</a:t>
            </a:r>
            <a:endParaRPr lang="hu-HU" sz="20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1224B0E6-D9AD-4FE7-A5A0-510A7DEAF52D}"/>
              </a:ext>
            </a:extLst>
          </p:cNvPr>
          <p:cNvSpPr/>
          <p:nvPr/>
        </p:nvSpPr>
        <p:spPr>
          <a:xfrm>
            <a:off x="94825" y="6359909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várakozások indexe vállalatméret szerint</a:t>
            </a:r>
          </a:p>
        </p:txBody>
      </p:sp>
      <p:graphicFrame>
        <p:nvGraphicFramePr>
          <p:cNvPr id="13" name="Tartalom helye 12">
            <a:extLst>
              <a:ext uri="{FF2B5EF4-FFF2-40B4-BE49-F238E27FC236}">
                <a16:creationId xmlns:a16="http://schemas.microsoft.com/office/drawing/2014/main" id="{A45E312B-888A-4850-8BC6-84B37BEB11FA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1687040431"/>
              </p:ext>
            </p:extLst>
          </p:nvPr>
        </p:nvGraphicFramePr>
        <p:xfrm>
          <a:off x="0" y="922449"/>
          <a:ext cx="9144000" cy="48651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50605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54677F3-E60F-43ED-BE54-5EB930DCE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3117498"/>
            <a:ext cx="4983366" cy="622991"/>
          </a:xfrm>
        </p:spPr>
        <p:txBody>
          <a:bodyPr/>
          <a:lstStyle/>
          <a:p>
            <a:r>
              <a:rPr lang="hu-HU" b="1" dirty="0"/>
              <a:t>Termelés és kereslet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15098486"/>
      </p:ext>
    </p:extLst>
  </p:cSld>
  <p:clrMapOvr>
    <a:masterClrMapping/>
  </p:clrMapOvr>
</p:sld>
</file>

<file path=ppt/theme/theme1.xml><?xml version="1.0" encoding="utf-8"?>
<a:theme xmlns:a="http://schemas.openxmlformats.org/drawingml/2006/main" name="MNB téma 4_3 új">
  <a:themeElements>
    <a:clrScheme name="MNB séma">
      <a:dk1>
        <a:sysClr val="windowText" lastClr="000000"/>
      </a:dk1>
      <a:lt1>
        <a:sysClr val="window" lastClr="FFFFFF"/>
      </a:lt1>
      <a:dk2>
        <a:srgbClr val="0C2148"/>
      </a:dk2>
      <a:lt2>
        <a:srgbClr val="E7E6E6"/>
      </a:lt2>
      <a:accent1>
        <a:srgbClr val="009EE0"/>
      </a:accent1>
      <a:accent2>
        <a:srgbClr val="48A0AE"/>
      </a:accent2>
      <a:accent3>
        <a:srgbClr val="DA0000"/>
      </a:accent3>
      <a:accent4>
        <a:srgbClr val="E57200"/>
      </a:accent4>
      <a:accent5>
        <a:srgbClr val="F6A800"/>
      </a:accent5>
      <a:accent6>
        <a:srgbClr val="70AD47"/>
      </a:accent6>
      <a:hlink>
        <a:srgbClr val="0563C1"/>
      </a:hlink>
      <a:folHlink>
        <a:srgbClr val="954F72"/>
      </a:folHlink>
    </a:clrScheme>
    <a:fontScheme name="MNB sém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9D82F22-8C12-49ED-9B02-0DE281DA6CCC}" vid="{B62070E2-8DAD-4C8D-8BC5-F50A9BF3ACF0}"/>
    </a:ext>
  </a:extLst>
</a:theme>
</file>

<file path=ppt/theme/theme2.xml><?xml version="1.0" encoding="utf-8"?>
<a:theme xmlns:a="http://schemas.openxmlformats.org/drawingml/2006/main" name="MNB téma 4_3 nyomtatásra">
  <a:themeElements>
    <a:clrScheme name="MNB séma">
      <a:dk1>
        <a:sysClr val="windowText" lastClr="000000"/>
      </a:dk1>
      <a:lt1>
        <a:sysClr val="window" lastClr="FFFFFF"/>
      </a:lt1>
      <a:dk2>
        <a:srgbClr val="0C2148"/>
      </a:dk2>
      <a:lt2>
        <a:srgbClr val="E7E6E6"/>
      </a:lt2>
      <a:accent1>
        <a:srgbClr val="009EE0"/>
      </a:accent1>
      <a:accent2>
        <a:srgbClr val="48A0AE"/>
      </a:accent2>
      <a:accent3>
        <a:srgbClr val="DA0000"/>
      </a:accent3>
      <a:accent4>
        <a:srgbClr val="E57200"/>
      </a:accent4>
      <a:accent5>
        <a:srgbClr val="F6A800"/>
      </a:accent5>
      <a:accent6>
        <a:srgbClr val="70AD47"/>
      </a:accent6>
      <a:hlink>
        <a:srgbClr val="0563C1"/>
      </a:hlink>
      <a:folHlink>
        <a:srgbClr val="954F72"/>
      </a:folHlink>
    </a:clrScheme>
    <a:fontScheme name="MNB sém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9D82F22-8C12-49ED-9B02-0DE281DA6CCC}" vid="{A9582B90-6524-41EB-9FA6-0BA03A9CB942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15007</TotalTime>
  <Words>939</Words>
  <Application>Microsoft Office PowerPoint</Application>
  <PresentationFormat>Diavetítés a képernyőre (4:3 oldalarány)</PresentationFormat>
  <Paragraphs>91</Paragraphs>
  <Slides>26</Slides>
  <Notes>7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2</vt:i4>
      </vt:variant>
      <vt:variant>
        <vt:lpstr>Diacímek</vt:lpstr>
      </vt:variant>
      <vt:variant>
        <vt:i4>26</vt:i4>
      </vt:variant>
    </vt:vector>
  </HeadingPairs>
  <TitlesOfParts>
    <vt:vector size="30" baseType="lpstr">
      <vt:lpstr>Arial</vt:lpstr>
      <vt:lpstr>Calibri</vt:lpstr>
      <vt:lpstr>MNB téma 4_3 új</vt:lpstr>
      <vt:lpstr>MNB téma 4_3 nyomtatásra</vt:lpstr>
      <vt:lpstr>Konjunktúra felmérés  Az mnb vállalati felméréseinek eredményei</vt:lpstr>
      <vt:lpstr>Az mnb vállalati felmérései</vt:lpstr>
      <vt:lpstr>Az eredmények a gazdaság 2021. évi újraindulását tükrözik</vt:lpstr>
      <vt:lpstr>A konjunktÚra index a felmérés decemberi kezdete óta először mutat pozitív értéket</vt:lpstr>
      <vt:lpstr>Bár a jelenlegi helyzet megítélése még kedvezőtlen, A mikro- és kisvállalatok helyzetértékelése is jelentősen javult áprilisra</vt:lpstr>
      <vt:lpstr>A jelenlegi helyzet megítélése legnagyobb mértékben az üzleti környezet kapcsán javult</vt:lpstr>
      <vt:lpstr>A várakozások indexének javulásához mindegyik dimenzió hozzájárult</vt:lpstr>
      <vt:lpstr>A várakozások a nagyobb vállalatoknál enyhébben, a kisebb vállalatok esetén jelentősen javultak áprilisra</vt:lpstr>
      <vt:lpstr>Termelés és kereslet</vt:lpstr>
      <vt:lpstr>Minden méretkategóriában nőtt az átlagos kapacitás-kihasználtság az előző hónaphoz képest</vt:lpstr>
      <vt:lpstr>A szolgáltatás és kereskedelem tevékenységi körben nőtt a legnagyobb mértékben a kapacitás-kihasználtság</vt:lpstr>
      <vt:lpstr>A kapacitás-kihasználtsággal kapcsolatos várakozások minden méretkategóriában javultak</vt:lpstr>
      <vt:lpstr>Az átlagos bevételi szint a mikro vállalatoknál nőtt a leginkább áprilisban, ám továbbra is jelentősen elmarad a tavalyi szinttől</vt:lpstr>
      <vt:lpstr>Továbbra is a kereslet hiánya jelenti a legnagyobb problémát, de jelentősen nőtt a munkaerőhiánnyal küzdők aránya is</vt:lpstr>
      <vt:lpstr>Üzleti környezet, beruházások, foglalkoztatás</vt:lpstr>
      <vt:lpstr>A jelenlegi üzleti környezet megítélése minden méretkategóriában jelentősen javult, a nagyoknál már kedvezővé vált</vt:lpstr>
      <vt:lpstr>az üzleti környezettel kapcsolatos várakozások a kis és közepes vállalkozásoknál is számottevően javultak</vt:lpstr>
      <vt:lpstr>A beruházásokkal kapcsolatos várakozások a szolgáltatások területén jelentősen javultak</vt:lpstr>
      <vt:lpstr>A foglalkoztatással kapcsolatos várakozások a kisebb vállalatoknál is jelentősen javultak márciushoz képest</vt:lpstr>
      <vt:lpstr>Áprilisra a szolgáltatások területén lettek a legoptimistábbak a foglalkoztatási várakozások</vt:lpstr>
      <vt:lpstr>A 100 legnagyobb exportbevételű vállalat helyzete</vt:lpstr>
      <vt:lpstr>Főbb megállapítások</vt:lpstr>
      <vt:lpstr>Az exportárbevétel 104, a kapacitás-kihasználtság 98 százaléka a járvány előtti szintnek</vt:lpstr>
      <vt:lpstr>A válság előtti termelési szinten működő vállalatok aránya áprilisra 9 százalékponttal 82 százalékra növekedett</vt:lpstr>
      <vt:lpstr>A válaszadók 68 százaléka tapasztalt valamilyen nehézséget a termelés gyorsabb felfutásában, ami 6 százalékpontos növekedés márciushoz képest</vt:lpstr>
      <vt:lpstr>Köszönjük minden közreműködőnek a kitöltésben való részvételt!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Fekete Ádám</dc:creator>
  <cp:lastModifiedBy>Nyitrai Tamás</cp:lastModifiedBy>
  <cp:revision>1478</cp:revision>
  <dcterms:created xsi:type="dcterms:W3CDTF">2020-04-06T05:19:02Z</dcterms:created>
  <dcterms:modified xsi:type="dcterms:W3CDTF">2021-05-07T14:01:09Z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0d11092-50c9-4e74-84b5-b1af078dc3d0_Enabled">
    <vt:lpwstr>True</vt:lpwstr>
  </property>
  <property fmtid="{D5CDD505-2E9C-101B-9397-08002B2CF9AE}" pid="3" name="MSIP_Label_b0d11092-50c9-4e74-84b5-b1af078dc3d0_SiteId">
    <vt:lpwstr>97c01ef8-0264-4eef-9c08-fb4a9ba1c0db</vt:lpwstr>
  </property>
  <property fmtid="{D5CDD505-2E9C-101B-9397-08002B2CF9AE}" pid="4" name="MSIP_Label_b0d11092-50c9-4e74-84b5-b1af078dc3d0_Ref">
    <vt:lpwstr>https://api.informationprotection.azure.com/api/97c01ef8-0264-4eef-9c08-fb4a9ba1c0db</vt:lpwstr>
  </property>
  <property fmtid="{D5CDD505-2E9C-101B-9397-08002B2CF9AE}" pid="5" name="MSIP_Label_b0d11092-50c9-4e74-84b5-b1af078dc3d0_Owner">
    <vt:lpwstr>feketea@mnb.hu</vt:lpwstr>
  </property>
  <property fmtid="{D5CDD505-2E9C-101B-9397-08002B2CF9AE}" pid="6" name="MSIP_Label_b0d11092-50c9-4e74-84b5-b1af078dc3d0_SetDate">
    <vt:lpwstr>2020-04-06T08:02:34.1071123+02:00</vt:lpwstr>
  </property>
  <property fmtid="{D5CDD505-2E9C-101B-9397-08002B2CF9AE}" pid="7" name="MSIP_Label_b0d11092-50c9-4e74-84b5-b1af078dc3d0_Name">
    <vt:lpwstr>Protected</vt:lpwstr>
  </property>
  <property fmtid="{D5CDD505-2E9C-101B-9397-08002B2CF9AE}" pid="8" name="MSIP_Label_b0d11092-50c9-4e74-84b5-b1af078dc3d0_Application">
    <vt:lpwstr>Microsoft Azure Information Protection</vt:lpwstr>
  </property>
  <property fmtid="{D5CDD505-2E9C-101B-9397-08002B2CF9AE}" pid="9" name="MSIP_Label_b0d11092-50c9-4e74-84b5-b1af078dc3d0_Extended_MSFT_Method">
    <vt:lpwstr>Automatic</vt:lpwstr>
  </property>
  <property fmtid="{D5CDD505-2E9C-101B-9397-08002B2CF9AE}" pid="10" name="Sensitivity">
    <vt:lpwstr>Protected</vt:lpwstr>
  </property>
</Properties>
</file>