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8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9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5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6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375" r:id="rId8"/>
    <p:sldId id="379" r:id="rId9"/>
    <p:sldId id="389" r:id="rId10"/>
    <p:sldId id="287" r:id="rId11"/>
    <p:sldId id="364" r:id="rId12"/>
    <p:sldId id="345" r:id="rId13"/>
    <p:sldId id="365" r:id="rId14"/>
    <p:sldId id="366" r:id="rId15"/>
    <p:sldId id="270" r:id="rId16"/>
    <p:sldId id="286" r:id="rId17"/>
    <p:sldId id="357" r:id="rId18"/>
    <p:sldId id="371" r:id="rId19"/>
    <p:sldId id="372" r:id="rId20"/>
    <p:sldId id="367" r:id="rId21"/>
    <p:sldId id="354" r:id="rId22"/>
    <p:sldId id="383" r:id="rId23"/>
    <p:sldId id="384" r:id="rId24"/>
    <p:sldId id="350" r:id="rId25"/>
    <p:sldId id="352" r:id="rId26"/>
    <p:sldId id="325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CC9900"/>
    <a:srgbClr val="FF9900"/>
    <a:srgbClr val="B87F00"/>
    <a:srgbClr val="99CCFF"/>
    <a:srgbClr val="66FFFF"/>
    <a:srgbClr val="00CCFF"/>
    <a:srgbClr val="33CCFF"/>
    <a:srgbClr val="00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3910" autoAdjust="0"/>
  </p:normalViewPr>
  <p:slideViewPr>
    <p:cSldViewPr snapToGrid="0">
      <p:cViewPr varScale="1">
        <p:scale>
          <a:sx n="68" d="100"/>
          <a:sy n="68" d="100"/>
        </p:scale>
        <p:origin x="15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Srv2\mnb\FISCAL\Versenyk&#233;pess&#233;g\V&#225;llalati%20felm&#233;r&#233;sek\Felm&#233;r&#233;sek\Konjunkt&#250;rafelm&#233;r&#233;s\6.%20k&#246;r\Input\&#193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[Ábrák.xlsx]Indexek!$A$5</c:f>
              <c:strCache>
                <c:ptCount val="1"/>
                <c:pt idx="0">
                  <c:v>Jelenleg helyzet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61B-4871-8829-A5070540BFE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[Ábrák.xlsx]Indexek!$B$4:$G$4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[Ábrák.xlsx]Indexek!$B$5:$G$5</c:f>
              <c:numCache>
                <c:formatCode>General\ "pont"</c:formatCode>
                <c:ptCount val="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1B-4871-8829-A5070540BFE0}"/>
            </c:ext>
          </c:extLst>
        </c:ser>
        <c:ser>
          <c:idx val="1"/>
          <c:order val="1"/>
          <c:tx>
            <c:strRef>
              <c:f>[Ábrák.xlsx]Indexek!$A$6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5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B61B-4871-8829-A5070540BFE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[Ábrák.xlsx]Indexek!$B$4:$G$4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[Ábrák.xlsx]Indexek!$B$6:$G$6</c:f>
              <c:numCache>
                <c:formatCode>General\ "pont"</c:formatCode>
                <c:ptCount val="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61B-4871-8829-A5070540BFE0}"/>
            </c:ext>
          </c:extLst>
        </c:ser>
        <c:ser>
          <c:idx val="2"/>
          <c:order val="2"/>
          <c:tx>
            <c:strRef>
              <c:f>[Ábrák.xlsx]Indexek!$A$7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B61B-4871-8829-A5070540BFE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[Ábrák.xlsx]Indexek!$B$4:$G$4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[Ábrák.xlsx]Indexek!$B$7:$G$7</c:f>
              <c:numCache>
                <c:formatCode>General\ "pont"</c:formatCode>
                <c:ptCount val="6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61B-4871-8829-A5070540BF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969440948223871"/>
          <c:y val="1.3649209272720571E-2"/>
          <c:w val="0.6503646489102527"/>
          <c:h val="0.802843562500207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'Új verzió'!$B$138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A6-484D-A436-F3EF41C47BA5}"/>
              </c:ext>
            </c:extLst>
          </c:dPt>
          <c:dLbls>
            <c:dLbl>
              <c:idx val="1"/>
              <c:layout>
                <c:manualLayout>
                  <c:x val="-2.7777774739963391E-3"/>
                  <c:y val="1.7347471793748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3A6-484D-A436-F3EF41C47BA5}"/>
                </c:ext>
              </c:extLst>
            </c:dLbl>
            <c:dLbl>
              <c:idx val="3"/>
              <c:layout>
                <c:manualLayout>
                  <c:x val="0"/>
                  <c:y val="9.91250651971701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3A6-484D-A436-F3EF41C47BA5}"/>
                </c:ext>
              </c:extLst>
            </c:dLbl>
            <c:dLbl>
              <c:idx val="5"/>
              <c:layout>
                <c:manualLayout>
                  <c:x val="2.7777774739963391E-3"/>
                  <c:y val="7.434379889787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3A6-484D-A436-F3EF41C47BA5}"/>
                </c:ext>
              </c:extLst>
            </c:dLbl>
            <c:dLbl>
              <c:idx val="6"/>
              <c:layout>
                <c:manualLayout>
                  <c:x val="-5.0925332062817932E-17"/>
                  <c:y val="9.91270164779819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3A6-484D-A436-F3EF41C47B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verzió'!$B$139:$B$146</c:f>
              <c:numCache>
                <c:formatCode>0%</c:formatCode>
                <c:ptCount val="8"/>
                <c:pt idx="0">
                  <c:v>0.12</c:v>
                </c:pt>
                <c:pt idx="1">
                  <c:v>0.4</c:v>
                </c:pt>
                <c:pt idx="2">
                  <c:v>0.27</c:v>
                </c:pt>
                <c:pt idx="3">
                  <c:v>0.22</c:v>
                </c:pt>
                <c:pt idx="4">
                  <c:v>0.2</c:v>
                </c:pt>
                <c:pt idx="5">
                  <c:v>0.14000000000000001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A6-484D-A436-F3EF41C47BA5}"/>
            </c:ext>
          </c:extLst>
        </c:ser>
        <c:ser>
          <c:idx val="1"/>
          <c:order val="1"/>
          <c:tx>
            <c:strRef>
              <c:f>'Új verzió'!$C$138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3A6-484D-A436-F3EF41C47BA5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verzió'!$C$139:$C$146</c:f>
              <c:numCache>
                <c:formatCode>0%</c:formatCode>
                <c:ptCount val="8"/>
                <c:pt idx="0">
                  <c:v>0.1</c:v>
                </c:pt>
                <c:pt idx="1">
                  <c:v>0.44</c:v>
                </c:pt>
                <c:pt idx="2">
                  <c:v>0.26</c:v>
                </c:pt>
                <c:pt idx="3">
                  <c:v>0.23</c:v>
                </c:pt>
                <c:pt idx="4">
                  <c:v>0.18</c:v>
                </c:pt>
                <c:pt idx="5">
                  <c:v>0.16</c:v>
                </c:pt>
                <c:pt idx="6">
                  <c:v>0.12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A6-484D-A436-F3EF41C47BA5}"/>
            </c:ext>
          </c:extLst>
        </c:ser>
        <c:ser>
          <c:idx val="2"/>
          <c:order val="2"/>
          <c:tx>
            <c:strRef>
              <c:f>'Új verzió'!$D$138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3A6-484D-A436-F3EF41C47BA5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verzió'!$D$139:$D$146</c:f>
              <c:numCache>
                <c:formatCode>0%</c:formatCode>
                <c:ptCount val="8"/>
                <c:pt idx="0">
                  <c:v>0.10459</c:v>
                </c:pt>
                <c:pt idx="1">
                  <c:v>0.47159000000000001</c:v>
                </c:pt>
                <c:pt idx="2">
                  <c:v>0.1988</c:v>
                </c:pt>
                <c:pt idx="3">
                  <c:v>0.21729999999999999</c:v>
                </c:pt>
                <c:pt idx="4">
                  <c:v>0.18665000000000001</c:v>
                </c:pt>
                <c:pt idx="5">
                  <c:v>0.15915000000000001</c:v>
                </c:pt>
                <c:pt idx="6">
                  <c:v>0.16320000000000001</c:v>
                </c:pt>
                <c:pt idx="7">
                  <c:v>5.4100000000000002E-2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A6-484D-A436-F3EF41C47BA5}"/>
            </c:ext>
          </c:extLst>
        </c:ser>
        <c:ser>
          <c:idx val="3"/>
          <c:order val="3"/>
          <c:tx>
            <c:strRef>
              <c:f>'Új verzió'!$E$138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33A6-484D-A436-F3EF41C47BA5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verzió'!$E$139:$E$146</c:f>
              <c:numCache>
                <c:formatCode>0%</c:formatCode>
                <c:ptCount val="8"/>
                <c:pt idx="0">
                  <c:v>0.15</c:v>
                </c:pt>
                <c:pt idx="1">
                  <c:v>0.5</c:v>
                </c:pt>
                <c:pt idx="2">
                  <c:v>0.19</c:v>
                </c:pt>
                <c:pt idx="3">
                  <c:v>0.24</c:v>
                </c:pt>
                <c:pt idx="4">
                  <c:v>0.1</c:v>
                </c:pt>
                <c:pt idx="5">
                  <c:v>0.09</c:v>
                </c:pt>
                <c:pt idx="6">
                  <c:v>0.15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3A6-484D-A436-F3EF41C47BA5}"/>
            </c:ext>
          </c:extLst>
        </c:ser>
        <c:ser>
          <c:idx val="4"/>
          <c:order val="4"/>
          <c:tx>
            <c:strRef>
              <c:f>'Új verzió'!$F$138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3A6-484D-A436-F3EF41C47BA5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verzió'!$F$139:$F$146</c:f>
              <c:numCache>
                <c:formatCode>0%</c:formatCode>
                <c:ptCount val="8"/>
                <c:pt idx="0">
                  <c:v>0.12945000000000001</c:v>
                </c:pt>
                <c:pt idx="1">
                  <c:v>0.53129444999999997</c:v>
                </c:pt>
                <c:pt idx="2">
                  <c:v>0.169986</c:v>
                </c:pt>
                <c:pt idx="3">
                  <c:v>0.18776699999999999</c:v>
                </c:pt>
                <c:pt idx="4">
                  <c:v>0.105263</c:v>
                </c:pt>
                <c:pt idx="5">
                  <c:v>0.11593199999999999</c:v>
                </c:pt>
                <c:pt idx="6">
                  <c:v>0.16927500000000001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3A6-484D-A436-F3EF41C47BA5}"/>
            </c:ext>
          </c:extLst>
        </c:ser>
        <c:ser>
          <c:idx val="5"/>
          <c:order val="5"/>
          <c:tx>
            <c:strRef>
              <c:f>'Új verzió'!$G$138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33A6-484D-A436-F3EF41C47BA5}"/>
              </c:ext>
            </c:extLst>
          </c:dPt>
          <c:dLbls>
            <c:delete val="1"/>
          </c:dLbls>
          <c:cat>
            <c:strRef>
              <c:f>'Új verzió'!$A$139:$A$146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verzió'!$G$139:$G$146</c:f>
              <c:numCache>
                <c:formatCode>0%</c:formatCode>
                <c:ptCount val="8"/>
                <c:pt idx="0">
                  <c:v>0.15238915195867414</c:v>
                </c:pt>
                <c:pt idx="1">
                  <c:v>0.5501506672406371</c:v>
                </c:pt>
                <c:pt idx="2">
                  <c:v>0.21093413689195006</c:v>
                </c:pt>
                <c:pt idx="3">
                  <c:v>0.22858372793801118</c:v>
                </c:pt>
                <c:pt idx="4">
                  <c:v>0.10546706844597503</c:v>
                </c:pt>
                <c:pt idx="5">
                  <c:v>0.10589754627636677</c:v>
                </c:pt>
                <c:pt idx="7">
                  <c:v>6.4141196728368488E-2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3A6-484D-A436-F3EF41C47B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50"/>
        <c:axId val="1011661791"/>
        <c:axId val="1011659711"/>
      </c:barChart>
      <c:catAx>
        <c:axId val="10116617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59711"/>
        <c:crosses val="autoZero"/>
        <c:auto val="1"/>
        <c:lblAlgn val="ctr"/>
        <c:lblOffset val="100"/>
        <c:noMultiLvlLbl val="0"/>
      </c:catAx>
      <c:valAx>
        <c:axId val="1011659711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6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977220034995626"/>
          <c:y val="4.2775876075290563E-2"/>
          <c:w val="0.76050557742782154"/>
          <c:h val="0.76749833144567592"/>
        </c:manualLayout>
      </c:layout>
      <c:lineChart>
        <c:grouping val="standard"/>
        <c:varyColors val="0"/>
        <c:ser>
          <c:idx val="0"/>
          <c:order val="0"/>
          <c:tx>
            <c:strRef>
              <c:f>'[Ábrák.xlsx]Új verzió'!$B$151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1.9453630796150482E-2"/>
                  <c:y val="5.49034429522961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28718285214348"/>
                      <c:h val="7.68940198338861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B83-4B02-B5F1-F3EAA6127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'[Ábrák.xlsx]Új verzió'!$A$152:$A$157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verzió'!$B$152:$B$157</c:f>
              <c:numCache>
                <c:formatCode>General\ "pont"</c:formatCode>
                <c:ptCount val="6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83-4B02-B5F1-F3EAA612772B}"/>
            </c:ext>
          </c:extLst>
        </c:ser>
        <c:ser>
          <c:idx val="1"/>
          <c:order val="1"/>
          <c:tx>
            <c:strRef>
              <c:f>'[Ábrák.xlsx]Új verzió'!$C$151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2.7777777777778798E-3"/>
                  <c:y val="8.026757543888034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83-4B02-B5F1-F3EAA6127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verzió'!$A$152:$A$157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verzió'!$C$152:$C$157</c:f>
              <c:numCache>
                <c:formatCode>General\ "pont"</c:formatCode>
                <c:ptCount val="6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B83-4B02-B5F1-F3EAA612772B}"/>
            </c:ext>
          </c:extLst>
        </c:ser>
        <c:ser>
          <c:idx val="2"/>
          <c:order val="2"/>
          <c:tx>
            <c:strRef>
              <c:f>'[Ábrák.xlsx]Új verzió'!$D$151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83-4B02-B5F1-F3EAA6127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verzió'!$A$152:$A$157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verzió'!$D$152:$D$157</c:f>
              <c:numCache>
                <c:formatCode>General\ "pont"</c:formatCode>
                <c:ptCount val="6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B83-4B02-B5F1-F3EAA612772B}"/>
            </c:ext>
          </c:extLst>
        </c:ser>
        <c:ser>
          <c:idx val="3"/>
          <c:order val="3"/>
          <c:tx>
            <c:strRef>
              <c:f>'[Ábrák.xlsx]Új verzió'!$E$151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83-4B02-B5F1-F3EAA6127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verzió'!$A$152:$A$157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verzió'!$E$152:$E$157</c:f>
              <c:numCache>
                <c:formatCode>General\ "pont"</c:formatCode>
                <c:ptCount val="6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B83-4B02-B5F1-F3EAA612772B}"/>
            </c:ext>
          </c:extLst>
        </c:ser>
        <c:ser>
          <c:idx val="4"/>
          <c:order val="4"/>
          <c:tx>
            <c:strRef>
              <c:f>'[Ábrák.xlsx]Új verzió'!$F$151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83-4B02-B5F1-F3EAA6127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verzió'!$A$152:$A$157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verzió'!$F$152:$F$157</c:f>
              <c:numCache>
                <c:formatCode>General\ "pont"</c:formatCode>
                <c:ptCount val="6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B83-4B02-B5F1-F3EAA61277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4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Kedvezőbb</a:t>
                </a:r>
                <a:r>
                  <a:rPr lang="hu-HU" b="1" dirty="0"/>
                  <a:t>        </a:t>
                </a:r>
                <a:r>
                  <a:rPr lang="hu-HU" b="1" dirty="0">
                    <a:solidFill>
                      <a:srgbClr val="FF0000"/>
                    </a:solidFill>
                  </a:rPr>
                  <a:t>Gyengébb</a:t>
                </a:r>
              </a:p>
            </c:rich>
          </c:tx>
          <c:layout>
            <c:manualLayout>
              <c:xMode val="edge"/>
              <c:yMode val="edge"/>
              <c:x val="0.95142355643044618"/>
              <c:y val="3.877576989456084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82900773777766257"/>
          <c:h val="0.7830275148190746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verzió'!$B$161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0"/>
                  <c:y val="-1.4930382682166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F4-4013-B43A-8AC2DC5480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verzió'!$B$162:$B$167</c:f>
              <c:numCache>
                <c:formatCode>General\ "pont"</c:formatCode>
                <c:ptCount val="6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F4-4013-B43A-8AC2DC5480FE}"/>
            </c:ext>
          </c:extLst>
        </c:ser>
        <c:ser>
          <c:idx val="1"/>
          <c:order val="1"/>
          <c:tx>
            <c:strRef>
              <c:f>'Új verzió'!$C$161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F4-4013-B43A-8AC2DC5480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verzió'!$A$162:$A$167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verzió'!$C$162:$C$167</c:f>
              <c:numCache>
                <c:formatCode>General\ "pont"</c:formatCode>
                <c:ptCount val="6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6F4-4013-B43A-8AC2DC5480FE}"/>
            </c:ext>
          </c:extLst>
        </c:ser>
        <c:ser>
          <c:idx val="2"/>
          <c:order val="2"/>
          <c:tx>
            <c:strRef>
              <c:f>'Új verzió'!$D$161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F4-4013-B43A-8AC2DC5480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verzió'!$A$162:$A$167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verzió'!$D$162:$D$167</c:f>
              <c:numCache>
                <c:formatCode>General\ "pont"</c:formatCode>
                <c:ptCount val="6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6F4-4013-B43A-8AC2DC5480FE}"/>
            </c:ext>
          </c:extLst>
        </c:ser>
        <c:ser>
          <c:idx val="3"/>
          <c:order val="3"/>
          <c:tx>
            <c:strRef>
              <c:f>'Új verzió'!$E$161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F4-4013-B43A-8AC2DC5480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verzió'!$A$162:$A$167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verzió'!$E$162:$E$167</c:f>
              <c:numCache>
                <c:formatCode>General\ "pont"</c:formatCode>
                <c:ptCount val="6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6F4-4013-B43A-8AC2DC5480FE}"/>
            </c:ext>
          </c:extLst>
        </c:ser>
        <c:ser>
          <c:idx val="4"/>
          <c:order val="4"/>
          <c:tx>
            <c:strRef>
              <c:f>'Új verzió'!$F$161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0"/>
                  <c:y val="2.488397113694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F4-4013-B43A-8AC2DC5480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verzió'!$A$162:$A$167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verzió'!$F$162:$F$167</c:f>
              <c:numCache>
                <c:formatCode>General\ "pont"</c:formatCode>
                <c:ptCount val="6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6F4-4013-B43A-8AC2DC548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2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 dirty="0">
                    <a:solidFill>
                      <a:srgbClr val="00B050"/>
                    </a:solidFill>
                  </a:rPr>
                  <a:t>Javul</a:t>
                </a:r>
                <a:r>
                  <a:rPr lang="hu-HU" dirty="0"/>
                  <a:t> </a:t>
                </a:r>
                <a:r>
                  <a:rPr lang="hu-HU" baseline="0" dirty="0"/>
                  <a:t>  </a:t>
                </a:r>
                <a:r>
                  <a:rPr lang="hu-HU" b="1" baseline="0" dirty="0">
                    <a:solidFill>
                      <a:srgbClr val="FF0000"/>
                    </a:solidFill>
                  </a:rPr>
                  <a:t>Romlik</a:t>
                </a:r>
                <a:endParaRPr lang="hu-HU" b="1" dirty="0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5434571637945531"/>
              <c:y val="0.454056841651927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8722636162546924"/>
          <c:h val="0.66327514769075346"/>
        </c:manualLayout>
      </c:layout>
      <c:lineChart>
        <c:grouping val="standard"/>
        <c:varyColors val="0"/>
        <c:ser>
          <c:idx val="0"/>
          <c:order val="0"/>
          <c:tx>
            <c:strRef>
              <c:f>'[Ábrák.xlsx]Új verzió'!$L$180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7.420698443149262E-3"/>
                  <c:y val="-4.89388755285915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8D-4260-B95E-8C4B48BAF2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'[Ábrák.xlsx]Új verzió'!$K$181:$K$186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verzió'!$L$181:$L$186</c:f>
              <c:numCache>
                <c:formatCode>General\ "pont"</c:formatCode>
                <c:ptCount val="6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8D-4260-B95E-8C4B48BAF201}"/>
            </c:ext>
          </c:extLst>
        </c:ser>
        <c:ser>
          <c:idx val="1"/>
          <c:order val="1"/>
          <c:tx>
            <c:strRef>
              <c:f>'[Ábrák.xlsx]Új verzió'!$M$180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7.420698443149262E-3"/>
                  <c:y val="3.92597603106621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8D-4260-B95E-8C4B48BAF2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verzió'!$K$181:$K$186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verzió'!$M$181:$M$186</c:f>
              <c:numCache>
                <c:formatCode>General\ "pont"</c:formatCode>
                <c:ptCount val="6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58D-4260-B95E-8C4B48BAF201}"/>
            </c:ext>
          </c:extLst>
        </c:ser>
        <c:ser>
          <c:idx val="2"/>
          <c:order val="2"/>
          <c:tx>
            <c:strRef>
              <c:f>'[Ábrák.xlsx]Új verzió'!$N$180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7.420698443149262E-3"/>
                  <c:y val="3.92597603106621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8D-4260-B95E-8C4B48BAF2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verzió'!$K$181:$K$186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verzió'!$N$181:$N$186</c:f>
              <c:numCache>
                <c:formatCode>General\ "pont"</c:formatCode>
                <c:ptCount val="6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58D-4260-B95E-8C4B48BAF201}"/>
            </c:ext>
          </c:extLst>
        </c:ser>
        <c:ser>
          <c:idx val="3"/>
          <c:order val="3"/>
          <c:tx>
            <c:strRef>
              <c:f>'[Ábrák.xlsx]Új verzió'!$O$180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7.420698443149262E-3"/>
                  <c:y val="3.68060252912457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8D-4260-B95E-8C4B48BAF2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'[Ábrák.xlsx]Új verzió'!$K$181:$K$186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verzió'!$O$181:$O$186</c:f>
              <c:numCache>
                <c:formatCode>General\ "pont"</c:formatCode>
                <c:ptCount val="6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58D-4260-B95E-8C4B48BAF2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760552174755462"/>
          <c:y val="0.85275039544741349"/>
          <c:w val="0.85171878567924397"/>
          <c:h val="0.13252719443608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6976112968"/>
          <c:y val="3.9405305755448039E-2"/>
          <c:w val="0.7826931083435158"/>
          <c:h val="0.8379909215311556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verzió'!$B$199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70-4019-B6DE-995FD3765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verzió'!$A$200:$A$205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verzió'!$B$200:$B$205</c:f>
              <c:numCache>
                <c:formatCode>General\ "pont"</c:formatCode>
                <c:ptCount val="6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70-4019-B6DE-995FD37650B6}"/>
            </c:ext>
          </c:extLst>
        </c:ser>
        <c:ser>
          <c:idx val="1"/>
          <c:order val="1"/>
          <c:tx>
            <c:strRef>
              <c:f>'Új verzió'!$C$199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70-4019-B6DE-995FD3765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verzió'!$A$200:$A$205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verzió'!$C$200:$C$205</c:f>
              <c:numCache>
                <c:formatCode>General\ "pont"</c:formatCode>
                <c:ptCount val="6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70-4019-B6DE-995FD37650B6}"/>
            </c:ext>
          </c:extLst>
        </c:ser>
        <c:ser>
          <c:idx val="2"/>
          <c:order val="2"/>
          <c:tx>
            <c:strRef>
              <c:f>'Új verzió'!$D$199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70-4019-B6DE-995FD3765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verzió'!$A$200:$A$205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verzió'!$D$200:$D$205</c:f>
              <c:numCache>
                <c:formatCode>General\ "pont"</c:formatCode>
                <c:ptCount val="6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C70-4019-B6DE-995FD37650B6}"/>
            </c:ext>
          </c:extLst>
        </c:ser>
        <c:ser>
          <c:idx val="3"/>
          <c:order val="3"/>
          <c:tx>
            <c:strRef>
              <c:f>'Új verzió'!$E$199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1.346801203976648E-3"/>
                  <c:y val="-4.4260008381521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C70-4019-B6DE-995FD3765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verzió'!$A$200:$A$205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verzió'!$E$200:$E$205</c:f>
              <c:numCache>
                <c:formatCode>General\ "pont"</c:formatCode>
                <c:ptCount val="6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C70-4019-B6DE-995FD37650B6}"/>
            </c:ext>
          </c:extLst>
        </c:ser>
        <c:ser>
          <c:idx val="4"/>
          <c:order val="4"/>
          <c:tx>
            <c:strRef>
              <c:f>'Új verzió'!$F$199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0"/>
                  <c:y val="3.6883340317934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C70-4019-B6DE-995FD3765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verzió'!$A$200:$A$205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verzió'!$F$200:$F$205</c:f>
              <c:numCache>
                <c:formatCode>General\ "pont"</c:formatCode>
                <c:ptCount val="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C70-4019-B6DE-995FD37650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4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80653373869818"/>
          <c:y val="4.0667395460832791E-2"/>
          <c:w val="0.80612346989329731"/>
          <c:h val="0.7051860688418061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verzió'!$L$208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AF-4F0E-958F-91B469FCE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verzió'!$K$209:$K$214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verzió'!$L$209:$L$214</c:f>
              <c:numCache>
                <c:formatCode>General\ "pont"</c:formatCode>
                <c:ptCount val="6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AF-4F0E-958F-91B469FCE462}"/>
            </c:ext>
          </c:extLst>
        </c:ser>
        <c:ser>
          <c:idx val="1"/>
          <c:order val="1"/>
          <c:tx>
            <c:strRef>
              <c:f>'Új verzió'!$M$208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0"/>
                  <c:y val="1.3908980952078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AF-4F0E-958F-91B469FCE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verzió'!$K$209:$K$214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verzió'!$M$209:$M$214</c:f>
              <c:numCache>
                <c:formatCode>General\ "pont"</c:formatCode>
                <c:ptCount val="6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AF-4F0E-958F-91B469FCE462}"/>
            </c:ext>
          </c:extLst>
        </c:ser>
        <c:ser>
          <c:idx val="2"/>
          <c:order val="2"/>
          <c:tx>
            <c:strRef>
              <c:f>'Új verzió'!$N$208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2.3716142223843169E-3"/>
                  <c:y val="4.04494382022471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rgbClr val="4EE4F8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CEA76B-5A09-449C-B005-7FB08DCA357D}" type="VALUE">
                      <a:rPr lang="en-US">
                        <a:solidFill>
                          <a:srgbClr val="4EE4F8"/>
                        </a:solidFill>
                      </a:rPr>
                      <a:pPr>
                        <a:defRPr b="1">
                          <a:solidFill>
                            <a:srgbClr val="4EE4F8"/>
                          </a:solidFill>
                        </a:defRPr>
                      </a:pPr>
                      <a:t>[ÉRTÉK]</a:t>
                    </a:fld>
                    <a:r>
                      <a:rPr lang="en-US">
                        <a:solidFill>
                          <a:srgbClr val="4EE4F8"/>
                        </a:solidFill>
                      </a:rPr>
                      <a:t> pont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CAF-4F0E-958F-91B469FCE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verzió'!$K$209:$K$214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verzió'!$N$209:$N$214</c:f>
              <c:numCache>
                <c:formatCode>General\ "pont"</c:formatCode>
                <c:ptCount val="6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CAF-4F0E-958F-91B469FCE462}"/>
            </c:ext>
          </c:extLst>
        </c:ser>
        <c:ser>
          <c:idx val="3"/>
          <c:order val="3"/>
          <c:tx>
            <c:strRef>
              <c:f>'Új verzió'!$O$208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0"/>
                  <c:y val="-4.92024171946563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AF-4F0E-958F-91B469FCE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verzió'!$K$209:$K$214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verzió'!$O$209:$O$214</c:f>
              <c:numCache>
                <c:formatCode>General\ "pont"</c:formatCode>
                <c:ptCount val="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CAF-4F0E-958F-91B469FCE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91411720946281"/>
          <c:y val="0.85236717865591394"/>
          <c:w val="0.77972768572271134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'TOP100'!$A$4</c:f>
              <c:strCache>
                <c:ptCount val="1"/>
                <c:pt idx="0">
                  <c:v>Átlagos kapacitás-kihasználtság</c:v>
                </c:pt>
              </c:strCache>
            </c:strRef>
          </c:tx>
          <c:spPr>
            <a:ln w="571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317366579177603E-2"/>
                  <c:y val="3.36515694811235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A0-4D45-A8A0-A5F76CDCBDED}"/>
                </c:ext>
              </c:extLst>
            </c:dLbl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A0-4D45-A8A0-A5F76CDCBDED}"/>
                </c:ext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A0-4D45-A8A0-A5F76CDCBDED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0-4D45-A8A0-A5F76CDCBDED}"/>
                </c:ext>
              </c:extLst>
            </c:dLbl>
            <c:dLbl>
              <c:idx val="1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A0-4D45-A8A0-A5F76CDCBDED}"/>
                </c:ext>
              </c:extLst>
            </c:dLbl>
            <c:dLbl>
              <c:idx val="1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0-4D45-A8A0-A5F76CDCBDED}"/>
                </c:ext>
              </c:extLst>
            </c:dLbl>
            <c:dLbl>
              <c:idx val="12"/>
              <c:layout>
                <c:manualLayout>
                  <c:x val="-1.1332912499861732E-2"/>
                  <c:y val="7.18172207640711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3A0-4D45-A8A0-A5F76CDCBD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'TOP100'!$B$3:$N$3</c:f>
              <c:strCache>
                <c:ptCount val="13"/>
                <c:pt idx="0">
                  <c:v>Május</c:v>
                </c:pt>
                <c:pt idx="1">
                  <c:v>Június</c:v>
                </c:pt>
                <c:pt idx="2">
                  <c:v>Július</c:v>
                </c:pt>
                <c:pt idx="3">
                  <c:v>Augusztus</c:v>
                </c:pt>
                <c:pt idx="4">
                  <c:v>Szeptember</c:v>
                </c:pt>
                <c:pt idx="5">
                  <c:v>Október</c:v>
                </c:pt>
                <c:pt idx="6">
                  <c:v>November</c:v>
                </c:pt>
                <c:pt idx="7">
                  <c:v>December</c:v>
                </c:pt>
                <c:pt idx="8">
                  <c:v>Január</c:v>
                </c:pt>
                <c:pt idx="9">
                  <c:v>Február</c:v>
                </c:pt>
                <c:pt idx="10">
                  <c:v>Március</c:v>
                </c:pt>
                <c:pt idx="11">
                  <c:v>Április</c:v>
                </c:pt>
                <c:pt idx="12">
                  <c:v>Május</c:v>
                </c:pt>
              </c:strCache>
            </c:strRef>
          </c:cat>
          <c:val>
            <c:numRef>
              <c:f>'TOP100'!$B$4:$N$4</c:f>
              <c:numCache>
                <c:formatCode>0%</c:formatCode>
                <c:ptCount val="13"/>
                <c:pt idx="0">
                  <c:v>0.73</c:v>
                </c:pt>
                <c:pt idx="1">
                  <c:v>0.77</c:v>
                </c:pt>
                <c:pt idx="2">
                  <c:v>0.8</c:v>
                </c:pt>
                <c:pt idx="3">
                  <c:v>0.88</c:v>
                </c:pt>
                <c:pt idx="4">
                  <c:v>0.94</c:v>
                </c:pt>
                <c:pt idx="5">
                  <c:v>0.97</c:v>
                </c:pt>
                <c:pt idx="6">
                  <c:v>0.94</c:v>
                </c:pt>
                <c:pt idx="7">
                  <c:v>0.95</c:v>
                </c:pt>
                <c:pt idx="8">
                  <c:v>0.96</c:v>
                </c:pt>
                <c:pt idx="9">
                  <c:v>0.95</c:v>
                </c:pt>
                <c:pt idx="10">
                  <c:v>0.98</c:v>
                </c:pt>
                <c:pt idx="11">
                  <c:v>0.98</c:v>
                </c:pt>
                <c:pt idx="12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3A0-4D45-A8A0-A5F76CDCBDED}"/>
            </c:ext>
          </c:extLst>
        </c:ser>
        <c:ser>
          <c:idx val="1"/>
          <c:order val="1"/>
          <c:tx>
            <c:strRef>
              <c:f>'TOP100'!$A$5</c:f>
              <c:strCache>
                <c:ptCount val="1"/>
                <c:pt idx="0">
                  <c:v>Átlagos exportárbevétel</c:v>
                </c:pt>
              </c:strCache>
            </c:strRef>
          </c:tx>
          <c:spPr>
            <a:ln w="571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3A0-4D45-A8A0-A5F76CDCBDED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3A0-4D45-A8A0-A5F76CDCBDED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3A0-4D45-A8A0-A5F76CDCBDED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3A0-4D45-A8A0-A5F76CDCBDED}"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3A0-4D45-A8A0-A5F76CDCBDED}"/>
                </c:ext>
              </c:extLst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3A0-4D45-A8A0-A5F76CDCBDED}"/>
                </c:ext>
              </c:extLst>
            </c:dLbl>
            <c:dLbl>
              <c:idx val="12"/>
              <c:layout>
                <c:manualLayout>
                  <c:x val="-1.9822084876752855E-2"/>
                  <c:y val="-5.7927967337416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3A0-4D45-A8A0-A5F76CDCBD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'TOP100'!$B$3:$N$3</c:f>
              <c:strCache>
                <c:ptCount val="13"/>
                <c:pt idx="0">
                  <c:v>Május</c:v>
                </c:pt>
                <c:pt idx="1">
                  <c:v>Június</c:v>
                </c:pt>
                <c:pt idx="2">
                  <c:v>Július</c:v>
                </c:pt>
                <c:pt idx="3">
                  <c:v>Augusztus</c:v>
                </c:pt>
                <c:pt idx="4">
                  <c:v>Szeptember</c:v>
                </c:pt>
                <c:pt idx="5">
                  <c:v>Október</c:v>
                </c:pt>
                <c:pt idx="6">
                  <c:v>November</c:v>
                </c:pt>
                <c:pt idx="7">
                  <c:v>December</c:v>
                </c:pt>
                <c:pt idx="8">
                  <c:v>Január</c:v>
                </c:pt>
                <c:pt idx="9">
                  <c:v>Február</c:v>
                </c:pt>
                <c:pt idx="10">
                  <c:v>Március</c:v>
                </c:pt>
                <c:pt idx="11">
                  <c:v>Április</c:v>
                </c:pt>
                <c:pt idx="12">
                  <c:v>Május</c:v>
                </c:pt>
              </c:strCache>
            </c:strRef>
          </c:cat>
          <c:val>
            <c:numRef>
              <c:f>'TOP100'!$B$5:$N$5</c:f>
              <c:numCache>
                <c:formatCode>0%</c:formatCode>
                <c:ptCount val="13"/>
                <c:pt idx="0">
                  <c:v>0.77</c:v>
                </c:pt>
                <c:pt idx="1">
                  <c:v>0.79</c:v>
                </c:pt>
                <c:pt idx="2">
                  <c:v>0.77</c:v>
                </c:pt>
                <c:pt idx="3">
                  <c:v>0.84</c:v>
                </c:pt>
                <c:pt idx="4">
                  <c:v>0.92</c:v>
                </c:pt>
                <c:pt idx="5">
                  <c:v>0.96</c:v>
                </c:pt>
                <c:pt idx="6">
                  <c:v>0.94</c:v>
                </c:pt>
                <c:pt idx="7">
                  <c:v>0.94</c:v>
                </c:pt>
                <c:pt idx="8">
                  <c:v>0.98</c:v>
                </c:pt>
                <c:pt idx="9">
                  <c:v>0.96</c:v>
                </c:pt>
                <c:pt idx="10">
                  <c:v>0.98</c:v>
                </c:pt>
                <c:pt idx="11">
                  <c:v>1.04</c:v>
                </c:pt>
                <c:pt idx="12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93A0-4D45-A8A0-A5F76CDCBDE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9033600"/>
        <c:axId val="489035568"/>
      </c:lineChart>
      <c:catAx>
        <c:axId val="48903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89035568"/>
        <c:crosses val="autoZero"/>
        <c:auto val="1"/>
        <c:lblAlgn val="ctr"/>
        <c:lblOffset val="100"/>
        <c:noMultiLvlLbl val="0"/>
      </c:catAx>
      <c:valAx>
        <c:axId val="489035568"/>
        <c:scaling>
          <c:orientation val="minMax"/>
          <c:min val="0.70000000000000007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89033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'TOP100'!$A$25:$K$25</c:f>
              <c:strCache>
                <c:ptCount val="11"/>
                <c:pt idx="0">
                  <c:v>Július</c:v>
                </c:pt>
                <c:pt idx="1">
                  <c:v>Augusztus</c:v>
                </c:pt>
                <c:pt idx="2">
                  <c:v>Szeptember</c:v>
                </c:pt>
                <c:pt idx="3">
                  <c:v>Október</c:v>
                </c:pt>
                <c:pt idx="4">
                  <c:v>November</c:v>
                </c:pt>
                <c:pt idx="5">
                  <c:v>December</c:v>
                </c:pt>
                <c:pt idx="6">
                  <c:v>Január</c:v>
                </c:pt>
                <c:pt idx="7">
                  <c:v>Február</c:v>
                </c:pt>
                <c:pt idx="8">
                  <c:v>Március</c:v>
                </c:pt>
                <c:pt idx="9">
                  <c:v>Április</c:v>
                </c:pt>
                <c:pt idx="10">
                  <c:v>Május</c:v>
                </c:pt>
              </c:strCache>
            </c:strRef>
          </c:cat>
          <c:val>
            <c:numRef>
              <c:f>'TOP100'!$A$26:$K$26</c:f>
              <c:numCache>
                <c:formatCode>0%</c:formatCode>
                <c:ptCount val="11"/>
                <c:pt idx="0">
                  <c:v>0.3</c:v>
                </c:pt>
                <c:pt idx="1">
                  <c:v>0.37254901960784315</c:v>
                </c:pt>
                <c:pt idx="2">
                  <c:v>0.44</c:v>
                </c:pt>
                <c:pt idx="3">
                  <c:v>0.58620689655172409</c:v>
                </c:pt>
                <c:pt idx="4">
                  <c:v>0.56999999999999995</c:v>
                </c:pt>
                <c:pt idx="5">
                  <c:v>0.61</c:v>
                </c:pt>
                <c:pt idx="6">
                  <c:v>0.7</c:v>
                </c:pt>
                <c:pt idx="7">
                  <c:v>0.67</c:v>
                </c:pt>
                <c:pt idx="8">
                  <c:v>0.73</c:v>
                </c:pt>
                <c:pt idx="9">
                  <c:v>0.82</c:v>
                </c:pt>
                <c:pt idx="1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9-464B-B967-609DCE767D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50"/>
        <c:axId val="1053427568"/>
        <c:axId val="1053432816"/>
      </c:barChart>
      <c:catAx>
        <c:axId val="105342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3432816"/>
        <c:crosses val="autoZero"/>
        <c:auto val="1"/>
        <c:lblAlgn val="ctr"/>
        <c:lblOffset val="100"/>
        <c:noMultiLvlLbl val="0"/>
      </c:catAx>
      <c:valAx>
        <c:axId val="105343281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342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'TOP100'!$B$45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'TOP100'!$A$46:$A$51</c:f>
              <c:strCache>
                <c:ptCount val="6"/>
                <c:pt idx="0">
                  <c:v>Nincs akadálya</c:v>
                </c:pt>
                <c:pt idx="1">
                  <c:v>Fennakadások a beszállítóknál</c:v>
                </c:pt>
                <c:pt idx="2">
                  <c:v>Kereslet hiánya</c:v>
                </c:pt>
                <c:pt idx="3">
                  <c:v>Munkaerőhiány</c:v>
                </c:pt>
                <c:pt idx="4">
                  <c:v>Egyéb</c:v>
                </c:pt>
                <c:pt idx="5">
                  <c:v>Kapacitáshiány</c:v>
                </c:pt>
              </c:strCache>
            </c:strRef>
          </c:cat>
          <c:val>
            <c:numRef>
              <c:f>'TOP100'!$B$46:$B$51</c:f>
              <c:numCache>
                <c:formatCode>0%</c:formatCode>
                <c:ptCount val="6"/>
                <c:pt idx="0">
                  <c:v>0.35</c:v>
                </c:pt>
                <c:pt idx="1">
                  <c:v>0.39</c:v>
                </c:pt>
                <c:pt idx="2">
                  <c:v>0.25</c:v>
                </c:pt>
                <c:pt idx="3">
                  <c:v>0.14000000000000001</c:v>
                </c:pt>
                <c:pt idx="4">
                  <c:v>0.1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4-4624-8570-610AF4FF5780}"/>
            </c:ext>
          </c:extLst>
        </c:ser>
        <c:ser>
          <c:idx val="1"/>
          <c:order val="1"/>
          <c:tx>
            <c:strRef>
              <c:f>'TOP100'!$C$45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'TOP100'!$A$46:$A$51</c:f>
              <c:strCache>
                <c:ptCount val="6"/>
                <c:pt idx="0">
                  <c:v>Nincs akadálya</c:v>
                </c:pt>
                <c:pt idx="1">
                  <c:v>Fennakadások a beszállítóknál</c:v>
                </c:pt>
                <c:pt idx="2">
                  <c:v>Kereslet hiánya</c:v>
                </c:pt>
                <c:pt idx="3">
                  <c:v>Munkaerőhiány</c:v>
                </c:pt>
                <c:pt idx="4">
                  <c:v>Egyéb</c:v>
                </c:pt>
                <c:pt idx="5">
                  <c:v>Kapacitáshiány</c:v>
                </c:pt>
              </c:strCache>
            </c:strRef>
          </c:cat>
          <c:val>
            <c:numRef>
              <c:f>'TOP100'!$C$46:$C$51</c:f>
              <c:numCache>
                <c:formatCode>0%</c:formatCode>
                <c:ptCount val="6"/>
                <c:pt idx="0">
                  <c:v>0.32</c:v>
                </c:pt>
                <c:pt idx="1">
                  <c:v>0.3</c:v>
                </c:pt>
                <c:pt idx="2">
                  <c:v>0.28000000000000003</c:v>
                </c:pt>
                <c:pt idx="3">
                  <c:v>0.2</c:v>
                </c:pt>
                <c:pt idx="4">
                  <c:v>0.16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84-4624-8570-610AF4FF5780}"/>
            </c:ext>
          </c:extLst>
        </c:ser>
        <c:ser>
          <c:idx val="2"/>
          <c:order val="2"/>
          <c:tx>
            <c:strRef>
              <c:f>'TOP100'!$D$45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'TOP100'!$A$46:$A$51</c:f>
              <c:strCache>
                <c:ptCount val="6"/>
                <c:pt idx="0">
                  <c:v>Nincs akadálya</c:v>
                </c:pt>
                <c:pt idx="1">
                  <c:v>Fennakadások a beszállítóknál</c:v>
                </c:pt>
                <c:pt idx="2">
                  <c:v>Kereslet hiánya</c:v>
                </c:pt>
                <c:pt idx="3">
                  <c:v>Munkaerőhiány</c:v>
                </c:pt>
                <c:pt idx="4">
                  <c:v>Egyéb</c:v>
                </c:pt>
                <c:pt idx="5">
                  <c:v>Kapacitáshiány</c:v>
                </c:pt>
              </c:strCache>
            </c:strRef>
          </c:cat>
          <c:val>
            <c:numRef>
              <c:f>'TOP100'!$D$46:$D$51</c:f>
              <c:numCache>
                <c:formatCode>0%</c:formatCode>
                <c:ptCount val="6"/>
                <c:pt idx="0">
                  <c:v>0.38461538461538464</c:v>
                </c:pt>
                <c:pt idx="1">
                  <c:v>0.21153846153846154</c:v>
                </c:pt>
                <c:pt idx="2">
                  <c:v>0.28846153846153844</c:v>
                </c:pt>
                <c:pt idx="3">
                  <c:v>0.15384615384615385</c:v>
                </c:pt>
                <c:pt idx="4">
                  <c:v>9.6153846153846159E-2</c:v>
                </c:pt>
                <c:pt idx="5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84-4624-8570-610AF4FF57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overlap val="-100"/>
        <c:axId val="498611584"/>
        <c:axId val="498610272"/>
        <c:extLst>
          <c:ext xmlns:c15="http://schemas.microsoft.com/office/drawing/2012/chart" uri="{02D57815-91ED-43cb-92C2-25804820EDAC}">
            <c15:filteredBarSeries>
              <c15:ser>
                <c:idx val="4"/>
                <c:order val="3"/>
                <c:tx>
                  <c:strRef>
                    <c:extLst>
                      <c:ext uri="{02D57815-91ED-43cb-92C2-25804820EDAC}">
                        <c15:formulaRef>
                          <c15:sqref>'TOP100'!$F$45</c15:sqref>
                        </c15:formulaRef>
                      </c:ext>
                    </c:extLst>
                    <c:strCache>
                      <c:ptCount val="1"/>
                      <c:pt idx="0">
                        <c:v>Január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'TOP100'!$A$46:$A$51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'TOP100'!$F$46:$F$51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0.42</c:v>
                      </c:pt>
                      <c:pt idx="1">
                        <c:v>0.12</c:v>
                      </c:pt>
                      <c:pt idx="2">
                        <c:v>0.32</c:v>
                      </c:pt>
                      <c:pt idx="3">
                        <c:v>0.14000000000000001</c:v>
                      </c:pt>
                      <c:pt idx="4">
                        <c:v>0.08</c:v>
                      </c:pt>
                      <c:pt idx="5">
                        <c:v>0.08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5584-4624-8570-610AF4FF5780}"/>
                  </c:ext>
                </c:extLst>
              </c15:ser>
            </c15:filteredBarSeries>
            <c15:filteredBar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'TOP100'!$G$45</c15:sqref>
                        </c15:formulaRef>
                      </c:ext>
                    </c:extLst>
                    <c:strCache>
                      <c:ptCount val="1"/>
                      <c:pt idx="0">
                        <c:v>December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'TOP100'!$G$46:$G$51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0.40740740740740738</c:v>
                      </c:pt>
                      <c:pt idx="1">
                        <c:v>0.1111111111111111</c:v>
                      </c:pt>
                      <c:pt idx="2">
                        <c:v>0.29629629629629628</c:v>
                      </c:pt>
                      <c:pt idx="3">
                        <c:v>0.1111111111111111</c:v>
                      </c:pt>
                      <c:pt idx="4">
                        <c:v>0.12962962962962962</c:v>
                      </c:pt>
                      <c:pt idx="5">
                        <c:v>5.5555555555555552E-2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5584-4624-8570-610AF4FF5780}"/>
                  </c:ext>
                </c:extLst>
              </c15:ser>
            </c15:filteredBarSeries>
            <c15:filteredBar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'TOP100'!$H$45</c15:sqref>
                        </c15:formulaRef>
                      </c:ext>
                    </c:extLst>
                    <c:strCache>
                      <c:ptCount val="1"/>
                      <c:pt idx="0">
                        <c:v>November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'TOP100'!$H$46:$H$51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0.37254901960784315</c:v>
                      </c:pt>
                      <c:pt idx="1">
                        <c:v>0.15686274509803921</c:v>
                      </c:pt>
                      <c:pt idx="2">
                        <c:v>0.31372549019607843</c:v>
                      </c:pt>
                      <c:pt idx="3">
                        <c:v>0.13725490196078433</c:v>
                      </c:pt>
                      <c:pt idx="4">
                        <c:v>0.11764705882352941</c:v>
                      </c:pt>
                      <c:pt idx="5">
                        <c:v>1.9607843137254902E-2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584-4624-8570-610AF4FF5780}"/>
                  </c:ext>
                </c:extLst>
              </c15:ser>
            </c15:filteredBarSeries>
            <c15:filteredBarSeries>
              <c15:ser>
                <c:idx val="7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'TOP100'!$I$45</c15:sqref>
                        </c15:formulaRef>
                      </c:ext>
                    </c:extLst>
                    <c:strCache>
                      <c:ptCount val="1"/>
                      <c:pt idx="0">
                        <c:v>Október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'TOP100'!$I$46:$I$51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0.43103448275862066</c:v>
                      </c:pt>
                      <c:pt idx="1">
                        <c:v>0.10344827586206896</c:v>
                      </c:pt>
                      <c:pt idx="2">
                        <c:v>0.29310344827586204</c:v>
                      </c:pt>
                      <c:pt idx="3">
                        <c:v>0.17241379310344829</c:v>
                      </c:pt>
                      <c:pt idx="4">
                        <c:v>0.10620689655172413</c:v>
                      </c:pt>
                      <c:pt idx="5">
                        <c:v>5.1724137931034482E-2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584-4624-8570-610AF4FF5780}"/>
                  </c:ext>
                </c:extLst>
              </c15:ser>
            </c15:filteredBarSeries>
            <c15:filteredBarSeries>
              <c15:ser>
                <c:idx val="8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'TOP100'!$J$45</c15:sqref>
                        </c15:formulaRef>
                      </c:ext>
                    </c:extLst>
                    <c:strCache>
                      <c:ptCount val="1"/>
                      <c:pt idx="0">
                        <c:v>Szeptember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'TOP100'!$J$46:$J$51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</c:v>
                      </c:pt>
                      <c:pt idx="1">
                        <c:v>0.1</c:v>
                      </c:pt>
                      <c:pt idx="2">
                        <c:v>0.44</c:v>
                      </c:pt>
                      <c:pt idx="3">
                        <c:v>0.08</c:v>
                      </c:pt>
                      <c:pt idx="4">
                        <c:v>0.16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584-4624-8570-610AF4FF5780}"/>
                  </c:ext>
                </c:extLst>
              </c15:ser>
            </c15:filteredBarSeries>
            <c15:filteredBarSeries>
              <c15:ser>
                <c:idx val="9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'TOP100'!$K$45</c15:sqref>
                        </c15:formulaRef>
                      </c:ext>
                    </c:extLst>
                    <c:strCache>
                      <c:ptCount val="1"/>
                      <c:pt idx="0">
                        <c:v>Augusztus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'TOP100'!$K$46:$K$51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0.31372549019607843</c:v>
                      </c:pt>
                      <c:pt idx="1">
                        <c:v>3.9215686274509803E-2</c:v>
                      </c:pt>
                      <c:pt idx="2">
                        <c:v>0.56862745098039214</c:v>
                      </c:pt>
                      <c:pt idx="3">
                        <c:v>5.8823529411764705E-2</c:v>
                      </c:pt>
                      <c:pt idx="4">
                        <c:v>7.8431372549019607E-2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584-4624-8570-610AF4FF5780}"/>
                  </c:ext>
                </c:extLst>
              </c15:ser>
            </c15:filteredBarSeries>
            <c15:filteredBarSeries>
              <c15:ser>
                <c:idx val="10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'TOP100'!$L$45</c15:sqref>
                        </c15:formulaRef>
                      </c:ext>
                    </c:extLst>
                    <c:strCache>
                      <c:ptCount val="1"/>
                      <c:pt idx="0">
                        <c:v>Július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'TOP100'!$L$46:$L$51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</c:v>
                      </c:pt>
                      <c:pt idx="1">
                        <c:v>0.08</c:v>
                      </c:pt>
                      <c:pt idx="2">
                        <c:v>0.6</c:v>
                      </c:pt>
                      <c:pt idx="3">
                        <c:v>0.04</c:v>
                      </c:pt>
                      <c:pt idx="4">
                        <c:v>0.08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584-4624-8570-610AF4FF5780}"/>
                  </c:ext>
                </c:extLst>
              </c15:ser>
            </c15:filteredBarSeries>
            <c15:filteredBarSeries>
              <c15:ser>
                <c:idx val="11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'TOP100'!$M$45</c15:sqref>
                        </c15:formulaRef>
                      </c:ext>
                    </c:extLst>
                    <c:strCache>
                      <c:ptCount val="1"/>
                      <c:pt idx="0">
                        <c:v>Június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'TOP100'!$M$46:$M$51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0.35416666666666669</c:v>
                      </c:pt>
                      <c:pt idx="1">
                        <c:v>4.1666666666666664E-2</c:v>
                      </c:pt>
                      <c:pt idx="2">
                        <c:v>0.5625</c:v>
                      </c:pt>
                      <c:pt idx="3">
                        <c:v>2.0833333333333332E-2</c:v>
                      </c:pt>
                      <c:pt idx="4">
                        <c:v>4.1666666666666664E-2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5584-4624-8570-610AF4FF5780}"/>
                  </c:ext>
                </c:extLst>
              </c15:ser>
            </c15:filteredBarSeries>
            <c15:filteredBarSeries>
              <c15:ser>
                <c:idx val="12"/>
                <c:order val="1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'TOP100'!$N$45</c15:sqref>
                        </c15:formulaRef>
                      </c:ext>
                    </c:extLst>
                    <c:strCache>
                      <c:ptCount val="1"/>
                      <c:pt idx="0">
                        <c:v>Május</c:v>
                      </c:pt>
                    </c:strCache>
                  </c:strRef>
                </c:tx>
                <c:spPr>
                  <a:solidFill>
                    <a:schemeClr val="accent1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'TOP100'!$A$46:$A$51</c15:sqref>
                        </c15:formulaRef>
                      </c:ext>
                    </c:extLst>
                    <c:strCache>
                      <c:ptCount val="6"/>
                      <c:pt idx="0">
                        <c:v>Nincs akadálya</c:v>
                      </c:pt>
                      <c:pt idx="1">
                        <c:v>Fennakadások a beszállítóknál</c:v>
                      </c:pt>
                      <c:pt idx="2">
                        <c:v>Kereslet hiánya</c:v>
                      </c:pt>
                      <c:pt idx="3">
                        <c:v>Munkaerőhiány</c:v>
                      </c:pt>
                      <c:pt idx="4">
                        <c:v>Egyéb</c:v>
                      </c:pt>
                      <c:pt idx="5">
                        <c:v>Kapacitáshiány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'TOP100'!$N$46:$N$51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0.39130434782608697</c:v>
                      </c:pt>
                      <c:pt idx="1">
                        <c:v>0.17391304347826086</c:v>
                      </c:pt>
                      <c:pt idx="2">
                        <c:v>0.39130434782608697</c:v>
                      </c:pt>
                      <c:pt idx="3">
                        <c:v>2.1739130434782608E-2</c:v>
                      </c:pt>
                      <c:pt idx="4">
                        <c:v>8.6956521739130432E-2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5584-4624-8570-610AF4FF5780}"/>
                  </c:ext>
                </c:extLst>
              </c15:ser>
            </c15:filteredBarSeries>
          </c:ext>
        </c:extLst>
      </c:barChart>
      <c:catAx>
        <c:axId val="49861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98610272"/>
        <c:crosses val="autoZero"/>
        <c:auto val="1"/>
        <c:lblAlgn val="ctr"/>
        <c:lblOffset val="100"/>
        <c:noMultiLvlLbl val="0"/>
      </c:catAx>
      <c:valAx>
        <c:axId val="498610272"/>
        <c:scaling>
          <c:orientation val="minMax"/>
          <c:max val="0.4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9861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542432709021"/>
          <c:y val="4.5413573524417536E-2"/>
          <c:w val="0.8712366142620519"/>
          <c:h val="0.70289666523657435"/>
        </c:manualLayout>
      </c:layout>
      <c:lineChart>
        <c:grouping val="standard"/>
        <c:varyColors val="0"/>
        <c:ser>
          <c:idx val="0"/>
          <c:order val="0"/>
          <c:tx>
            <c:strRef>
              <c:f>[Ábrák.xlsx]Indexek!$B$52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AB-47B3-A516-D9DDCBB903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AB-47B3-A516-D9DDCBB903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AB-47B3-A516-D9DDCBB903E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AB-47B3-A516-D9DDCBB903E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AB-47B3-A516-D9DDCBB903E9}"/>
                </c:ext>
              </c:extLst>
            </c:dLbl>
            <c:dLbl>
              <c:idx val="5"/>
              <c:layout>
                <c:manualLayout>
                  <c:x val="-2.6487226945237424E-4"/>
                  <c:y val="8.03844827707528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AB-47B3-A516-D9DDCBB90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[Ábrák.xlsx]Indexek!$A$53:$A$58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[Ábrák.xlsx]Indexek!$B$53:$B$58</c:f>
              <c:numCache>
                <c:formatCode>General\ "pont"</c:formatCode>
                <c:ptCount val="6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9AB-47B3-A516-D9DDCBB903E9}"/>
            </c:ext>
          </c:extLst>
        </c:ser>
        <c:ser>
          <c:idx val="1"/>
          <c:order val="1"/>
          <c:tx>
            <c:strRef>
              <c:f>[Ábrák.xlsx]Indexek!$C$52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39AB-47B3-A516-D9DDCBB903E9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AB-47B3-A516-D9DDCBB903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AB-47B3-A516-D9DDCBB903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9AB-47B3-A516-D9DDCBB903E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9AB-47B3-A516-D9DDCBB903E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AB-47B3-A516-D9DDCBB903E9}"/>
                </c:ext>
              </c:extLst>
            </c:dLbl>
            <c:dLbl>
              <c:idx val="5"/>
              <c:layout>
                <c:manualLayout>
                  <c:x val="-2.6487226945237424E-4"/>
                  <c:y val="3.40036449867359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9AB-47B3-A516-D9DDCBB90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[Ábrák.xlsx]Indexek!$A$53:$A$58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[Ábrák.xlsx]Indexek!$C$53:$C$58</c:f>
              <c:numCache>
                <c:formatCode>General\ "pont"</c:formatCode>
                <c:ptCount val="6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39AB-47B3-A516-D9DDCBB903E9}"/>
            </c:ext>
          </c:extLst>
        </c:ser>
        <c:ser>
          <c:idx val="2"/>
          <c:order val="2"/>
          <c:tx>
            <c:strRef>
              <c:f>[Ábrák.xlsx]Indexek!$D$52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9AB-47B3-A516-D9DDCBB903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9AB-47B3-A516-D9DDCBB903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9AB-47B3-A516-D9DDCBB903E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9AB-47B3-A516-D9DDCBB903E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9AB-47B3-A516-D9DDCBB903E9}"/>
                </c:ext>
              </c:extLst>
            </c:dLbl>
            <c:dLbl>
              <c:idx val="5"/>
              <c:layout>
                <c:manualLayout>
                  <c:x val="-1.2675805962501698E-3"/>
                  <c:y val="-5.5361859928366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9AB-47B3-A516-D9DDCBB90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[Ábrák.xlsx]Indexek!$A$53:$A$58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[Ábrák.xlsx]Indexek!$D$53:$D$58</c:f>
              <c:numCache>
                <c:formatCode>General\ "pont"</c:formatCode>
                <c:ptCount val="6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39AB-47B3-A516-D9DDCBB903E9}"/>
            </c:ext>
          </c:extLst>
        </c:ser>
        <c:ser>
          <c:idx val="3"/>
          <c:order val="3"/>
          <c:tx>
            <c:strRef>
              <c:f>[Ábrák.xlsx]Indexek!$E$52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9AB-47B3-A516-D9DDCBB903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9AB-47B3-A516-D9DDCBB903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9AB-47B3-A516-D9DDCBB903E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9AB-47B3-A516-D9DDCBB903E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9AB-47B3-A516-D9DDCBB903E9}"/>
                </c:ext>
              </c:extLst>
            </c:dLbl>
            <c:dLbl>
              <c:idx val="5"/>
              <c:layout>
                <c:manualLayout>
                  <c:x val="-1.2676002859371904E-3"/>
                  <c:y val="-4.63966352385507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9AB-47B3-A516-D9DDCBB90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[Ábrák.xlsx]Indexek!$A$53:$A$58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[Ábrák.xlsx]Indexek!$E$53:$E$58</c:f>
              <c:numCache>
                <c:formatCode>General\ "pont"</c:formatCode>
                <c:ptCount val="6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39AB-47B3-A516-D9DDCBB903E9}"/>
            </c:ext>
          </c:extLst>
        </c:ser>
        <c:ser>
          <c:idx val="4"/>
          <c:order val="4"/>
          <c:tx>
            <c:strRef>
              <c:f>[Ábrák.xlsx]Indexek!$F$52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9AB-47B3-A516-D9DDCBB903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39AB-47B3-A516-D9DDCBB903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9AB-47B3-A516-D9DDCBB903E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39AB-47B3-A516-D9DDCBB903E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9AB-47B3-A516-D9DDCBB90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[Ábrák.xlsx]Indexek!$A$53:$A$58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[Ábrák.xlsx]Indexek!$F$53:$F$58</c:f>
              <c:numCache>
                <c:formatCode>General\ "pont"</c:formatCode>
                <c:ptCount val="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39AB-47B3-A516-D9DDCBB903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794395914005536"/>
          <c:y val="2.8097062579821201E-2"/>
          <c:w val="0.56414797090675717"/>
          <c:h val="0.789229704007521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Indexek!$B$25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7C-4CCB-9B72-1EFC8CAE8AA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F7C-4CCB-9B72-1EFC8CAE8AA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Eddig megvalósított beruházások*</c:v>
                </c:pt>
                <c:pt idx="1">
                  <c:v>Kapacitás jelenlegi szintje</c:v>
                </c:pt>
                <c:pt idx="2">
                  <c:v>Jelenlegi helyzet indexe</c:v>
                </c:pt>
                <c:pt idx="3">
                  <c:v>Árbevétel jelenlegi szintje</c:v>
                </c:pt>
                <c:pt idx="4">
                  <c:v>Üzleti környezet jelenleg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Indexek!$B$26:$B$32</c:f>
              <c:numCache>
                <c:formatCode>General\ "pont"</c:formatCode>
                <c:ptCount val="7"/>
                <c:pt idx="1">
                  <c:v>-46</c:v>
                </c:pt>
                <c:pt idx="2">
                  <c:v>-32</c:v>
                </c:pt>
                <c:pt idx="3">
                  <c:v>-33</c:v>
                </c:pt>
                <c:pt idx="4">
                  <c:v>-24</c:v>
                </c:pt>
                <c:pt idx="5">
                  <c:v>-28</c:v>
                </c:pt>
                <c:pt idx="6">
                  <c:v>-30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7C-4CCB-9B72-1EFC8CAE8AAD}"/>
            </c:ext>
          </c:extLst>
        </c:ser>
        <c:ser>
          <c:idx val="1"/>
          <c:order val="1"/>
          <c:tx>
            <c:strRef>
              <c:f>Indexek!$C$25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F7C-4CCB-9B72-1EFC8CAE8AA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F7C-4CCB-9B72-1EFC8CAE8AA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Eddig megvalósított beruházások*</c:v>
                </c:pt>
                <c:pt idx="1">
                  <c:v>Kapacitás jelenlegi szintje</c:v>
                </c:pt>
                <c:pt idx="2">
                  <c:v>Jelenlegi helyzet indexe</c:v>
                </c:pt>
                <c:pt idx="3">
                  <c:v>Árbevétel jelenlegi szintje</c:v>
                </c:pt>
                <c:pt idx="4">
                  <c:v>Üzleti környezet jelenleg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Indexek!$C$26:$C$32</c:f>
              <c:numCache>
                <c:formatCode>General\ "pont"</c:formatCode>
                <c:ptCount val="7"/>
                <c:pt idx="1">
                  <c:v>-43</c:v>
                </c:pt>
                <c:pt idx="2">
                  <c:v>-29</c:v>
                </c:pt>
                <c:pt idx="3">
                  <c:v>-33</c:v>
                </c:pt>
                <c:pt idx="4">
                  <c:v>-20</c:v>
                </c:pt>
                <c:pt idx="5">
                  <c:v>-24</c:v>
                </c:pt>
                <c:pt idx="6">
                  <c:v>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F7C-4CCB-9B72-1EFC8CAE8AAD}"/>
            </c:ext>
          </c:extLst>
        </c:ser>
        <c:ser>
          <c:idx val="2"/>
          <c:order val="2"/>
          <c:tx>
            <c:strRef>
              <c:f>Indexek!$D$25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F7C-4CCB-9B72-1EFC8CAE8AAD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F7C-4CCB-9B72-1EFC8CAE8AA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Eddig megvalósított beruházások*</c:v>
                </c:pt>
                <c:pt idx="1">
                  <c:v>Kapacitás jelenlegi szintje</c:v>
                </c:pt>
                <c:pt idx="2">
                  <c:v>Jelenlegi helyzet indexe</c:v>
                </c:pt>
                <c:pt idx="3">
                  <c:v>Árbevétel jelenlegi szintje</c:v>
                </c:pt>
                <c:pt idx="4">
                  <c:v>Üzleti környezet jelenleg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Indexek!$D$26:$D$32</c:f>
              <c:numCache>
                <c:formatCode>General\ "pont"</c:formatCode>
                <c:ptCount val="7"/>
                <c:pt idx="0">
                  <c:v>-26</c:v>
                </c:pt>
                <c:pt idx="1">
                  <c:v>-44</c:v>
                </c:pt>
                <c:pt idx="2">
                  <c:v>-28</c:v>
                </c:pt>
                <c:pt idx="3">
                  <c:v>-33</c:v>
                </c:pt>
                <c:pt idx="4">
                  <c:v>-13</c:v>
                </c:pt>
                <c:pt idx="5">
                  <c:v>-21</c:v>
                </c:pt>
                <c:pt idx="6">
                  <c:v>-27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F7C-4CCB-9B72-1EFC8CAE8AAD}"/>
            </c:ext>
          </c:extLst>
        </c:ser>
        <c:ser>
          <c:idx val="3"/>
          <c:order val="3"/>
          <c:tx>
            <c:strRef>
              <c:f>Indexek!$E$25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F7C-4CCB-9B72-1EFC8CAE8AAD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FF7C-4CCB-9B72-1EFC8CAE8AA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Eddig megvalósított beruházások*</c:v>
                </c:pt>
                <c:pt idx="1">
                  <c:v>Kapacitás jelenlegi szintje</c:v>
                </c:pt>
                <c:pt idx="2">
                  <c:v>Jelenlegi helyzet indexe</c:v>
                </c:pt>
                <c:pt idx="3">
                  <c:v>Árbevétel jelenlegi szintje</c:v>
                </c:pt>
                <c:pt idx="4">
                  <c:v>Üzleti környezet jelenleg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Indexek!$E$26:$E$32</c:f>
              <c:numCache>
                <c:formatCode>General\ "pont"</c:formatCode>
                <c:ptCount val="7"/>
                <c:pt idx="0">
                  <c:v>-19</c:v>
                </c:pt>
                <c:pt idx="1">
                  <c:v>-34</c:v>
                </c:pt>
                <c:pt idx="2">
                  <c:v>-21</c:v>
                </c:pt>
                <c:pt idx="3">
                  <c:v>-25</c:v>
                </c:pt>
                <c:pt idx="4">
                  <c:v>-22</c:v>
                </c:pt>
                <c:pt idx="5">
                  <c:v>-12</c:v>
                </c:pt>
                <c:pt idx="6">
                  <c:v>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FF7C-4CCB-9B72-1EFC8CAE8AAD}"/>
            </c:ext>
          </c:extLst>
        </c:ser>
        <c:ser>
          <c:idx val="4"/>
          <c:order val="4"/>
          <c:tx>
            <c:strRef>
              <c:f>Indexek!$F$25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F7C-4CCB-9B72-1EFC8CAE8AAD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F7C-4CCB-9B72-1EFC8CAE8AAD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Eddig megvalósított beruházások*</c:v>
                </c:pt>
                <c:pt idx="1">
                  <c:v>Kapacitás jelenlegi szintje</c:v>
                </c:pt>
                <c:pt idx="2">
                  <c:v>Jelenlegi helyzet indexe</c:v>
                </c:pt>
                <c:pt idx="3">
                  <c:v>Árbevétel jelenlegi szintje</c:v>
                </c:pt>
                <c:pt idx="4">
                  <c:v>Üzleti környezet jelenleg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Indexek!$F$26:$F$32</c:f>
              <c:numCache>
                <c:formatCode>General\ "pont"</c:formatCode>
                <c:ptCount val="7"/>
                <c:pt idx="0">
                  <c:v>-17</c:v>
                </c:pt>
                <c:pt idx="1">
                  <c:v>-25</c:v>
                </c:pt>
                <c:pt idx="2">
                  <c:v>-12</c:v>
                </c:pt>
                <c:pt idx="3">
                  <c:v>-14</c:v>
                </c:pt>
                <c:pt idx="4">
                  <c:v>-4</c:v>
                </c:pt>
                <c:pt idx="5">
                  <c:v>-3</c:v>
                </c:pt>
                <c:pt idx="6">
                  <c:v>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F7C-4CCB-9B72-1EFC8CAE8AAD}"/>
            </c:ext>
          </c:extLst>
        </c:ser>
        <c:ser>
          <c:idx val="5"/>
          <c:order val="5"/>
          <c:tx>
            <c:strRef>
              <c:f>Indexek!$G$25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7.53936945937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F7C-4CCB-9B72-1EFC8CAE8AAD}"/>
                </c:ext>
              </c:extLst>
            </c:dLbl>
            <c:dLbl>
              <c:idx val="1"/>
              <c:layout>
                <c:manualLayout>
                  <c:x val="1.0220281896651768E-16"/>
                  <c:y val="-7.53936945937971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F7C-4CCB-9B72-1EFC8CAE8AAD}"/>
                </c:ext>
              </c:extLst>
            </c:dLbl>
            <c:dLbl>
              <c:idx val="2"/>
              <c:layout>
                <c:manualLayout>
                  <c:x val="1.3168732950606059E-6"/>
                  <c:y val="-1.2565615765632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F7C-4CCB-9B72-1EFC8CAE8A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Indexek!$A$26:$A$32</c:f>
              <c:strCache>
                <c:ptCount val="7"/>
                <c:pt idx="0">
                  <c:v>Eddig megvalósított beruházások*</c:v>
                </c:pt>
                <c:pt idx="1">
                  <c:v>Kapacitás jelenlegi szintje</c:v>
                </c:pt>
                <c:pt idx="2">
                  <c:v>Jelenlegi helyzet indexe</c:v>
                </c:pt>
                <c:pt idx="3">
                  <c:v>Árbevétel jelenlegi szintje</c:v>
                </c:pt>
                <c:pt idx="4">
                  <c:v>Üzleti környezet jelenleg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Indexek!$G$26:$G$32</c:f>
              <c:numCache>
                <c:formatCode>General\ "pont"</c:formatCode>
                <c:ptCount val="7"/>
                <c:pt idx="0">
                  <c:v>-15</c:v>
                </c:pt>
                <c:pt idx="1">
                  <c:v>-13</c:v>
                </c:pt>
                <c:pt idx="2">
                  <c:v>-2</c:v>
                </c:pt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F7C-4CCB-9B72-1EFC8CAE8A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axId val="1419960191"/>
        <c:axId val="1419959359"/>
      </c:barChart>
      <c:catAx>
        <c:axId val="1419960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59359"/>
        <c:crosses val="autoZero"/>
        <c:auto val="1"/>
        <c:lblAlgn val="ctr"/>
        <c:lblOffset val="100"/>
        <c:noMultiLvlLbl val="0"/>
      </c:catAx>
      <c:valAx>
        <c:axId val="1419959359"/>
        <c:scaling>
          <c:orientation val="minMax"/>
          <c:max val="10"/>
          <c:min val="-5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60191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267705599300086"/>
          <c:y val="0"/>
          <c:w val="0.50346883202099735"/>
          <c:h val="0.829806087012952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01-467C-AE3A-4305DB66477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Indexek!$B$39:$B$45</c:f>
              <c:numCache>
                <c:formatCode>General\ "pont"</c:formatCode>
                <c:ptCount val="7"/>
                <c:pt idx="0">
                  <c:v>17</c:v>
                </c:pt>
                <c:pt idx="1">
                  <c:v>2</c:v>
                </c:pt>
                <c:pt idx="2">
                  <c:v>-10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01-467C-AE3A-4305DB66477B}"/>
            </c:ext>
          </c:extLst>
        </c:ser>
        <c:ser>
          <c:idx val="1"/>
          <c:order val="1"/>
          <c:tx>
            <c:strRef>
              <c:f>Indexek!$C$38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CC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F01-467C-AE3A-4305DB66477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Indexek!$C$39:$C$45</c:f>
              <c:numCache>
                <c:formatCode>General\ "pont"</c:formatCode>
                <c:ptCount val="7"/>
                <c:pt idx="0">
                  <c:v>21</c:v>
                </c:pt>
                <c:pt idx="1">
                  <c:v>8</c:v>
                </c:pt>
                <c:pt idx="2">
                  <c:v>7</c:v>
                </c:pt>
                <c:pt idx="3">
                  <c:v>17</c:v>
                </c:pt>
                <c:pt idx="4">
                  <c:v>17</c:v>
                </c:pt>
                <c:pt idx="5">
                  <c:v>19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01-467C-AE3A-4305DB66477B}"/>
            </c:ext>
          </c:extLst>
        </c:ser>
        <c:ser>
          <c:idx val="2"/>
          <c:order val="2"/>
          <c:tx>
            <c:strRef>
              <c:f>Indexek!$D$38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C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01-467C-AE3A-4305DB66477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Indexek!$D$39:$D$45</c:f>
              <c:numCache>
                <c:formatCode>General\ "pont"</c:formatCode>
                <c:ptCount val="7"/>
                <c:pt idx="0">
                  <c:v>17</c:v>
                </c:pt>
                <c:pt idx="1">
                  <c:v>9</c:v>
                </c:pt>
                <c:pt idx="2">
                  <c:v>17</c:v>
                </c:pt>
                <c:pt idx="3">
                  <c:v>21</c:v>
                </c:pt>
                <c:pt idx="4">
                  <c:v>23</c:v>
                </c:pt>
                <c:pt idx="5">
                  <c:v>24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F01-467C-AE3A-4305DB66477B}"/>
            </c:ext>
          </c:extLst>
        </c:ser>
        <c:ser>
          <c:idx val="3"/>
          <c:order val="3"/>
          <c:tx>
            <c:strRef>
              <c:f>Indexek!$E$38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F01-467C-AE3A-4305DB66477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Indexek!$E$39:$E$45</c:f>
              <c:numCache>
                <c:formatCode>General\ "pont"</c:formatCode>
                <c:ptCount val="7"/>
                <c:pt idx="0">
                  <c:v>11</c:v>
                </c:pt>
                <c:pt idx="1">
                  <c:v>9</c:v>
                </c:pt>
                <c:pt idx="2">
                  <c:v>12</c:v>
                </c:pt>
                <c:pt idx="3">
                  <c:v>18</c:v>
                </c:pt>
                <c:pt idx="4">
                  <c:v>20</c:v>
                </c:pt>
                <c:pt idx="5">
                  <c:v>24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F01-467C-AE3A-4305DB66477B}"/>
            </c:ext>
          </c:extLst>
        </c:ser>
        <c:ser>
          <c:idx val="4"/>
          <c:order val="4"/>
          <c:tx>
            <c:strRef>
              <c:f>Indexek!$F$38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01-467C-AE3A-4305DB66477B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Indexek!$F$39:$F$45</c:f>
              <c:numCache>
                <c:formatCode>General\ "pont"</c:formatCode>
                <c:ptCount val="7"/>
                <c:pt idx="0">
                  <c:v>16</c:v>
                </c:pt>
                <c:pt idx="1">
                  <c:v>17</c:v>
                </c:pt>
                <c:pt idx="2">
                  <c:v>25</c:v>
                </c:pt>
                <c:pt idx="3">
                  <c:v>27</c:v>
                </c:pt>
                <c:pt idx="4">
                  <c:v>30</c:v>
                </c:pt>
                <c:pt idx="5">
                  <c:v>32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F01-467C-AE3A-4305DB66477B}"/>
            </c:ext>
          </c:extLst>
        </c:ser>
        <c:ser>
          <c:idx val="5"/>
          <c:order val="5"/>
          <c:tx>
            <c:strRef>
              <c:f>Indexek!$G$38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185067526415994E-16"/>
                  <c:y val="-1.1875620547928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F01-467C-AE3A-4305DB66477B}"/>
                </c:ext>
              </c:extLst>
            </c:dLbl>
            <c:dLbl>
              <c:idx val="1"/>
              <c:layout>
                <c:manualLayout>
                  <c:x val="-4.1666666666667681E-3"/>
                  <c:y val="-1.425074465751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F01-467C-AE3A-4305DB66477B}"/>
                </c:ext>
              </c:extLst>
            </c:dLbl>
            <c:dLbl>
              <c:idx val="2"/>
              <c:layout>
                <c:manualLayout>
                  <c:x val="-6.9444444444445464E-3"/>
                  <c:y val="-1.425074465751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F01-467C-AE3A-4305DB66477B}"/>
                </c:ext>
              </c:extLst>
            </c:dLbl>
            <c:dLbl>
              <c:idx val="3"/>
              <c:layout>
                <c:manualLayout>
                  <c:x val="0"/>
                  <c:y val="-1.425074465751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F01-467C-AE3A-4305DB66477B}"/>
                </c:ext>
              </c:extLst>
            </c:dLbl>
            <c:dLbl>
              <c:idx val="4"/>
              <c:layout>
                <c:manualLayout>
                  <c:x val="1.388888888888787E-3"/>
                  <c:y val="-1.425074465751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F01-467C-AE3A-4305DB66477B}"/>
                </c:ext>
              </c:extLst>
            </c:dLbl>
            <c:dLbl>
              <c:idx val="5"/>
              <c:layout>
                <c:manualLayout>
                  <c:x val="-1.3888888888888889E-3"/>
                  <c:y val="-1.425074465751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F01-467C-AE3A-4305DB66477B}"/>
                </c:ext>
              </c:extLst>
            </c:dLbl>
            <c:dLbl>
              <c:idx val="6"/>
              <c:layout>
                <c:manualLayout>
                  <c:x val="-6.9444444444444447E-4"/>
                  <c:y val="-3.3251737534198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819444444444439E-2"/>
                      <c:h val="5.93188181457237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0F01-467C-AE3A-4305DB6647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Indexek!$A$39:$A$45</c:f>
              <c:strCache>
                <c:ptCount val="7"/>
                <c:pt idx="0">
                  <c:v>Bérszint 3 hónap múlva</c:v>
                </c:pt>
                <c:pt idx="1">
                  <c:v>Foglalkoztatás 3 hónap múlva</c:v>
                </c:pt>
                <c:pt idx="2">
                  <c:v>Üzleti környezet 3 hónap múlva</c:v>
                </c:pt>
                <c:pt idx="3">
                  <c:v>Várakozások indexe</c:v>
                </c:pt>
                <c:pt idx="4">
                  <c:v>Kapacitás-kihasználtság 3 hónap múlva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Indexek!$G$39:$G$45</c:f>
              <c:numCache>
                <c:formatCode>General\ "pont"</c:formatCode>
                <c:ptCount val="7"/>
                <c:pt idx="0">
                  <c:v>13</c:v>
                </c:pt>
                <c:pt idx="1">
                  <c:v>14</c:v>
                </c:pt>
                <c:pt idx="2">
                  <c:v>18</c:v>
                </c:pt>
                <c:pt idx="3">
                  <c:v>22</c:v>
                </c:pt>
                <c:pt idx="4">
                  <c:v>23</c:v>
                </c:pt>
                <c:pt idx="5">
                  <c:v>25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F01-467C-AE3A-4305DB6647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axId val="1999188895"/>
        <c:axId val="1999190975"/>
      </c:barChart>
      <c:catAx>
        <c:axId val="199918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90975"/>
        <c:crosses val="autoZero"/>
        <c:auto val="1"/>
        <c:lblAlgn val="ctr"/>
        <c:lblOffset val="0"/>
        <c:noMultiLvlLbl val="0"/>
      </c:catAx>
      <c:valAx>
        <c:axId val="1999190975"/>
        <c:scaling>
          <c:orientation val="minMax"/>
          <c:max val="40"/>
          <c:min val="-1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88895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925605218505493"/>
          <c:y val="8.0080605561199988E-2"/>
          <c:w val="0.83450798431252737"/>
          <c:h val="0.75080952750018726"/>
        </c:manualLayout>
      </c:layout>
      <c:lineChart>
        <c:grouping val="standard"/>
        <c:varyColors val="0"/>
        <c:ser>
          <c:idx val="0"/>
          <c:order val="0"/>
          <c:tx>
            <c:strRef>
              <c:f>[Ábrák.xlsx]Indexek!$B$61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48-41FE-BEAA-C2453C9E5F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[Ábrák.xlsx]Indexek!$A$62:$A$67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[Ábrák.xlsx]Indexek!$B$62:$B$67</c:f>
              <c:numCache>
                <c:formatCode>General\ "pont"</c:formatCode>
                <c:ptCount val="6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48-41FE-BEAA-C2453C9E5F77}"/>
            </c:ext>
          </c:extLst>
        </c:ser>
        <c:ser>
          <c:idx val="1"/>
          <c:order val="1"/>
          <c:tx>
            <c:strRef>
              <c:f>[Ábrák.xlsx]Indexek!$C$61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0"/>
                  <c:y val="1.566234129803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209940549755097E-2"/>
                      <c:h val="8.20055114175795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348-41FE-BEAA-C2453C9E5F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[Ábrák.xlsx]Indexek!$A$62:$A$67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[Ábrák.xlsx]Indexek!$C$62:$C$67</c:f>
              <c:numCache>
                <c:formatCode>General\ "pont"</c:formatCode>
                <c:ptCount val="6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348-41FE-BEAA-C2453C9E5F77}"/>
            </c:ext>
          </c:extLst>
        </c:ser>
        <c:ser>
          <c:idx val="2"/>
          <c:order val="2"/>
          <c:tx>
            <c:strRef>
              <c:f>[Ábrák.xlsx]Indexek!$D$61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4.9129992932246125E-3"/>
                  <c:y val="-5.2093869136660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48-41FE-BEAA-C2453C9E5F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[Ábrák.xlsx]Indexek!$A$62:$A$67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[Ábrák.xlsx]Indexek!$D$62:$D$67</c:f>
              <c:numCache>
                <c:formatCode>General\ "pont"</c:formatCode>
                <c:ptCount val="6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348-41FE-BEAA-C2453C9E5F77}"/>
            </c:ext>
          </c:extLst>
        </c:ser>
        <c:ser>
          <c:idx val="3"/>
          <c:order val="3"/>
          <c:tx>
            <c:strRef>
              <c:f>[Ábrák.xlsx]Indexek!$E$61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0"/>
                  <c:y val="-6.4357423672292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48-41FE-BEAA-C2453C9E5F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[Ábrák.xlsx]Indexek!$A$62:$A$67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[Ábrák.xlsx]Indexek!$E$62:$E$67</c:f>
              <c:numCache>
                <c:formatCode>General\ "pont"</c:formatCode>
                <c:ptCount val="6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348-41FE-BEAA-C2453C9E5F77}"/>
            </c:ext>
          </c:extLst>
        </c:ser>
        <c:ser>
          <c:idx val="4"/>
          <c:order val="4"/>
          <c:tx>
            <c:strRef>
              <c:f>[Ábrák.xlsx]Indexek!$F$61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8.3084828368611266E-2"/>
                      <c:h val="7.15639505522208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E348-41FE-BEAA-C2453C9E5F77}"/>
                </c:ext>
              </c:extLst>
            </c:dLbl>
            <c:dLbl>
              <c:idx val="5"/>
              <c:layout>
                <c:manualLayout>
                  <c:x val="0"/>
                  <c:y val="2.74178258614000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348-41FE-BEAA-C2453C9E5F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[Ábrák.xlsx]Indexek!$A$62:$A$67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[Ábrák.xlsx]Indexek!$F$62:$F$67</c:f>
              <c:numCache>
                <c:formatCode>General\ "pont"</c:formatCode>
                <c:ptCount val="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348-41FE-BEAA-C2453C9E5F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'[Ábrák.xlsx]Új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4EE4F8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4EE4F8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B4-4621-B97D-DB4F63D044AB}"/>
              </c:ext>
            </c:extLst>
          </c:dPt>
          <c:dPt>
            <c:idx val="4"/>
            <c:marker>
              <c:symbol val="circle"/>
              <c:size val="14"/>
              <c:spPr>
                <a:solidFill>
                  <a:srgbClr val="4EE4F8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4EE4F8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B4-4621-B97D-DB4F63D044AB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B4-4621-B97D-DB4F63D04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verzió'!$A$56:$A$61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verzió'!$B$56:$B$61</c:f>
              <c:numCache>
                <c:formatCode>0%</c:formatCode>
                <c:ptCount val="6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3B4-4621-B97D-DB4F63D044AB}"/>
            </c:ext>
          </c:extLst>
        </c:ser>
        <c:ser>
          <c:idx val="1"/>
          <c:order val="1"/>
          <c:tx>
            <c:strRef>
              <c:f>'[Ábrák.xlsx]Új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B3B4-4621-B97D-DB4F63D044AB}"/>
              </c:ext>
            </c:extLst>
          </c:dPt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B4-4621-B97D-DB4F63D04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verzió'!$A$56:$A$61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verzió'!$C$56:$C$61</c:f>
              <c:numCache>
                <c:formatCode>0%</c:formatCode>
                <c:ptCount val="6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3B4-4621-B97D-DB4F63D044AB}"/>
            </c:ext>
          </c:extLst>
        </c:ser>
        <c:ser>
          <c:idx val="2"/>
          <c:order val="2"/>
          <c:tx>
            <c:strRef>
              <c:f>'[Ábrák.xlsx]Új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3B4-4621-B97D-DB4F63D04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verzió'!$A$56:$A$61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verzió'!$D$56:$D$61</c:f>
              <c:numCache>
                <c:formatCode>0%</c:formatCode>
                <c:ptCount val="6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3B4-4621-B97D-DB4F63D044AB}"/>
            </c:ext>
          </c:extLst>
        </c:ser>
        <c:ser>
          <c:idx val="3"/>
          <c:order val="3"/>
          <c:tx>
            <c:strRef>
              <c:f>'[Ábrák.xlsx]Új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3B4-4621-B97D-DB4F63D04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verzió'!$A$56:$A$61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verzió'!$E$56:$E$61</c:f>
              <c:numCache>
                <c:formatCode>0%</c:formatCode>
                <c:ptCount val="6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3B4-4621-B97D-DB4F63D044AB}"/>
            </c:ext>
          </c:extLst>
        </c:ser>
        <c:ser>
          <c:idx val="4"/>
          <c:order val="4"/>
          <c:tx>
            <c:strRef>
              <c:f>'[Ábrák.xlsx]Új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B3B4-4621-B97D-DB4F63D044AB}"/>
              </c:ext>
            </c:extLst>
          </c:dPt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3B4-4621-B97D-DB4F63D04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verzió'!$A$56:$A$61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verzió'!$F$56:$F$61</c:f>
              <c:numCache>
                <c:formatCode>0%</c:formatCode>
                <c:ptCount val="6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B3B4-4621-B97D-DB4F63D044AB}"/>
            </c:ext>
          </c:extLst>
        </c:ser>
        <c:ser>
          <c:idx val="5"/>
          <c:order val="5"/>
          <c:tx>
            <c:strRef>
              <c:f>'[Ábrák.xlsx]Új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635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4.2328042328043363E-3"/>
                  <c:y val="-3.8095238095238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3B4-4621-B97D-DB4F63D04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CC99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'[Ábrák.xlsx]Új verzió'!$A$56:$A$61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verzió'!$G$56:$G$61</c:f>
              <c:numCache>
                <c:formatCode>0%</c:formatCode>
                <c:ptCount val="6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B3B4-4621-B97D-DB4F63D044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5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90310720059853389"/>
          <c:h val="0.7124973240556846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verzió'!$L$63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6F-44B1-B0B7-5A9C858CCF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verzió'!$K$64:$K$69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verzió'!$L$64:$L$69</c:f>
              <c:numCache>
                <c:formatCode>0%</c:formatCode>
                <c:ptCount val="6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6F-44B1-B0B7-5A9C858CCFDD}"/>
            </c:ext>
          </c:extLst>
        </c:ser>
        <c:ser>
          <c:idx val="1"/>
          <c:order val="1"/>
          <c:tx>
            <c:strRef>
              <c:f>'Új verzió'!$M$63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6.5080312692968878E-3"/>
                  <c:y val="2.4806199127759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6F-44B1-B0B7-5A9C858CCF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verzió'!$K$64:$K$69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verzió'!$M$64:$M$69</c:f>
              <c:numCache>
                <c:formatCode>0%</c:formatCode>
                <c:ptCount val="6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E6F-44B1-B0B7-5A9C858CCFDD}"/>
            </c:ext>
          </c:extLst>
        </c:ser>
        <c:ser>
          <c:idx val="2"/>
          <c:order val="2"/>
          <c:tx>
            <c:strRef>
              <c:f>'Új verzió'!$N$63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6F-44B1-B0B7-5A9C858CCF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verzió'!$K$64:$K$69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verzió'!$N$64:$N$69</c:f>
              <c:numCache>
                <c:formatCode>0%</c:formatCode>
                <c:ptCount val="6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E6F-44B1-B0B7-5A9C858CCFDD}"/>
            </c:ext>
          </c:extLst>
        </c:ser>
        <c:ser>
          <c:idx val="3"/>
          <c:order val="3"/>
          <c:tx>
            <c:strRef>
              <c:f>'Új verzió'!$O$63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1.9090004527242332E-16"/>
                  <c:y val="-2.7286819040535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6F-44B1-B0B7-5A9C858CCF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verzió'!$K$64:$K$69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'Új verzió'!$O$64:$O$69</c:f>
              <c:numCache>
                <c:formatCode>0%</c:formatCode>
                <c:ptCount val="6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E6F-44B1-B0B7-5A9C858CC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402594517152808"/>
          <c:w val="0.78733398950131228"/>
          <c:h val="0.13137917759207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04997812773403"/>
          <c:y val="3.7662872169709587E-2"/>
          <c:w val="0.79522779965004375"/>
          <c:h val="0.78163049263822737"/>
        </c:manualLayout>
      </c:layout>
      <c:lineChart>
        <c:grouping val="standard"/>
        <c:varyColors val="0"/>
        <c:ser>
          <c:idx val="0"/>
          <c:order val="0"/>
          <c:tx>
            <c:strRef>
              <c:f>'[Ábrák.xlsx]Új verzió'!$B$81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4.7178669149182725E-3"/>
                  <c:y val="3.3595802376440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33-4BF5-8DA6-CA82DA831B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'[Ábrák.xlsx]Új verzió'!$A$82:$A$87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verzió'!$B$82:$B$87</c:f>
              <c:numCache>
                <c:formatCode>General</c:formatCode>
                <c:ptCount val="6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 formatCode="General\ &quot;pont&quot;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33-4BF5-8DA6-CA82DA831BE9}"/>
            </c:ext>
          </c:extLst>
        </c:ser>
        <c:ser>
          <c:idx val="1"/>
          <c:order val="1"/>
          <c:tx>
            <c:strRef>
              <c:f>'[Ábrák.xlsx]Új verzió'!$C$81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1.7298645519270509E-16"/>
                  <c:y val="2.799650198036622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33-4BF5-8DA6-CA82DA831B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'[Ábrák.xlsx]Új verzió'!$A$82:$A$87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verzió'!$C$82:$C$87</c:f>
              <c:numCache>
                <c:formatCode>General</c:formatCode>
                <c:ptCount val="6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 formatCode="General\ &quot;pont&quot;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333-4BF5-8DA6-CA82DA831BE9}"/>
            </c:ext>
          </c:extLst>
        </c:ser>
        <c:ser>
          <c:idx val="2"/>
          <c:order val="2"/>
          <c:tx>
            <c:strRef>
              <c:f>'[Ábrák.xlsx]Új verzió'!$D$81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1.7298645519270509E-16"/>
                  <c:y val="-2.5196851782330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33-4BF5-8DA6-CA82DA831B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'[Ábrák.xlsx]Új verzió'!$A$82:$A$87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verzió'!$D$82:$D$87</c:f>
              <c:numCache>
                <c:formatCode>General</c:formatCode>
                <c:ptCount val="6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 formatCode="General\ &quot;pont&quot;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333-4BF5-8DA6-CA82DA831BE9}"/>
            </c:ext>
          </c:extLst>
        </c:ser>
        <c:ser>
          <c:idx val="3"/>
          <c:order val="3"/>
          <c:tx>
            <c:strRef>
              <c:f>'[Ábrák.xlsx]Új verzió'!$E$81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-1.7298645519270509E-16"/>
                  <c:y val="1.39982509901833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33-4BF5-8DA6-CA82DA831B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'[Ábrák.xlsx]Új verzió'!$A$82:$A$87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verzió'!$E$82:$E$87</c:f>
              <c:numCache>
                <c:formatCode>General</c:formatCode>
                <c:ptCount val="6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 formatCode="General\ &quot;pont&quot;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333-4BF5-8DA6-CA82DA831BE9}"/>
            </c:ext>
          </c:extLst>
        </c:ser>
        <c:ser>
          <c:idx val="4"/>
          <c:order val="4"/>
          <c:tx>
            <c:strRef>
              <c:f>'[Ábrák.xlsx]Új verzió'!$F$81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5"/>
              <c:layout>
                <c:manualLayout>
                  <c:x val="1.1794667287293519E-3"/>
                  <c:y val="2.51968517823300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33-4BF5-8DA6-CA82DA831B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'[Ábrák.xlsx]Új verzió'!$A$82:$A$87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verzió'!$F$82:$F$87</c:f>
              <c:numCache>
                <c:formatCode>General</c:formatCode>
                <c:ptCount val="6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 formatCode="General\ &quot;pont&quot;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333-4BF5-8DA6-CA82DA831B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Nő</a:t>
                </a:r>
                <a:r>
                  <a:rPr lang="hu-HU"/>
                  <a:t>   </a:t>
                </a:r>
                <a:r>
                  <a:rPr lang="hu-HU" baseline="0"/>
                  <a:t> </a:t>
                </a:r>
                <a:r>
                  <a:rPr lang="hu-HU" b="1" baseline="0">
                    <a:solidFill>
                      <a:srgbClr val="FF0000"/>
                    </a:solidFill>
                  </a:rPr>
                  <a:t>Csökken</a:t>
                </a:r>
                <a:endParaRPr lang="hu-HU" b="1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5937292213473313"/>
              <c:y val="0.506181672836928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'[Ábrák.xlsx]Új verzió'!$B$101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4EE4F8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4EE4F8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4EE4F8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4EE4F8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BA6-4346-A6EC-7B9AA4B4669E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4EE4F8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4EE4F8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BA6-4346-A6EC-7B9AA4B4669E}"/>
              </c:ext>
            </c:extLst>
          </c:dPt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A6-4346-A6EC-7B9AA4B46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verzió'!$A$102:$A$107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verzió'!$B$102:$B$107</c:f>
              <c:numCache>
                <c:formatCode>0%</c:formatCode>
                <c:ptCount val="6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BA6-4346-A6EC-7B9AA4B4669E}"/>
            </c:ext>
          </c:extLst>
        </c:ser>
        <c:ser>
          <c:idx val="1"/>
          <c:order val="1"/>
          <c:tx>
            <c:strRef>
              <c:f>'[Ábrák.xlsx]Új verzió'!$C$101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BA6-4346-A6EC-7B9AA4B4669E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FBA6-4346-A6EC-7B9AA4B4669E}"/>
              </c:ext>
            </c:extLst>
          </c:dPt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BA6-4346-A6EC-7B9AA4B46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verzió'!$A$102:$A$107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verzió'!$C$102:$C$107</c:f>
              <c:numCache>
                <c:formatCode>0%</c:formatCode>
                <c:ptCount val="6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BA6-4346-A6EC-7B9AA4B4669E}"/>
            </c:ext>
          </c:extLst>
        </c:ser>
        <c:ser>
          <c:idx val="2"/>
          <c:order val="2"/>
          <c:tx>
            <c:strRef>
              <c:f>'[Ábrák.xlsx]Új verzió'!$D$101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FBA6-4346-A6EC-7B9AA4B4669E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FBA6-4346-A6EC-7B9AA4B4669E}"/>
              </c:ext>
            </c:extLst>
          </c:dPt>
          <c:dPt>
            <c:idx val="2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FBA6-4346-A6EC-7B9AA4B4669E}"/>
              </c:ext>
            </c:extLst>
          </c:dPt>
          <c:dPt>
            <c:idx val="3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FBA6-4346-A6EC-7B9AA4B4669E}"/>
              </c:ext>
            </c:extLst>
          </c:dPt>
          <c:dLbls>
            <c:delete val="1"/>
          </c:dLbls>
          <c:cat>
            <c:strRef>
              <c:f>'[Ábrák.xlsx]Új verzió'!$A$102:$A$107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verzió'!$D$102:$D$107</c:f>
              <c:numCache>
                <c:formatCode>0%</c:formatCode>
                <c:ptCount val="6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FBA6-4346-A6EC-7B9AA4B4669E}"/>
            </c:ext>
          </c:extLst>
        </c:ser>
        <c:ser>
          <c:idx val="3"/>
          <c:order val="3"/>
          <c:tx>
            <c:strRef>
              <c:f>'[Ábrák.xlsx]Új verzió'!$E$101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BA6-4346-A6EC-7B9AA4B46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verzió'!$A$102:$A$107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verzió'!$E$102:$E$107</c:f>
              <c:numCache>
                <c:formatCode>0%</c:formatCode>
                <c:ptCount val="6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FBA6-4346-A6EC-7B9AA4B4669E}"/>
            </c:ext>
          </c:extLst>
        </c:ser>
        <c:ser>
          <c:idx val="4"/>
          <c:order val="4"/>
          <c:tx>
            <c:strRef>
              <c:f>'[Ábrák.xlsx]Új verzió'!$F$101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FBA6-4346-A6EC-7B9AA4B4669E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FBA6-4346-A6EC-7B9AA4B4669E}"/>
              </c:ext>
            </c:extLst>
          </c:dPt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BA6-4346-A6EC-7B9AA4B46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verzió'!$A$102:$A$107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verzió'!$F$102:$F$107</c:f>
              <c:numCache>
                <c:formatCode>0%</c:formatCode>
                <c:ptCount val="6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FBA6-4346-A6EC-7B9AA4B4669E}"/>
            </c:ext>
          </c:extLst>
        </c:ser>
        <c:ser>
          <c:idx val="5"/>
          <c:order val="5"/>
          <c:tx>
            <c:strRef>
              <c:f>'[Ábrák.xlsx]Új verzió'!$G$101</c:f>
              <c:strCache>
                <c:ptCount val="1"/>
                <c:pt idx="0">
                  <c:v>NHP</c:v>
                </c:pt>
              </c:strCache>
            </c:strRef>
          </c:tx>
          <c:spPr>
            <a:ln w="635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rgbClr val="B87F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79249F4-497A-4093-81BF-980E50C4BDE1}" type="VALUE">
                      <a:rPr lang="en-US">
                        <a:solidFill>
                          <a:srgbClr val="B87F00"/>
                        </a:solidFill>
                      </a:rPr>
                      <a:pPr>
                        <a:defRPr b="1">
                          <a:solidFill>
                            <a:srgbClr val="B87F00"/>
                          </a:solidFill>
                        </a:defRPr>
                      </a:pPr>
                      <a:t>[ÉRTÉK]</a:t>
                    </a:fld>
                    <a:endParaRPr lang="hu-H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FBA6-4346-A6EC-7B9AA4B46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'[Ábrák.xlsx]Új verzió'!$A$102:$A$107</c:f>
              <c:strCache>
                <c:ptCount val="6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</c:strCache>
            </c:strRef>
          </c:cat>
          <c:val>
            <c:numRef>
              <c:f>'[Ábrák.xlsx]Új verzió'!$G$102:$G$107</c:f>
              <c:numCache>
                <c:formatCode>0%</c:formatCode>
                <c:ptCount val="6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FBA6-4346-A6EC-7B9AA4B466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1200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14 százalékponttal meghaladta a leépítést tervezők arányát, és továbbra is viszonylag magas szinten (38 pont) áll a beruházási tervek mutatója is.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ipar és építőipar helyzete továbbra is számottevően jobb a szolgáltató szektorhoz képest, azonban utóbbi helyzete tovább javult áprilisról májusra.</a:t>
          </a: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elmúlt 6 hónapban fokozatosan, májusban kismértékben javult. Az index értéke a decemberi -14 pontról +10 pontra emelkedett májusra.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megítélése jelentősen javult, míg a várakozások továbbra is magasan alakultak, de kissé csökkentek áprilisról májusra.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 b="1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Minden méretkategóriában növekedett az átlagos kapacitás-kihasználtság és a bevételi szint az előző havi eredményekhez képest.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B7CE9B85-DC04-4579-A2C9-36EC29DFB63A}" type="pres">
      <dgm:prSet presAssocID="{B0552AC1-6EED-4FFA-A589-5ACAA160C5BD}" presName="text_3" presStyleLbl="node1" presStyleIdx="2" presStyleCnt="5">
        <dgm:presLayoutVars>
          <dgm:bulletEnabled val="1"/>
        </dgm:presLayoutVars>
      </dgm:prSet>
      <dgm:spPr/>
    </dgm:pt>
    <dgm:pt modelId="{4359E84A-00FB-40B4-82BF-385607AFE673}" type="pres">
      <dgm:prSet presAssocID="{B0552AC1-6EED-4FFA-A589-5ACAA160C5BD}" presName="accent_3" presStyleCnt="0"/>
      <dgm:spPr/>
    </dgm:pt>
    <dgm:pt modelId="{82F133F8-7C15-4DD9-B3E2-5D84DD304E85}" type="pres">
      <dgm:prSet presAssocID="{B0552AC1-6EED-4FFA-A589-5ACAA160C5BD}" presName="accentRepeatNode" presStyleLbl="solidFgAcc1" presStyleIdx="2" presStyleCnt="5"/>
      <dgm:spPr/>
    </dgm:pt>
    <dgm:pt modelId="{F3CA7E0B-3342-459D-8CB1-B610C502D60C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CA5AB6FF-1C71-4102-84B9-737561895EA5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343C33B1-59E7-4493-8570-E8605C2C3A34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59A33DC9-1C54-474B-BBA9-693E068EF37C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4E814822-EC9D-485E-924D-10ADFC776FB8}" type="presOf" srcId="{7B412FF0-ADD8-4AE4-B6D6-DB1BD0A87CCF}" destId="{343C33B1-59E7-4493-8570-E8605C2C3A34}" srcOrd="0" destOrd="0" presId="urn:microsoft.com/office/officeart/2008/layout/VerticalCurvedList"/>
    <dgm:cxn modelId="{B7055035-6E87-4AAF-B185-E0C7E0ABED7E}" type="presOf" srcId="{B0552AC1-6EED-4FFA-A589-5ACAA160C5BD}" destId="{B7CE9B85-DC04-4579-A2C9-36EC29DFB63A}" srcOrd="0" destOrd="0" presId="urn:microsoft.com/office/officeart/2008/layout/VerticalCurvedList"/>
    <dgm:cxn modelId="{2CA2913C-5C37-41D5-B19D-70CA2DE568B2}" type="presOf" srcId="{6090B06F-4AFE-4CE9-897E-51A54A1D377A}" destId="{F3CA7E0B-3342-459D-8CB1-B610C502D60C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C715FD5A-3DEE-4487-B355-C42A4B421C73}" srcId="{68E21B0D-CBAC-4EA7-97F3-94026FF8C51F}" destId="{B0552AC1-6EED-4FFA-A589-5ACAA160C5BD}" srcOrd="2" destOrd="0" parTransId="{90526790-6559-4816-B398-0C921881DA01}" sibTransId="{06490B24-6FD1-460A-BE1E-A6F2B9EFB6F4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3766DA2B-6391-4E03-8C9A-B0B462386010}" type="presParOf" srcId="{A55778FD-1C20-4749-B692-0C762B0462F2}" destId="{B7CE9B85-DC04-4579-A2C9-36EC29DFB63A}" srcOrd="5" destOrd="0" presId="urn:microsoft.com/office/officeart/2008/layout/VerticalCurvedList"/>
    <dgm:cxn modelId="{662A900C-E265-4968-BA72-D69FA636A85B}" type="presParOf" srcId="{A55778FD-1C20-4749-B692-0C762B0462F2}" destId="{4359E84A-00FB-40B4-82BF-385607AFE673}" srcOrd="6" destOrd="0" presId="urn:microsoft.com/office/officeart/2008/layout/VerticalCurvedList"/>
    <dgm:cxn modelId="{B4E6AAD2-6E85-4F57-B323-79BCF7897A4A}" type="presParOf" srcId="{4359E84A-00FB-40B4-82BF-385607AFE673}" destId="{82F133F8-7C15-4DD9-B3E2-5D84DD304E85}" srcOrd="0" destOrd="0" presId="urn:microsoft.com/office/officeart/2008/layout/VerticalCurvedList"/>
    <dgm:cxn modelId="{F4069098-AF33-4B8D-BC94-CFACE893567E}" type="presParOf" srcId="{A55778FD-1C20-4749-B692-0C762B0462F2}" destId="{F3CA7E0B-3342-459D-8CB1-B610C502D60C}" srcOrd="7" destOrd="0" presId="urn:microsoft.com/office/officeart/2008/layout/VerticalCurvedList"/>
    <dgm:cxn modelId="{919281CA-1D7E-480F-AEF0-5753896A5E0A}" type="presParOf" srcId="{A55778FD-1C20-4749-B692-0C762B0462F2}" destId="{CA5AB6FF-1C71-4102-84B9-737561895EA5}" srcOrd="8" destOrd="0" presId="urn:microsoft.com/office/officeart/2008/layout/VerticalCurvedList"/>
    <dgm:cxn modelId="{5742DA14-321B-4670-86AE-0DEEE3E2E0A7}" type="presParOf" srcId="{CA5AB6FF-1C71-4102-84B9-737561895EA5}" destId="{F9B28654-D436-4056-A83D-E81A90D53409}" srcOrd="0" destOrd="0" presId="urn:microsoft.com/office/officeart/2008/layout/VerticalCurvedList"/>
    <dgm:cxn modelId="{F19C9D0B-2CA1-41B8-B71A-1527A419A272}" type="presParOf" srcId="{A55778FD-1C20-4749-B692-0C762B0462F2}" destId="{343C33B1-59E7-4493-8570-E8605C2C3A34}" srcOrd="9" destOrd="0" presId="urn:microsoft.com/office/officeart/2008/layout/VerticalCurvedList"/>
    <dgm:cxn modelId="{C7902E34-22A7-49BF-AE5C-C5D02F2736F3}" type="presParOf" srcId="{A55778FD-1C20-4749-B692-0C762B0462F2}" destId="{59A33DC9-1C54-474B-BBA9-693E068EF37C}" srcOrd="10" destOrd="0" presId="urn:microsoft.com/office/officeart/2008/layout/VerticalCurvedList"/>
    <dgm:cxn modelId="{EC9016E0-E4FE-4E4A-80BF-A0101F0B3E2C}" type="presParOf" srcId="{59A33DC9-1C54-474B-BBA9-693E068EF37C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FF1BECFD-0FA3-4ACF-93B7-020C56FA3802}">
      <dgm:prSet custT="1"/>
      <dgm:spPr>
        <a:ln>
          <a:noFill/>
        </a:ln>
      </dgm:spPr>
      <dgm:t>
        <a:bodyPr/>
        <a:lstStyle/>
        <a:p>
          <a:pPr>
            <a:lnSpc>
              <a:spcPct val="90000"/>
            </a:lnSpc>
          </a:pPr>
          <a:r>
            <a:rPr lang="hu-HU" sz="1800" b="1" dirty="0">
              <a:solidFill>
                <a:srgbClr val="002060"/>
              </a:solidFill>
              <a:latin typeface="Calibri"/>
              <a:ea typeface="+mn-ea"/>
              <a:cs typeface="+mn-cs"/>
            </a:rPr>
            <a:t>Az exportárbevétel átlagosan 106 százaléka a járvány előtti szintnek, ami  2 százalékponttal nagyobb, mint az előző hónapban tapasztalt érték. </a:t>
          </a:r>
          <a:endParaRPr lang="hu-HU" sz="1800" b="1" dirty="0">
            <a:solidFill>
              <a:srgbClr val="002060"/>
            </a:solidFill>
          </a:endParaRPr>
        </a:p>
      </dgm:t>
    </dgm:pt>
    <dgm:pt modelId="{6D615822-577D-4BE6-9194-8B7256958D1E}" type="parTrans" cxnId="{5A34FA94-97FE-430F-9270-FDFAE27F7430}">
      <dgm:prSet/>
      <dgm:spPr/>
      <dgm:t>
        <a:bodyPr/>
        <a:lstStyle/>
        <a:p>
          <a:endParaRPr lang="hu-HU" sz="2000"/>
        </a:p>
      </dgm:t>
    </dgm:pt>
    <dgm:pt modelId="{9C266FBF-3221-4969-A6F0-C5C337D5E5F8}" type="sibTrans" cxnId="{5A34FA94-97FE-430F-9270-FDFAE27F7430}">
      <dgm:prSet/>
      <dgm:spPr/>
      <dgm:t>
        <a:bodyPr/>
        <a:lstStyle/>
        <a:p>
          <a:endParaRPr lang="hu-HU" sz="2000"/>
        </a:p>
      </dgm:t>
    </dgm:pt>
    <dgm:pt modelId="{9F0BB079-A7C6-4538-B0AC-F361AEDBD8EE}">
      <dgm:prSet custT="1"/>
      <dgm:spPr>
        <a:ln>
          <a:noFill/>
        </a:ln>
      </dgm:spPr>
      <dgm:t>
        <a:bodyPr/>
        <a:lstStyle/>
        <a:p>
          <a:r>
            <a:rPr lang="hu-HU" sz="1800" b="1" kern="1200" dirty="0">
              <a:solidFill>
                <a:srgbClr val="002060"/>
              </a:solidFill>
            </a:rPr>
            <a:t>A kapacitás-kihasználtság átlagosan 101 százaléka a járvány előtti szintnek, ami a válaszadók várakozásai szerint 105 százalékra fog növekedni a következő 3 hónapban.</a:t>
          </a:r>
          <a:endParaRPr lang="hu-HU" sz="1800" b="1" kern="1200" dirty="0">
            <a:solidFill>
              <a:srgbClr val="002060"/>
            </a:solidFill>
            <a:latin typeface="Calibri"/>
            <a:ea typeface="+mn-ea"/>
            <a:cs typeface="+mn-cs"/>
          </a:endParaRPr>
        </a:p>
      </dgm:t>
    </dgm:pt>
    <dgm:pt modelId="{5BBBA5AB-44F0-4E4C-BF47-2A521FE28424}" type="parTrans" cxnId="{8E5230D6-D826-48D6-AC78-6E33AB605594}">
      <dgm:prSet/>
      <dgm:spPr/>
      <dgm:t>
        <a:bodyPr/>
        <a:lstStyle/>
        <a:p>
          <a:endParaRPr lang="hu-HU" sz="2000"/>
        </a:p>
      </dgm:t>
    </dgm:pt>
    <dgm:pt modelId="{C21125D0-6A75-4373-A80D-71C745181A46}" type="sibTrans" cxnId="{8E5230D6-D826-48D6-AC78-6E33AB605594}">
      <dgm:prSet/>
      <dgm:spPr/>
      <dgm:t>
        <a:bodyPr/>
        <a:lstStyle/>
        <a:p>
          <a:endParaRPr lang="hu-HU" sz="2000"/>
        </a:p>
      </dgm:t>
    </dgm:pt>
    <dgm:pt modelId="{EB7C5825-B047-4015-BE71-8B077C6BFF2F}">
      <dgm:prSet custT="1"/>
      <dgm:spPr>
        <a:ln>
          <a:noFill/>
        </a:ln>
      </dgm:spPr>
      <dgm:t>
        <a:bodyPr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válaszadók 65 százaléka tapasztalt valamilyen nehézséget a termelési szint növelése kapcsán, ami 3 százalékponttal alacsonyabb az előző hónapban tapasztalt arányhoz képest.</a:t>
          </a:r>
        </a:p>
      </dgm:t>
    </dgm:pt>
    <dgm:pt modelId="{F9D4CA3F-29AD-4C4E-B2CB-13A6A8845AA7}" type="parTrans" cxnId="{4DC47D40-ACEA-4202-9BB9-1A695C87EABF}">
      <dgm:prSet/>
      <dgm:spPr/>
      <dgm:t>
        <a:bodyPr/>
        <a:lstStyle/>
        <a:p>
          <a:endParaRPr lang="hu-HU"/>
        </a:p>
      </dgm:t>
    </dgm:pt>
    <dgm:pt modelId="{1207267B-F5C6-4993-967F-21F578F85A29}" type="sibTrans" cxnId="{4DC47D40-ACEA-4202-9BB9-1A695C87EABF}">
      <dgm:prSet/>
      <dgm:spPr/>
      <dgm:t>
        <a:bodyPr/>
        <a:lstStyle/>
        <a:p>
          <a:endParaRPr lang="hu-HU"/>
        </a:p>
      </dgm:t>
    </dgm:pt>
    <dgm:pt modelId="{DE0E7DD2-1CFE-4403-ADE8-C9D85AC184EE}">
      <dgm:prSet custT="1"/>
      <dgm:spPr>
        <a:ln>
          <a:solidFill>
            <a:schemeClr val="bg1"/>
          </a:solidFill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hazai gazdasági folyamatok szempontjából kulcskérdés a legnagyobb exportőr vállalatok helyzete, ezért az MNB havi gyakorisággal felmérést végez az ország 100 legnagyobb exportbevétellel rendelkező vállalatának körében is. </a:t>
          </a:r>
          <a:r>
            <a:rPr lang="hu-HU" sz="1800" b="1" kern="1200" dirty="0">
              <a:solidFill>
                <a:srgbClr val="002060"/>
              </a:solidFill>
            </a:rPr>
            <a:t>A válaszok május 3-14. között érkeztek.</a:t>
          </a:r>
          <a:endParaRPr lang="hu-HU" sz="1800" b="1" kern="1200" dirty="0">
            <a:solidFill>
              <a:srgbClr val="002060"/>
            </a:solidFill>
            <a:latin typeface="Calibri"/>
            <a:ea typeface="+mn-ea"/>
            <a:cs typeface="+mn-cs"/>
          </a:endParaRPr>
        </a:p>
      </dgm:t>
    </dgm:pt>
    <dgm:pt modelId="{F2058B6F-90E8-4F61-A290-C2BBA6A1DB90}" type="parTrans" cxnId="{0A7D711A-07CD-4B7D-A95F-612F71117811}">
      <dgm:prSet/>
      <dgm:spPr/>
      <dgm:t>
        <a:bodyPr/>
        <a:lstStyle/>
        <a:p>
          <a:endParaRPr lang="hu-HU"/>
        </a:p>
      </dgm:t>
    </dgm:pt>
    <dgm:pt modelId="{AE252C72-68A9-42D5-AECE-A4057ADE9E5E}" type="sibTrans" cxnId="{0A7D711A-07CD-4B7D-A95F-612F71117811}">
      <dgm:prSet/>
      <dgm:spPr/>
      <dgm:t>
        <a:bodyPr/>
        <a:lstStyle/>
        <a:p>
          <a:endParaRPr lang="hu-HU"/>
        </a:p>
      </dgm:t>
    </dgm:pt>
    <dgm:pt modelId="{C7F81201-8503-48FB-A951-3D6411CF10A0}">
      <dgm:prSet custT="1"/>
      <dgm:spPr>
        <a:ln>
          <a:noFill/>
        </a:ln>
      </dgm:spPr>
      <dgm:t>
        <a:bodyPr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jegybank ezúton is szeretné megköszönni, hogy a felmérésekben résztvevők együttműködésükkel segítik az MNB munkáját.</a:t>
          </a:r>
        </a:p>
      </dgm:t>
    </dgm:pt>
    <dgm:pt modelId="{EA011E16-0384-4279-889E-320489D82A4D}" type="parTrans" cxnId="{597F688A-5D75-4C11-ABE8-E5AB40479383}">
      <dgm:prSet/>
      <dgm:spPr/>
      <dgm:t>
        <a:bodyPr/>
        <a:lstStyle/>
        <a:p>
          <a:endParaRPr lang="hu-HU"/>
        </a:p>
      </dgm:t>
    </dgm:pt>
    <dgm:pt modelId="{4177B7E0-B8D2-445F-BFB6-D40C5443089E}" type="sibTrans" cxnId="{597F688A-5D75-4C11-ABE8-E5AB40479383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A15B031D-59EC-40CE-A521-31B5178AC113}" type="pres">
      <dgm:prSet presAssocID="{DE0E7DD2-1CFE-4403-ADE8-C9D85AC184EE}" presName="text_1" presStyleLbl="node1" presStyleIdx="0" presStyleCnt="5">
        <dgm:presLayoutVars>
          <dgm:bulletEnabled val="1"/>
        </dgm:presLayoutVars>
      </dgm:prSet>
      <dgm:spPr/>
    </dgm:pt>
    <dgm:pt modelId="{4736508D-2C1D-43B1-BEFD-9B56A6DD641E}" type="pres">
      <dgm:prSet presAssocID="{DE0E7DD2-1CFE-4403-ADE8-C9D85AC184EE}" presName="accent_1" presStyleCnt="0"/>
      <dgm:spPr/>
    </dgm:pt>
    <dgm:pt modelId="{D5C4882C-A349-4D45-82D2-B0A0A0B7ED97}" type="pres">
      <dgm:prSet presAssocID="{DE0E7DD2-1CFE-4403-ADE8-C9D85AC184EE}" presName="accentRepeatNode" presStyleLbl="solidFgAcc1" presStyleIdx="0" presStyleCnt="5"/>
      <dgm:spPr/>
    </dgm:pt>
    <dgm:pt modelId="{59376A8A-D60F-4AD4-BEB3-5C64EA2838E1}" type="pres">
      <dgm:prSet presAssocID="{FF1BECFD-0FA3-4ACF-93B7-020C56FA3802}" presName="text_2" presStyleLbl="node1" presStyleIdx="1" presStyleCnt="5">
        <dgm:presLayoutVars>
          <dgm:bulletEnabled val="1"/>
        </dgm:presLayoutVars>
      </dgm:prSet>
      <dgm:spPr/>
    </dgm:pt>
    <dgm:pt modelId="{92264492-C661-4521-96D7-A64D73E5A1C1}" type="pres">
      <dgm:prSet presAssocID="{FF1BECFD-0FA3-4ACF-93B7-020C56FA3802}" presName="accent_2" presStyleCnt="0"/>
      <dgm:spPr/>
    </dgm:pt>
    <dgm:pt modelId="{2E82C3C7-A0A9-4721-9428-871A7AC25D8A}" type="pres">
      <dgm:prSet presAssocID="{FF1BECFD-0FA3-4ACF-93B7-020C56FA3802}" presName="accentRepeatNode" presStyleLbl="solidFgAcc1" presStyleIdx="1" presStyleCnt="5"/>
      <dgm:spPr/>
    </dgm:pt>
    <dgm:pt modelId="{D07533CE-B12A-4E27-80BE-E168926F3053}" type="pres">
      <dgm:prSet presAssocID="{9F0BB079-A7C6-4538-B0AC-F361AEDBD8EE}" presName="text_3" presStyleLbl="node1" presStyleIdx="2" presStyleCnt="5">
        <dgm:presLayoutVars>
          <dgm:bulletEnabled val="1"/>
        </dgm:presLayoutVars>
      </dgm:prSet>
      <dgm:spPr/>
    </dgm:pt>
    <dgm:pt modelId="{9B588852-DAE4-42C0-81E2-AAAE580E7281}" type="pres">
      <dgm:prSet presAssocID="{9F0BB079-A7C6-4538-B0AC-F361AEDBD8EE}" presName="accent_3" presStyleCnt="0"/>
      <dgm:spPr/>
    </dgm:pt>
    <dgm:pt modelId="{4AE510EE-747E-4444-9BF4-037D310583AE}" type="pres">
      <dgm:prSet presAssocID="{9F0BB079-A7C6-4538-B0AC-F361AEDBD8EE}" presName="accentRepeatNode" presStyleLbl="solidFgAcc1" presStyleIdx="2" presStyleCnt="5"/>
      <dgm:spPr/>
    </dgm:pt>
    <dgm:pt modelId="{D46E4440-A3F3-44E5-9FB2-B3C1270D1DEE}" type="pres">
      <dgm:prSet presAssocID="{EB7C5825-B047-4015-BE71-8B077C6BFF2F}" presName="text_4" presStyleLbl="node1" presStyleIdx="3" presStyleCnt="5">
        <dgm:presLayoutVars>
          <dgm:bulletEnabled val="1"/>
        </dgm:presLayoutVars>
      </dgm:prSet>
      <dgm:spPr/>
    </dgm:pt>
    <dgm:pt modelId="{43B828FF-27F9-49A8-9B6E-9FA168B9F908}" type="pres">
      <dgm:prSet presAssocID="{EB7C5825-B047-4015-BE71-8B077C6BFF2F}" presName="accent_4" presStyleCnt="0"/>
      <dgm:spPr/>
    </dgm:pt>
    <dgm:pt modelId="{44F6C57C-1808-443C-885F-28B50685D08D}" type="pres">
      <dgm:prSet presAssocID="{EB7C5825-B047-4015-BE71-8B077C6BFF2F}" presName="accentRepeatNode" presStyleLbl="solidFgAcc1" presStyleIdx="3" presStyleCnt="5"/>
      <dgm:spPr/>
    </dgm:pt>
    <dgm:pt modelId="{37B39417-26B4-4399-8A47-B854BB6877A1}" type="pres">
      <dgm:prSet presAssocID="{C7F81201-8503-48FB-A951-3D6411CF10A0}" presName="text_5" presStyleLbl="node1" presStyleIdx="4" presStyleCnt="5">
        <dgm:presLayoutVars>
          <dgm:bulletEnabled val="1"/>
        </dgm:presLayoutVars>
      </dgm:prSet>
      <dgm:spPr/>
    </dgm:pt>
    <dgm:pt modelId="{698BAE7B-B91A-480C-9C8C-379D06106109}" type="pres">
      <dgm:prSet presAssocID="{C7F81201-8503-48FB-A951-3D6411CF10A0}" presName="accent_5" presStyleCnt="0"/>
      <dgm:spPr/>
    </dgm:pt>
    <dgm:pt modelId="{D0A6634F-CA96-4C31-8542-FB02F42035E5}" type="pres">
      <dgm:prSet presAssocID="{C7F81201-8503-48FB-A951-3D6411CF10A0}" presName="accentRepeatNode" presStyleLbl="solidFgAcc1" presStyleIdx="4" presStyleCnt="5"/>
      <dgm:spPr/>
    </dgm:pt>
  </dgm:ptLst>
  <dgm:cxnLst>
    <dgm:cxn modelId="{3E354C06-212A-4C20-AB21-17EF42C1E417}" type="presOf" srcId="{DE0E7DD2-1CFE-4403-ADE8-C9D85AC184EE}" destId="{A15B031D-59EC-40CE-A521-31B5178AC113}" srcOrd="0" destOrd="0" presId="urn:microsoft.com/office/officeart/2008/layout/VerticalCurvedList"/>
    <dgm:cxn modelId="{F1ABD409-D3B3-4075-9FD8-129EAB4ED65F}" type="presOf" srcId="{EB7C5825-B047-4015-BE71-8B077C6BFF2F}" destId="{D46E4440-A3F3-44E5-9FB2-B3C1270D1DEE}" srcOrd="0" destOrd="0" presId="urn:microsoft.com/office/officeart/2008/layout/VerticalCurvedList"/>
    <dgm:cxn modelId="{A1406219-E05F-472D-9DEF-46DFAE878DD6}" type="presOf" srcId="{9F0BB079-A7C6-4538-B0AC-F361AEDBD8EE}" destId="{D07533CE-B12A-4E27-80BE-E168926F3053}" srcOrd="0" destOrd="0" presId="urn:microsoft.com/office/officeart/2008/layout/VerticalCurvedList"/>
    <dgm:cxn modelId="{0A7D711A-07CD-4B7D-A95F-612F71117811}" srcId="{68E21B0D-CBAC-4EA7-97F3-94026FF8C51F}" destId="{DE0E7DD2-1CFE-4403-ADE8-C9D85AC184EE}" srcOrd="0" destOrd="0" parTransId="{F2058B6F-90E8-4F61-A290-C2BBA6A1DB90}" sibTransId="{AE252C72-68A9-42D5-AECE-A4057ADE9E5E}"/>
    <dgm:cxn modelId="{4DC47D40-ACEA-4202-9BB9-1A695C87EABF}" srcId="{68E21B0D-CBAC-4EA7-97F3-94026FF8C51F}" destId="{EB7C5825-B047-4015-BE71-8B077C6BFF2F}" srcOrd="3" destOrd="0" parTransId="{F9D4CA3F-29AD-4C4E-B2CB-13A6A8845AA7}" sibTransId="{1207267B-F5C6-4993-967F-21F578F85A29}"/>
    <dgm:cxn modelId="{597F688A-5D75-4C11-ABE8-E5AB40479383}" srcId="{68E21B0D-CBAC-4EA7-97F3-94026FF8C51F}" destId="{C7F81201-8503-48FB-A951-3D6411CF10A0}" srcOrd="4" destOrd="0" parTransId="{EA011E16-0384-4279-889E-320489D82A4D}" sibTransId="{4177B7E0-B8D2-445F-BFB6-D40C5443089E}"/>
    <dgm:cxn modelId="{5A34FA94-97FE-430F-9270-FDFAE27F7430}" srcId="{68E21B0D-CBAC-4EA7-97F3-94026FF8C51F}" destId="{FF1BECFD-0FA3-4ACF-93B7-020C56FA3802}" srcOrd="1" destOrd="0" parTransId="{6D615822-577D-4BE6-9194-8B7256958D1E}" sibTransId="{9C266FBF-3221-4969-A6F0-C5C337D5E5F8}"/>
    <dgm:cxn modelId="{27D53497-1D61-4051-A2FF-81682B681FE6}" type="presOf" srcId="{FF1BECFD-0FA3-4ACF-93B7-020C56FA3802}" destId="{59376A8A-D60F-4AD4-BEB3-5C64EA2838E1}" srcOrd="0" destOrd="0" presId="urn:microsoft.com/office/officeart/2008/layout/VerticalCurvedList"/>
    <dgm:cxn modelId="{8E5230D6-D826-48D6-AC78-6E33AB605594}" srcId="{68E21B0D-CBAC-4EA7-97F3-94026FF8C51F}" destId="{9F0BB079-A7C6-4538-B0AC-F361AEDBD8EE}" srcOrd="2" destOrd="0" parTransId="{5BBBA5AB-44F0-4E4C-BF47-2A521FE28424}" sibTransId="{C21125D0-6A75-4373-A80D-71C745181A46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E3D0CEEB-B70F-4E19-AD87-F61D276E2EC4}" type="presOf" srcId="{AE252C72-68A9-42D5-AECE-A4057ADE9E5E}" destId="{505EA83E-D553-40FD-9833-4CCEE38D3EC5}" srcOrd="0" destOrd="0" presId="urn:microsoft.com/office/officeart/2008/layout/VerticalCurvedList"/>
    <dgm:cxn modelId="{5A525BF5-6913-417D-8506-02C62736AB31}" type="presOf" srcId="{C7F81201-8503-48FB-A951-3D6411CF10A0}" destId="{37B39417-26B4-4399-8A47-B854BB6877A1}" srcOrd="0" destOrd="0" presId="urn:microsoft.com/office/officeart/2008/layout/VerticalCurvedList"/>
    <dgm:cxn modelId="{9CC58F6A-3AC7-4DD5-990D-C621C15D69C8}" type="presParOf" srcId="{43AF2C7F-9D4D-4A49-8B13-6A831E89864E}" destId="{A55778FD-1C20-4749-B692-0C762B0462F2}" srcOrd="0" destOrd="0" presId="urn:microsoft.com/office/officeart/2008/layout/VerticalCurvedList"/>
    <dgm:cxn modelId="{AC8C4D65-CB1C-4BC1-B569-C05F00F38126}" type="presParOf" srcId="{A55778FD-1C20-4749-B692-0C762B0462F2}" destId="{856534C4-DC8B-4E2A-AF30-1D1792EC9544}" srcOrd="0" destOrd="0" presId="urn:microsoft.com/office/officeart/2008/layout/VerticalCurvedList"/>
    <dgm:cxn modelId="{6A6F33CF-B478-408B-8C65-CE86B84CC05A}" type="presParOf" srcId="{856534C4-DC8B-4E2A-AF30-1D1792EC9544}" destId="{1B64F6A8-1B16-4DC6-A510-2EB268F3947C}" srcOrd="0" destOrd="0" presId="urn:microsoft.com/office/officeart/2008/layout/VerticalCurvedList"/>
    <dgm:cxn modelId="{0BF860D6-246B-4559-BD13-98BC5456C834}" type="presParOf" srcId="{856534C4-DC8B-4E2A-AF30-1D1792EC9544}" destId="{505EA83E-D553-40FD-9833-4CCEE38D3EC5}" srcOrd="1" destOrd="0" presId="urn:microsoft.com/office/officeart/2008/layout/VerticalCurvedList"/>
    <dgm:cxn modelId="{4238F15D-11AC-4CF2-B5B7-292FCF555E13}" type="presParOf" srcId="{856534C4-DC8B-4E2A-AF30-1D1792EC9544}" destId="{297420CF-4700-40BE-A0C5-61932E931679}" srcOrd="2" destOrd="0" presId="urn:microsoft.com/office/officeart/2008/layout/VerticalCurvedList"/>
    <dgm:cxn modelId="{C37E6F78-4F9B-4206-BA81-7269828E8A25}" type="presParOf" srcId="{856534C4-DC8B-4E2A-AF30-1D1792EC9544}" destId="{0DAADFA9-AE67-4DDD-8B74-47EC6C91FA3A}" srcOrd="3" destOrd="0" presId="urn:microsoft.com/office/officeart/2008/layout/VerticalCurvedList"/>
    <dgm:cxn modelId="{834EB358-07E3-4D7D-8C3E-1C0FAB3E312C}" type="presParOf" srcId="{A55778FD-1C20-4749-B692-0C762B0462F2}" destId="{A15B031D-59EC-40CE-A521-31B5178AC113}" srcOrd="1" destOrd="0" presId="urn:microsoft.com/office/officeart/2008/layout/VerticalCurvedList"/>
    <dgm:cxn modelId="{1DFDA0D8-C58F-4D2A-A105-10828997D650}" type="presParOf" srcId="{A55778FD-1C20-4749-B692-0C762B0462F2}" destId="{4736508D-2C1D-43B1-BEFD-9B56A6DD641E}" srcOrd="2" destOrd="0" presId="urn:microsoft.com/office/officeart/2008/layout/VerticalCurvedList"/>
    <dgm:cxn modelId="{3D446200-2F60-48CF-999A-3DA63A82E78A}" type="presParOf" srcId="{4736508D-2C1D-43B1-BEFD-9B56A6DD641E}" destId="{D5C4882C-A349-4D45-82D2-B0A0A0B7ED97}" srcOrd="0" destOrd="0" presId="urn:microsoft.com/office/officeart/2008/layout/VerticalCurvedList"/>
    <dgm:cxn modelId="{8728A83B-DDA2-43B8-905E-15923ECEC161}" type="presParOf" srcId="{A55778FD-1C20-4749-B692-0C762B0462F2}" destId="{59376A8A-D60F-4AD4-BEB3-5C64EA2838E1}" srcOrd="3" destOrd="0" presId="urn:microsoft.com/office/officeart/2008/layout/VerticalCurvedList"/>
    <dgm:cxn modelId="{32DFF671-201D-4C7D-B1D6-3A6F6B63C268}" type="presParOf" srcId="{A55778FD-1C20-4749-B692-0C762B0462F2}" destId="{92264492-C661-4521-96D7-A64D73E5A1C1}" srcOrd="4" destOrd="0" presId="urn:microsoft.com/office/officeart/2008/layout/VerticalCurvedList"/>
    <dgm:cxn modelId="{7C1EE327-9CC2-424B-8D75-F9E2CE282109}" type="presParOf" srcId="{92264492-C661-4521-96D7-A64D73E5A1C1}" destId="{2E82C3C7-A0A9-4721-9428-871A7AC25D8A}" srcOrd="0" destOrd="0" presId="urn:microsoft.com/office/officeart/2008/layout/VerticalCurvedList"/>
    <dgm:cxn modelId="{BA1B203B-72E0-44FD-9D37-06EB27273A38}" type="presParOf" srcId="{A55778FD-1C20-4749-B692-0C762B0462F2}" destId="{D07533CE-B12A-4E27-80BE-E168926F3053}" srcOrd="5" destOrd="0" presId="urn:microsoft.com/office/officeart/2008/layout/VerticalCurvedList"/>
    <dgm:cxn modelId="{D37FFDF6-A258-48BE-BFF1-0195769599E1}" type="presParOf" srcId="{A55778FD-1C20-4749-B692-0C762B0462F2}" destId="{9B588852-DAE4-42C0-81E2-AAAE580E7281}" srcOrd="6" destOrd="0" presId="urn:microsoft.com/office/officeart/2008/layout/VerticalCurvedList"/>
    <dgm:cxn modelId="{BE234329-4A80-4661-9A39-3E8C3BE000BD}" type="presParOf" srcId="{9B588852-DAE4-42C0-81E2-AAAE580E7281}" destId="{4AE510EE-747E-4444-9BF4-037D310583AE}" srcOrd="0" destOrd="0" presId="urn:microsoft.com/office/officeart/2008/layout/VerticalCurvedList"/>
    <dgm:cxn modelId="{5D6BD0FC-929C-43B9-A57F-1A5B9EBD4F53}" type="presParOf" srcId="{A55778FD-1C20-4749-B692-0C762B0462F2}" destId="{D46E4440-A3F3-44E5-9FB2-B3C1270D1DEE}" srcOrd="7" destOrd="0" presId="urn:microsoft.com/office/officeart/2008/layout/VerticalCurvedList"/>
    <dgm:cxn modelId="{C3D65EDE-CB00-47CA-A5C1-8B90012113DA}" type="presParOf" srcId="{A55778FD-1C20-4749-B692-0C762B0462F2}" destId="{43B828FF-27F9-49A8-9B6E-9FA168B9F908}" srcOrd="8" destOrd="0" presId="urn:microsoft.com/office/officeart/2008/layout/VerticalCurvedList"/>
    <dgm:cxn modelId="{BE461B5E-421E-489F-9EF8-7134E0CC4C07}" type="presParOf" srcId="{43B828FF-27F9-49A8-9B6E-9FA168B9F908}" destId="{44F6C57C-1808-443C-885F-28B50685D08D}" srcOrd="0" destOrd="0" presId="urn:microsoft.com/office/officeart/2008/layout/VerticalCurvedList"/>
    <dgm:cxn modelId="{6546DF9E-7F9D-4C72-A5C6-19A7D25CE8E0}" type="presParOf" srcId="{A55778FD-1C20-4749-B692-0C762B0462F2}" destId="{37B39417-26B4-4399-8A47-B854BB6877A1}" srcOrd="9" destOrd="0" presId="urn:microsoft.com/office/officeart/2008/layout/VerticalCurvedList"/>
    <dgm:cxn modelId="{6399ED41-704B-43D2-B553-461454850758}" type="presParOf" srcId="{A55778FD-1C20-4749-B692-0C762B0462F2}" destId="{698BAE7B-B91A-480C-9C8C-379D06106109}" srcOrd="10" destOrd="0" presId="urn:microsoft.com/office/officeart/2008/layout/VerticalCurvedList"/>
    <dgm:cxn modelId="{6E7E9120-44D2-4BE6-9939-AA7FE848983B}" type="presParOf" srcId="{698BAE7B-B91A-480C-9C8C-379D06106109}" destId="{D0A6634F-CA96-4C31-8542-FB02F42035E5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1200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elmúlt 6 hónapban fokozatosan, májusban kismértékben javult. Az index értéke a decemberi -14 pontról +10 pontra emelkedett májusra.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megítélése jelentősen javult, míg a várakozások továbbra is magasan alakultak, de kissé csökkentek áprilisról májusra.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E9B85-DC04-4579-A2C9-36EC29DFB63A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Minden méretkategóriában növekedett az átlagos kapacitás-kihasználtság és a bevételi szint az előző havi eredményekhez képest.</a:t>
          </a:r>
        </a:p>
      </dsp:txBody>
      <dsp:txXfrm>
        <a:off x="1112537" y="2304352"/>
        <a:ext cx="7633574" cy="658627"/>
      </dsp:txXfrm>
    </dsp:sp>
    <dsp:sp modelId="{82F133F8-7C15-4DD9-B3E2-5D84DD304E8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A7E0B-3342-459D-8CB1-B610C502D60C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14 százalékponttal meghaladta a leépítést tervezők arányát, és továbbra is viszonylag magas szinten (38 pont) áll a beruházási tervek mutatója is.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C33B1-59E7-4493-8570-E8605C2C3A34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ipar és építőipar helyzete továbbra is számottevően jobb a szolgáltató szektorhoz képest, azonban utóbbi helyzete tovább javult áprilisról májusra.</a:t>
          </a: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844070" y="-894400"/>
          <a:ext cx="6957410" cy="695741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5B031D-59EC-40CE-A521-31B5178AC113}">
      <dsp:nvSpPr>
        <dsp:cNvPr id="0" name=""/>
        <dsp:cNvSpPr/>
      </dsp:nvSpPr>
      <dsp:spPr>
        <a:xfrm>
          <a:off x="486610" y="322934"/>
          <a:ext cx="7945070" cy="646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hazai gazdasági folyamatok szempontjából kulcskérdés a legnagyobb exportőr vállalatok helyzete, ezért az MNB havi gyakorisággal felmérést végez az ország 100 legnagyobb exportbevétellel rendelkező vállalatának körében is. </a:t>
          </a:r>
          <a:r>
            <a:rPr lang="hu-HU" sz="1800" b="1" kern="1200" dirty="0">
              <a:solidFill>
                <a:srgbClr val="002060"/>
              </a:solidFill>
            </a:rPr>
            <a:t>A válaszok május 3-14. között érkeztek.</a:t>
          </a:r>
          <a:endParaRPr lang="hu-HU" sz="1800" b="1" kern="1200" dirty="0">
            <a:solidFill>
              <a:srgbClr val="002060"/>
            </a:solidFill>
            <a:latin typeface="Calibri"/>
            <a:ea typeface="+mn-ea"/>
            <a:cs typeface="+mn-cs"/>
          </a:endParaRPr>
        </a:p>
      </dsp:txBody>
      <dsp:txXfrm>
        <a:off x="486610" y="322934"/>
        <a:ext cx="7945070" cy="646282"/>
      </dsp:txXfrm>
    </dsp:sp>
    <dsp:sp modelId="{D5C4882C-A349-4D45-82D2-B0A0A0B7ED97}">
      <dsp:nvSpPr>
        <dsp:cNvPr id="0" name=""/>
        <dsp:cNvSpPr/>
      </dsp:nvSpPr>
      <dsp:spPr>
        <a:xfrm>
          <a:off x="82684" y="242149"/>
          <a:ext cx="807853" cy="807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76A8A-D60F-4AD4-BEB3-5C64EA2838E1}">
      <dsp:nvSpPr>
        <dsp:cNvPr id="0" name=""/>
        <dsp:cNvSpPr/>
      </dsp:nvSpPr>
      <dsp:spPr>
        <a:xfrm>
          <a:off x="949718" y="1292048"/>
          <a:ext cx="7481963" cy="646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Az exportárbevétel átlagosan 106 százaléka a járvány előtti szintnek, ami  2 százalékponttal nagyobb, mint az előző hónapban tapasztalt érték. </a:t>
          </a:r>
          <a:endParaRPr lang="hu-HU" sz="1800" b="1" kern="1200" dirty="0">
            <a:solidFill>
              <a:srgbClr val="002060"/>
            </a:solidFill>
          </a:endParaRPr>
        </a:p>
      </dsp:txBody>
      <dsp:txXfrm>
        <a:off x="949718" y="1292048"/>
        <a:ext cx="7481963" cy="646282"/>
      </dsp:txXfrm>
    </dsp:sp>
    <dsp:sp modelId="{2E82C3C7-A0A9-4721-9428-871A7AC25D8A}">
      <dsp:nvSpPr>
        <dsp:cNvPr id="0" name=""/>
        <dsp:cNvSpPr/>
      </dsp:nvSpPr>
      <dsp:spPr>
        <a:xfrm>
          <a:off x="545791" y="1211263"/>
          <a:ext cx="807853" cy="807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533CE-B12A-4E27-80BE-E168926F3053}">
      <dsp:nvSpPr>
        <dsp:cNvPr id="0" name=""/>
        <dsp:cNvSpPr/>
      </dsp:nvSpPr>
      <dsp:spPr>
        <a:xfrm>
          <a:off x="1091854" y="2261163"/>
          <a:ext cx="7339826" cy="646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</a:rPr>
            <a:t>A kapacitás-kihasználtság átlagosan 101 százaléka a járvány előtti szintnek, ami a válaszadók várakozásai szerint 105 százalékra fog növekedni a következő 3 hónapban.</a:t>
          </a:r>
          <a:endParaRPr lang="hu-HU" sz="1800" b="1" kern="1200" dirty="0">
            <a:solidFill>
              <a:srgbClr val="002060"/>
            </a:solidFill>
            <a:latin typeface="Calibri"/>
            <a:ea typeface="+mn-ea"/>
            <a:cs typeface="+mn-cs"/>
          </a:endParaRPr>
        </a:p>
      </dsp:txBody>
      <dsp:txXfrm>
        <a:off x="1091854" y="2261163"/>
        <a:ext cx="7339826" cy="646282"/>
      </dsp:txXfrm>
    </dsp:sp>
    <dsp:sp modelId="{4AE510EE-747E-4444-9BF4-037D310583AE}">
      <dsp:nvSpPr>
        <dsp:cNvPr id="0" name=""/>
        <dsp:cNvSpPr/>
      </dsp:nvSpPr>
      <dsp:spPr>
        <a:xfrm>
          <a:off x="687928" y="2180377"/>
          <a:ext cx="807853" cy="807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E4440-A3F3-44E5-9FB2-B3C1270D1DEE}">
      <dsp:nvSpPr>
        <dsp:cNvPr id="0" name=""/>
        <dsp:cNvSpPr/>
      </dsp:nvSpPr>
      <dsp:spPr>
        <a:xfrm>
          <a:off x="949718" y="3230277"/>
          <a:ext cx="7481963" cy="646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87" tIns="45720" rIns="45720" bIns="457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válaszadók 65 százaléka tapasztalt valamilyen nehézséget a termelési szint növelése kapcsán, ami 3 százalékponttal alacsonyabb az előző hónapban tapasztalt arányhoz képest.</a:t>
          </a:r>
        </a:p>
      </dsp:txBody>
      <dsp:txXfrm>
        <a:off x="949718" y="3230277"/>
        <a:ext cx="7481963" cy="646282"/>
      </dsp:txXfrm>
    </dsp:sp>
    <dsp:sp modelId="{44F6C57C-1808-443C-885F-28B50685D08D}">
      <dsp:nvSpPr>
        <dsp:cNvPr id="0" name=""/>
        <dsp:cNvSpPr/>
      </dsp:nvSpPr>
      <dsp:spPr>
        <a:xfrm>
          <a:off x="545791" y="3149491"/>
          <a:ext cx="807853" cy="807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39417-26B4-4399-8A47-B854BB6877A1}">
      <dsp:nvSpPr>
        <dsp:cNvPr id="0" name=""/>
        <dsp:cNvSpPr/>
      </dsp:nvSpPr>
      <dsp:spPr>
        <a:xfrm>
          <a:off x="486610" y="4199391"/>
          <a:ext cx="7945070" cy="6462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87" tIns="45720" rIns="45720" bIns="457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02060"/>
              </a:solidFill>
              <a:latin typeface="Calibri"/>
              <a:ea typeface="+mn-ea"/>
              <a:cs typeface="+mn-cs"/>
            </a:rPr>
            <a:t>A jegybank ezúton is szeretné megköszönni, hogy a felmérésekben résztvevők együttműködésükkel segítik az MNB munkáját.</a:t>
          </a:r>
        </a:p>
      </dsp:txBody>
      <dsp:txXfrm>
        <a:off x="486610" y="4199391"/>
        <a:ext cx="7945070" cy="646282"/>
      </dsp:txXfrm>
    </dsp:sp>
    <dsp:sp modelId="{D0A6634F-CA96-4C31-8542-FB02F42035E5}">
      <dsp:nvSpPr>
        <dsp:cNvPr id="0" name=""/>
        <dsp:cNvSpPr/>
      </dsp:nvSpPr>
      <dsp:spPr>
        <a:xfrm>
          <a:off x="82684" y="4118606"/>
          <a:ext cx="807853" cy="80785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0.09189</cdr:x>
      <cdr:y>0.5</cdr:y>
    </cdr:from>
    <cdr:to>
      <cdr:x>0.43111</cdr:x>
      <cdr:y>0.62192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837314" y="2526736"/>
          <a:ext cx="3091140" cy="61611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   Jelenlegi helyzet indexe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0.18099</cdr:x>
      <cdr:y>0.38063</cdr:y>
    </cdr:from>
    <cdr:to>
      <cdr:x>0.45861</cdr:x>
      <cdr:y>0.4471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655010" y="2035281"/>
          <a:ext cx="2538557" cy="3554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Várakozások</a:t>
          </a:r>
          <a:r>
            <a:rPr lang="hu-HU" sz="1800" b="1" baseline="0" dirty="0">
              <a:solidFill>
                <a:srgbClr val="FF0000"/>
              </a:solidFill>
            </a:rPr>
            <a:t> indexe</a:t>
          </a:r>
          <a:endParaRPr lang="hu-HU" sz="18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2021. 06. 09.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443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június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vállalati felméréseinek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Minden méretkategóriában nőtt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574821"/>
              </p:ext>
            </p:extLst>
          </p:nvPr>
        </p:nvGraphicFramePr>
        <p:xfrm>
          <a:off x="-9488" y="922448"/>
          <a:ext cx="9153488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szolgáltatás és kereskedelem tevékenységi körben nőtt a legnagyobb mértékben a kapacitás-kihasználtság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683800"/>
              </p:ext>
            </p:extLst>
          </p:nvPr>
        </p:nvGraphicFramePr>
        <p:xfrm>
          <a:off x="0" y="922449"/>
          <a:ext cx="9144000" cy="5221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77" y="310448"/>
            <a:ext cx="7948139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kapacitásra vonatkozó várakozások minden méretkategóriában gyengültek, a nagyvállalatoknál számottevően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098227"/>
              </p:ext>
            </p:extLst>
          </p:nvPr>
        </p:nvGraphicFramePr>
        <p:xfrm>
          <a:off x="-1" y="922448"/>
          <a:ext cx="9144000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3845D3AF-B6F0-4ACF-82D7-07BFCDDB436B}"/>
              </a:ext>
            </a:extLst>
          </p:cNvPr>
          <p:cNvSpPr/>
          <p:nvPr/>
        </p:nvSpPr>
        <p:spPr>
          <a:xfrm>
            <a:off x="8476384" y="3172130"/>
            <a:ext cx="239115" cy="7377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76277DCB-836A-4C42-87AF-D1AA83F3879D}"/>
              </a:ext>
            </a:extLst>
          </p:cNvPr>
          <p:cNvSpPr/>
          <p:nvPr/>
        </p:nvSpPr>
        <p:spPr>
          <a:xfrm rot="10800000">
            <a:off x="8476384" y="4046793"/>
            <a:ext cx="239116" cy="737719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2000" dirty="0"/>
              <a:t>Minden méretkategóriában nőtt az átlagos bevételi szint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82633"/>
              </p:ext>
            </p:extLst>
          </p:nvPr>
        </p:nvGraphicFramePr>
        <p:xfrm>
          <a:off x="60960" y="922447"/>
          <a:ext cx="908304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hu-HU" sz="1800" dirty="0"/>
              <a:t>December óta folyamatosan erősödik a kereslet, de továbbra is a vevők hiánya jelenti a legnagyobb akadályt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BE7CA83-6A3C-4802-93E9-85E2DD33C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506975"/>
              </p:ext>
            </p:extLst>
          </p:nvPr>
        </p:nvGraphicFramePr>
        <p:xfrm>
          <a:off x="-1" y="922449"/>
          <a:ext cx="9144001" cy="5124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36" y="310448"/>
            <a:ext cx="8094326" cy="612000"/>
          </a:xfrm>
        </p:spPr>
        <p:txBody>
          <a:bodyPr>
            <a:noAutofit/>
          </a:bodyPr>
          <a:lstStyle/>
          <a:p>
            <a:r>
              <a:rPr lang="hu-HU" sz="2000" dirty="0"/>
              <a:t>A középvállalatoknál jelentősen javult az üzleti környezet megítélése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hónap= 100%)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6634250"/>
              </p:ext>
            </p:extLst>
          </p:nvPr>
        </p:nvGraphicFramePr>
        <p:xfrm>
          <a:off x="118936" y="1058754"/>
          <a:ext cx="9025064" cy="474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556815" y="1675810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556815" y="2762718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környezettel kapcsolatos várakozás minden méretkategóriában csökkent, a leginkább a nagyvállalatoknál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856077"/>
              </p:ext>
            </p:extLst>
          </p:nvPr>
        </p:nvGraphicFramePr>
        <p:xfrm>
          <a:off x="-14459" y="922448"/>
          <a:ext cx="9172918" cy="510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576133" y="3289109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576133" y="3934186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beruházásokkal kapcsolatos várakozások csak az iparban és építőiparban javultak kismértékben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057322"/>
              </p:ext>
            </p:extLst>
          </p:nvPr>
        </p:nvGraphicFramePr>
        <p:xfrm>
          <a:off x="0" y="922447"/>
          <a:ext cx="8557146" cy="517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557141" y="2728861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57146" y="3735153"/>
            <a:ext cx="204002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A23EDC44-06F6-4FF6-864C-05EF37760878}"/>
              </a:ext>
            </a:extLst>
          </p:cNvPr>
          <p:cNvSpPr txBox="1"/>
          <p:nvPr/>
        </p:nvSpPr>
        <p:spPr>
          <a:xfrm>
            <a:off x="8682335" y="1802487"/>
            <a:ext cx="461665" cy="386533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30" y="310448"/>
            <a:ext cx="7666785" cy="612000"/>
          </a:xfrm>
        </p:spPr>
        <p:txBody>
          <a:bodyPr>
            <a:noAutofit/>
          </a:bodyPr>
          <a:lstStyle/>
          <a:p>
            <a:r>
              <a:rPr lang="hu-HU" sz="1800" dirty="0"/>
              <a:t>A foglalkoztatással kapcsolatos várakozások a középvállalatoknál számottevően javultak, másutt csökkentek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8709834"/>
              </p:ext>
            </p:extLst>
          </p:nvPr>
        </p:nvGraphicFramePr>
        <p:xfrm>
          <a:off x="0" y="922448"/>
          <a:ext cx="9143999" cy="5152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564647" y="3768347"/>
            <a:ext cx="204002" cy="70270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564652" y="4774638"/>
            <a:ext cx="204002" cy="70270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666648" y="4117785"/>
            <a:ext cx="461665" cy="14349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835923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foglalkoztatással kapcsolatos várakozások csak a mezőgazdaságban javultak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9348386"/>
              </p:ext>
            </p:extLst>
          </p:nvPr>
        </p:nvGraphicFramePr>
        <p:xfrm>
          <a:off x="0" y="847826"/>
          <a:ext cx="9135474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66130" y="3122740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66130" y="3892141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3809" y="3197363"/>
            <a:ext cx="461665" cy="143490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6C89D-8DEF-48B3-90AE-BAF4E4A0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3"/>
            <a:ext cx="6056100" cy="1740220"/>
          </a:xfrm>
        </p:spPr>
        <p:txBody>
          <a:bodyPr/>
          <a:lstStyle/>
          <a:p>
            <a:r>
              <a:rPr lang="hu-HU" b="1" dirty="0"/>
              <a:t>A 100 legnagyobb exportbevételű vállalat helyzete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0527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25438"/>
            <a:ext cx="7610642" cy="612000"/>
          </a:xfrm>
        </p:spPr>
        <p:txBody>
          <a:bodyPr>
            <a:normAutofit/>
          </a:bodyPr>
          <a:lstStyle/>
          <a:p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Főbb megállapítások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5714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58032983"/>
              </p:ext>
            </p:extLst>
          </p:nvPr>
        </p:nvGraphicFramePr>
        <p:xfrm>
          <a:off x="477838" y="1035241"/>
          <a:ext cx="8504314" cy="5168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6799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0C34B3-5BBA-4215-93FA-5745F1B63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833" y="307371"/>
            <a:ext cx="771406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exportárbevétel 106, a kapacitás-kihasználtság 101 százaléka a járvány előtti szintnek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D414056-C6CA-4703-B630-59B0438626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0130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0BC4C72B-1874-48C6-AF89-7DAA46F31520}"/>
              </a:ext>
            </a:extLst>
          </p:cNvPr>
          <p:cNvSpPr/>
          <p:nvPr/>
        </p:nvSpPr>
        <p:spPr>
          <a:xfrm>
            <a:off x="779988" y="6278913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Átlagos exportbevétel és kapacitás-kihasználtság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2866687D-023E-49E1-AC60-A3E8249026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13568"/>
              </p:ext>
            </p:extLst>
          </p:nvPr>
        </p:nvGraphicFramePr>
        <p:xfrm>
          <a:off x="1" y="919371"/>
          <a:ext cx="9144000" cy="5359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8592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3E2F292-D4D3-4DE2-B030-21FFC2635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válság előtti termelési szinten működő vállalatok aránya májusra 2 százalékponttal, 80 százalékra mérséklődött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91E8FF3-C330-46C1-94B3-C6966F18250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64D4175F-F2BA-4DAB-BF79-1B517C53DDBF}"/>
              </a:ext>
            </a:extLst>
          </p:cNvPr>
          <p:cNvSpPr/>
          <p:nvPr/>
        </p:nvSpPr>
        <p:spPr>
          <a:xfrm>
            <a:off x="629081" y="6237289"/>
            <a:ext cx="78858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válság előtti termelési szinten működő válaszadók aránya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2688733-A9FC-4F58-B5C2-8EEF94B3B1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1439814"/>
              </p:ext>
            </p:extLst>
          </p:nvPr>
        </p:nvGraphicFramePr>
        <p:xfrm>
          <a:off x="0" y="1020171"/>
          <a:ext cx="9144000" cy="5121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4293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A7EC1C31-80E1-4BAF-B758-3984DA00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4712"/>
            <a:ext cx="8235773" cy="612000"/>
          </a:xfrm>
        </p:spPr>
        <p:txBody>
          <a:bodyPr>
            <a:noAutofit/>
          </a:bodyPr>
          <a:lstStyle/>
          <a:p>
            <a:r>
              <a:rPr lang="hu-HU" sz="1600" dirty="0"/>
              <a:t>Kismértékben csökkent a termelésben akadályokat tapasztalók aránya, ugyanakkor jelentősen nőtt a beszállítói fennakadások gyakorisága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AACD3AF-B7A1-48B9-80B8-06EE9B3666E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7995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8F8E88B5-680E-4095-8359-C9EC9AEADC3B}"/>
              </a:ext>
            </a:extLst>
          </p:cNvPr>
          <p:cNvSpPr/>
          <p:nvPr/>
        </p:nvSpPr>
        <p:spPr>
          <a:xfrm>
            <a:off x="491003" y="6237288"/>
            <a:ext cx="81619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termelési szint növelését akadályozó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E9C8F19-EF33-4D24-B4E0-5FEC47969B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571415"/>
              </p:ext>
            </p:extLst>
          </p:nvPr>
        </p:nvGraphicFramePr>
        <p:xfrm>
          <a:off x="0" y="926712"/>
          <a:ext cx="9034818" cy="531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9056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2021. évi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53912098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25438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2 ponttal nőtt áprilisról májusra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2" y="621554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647984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274342"/>
              </p:ext>
            </p:extLst>
          </p:nvPr>
        </p:nvGraphicFramePr>
        <p:xfrm>
          <a:off x="15753" y="922448"/>
          <a:ext cx="9096742" cy="4725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60" y="326778"/>
            <a:ext cx="76897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minden méretkategóriában javult, a középvállalatoknál jelentősen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478174" y="578762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-139148" y="634749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12821"/>
              </p:ext>
            </p:extLst>
          </p:nvPr>
        </p:nvGraphicFramePr>
        <p:xfrm>
          <a:off x="0" y="938778"/>
          <a:ext cx="9112494" cy="4848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alindexek többségében már pozitív a jelenlegi helyzet megítélése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5970374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441421"/>
              </p:ext>
            </p:extLst>
          </p:nvPr>
        </p:nvGraphicFramePr>
        <p:xfrm>
          <a:off x="0" y="902263"/>
          <a:ext cx="9112494" cy="5053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várakozások továbbra is magasan alakultak, ugyanakkor A beruházások kivételével minden alindexben csökkentek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26953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50922"/>
              </p:ext>
            </p:extLst>
          </p:nvPr>
        </p:nvGraphicFramePr>
        <p:xfrm>
          <a:off x="0" y="922447"/>
          <a:ext cx="9144000" cy="5347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nagyvállalatok várakozásai számottevően romlottak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65975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78762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59909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08626"/>
              </p:ext>
            </p:extLst>
          </p:nvPr>
        </p:nvGraphicFramePr>
        <p:xfrm>
          <a:off x="-13648" y="922448"/>
          <a:ext cx="9112494" cy="4865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16169</TotalTime>
  <Words>924</Words>
  <Application>Microsoft Office PowerPoint</Application>
  <PresentationFormat>Diavetítés a képernyőre (4:3 oldalarány)</PresentationFormat>
  <Paragraphs>92</Paragraphs>
  <Slides>26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Konjunktúra felmérés  Az mnb vállalati felméréseinek eredményei</vt:lpstr>
      <vt:lpstr>Az mnb vállalati felmérései</vt:lpstr>
      <vt:lpstr>Az eredmények a gazdaság 2021. évi újraindulását tükrözik</vt:lpstr>
      <vt:lpstr>Az mnb konjunktÚra indexe 2 ponttal nőtt áprilisról májusra</vt:lpstr>
      <vt:lpstr>A jelenlegi helyzet megítélése minden méretkategóriában javult, a középvállalatoknál jelentősen</vt:lpstr>
      <vt:lpstr>Az alindexek többségében már pozitív a jelenlegi helyzet megítélése</vt:lpstr>
      <vt:lpstr>A várakozások továbbra is magasan alakultak, ugyanakkor A beruházások kivételével minden alindexben csökkentek</vt:lpstr>
      <vt:lpstr>A nagyvállalatok várakozásai számottevően romlottak</vt:lpstr>
      <vt:lpstr>Termelés és kereslet</vt:lpstr>
      <vt:lpstr>Minden méretkategóriában nőtt az átlagos kapacitás-kihasználtság az előző hónaphoz képest</vt:lpstr>
      <vt:lpstr>A szolgáltatás és kereskedelem tevékenységi körben nőtt a legnagyobb mértékben a kapacitás-kihasználtság</vt:lpstr>
      <vt:lpstr>A kapacitásra vonatkozó várakozások minden méretkategóriában gyengültek, a nagyvállalatoknál számottevően</vt:lpstr>
      <vt:lpstr>Minden méretkategóriában nőtt az átlagos bevételi szint az előző hónaphoz képest</vt:lpstr>
      <vt:lpstr>December óta folyamatosan erősödik a kereslet, de továbbra is a vevők hiánya jelenti a legnagyobb akadályt</vt:lpstr>
      <vt:lpstr>Üzleti környezet, beruházások, foglalkoztatás</vt:lpstr>
      <vt:lpstr>A középvállalatoknál jelentősen javult az üzleti környezet megítélése az előző hónaphoz képest</vt:lpstr>
      <vt:lpstr>az üzleti környezettel kapcsolatos várakozás minden méretkategóriában csökkent, a leginkább a nagyvállalatoknál</vt:lpstr>
      <vt:lpstr>A beruházásokkal kapcsolatos várakozások csak az iparban és építőiparban javultak kismértékben</vt:lpstr>
      <vt:lpstr>A foglalkoztatással kapcsolatos várakozások a középvállalatoknál számottevően javultak, másutt csökkentek</vt:lpstr>
      <vt:lpstr>A foglalkoztatással kapcsolatos várakozások csak a mezőgazdaságban javultak</vt:lpstr>
      <vt:lpstr>A 100 legnagyobb exportbevételű vállalat helyzete</vt:lpstr>
      <vt:lpstr>Főbb megállapítások</vt:lpstr>
      <vt:lpstr>Az exportárbevétel 106, a kapacitás-kihasználtság 101 százaléka a járvány előtti szintnek</vt:lpstr>
      <vt:lpstr>A válság előtti termelési szinten működő vállalatok aránya májusra 2 százalékponttal, 80 százalékra mérséklődött</vt:lpstr>
      <vt:lpstr>Kismértékben csökkent a termelésben akadályokat tapasztalók aránya, ugyanakkor jelentősen nőtt a beszállítói fennakadások gyakorisága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1535</cp:revision>
  <dcterms:created xsi:type="dcterms:W3CDTF">2020-04-06T05:19:02Z</dcterms:created>
  <dcterms:modified xsi:type="dcterms:W3CDTF">2021-06-09T06:21:08Z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