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9"/>
  </p:notesMasterIdLst>
  <p:sldIdLst>
    <p:sldId id="256" r:id="rId3"/>
    <p:sldId id="385" r:id="rId4"/>
    <p:sldId id="386" r:id="rId5"/>
    <p:sldId id="374" r:id="rId6"/>
    <p:sldId id="390" r:id="rId7"/>
    <p:sldId id="375" r:id="rId8"/>
    <p:sldId id="379" r:id="rId9"/>
    <p:sldId id="389" r:id="rId10"/>
    <p:sldId id="287" r:id="rId11"/>
    <p:sldId id="364" r:id="rId12"/>
    <p:sldId id="345" r:id="rId13"/>
    <p:sldId id="365" r:id="rId14"/>
    <p:sldId id="366" r:id="rId15"/>
    <p:sldId id="270" r:id="rId16"/>
    <p:sldId id="286" r:id="rId17"/>
    <p:sldId id="357" r:id="rId18"/>
    <p:sldId id="371" r:id="rId19"/>
    <p:sldId id="372" r:id="rId20"/>
    <p:sldId id="367" r:id="rId21"/>
    <p:sldId id="354" r:id="rId22"/>
    <p:sldId id="383" r:id="rId23"/>
    <p:sldId id="384" r:id="rId24"/>
    <p:sldId id="350" r:id="rId25"/>
    <p:sldId id="352" r:id="rId26"/>
    <p:sldId id="325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yitrai Tamás" initials="NT" lastIdx="1" clrIdx="0">
    <p:extLst>
      <p:ext uri="{19B8F6BF-5375-455C-9EA6-DF929625EA0E}">
        <p15:presenceInfo xmlns:p15="http://schemas.microsoft.com/office/powerpoint/2012/main" userId="S::nyitrait@mnb.hu::f23169b93cb16101" providerId="AD"/>
      </p:ext>
    </p:extLst>
  </p:cmAuthor>
  <p:cmAuthor id="2" name="Fekete Ádám" initials="FÁ" lastIdx="3" clrIdx="1">
    <p:extLst>
      <p:ext uri="{19B8F6BF-5375-455C-9EA6-DF929625EA0E}">
        <p15:presenceInfo xmlns:p15="http://schemas.microsoft.com/office/powerpoint/2012/main" userId="S::feketea@mnb.hu::799a269cf97a9106" providerId="AD"/>
      </p:ext>
    </p:extLst>
  </p:cmAuthor>
  <p:cmAuthor id="3" name="Törzsök Veronika" initials="TV" lastIdx="2" clrIdx="2">
    <p:extLst>
      <p:ext uri="{19B8F6BF-5375-455C-9EA6-DF929625EA0E}">
        <p15:presenceInfo xmlns:p15="http://schemas.microsoft.com/office/powerpoint/2012/main" userId="Törzsök Veronika" providerId="None"/>
      </p:ext>
    </p:extLst>
  </p:cmAuthor>
  <p:cmAuthor id="4" name="Fekete Ádám" initials="FÁ [2]" lastIdx="1" clrIdx="3">
    <p:extLst>
      <p:ext uri="{19B8F6BF-5375-455C-9EA6-DF929625EA0E}">
        <p15:presenceInfo xmlns:p15="http://schemas.microsoft.com/office/powerpoint/2012/main" userId="S::feketea@mnb.hu::dd374126-fbba-4c49-83bf-967a88b91d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E4F8"/>
    <a:srgbClr val="00FFFF"/>
    <a:srgbClr val="C7E1B5"/>
    <a:srgbClr val="B87F00"/>
    <a:srgbClr val="91EEFB"/>
    <a:srgbClr val="99CCFF"/>
    <a:srgbClr val="CC9900"/>
    <a:srgbClr val="FF9900"/>
    <a:srgbClr val="66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3910" autoAdjust="0"/>
  </p:normalViewPr>
  <p:slideViewPr>
    <p:cSldViewPr snapToGrid="0">
      <p:cViewPr varScale="1">
        <p:scale>
          <a:sx n="110" d="100"/>
          <a:sy n="110" d="100"/>
        </p:scale>
        <p:origin x="17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90060806862567"/>
          <c:y val="4.2928765958400492E-2"/>
          <c:w val="0.86579524697296717"/>
          <c:h val="0.74987668400596319"/>
        </c:manualLayout>
      </c:layout>
      <c:lineChart>
        <c:grouping val="standard"/>
        <c:varyColors val="0"/>
        <c:ser>
          <c:idx val="0"/>
          <c:order val="0"/>
          <c:tx>
            <c:strRef>
              <c:f>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4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68-4B9B-8889-529CCF519E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Indexek!$B$4:$H$4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Indexek!$B$5:$H$5</c:f>
              <c:numCache>
                <c:formatCode>General\ "pont"</c:formatCode>
                <c:ptCount val="7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68-4B9B-8889-529CCF519E17}"/>
            </c:ext>
          </c:extLst>
        </c:ser>
        <c:ser>
          <c:idx val="1"/>
          <c:order val="1"/>
          <c:tx>
            <c:strRef>
              <c:f>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B568-4B9B-8889-529CCF519E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Indexek!$B$4:$H$4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Indexek!$B$6:$H$6</c:f>
              <c:numCache>
                <c:formatCode>General\ "pont"</c:formatCode>
                <c:ptCount val="7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568-4B9B-8889-529CCF519E17}"/>
            </c:ext>
          </c:extLst>
        </c:ser>
        <c:ser>
          <c:idx val="2"/>
          <c:order val="2"/>
          <c:tx>
            <c:strRef>
              <c:f>Indexek!$A$7</c:f>
              <c:strCache>
                <c:ptCount val="1"/>
                <c:pt idx="0">
                  <c:v>MNB konjunktúra index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4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68-4B9B-8889-529CCF519E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Indexek!$B$4:$H$4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Indexek!$B$7:$H$7</c:f>
              <c:numCache>
                <c:formatCode>General\ "pont"</c:formatCode>
                <c:ptCount val="7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568-4B9B-8889-529CCF519E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274999999999997"/>
          <c:y val="1.3649203946034619E-2"/>
          <c:w val="0.65730905511811022"/>
          <c:h val="0.80532156997651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'Új verzió'!$B$141</c:f>
              <c:strCache>
                <c:ptCount val="1"/>
                <c:pt idx="0">
                  <c:v>Június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7777777777777267E-3"/>
                  <c:y val="9.9126977793068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62E-462C-9C48-76C4BF738F72}"/>
                </c:ext>
              </c:extLst>
            </c:dLbl>
            <c:dLbl>
              <c:idx val="6"/>
              <c:layout>
                <c:manualLayout>
                  <c:x val="6.9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62E-462C-9C48-76C4BF738F72}"/>
                </c:ext>
              </c:extLst>
            </c:dLbl>
            <c:dLbl>
              <c:idx val="7"/>
              <c:layout>
                <c:manualLayout>
                  <c:x val="5.5555555555555558E-3"/>
                  <c:y val="9.08635579733574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62E-462C-9C48-76C4BF738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verzió'!$A$142:$A$149</c:f>
              <c:strCache>
                <c:ptCount val="8"/>
                <c:pt idx="0">
                  <c:v>Nincs akadálya</c:v>
                </c:pt>
                <c:pt idx="1">
                  <c:v>Vevők hiánya</c:v>
                </c:pt>
                <c:pt idx="2">
                  <c:v>Munkaerőhiány</c:v>
                </c:pt>
                <c:pt idx="3">
                  <c:v>Finanszírozási problémák</c:v>
                </c:pt>
                <c:pt idx="4">
                  <c:v>Beszállítói problémák</c:v>
                </c:pt>
                <c:pt idx="5">
                  <c:v>Adminisztratív akadályok</c:v>
                </c:pt>
                <c:pt idx="6">
                  <c:v>Egyéb*</c:v>
                </c:pt>
                <c:pt idx="7">
                  <c:v>Nem tudja/nem válaszol</c:v>
                </c:pt>
              </c:strCache>
            </c:strRef>
          </c:cat>
          <c:val>
            <c:numRef>
              <c:f>'Új verzió'!$B$142:$B$149</c:f>
              <c:numCache>
                <c:formatCode>0%</c:formatCode>
                <c:ptCount val="8"/>
                <c:pt idx="0">
                  <c:v>0.13</c:v>
                </c:pt>
                <c:pt idx="1">
                  <c:v>0.41</c:v>
                </c:pt>
                <c:pt idx="2">
                  <c:v>0.28999999999999998</c:v>
                </c:pt>
                <c:pt idx="3">
                  <c:v>0.22</c:v>
                </c:pt>
                <c:pt idx="4">
                  <c:v>0.21</c:v>
                </c:pt>
                <c:pt idx="5">
                  <c:v>0.13</c:v>
                </c:pt>
                <c:pt idx="6">
                  <c:v>0.09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E-462C-9C48-76C4BF738F72}"/>
            </c:ext>
          </c:extLst>
        </c:ser>
        <c:ser>
          <c:idx val="1"/>
          <c:order val="1"/>
          <c:tx>
            <c:strRef>
              <c:f>'Új verzió'!$C$141</c:f>
              <c:strCache>
                <c:ptCount val="1"/>
                <c:pt idx="0">
                  <c:v>Május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2E-462C-9C48-76C4BF738F72}"/>
              </c:ext>
            </c:extLst>
          </c:dPt>
          <c:dLbls>
            <c:delete val="1"/>
          </c:dLbls>
          <c:cat>
            <c:strRef>
              <c:f>'Új verzió'!$A$142:$A$149</c:f>
              <c:strCache>
                <c:ptCount val="8"/>
                <c:pt idx="0">
                  <c:v>Nincs akadálya</c:v>
                </c:pt>
                <c:pt idx="1">
                  <c:v>Vevők hiánya</c:v>
                </c:pt>
                <c:pt idx="2">
                  <c:v>Munkaerőhiány</c:v>
                </c:pt>
                <c:pt idx="3">
                  <c:v>Finanszírozási problémák</c:v>
                </c:pt>
                <c:pt idx="4">
                  <c:v>Beszállítói problémák</c:v>
                </c:pt>
                <c:pt idx="5">
                  <c:v>Adminisztratív akadályok</c:v>
                </c:pt>
                <c:pt idx="6">
                  <c:v>Egyéb*</c:v>
                </c:pt>
                <c:pt idx="7">
                  <c:v>Nem tudja/nem válaszol</c:v>
                </c:pt>
              </c:strCache>
            </c:strRef>
          </c:cat>
          <c:val>
            <c:numRef>
              <c:f>'Új verzió'!$C$142:$C$149</c:f>
              <c:numCache>
                <c:formatCode>0%</c:formatCode>
                <c:ptCount val="8"/>
                <c:pt idx="0">
                  <c:v>0.12</c:v>
                </c:pt>
                <c:pt idx="1">
                  <c:v>0.4</c:v>
                </c:pt>
                <c:pt idx="2">
                  <c:v>0.27</c:v>
                </c:pt>
                <c:pt idx="3">
                  <c:v>0.22</c:v>
                </c:pt>
                <c:pt idx="4">
                  <c:v>0.2</c:v>
                </c:pt>
                <c:pt idx="5">
                  <c:v>0.14000000000000001</c:v>
                </c:pt>
                <c:pt idx="6">
                  <c:v>0.1</c:v>
                </c:pt>
                <c:pt idx="7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2E-462C-9C48-76C4BF738F72}"/>
            </c:ext>
          </c:extLst>
        </c:ser>
        <c:ser>
          <c:idx val="2"/>
          <c:order val="2"/>
          <c:tx>
            <c:strRef>
              <c:f>'Új verzió'!$D$141</c:f>
              <c:strCache>
                <c:ptCount val="1"/>
                <c:pt idx="0">
                  <c:v>Április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2E-462C-9C48-76C4BF738F72}"/>
              </c:ext>
            </c:extLst>
          </c:dPt>
          <c:dLbls>
            <c:delete val="1"/>
          </c:dLbls>
          <c:cat>
            <c:strRef>
              <c:f>'Új verzió'!$A$142:$A$149</c:f>
              <c:strCache>
                <c:ptCount val="8"/>
                <c:pt idx="0">
                  <c:v>Nincs akadálya</c:v>
                </c:pt>
                <c:pt idx="1">
                  <c:v>Vevők hiánya</c:v>
                </c:pt>
                <c:pt idx="2">
                  <c:v>Munkaerőhiány</c:v>
                </c:pt>
                <c:pt idx="3">
                  <c:v>Finanszírozási problémák</c:v>
                </c:pt>
                <c:pt idx="4">
                  <c:v>Beszállítói problémák</c:v>
                </c:pt>
                <c:pt idx="5">
                  <c:v>Adminisztratív akadályok</c:v>
                </c:pt>
                <c:pt idx="6">
                  <c:v>Egyéb*</c:v>
                </c:pt>
                <c:pt idx="7">
                  <c:v>Nem tudja/nem válaszol</c:v>
                </c:pt>
              </c:strCache>
            </c:strRef>
          </c:cat>
          <c:val>
            <c:numRef>
              <c:f>'Új verzió'!$D$142:$D$149</c:f>
              <c:numCache>
                <c:formatCode>0%</c:formatCode>
                <c:ptCount val="8"/>
                <c:pt idx="0">
                  <c:v>0.1</c:v>
                </c:pt>
                <c:pt idx="1">
                  <c:v>0.44</c:v>
                </c:pt>
                <c:pt idx="2">
                  <c:v>0.26</c:v>
                </c:pt>
                <c:pt idx="3">
                  <c:v>0.23</c:v>
                </c:pt>
                <c:pt idx="4">
                  <c:v>0.18</c:v>
                </c:pt>
                <c:pt idx="5">
                  <c:v>0.16</c:v>
                </c:pt>
                <c:pt idx="6">
                  <c:v>0.12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2E-462C-9C48-76C4BF738F72}"/>
            </c:ext>
          </c:extLst>
        </c:ser>
        <c:ser>
          <c:idx val="3"/>
          <c:order val="3"/>
          <c:tx>
            <c:strRef>
              <c:f>'Új verzió'!$E$141</c:f>
              <c:strCache>
                <c:ptCount val="1"/>
                <c:pt idx="0">
                  <c:v>Március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62E-462C-9C48-76C4BF738F72}"/>
              </c:ext>
            </c:extLst>
          </c:dPt>
          <c:dLbls>
            <c:delete val="1"/>
          </c:dLbls>
          <c:cat>
            <c:strRef>
              <c:f>'Új verzió'!$A$142:$A$149</c:f>
              <c:strCache>
                <c:ptCount val="8"/>
                <c:pt idx="0">
                  <c:v>Nincs akadálya</c:v>
                </c:pt>
                <c:pt idx="1">
                  <c:v>Vevők hiánya</c:v>
                </c:pt>
                <c:pt idx="2">
                  <c:v>Munkaerőhiány</c:v>
                </c:pt>
                <c:pt idx="3">
                  <c:v>Finanszírozási problémák</c:v>
                </c:pt>
                <c:pt idx="4">
                  <c:v>Beszállítói problémák</c:v>
                </c:pt>
                <c:pt idx="5">
                  <c:v>Adminisztratív akadályok</c:v>
                </c:pt>
                <c:pt idx="6">
                  <c:v>Egyéb*</c:v>
                </c:pt>
                <c:pt idx="7">
                  <c:v>Nem tudja/nem válaszol</c:v>
                </c:pt>
              </c:strCache>
            </c:strRef>
          </c:cat>
          <c:val>
            <c:numRef>
              <c:f>'Új verzió'!$E$142:$E$149</c:f>
              <c:numCache>
                <c:formatCode>0%</c:formatCode>
                <c:ptCount val="8"/>
                <c:pt idx="0">
                  <c:v>0.10459</c:v>
                </c:pt>
                <c:pt idx="1">
                  <c:v>0.47159000000000001</c:v>
                </c:pt>
                <c:pt idx="2">
                  <c:v>0.1988</c:v>
                </c:pt>
                <c:pt idx="3">
                  <c:v>0.21729999999999999</c:v>
                </c:pt>
                <c:pt idx="4">
                  <c:v>0.18665000000000001</c:v>
                </c:pt>
                <c:pt idx="5">
                  <c:v>0.15915000000000001</c:v>
                </c:pt>
                <c:pt idx="6">
                  <c:v>0.16320000000000001</c:v>
                </c:pt>
                <c:pt idx="7">
                  <c:v>5.4100000000000002E-2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62E-462C-9C48-76C4BF738F72}"/>
            </c:ext>
          </c:extLst>
        </c:ser>
        <c:ser>
          <c:idx val="4"/>
          <c:order val="4"/>
          <c:tx>
            <c:strRef>
              <c:f>'Új verzió'!$F$141</c:f>
              <c:strCache>
                <c:ptCount val="1"/>
                <c:pt idx="0">
                  <c:v>Február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2E-462C-9C48-76C4BF738F72}"/>
              </c:ext>
            </c:extLst>
          </c:dPt>
          <c:dLbls>
            <c:delete val="1"/>
          </c:dLbls>
          <c:cat>
            <c:strRef>
              <c:f>'Új verzió'!$A$142:$A$149</c:f>
              <c:strCache>
                <c:ptCount val="8"/>
                <c:pt idx="0">
                  <c:v>Nincs akadálya</c:v>
                </c:pt>
                <c:pt idx="1">
                  <c:v>Vevők hiánya</c:v>
                </c:pt>
                <c:pt idx="2">
                  <c:v>Munkaerőhiány</c:v>
                </c:pt>
                <c:pt idx="3">
                  <c:v>Finanszírozási problémák</c:v>
                </c:pt>
                <c:pt idx="4">
                  <c:v>Beszállítói problémák</c:v>
                </c:pt>
                <c:pt idx="5">
                  <c:v>Adminisztratív akadályok</c:v>
                </c:pt>
                <c:pt idx="6">
                  <c:v>Egyéb*</c:v>
                </c:pt>
                <c:pt idx="7">
                  <c:v>Nem tudja/nem válaszol</c:v>
                </c:pt>
              </c:strCache>
            </c:strRef>
          </c:cat>
          <c:val>
            <c:numRef>
              <c:f>'Új verzió'!$F$142:$F$149</c:f>
              <c:numCache>
                <c:formatCode>0%</c:formatCode>
                <c:ptCount val="8"/>
                <c:pt idx="0">
                  <c:v>0.15</c:v>
                </c:pt>
                <c:pt idx="1">
                  <c:v>0.5</c:v>
                </c:pt>
                <c:pt idx="2">
                  <c:v>0.19</c:v>
                </c:pt>
                <c:pt idx="3">
                  <c:v>0.24</c:v>
                </c:pt>
                <c:pt idx="4">
                  <c:v>0.1</c:v>
                </c:pt>
                <c:pt idx="5">
                  <c:v>0.09</c:v>
                </c:pt>
                <c:pt idx="6">
                  <c:v>0.15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62E-462C-9C48-76C4BF738F72}"/>
            </c:ext>
          </c:extLst>
        </c:ser>
        <c:ser>
          <c:idx val="5"/>
          <c:order val="5"/>
          <c:tx>
            <c:strRef>
              <c:f>'Új verzió'!$G$141</c:f>
              <c:strCache>
                <c:ptCount val="1"/>
                <c:pt idx="0">
                  <c:v>Január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62E-462C-9C48-76C4BF738F72}"/>
              </c:ext>
            </c:extLst>
          </c:dPt>
          <c:dLbls>
            <c:delete val="1"/>
          </c:dLbls>
          <c:cat>
            <c:strRef>
              <c:f>'Új verzió'!$A$142:$A$149</c:f>
              <c:strCache>
                <c:ptCount val="8"/>
                <c:pt idx="0">
                  <c:v>Nincs akadálya</c:v>
                </c:pt>
                <c:pt idx="1">
                  <c:v>Vevők hiánya</c:v>
                </c:pt>
                <c:pt idx="2">
                  <c:v>Munkaerőhiány</c:v>
                </c:pt>
                <c:pt idx="3">
                  <c:v>Finanszírozási problémák</c:v>
                </c:pt>
                <c:pt idx="4">
                  <c:v>Beszállítói problémák</c:v>
                </c:pt>
                <c:pt idx="5">
                  <c:v>Adminisztratív akadályok</c:v>
                </c:pt>
                <c:pt idx="6">
                  <c:v>Egyéb*</c:v>
                </c:pt>
                <c:pt idx="7">
                  <c:v>Nem tudja/nem válaszol</c:v>
                </c:pt>
              </c:strCache>
            </c:strRef>
          </c:cat>
          <c:val>
            <c:numRef>
              <c:f>'Új verzió'!$G$142:$G$149</c:f>
              <c:numCache>
                <c:formatCode>0%</c:formatCode>
                <c:ptCount val="8"/>
                <c:pt idx="0">
                  <c:v>0.12945000000000001</c:v>
                </c:pt>
                <c:pt idx="1">
                  <c:v>0.53129444999999997</c:v>
                </c:pt>
                <c:pt idx="2">
                  <c:v>0.169986</c:v>
                </c:pt>
                <c:pt idx="3">
                  <c:v>0.18776699999999999</c:v>
                </c:pt>
                <c:pt idx="4">
                  <c:v>0.105263</c:v>
                </c:pt>
                <c:pt idx="5">
                  <c:v>0.11593199999999999</c:v>
                </c:pt>
                <c:pt idx="6">
                  <c:v>0.16927500000000001</c:v>
                </c:pt>
                <c:pt idx="7">
                  <c:v>3.8406999999999997E-2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62E-462C-9C48-76C4BF738F72}"/>
            </c:ext>
          </c:extLst>
        </c:ser>
        <c:ser>
          <c:idx val="6"/>
          <c:order val="6"/>
          <c:tx>
            <c:strRef>
              <c:f>'Új verzió'!$H$141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2E-462C-9C48-76C4BF738F72}"/>
              </c:ext>
            </c:extLst>
          </c:dPt>
          <c:dLbls>
            <c:delete val="1"/>
          </c:dLbls>
          <c:cat>
            <c:strRef>
              <c:f>'Új verzió'!$A$142:$A$149</c:f>
              <c:strCache>
                <c:ptCount val="8"/>
                <c:pt idx="0">
                  <c:v>Nincs akadálya</c:v>
                </c:pt>
                <c:pt idx="1">
                  <c:v>Vevők hiánya</c:v>
                </c:pt>
                <c:pt idx="2">
                  <c:v>Munkaerőhiány</c:v>
                </c:pt>
                <c:pt idx="3">
                  <c:v>Finanszírozási problémák</c:v>
                </c:pt>
                <c:pt idx="4">
                  <c:v>Beszállítói problémák</c:v>
                </c:pt>
                <c:pt idx="5">
                  <c:v>Adminisztratív akadályok</c:v>
                </c:pt>
                <c:pt idx="6">
                  <c:v>Egyéb*</c:v>
                </c:pt>
                <c:pt idx="7">
                  <c:v>Nem tudja/nem válaszol</c:v>
                </c:pt>
              </c:strCache>
            </c:strRef>
          </c:cat>
          <c:val>
            <c:numRef>
              <c:f>'Új verzió'!$H$142:$H$149</c:f>
              <c:numCache>
                <c:formatCode>0%</c:formatCode>
                <c:ptCount val="8"/>
                <c:pt idx="0">
                  <c:v>0.15238915195867414</c:v>
                </c:pt>
                <c:pt idx="1">
                  <c:v>0.5501506672406371</c:v>
                </c:pt>
                <c:pt idx="2">
                  <c:v>0.21093413689195006</c:v>
                </c:pt>
                <c:pt idx="3">
                  <c:v>0.22858372793801118</c:v>
                </c:pt>
                <c:pt idx="4">
                  <c:v>0.10546706844597503</c:v>
                </c:pt>
                <c:pt idx="5">
                  <c:v>0.10589754627636677</c:v>
                </c:pt>
                <c:pt idx="7">
                  <c:v>6.4141196728368488E-2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62E-462C-9C48-76C4BF738F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50"/>
        <c:axId val="1011661791"/>
        <c:axId val="1011659711"/>
      </c:barChart>
      <c:catAx>
        <c:axId val="10116617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11659711"/>
        <c:crosses val="autoZero"/>
        <c:auto val="1"/>
        <c:lblAlgn val="ctr"/>
        <c:lblOffset val="100"/>
        <c:noMultiLvlLbl val="0"/>
      </c:catAx>
      <c:valAx>
        <c:axId val="1011659711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1166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166447944007"/>
          <c:y val="4.1872403223647728E-2"/>
          <c:w val="0.74106113298337706"/>
          <c:h val="0.76717086945645552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verzió'!$B$154</c:f>
              <c:strCache>
                <c:ptCount val="1"/>
                <c:pt idx="0">
                  <c:v>Mikro</c:v>
                </c:pt>
              </c:strCache>
            </c:strRef>
          </c:tx>
          <c:spPr>
            <a:ln w="63500" cap="rnd">
              <a:solidFill>
                <a:srgbClr val="4EE4F8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4EE4F8"/>
              </a:solidFill>
              <a:ln w="9525">
                <a:noFill/>
              </a:ln>
              <a:effectLst/>
            </c:spPr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FA7-483F-B302-6CD72806E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verzió'!$A$155:$A$161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verzió'!$B$155:$B$161</c:f>
              <c:numCache>
                <c:formatCode>General\ "pont"</c:formatCode>
                <c:ptCount val="7"/>
                <c:pt idx="0">
                  <c:v>-33</c:v>
                </c:pt>
                <c:pt idx="1">
                  <c:v>-32</c:v>
                </c:pt>
                <c:pt idx="2">
                  <c:v>-22</c:v>
                </c:pt>
                <c:pt idx="3">
                  <c:v>-35</c:v>
                </c:pt>
                <c:pt idx="4">
                  <c:v>-13</c:v>
                </c:pt>
                <c:pt idx="5">
                  <c:v>-2</c:v>
                </c:pt>
                <c:pt idx="6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A7-483F-B302-6CD72806E70D}"/>
            </c:ext>
          </c:extLst>
        </c:ser>
        <c:ser>
          <c:idx val="1"/>
          <c:order val="1"/>
          <c:tx>
            <c:strRef>
              <c:f>'Új verzió'!$C$154</c:f>
              <c:strCache>
                <c:ptCount val="1"/>
                <c:pt idx="0">
                  <c:v>Kis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2.7777777777778798E-3"/>
                  <c:y val="3.9962940428356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FA7-483F-B302-6CD72806E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verzió'!$A$155:$A$161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verzió'!$C$155:$C$161</c:f>
              <c:numCache>
                <c:formatCode>General\ "pont"</c:formatCode>
                <c:ptCount val="7"/>
                <c:pt idx="0">
                  <c:v>-28</c:v>
                </c:pt>
                <c:pt idx="1">
                  <c:v>-25</c:v>
                </c:pt>
                <c:pt idx="2">
                  <c:v>-14</c:v>
                </c:pt>
                <c:pt idx="3">
                  <c:v>-26</c:v>
                </c:pt>
                <c:pt idx="4">
                  <c:v>-3</c:v>
                </c:pt>
                <c:pt idx="5">
                  <c:v>-1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A7-483F-B302-6CD72806E70D}"/>
            </c:ext>
          </c:extLst>
        </c:ser>
        <c:ser>
          <c:idx val="2"/>
          <c:order val="2"/>
          <c:tx>
            <c:strRef>
              <c:f>'Új verzió'!$D$154</c:f>
              <c:strCache>
                <c:ptCount val="1"/>
                <c:pt idx="0">
                  <c:v>Közép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2.2222222222222119E-2"/>
                  <c:y val="4.1905193212431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A7-483F-B302-6CD72806E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verzió'!$A$155:$A$161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verzió'!$D$155:$D$161</c:f>
              <c:numCache>
                <c:formatCode>General\ "pont"</c:formatCode>
                <c:ptCount val="7"/>
                <c:pt idx="0">
                  <c:v>-22</c:v>
                </c:pt>
                <c:pt idx="1">
                  <c:v>-24</c:v>
                </c:pt>
                <c:pt idx="2">
                  <c:v>-3</c:v>
                </c:pt>
                <c:pt idx="3">
                  <c:v>-12</c:v>
                </c:pt>
                <c:pt idx="4">
                  <c:v>-2</c:v>
                </c:pt>
                <c:pt idx="5">
                  <c:v>17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A7-483F-B302-6CD72806E70D}"/>
            </c:ext>
          </c:extLst>
        </c:ser>
        <c:ser>
          <c:idx val="3"/>
          <c:order val="3"/>
          <c:tx>
            <c:strRef>
              <c:f>'Új verzió'!$E$154</c:f>
              <c:strCache>
                <c:ptCount val="1"/>
                <c:pt idx="0">
                  <c:v>Nagy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A7-483F-B302-6CD72806E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verzió'!$A$155:$A$161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verzió'!$E$155:$E$161</c:f>
              <c:numCache>
                <c:formatCode>General\ "pont"</c:formatCode>
                <c:ptCount val="7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FA7-483F-B302-6CD72806E70D}"/>
            </c:ext>
          </c:extLst>
        </c:ser>
        <c:ser>
          <c:idx val="4"/>
          <c:order val="4"/>
          <c:tx>
            <c:strRef>
              <c:f>'Új verzió'!$F$154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A7-483F-B302-6CD72806E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verzió'!$A$155:$A$161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verzió'!$F$155:$F$161</c:f>
              <c:numCache>
                <c:formatCode>General\ "pont"</c:formatCode>
                <c:ptCount val="7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FA7-483F-B302-6CD72806E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40"/>
        </c:scaling>
        <c:delete val="0"/>
        <c:axPos val="l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b="1" dirty="0">
                    <a:solidFill>
                      <a:srgbClr val="00B050"/>
                    </a:solidFill>
                  </a:rPr>
                  <a:t>Kedvezőbb   </a:t>
                </a:r>
                <a:r>
                  <a:rPr lang="hu-HU" b="1" dirty="0"/>
                  <a:t> </a:t>
                </a:r>
                <a:r>
                  <a:rPr lang="hu-HU" b="1" dirty="0">
                    <a:solidFill>
                      <a:srgbClr val="FF0000"/>
                    </a:solidFill>
                  </a:rPr>
                  <a:t>Gyengébb</a:t>
                </a:r>
              </a:p>
            </c:rich>
          </c:tx>
          <c:layout>
            <c:manualLayout>
              <c:xMode val="edge"/>
              <c:yMode val="edge"/>
              <c:x val="0.95979773776966226"/>
              <c:y val="5.85043315113440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83025076672097264"/>
          <c:h val="0.78302751481907462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verzió'!$B$164</c:f>
              <c:strCache>
                <c:ptCount val="1"/>
                <c:pt idx="0">
                  <c:v>Mikro</c:v>
                </c:pt>
              </c:strCache>
            </c:strRef>
          </c:tx>
          <c:spPr>
            <a:ln w="63500" cap="rnd">
              <a:solidFill>
                <a:srgbClr val="4EE4F8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4EE4F8"/>
              </a:solidFill>
              <a:ln w="9525">
                <a:noFill/>
              </a:ln>
              <a:effectLst/>
            </c:spPr>
          </c:marker>
          <c:cat>
            <c:strRef>
              <c:f>'Új verzió'!$A$165:$A$171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verzió'!$B$165:$B$171</c:f>
              <c:numCache>
                <c:formatCode>General\ "pont"</c:formatCode>
                <c:ptCount val="7"/>
                <c:pt idx="0">
                  <c:v>-18</c:v>
                </c:pt>
                <c:pt idx="1">
                  <c:v>1</c:v>
                </c:pt>
                <c:pt idx="2">
                  <c:v>11</c:v>
                </c:pt>
                <c:pt idx="3">
                  <c:v>3</c:v>
                </c:pt>
                <c:pt idx="4">
                  <c:v>20</c:v>
                </c:pt>
                <c:pt idx="5">
                  <c:v>19</c:v>
                </c:pt>
                <c:pt idx="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84-4C78-9FC8-661B95AD2588}"/>
            </c:ext>
          </c:extLst>
        </c:ser>
        <c:ser>
          <c:idx val="1"/>
          <c:order val="1"/>
          <c:tx>
            <c:strRef>
              <c:f>'Új verzió'!$C$164</c:f>
              <c:strCache>
                <c:ptCount val="1"/>
                <c:pt idx="0">
                  <c:v>Kis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5.9751115205638777E-2"/>
                  <c:y val="4.10585523759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75703999203461"/>
                      <c:h val="5.96594187692152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0384-4C78-9FC8-661B95AD2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verzió'!$A$165:$A$171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verzió'!$C$165:$C$171</c:f>
              <c:numCache>
                <c:formatCode>General\ "pont"</c:formatCode>
                <c:ptCount val="7"/>
                <c:pt idx="0">
                  <c:v>-15</c:v>
                </c:pt>
                <c:pt idx="1">
                  <c:v>9</c:v>
                </c:pt>
                <c:pt idx="2">
                  <c:v>20</c:v>
                </c:pt>
                <c:pt idx="3">
                  <c:v>8</c:v>
                </c:pt>
                <c:pt idx="4">
                  <c:v>28</c:v>
                </c:pt>
                <c:pt idx="5">
                  <c:v>26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84-4C78-9FC8-661B95AD2588}"/>
            </c:ext>
          </c:extLst>
        </c:ser>
        <c:ser>
          <c:idx val="2"/>
          <c:order val="2"/>
          <c:tx>
            <c:strRef>
              <c:f>'Új verzió'!$D$164</c:f>
              <c:strCache>
                <c:ptCount val="1"/>
                <c:pt idx="0">
                  <c:v>Közép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6.9478104549776411E-3"/>
                  <c:y val="-4.23027509328060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84-4C78-9FC8-661B95AD2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verzió'!$A$165:$A$171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verzió'!$D$165:$D$171</c:f>
              <c:numCache>
                <c:formatCode>General\ "pont"</c:formatCode>
                <c:ptCount val="7"/>
                <c:pt idx="0">
                  <c:v>-11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33</c:v>
                </c:pt>
                <c:pt idx="5">
                  <c:v>30</c:v>
                </c:pt>
                <c:pt idx="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384-4C78-9FC8-661B95AD2588}"/>
            </c:ext>
          </c:extLst>
        </c:ser>
        <c:ser>
          <c:idx val="3"/>
          <c:order val="3"/>
          <c:tx>
            <c:strRef>
              <c:f>'Új verzió'!$E$164</c:f>
              <c:strCache>
                <c:ptCount val="1"/>
                <c:pt idx="0">
                  <c:v>Nagy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5.5582483639820112E-3"/>
                  <c:y val="-4.230275093280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84-4C78-9FC8-661B95AD2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verzió'!$A$165:$A$171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verzió'!$E$165:$E$171</c:f>
              <c:numCache>
                <c:formatCode>General\ "pont"</c:formatCode>
                <c:ptCount val="7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384-4C78-9FC8-661B95AD2588}"/>
            </c:ext>
          </c:extLst>
        </c:ser>
        <c:ser>
          <c:idx val="4"/>
          <c:order val="4"/>
          <c:tx>
            <c:strRef>
              <c:f>'Új verzió'!$F$164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2.7791241819910563E-3"/>
                  <c:y val="-4.23027509328060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384-4C78-9FC8-661B95AD2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verzió'!$A$165:$A$171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verzió'!$F$165:$F$171</c:f>
              <c:numCache>
                <c:formatCode>General\ "pont"</c:formatCode>
                <c:ptCount val="7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384-4C78-9FC8-661B95AD2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20"/>
        </c:scaling>
        <c:delete val="0"/>
        <c:axPos val="l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b="1">
                    <a:solidFill>
                      <a:srgbClr val="00B050"/>
                    </a:solidFill>
                  </a:rPr>
                  <a:t>Javul</a:t>
                </a:r>
                <a:r>
                  <a:rPr lang="hu-HU"/>
                  <a:t> </a:t>
                </a:r>
                <a:r>
                  <a:rPr lang="hu-HU" baseline="0"/>
                  <a:t>  </a:t>
                </a:r>
                <a:r>
                  <a:rPr lang="hu-HU" b="1" baseline="0">
                    <a:solidFill>
                      <a:srgbClr val="FF0000"/>
                    </a:solidFill>
                  </a:rPr>
                  <a:t>Romlik</a:t>
                </a:r>
                <a:endParaRPr lang="hu-HU" b="1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5834782161524013"/>
              <c:y val="0.45654523876562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54871922027727"/>
          <c:y val="4.6448696221898497E-2"/>
          <c:w val="0.8722636162546924"/>
          <c:h val="0.66327514769075346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verzió'!$L$183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5.2777777777777674E-2"/>
                  <c:y val="3.167768350367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EC-4FB5-9E0C-0A2A97561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verzió'!$K$184:$K$190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verzió'!$L$184:$L$190</c:f>
              <c:numCache>
                <c:formatCode>General\ "pont"</c:formatCode>
                <c:ptCount val="7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EC-4FB5-9E0C-0A2A97561336}"/>
            </c:ext>
          </c:extLst>
        </c:ser>
        <c:ser>
          <c:idx val="1"/>
          <c:order val="1"/>
          <c:tx>
            <c:strRef>
              <c:f>'Új verzió'!$M$183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'Új verzió'!$K$184:$K$190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verzió'!$M$184:$M$190</c:f>
              <c:numCache>
                <c:formatCode>General\ "pont"</c:formatCode>
                <c:ptCount val="7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EC-4FB5-9E0C-0A2A97561336}"/>
            </c:ext>
          </c:extLst>
        </c:ser>
        <c:ser>
          <c:idx val="2"/>
          <c:order val="2"/>
          <c:tx>
            <c:strRef>
              <c:f>'Új verzió'!$N$183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63500" cap="rnd">
              <a:solidFill>
                <a:srgbClr val="4EE4F8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4EE4F8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8.4722222222222324E-2"/>
                  <c:y val="1.94939590791867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4EE4F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EC-4FB5-9E0C-0A2A97561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verzió'!$K$184:$K$190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verzió'!$N$184:$N$190</c:f>
              <c:numCache>
                <c:formatCode>General\ "pont"</c:formatCode>
                <c:ptCount val="7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9EC-4FB5-9E0C-0A2A97561336}"/>
            </c:ext>
          </c:extLst>
        </c:ser>
        <c:ser>
          <c:idx val="3"/>
          <c:order val="3"/>
          <c:tx>
            <c:strRef>
              <c:f>'Új verzió'!$O$183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6.9444444444445464E-3"/>
                  <c:y val="-5.11716425828651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EC-4FB5-9E0C-0A2A97561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verzió'!$K$184:$K$190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verzió'!$O$184:$O$190</c:f>
              <c:numCache>
                <c:formatCode>General\ "pont"</c:formatCode>
                <c:ptCount val="7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9EC-4FB5-9E0C-0A2A97561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'Új verzió'!$B$202</c:f>
              <c:strCache>
                <c:ptCount val="1"/>
                <c:pt idx="0">
                  <c:v>Mikro</c:v>
                </c:pt>
              </c:strCache>
            </c:strRef>
          </c:tx>
          <c:spPr>
            <a:ln w="63500" cap="rnd">
              <a:solidFill>
                <a:srgbClr val="4EE4F8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4EE4F8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1.172310217283545E-2"/>
                  <c:y val="3.6888529061673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4EE4F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F8-4005-9EE3-3868753596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verzió'!$A$203:$A$209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verzió'!$B$203:$B$209</c:f>
              <c:numCache>
                <c:formatCode>General\ "pont"</c:formatCode>
                <c:ptCount val="7"/>
                <c:pt idx="0">
                  <c:v>-3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11</c:v>
                </c:pt>
                <c:pt idx="5">
                  <c:v>6</c:v>
                </c:pt>
                <c:pt idx="6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F8-4005-9EE3-3868753596AB}"/>
            </c:ext>
          </c:extLst>
        </c:ser>
        <c:ser>
          <c:idx val="1"/>
          <c:order val="1"/>
          <c:tx>
            <c:strRef>
              <c:f>'Új verzió'!$C$202</c:f>
              <c:strCache>
                <c:ptCount val="1"/>
                <c:pt idx="0">
                  <c:v>Kis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7.3269388580221558E-3"/>
                  <c:y val="-4.67254701447869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F8-4005-9EE3-3868753596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verzió'!$A$203:$A$209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verzió'!$C$203:$C$209</c:f>
              <c:numCache>
                <c:formatCode>General\ "pont"</c:formatCode>
                <c:ptCount val="7"/>
                <c:pt idx="0">
                  <c:v>1</c:v>
                </c:pt>
                <c:pt idx="1">
                  <c:v>8</c:v>
                </c:pt>
                <c:pt idx="2">
                  <c:v>11</c:v>
                </c:pt>
                <c:pt idx="3">
                  <c:v>6</c:v>
                </c:pt>
                <c:pt idx="4">
                  <c:v>21</c:v>
                </c:pt>
                <c:pt idx="5">
                  <c:v>17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F8-4005-9EE3-3868753596AB}"/>
            </c:ext>
          </c:extLst>
        </c:ser>
        <c:ser>
          <c:idx val="2"/>
          <c:order val="2"/>
          <c:tx>
            <c:strRef>
              <c:f>'Új verzió'!$D$202</c:f>
              <c:strCache>
                <c:ptCount val="1"/>
                <c:pt idx="0">
                  <c:v>Közép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1.172310217283545E-2"/>
                  <c:y val="-4.6725470144787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F8-4005-9EE3-3868753596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verzió'!$A$203:$A$209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verzió'!$D$203:$D$209</c:f>
              <c:numCache>
                <c:formatCode>General\ "pont"</c:formatCode>
                <c:ptCount val="7"/>
                <c:pt idx="0">
                  <c:v>4</c:v>
                </c:pt>
                <c:pt idx="1">
                  <c:v>15</c:v>
                </c:pt>
                <c:pt idx="2">
                  <c:v>19</c:v>
                </c:pt>
                <c:pt idx="3">
                  <c:v>22</c:v>
                </c:pt>
                <c:pt idx="4">
                  <c:v>25</c:v>
                </c:pt>
                <c:pt idx="5">
                  <c:v>31</c:v>
                </c:pt>
                <c:pt idx="6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4F8-4005-9EE3-3868753596AB}"/>
            </c:ext>
          </c:extLst>
        </c:ser>
        <c:ser>
          <c:idx val="3"/>
          <c:order val="3"/>
          <c:tx>
            <c:strRef>
              <c:f>'Új verzió'!$E$202</c:f>
              <c:strCache>
                <c:ptCount val="1"/>
                <c:pt idx="0">
                  <c:v>Nagy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7.3269388580222633E-3"/>
                  <c:y val="-4.4266234874008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F8-4005-9EE3-3868753596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verzió'!$A$203:$A$209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verzió'!$E$203:$E$209</c:f>
              <c:numCache>
                <c:formatCode>General\ "pont"</c:formatCode>
                <c:ptCount val="7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4F8-4005-9EE3-3868753596AB}"/>
            </c:ext>
          </c:extLst>
        </c:ser>
        <c:ser>
          <c:idx val="4"/>
          <c:order val="4"/>
          <c:tx>
            <c:strRef>
              <c:f>'Új verzió'!$F$202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1.0941629000423398E-16"/>
                  <c:y val="3.689983830519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F8-4005-9EE3-3868753596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verzió'!$A$203:$A$209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verzió'!$F$203:$F$209</c:f>
              <c:numCache>
                <c:formatCode>General\ "pont"</c:formatCode>
                <c:ptCount val="7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4F8-4005-9EE3-386875359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1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'Új verzió'!$L$211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6.9509255896299492E-3"/>
                  <c:y val="5.3744639481958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9D-4C0A-A86F-C19B2D4EC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verzió'!$K$212:$K$218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verzió'!$L$212:$L$218</c:f>
              <c:numCache>
                <c:formatCode>General\ "pont"</c:formatCode>
                <c:ptCount val="7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9D-4C0A-A86F-C19B2D4ECA09}"/>
            </c:ext>
          </c:extLst>
        </c:ser>
        <c:ser>
          <c:idx val="1"/>
          <c:order val="1"/>
          <c:tx>
            <c:strRef>
              <c:f>'Új verzió'!$M$211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3.7499999999999999E-2"/>
                  <c:y val="-6.39631423530532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9D-4C0A-A86F-C19B2D4EC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verzió'!$K$212:$K$218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verzió'!$M$212:$M$218</c:f>
              <c:numCache>
                <c:formatCode>General\ "pont"</c:formatCode>
                <c:ptCount val="7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9D-4C0A-A86F-C19B2D4ECA09}"/>
            </c:ext>
          </c:extLst>
        </c:ser>
        <c:ser>
          <c:idx val="2"/>
          <c:order val="2"/>
          <c:tx>
            <c:strRef>
              <c:f>'Új verzió'!$N$211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63500" cap="rnd">
              <a:solidFill>
                <a:srgbClr val="4EE4F8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4EE4F8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7.3611111111111113E-2"/>
                  <c:y val="3.4441692036259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4EE4F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9D-4C0A-A86F-C19B2D4EC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verzió'!$K$212:$K$218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verzió'!$N$212:$N$218</c:f>
              <c:numCache>
                <c:formatCode>General\ "pont"</c:formatCode>
                <c:ptCount val="7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59D-4C0A-A86F-C19B2D4ECA09}"/>
            </c:ext>
          </c:extLst>
        </c:ser>
        <c:ser>
          <c:idx val="3"/>
          <c:order val="3"/>
          <c:tx>
            <c:strRef>
              <c:f>'Új verzió'!$O$211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1.0194573096212397E-16"/>
                  <c:y val="-4.8858763165416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9D-4C0A-A86F-C19B2D4EC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verzió'!$K$212:$K$218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verzió'!$O$212:$O$218</c:f>
              <c:numCache>
                <c:formatCode>General\ "pont"</c:formatCode>
                <c:ptCount val="7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59D-4C0A-A86F-C19B2D4EC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357295868971534E-2"/>
          <c:y val="4.0253626149398584E-2"/>
          <c:w val="0.89537077083874705"/>
          <c:h val="0.71988837852189613"/>
        </c:manualLayout>
      </c:layout>
      <c:lineChart>
        <c:grouping val="standard"/>
        <c:varyColors val="0"/>
        <c:ser>
          <c:idx val="0"/>
          <c:order val="0"/>
          <c:tx>
            <c:strRef>
              <c:f>'TOP100'!$A$4</c:f>
              <c:strCache>
                <c:ptCount val="1"/>
                <c:pt idx="0">
                  <c:v>Átlagos kapacitás-kihasználtság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65-468A-9AB7-77F8414FF589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65-468A-9AB7-77F8414FF589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65-468A-9AB7-77F8414FF589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65-468A-9AB7-77F8414FF589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65-468A-9AB7-77F8414FF589}"/>
                </c:ext>
              </c:extLst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65-468A-9AB7-77F8414FF589}"/>
                </c:ext>
              </c:extLst>
            </c:dLbl>
            <c:dLbl>
              <c:idx val="12"/>
              <c:layout>
                <c:manualLayout>
                  <c:x val="-3.9443581449439193E-2"/>
                  <c:y val="5.5229905838969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65-468A-9AB7-77F8414FF589}"/>
                </c:ext>
              </c:extLst>
            </c:dLbl>
            <c:dLbl>
              <c:idx val="13"/>
              <c:layout>
                <c:manualLayout>
                  <c:x val="-1.2742875052735374E-2"/>
                  <c:y val="4.8606578696463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65-468A-9AB7-77F8414FF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'TOP100'!$B$3:$O$3</c:f>
              <c:strCache>
                <c:ptCount val="14"/>
                <c:pt idx="0">
                  <c:v>Május</c:v>
                </c:pt>
                <c:pt idx="1">
                  <c:v>Június</c:v>
                </c:pt>
                <c:pt idx="2">
                  <c:v>Július</c:v>
                </c:pt>
                <c:pt idx="3">
                  <c:v>Augusztus</c:v>
                </c:pt>
                <c:pt idx="4">
                  <c:v>Szeptember</c:v>
                </c:pt>
                <c:pt idx="5">
                  <c:v>Október</c:v>
                </c:pt>
                <c:pt idx="6">
                  <c:v>November</c:v>
                </c:pt>
                <c:pt idx="7">
                  <c:v>December</c:v>
                </c:pt>
                <c:pt idx="8">
                  <c:v>Január</c:v>
                </c:pt>
                <c:pt idx="9">
                  <c:v>Február</c:v>
                </c:pt>
                <c:pt idx="10">
                  <c:v>Március</c:v>
                </c:pt>
                <c:pt idx="11">
                  <c:v>Április</c:v>
                </c:pt>
                <c:pt idx="12">
                  <c:v>Május</c:v>
                </c:pt>
                <c:pt idx="13">
                  <c:v>Június</c:v>
                </c:pt>
              </c:strCache>
            </c:strRef>
          </c:cat>
          <c:val>
            <c:numRef>
              <c:f>'TOP100'!$B$4:$O$4</c:f>
              <c:numCache>
                <c:formatCode>0%</c:formatCode>
                <c:ptCount val="14"/>
                <c:pt idx="0">
                  <c:v>0.73</c:v>
                </c:pt>
                <c:pt idx="1">
                  <c:v>0.77</c:v>
                </c:pt>
                <c:pt idx="2">
                  <c:v>0.8</c:v>
                </c:pt>
                <c:pt idx="3">
                  <c:v>0.88</c:v>
                </c:pt>
                <c:pt idx="4">
                  <c:v>0.94</c:v>
                </c:pt>
                <c:pt idx="5">
                  <c:v>0.97</c:v>
                </c:pt>
                <c:pt idx="6">
                  <c:v>0.94</c:v>
                </c:pt>
                <c:pt idx="7">
                  <c:v>0.95</c:v>
                </c:pt>
                <c:pt idx="8">
                  <c:v>0.96</c:v>
                </c:pt>
                <c:pt idx="9">
                  <c:v>0.95</c:v>
                </c:pt>
                <c:pt idx="10">
                  <c:v>0.98</c:v>
                </c:pt>
                <c:pt idx="11">
                  <c:v>0.98</c:v>
                </c:pt>
                <c:pt idx="12">
                  <c:v>1.01</c:v>
                </c:pt>
                <c:pt idx="13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365-468A-9AB7-77F8414FF589}"/>
            </c:ext>
          </c:extLst>
        </c:ser>
        <c:ser>
          <c:idx val="1"/>
          <c:order val="1"/>
          <c:tx>
            <c:strRef>
              <c:f>'TOP100'!$A$5</c:f>
              <c:strCache>
                <c:ptCount val="1"/>
                <c:pt idx="0">
                  <c:v>Átlagos exportárbevétel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65-468A-9AB7-77F8414FF589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65-468A-9AB7-77F8414FF589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65-468A-9AB7-77F8414FF589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65-468A-9AB7-77F8414FF589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65-468A-9AB7-77F8414FF589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65-468A-9AB7-77F8414FF589}"/>
                </c:ext>
              </c:extLst>
            </c:dLbl>
            <c:dLbl>
              <c:idx val="12"/>
              <c:layout>
                <c:manualLayout>
                  <c:x val="-3.5099850732704482E-2"/>
                  <c:y val="-4.844947572012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65-468A-9AB7-77F8414FF589}"/>
                </c:ext>
              </c:extLst>
            </c:dLbl>
            <c:dLbl>
              <c:idx val="13"/>
              <c:layout>
                <c:manualLayout>
                  <c:x val="-9.141168226181523E-3"/>
                  <c:y val="-3.6758364800574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65-468A-9AB7-77F8414FF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'TOP100'!$B$3:$O$3</c:f>
              <c:strCache>
                <c:ptCount val="14"/>
                <c:pt idx="0">
                  <c:v>Május</c:v>
                </c:pt>
                <c:pt idx="1">
                  <c:v>Június</c:v>
                </c:pt>
                <c:pt idx="2">
                  <c:v>Július</c:v>
                </c:pt>
                <c:pt idx="3">
                  <c:v>Augusztus</c:v>
                </c:pt>
                <c:pt idx="4">
                  <c:v>Szeptember</c:v>
                </c:pt>
                <c:pt idx="5">
                  <c:v>Október</c:v>
                </c:pt>
                <c:pt idx="6">
                  <c:v>November</c:v>
                </c:pt>
                <c:pt idx="7">
                  <c:v>December</c:v>
                </c:pt>
                <c:pt idx="8">
                  <c:v>Január</c:v>
                </c:pt>
                <c:pt idx="9">
                  <c:v>Február</c:v>
                </c:pt>
                <c:pt idx="10">
                  <c:v>Március</c:v>
                </c:pt>
                <c:pt idx="11">
                  <c:v>Április</c:v>
                </c:pt>
                <c:pt idx="12">
                  <c:v>Május</c:v>
                </c:pt>
                <c:pt idx="13">
                  <c:v>Június</c:v>
                </c:pt>
              </c:strCache>
            </c:strRef>
          </c:cat>
          <c:val>
            <c:numRef>
              <c:f>'TOP100'!$B$5:$O$5</c:f>
              <c:numCache>
                <c:formatCode>0%</c:formatCode>
                <c:ptCount val="14"/>
                <c:pt idx="0">
                  <c:v>0.77</c:v>
                </c:pt>
                <c:pt idx="1">
                  <c:v>0.79</c:v>
                </c:pt>
                <c:pt idx="2">
                  <c:v>0.77</c:v>
                </c:pt>
                <c:pt idx="3">
                  <c:v>0.84</c:v>
                </c:pt>
                <c:pt idx="4">
                  <c:v>0.92</c:v>
                </c:pt>
                <c:pt idx="5">
                  <c:v>0.96</c:v>
                </c:pt>
                <c:pt idx="6">
                  <c:v>0.94</c:v>
                </c:pt>
                <c:pt idx="7">
                  <c:v>0.94</c:v>
                </c:pt>
                <c:pt idx="8">
                  <c:v>0.98</c:v>
                </c:pt>
                <c:pt idx="9">
                  <c:v>0.96</c:v>
                </c:pt>
                <c:pt idx="10">
                  <c:v>0.98</c:v>
                </c:pt>
                <c:pt idx="11">
                  <c:v>1.04</c:v>
                </c:pt>
                <c:pt idx="12">
                  <c:v>1.06</c:v>
                </c:pt>
                <c:pt idx="13">
                  <c:v>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365-468A-9AB7-77F8414FF58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9033600"/>
        <c:axId val="489035568"/>
      </c:lineChart>
      <c:catAx>
        <c:axId val="4890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9035568"/>
        <c:crosses val="autoZero"/>
        <c:auto val="1"/>
        <c:lblAlgn val="ctr"/>
        <c:lblOffset val="100"/>
        <c:noMultiLvlLbl val="0"/>
      </c:catAx>
      <c:valAx>
        <c:axId val="489035568"/>
        <c:scaling>
          <c:orientation val="minMax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90336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889160975891489E-2"/>
          <c:y val="3.8202648019009411E-2"/>
          <c:w val="0.90994436498722309"/>
          <c:h val="0.728393568123674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'TOP100'!$A$25:$L$25</c:f>
              <c:strCache>
                <c:ptCount val="12"/>
                <c:pt idx="0">
                  <c:v>Július</c:v>
                </c:pt>
                <c:pt idx="1">
                  <c:v>Augusztus</c:v>
                </c:pt>
                <c:pt idx="2">
                  <c:v>Szeptember</c:v>
                </c:pt>
                <c:pt idx="3">
                  <c:v>Október</c:v>
                </c:pt>
                <c:pt idx="4">
                  <c:v>November</c:v>
                </c:pt>
                <c:pt idx="5">
                  <c:v>December</c:v>
                </c:pt>
                <c:pt idx="6">
                  <c:v>Január</c:v>
                </c:pt>
                <c:pt idx="7">
                  <c:v>Február</c:v>
                </c:pt>
                <c:pt idx="8">
                  <c:v>Március</c:v>
                </c:pt>
                <c:pt idx="9">
                  <c:v>Április</c:v>
                </c:pt>
                <c:pt idx="10">
                  <c:v>Május</c:v>
                </c:pt>
                <c:pt idx="11">
                  <c:v>Június</c:v>
                </c:pt>
              </c:strCache>
            </c:strRef>
          </c:cat>
          <c:val>
            <c:numRef>
              <c:f>'TOP100'!$A$26:$L$26</c:f>
              <c:numCache>
                <c:formatCode>0%</c:formatCode>
                <c:ptCount val="12"/>
                <c:pt idx="0">
                  <c:v>0.3</c:v>
                </c:pt>
                <c:pt idx="1">
                  <c:v>0.37254901960784315</c:v>
                </c:pt>
                <c:pt idx="2">
                  <c:v>0.44</c:v>
                </c:pt>
                <c:pt idx="3">
                  <c:v>0.58620689655172409</c:v>
                </c:pt>
                <c:pt idx="4">
                  <c:v>0.56999999999999995</c:v>
                </c:pt>
                <c:pt idx="5">
                  <c:v>0.61</c:v>
                </c:pt>
                <c:pt idx="6">
                  <c:v>0.7</c:v>
                </c:pt>
                <c:pt idx="7">
                  <c:v>0.67</c:v>
                </c:pt>
                <c:pt idx="8">
                  <c:v>0.73</c:v>
                </c:pt>
                <c:pt idx="9">
                  <c:v>0.82</c:v>
                </c:pt>
                <c:pt idx="10">
                  <c:v>0.8</c:v>
                </c:pt>
                <c:pt idx="1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F-45CA-B6A7-EF19B1581B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50"/>
        <c:axId val="1053427568"/>
        <c:axId val="1053432816"/>
      </c:barChart>
      <c:catAx>
        <c:axId val="105342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3432816"/>
        <c:crosses val="autoZero"/>
        <c:auto val="1"/>
        <c:lblAlgn val="ctr"/>
        <c:lblOffset val="100"/>
        <c:noMultiLvlLbl val="0"/>
      </c:catAx>
      <c:valAx>
        <c:axId val="10534328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342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'TOP100'!$B$45</c:f>
              <c:strCache>
                <c:ptCount val="1"/>
                <c:pt idx="0">
                  <c:v>Június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'TOP100'!$A$46:$A$51</c:f>
              <c:strCache>
                <c:ptCount val="6"/>
                <c:pt idx="0">
                  <c:v>Nincs akadálya</c:v>
                </c:pt>
                <c:pt idx="1">
                  <c:v>Fennakadások a beszállítóknál</c:v>
                </c:pt>
                <c:pt idx="2">
                  <c:v>Kereslet hiánya</c:v>
                </c:pt>
                <c:pt idx="3">
                  <c:v>Munkaerőhiány</c:v>
                </c:pt>
                <c:pt idx="4">
                  <c:v>Egyéb</c:v>
                </c:pt>
                <c:pt idx="5">
                  <c:v>Kapacitáshiány</c:v>
                </c:pt>
              </c:strCache>
            </c:strRef>
          </c:cat>
          <c:val>
            <c:numRef>
              <c:f>'TOP100'!$B$46:$B$51</c:f>
              <c:numCache>
                <c:formatCode>0%</c:formatCode>
                <c:ptCount val="6"/>
                <c:pt idx="0">
                  <c:v>0.41</c:v>
                </c:pt>
                <c:pt idx="1">
                  <c:v>0.35</c:v>
                </c:pt>
                <c:pt idx="2">
                  <c:v>0.18</c:v>
                </c:pt>
                <c:pt idx="3">
                  <c:v>0.18</c:v>
                </c:pt>
                <c:pt idx="4">
                  <c:v>7.0000000000000007E-2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0-4AD5-8528-4C97DAE9DA88}"/>
            </c:ext>
          </c:extLst>
        </c:ser>
        <c:ser>
          <c:idx val="1"/>
          <c:order val="1"/>
          <c:tx>
            <c:strRef>
              <c:f>'TOP100'!$C$45</c:f>
              <c:strCache>
                <c:ptCount val="1"/>
                <c:pt idx="0">
                  <c:v>Május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'TOP100'!$A$46:$A$51</c:f>
              <c:strCache>
                <c:ptCount val="6"/>
                <c:pt idx="0">
                  <c:v>Nincs akadálya</c:v>
                </c:pt>
                <c:pt idx="1">
                  <c:v>Fennakadások a beszállítóknál</c:v>
                </c:pt>
                <c:pt idx="2">
                  <c:v>Kereslet hiánya</c:v>
                </c:pt>
                <c:pt idx="3">
                  <c:v>Munkaerőhiány</c:v>
                </c:pt>
                <c:pt idx="4">
                  <c:v>Egyéb</c:v>
                </c:pt>
                <c:pt idx="5">
                  <c:v>Kapacitáshiány</c:v>
                </c:pt>
              </c:strCache>
            </c:strRef>
          </c:cat>
          <c:val>
            <c:numRef>
              <c:f>'TOP100'!$C$46:$C$51</c:f>
              <c:numCache>
                <c:formatCode>0%</c:formatCode>
                <c:ptCount val="6"/>
                <c:pt idx="0">
                  <c:v>0.35</c:v>
                </c:pt>
                <c:pt idx="1">
                  <c:v>0.39</c:v>
                </c:pt>
                <c:pt idx="2">
                  <c:v>0.25</c:v>
                </c:pt>
                <c:pt idx="3">
                  <c:v>0.14000000000000001</c:v>
                </c:pt>
                <c:pt idx="4">
                  <c:v>0.1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0-4AD5-8528-4C97DAE9DA88}"/>
            </c:ext>
          </c:extLst>
        </c:ser>
        <c:ser>
          <c:idx val="2"/>
          <c:order val="2"/>
          <c:tx>
            <c:strRef>
              <c:f>'TOP100'!$D$45</c:f>
              <c:strCache>
                <c:ptCount val="1"/>
                <c:pt idx="0">
                  <c:v>Április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'TOP100'!$A$46:$A$51</c:f>
              <c:strCache>
                <c:ptCount val="6"/>
                <c:pt idx="0">
                  <c:v>Nincs akadálya</c:v>
                </c:pt>
                <c:pt idx="1">
                  <c:v>Fennakadások a beszállítóknál</c:v>
                </c:pt>
                <c:pt idx="2">
                  <c:v>Kereslet hiánya</c:v>
                </c:pt>
                <c:pt idx="3">
                  <c:v>Munkaerőhiány</c:v>
                </c:pt>
                <c:pt idx="4">
                  <c:v>Egyéb</c:v>
                </c:pt>
                <c:pt idx="5">
                  <c:v>Kapacitáshiány</c:v>
                </c:pt>
              </c:strCache>
            </c:strRef>
          </c:cat>
          <c:val>
            <c:numRef>
              <c:f>'TOP100'!$D$46:$D$51</c:f>
              <c:numCache>
                <c:formatCode>0%</c:formatCode>
                <c:ptCount val="6"/>
                <c:pt idx="0">
                  <c:v>0.32</c:v>
                </c:pt>
                <c:pt idx="1">
                  <c:v>0.3</c:v>
                </c:pt>
                <c:pt idx="2">
                  <c:v>0.28000000000000003</c:v>
                </c:pt>
                <c:pt idx="3">
                  <c:v>0.2</c:v>
                </c:pt>
                <c:pt idx="4">
                  <c:v>0.16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0-4AD5-8528-4C97DAE9DA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100"/>
        <c:axId val="498611584"/>
        <c:axId val="498610272"/>
        <c:extLst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'TOP100'!$G$45</c15:sqref>
                        </c15:formulaRef>
                      </c:ext>
                    </c:extLst>
                    <c:strCache>
                      <c:ptCount val="1"/>
                      <c:pt idx="0">
                        <c:v>Január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'TOP100'!$A$46:$A$51</c15:sqref>
                        </c15:formulaRef>
                      </c:ext>
                    </c:extLst>
                    <c:strCache>
                      <c:ptCount val="6"/>
                      <c:pt idx="0">
                        <c:v>Nincs akadálya</c:v>
                      </c:pt>
                      <c:pt idx="1">
                        <c:v>Fennakadások a beszállítóknál</c:v>
                      </c:pt>
                      <c:pt idx="2">
                        <c:v>Kereslet hiánya</c:v>
                      </c:pt>
                      <c:pt idx="3">
                        <c:v>Munkaerőhiány</c:v>
                      </c:pt>
                      <c:pt idx="4">
                        <c:v>Egyéb</c:v>
                      </c:pt>
                      <c:pt idx="5">
                        <c:v>Kapacitáshiány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'TOP100'!$G$46:$G$51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0.42</c:v>
                      </c:pt>
                      <c:pt idx="1">
                        <c:v>0.12</c:v>
                      </c:pt>
                      <c:pt idx="2">
                        <c:v>0.32</c:v>
                      </c:pt>
                      <c:pt idx="3">
                        <c:v>0.14000000000000001</c:v>
                      </c:pt>
                      <c:pt idx="4">
                        <c:v>0.08</c:v>
                      </c:pt>
                      <c:pt idx="5">
                        <c:v>0.08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700-4AD5-8528-4C97DAE9DA88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'TOP100'!$H$45</c15:sqref>
                        </c15:formulaRef>
                      </c:ext>
                    </c:extLst>
                    <c:strCache>
                      <c:ptCount val="1"/>
                      <c:pt idx="0">
                        <c:v>December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'TOP100'!$A$46:$A$51</c15:sqref>
                        </c15:formulaRef>
                      </c:ext>
                    </c:extLst>
                    <c:strCache>
                      <c:ptCount val="6"/>
                      <c:pt idx="0">
                        <c:v>Nincs akadálya</c:v>
                      </c:pt>
                      <c:pt idx="1">
                        <c:v>Fennakadások a beszállítóknál</c:v>
                      </c:pt>
                      <c:pt idx="2">
                        <c:v>Kereslet hiánya</c:v>
                      </c:pt>
                      <c:pt idx="3">
                        <c:v>Munkaerőhiány</c:v>
                      </c:pt>
                      <c:pt idx="4">
                        <c:v>Egyéb</c:v>
                      </c:pt>
                      <c:pt idx="5">
                        <c:v>Kapacitáshiány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'TOP100'!$H$46:$H$51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0.40740740740740738</c:v>
                      </c:pt>
                      <c:pt idx="1">
                        <c:v>0.1111111111111111</c:v>
                      </c:pt>
                      <c:pt idx="2">
                        <c:v>0.29629629629629628</c:v>
                      </c:pt>
                      <c:pt idx="3">
                        <c:v>0.1111111111111111</c:v>
                      </c:pt>
                      <c:pt idx="4">
                        <c:v>0.12962962962962962</c:v>
                      </c:pt>
                      <c:pt idx="5">
                        <c:v>5.5555555555555552E-2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700-4AD5-8528-4C97DAE9DA88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'TOP100'!$I$45</c15:sqref>
                        </c15:formulaRef>
                      </c:ext>
                    </c:extLst>
                    <c:strCache>
                      <c:ptCount val="1"/>
                      <c:pt idx="0">
                        <c:v>November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'TOP100'!$A$46:$A$51</c15:sqref>
                        </c15:formulaRef>
                      </c:ext>
                    </c:extLst>
                    <c:strCache>
                      <c:ptCount val="6"/>
                      <c:pt idx="0">
                        <c:v>Nincs akadálya</c:v>
                      </c:pt>
                      <c:pt idx="1">
                        <c:v>Fennakadások a beszállítóknál</c:v>
                      </c:pt>
                      <c:pt idx="2">
                        <c:v>Kereslet hiánya</c:v>
                      </c:pt>
                      <c:pt idx="3">
                        <c:v>Munkaerőhiány</c:v>
                      </c:pt>
                      <c:pt idx="4">
                        <c:v>Egyéb</c:v>
                      </c:pt>
                      <c:pt idx="5">
                        <c:v>Kapacitáshiány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'TOP100'!$I$46:$I$51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0.37254901960784315</c:v>
                      </c:pt>
                      <c:pt idx="1">
                        <c:v>0.15686274509803921</c:v>
                      </c:pt>
                      <c:pt idx="2">
                        <c:v>0.31372549019607843</c:v>
                      </c:pt>
                      <c:pt idx="3">
                        <c:v>0.13725490196078433</c:v>
                      </c:pt>
                      <c:pt idx="4">
                        <c:v>0.11764705882352941</c:v>
                      </c:pt>
                      <c:pt idx="5">
                        <c:v>1.9607843137254902E-2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700-4AD5-8528-4C97DAE9DA88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'TOP100'!$J$45</c15:sqref>
                        </c15:formulaRef>
                      </c:ext>
                    </c:extLst>
                    <c:strCache>
                      <c:ptCount val="1"/>
                      <c:pt idx="0">
                        <c:v>Október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'TOP100'!$A$46:$A$51</c15:sqref>
                        </c15:formulaRef>
                      </c:ext>
                    </c:extLst>
                    <c:strCache>
                      <c:ptCount val="6"/>
                      <c:pt idx="0">
                        <c:v>Nincs akadálya</c:v>
                      </c:pt>
                      <c:pt idx="1">
                        <c:v>Fennakadások a beszállítóknál</c:v>
                      </c:pt>
                      <c:pt idx="2">
                        <c:v>Kereslet hiánya</c:v>
                      </c:pt>
                      <c:pt idx="3">
                        <c:v>Munkaerőhiány</c:v>
                      </c:pt>
                      <c:pt idx="4">
                        <c:v>Egyéb</c:v>
                      </c:pt>
                      <c:pt idx="5">
                        <c:v>Kapacitáshiány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'TOP100'!$J$46:$J$51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0.43103448275862066</c:v>
                      </c:pt>
                      <c:pt idx="1">
                        <c:v>0.10344827586206896</c:v>
                      </c:pt>
                      <c:pt idx="2">
                        <c:v>0.29310344827586204</c:v>
                      </c:pt>
                      <c:pt idx="3">
                        <c:v>0.17241379310344829</c:v>
                      </c:pt>
                      <c:pt idx="4">
                        <c:v>0.10620689655172413</c:v>
                      </c:pt>
                      <c:pt idx="5">
                        <c:v>5.1724137931034482E-2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700-4AD5-8528-4C97DAE9DA88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'TOP100'!$K$45</c15:sqref>
                        </c15:formulaRef>
                      </c:ext>
                    </c:extLst>
                    <c:strCache>
                      <c:ptCount val="1"/>
                      <c:pt idx="0">
                        <c:v>Szeptember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'TOP100'!$A$46:$A$51</c15:sqref>
                        </c15:formulaRef>
                      </c:ext>
                    </c:extLst>
                    <c:strCache>
                      <c:ptCount val="6"/>
                      <c:pt idx="0">
                        <c:v>Nincs akadálya</c:v>
                      </c:pt>
                      <c:pt idx="1">
                        <c:v>Fennakadások a beszállítóknál</c:v>
                      </c:pt>
                      <c:pt idx="2">
                        <c:v>Kereslet hiánya</c:v>
                      </c:pt>
                      <c:pt idx="3">
                        <c:v>Munkaerőhiány</c:v>
                      </c:pt>
                      <c:pt idx="4">
                        <c:v>Egyéb</c:v>
                      </c:pt>
                      <c:pt idx="5">
                        <c:v>Kapacitáshiány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'TOP100'!$K$46:$K$51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0.4</c:v>
                      </c:pt>
                      <c:pt idx="1">
                        <c:v>0.1</c:v>
                      </c:pt>
                      <c:pt idx="2">
                        <c:v>0.44</c:v>
                      </c:pt>
                      <c:pt idx="3">
                        <c:v>0.08</c:v>
                      </c:pt>
                      <c:pt idx="4">
                        <c:v>0.16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700-4AD5-8528-4C97DAE9DA88}"/>
                  </c:ext>
                </c:extLst>
              </c15:ser>
            </c15:filteredBarSeries>
            <c15:filteredBa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'TOP100'!$L$45</c15:sqref>
                        </c15:formulaRef>
                      </c:ext>
                    </c:extLst>
                    <c:strCache>
                      <c:ptCount val="1"/>
                      <c:pt idx="0">
                        <c:v>Augusztus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'TOP100'!$A$46:$A$51</c15:sqref>
                        </c15:formulaRef>
                      </c:ext>
                    </c:extLst>
                    <c:strCache>
                      <c:ptCount val="6"/>
                      <c:pt idx="0">
                        <c:v>Nincs akadálya</c:v>
                      </c:pt>
                      <c:pt idx="1">
                        <c:v>Fennakadások a beszállítóknál</c:v>
                      </c:pt>
                      <c:pt idx="2">
                        <c:v>Kereslet hiánya</c:v>
                      </c:pt>
                      <c:pt idx="3">
                        <c:v>Munkaerőhiány</c:v>
                      </c:pt>
                      <c:pt idx="4">
                        <c:v>Egyéb</c:v>
                      </c:pt>
                      <c:pt idx="5">
                        <c:v>Kapacitáshiány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'TOP100'!$L$46:$L$51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0.31372549019607843</c:v>
                      </c:pt>
                      <c:pt idx="1">
                        <c:v>3.9215686274509803E-2</c:v>
                      </c:pt>
                      <c:pt idx="2">
                        <c:v>0.56862745098039214</c:v>
                      </c:pt>
                      <c:pt idx="3">
                        <c:v>5.8823529411764705E-2</c:v>
                      </c:pt>
                      <c:pt idx="4">
                        <c:v>7.8431372549019607E-2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700-4AD5-8528-4C97DAE9DA88}"/>
                  </c:ext>
                </c:extLst>
              </c15:ser>
            </c15:filteredBarSeries>
            <c15:filteredBar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'TOP100'!$M$45</c15:sqref>
                        </c15:formulaRef>
                      </c:ext>
                    </c:extLst>
                    <c:strCache>
                      <c:ptCount val="1"/>
                      <c:pt idx="0">
                        <c:v>Július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'TOP100'!$A$46:$A$51</c15:sqref>
                        </c15:formulaRef>
                      </c:ext>
                    </c:extLst>
                    <c:strCache>
                      <c:ptCount val="6"/>
                      <c:pt idx="0">
                        <c:v>Nincs akadálya</c:v>
                      </c:pt>
                      <c:pt idx="1">
                        <c:v>Fennakadások a beszállítóknál</c:v>
                      </c:pt>
                      <c:pt idx="2">
                        <c:v>Kereslet hiánya</c:v>
                      </c:pt>
                      <c:pt idx="3">
                        <c:v>Munkaerőhiány</c:v>
                      </c:pt>
                      <c:pt idx="4">
                        <c:v>Egyéb</c:v>
                      </c:pt>
                      <c:pt idx="5">
                        <c:v>Kapacitáshiány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'TOP100'!$M$46:$M$51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0.3</c:v>
                      </c:pt>
                      <c:pt idx="1">
                        <c:v>0.08</c:v>
                      </c:pt>
                      <c:pt idx="2">
                        <c:v>0.6</c:v>
                      </c:pt>
                      <c:pt idx="3">
                        <c:v>0.04</c:v>
                      </c:pt>
                      <c:pt idx="4">
                        <c:v>0.08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700-4AD5-8528-4C97DAE9DA88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'TOP100'!$N$45</c15:sqref>
                        </c15:formulaRef>
                      </c:ext>
                    </c:extLst>
                    <c:strCache>
                      <c:ptCount val="1"/>
                      <c:pt idx="0">
                        <c:v>Június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'TOP100'!$A$46:$A$51</c15:sqref>
                        </c15:formulaRef>
                      </c:ext>
                    </c:extLst>
                    <c:strCache>
                      <c:ptCount val="6"/>
                      <c:pt idx="0">
                        <c:v>Nincs akadálya</c:v>
                      </c:pt>
                      <c:pt idx="1">
                        <c:v>Fennakadások a beszállítóknál</c:v>
                      </c:pt>
                      <c:pt idx="2">
                        <c:v>Kereslet hiánya</c:v>
                      </c:pt>
                      <c:pt idx="3">
                        <c:v>Munkaerőhiány</c:v>
                      </c:pt>
                      <c:pt idx="4">
                        <c:v>Egyéb</c:v>
                      </c:pt>
                      <c:pt idx="5">
                        <c:v>Kapacitáshiány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'TOP100'!$N$46:$N$51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0.35416666666666669</c:v>
                      </c:pt>
                      <c:pt idx="1">
                        <c:v>4.1666666666666664E-2</c:v>
                      </c:pt>
                      <c:pt idx="2">
                        <c:v>0.5625</c:v>
                      </c:pt>
                      <c:pt idx="3">
                        <c:v>2.0833333333333332E-2</c:v>
                      </c:pt>
                      <c:pt idx="4">
                        <c:v>4.1666666666666664E-2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700-4AD5-8528-4C97DAE9DA88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'TOP100'!$O$45</c15:sqref>
                        </c15:formulaRef>
                      </c:ext>
                    </c:extLst>
                    <c:strCache>
                      <c:ptCount val="1"/>
                      <c:pt idx="0">
                        <c:v>Május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'TOP100'!$A$46:$A$51</c15:sqref>
                        </c15:formulaRef>
                      </c:ext>
                    </c:extLst>
                    <c:strCache>
                      <c:ptCount val="6"/>
                      <c:pt idx="0">
                        <c:v>Nincs akadálya</c:v>
                      </c:pt>
                      <c:pt idx="1">
                        <c:v>Fennakadások a beszállítóknál</c:v>
                      </c:pt>
                      <c:pt idx="2">
                        <c:v>Kereslet hiánya</c:v>
                      </c:pt>
                      <c:pt idx="3">
                        <c:v>Munkaerőhiány</c:v>
                      </c:pt>
                      <c:pt idx="4">
                        <c:v>Egyéb</c:v>
                      </c:pt>
                      <c:pt idx="5">
                        <c:v>Kapacitáshiány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'TOP100'!$O$46:$O$51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0.39130434782608697</c:v>
                      </c:pt>
                      <c:pt idx="1">
                        <c:v>0.17391304347826086</c:v>
                      </c:pt>
                      <c:pt idx="2">
                        <c:v>0.39130434782608697</c:v>
                      </c:pt>
                      <c:pt idx="3">
                        <c:v>2.1739130434782608E-2</c:v>
                      </c:pt>
                      <c:pt idx="4">
                        <c:v>8.6956521739130432E-2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700-4AD5-8528-4C97DAE9DA88}"/>
                  </c:ext>
                </c:extLst>
              </c15:ser>
            </c15:filteredBarSeries>
          </c:ext>
        </c:extLst>
      </c:barChart>
      <c:catAx>
        <c:axId val="498611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98610272"/>
        <c:crosses val="autoZero"/>
        <c:auto val="1"/>
        <c:lblAlgn val="ctr"/>
        <c:lblOffset val="100"/>
        <c:noMultiLvlLbl val="0"/>
      </c:catAx>
      <c:valAx>
        <c:axId val="49861027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9861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56583552055984"/>
          <c:y val="0.40043697708120551"/>
          <c:w val="9.9100831146106738E-2"/>
          <c:h val="0.19912585753409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42432709021"/>
          <c:y val="4.5413573524417536E-2"/>
          <c:w val="0.8712366142620519"/>
          <c:h val="0.72646891108629463"/>
        </c:manualLayout>
      </c:layout>
      <c:lineChart>
        <c:grouping val="standard"/>
        <c:varyColors val="0"/>
        <c:ser>
          <c:idx val="0"/>
          <c:order val="0"/>
          <c:tx>
            <c:strRef>
              <c:f>Indexek!$B$52</c:f>
              <c:strCache>
                <c:ptCount val="1"/>
                <c:pt idx="0">
                  <c:v>Mikro</c:v>
                </c:pt>
              </c:strCache>
            </c:strRef>
          </c:tx>
          <c:spPr>
            <a:ln w="635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BB-45A7-A0EE-A1C0660448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BB-45A7-A0EE-A1C0660448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BB-45A7-A0EE-A1C0660448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BB-45A7-A0EE-A1C0660448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BB-45A7-A0EE-A1C0660448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BB-45A7-A0EE-A1C066044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Indexek!$A$53:$A$59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Indexek!$B$53:$B$59</c:f>
              <c:numCache>
                <c:formatCode>General\ "pont"</c:formatCode>
                <c:ptCount val="7"/>
                <c:pt idx="0">
                  <c:v>-37</c:v>
                </c:pt>
                <c:pt idx="1">
                  <c:v>-43</c:v>
                </c:pt>
                <c:pt idx="2">
                  <c:v>-40</c:v>
                </c:pt>
                <c:pt idx="3">
                  <c:v>-42</c:v>
                </c:pt>
                <c:pt idx="4">
                  <c:v>-32</c:v>
                </c:pt>
                <c:pt idx="5">
                  <c:v>-23</c:v>
                </c:pt>
                <c:pt idx="6">
                  <c:v>-22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BB-45A7-A0EE-A1C0660448E6}"/>
            </c:ext>
          </c:extLst>
        </c:ser>
        <c:ser>
          <c:idx val="1"/>
          <c:order val="1"/>
          <c:tx>
            <c:strRef>
              <c:f>Indexek!$C$52</c:f>
              <c:strCache>
                <c:ptCount val="1"/>
                <c:pt idx="0">
                  <c:v>Kis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14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B3BB-45A7-A0EE-A1C0660448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BB-45A7-A0EE-A1C0660448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BB-45A7-A0EE-A1C0660448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BB-45A7-A0EE-A1C0660448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BB-45A7-A0EE-A1C0660448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BB-45A7-A0EE-A1C0660448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BB-45A7-A0EE-A1C0660448E6}"/>
                </c:ext>
              </c:extLst>
            </c:dLbl>
            <c:dLbl>
              <c:idx val="6"/>
              <c:layout>
                <c:manualLayout>
                  <c:x val="-2.1872387515426622E-2"/>
                  <c:y val="3.8010359018460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3BB-45A7-A0EE-A1C066044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Indexek!$A$53:$A$59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Indexek!$C$53:$C$59</c:f>
              <c:numCache>
                <c:formatCode>General\ "pont"</c:formatCode>
                <c:ptCount val="7"/>
                <c:pt idx="0">
                  <c:v>-30</c:v>
                </c:pt>
                <c:pt idx="1">
                  <c:v>-35</c:v>
                </c:pt>
                <c:pt idx="2">
                  <c:v>-34</c:v>
                </c:pt>
                <c:pt idx="3">
                  <c:v>-29</c:v>
                </c:pt>
                <c:pt idx="4">
                  <c:v>-16</c:v>
                </c:pt>
                <c:pt idx="5">
                  <c:v>-13</c:v>
                </c:pt>
                <c:pt idx="6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3BB-45A7-A0EE-A1C0660448E6}"/>
            </c:ext>
          </c:extLst>
        </c:ser>
        <c:ser>
          <c:idx val="2"/>
          <c:order val="2"/>
          <c:tx>
            <c:strRef>
              <c:f>Indexek!$D$52</c:f>
              <c:strCache>
                <c:ptCount val="1"/>
                <c:pt idx="0">
                  <c:v>Közép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0"/>
                  <c:y val="-4.4525424759972079E-2"/>
                </c:manualLayout>
              </c:layout>
              <c:tx>
                <c:rich>
                  <a:bodyPr/>
                  <a:lstStyle/>
                  <a:p>
                    <a:fld id="{01C63C60-49DC-4C4A-8491-B6E4A123A508}" type="VALUE">
                      <a:rPr lang="en-US" b="1">
                        <a:solidFill>
                          <a:srgbClr val="0070C0"/>
                        </a:solidFill>
                      </a:rPr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6-B3BB-45A7-A0EE-A1C066044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Indexek!$A$53:$A$59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Indexek!$D$53:$D$59</c:f>
              <c:numCache>
                <c:formatCode>General\ "pont"</c:formatCode>
                <c:ptCount val="7"/>
                <c:pt idx="0">
                  <c:v>-29</c:v>
                </c:pt>
                <c:pt idx="1">
                  <c:v>-32</c:v>
                </c:pt>
                <c:pt idx="2">
                  <c:v>-21</c:v>
                </c:pt>
                <c:pt idx="3">
                  <c:v>-10</c:v>
                </c:pt>
                <c:pt idx="4">
                  <c:v>-6</c:v>
                </c:pt>
                <c:pt idx="5">
                  <c:v>15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3BB-45A7-A0EE-A1C0660448E6}"/>
            </c:ext>
          </c:extLst>
        </c:ser>
        <c:ser>
          <c:idx val="3"/>
          <c:order val="3"/>
          <c:tx>
            <c:strRef>
              <c:f>Indexek!$E$52</c:f>
              <c:strCache>
                <c:ptCount val="1"/>
                <c:pt idx="0">
                  <c:v>Nagy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3BB-45A7-A0EE-A1C0660448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3BB-45A7-A0EE-A1C0660448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3BB-45A7-A0EE-A1C0660448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3BB-45A7-A0EE-A1C0660448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3BB-45A7-A0EE-A1C0660448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3BB-45A7-A0EE-A1C066044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Indexek!$A$53:$A$59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Indexek!$E$53:$E$59</c:f>
              <c:numCache>
                <c:formatCode>General\ "pont"</c:formatCode>
                <c:ptCount val="7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B3BB-45A7-A0EE-A1C0660448E6}"/>
            </c:ext>
          </c:extLst>
        </c:ser>
        <c:ser>
          <c:idx val="4"/>
          <c:order val="4"/>
          <c:tx>
            <c:strRef>
              <c:f>Indexek!$F$52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3BB-45A7-A0EE-A1C0660448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3BB-45A7-A0EE-A1C0660448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3BB-45A7-A0EE-A1C0660448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3BB-45A7-A0EE-A1C0660448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3BB-45A7-A0EE-A1C0660448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3BB-45A7-A0EE-A1C0660448E6}"/>
                </c:ext>
              </c:extLst>
            </c:dLbl>
            <c:dLbl>
              <c:idx val="6"/>
              <c:layout>
                <c:manualLayout>
                  <c:x val="-1.3936909039391412E-3"/>
                  <c:y val="2.881056896233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3BB-45A7-A0EE-A1C066044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Indexek!$A$53:$A$59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Indexek!$F$53:$F$59</c:f>
              <c:numCache>
                <c:formatCode>General\ "pont"</c:formatCode>
                <c:ptCount val="7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B3BB-45A7-A0EE-A1C066044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29830582055802"/>
          <c:y val="0.88539889851647247"/>
          <c:w val="0.73219077016676226"/>
          <c:h val="7.2694819356495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60620060696879"/>
          <c:y val="1.8886813088741145E-2"/>
          <c:w val="0.54463623848353282"/>
          <c:h val="0.799282196620027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Indexek!$B$25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6A800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22-4D84-A5AB-6617027E5A2A}"/>
              </c:ext>
            </c:extLst>
          </c:dPt>
          <c:dLbls>
            <c:delete val="1"/>
          </c:dLbls>
          <c:cat>
            <c:strRef>
              <c:f>Indexek!$A$26:$A$32</c:f>
              <c:strCache>
                <c:ptCount val="7"/>
                <c:pt idx="0">
                  <c:v>Kapacitás jelenlegi szintje</c:v>
                </c:pt>
                <c:pt idx="1">
                  <c:v>Eddig megvalósított beruházások*</c:v>
                </c:pt>
                <c:pt idx="2">
                  <c:v>Árbevétel jelenlegi szintje</c:v>
                </c:pt>
                <c:pt idx="3">
                  <c:v>Jelenlegi helyzet indexe</c:v>
                </c:pt>
                <c:pt idx="4">
                  <c:v>Üzleti környezet jelenleg</c:v>
                </c:pt>
                <c:pt idx="5">
                  <c:v>Vevői rendelésállomány</c:v>
                </c:pt>
                <c:pt idx="6">
                  <c:v>Beszállítói rendelésállomány</c:v>
                </c:pt>
              </c:strCache>
            </c:strRef>
          </c:cat>
          <c:val>
            <c:numRef>
              <c:f>Indexek!$B$26:$B$32</c:f>
              <c:numCache>
                <c:formatCode>General</c:formatCode>
                <c:ptCount val="7"/>
                <c:pt idx="0" formatCode="General\ &quot;pont&quot;">
                  <c:v>-46</c:v>
                </c:pt>
                <c:pt idx="2" formatCode="General\ &quot;pont&quot;">
                  <c:v>-33</c:v>
                </c:pt>
                <c:pt idx="3" formatCode="General\ &quot;pont&quot;">
                  <c:v>-32</c:v>
                </c:pt>
                <c:pt idx="4" formatCode="General\ &quot;pont&quot;">
                  <c:v>-24</c:v>
                </c:pt>
                <c:pt idx="5" formatCode="General\ &quot;pont&quot;">
                  <c:v>-30</c:v>
                </c:pt>
                <c:pt idx="6" formatCode="General\ &quot;pont&quot;">
                  <c:v>-28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22-4D84-A5AB-6617027E5A2A}"/>
            </c:ext>
          </c:extLst>
        </c:ser>
        <c:ser>
          <c:idx val="1"/>
          <c:order val="1"/>
          <c:tx>
            <c:strRef>
              <c:f>Indexek!$C$25</c:f>
              <c:strCache>
                <c:ptCount val="1"/>
                <c:pt idx="0">
                  <c:v>Január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57200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22-4D84-A5AB-6617027E5A2A}"/>
              </c:ext>
            </c:extLst>
          </c:dPt>
          <c:dLbls>
            <c:delete val="1"/>
          </c:dLbls>
          <c:cat>
            <c:strRef>
              <c:f>Indexek!$A$26:$A$32</c:f>
              <c:strCache>
                <c:ptCount val="7"/>
                <c:pt idx="0">
                  <c:v>Kapacitás jelenlegi szintje</c:v>
                </c:pt>
                <c:pt idx="1">
                  <c:v>Eddig megvalósított beruházások*</c:v>
                </c:pt>
                <c:pt idx="2">
                  <c:v>Árbevétel jelenlegi szintje</c:v>
                </c:pt>
                <c:pt idx="3">
                  <c:v>Jelenlegi helyzet indexe</c:v>
                </c:pt>
                <c:pt idx="4">
                  <c:v>Üzleti környezet jelenleg</c:v>
                </c:pt>
                <c:pt idx="5">
                  <c:v>Vevői rendelésállomány</c:v>
                </c:pt>
                <c:pt idx="6">
                  <c:v>Beszállítói rendelésállomány</c:v>
                </c:pt>
              </c:strCache>
            </c:strRef>
          </c:cat>
          <c:val>
            <c:numRef>
              <c:f>Indexek!$C$26:$C$32</c:f>
              <c:numCache>
                <c:formatCode>General</c:formatCode>
                <c:ptCount val="7"/>
                <c:pt idx="0" formatCode="General\ &quot;pont&quot;">
                  <c:v>-43</c:v>
                </c:pt>
                <c:pt idx="2" formatCode="General\ &quot;pont&quot;">
                  <c:v>-33</c:v>
                </c:pt>
                <c:pt idx="3" formatCode="General\ &quot;pont&quot;">
                  <c:v>-29</c:v>
                </c:pt>
                <c:pt idx="4" formatCode="General\ &quot;pont&quot;">
                  <c:v>-20</c:v>
                </c:pt>
                <c:pt idx="5" formatCode="General\ &quot;pont&quot;">
                  <c:v>-22</c:v>
                </c:pt>
                <c:pt idx="6" formatCode="General\ &quot;pont&quot;">
                  <c:v>-24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22-4D84-A5AB-6617027E5A2A}"/>
            </c:ext>
          </c:extLst>
        </c:ser>
        <c:ser>
          <c:idx val="2"/>
          <c:order val="2"/>
          <c:tx>
            <c:strRef>
              <c:f>Indexek!$D$25</c:f>
              <c:strCache>
                <c:ptCount val="1"/>
                <c:pt idx="0">
                  <c:v>Február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57200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22-4D84-A5AB-6617027E5A2A}"/>
              </c:ext>
            </c:extLst>
          </c:dPt>
          <c:dLbls>
            <c:delete val="1"/>
          </c:dLbls>
          <c:cat>
            <c:strRef>
              <c:f>Indexek!$A$26:$A$32</c:f>
              <c:strCache>
                <c:ptCount val="7"/>
                <c:pt idx="0">
                  <c:v>Kapacitás jelenlegi szintje</c:v>
                </c:pt>
                <c:pt idx="1">
                  <c:v>Eddig megvalósított beruházások*</c:v>
                </c:pt>
                <c:pt idx="2">
                  <c:v>Árbevétel jelenlegi szintje</c:v>
                </c:pt>
                <c:pt idx="3">
                  <c:v>Jelenlegi helyzet indexe</c:v>
                </c:pt>
                <c:pt idx="4">
                  <c:v>Üzleti környezet jelenleg</c:v>
                </c:pt>
                <c:pt idx="5">
                  <c:v>Vevői rendelésállomány</c:v>
                </c:pt>
                <c:pt idx="6">
                  <c:v>Beszállítói rendelésállomány</c:v>
                </c:pt>
              </c:strCache>
            </c:strRef>
          </c:cat>
          <c:val>
            <c:numRef>
              <c:f>Indexek!$D$26:$D$32</c:f>
              <c:numCache>
                <c:formatCode>General\ "pont"</c:formatCode>
                <c:ptCount val="7"/>
                <c:pt idx="0">
                  <c:v>-44</c:v>
                </c:pt>
                <c:pt idx="1">
                  <c:v>-26</c:v>
                </c:pt>
                <c:pt idx="2">
                  <c:v>-33</c:v>
                </c:pt>
                <c:pt idx="3">
                  <c:v>-28</c:v>
                </c:pt>
                <c:pt idx="4">
                  <c:v>-13</c:v>
                </c:pt>
                <c:pt idx="5">
                  <c:v>-27</c:v>
                </c:pt>
                <c:pt idx="6">
                  <c:v>-21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22-4D84-A5AB-6617027E5A2A}"/>
            </c:ext>
          </c:extLst>
        </c:ser>
        <c:ser>
          <c:idx val="3"/>
          <c:order val="3"/>
          <c:tx>
            <c:strRef>
              <c:f>Indexek!$E$25</c:f>
              <c:strCache>
                <c:ptCount val="1"/>
                <c:pt idx="0">
                  <c:v>Március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DA0000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822-4D84-A5AB-6617027E5A2A}"/>
              </c:ext>
            </c:extLst>
          </c:dPt>
          <c:dLbls>
            <c:delete val="1"/>
          </c:dLbls>
          <c:cat>
            <c:strRef>
              <c:f>Indexek!$A$26:$A$32</c:f>
              <c:strCache>
                <c:ptCount val="7"/>
                <c:pt idx="0">
                  <c:v>Kapacitás jelenlegi szintje</c:v>
                </c:pt>
                <c:pt idx="1">
                  <c:v>Eddig megvalósított beruházások*</c:v>
                </c:pt>
                <c:pt idx="2">
                  <c:v>Árbevétel jelenlegi szintje</c:v>
                </c:pt>
                <c:pt idx="3">
                  <c:v>Jelenlegi helyzet indexe</c:v>
                </c:pt>
                <c:pt idx="4">
                  <c:v>Üzleti környezet jelenleg</c:v>
                </c:pt>
                <c:pt idx="5">
                  <c:v>Vevői rendelésállomány</c:v>
                </c:pt>
                <c:pt idx="6">
                  <c:v>Beszállítói rendelésállomány</c:v>
                </c:pt>
              </c:strCache>
            </c:strRef>
          </c:cat>
          <c:val>
            <c:numRef>
              <c:f>Indexek!$E$26:$E$32</c:f>
              <c:numCache>
                <c:formatCode>General\ "pont"</c:formatCode>
                <c:ptCount val="7"/>
                <c:pt idx="0">
                  <c:v>-34</c:v>
                </c:pt>
                <c:pt idx="1">
                  <c:v>-19</c:v>
                </c:pt>
                <c:pt idx="2">
                  <c:v>-25</c:v>
                </c:pt>
                <c:pt idx="3">
                  <c:v>-21</c:v>
                </c:pt>
                <c:pt idx="4">
                  <c:v>-22</c:v>
                </c:pt>
                <c:pt idx="5">
                  <c:v>-14</c:v>
                </c:pt>
                <c:pt idx="6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22-4D84-A5AB-6617027E5A2A}"/>
            </c:ext>
          </c:extLst>
        </c:ser>
        <c:ser>
          <c:idx val="4"/>
          <c:order val="4"/>
          <c:tx>
            <c:strRef>
              <c:f>Indexek!$F$25</c:f>
              <c:strCache>
                <c:ptCount val="1"/>
                <c:pt idx="0">
                  <c:v>Április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822-4D84-A5AB-6617027E5A2A}"/>
              </c:ext>
            </c:extLst>
          </c:dPt>
          <c:dLbls>
            <c:delete val="1"/>
          </c:dLbls>
          <c:cat>
            <c:strRef>
              <c:f>Indexek!$A$26:$A$32</c:f>
              <c:strCache>
                <c:ptCount val="7"/>
                <c:pt idx="0">
                  <c:v>Kapacitás jelenlegi szintje</c:v>
                </c:pt>
                <c:pt idx="1">
                  <c:v>Eddig megvalósított beruházások*</c:v>
                </c:pt>
                <c:pt idx="2">
                  <c:v>Árbevétel jelenlegi szintje</c:v>
                </c:pt>
                <c:pt idx="3">
                  <c:v>Jelenlegi helyzet indexe</c:v>
                </c:pt>
                <c:pt idx="4">
                  <c:v>Üzleti környezet jelenleg</c:v>
                </c:pt>
                <c:pt idx="5">
                  <c:v>Vevői rendelésállomány</c:v>
                </c:pt>
                <c:pt idx="6">
                  <c:v>Beszállítói rendelésállomány</c:v>
                </c:pt>
              </c:strCache>
            </c:strRef>
          </c:cat>
          <c:val>
            <c:numRef>
              <c:f>Indexek!$F$26:$F$32</c:f>
              <c:numCache>
                <c:formatCode>General\ "pont"</c:formatCode>
                <c:ptCount val="7"/>
                <c:pt idx="0">
                  <c:v>-25</c:v>
                </c:pt>
                <c:pt idx="1">
                  <c:v>-17</c:v>
                </c:pt>
                <c:pt idx="2">
                  <c:v>-14</c:v>
                </c:pt>
                <c:pt idx="3">
                  <c:v>-12</c:v>
                </c:pt>
                <c:pt idx="4">
                  <c:v>-4</c:v>
                </c:pt>
                <c:pt idx="5">
                  <c:v>-7</c:v>
                </c:pt>
                <c:pt idx="6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822-4D84-A5AB-6617027E5A2A}"/>
            </c:ext>
          </c:extLst>
        </c:ser>
        <c:ser>
          <c:idx val="5"/>
          <c:order val="5"/>
          <c:tx>
            <c:strRef>
              <c:f>Indexek!$G$25</c:f>
              <c:strCache>
                <c:ptCount val="1"/>
                <c:pt idx="0">
                  <c:v>Május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822-4D84-A5AB-6617027E5A2A}"/>
              </c:ext>
            </c:extLst>
          </c:dPt>
          <c:dLbls>
            <c:delete val="1"/>
          </c:dLbls>
          <c:cat>
            <c:strRef>
              <c:f>Indexek!$A$26:$A$32</c:f>
              <c:strCache>
                <c:ptCount val="7"/>
                <c:pt idx="0">
                  <c:v>Kapacitás jelenlegi szintje</c:v>
                </c:pt>
                <c:pt idx="1">
                  <c:v>Eddig megvalósított beruházások*</c:v>
                </c:pt>
                <c:pt idx="2">
                  <c:v>Árbevétel jelenlegi szintje</c:v>
                </c:pt>
                <c:pt idx="3">
                  <c:v>Jelenlegi helyzet indexe</c:v>
                </c:pt>
                <c:pt idx="4">
                  <c:v>Üzleti környezet jelenleg</c:v>
                </c:pt>
                <c:pt idx="5">
                  <c:v>Vevői rendelésállomány</c:v>
                </c:pt>
                <c:pt idx="6">
                  <c:v>Beszállítói rendelésállomány</c:v>
                </c:pt>
              </c:strCache>
            </c:strRef>
          </c:cat>
          <c:val>
            <c:numRef>
              <c:f>Indexek!$G$26:$G$32</c:f>
              <c:numCache>
                <c:formatCode>General\ "pont"</c:formatCode>
                <c:ptCount val="7"/>
                <c:pt idx="0">
                  <c:v>-13</c:v>
                </c:pt>
                <c:pt idx="1">
                  <c:v>-15</c:v>
                </c:pt>
                <c:pt idx="2">
                  <c:v>1</c:v>
                </c:pt>
                <c:pt idx="3">
                  <c:v>-2</c:v>
                </c:pt>
                <c:pt idx="4">
                  <c:v>3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822-4D84-A5AB-6617027E5A2A}"/>
            </c:ext>
          </c:extLst>
        </c:ser>
        <c:ser>
          <c:idx val="6"/>
          <c:order val="6"/>
          <c:tx>
            <c:strRef>
              <c:f>Indexek!$H$25</c:f>
              <c:strCache>
                <c:ptCount val="1"/>
                <c:pt idx="0">
                  <c:v>Június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814014712765277E-3"/>
                  <c:y val="-1.5078738918759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822-4D84-A5AB-6617027E5A2A}"/>
                </c:ext>
              </c:extLst>
            </c:dLbl>
            <c:dLbl>
              <c:idx val="1"/>
              <c:layout>
                <c:manualLayout>
                  <c:x val="-6.9677953184061085E-3"/>
                  <c:y val="-1.256561576563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822-4D84-A5AB-6617027E5A2A}"/>
                </c:ext>
              </c:extLst>
            </c:dLbl>
            <c:dLbl>
              <c:idx val="2"/>
              <c:layout>
                <c:manualLayout>
                  <c:x val="0"/>
                  <c:y val="-1.759186207188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822-4D84-A5AB-6617027E5A2A}"/>
                </c:ext>
              </c:extLst>
            </c:dLbl>
            <c:dLbl>
              <c:idx val="3"/>
              <c:layout>
                <c:manualLayout>
                  <c:x val="1.3940199692839337E-3"/>
                  <c:y val="-7.5393694593797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822-4D84-A5AB-6617027E5A2A}"/>
                </c:ext>
              </c:extLst>
            </c:dLbl>
            <c:dLbl>
              <c:idx val="5"/>
              <c:layout>
                <c:manualLayout>
                  <c:x val="0"/>
                  <c:y val="-1.5078738918759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822-4D84-A5AB-6617027E5A2A}"/>
                </c:ext>
              </c:extLst>
            </c:dLbl>
            <c:dLbl>
              <c:idx val="6"/>
              <c:layout>
                <c:manualLayout>
                  <c:x val="0"/>
                  <c:y val="2.2618108378139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822-4D84-A5AB-6617027E5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Indexek!$A$26:$A$32</c:f>
              <c:strCache>
                <c:ptCount val="7"/>
                <c:pt idx="0">
                  <c:v>Kapacitás jelenlegi szintje</c:v>
                </c:pt>
                <c:pt idx="1">
                  <c:v>Eddig megvalósított beruházások*</c:v>
                </c:pt>
                <c:pt idx="2">
                  <c:v>Árbevétel jelenlegi szintje</c:v>
                </c:pt>
                <c:pt idx="3">
                  <c:v>Jelenlegi helyzet indexe</c:v>
                </c:pt>
                <c:pt idx="4">
                  <c:v>Üzleti környezet jelenleg</c:v>
                </c:pt>
                <c:pt idx="5">
                  <c:v>Vevői rendelésállomány</c:v>
                </c:pt>
                <c:pt idx="6">
                  <c:v>Beszállítói rendelésállomány</c:v>
                </c:pt>
              </c:strCache>
            </c:strRef>
          </c:cat>
          <c:val>
            <c:numRef>
              <c:f>Indexek!$H$26:$H$32</c:f>
              <c:numCache>
                <c:formatCode>General\ "pont"</c:formatCode>
                <c:ptCount val="7"/>
                <c:pt idx="0">
                  <c:v>-11</c:v>
                </c:pt>
                <c:pt idx="1">
                  <c:v>-9</c:v>
                </c:pt>
                <c:pt idx="2">
                  <c:v>-1</c:v>
                </c:pt>
                <c:pt idx="3">
                  <c:v>-1</c:v>
                </c:pt>
                <c:pt idx="4">
                  <c:v>3</c:v>
                </c:pt>
                <c:pt idx="5">
                  <c:v>5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822-4D84-A5AB-6617027E5A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1419960191"/>
        <c:axId val="1419959359"/>
      </c:barChart>
      <c:catAx>
        <c:axId val="1419960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9959359"/>
        <c:crosses val="autoZero"/>
        <c:auto val="1"/>
        <c:lblAlgn val="ctr"/>
        <c:lblOffset val="100"/>
        <c:noMultiLvlLbl val="0"/>
      </c:catAx>
      <c:valAx>
        <c:axId val="1419959359"/>
        <c:scaling>
          <c:orientation val="minMax"/>
          <c:max val="10"/>
          <c:min val="-50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9960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Indexek!$B$38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02-4894-AE4F-A3CA0941497F}"/>
              </c:ext>
            </c:extLst>
          </c:dPt>
          <c:dLbls>
            <c:delete val="1"/>
          </c:dLbls>
          <c:cat>
            <c:strRef>
              <c:f>Indexek!$A$39:$A$45</c:f>
              <c:strCache>
                <c:ptCount val="7"/>
                <c:pt idx="0">
                  <c:v>Üzleti környezet 3 hónap múlva</c:v>
                </c:pt>
                <c:pt idx="1">
                  <c:v>Bérszint 3 hónap múlva</c:v>
                </c:pt>
                <c:pt idx="2">
                  <c:v>Foglalkoztatás 3 hónap múlva</c:v>
                </c:pt>
                <c:pt idx="3">
                  <c:v>Várakozások indexe</c:v>
                </c:pt>
                <c:pt idx="4">
                  <c:v>Kapacitás-kihasználtság 3 hónap múlva</c:v>
                </c:pt>
                <c:pt idx="5">
                  <c:v>Árbevétel 3 hónap múlva</c:v>
                </c:pt>
                <c:pt idx="6">
                  <c:v>Beruházás 3 hónap múlva</c:v>
                </c:pt>
              </c:strCache>
            </c:strRef>
          </c:cat>
          <c:val>
            <c:numRef>
              <c:f>Indexek!$B$39:$B$45</c:f>
              <c:numCache>
                <c:formatCode>General\ "pont"</c:formatCode>
                <c:ptCount val="7"/>
                <c:pt idx="0">
                  <c:v>-10</c:v>
                </c:pt>
                <c:pt idx="1">
                  <c:v>17</c:v>
                </c:pt>
                <c:pt idx="2">
                  <c:v>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02-4894-AE4F-A3CA0941497F}"/>
            </c:ext>
          </c:extLst>
        </c:ser>
        <c:ser>
          <c:idx val="1"/>
          <c:order val="1"/>
          <c:tx>
            <c:strRef>
              <c:f>Indexek!$C$38</c:f>
              <c:strCache>
                <c:ptCount val="1"/>
                <c:pt idx="0">
                  <c:v>Január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C02-4894-AE4F-A3CA0941497F}"/>
              </c:ext>
            </c:extLst>
          </c:dPt>
          <c:dLbls>
            <c:delete val="1"/>
          </c:dLbls>
          <c:cat>
            <c:strRef>
              <c:f>Indexek!$A$39:$A$45</c:f>
              <c:strCache>
                <c:ptCount val="7"/>
                <c:pt idx="0">
                  <c:v>Üzleti környezet 3 hónap múlva</c:v>
                </c:pt>
                <c:pt idx="1">
                  <c:v>Bérszint 3 hónap múlva</c:v>
                </c:pt>
                <c:pt idx="2">
                  <c:v>Foglalkoztatás 3 hónap múlva</c:v>
                </c:pt>
                <c:pt idx="3">
                  <c:v>Várakozások indexe</c:v>
                </c:pt>
                <c:pt idx="4">
                  <c:v>Kapacitás-kihasználtság 3 hónap múlva</c:v>
                </c:pt>
                <c:pt idx="5">
                  <c:v>Árbevétel 3 hónap múlva</c:v>
                </c:pt>
                <c:pt idx="6">
                  <c:v>Beruházás 3 hónap múlva</c:v>
                </c:pt>
              </c:strCache>
            </c:strRef>
          </c:cat>
          <c:val>
            <c:numRef>
              <c:f>Indexek!$C$39:$C$45</c:f>
              <c:numCache>
                <c:formatCode>General\ "pont"</c:formatCode>
                <c:ptCount val="7"/>
                <c:pt idx="0">
                  <c:v>7</c:v>
                </c:pt>
                <c:pt idx="1">
                  <c:v>21</c:v>
                </c:pt>
                <c:pt idx="2">
                  <c:v>8</c:v>
                </c:pt>
                <c:pt idx="3">
                  <c:v>17</c:v>
                </c:pt>
                <c:pt idx="4">
                  <c:v>17</c:v>
                </c:pt>
                <c:pt idx="5">
                  <c:v>19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02-4894-AE4F-A3CA0941497F}"/>
            </c:ext>
          </c:extLst>
        </c:ser>
        <c:ser>
          <c:idx val="2"/>
          <c:order val="2"/>
          <c:tx>
            <c:strRef>
              <c:f>Indexek!$D$38</c:f>
              <c:strCache>
                <c:ptCount val="1"/>
                <c:pt idx="0">
                  <c:v>Február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02-4894-AE4F-A3CA0941497F}"/>
              </c:ext>
            </c:extLst>
          </c:dPt>
          <c:dLbls>
            <c:delete val="1"/>
          </c:dLbls>
          <c:cat>
            <c:strRef>
              <c:f>Indexek!$A$39:$A$45</c:f>
              <c:strCache>
                <c:ptCount val="7"/>
                <c:pt idx="0">
                  <c:v>Üzleti környezet 3 hónap múlva</c:v>
                </c:pt>
                <c:pt idx="1">
                  <c:v>Bérszint 3 hónap múlva</c:v>
                </c:pt>
                <c:pt idx="2">
                  <c:v>Foglalkoztatás 3 hónap múlva</c:v>
                </c:pt>
                <c:pt idx="3">
                  <c:v>Várakozások indexe</c:v>
                </c:pt>
                <c:pt idx="4">
                  <c:v>Kapacitás-kihasználtság 3 hónap múlva</c:v>
                </c:pt>
                <c:pt idx="5">
                  <c:v>Árbevétel 3 hónap múlva</c:v>
                </c:pt>
                <c:pt idx="6">
                  <c:v>Beruházás 3 hónap múlva</c:v>
                </c:pt>
              </c:strCache>
            </c:strRef>
          </c:cat>
          <c:val>
            <c:numRef>
              <c:f>Indexek!$D$39:$D$45</c:f>
              <c:numCache>
                <c:formatCode>General\ "pont"</c:formatCode>
                <c:ptCount val="7"/>
                <c:pt idx="0">
                  <c:v>17</c:v>
                </c:pt>
                <c:pt idx="1">
                  <c:v>17</c:v>
                </c:pt>
                <c:pt idx="2">
                  <c:v>9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02-4894-AE4F-A3CA0941497F}"/>
            </c:ext>
          </c:extLst>
        </c:ser>
        <c:ser>
          <c:idx val="3"/>
          <c:order val="3"/>
          <c:tx>
            <c:strRef>
              <c:f>Indexek!$E$38</c:f>
              <c:strCache>
                <c:ptCount val="1"/>
                <c:pt idx="0">
                  <c:v>Március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C02-4894-AE4F-A3CA0941497F}"/>
              </c:ext>
            </c:extLst>
          </c:dPt>
          <c:dLbls>
            <c:delete val="1"/>
          </c:dLbls>
          <c:cat>
            <c:strRef>
              <c:f>Indexek!$A$39:$A$45</c:f>
              <c:strCache>
                <c:ptCount val="7"/>
                <c:pt idx="0">
                  <c:v>Üzleti környezet 3 hónap múlva</c:v>
                </c:pt>
                <c:pt idx="1">
                  <c:v>Bérszint 3 hónap múlva</c:v>
                </c:pt>
                <c:pt idx="2">
                  <c:v>Foglalkoztatás 3 hónap múlva</c:v>
                </c:pt>
                <c:pt idx="3">
                  <c:v>Várakozások indexe</c:v>
                </c:pt>
                <c:pt idx="4">
                  <c:v>Kapacitás-kihasználtság 3 hónap múlva</c:v>
                </c:pt>
                <c:pt idx="5">
                  <c:v>Árbevétel 3 hónap múlva</c:v>
                </c:pt>
                <c:pt idx="6">
                  <c:v>Beruházás 3 hónap múlva</c:v>
                </c:pt>
              </c:strCache>
            </c:strRef>
          </c:cat>
          <c:val>
            <c:numRef>
              <c:f>Indexek!$E$39:$E$45</c:f>
              <c:numCache>
                <c:formatCode>General\ "pont"</c:formatCode>
                <c:ptCount val="7"/>
                <c:pt idx="0">
                  <c:v>12</c:v>
                </c:pt>
                <c:pt idx="1">
                  <c:v>11</c:v>
                </c:pt>
                <c:pt idx="2">
                  <c:v>9</c:v>
                </c:pt>
                <c:pt idx="3">
                  <c:v>18</c:v>
                </c:pt>
                <c:pt idx="4">
                  <c:v>20</c:v>
                </c:pt>
                <c:pt idx="5">
                  <c:v>24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C02-4894-AE4F-A3CA0941497F}"/>
            </c:ext>
          </c:extLst>
        </c:ser>
        <c:ser>
          <c:idx val="4"/>
          <c:order val="4"/>
          <c:tx>
            <c:strRef>
              <c:f>Indexek!$F$38</c:f>
              <c:strCache>
                <c:ptCount val="1"/>
                <c:pt idx="0">
                  <c:v>Április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C02-4894-AE4F-A3CA0941497F}"/>
              </c:ext>
            </c:extLst>
          </c:dPt>
          <c:dLbls>
            <c:delete val="1"/>
          </c:dLbls>
          <c:cat>
            <c:strRef>
              <c:f>Indexek!$A$39:$A$45</c:f>
              <c:strCache>
                <c:ptCount val="7"/>
                <c:pt idx="0">
                  <c:v>Üzleti környezet 3 hónap múlva</c:v>
                </c:pt>
                <c:pt idx="1">
                  <c:v>Bérszint 3 hónap múlva</c:v>
                </c:pt>
                <c:pt idx="2">
                  <c:v>Foglalkoztatás 3 hónap múlva</c:v>
                </c:pt>
                <c:pt idx="3">
                  <c:v>Várakozások indexe</c:v>
                </c:pt>
                <c:pt idx="4">
                  <c:v>Kapacitás-kihasználtság 3 hónap múlva</c:v>
                </c:pt>
                <c:pt idx="5">
                  <c:v>Árbevétel 3 hónap múlva</c:v>
                </c:pt>
                <c:pt idx="6">
                  <c:v>Beruházás 3 hónap múlva</c:v>
                </c:pt>
              </c:strCache>
            </c:strRef>
          </c:cat>
          <c:val>
            <c:numRef>
              <c:f>Indexek!$F$39:$F$45</c:f>
              <c:numCache>
                <c:formatCode>General\ "pont"</c:formatCode>
                <c:ptCount val="7"/>
                <c:pt idx="0">
                  <c:v>25</c:v>
                </c:pt>
                <c:pt idx="1">
                  <c:v>16</c:v>
                </c:pt>
                <c:pt idx="2">
                  <c:v>17</c:v>
                </c:pt>
                <c:pt idx="3">
                  <c:v>27</c:v>
                </c:pt>
                <c:pt idx="4">
                  <c:v>30</c:v>
                </c:pt>
                <c:pt idx="5">
                  <c:v>32</c:v>
                </c:pt>
                <c:pt idx="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02-4894-AE4F-A3CA0941497F}"/>
            </c:ext>
          </c:extLst>
        </c:ser>
        <c:ser>
          <c:idx val="5"/>
          <c:order val="5"/>
          <c:tx>
            <c:strRef>
              <c:f>Indexek!$G$38</c:f>
              <c:strCache>
                <c:ptCount val="1"/>
                <c:pt idx="0">
                  <c:v>Május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Indexek!$A$39:$A$45</c:f>
              <c:strCache>
                <c:ptCount val="7"/>
                <c:pt idx="0">
                  <c:v>Üzleti környezet 3 hónap múlva</c:v>
                </c:pt>
                <c:pt idx="1">
                  <c:v>Bérszint 3 hónap múlva</c:v>
                </c:pt>
                <c:pt idx="2">
                  <c:v>Foglalkoztatás 3 hónap múlva</c:v>
                </c:pt>
                <c:pt idx="3">
                  <c:v>Várakozások indexe</c:v>
                </c:pt>
                <c:pt idx="4">
                  <c:v>Kapacitás-kihasználtság 3 hónap múlva</c:v>
                </c:pt>
                <c:pt idx="5">
                  <c:v>Árbevétel 3 hónap múlva</c:v>
                </c:pt>
                <c:pt idx="6">
                  <c:v>Beruházás 3 hónap múlva</c:v>
                </c:pt>
              </c:strCache>
            </c:strRef>
          </c:cat>
          <c:val>
            <c:numRef>
              <c:f>Indexek!$G$39:$G$45</c:f>
              <c:numCache>
                <c:formatCode>General\ "pont"</c:formatCode>
                <c:ptCount val="7"/>
                <c:pt idx="0">
                  <c:v>18</c:v>
                </c:pt>
                <c:pt idx="1">
                  <c:v>13</c:v>
                </c:pt>
                <c:pt idx="2">
                  <c:v>14</c:v>
                </c:pt>
                <c:pt idx="3">
                  <c:v>22</c:v>
                </c:pt>
                <c:pt idx="4">
                  <c:v>23</c:v>
                </c:pt>
                <c:pt idx="5">
                  <c:v>25</c:v>
                </c:pt>
                <c:pt idx="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C02-4894-AE4F-A3CA0941497F}"/>
            </c:ext>
          </c:extLst>
        </c:ser>
        <c:ser>
          <c:idx val="6"/>
          <c:order val="6"/>
          <c:tx>
            <c:strRef>
              <c:f>Indexek!$H$38</c:f>
              <c:strCache>
                <c:ptCount val="1"/>
                <c:pt idx="0">
                  <c:v>Június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2543216758966672E-2"/>
                  <c:y val="-2.7214649369716591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C02-4894-AE4F-A3CA09414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Indexek!$A$39:$A$45</c:f>
              <c:strCache>
                <c:ptCount val="7"/>
                <c:pt idx="0">
                  <c:v>Üzleti környezet 3 hónap múlva</c:v>
                </c:pt>
                <c:pt idx="1">
                  <c:v>Bérszint 3 hónap múlva</c:v>
                </c:pt>
                <c:pt idx="2">
                  <c:v>Foglalkoztatás 3 hónap múlva</c:v>
                </c:pt>
                <c:pt idx="3">
                  <c:v>Várakozások indexe</c:v>
                </c:pt>
                <c:pt idx="4">
                  <c:v>Kapacitás-kihasználtság 3 hónap múlva</c:v>
                </c:pt>
                <c:pt idx="5">
                  <c:v>Árbevétel 3 hónap múlva</c:v>
                </c:pt>
                <c:pt idx="6">
                  <c:v>Beruházás 3 hónap múlva</c:v>
                </c:pt>
              </c:strCache>
            </c:strRef>
          </c:cat>
          <c:val>
            <c:numRef>
              <c:f>Indexek!$H$39:$H$45</c:f>
              <c:numCache>
                <c:formatCode>General\ "pont"</c:formatCode>
                <c:ptCount val="7"/>
                <c:pt idx="0">
                  <c:v>20</c:v>
                </c:pt>
                <c:pt idx="1">
                  <c:v>21</c:v>
                </c:pt>
                <c:pt idx="2">
                  <c:v>21</c:v>
                </c:pt>
                <c:pt idx="3">
                  <c:v>26</c:v>
                </c:pt>
                <c:pt idx="4">
                  <c:v>28</c:v>
                </c:pt>
                <c:pt idx="5">
                  <c:v>30</c:v>
                </c:pt>
                <c:pt idx="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C02-4894-AE4F-A3CA094149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1999188895"/>
        <c:axId val="1999190975"/>
      </c:barChart>
      <c:catAx>
        <c:axId val="1999188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99190975"/>
        <c:crosses val="autoZero"/>
        <c:auto val="1"/>
        <c:lblAlgn val="ctr"/>
        <c:lblOffset val="0"/>
        <c:noMultiLvlLbl val="0"/>
      </c:catAx>
      <c:valAx>
        <c:axId val="1999190975"/>
        <c:scaling>
          <c:orientation val="minMax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9918889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6736590801971"/>
          <c:y val="8.0080618922965613E-2"/>
          <c:w val="0.87074392093707531"/>
          <c:h val="0.71505658727704213"/>
        </c:manualLayout>
      </c:layout>
      <c:lineChart>
        <c:grouping val="standard"/>
        <c:varyColors val="0"/>
        <c:ser>
          <c:idx val="0"/>
          <c:order val="0"/>
          <c:tx>
            <c:strRef>
              <c:f>Indexek!$B$62</c:f>
              <c:strCache>
                <c:ptCount val="1"/>
                <c:pt idx="0">
                  <c:v>Mikro</c:v>
                </c:pt>
              </c:strCache>
            </c:strRef>
          </c:tx>
          <c:spPr>
            <a:ln w="63500" cap="rnd">
              <a:solidFill>
                <a:srgbClr val="4EE4F8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4EE4F8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0"/>
                  <c:y val="5.1075542335793041E-2"/>
                </c:manualLayout>
              </c:layout>
              <c:tx>
                <c:rich>
                  <a:bodyPr/>
                  <a:lstStyle/>
                  <a:p>
                    <a:fld id="{35EEC52F-6F3C-4F76-9543-47E9C8E3CCE3}" type="VALUE">
                      <a:rPr lang="en-US" b="1">
                        <a:solidFill>
                          <a:srgbClr val="4EE4F8"/>
                        </a:solidFill>
                      </a:rPr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E1CC-4204-973D-86EABE23D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Indexek!$A$63:$A$69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Indexek!$B$63:$B$69</c:f>
              <c:numCache>
                <c:formatCode>General\ "pont"</c:formatCode>
                <c:ptCount val="7"/>
                <c:pt idx="0">
                  <c:v>-10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15</c:v>
                </c:pt>
                <c:pt idx="5">
                  <c:v>13</c:v>
                </c:pt>
                <c:pt idx="6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CC-4204-973D-86EABE23DF11}"/>
            </c:ext>
          </c:extLst>
        </c:ser>
        <c:ser>
          <c:idx val="1"/>
          <c:order val="1"/>
          <c:tx>
            <c:strRef>
              <c:f>Indexek!$C$62</c:f>
              <c:strCache>
                <c:ptCount val="1"/>
                <c:pt idx="0">
                  <c:v>Kis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0"/>
                  <c:y val="3.8306656751844852E-2"/>
                </c:manualLayout>
              </c:layout>
              <c:tx>
                <c:rich>
                  <a:bodyPr/>
                  <a:lstStyle/>
                  <a:p>
                    <a:fld id="{83FE658A-6AA4-4BE0-B423-C0283B771907}" type="VALUE">
                      <a:rPr lang="en-US" b="1">
                        <a:solidFill>
                          <a:srgbClr val="00B0F0"/>
                        </a:solidFill>
                      </a:rPr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1CC-4204-973D-86EABE23D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Indexek!$A$63:$A$69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Indexek!$C$63:$C$69</c:f>
              <c:numCache>
                <c:formatCode>General\ "pont"</c:formatCode>
                <c:ptCount val="7"/>
                <c:pt idx="0">
                  <c:v>1</c:v>
                </c:pt>
                <c:pt idx="1">
                  <c:v>16</c:v>
                </c:pt>
                <c:pt idx="2">
                  <c:v>25</c:v>
                </c:pt>
                <c:pt idx="3">
                  <c:v>16</c:v>
                </c:pt>
                <c:pt idx="4">
                  <c:v>30</c:v>
                </c:pt>
                <c:pt idx="5">
                  <c:v>26</c:v>
                </c:pt>
                <c:pt idx="6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1CC-4204-973D-86EABE23DF11}"/>
            </c:ext>
          </c:extLst>
        </c:ser>
        <c:ser>
          <c:idx val="2"/>
          <c:order val="2"/>
          <c:tx>
            <c:strRef>
              <c:f>Indexek!$D$62</c:f>
              <c:strCache>
                <c:ptCount val="1"/>
                <c:pt idx="0">
                  <c:v>Közép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0"/>
                  <c:y val="-5.8736873686162129E-2"/>
                </c:manualLayout>
              </c:layout>
              <c:tx>
                <c:rich>
                  <a:bodyPr/>
                  <a:lstStyle/>
                  <a:p>
                    <a:fld id="{B477E7F9-4B84-4ABE-A0E5-3357D9A30644}" type="VALUE">
                      <a:rPr lang="en-US" b="1">
                        <a:solidFill>
                          <a:srgbClr val="0070C0"/>
                        </a:solidFill>
                      </a:rPr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1CC-4204-973D-86EABE23D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Indexek!$A$63:$A$69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Indexek!$D$63:$D$69</c:f>
              <c:numCache>
                <c:formatCode>General\ "pont"</c:formatCode>
                <c:ptCount val="7"/>
                <c:pt idx="0">
                  <c:v>10</c:v>
                </c:pt>
                <c:pt idx="1">
                  <c:v>27</c:v>
                </c:pt>
                <c:pt idx="2">
                  <c:v>30</c:v>
                </c:pt>
                <c:pt idx="3">
                  <c:v>31</c:v>
                </c:pt>
                <c:pt idx="4">
                  <c:v>37</c:v>
                </c:pt>
                <c:pt idx="5">
                  <c:v>37</c:v>
                </c:pt>
                <c:pt idx="6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1CC-4204-973D-86EABE23DF11}"/>
            </c:ext>
          </c:extLst>
        </c:ser>
        <c:ser>
          <c:idx val="3"/>
          <c:order val="3"/>
          <c:tx>
            <c:strRef>
              <c:f>Indexek!$E$62</c:f>
              <c:strCache>
                <c:ptCount val="1"/>
                <c:pt idx="0">
                  <c:v>Nagy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8.3621445059777807E-3"/>
                  <c:y val="-5.3629319452582792E-2"/>
                </c:manualLayout>
              </c:layout>
              <c:tx>
                <c:rich>
                  <a:bodyPr/>
                  <a:lstStyle/>
                  <a:p>
                    <a:fld id="{E33672F9-BA7B-46BE-8D35-BF0DDAB0C31C}" type="VALUE">
                      <a:rPr lang="en-US">
                        <a:solidFill>
                          <a:srgbClr val="002060"/>
                        </a:solidFill>
                      </a:rPr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E1CC-4204-973D-86EABE23D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Indexek!$A$63:$A$69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Indexek!$E$63:$E$69</c:f>
              <c:numCache>
                <c:formatCode>General\ "pont"</c:formatCode>
                <c:ptCount val="7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1CC-4204-973D-86EABE23DF11}"/>
            </c:ext>
          </c:extLst>
        </c:ser>
        <c:ser>
          <c:idx val="4"/>
          <c:order val="4"/>
          <c:tx>
            <c:strRef>
              <c:f>Indexek!$F$62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0"/>
                  <c:y val="-3.8306656751844852E-2"/>
                </c:manualLayout>
              </c:layout>
              <c:tx>
                <c:rich>
                  <a:bodyPr/>
                  <a:lstStyle/>
                  <a:p>
                    <a:fld id="{74F7243E-F8BB-44CB-8CE2-55933BF94590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E1CC-4204-973D-86EABE23D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Indexek!$A$63:$A$69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Indexek!$F$63:$F$69</c:f>
              <c:numCache>
                <c:formatCode>General\ "pont"</c:formatCode>
                <c:ptCount val="7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1CC-4204-973D-86EABE23D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70300779314556"/>
          <c:y val="0.89485898525364638"/>
          <c:w val="0.73938125617627226"/>
          <c:h val="7.704946646166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hu-H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112423447069113E-2"/>
          <c:y val="7.0458713419043126E-2"/>
          <c:w val="0.89660979877515312"/>
          <c:h val="0.7261999135680216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verzió'!$B$55</c:f>
              <c:strCache>
                <c:ptCount val="1"/>
                <c:pt idx="0">
                  <c:v>Mikro</c:v>
                </c:pt>
              </c:strCache>
            </c:strRef>
          </c:tx>
          <c:spPr>
            <a:ln w="63500" cap="rnd">
              <a:solidFill>
                <a:srgbClr val="4EE4F8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4EE4F8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4"/>
              <c:spPr>
                <a:solidFill>
                  <a:srgbClr val="4EE4F8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4EE4F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54-47C7-915A-6BB637F30349}"/>
              </c:ext>
            </c:extLst>
          </c:dPt>
          <c:dPt>
            <c:idx val="4"/>
            <c:marker>
              <c:symbol val="circle"/>
              <c:size val="14"/>
              <c:spPr>
                <a:solidFill>
                  <a:srgbClr val="4EE4F8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4EE4F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54-47C7-915A-6BB637F30349}"/>
              </c:ext>
            </c:extLst>
          </c:dPt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A54-47C7-915A-6BB637F30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verzió'!$A$56:$A$62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verzió'!$B$56:$B$62</c:f>
              <c:numCache>
                <c:formatCode>0%</c:formatCode>
                <c:ptCount val="7"/>
                <c:pt idx="0">
                  <c:v>0.77494545454545438</c:v>
                </c:pt>
                <c:pt idx="1">
                  <c:v>0.67519035532994942</c:v>
                </c:pt>
                <c:pt idx="2">
                  <c:v>0.71971608832807565</c:v>
                </c:pt>
                <c:pt idx="3">
                  <c:v>0.7</c:v>
                </c:pt>
                <c:pt idx="4">
                  <c:v>0.75</c:v>
                </c:pt>
                <c:pt idx="5">
                  <c:v>0.84</c:v>
                </c:pt>
                <c:pt idx="6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A54-47C7-915A-6BB637F30349}"/>
            </c:ext>
          </c:extLst>
        </c:ser>
        <c:ser>
          <c:idx val="1"/>
          <c:order val="1"/>
          <c:tx>
            <c:strRef>
              <c:f>'Új verzió'!$C$55</c:f>
              <c:strCache>
                <c:ptCount val="1"/>
                <c:pt idx="0">
                  <c:v>Kis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4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54-47C7-915A-6BB637F30349}"/>
              </c:ext>
            </c:extLst>
          </c:dPt>
          <c:dLbls>
            <c:delete val="1"/>
          </c:dLbls>
          <c:cat>
            <c:strRef>
              <c:f>'Új verzió'!$A$56:$A$62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verzió'!$C$56:$C$62</c:f>
              <c:numCache>
                <c:formatCode>0%</c:formatCode>
                <c:ptCount val="7"/>
                <c:pt idx="0">
                  <c:v>0.85590062111801246</c:v>
                </c:pt>
                <c:pt idx="1">
                  <c:v>0.77149837133550492</c:v>
                </c:pt>
                <c:pt idx="2">
                  <c:v>0.83971553610503291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A54-47C7-915A-6BB637F30349}"/>
            </c:ext>
          </c:extLst>
        </c:ser>
        <c:ser>
          <c:idx val="2"/>
          <c:order val="2"/>
          <c:tx>
            <c:strRef>
              <c:f>'Új verzió'!$D$55</c:f>
              <c:strCache>
                <c:ptCount val="1"/>
                <c:pt idx="0">
                  <c:v>Közép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807518-E88B-4474-B431-2A5FEF092681}" type="VALUE">
                      <a:rPr lang="en-US" b="1">
                        <a:solidFill>
                          <a:srgbClr val="0070C0"/>
                        </a:solidFill>
                      </a:rPr>
                      <a:pPr>
                        <a:defRPr b="1"/>
                      </a:pPr>
                      <a:t>[ÉRTÉK]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EA54-47C7-915A-6BB637F30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verzió'!$A$56:$A$62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verzió'!$D$56:$D$62</c:f>
              <c:numCache>
                <c:formatCode>0%</c:formatCode>
                <c:ptCount val="7"/>
                <c:pt idx="0">
                  <c:v>0.8844537815126049</c:v>
                </c:pt>
                <c:pt idx="1">
                  <c:v>0.80644171779141105</c:v>
                </c:pt>
                <c:pt idx="2">
                  <c:v>0.89417808219178063</c:v>
                </c:pt>
                <c:pt idx="3">
                  <c:v>0.92</c:v>
                </c:pt>
                <c:pt idx="4">
                  <c:v>0.94</c:v>
                </c:pt>
                <c:pt idx="5">
                  <c:v>1.02</c:v>
                </c:pt>
                <c:pt idx="6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A54-47C7-915A-6BB637F30349}"/>
            </c:ext>
          </c:extLst>
        </c:ser>
        <c:ser>
          <c:idx val="3"/>
          <c:order val="3"/>
          <c:tx>
            <c:strRef>
              <c:f>'Új verzió'!$E$55</c:f>
              <c:strCache>
                <c:ptCount val="1"/>
                <c:pt idx="0">
                  <c:v>Nagy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A54-47C7-915A-6BB637F30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verzió'!$A$56:$A$62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verzió'!$E$56:$E$62</c:f>
              <c:numCache>
                <c:formatCode>0%</c:formatCode>
                <c:ptCount val="7"/>
                <c:pt idx="0">
                  <c:v>0.91455696202531644</c:v>
                </c:pt>
                <c:pt idx="1">
                  <c:v>0.96574074074074079</c:v>
                </c:pt>
                <c:pt idx="2">
                  <c:v>0.96964285714285703</c:v>
                </c:pt>
                <c:pt idx="3">
                  <c:v>0.97</c:v>
                </c:pt>
                <c:pt idx="4">
                  <c:v>1.08</c:v>
                </c:pt>
                <c:pt idx="5">
                  <c:v>1.17</c:v>
                </c:pt>
                <c:pt idx="6">
                  <c:v>1.1299999999999999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A54-47C7-915A-6BB637F30349}"/>
            </c:ext>
          </c:extLst>
        </c:ser>
        <c:ser>
          <c:idx val="4"/>
          <c:order val="4"/>
          <c:tx>
            <c:strRef>
              <c:f>'Új verzió'!$F$55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4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54-47C7-915A-6BB637F30349}"/>
              </c:ext>
            </c:extLst>
          </c:dPt>
          <c:dLbls>
            <c:dLbl>
              <c:idx val="6"/>
              <c:layout>
                <c:manualLayout>
                  <c:x val="-1.3888888888888889E-3"/>
                  <c:y val="1.2153300779074427E-2"/>
                </c:manualLayout>
              </c:layout>
              <c:tx>
                <c:rich>
                  <a:bodyPr/>
                  <a:lstStyle/>
                  <a:p>
                    <a:fld id="{F9AD69A9-2B3C-4A94-981B-6780CE7523B7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EA54-47C7-915A-6BB637F30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verzió'!$A$56:$A$62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verzió'!$F$56:$F$62</c:f>
              <c:numCache>
                <c:formatCode>0%</c:formatCode>
                <c:ptCount val="7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0.91</c:v>
                </c:pt>
                <c:pt idx="5">
                  <c:v>0.97</c:v>
                </c:pt>
                <c:pt idx="6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EA54-47C7-915A-6BB637F30349}"/>
            </c:ext>
          </c:extLst>
        </c:ser>
        <c:ser>
          <c:idx val="5"/>
          <c:order val="5"/>
          <c:tx>
            <c:strRef>
              <c:f>'Új verzió'!$G$55</c:f>
              <c:strCache>
                <c:ptCount val="1"/>
                <c:pt idx="0">
                  <c:v>NHP</c:v>
                </c:pt>
              </c:strCache>
            </c:strRef>
          </c:tx>
          <c:spPr>
            <a:ln w="635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1.3888888888888889E-3"/>
                  <c:y val="-1.701462109070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A54-47C7-915A-6BB637F30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B87F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verzió'!$A$56:$A$62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verzió'!$G$56:$G$62</c:f>
              <c:numCache>
                <c:formatCode>0%</c:formatCode>
                <c:ptCount val="7"/>
                <c:pt idx="0">
                  <c:v>0.86814951621568315</c:v>
                </c:pt>
                <c:pt idx="1">
                  <c:v>0.85268811860402027</c:v>
                </c:pt>
                <c:pt idx="2">
                  <c:v>0.86543635699614718</c:v>
                </c:pt>
                <c:pt idx="3">
                  <c:v>0.89</c:v>
                </c:pt>
                <c:pt idx="4">
                  <c:v>0.92</c:v>
                </c:pt>
                <c:pt idx="5">
                  <c:v>1.04</c:v>
                </c:pt>
                <c:pt idx="6">
                  <c:v>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EA54-47C7-915A-6BB637F30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8155487"/>
        <c:axId val="908155071"/>
      </c:lineChart>
      <c:catAx>
        <c:axId val="90815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071"/>
        <c:crosses val="autoZero"/>
        <c:auto val="1"/>
        <c:lblAlgn val="ctr"/>
        <c:lblOffset val="100"/>
        <c:noMultiLvlLbl val="0"/>
      </c:catAx>
      <c:valAx>
        <c:axId val="908155071"/>
        <c:scaling>
          <c:orientation val="minMax"/>
          <c:max val="1.2"/>
          <c:min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178343116732044E-2"/>
          <c:y val="3.9658862024404613E-2"/>
          <c:w val="0.90310720059853389"/>
          <c:h val="0.65456990694064221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verzió'!$L$64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2.7772001055775433E-3"/>
                  <c:y val="-2.4324790734974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8A-4716-9567-8EFE9BFCB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verzió'!$K$65:$K$71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verzió'!$L$65:$L$71</c:f>
              <c:numCache>
                <c:formatCode>0%</c:formatCode>
                <c:ptCount val="7"/>
                <c:pt idx="0">
                  <c:v>0.84560700188391502</c:v>
                </c:pt>
                <c:pt idx="1">
                  <c:v>0.88553002654280011</c:v>
                </c:pt>
                <c:pt idx="2">
                  <c:v>0.83220832855340143</c:v>
                </c:pt>
                <c:pt idx="3">
                  <c:v>0.9</c:v>
                </c:pt>
                <c:pt idx="4">
                  <c:v>0.92246042647828363</c:v>
                </c:pt>
                <c:pt idx="5">
                  <c:v>0.95</c:v>
                </c:pt>
                <c:pt idx="6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8A-4716-9567-8EFE9BFCB051}"/>
            </c:ext>
          </c:extLst>
        </c:ser>
        <c:ser>
          <c:idx val="1"/>
          <c:order val="1"/>
          <c:tx>
            <c:strRef>
              <c:f>'Új verzió'!$M$64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0"/>
                  <c:y val="1.7027353514482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8A-4716-9567-8EFE9BFCB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verzió'!$K$65:$K$71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verzió'!$M$65:$M$71</c:f>
              <c:numCache>
                <c:formatCode>0%</c:formatCode>
                <c:ptCount val="7"/>
                <c:pt idx="0">
                  <c:v>0.93884615384615366</c:v>
                </c:pt>
                <c:pt idx="1">
                  <c:v>0.89935897435897427</c:v>
                </c:pt>
                <c:pt idx="2">
                  <c:v>0.88945312499999996</c:v>
                </c:pt>
                <c:pt idx="3">
                  <c:v>0.89</c:v>
                </c:pt>
                <c:pt idx="4">
                  <c:v>0.91683673469387761</c:v>
                </c:pt>
                <c:pt idx="5">
                  <c:v>0.93</c:v>
                </c:pt>
                <c:pt idx="6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8A-4716-9567-8EFE9BFCB051}"/>
            </c:ext>
          </c:extLst>
        </c:ser>
        <c:ser>
          <c:idx val="2"/>
          <c:order val="2"/>
          <c:tx>
            <c:strRef>
              <c:f>'Új verzió'!$N$64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63500" cap="rnd">
              <a:solidFill>
                <a:srgbClr val="4EE4F8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4EE4F8"/>
              </a:solidFill>
              <a:ln w="9525">
                <a:noFill/>
              </a:ln>
              <a:effectLst/>
            </c:spPr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8A-4716-9567-8EFE9BFCB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verzió'!$K$65:$K$71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verzió'!$N$65:$N$71</c:f>
              <c:numCache>
                <c:formatCode>0%</c:formatCode>
                <c:ptCount val="7"/>
                <c:pt idx="0">
                  <c:v>0.71738633469602497</c:v>
                </c:pt>
                <c:pt idx="1">
                  <c:v>0.62368835148907342</c:v>
                </c:pt>
                <c:pt idx="2">
                  <c:v>0.66004791501863025</c:v>
                </c:pt>
                <c:pt idx="3">
                  <c:v>0.64500000000000002</c:v>
                </c:pt>
                <c:pt idx="4">
                  <c:v>0.70576481468686314</c:v>
                </c:pt>
                <c:pt idx="5">
                  <c:v>0.78500000000000003</c:v>
                </c:pt>
                <c:pt idx="6">
                  <c:v>0.80249999999999999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8A-4716-9567-8EFE9BFCB051}"/>
            </c:ext>
          </c:extLst>
        </c:ser>
        <c:ser>
          <c:idx val="3"/>
          <c:order val="3"/>
          <c:tx>
            <c:strRef>
              <c:f>'Új verzió'!$O$64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8A-4716-9567-8EFE9BFCB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verzió'!$K$65:$K$71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verzió'!$O$65:$O$71</c:f>
              <c:numCache>
                <c:formatCode>0%</c:formatCode>
                <c:ptCount val="7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0.90557834309474194</c:v>
                </c:pt>
                <c:pt idx="5">
                  <c:v>0.97</c:v>
                </c:pt>
                <c:pt idx="6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58A-4716-9567-8EFE9BFCB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149640"/>
        <c:axId val="968151608"/>
      </c:lineChart>
      <c:catAx>
        <c:axId val="96814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51608"/>
        <c:crosses val="autoZero"/>
        <c:auto val="1"/>
        <c:lblAlgn val="ctr"/>
        <c:lblOffset val="100"/>
        <c:noMultiLvlLbl val="0"/>
      </c:catAx>
      <c:valAx>
        <c:axId val="968151608"/>
        <c:scaling>
          <c:orientation val="minMax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4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87076713382311E-2"/>
          <c:y val="0.81517453961670361"/>
          <c:w val="0.93713916212301029"/>
          <c:h val="0.136727051796783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01001087266182"/>
          <c:y val="3.9534925135689708E-2"/>
          <c:w val="0.84920257098607332"/>
          <c:h val="0.75518042706868937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verzió'!$B$83</c:f>
              <c:strCache>
                <c:ptCount val="1"/>
                <c:pt idx="0">
                  <c:v>Mikro</c:v>
                </c:pt>
              </c:strCache>
            </c:strRef>
          </c:tx>
          <c:spPr>
            <a:ln w="63500" cap="rnd">
              <a:solidFill>
                <a:srgbClr val="4EE4F8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4EE4F8"/>
              </a:solidFill>
              <a:ln w="9525">
                <a:noFill/>
              </a:ln>
              <a:effectLst/>
            </c:spPr>
          </c:marker>
          <c:dLbls>
            <c:dLbl>
              <c:idx val="6"/>
              <c:tx>
                <c:rich>
                  <a:bodyPr/>
                  <a:lstStyle/>
                  <a:p>
                    <a:fld id="{7FEBCC70-E7EC-49B1-B4FF-241796831ABC}" type="VALUE">
                      <a:rPr lang="en-US">
                        <a:solidFill>
                          <a:srgbClr val="4EE4F8"/>
                        </a:solidFill>
                      </a:rPr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B48-4F77-A6A8-E57D71BE2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verzió'!$A$84:$A$90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verzió'!$B$84:$B$90</c:f>
              <c:numCache>
                <c:formatCode>General\ "pont"</c:formatCode>
                <c:ptCount val="7"/>
                <c:pt idx="0">
                  <c:v>-13</c:v>
                </c:pt>
                <c:pt idx="1">
                  <c:v>14</c:v>
                </c:pt>
                <c:pt idx="2">
                  <c:v>16</c:v>
                </c:pt>
                <c:pt idx="3">
                  <c:v>10</c:v>
                </c:pt>
                <c:pt idx="4">
                  <c:v>21</c:v>
                </c:pt>
                <c:pt idx="5">
                  <c:v>19</c:v>
                </c:pt>
                <c:pt idx="6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48-4F77-A6A8-E57D71BE2225}"/>
            </c:ext>
          </c:extLst>
        </c:ser>
        <c:ser>
          <c:idx val="1"/>
          <c:order val="1"/>
          <c:tx>
            <c:strRef>
              <c:f>'Új verzió'!$C$83</c:f>
              <c:strCache>
                <c:ptCount val="1"/>
                <c:pt idx="0">
                  <c:v>Kis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B48-4F77-A6A8-E57D71BE2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verzió'!$A$84:$A$90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verzió'!$C$84:$C$90</c:f>
              <c:numCache>
                <c:formatCode>General\ "pont"</c:formatCode>
                <c:ptCount val="7"/>
                <c:pt idx="0">
                  <c:v>-5</c:v>
                </c:pt>
                <c:pt idx="1">
                  <c:v>20</c:v>
                </c:pt>
                <c:pt idx="2">
                  <c:v>30</c:v>
                </c:pt>
                <c:pt idx="3">
                  <c:v>14</c:v>
                </c:pt>
                <c:pt idx="4">
                  <c:v>33</c:v>
                </c:pt>
                <c:pt idx="5">
                  <c:v>29</c:v>
                </c:pt>
                <c:pt idx="6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48-4F77-A6A8-E57D71BE2225}"/>
            </c:ext>
          </c:extLst>
        </c:ser>
        <c:ser>
          <c:idx val="2"/>
          <c:order val="2"/>
          <c:tx>
            <c:strRef>
              <c:f>'Új verzió'!$D$83</c:f>
              <c:strCache>
                <c:ptCount val="1"/>
                <c:pt idx="0">
                  <c:v>Közép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0"/>
                  <c:y val="1.759068900492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48-4F77-A6A8-E57D71BE2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verzió'!$A$84:$A$90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verzió'!$D$84:$D$90</c:f>
              <c:numCache>
                <c:formatCode>General\ "pont"</c:formatCode>
                <c:ptCount val="7"/>
                <c:pt idx="0">
                  <c:v>6</c:v>
                </c:pt>
                <c:pt idx="1">
                  <c:v>22</c:v>
                </c:pt>
                <c:pt idx="2">
                  <c:v>33</c:v>
                </c:pt>
                <c:pt idx="3">
                  <c:v>31</c:v>
                </c:pt>
                <c:pt idx="4">
                  <c:v>37</c:v>
                </c:pt>
                <c:pt idx="5">
                  <c:v>31</c:v>
                </c:pt>
                <c:pt idx="6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48-4F77-A6A8-E57D71BE2225}"/>
            </c:ext>
          </c:extLst>
        </c:ser>
        <c:ser>
          <c:idx val="3"/>
          <c:order val="3"/>
          <c:tx>
            <c:strRef>
              <c:f>'Új verzió'!$E$83</c:f>
              <c:strCache>
                <c:ptCount val="1"/>
                <c:pt idx="0">
                  <c:v>Nagy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1.4295742210171274E-3"/>
                  <c:y val="-4.0207289154123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48-4F77-A6A8-E57D71BE2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verzió'!$A$84:$A$90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verzió'!$E$84:$E$90</c:f>
              <c:numCache>
                <c:formatCode>General\ "pont"</c:formatCode>
                <c:ptCount val="7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B48-4F77-A6A8-E57D71BE2225}"/>
            </c:ext>
          </c:extLst>
        </c:ser>
        <c:ser>
          <c:idx val="4"/>
          <c:order val="4"/>
          <c:tx>
            <c:strRef>
              <c:f>'Új verzió'!$F$83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0"/>
                  <c:y val="-5.025911144265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48-4F77-A6A8-E57D71BE2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verzió'!$A$84:$A$90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verzió'!$F$84:$F$90</c:f>
              <c:numCache>
                <c:formatCode>General\ "pont"</c:formatCode>
                <c:ptCount val="7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B48-4F77-A6A8-E57D71BE2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</c:scaling>
        <c:delete val="0"/>
        <c:axPos val="l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b="1">
                    <a:solidFill>
                      <a:srgbClr val="00B050"/>
                    </a:solidFill>
                  </a:rPr>
                  <a:t>Nő</a:t>
                </a:r>
                <a:r>
                  <a:rPr lang="hu-HU"/>
                  <a:t>   </a:t>
                </a:r>
                <a:r>
                  <a:rPr lang="hu-HU" baseline="0"/>
                  <a:t> </a:t>
                </a:r>
                <a:r>
                  <a:rPr lang="hu-HU" b="1" baseline="0">
                    <a:solidFill>
                      <a:srgbClr val="FF0000"/>
                    </a:solidFill>
                  </a:rPr>
                  <a:t>Csökken</a:t>
                </a:r>
                <a:endParaRPr lang="hu-HU" b="1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642963275476476"/>
              <c:y val="0.503668717264796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20124125262621"/>
          <c:y val="0.89191977855351823"/>
          <c:w val="0.7995975174947475"/>
          <c:h val="6.8558435061737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'Új verzió'!$B$103</c:f>
              <c:strCache>
                <c:ptCount val="1"/>
                <c:pt idx="0">
                  <c:v>Mikro</c:v>
                </c:pt>
              </c:strCache>
            </c:strRef>
          </c:tx>
          <c:spPr>
            <a:ln w="63500" cap="rnd">
              <a:solidFill>
                <a:srgbClr val="4EE4F8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4EE4F8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4"/>
              <c:spPr>
                <a:solidFill>
                  <a:srgbClr val="4EE4F8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4EE4F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30-48A9-BB67-86D6E1C22099}"/>
              </c:ext>
            </c:extLst>
          </c:dPt>
          <c:dPt>
            <c:idx val="1"/>
            <c:marker>
              <c:symbol val="circle"/>
              <c:size val="14"/>
              <c:spPr>
                <a:solidFill>
                  <a:srgbClr val="4EE4F8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4EE4F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30-48A9-BB67-86D6E1C22099}"/>
              </c:ext>
            </c:extLst>
          </c:dPt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B30-48A9-BB67-86D6E1C220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verzió'!$A$104:$A$110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verzió'!$B$104:$B$110</c:f>
              <c:numCache>
                <c:formatCode>0%</c:formatCode>
                <c:ptCount val="7"/>
                <c:pt idx="0">
                  <c:v>0.80434782608695665</c:v>
                </c:pt>
                <c:pt idx="1">
                  <c:v>0.68759640102827768</c:v>
                </c:pt>
                <c:pt idx="2">
                  <c:v>0.720089571337172</c:v>
                </c:pt>
                <c:pt idx="3">
                  <c:v>0.7</c:v>
                </c:pt>
                <c:pt idx="4">
                  <c:v>0.76</c:v>
                </c:pt>
                <c:pt idx="5">
                  <c:v>0.85</c:v>
                </c:pt>
                <c:pt idx="6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B30-48A9-BB67-86D6E1C22099}"/>
            </c:ext>
          </c:extLst>
        </c:ser>
        <c:ser>
          <c:idx val="1"/>
          <c:order val="1"/>
          <c:tx>
            <c:strRef>
              <c:f>'Új verzió'!$C$103</c:f>
              <c:strCache>
                <c:ptCount val="1"/>
                <c:pt idx="0">
                  <c:v>Kis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4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30-48A9-BB67-86D6E1C22099}"/>
              </c:ext>
            </c:extLst>
          </c:dPt>
          <c:dPt>
            <c:idx val="1"/>
            <c:marker>
              <c:symbol val="circle"/>
              <c:size val="14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B30-48A9-BB67-86D6E1C22099}"/>
              </c:ext>
            </c:extLst>
          </c:dPt>
          <c:dLbls>
            <c:dLbl>
              <c:idx val="6"/>
              <c:layout>
                <c:manualLayout>
                  <c:x val="0"/>
                  <c:y val="2.7044654266908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B30-48A9-BB67-86D6E1C220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verzió'!$A$104:$A$110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verzió'!$C$104:$C$110</c:f>
              <c:numCache>
                <c:formatCode>0%</c:formatCode>
                <c:ptCount val="7"/>
                <c:pt idx="0">
                  <c:v>0.8998971193415638</c:v>
                </c:pt>
                <c:pt idx="1">
                  <c:v>0.78538961038961042</c:v>
                </c:pt>
                <c:pt idx="2">
                  <c:v>0.85943820224719092</c:v>
                </c:pt>
                <c:pt idx="3">
                  <c:v>0.89</c:v>
                </c:pt>
                <c:pt idx="4">
                  <c:v>0.93</c:v>
                </c:pt>
                <c:pt idx="5">
                  <c:v>0.95</c:v>
                </c:pt>
                <c:pt idx="6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B30-48A9-BB67-86D6E1C22099}"/>
            </c:ext>
          </c:extLst>
        </c:ser>
        <c:ser>
          <c:idx val="2"/>
          <c:order val="2"/>
          <c:tx>
            <c:strRef>
              <c:f>'Új verzió'!$D$103</c:f>
              <c:strCache>
                <c:ptCount val="1"/>
                <c:pt idx="0">
                  <c:v>Közép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4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7B30-48A9-BB67-86D6E1C22099}"/>
              </c:ext>
            </c:extLst>
          </c:dPt>
          <c:dPt>
            <c:idx val="1"/>
            <c:marker>
              <c:symbol val="circle"/>
              <c:size val="14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7B30-48A9-BB67-86D6E1C22099}"/>
              </c:ext>
            </c:extLst>
          </c:dPt>
          <c:dPt>
            <c:idx val="2"/>
            <c:marker>
              <c:symbol val="circle"/>
              <c:size val="14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7B30-48A9-BB67-86D6E1C22099}"/>
              </c:ext>
            </c:extLst>
          </c:dPt>
          <c:dPt>
            <c:idx val="3"/>
            <c:marker>
              <c:symbol val="circle"/>
              <c:size val="14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7B30-48A9-BB67-86D6E1C22099}"/>
              </c:ext>
            </c:extLst>
          </c:dPt>
          <c:dLbls>
            <c:dLbl>
              <c:idx val="6"/>
              <c:layout>
                <c:manualLayout>
                  <c:x val="1.3888888888888889E-3"/>
                  <c:y val="-4.50739030806067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B30-48A9-BB67-86D6E1C220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verzió'!$A$104:$A$110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verzió'!$D$104:$D$110</c:f>
              <c:numCache>
                <c:formatCode>0%</c:formatCode>
                <c:ptCount val="7"/>
                <c:pt idx="0">
                  <c:v>0.91769547325102885</c:v>
                </c:pt>
                <c:pt idx="1">
                  <c:v>0.83881987577639738</c:v>
                </c:pt>
                <c:pt idx="2">
                  <c:v>0.92202797202797204</c:v>
                </c:pt>
                <c:pt idx="3">
                  <c:v>0.95</c:v>
                </c:pt>
                <c:pt idx="4">
                  <c:v>0.96</c:v>
                </c:pt>
                <c:pt idx="5">
                  <c:v>1.06</c:v>
                </c:pt>
                <c:pt idx="6">
                  <c:v>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B30-48A9-BB67-86D6E1C22099}"/>
            </c:ext>
          </c:extLst>
        </c:ser>
        <c:ser>
          <c:idx val="3"/>
          <c:order val="3"/>
          <c:tx>
            <c:strRef>
              <c:f>'Új verzió'!$E$103</c:f>
              <c:strCache>
                <c:ptCount val="1"/>
                <c:pt idx="0">
                  <c:v>Nagy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B30-48A9-BB67-86D6E1C220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verzió'!$A$104:$A$110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verzió'!$E$104:$E$110</c:f>
              <c:numCache>
                <c:formatCode>0%</c:formatCode>
                <c:ptCount val="7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7B30-48A9-BB67-86D6E1C22099}"/>
            </c:ext>
          </c:extLst>
        </c:ser>
        <c:ser>
          <c:idx val="4"/>
          <c:order val="4"/>
          <c:tx>
            <c:strRef>
              <c:f>'Új verzió'!$F$103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4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7B30-48A9-BB67-86D6E1C22099}"/>
              </c:ext>
            </c:extLst>
          </c:dPt>
          <c:dPt>
            <c:idx val="1"/>
            <c:marker>
              <c:symbol val="circle"/>
              <c:size val="14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635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7B30-48A9-BB67-86D6E1C22099}"/>
              </c:ext>
            </c:extLst>
          </c:dPt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B30-48A9-BB67-86D6E1C220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verzió'!$A$104:$A$110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verzió'!$F$104:$F$110</c:f>
              <c:numCache>
                <c:formatCode>0%</c:formatCode>
                <c:ptCount val="7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7B30-48A9-BB67-86D6E1C22099}"/>
            </c:ext>
          </c:extLst>
        </c:ser>
        <c:ser>
          <c:idx val="5"/>
          <c:order val="5"/>
          <c:tx>
            <c:strRef>
              <c:f>'Új verzió'!$G$103</c:f>
              <c:strCache>
                <c:ptCount val="1"/>
                <c:pt idx="0">
                  <c:v>NHP</c:v>
                </c:pt>
              </c:strCache>
            </c:strRef>
          </c:tx>
          <c:spPr>
            <a:ln w="63500" cap="rnd">
              <a:solidFill>
                <a:srgbClr val="CC99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C9900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1.3888888888888889E-3"/>
                  <c:y val="-3.6879074000330268E-2"/>
                </c:manualLayout>
              </c:layout>
              <c:tx>
                <c:rich>
                  <a:bodyPr/>
                  <a:lstStyle/>
                  <a:p>
                    <a:fld id="{EA14EF5D-144A-4F34-A29B-74EBF2ED54FD}" type="VALUE">
                      <a:rPr lang="en-US">
                        <a:solidFill>
                          <a:srgbClr val="B87F00"/>
                        </a:solidFill>
                      </a:rPr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7B30-48A9-BB67-86D6E1C220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verzió'!$A$104:$A$110</c:f>
              <c:strCache>
                <c:ptCount val="7"/>
                <c:pt idx="0">
                  <c:v>December</c:v>
                </c:pt>
                <c:pt idx="1">
                  <c:v>Január</c:v>
                </c:pt>
                <c:pt idx="2">
                  <c:v>Február</c:v>
                </c:pt>
                <c:pt idx="3">
                  <c:v>Március</c:v>
                </c:pt>
                <c:pt idx="4">
                  <c:v>Április</c:v>
                </c:pt>
                <c:pt idx="5">
                  <c:v>Május</c:v>
                </c:pt>
                <c:pt idx="6">
                  <c:v>Június</c:v>
                </c:pt>
              </c:strCache>
            </c:strRef>
          </c:cat>
          <c:val>
            <c:numRef>
              <c:f>'Új verzió'!$G$104:$G$110</c:f>
              <c:numCache>
                <c:formatCode>0%</c:formatCode>
                <c:ptCount val="7"/>
                <c:pt idx="0">
                  <c:v>0.89399282140441083</c:v>
                </c:pt>
                <c:pt idx="1">
                  <c:v>0.87679469631730655</c:v>
                </c:pt>
                <c:pt idx="2">
                  <c:v>0.90674701309063788</c:v>
                </c:pt>
                <c:pt idx="3">
                  <c:v>0.92</c:v>
                </c:pt>
                <c:pt idx="4">
                  <c:v>0.94</c:v>
                </c:pt>
                <c:pt idx="5">
                  <c:v>1.06</c:v>
                </c:pt>
                <c:pt idx="6">
                  <c:v>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7B30-48A9-BB67-86D6E1C220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088EF8E0-31C4-40E3-91E8-F540107D7DDD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22785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9ED2E3AF-79BB-4825-86A6-D11ED004BE0E}" type="par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E750E527-F2FC-47A4-80FF-3EF70621A0B7}" type="sib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7B412FF0-ADD8-4AE4-B6D6-DB1BD0A87CCF}">
      <dgm:prSet custT="1"/>
      <dgm:spPr>
        <a:ln>
          <a:noFill/>
        </a:ln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gm:t>
    </dgm:pt>
    <dgm:pt modelId="{1FC453A1-9F35-40E9-A0FE-D78D294FCC1F}" type="par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29B28632-9886-45A9-8954-FD4F3920E3B1}" type="sib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/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/>
        </a:p>
      </dgm:t>
    </dgm:pt>
    <dgm:pt modelId="{4EAFE022-DBAD-48C9-A709-5459A8DE7E87}">
      <dgm:prSet custT="1"/>
      <dgm:spPr>
        <a:ln>
          <a:noFill/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gm:t>
    </dgm:pt>
    <dgm:pt modelId="{0074FD97-21E1-4CEE-8E1F-87B36A22BF45}" type="parTrans" cxnId="{01362C16-F508-4F60-8A5D-39D652381AFD}">
      <dgm:prSet/>
      <dgm:spPr/>
      <dgm:t>
        <a:bodyPr/>
        <a:lstStyle/>
        <a:p>
          <a:endParaRPr lang="hu-HU"/>
        </a:p>
      </dgm:t>
    </dgm:pt>
    <dgm:pt modelId="{0F2EC4A6-9002-4B1F-A6A1-7ACEC2FF007A}" type="sibTrans" cxnId="{01362C16-F508-4F60-8A5D-39D652381AFD}">
      <dgm:prSet/>
      <dgm:spPr/>
      <dgm:t>
        <a:bodyPr/>
        <a:lstStyle/>
        <a:p>
          <a:endParaRPr lang="hu-HU"/>
        </a:p>
      </dgm:t>
    </dgm:pt>
    <dgm:pt modelId="{47DDC116-1DE5-4D2B-AE32-154C35F48BA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1200 és 2600 között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gm:t>
    </dgm:pt>
    <dgm:pt modelId="{5535AA26-7B83-4BAF-B17D-42B4543CC2D4}" type="sibTrans" cxnId="{F72DB7E8-7D82-4578-855C-84F98F66C997}">
      <dgm:prSet/>
      <dgm:spPr/>
      <dgm:t>
        <a:bodyPr/>
        <a:lstStyle/>
        <a:p>
          <a:endParaRPr lang="hu-HU"/>
        </a:p>
      </dgm:t>
    </dgm:pt>
    <dgm:pt modelId="{D488044B-8747-4A9D-A196-72DE1F493DDF}" type="parTrans" cxnId="{F72DB7E8-7D82-4578-855C-84F98F66C997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02949546-BBFD-4974-8755-895F0735153C}" type="pres">
      <dgm:prSet presAssocID="{4EAFE022-DBAD-48C9-A709-5459A8DE7E87}" presName="text_2" presStyleLbl="node1" presStyleIdx="1" presStyleCnt="5">
        <dgm:presLayoutVars>
          <dgm:bulletEnabled val="1"/>
        </dgm:presLayoutVars>
      </dgm:prSet>
      <dgm:spPr/>
    </dgm:pt>
    <dgm:pt modelId="{345CDCDA-F0E7-4F74-A7B1-A4038D7B734B}" type="pres">
      <dgm:prSet presAssocID="{4EAFE022-DBAD-48C9-A709-5459A8DE7E87}" presName="accent_2" presStyleCnt="0"/>
      <dgm:spPr/>
    </dgm:pt>
    <dgm:pt modelId="{A348C023-4EB0-4E9E-B66B-7FA62BBCF1C9}" type="pres">
      <dgm:prSet presAssocID="{4EAFE022-DBAD-48C9-A709-5459A8DE7E87}" presName="accentRepeatNode" presStyleLbl="solidFgAcc1" presStyleIdx="1" presStyleCnt="5"/>
      <dgm:spPr/>
    </dgm:pt>
    <dgm:pt modelId="{6FBBC7D8-B187-415D-954C-562D8E567D0C}" type="pres">
      <dgm:prSet presAssocID="{088EF8E0-31C4-40E3-91E8-F540107D7DDD}" presName="text_3" presStyleLbl="node1" presStyleIdx="2" presStyleCnt="5">
        <dgm:presLayoutVars>
          <dgm:bulletEnabled val="1"/>
        </dgm:presLayoutVars>
      </dgm:prSet>
      <dgm:spPr>
        <a:xfrm>
          <a:off x="1112537" y="2304352"/>
          <a:ext cx="7633574" cy="658627"/>
        </a:xfrm>
        <a:prstGeom prst="rect">
          <a:avLst/>
        </a:prstGeom>
      </dgm:spPr>
    </dgm:pt>
    <dgm:pt modelId="{B54B306D-4C7D-44D8-ABBF-8421173AE38A}" type="pres">
      <dgm:prSet presAssocID="{088EF8E0-31C4-40E3-91E8-F540107D7DDD}" presName="accent_3" presStyleCnt="0"/>
      <dgm:spPr/>
    </dgm:pt>
    <dgm:pt modelId="{1402A038-4796-4682-A5B0-D46385A09C24}" type="pres">
      <dgm:prSet presAssocID="{088EF8E0-31C4-40E3-91E8-F540107D7DDD}" presName="accentRepeatNode" presStyleLbl="solidFgAcc1" presStyleIdx="2" presStyleCnt="5"/>
      <dgm:spPr>
        <a:xfrm>
          <a:off x="578556" y="1285196"/>
          <a:ext cx="857163" cy="857163"/>
        </a:xfrm>
        <a:prstGeom prst="ellipse">
          <a:avLst/>
        </a:prstGeom>
      </dgm:spPr>
    </dgm:pt>
    <dgm:pt modelId="{D1A00C27-D551-4E18-9975-14657574FAE3}" type="pres">
      <dgm:prSet presAssocID="{47DDC116-1DE5-4D2B-AE32-154C35F48BA0}" presName="text_4" presStyleLbl="node1" presStyleIdx="3" presStyleCnt="5">
        <dgm:presLayoutVars>
          <dgm:bulletEnabled val="1"/>
        </dgm:presLayoutVars>
      </dgm:prSet>
      <dgm:spPr/>
    </dgm:pt>
    <dgm:pt modelId="{3937E788-FD7B-4BA9-8F7B-AF66B0F98B9A}" type="pres">
      <dgm:prSet presAssocID="{47DDC116-1DE5-4D2B-AE32-154C35F48BA0}" presName="accent_4" presStyleCnt="0"/>
      <dgm:spPr/>
    </dgm:pt>
    <dgm:pt modelId="{D9B72EBC-C7D4-4E75-84AF-26BCF62C8721}" type="pres">
      <dgm:prSet presAssocID="{47DDC116-1DE5-4D2B-AE32-154C35F48BA0}" presName="accentRepeatNode" presStyleLbl="solidFgAcc1" presStyleIdx="3" presStyleCnt="5"/>
      <dgm:spPr/>
    </dgm:pt>
    <dgm:pt modelId="{25B9A6EB-1F84-435A-A38F-0662589AE380}" type="pres">
      <dgm:prSet presAssocID="{7B412FF0-ADD8-4AE4-B6D6-DB1BD0A87CCF}" presName="text_5" presStyleLbl="node1" presStyleIdx="4" presStyleCnt="5">
        <dgm:presLayoutVars>
          <dgm:bulletEnabled val="1"/>
        </dgm:presLayoutVars>
      </dgm:prSet>
      <dgm:spPr/>
    </dgm:pt>
    <dgm:pt modelId="{00CA73B2-0A6F-4F2E-8DF2-3CA90FA5EF44}" type="pres">
      <dgm:prSet presAssocID="{7B412FF0-ADD8-4AE4-B6D6-DB1BD0A87CCF}" presName="accent_5" presStyleCnt="0"/>
      <dgm:spPr/>
    </dgm:pt>
    <dgm:pt modelId="{9F0847F9-3AE9-40D2-92B5-128DB8C3A512}" type="pres">
      <dgm:prSet presAssocID="{7B412FF0-ADD8-4AE4-B6D6-DB1BD0A87CCF}" presName="accentRepeatNode" presStyleLbl="solidFgAcc1" presStyleIdx="4" presStyleCnt="5"/>
      <dgm:spPr>
        <a:xfrm>
          <a:off x="553603" y="3679825"/>
          <a:ext cx="721706" cy="721706"/>
        </a:xfrm>
        <a:prstGeom prst="ellipse">
          <a:avLst/>
        </a:prstGeom>
      </dgm:spPr>
    </dgm:pt>
  </dgm:ptLst>
  <dgm:cxnLst>
    <dgm:cxn modelId="{4300E806-91F2-4DF1-9D12-DD4F01A1E082}" srcId="{68E21B0D-CBAC-4EA7-97F3-94026FF8C51F}" destId="{7B412FF0-ADD8-4AE4-B6D6-DB1BD0A87CCF}" srcOrd="4" destOrd="0" parTransId="{1FC453A1-9F35-40E9-A0FE-D78D294FCC1F}" sibTransId="{29B28632-9886-45A9-8954-FD4F3920E3B1}"/>
    <dgm:cxn modelId="{E48FBC12-5021-4DFC-B140-D5C7B4194959}" type="presOf" srcId="{7B412FF0-ADD8-4AE4-B6D6-DB1BD0A87CCF}" destId="{25B9A6EB-1F84-435A-A38F-0662589AE380}" srcOrd="0" destOrd="0" presId="urn:microsoft.com/office/officeart/2008/layout/VerticalCurvedList"/>
    <dgm:cxn modelId="{01362C16-F508-4F60-8A5D-39D652381AFD}" srcId="{68E21B0D-CBAC-4EA7-97F3-94026FF8C51F}" destId="{4EAFE022-DBAD-48C9-A709-5459A8DE7E87}" srcOrd="1" destOrd="0" parTransId="{0074FD97-21E1-4CEE-8E1F-87B36A22BF45}" sibTransId="{0F2EC4A6-9002-4B1F-A6A1-7ACEC2FF007A}"/>
    <dgm:cxn modelId="{A3BCE237-F187-40DA-A225-25A992EB0D45}" srcId="{68E21B0D-CBAC-4EA7-97F3-94026FF8C51F}" destId="{088EF8E0-31C4-40E3-91E8-F540107D7DDD}" srcOrd="2" destOrd="0" parTransId="{9ED2E3AF-79BB-4825-86A6-D11ED004BE0E}" sibTransId="{E750E527-F2FC-47A4-80FF-3EF70621A0B7}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62E2CD56-5C51-4F9A-B57E-472C053D8887}" type="presOf" srcId="{4EAFE022-DBAD-48C9-A709-5459A8DE7E87}" destId="{02949546-BBFD-4974-8755-895F0735153C}" srcOrd="0" destOrd="0" presId="urn:microsoft.com/office/officeart/2008/layout/VerticalCurvedList"/>
    <dgm:cxn modelId="{D801818E-AFB0-45FD-94BF-B3B1DC06C6D9}" type="presOf" srcId="{17BFB10E-DFB4-4CD5-8B0A-CCD1B29C9CF2}" destId="{505EA83E-D553-40FD-9833-4CCEE38D3EC5}" srcOrd="0" destOrd="0" presId="urn:microsoft.com/office/officeart/2008/layout/VerticalCurvedList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C3EF5DD-3259-49F3-B5F2-CBA51ADED47E}" type="presOf" srcId="{47DDC116-1DE5-4D2B-AE32-154C35F48BA0}" destId="{D1A00C27-D551-4E18-9975-14657574FAE3}" srcOrd="0" destOrd="0" presId="urn:microsoft.com/office/officeart/2008/layout/VerticalCurvedList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F72DB7E8-7D82-4578-855C-84F98F66C997}" srcId="{68E21B0D-CBAC-4EA7-97F3-94026FF8C51F}" destId="{47DDC116-1DE5-4D2B-AE32-154C35F48BA0}" srcOrd="3" destOrd="0" parTransId="{D488044B-8747-4A9D-A196-72DE1F493DDF}" sibTransId="{5535AA26-7B83-4BAF-B17D-42B4543CC2D4}"/>
    <dgm:cxn modelId="{0CF01CFD-B0D7-4B9C-BE93-27F742D21A40}" type="presOf" srcId="{088EF8E0-31C4-40E3-91E8-F540107D7DDD}" destId="{6FBBC7D8-B187-415D-954C-562D8E567D0C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3171773A-CD1B-4294-AEA8-5CA1F81D86AA}" type="presParOf" srcId="{A55778FD-1C20-4749-B692-0C762B0462F2}" destId="{02949546-BBFD-4974-8755-895F0735153C}" srcOrd="3" destOrd="0" presId="urn:microsoft.com/office/officeart/2008/layout/VerticalCurvedList"/>
    <dgm:cxn modelId="{DBB7A776-F47B-4C7B-AA35-E62DDE4564C7}" type="presParOf" srcId="{A55778FD-1C20-4749-B692-0C762B0462F2}" destId="{345CDCDA-F0E7-4F74-A7B1-A4038D7B734B}" srcOrd="4" destOrd="0" presId="urn:microsoft.com/office/officeart/2008/layout/VerticalCurvedList"/>
    <dgm:cxn modelId="{B2FE2B08-1F45-42F1-A6C4-A018A5F0DA17}" type="presParOf" srcId="{345CDCDA-F0E7-4F74-A7B1-A4038D7B734B}" destId="{A348C023-4EB0-4E9E-B66B-7FA62BBCF1C9}" srcOrd="0" destOrd="0" presId="urn:microsoft.com/office/officeart/2008/layout/VerticalCurvedList"/>
    <dgm:cxn modelId="{5EC48ACF-C02D-418B-8683-E3C39BD41B7D}" type="presParOf" srcId="{A55778FD-1C20-4749-B692-0C762B0462F2}" destId="{6FBBC7D8-B187-415D-954C-562D8E567D0C}" srcOrd="5" destOrd="0" presId="urn:microsoft.com/office/officeart/2008/layout/VerticalCurvedList"/>
    <dgm:cxn modelId="{241C3A2F-5418-4CF4-8FED-1D81DCE83373}" type="presParOf" srcId="{A55778FD-1C20-4749-B692-0C762B0462F2}" destId="{B54B306D-4C7D-44D8-ABBF-8421173AE38A}" srcOrd="6" destOrd="0" presId="urn:microsoft.com/office/officeart/2008/layout/VerticalCurvedList"/>
    <dgm:cxn modelId="{7D6D708A-A410-4CF1-9D40-4032D1E65CFB}" type="presParOf" srcId="{B54B306D-4C7D-44D8-ABBF-8421173AE38A}" destId="{1402A038-4796-4682-A5B0-D46385A09C24}" srcOrd="0" destOrd="0" presId="urn:microsoft.com/office/officeart/2008/layout/VerticalCurvedList"/>
    <dgm:cxn modelId="{C06FFFBD-3C42-47A7-A9DD-747B6B649003}" type="presParOf" srcId="{A55778FD-1C20-4749-B692-0C762B0462F2}" destId="{D1A00C27-D551-4E18-9975-14657574FAE3}" srcOrd="7" destOrd="0" presId="urn:microsoft.com/office/officeart/2008/layout/VerticalCurvedList"/>
    <dgm:cxn modelId="{725F2370-9F41-40E3-BC76-6D4B24985612}" type="presParOf" srcId="{A55778FD-1C20-4749-B692-0C762B0462F2}" destId="{3937E788-FD7B-4BA9-8F7B-AF66B0F98B9A}" srcOrd="8" destOrd="0" presId="urn:microsoft.com/office/officeart/2008/layout/VerticalCurvedList"/>
    <dgm:cxn modelId="{F582ED51-1F22-4FB7-BF87-8CD7CC93FCAB}" type="presParOf" srcId="{3937E788-FD7B-4BA9-8F7B-AF66B0F98B9A}" destId="{D9B72EBC-C7D4-4E75-84AF-26BCF62C8721}" srcOrd="0" destOrd="0" presId="urn:microsoft.com/office/officeart/2008/layout/VerticalCurvedList"/>
    <dgm:cxn modelId="{984CAD04-A28B-4399-B83D-7AB59F9B4CE0}" type="presParOf" srcId="{A55778FD-1C20-4749-B692-0C762B0462F2}" destId="{25B9A6EB-1F84-435A-A38F-0662589AE380}" srcOrd="9" destOrd="0" presId="urn:microsoft.com/office/officeart/2008/layout/VerticalCurvedList"/>
    <dgm:cxn modelId="{FD9BD56D-EE4D-4B75-8CC0-B991B9859C23}" type="presParOf" srcId="{A55778FD-1C20-4749-B692-0C762B0462F2}" destId="{00CA73B2-0A6F-4F2E-8DF2-3CA90FA5EF44}" srcOrd="10" destOrd="0" presId="urn:microsoft.com/office/officeart/2008/layout/VerticalCurvedList"/>
    <dgm:cxn modelId="{E8BA2E46-18A0-47F6-A1A7-39DE574CD34C}" type="presParOf" srcId="{00CA73B2-0A6F-4F2E-8DF2-3CA90FA5EF44}" destId="{9F0847F9-3AE9-40D2-92B5-128DB8C3A5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6090B06F-4AFE-4CE9-897E-51A54A1D377A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gazdaság </a:t>
          </a:r>
          <a:r>
            <a:rPr lang="hu-HU" sz="1800" b="1" kern="1200" dirty="0" err="1">
              <a:solidFill>
                <a:srgbClr val="0C2148"/>
              </a:solidFill>
              <a:latin typeface="Calibri"/>
              <a:ea typeface="+mn-ea"/>
              <a:cs typeface="+mn-cs"/>
            </a:rPr>
            <a:t>újraindulását</a:t>
          </a: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tükrözi, hogy a létszámnövelést tervezők aránya 21 százalékponttal meghaladta a leépítést tervezők arányát és továbbra is viszonylag magas szinten (36 pont) áll a beruházási tervek mutatója is. </a:t>
          </a:r>
        </a:p>
      </dgm:t>
    </dgm:pt>
    <dgm:pt modelId="{9820B12D-F42A-403B-90E6-F22E35BB41AF}" type="par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1CB113A5-494A-4E98-85B7-18E8FC9EBE98}" type="sib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7B412FF0-ADD8-4AE4-B6D6-DB1BD0A87CCF}">
      <dgm:prSet custT="1"/>
      <dgm:spPr>
        <a:ln>
          <a:noFill/>
        </a:ln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nagyvállalatok várakozásai jelentősen javultak, a kisebb méretkategóriákban enyhén romlottak az előző hónaphoz képest. A feldolgozó és építőipar helyzete továbbra is kedvező, a szolgáltató szektor kilábalási folyamata ugyanakkor lassult a korábbi hónapokhoz képest.</a:t>
          </a:r>
        </a:p>
      </dgm:t>
    </dgm:pt>
    <dgm:pt modelId="{1FC453A1-9F35-40E9-A0FE-D78D294FCC1F}" type="parTrans" cxnId="{4300E806-91F2-4DF1-9D12-DD4F01A1E082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29B28632-9886-45A9-8954-FD4F3920E3B1}" type="sibTrans" cxnId="{4300E806-91F2-4DF1-9D12-DD4F01A1E082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 indexe az elmúlt 7 hónapban fokozatosan, júniusban kismértékben javult. Az index értéke a decemberi -14 pontról +13 pontra emelkedett júniusra. </a:t>
          </a:r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 b="1"/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 b="1"/>
        </a:p>
      </dgm:t>
    </dgm:pt>
    <dgm:pt modelId="{4EAFE022-DBAD-48C9-A709-5459A8DE7E87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aktuális helyzet megítélése lényegében nem változott, a várakozások azonban javultak az előző hónaphoz képest.</a:t>
          </a:r>
        </a:p>
      </dgm:t>
    </dgm:pt>
    <dgm:pt modelId="{0074FD97-21E1-4CEE-8E1F-87B36A22BF45}" type="parTrans" cxnId="{01362C16-F508-4F60-8A5D-39D652381AFD}">
      <dgm:prSet/>
      <dgm:spPr/>
      <dgm:t>
        <a:bodyPr/>
        <a:lstStyle/>
        <a:p>
          <a:endParaRPr lang="hu-HU" b="1"/>
        </a:p>
      </dgm:t>
    </dgm:pt>
    <dgm:pt modelId="{0F2EC4A6-9002-4B1F-A6A1-7ACEC2FF007A}" type="sibTrans" cxnId="{01362C16-F508-4F60-8A5D-39D652381AFD}">
      <dgm:prSet/>
      <dgm:spPr/>
      <dgm:t>
        <a:bodyPr/>
        <a:lstStyle/>
        <a:p>
          <a:endParaRPr lang="hu-HU" b="1"/>
        </a:p>
      </dgm:t>
    </dgm:pt>
    <dgm:pt modelId="{B0552AC1-6EED-4FFA-A589-5ACAA160C5BD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Az átlagos bevételi szint és kapacitás-kihasználtság a </a:t>
          </a:r>
          <a:r>
            <a:rPr lang="hu-HU" sz="1800" b="1" dirty="0" err="1">
              <a:solidFill>
                <a:srgbClr val="0C2148"/>
              </a:solidFill>
              <a:latin typeface="Calibri"/>
              <a:ea typeface="+mn-ea"/>
              <a:cs typeface="+mn-cs"/>
            </a:rPr>
            <a:t>mikro</a:t>
          </a:r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-, és kisvállalkozások esetén enyhén nőtt, a közép és nagyvállalatoknál ugyanakkor kismértékben csökkent az előző havi eredményekhez képest.</a:t>
          </a:r>
        </a:p>
      </dgm:t>
    </dgm:pt>
    <dgm:pt modelId="{90526790-6559-4816-B398-0C921881DA01}" type="parTrans" cxnId="{C715FD5A-3DEE-4487-B355-C42A4B421C73}">
      <dgm:prSet/>
      <dgm:spPr/>
      <dgm:t>
        <a:bodyPr/>
        <a:lstStyle/>
        <a:p>
          <a:endParaRPr lang="hu-HU" b="1"/>
        </a:p>
      </dgm:t>
    </dgm:pt>
    <dgm:pt modelId="{06490B24-6FD1-460A-BE1E-A6F2B9EFB6F4}" type="sibTrans" cxnId="{C715FD5A-3DEE-4487-B355-C42A4B421C73}">
      <dgm:prSet/>
      <dgm:spPr/>
      <dgm:t>
        <a:bodyPr/>
        <a:lstStyle/>
        <a:p>
          <a:endParaRPr lang="hu-HU" b="1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02949546-BBFD-4974-8755-895F0735153C}" type="pres">
      <dgm:prSet presAssocID="{4EAFE022-DBAD-48C9-A709-5459A8DE7E87}" presName="text_2" presStyleLbl="node1" presStyleIdx="1" presStyleCnt="5">
        <dgm:presLayoutVars>
          <dgm:bulletEnabled val="1"/>
        </dgm:presLayoutVars>
      </dgm:prSet>
      <dgm:spPr/>
    </dgm:pt>
    <dgm:pt modelId="{345CDCDA-F0E7-4F74-A7B1-A4038D7B734B}" type="pres">
      <dgm:prSet presAssocID="{4EAFE022-DBAD-48C9-A709-5459A8DE7E87}" presName="accent_2" presStyleCnt="0"/>
      <dgm:spPr/>
    </dgm:pt>
    <dgm:pt modelId="{A348C023-4EB0-4E9E-B66B-7FA62BBCF1C9}" type="pres">
      <dgm:prSet presAssocID="{4EAFE022-DBAD-48C9-A709-5459A8DE7E87}" presName="accentRepeatNode" presStyleLbl="solidFgAcc1" presStyleIdx="1" presStyleCnt="5"/>
      <dgm:spPr/>
    </dgm:pt>
    <dgm:pt modelId="{B7CE9B85-DC04-4579-A2C9-36EC29DFB63A}" type="pres">
      <dgm:prSet presAssocID="{B0552AC1-6EED-4FFA-A589-5ACAA160C5BD}" presName="text_3" presStyleLbl="node1" presStyleIdx="2" presStyleCnt="5">
        <dgm:presLayoutVars>
          <dgm:bulletEnabled val="1"/>
        </dgm:presLayoutVars>
      </dgm:prSet>
      <dgm:spPr/>
    </dgm:pt>
    <dgm:pt modelId="{4359E84A-00FB-40B4-82BF-385607AFE673}" type="pres">
      <dgm:prSet presAssocID="{B0552AC1-6EED-4FFA-A589-5ACAA160C5BD}" presName="accent_3" presStyleCnt="0"/>
      <dgm:spPr/>
    </dgm:pt>
    <dgm:pt modelId="{82F133F8-7C15-4DD9-B3E2-5D84DD304E85}" type="pres">
      <dgm:prSet presAssocID="{B0552AC1-6EED-4FFA-A589-5ACAA160C5BD}" presName="accentRepeatNode" presStyleLbl="solidFgAcc1" presStyleIdx="2" presStyleCnt="5"/>
      <dgm:spPr/>
    </dgm:pt>
    <dgm:pt modelId="{F3CA7E0B-3342-459D-8CB1-B610C502D60C}" type="pres">
      <dgm:prSet presAssocID="{6090B06F-4AFE-4CE9-897E-51A54A1D377A}" presName="text_4" presStyleLbl="node1" presStyleIdx="3" presStyleCnt="5">
        <dgm:presLayoutVars>
          <dgm:bulletEnabled val="1"/>
        </dgm:presLayoutVars>
      </dgm:prSet>
      <dgm:spPr/>
    </dgm:pt>
    <dgm:pt modelId="{CA5AB6FF-1C71-4102-84B9-737561895EA5}" type="pres">
      <dgm:prSet presAssocID="{6090B06F-4AFE-4CE9-897E-51A54A1D377A}" presName="accent_4" presStyleCnt="0"/>
      <dgm:spPr/>
    </dgm:pt>
    <dgm:pt modelId="{F9B28654-D436-4056-A83D-E81A90D53409}" type="pres">
      <dgm:prSet presAssocID="{6090B06F-4AFE-4CE9-897E-51A54A1D377A}" presName="accentRepeatNode" presStyleLbl="solidFgAcc1" presStyleIdx="3" presStyleCnt="5"/>
      <dgm:spPr>
        <a:xfrm>
          <a:off x="770773" y="2813887"/>
          <a:ext cx="721706" cy="721706"/>
        </a:xfrm>
        <a:prstGeom prst="ellipse">
          <a:avLst/>
        </a:prstGeom>
      </dgm:spPr>
    </dgm:pt>
    <dgm:pt modelId="{343C33B1-59E7-4493-8570-E8605C2C3A34}" type="pres">
      <dgm:prSet presAssocID="{7B412FF0-ADD8-4AE4-B6D6-DB1BD0A87CCF}" presName="text_5" presStyleLbl="node1" presStyleIdx="4" presStyleCnt="5">
        <dgm:presLayoutVars>
          <dgm:bulletEnabled val="1"/>
        </dgm:presLayoutVars>
      </dgm:prSet>
      <dgm:spPr/>
    </dgm:pt>
    <dgm:pt modelId="{59A33DC9-1C54-474B-BBA9-693E068EF37C}" type="pres">
      <dgm:prSet presAssocID="{7B412FF0-ADD8-4AE4-B6D6-DB1BD0A87CCF}" presName="accent_5" presStyleCnt="0"/>
      <dgm:spPr/>
    </dgm:pt>
    <dgm:pt modelId="{9F0847F9-3AE9-40D2-92B5-128DB8C3A512}" type="pres">
      <dgm:prSet presAssocID="{7B412FF0-ADD8-4AE4-B6D6-DB1BD0A87CCF}" presName="accentRepeatNode" presStyleLbl="solidFgAcc1" presStyleIdx="4" presStyleCnt="5"/>
      <dgm:spPr>
        <a:xfrm>
          <a:off x="553603" y="3679825"/>
          <a:ext cx="721706" cy="721706"/>
        </a:xfrm>
        <a:prstGeom prst="ellipse">
          <a:avLst/>
        </a:prstGeom>
      </dgm:spPr>
    </dgm:pt>
  </dgm:ptLst>
  <dgm:cxnLst>
    <dgm:cxn modelId="{4300E806-91F2-4DF1-9D12-DD4F01A1E082}" srcId="{68E21B0D-CBAC-4EA7-97F3-94026FF8C51F}" destId="{7B412FF0-ADD8-4AE4-B6D6-DB1BD0A87CCF}" srcOrd="4" destOrd="0" parTransId="{1FC453A1-9F35-40E9-A0FE-D78D294FCC1F}" sibTransId="{29B28632-9886-45A9-8954-FD4F3920E3B1}"/>
    <dgm:cxn modelId="{01362C16-F508-4F60-8A5D-39D652381AFD}" srcId="{68E21B0D-CBAC-4EA7-97F3-94026FF8C51F}" destId="{4EAFE022-DBAD-48C9-A709-5459A8DE7E87}" srcOrd="1" destOrd="0" parTransId="{0074FD97-21E1-4CEE-8E1F-87B36A22BF45}" sibTransId="{0F2EC4A6-9002-4B1F-A6A1-7ACEC2FF007A}"/>
    <dgm:cxn modelId="{4E814822-EC9D-485E-924D-10ADFC776FB8}" type="presOf" srcId="{7B412FF0-ADD8-4AE4-B6D6-DB1BD0A87CCF}" destId="{343C33B1-59E7-4493-8570-E8605C2C3A34}" srcOrd="0" destOrd="0" presId="urn:microsoft.com/office/officeart/2008/layout/VerticalCurvedList"/>
    <dgm:cxn modelId="{B7055035-6E87-4AAF-B185-E0C7E0ABED7E}" type="presOf" srcId="{B0552AC1-6EED-4FFA-A589-5ACAA160C5BD}" destId="{B7CE9B85-DC04-4579-A2C9-36EC29DFB63A}" srcOrd="0" destOrd="0" presId="urn:microsoft.com/office/officeart/2008/layout/VerticalCurvedList"/>
    <dgm:cxn modelId="{2CA2913C-5C37-41D5-B19D-70CA2DE568B2}" type="presOf" srcId="{6090B06F-4AFE-4CE9-897E-51A54A1D377A}" destId="{F3CA7E0B-3342-459D-8CB1-B610C502D60C}" srcOrd="0" destOrd="0" presId="urn:microsoft.com/office/officeart/2008/layout/VerticalCurvedList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62E2CD56-5C51-4F9A-B57E-472C053D8887}" type="presOf" srcId="{4EAFE022-DBAD-48C9-A709-5459A8DE7E87}" destId="{02949546-BBFD-4974-8755-895F0735153C}" srcOrd="0" destOrd="0" presId="urn:microsoft.com/office/officeart/2008/layout/VerticalCurvedList"/>
    <dgm:cxn modelId="{C715FD5A-3DEE-4487-B355-C42A4B421C73}" srcId="{68E21B0D-CBAC-4EA7-97F3-94026FF8C51F}" destId="{B0552AC1-6EED-4FFA-A589-5ACAA160C5BD}" srcOrd="2" destOrd="0" parTransId="{90526790-6559-4816-B398-0C921881DA01}" sibTransId="{06490B24-6FD1-460A-BE1E-A6F2B9EFB6F4}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1313D2B4-537C-41CA-BE47-9ADF82A44B9F}" srcId="{68E21B0D-CBAC-4EA7-97F3-94026FF8C51F}" destId="{6090B06F-4AFE-4CE9-897E-51A54A1D377A}" srcOrd="3" destOrd="0" parTransId="{9820B12D-F42A-403B-90E6-F22E35BB41AF}" sibTransId="{1CB113A5-494A-4E98-85B7-18E8FC9EBE98}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13531BED-F7A0-4F96-A3F9-619AB147E909}" type="presOf" srcId="{17BFB10E-DFB4-4CD5-8B0A-CCD1B29C9CF2}" destId="{505EA83E-D553-40FD-9833-4CCEE38D3EC5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3171773A-CD1B-4294-AEA8-5CA1F81D86AA}" type="presParOf" srcId="{A55778FD-1C20-4749-B692-0C762B0462F2}" destId="{02949546-BBFD-4974-8755-895F0735153C}" srcOrd="3" destOrd="0" presId="urn:microsoft.com/office/officeart/2008/layout/VerticalCurvedList"/>
    <dgm:cxn modelId="{DBB7A776-F47B-4C7B-AA35-E62DDE4564C7}" type="presParOf" srcId="{A55778FD-1C20-4749-B692-0C762B0462F2}" destId="{345CDCDA-F0E7-4F74-A7B1-A4038D7B734B}" srcOrd="4" destOrd="0" presId="urn:microsoft.com/office/officeart/2008/layout/VerticalCurvedList"/>
    <dgm:cxn modelId="{B2FE2B08-1F45-42F1-A6C4-A018A5F0DA17}" type="presParOf" srcId="{345CDCDA-F0E7-4F74-A7B1-A4038D7B734B}" destId="{A348C023-4EB0-4E9E-B66B-7FA62BBCF1C9}" srcOrd="0" destOrd="0" presId="urn:microsoft.com/office/officeart/2008/layout/VerticalCurvedList"/>
    <dgm:cxn modelId="{3766DA2B-6391-4E03-8C9A-B0B462386010}" type="presParOf" srcId="{A55778FD-1C20-4749-B692-0C762B0462F2}" destId="{B7CE9B85-DC04-4579-A2C9-36EC29DFB63A}" srcOrd="5" destOrd="0" presId="urn:microsoft.com/office/officeart/2008/layout/VerticalCurvedList"/>
    <dgm:cxn modelId="{662A900C-E265-4968-BA72-D69FA636A85B}" type="presParOf" srcId="{A55778FD-1C20-4749-B692-0C762B0462F2}" destId="{4359E84A-00FB-40B4-82BF-385607AFE673}" srcOrd="6" destOrd="0" presId="urn:microsoft.com/office/officeart/2008/layout/VerticalCurvedList"/>
    <dgm:cxn modelId="{B4E6AAD2-6E85-4F57-B323-79BCF7897A4A}" type="presParOf" srcId="{4359E84A-00FB-40B4-82BF-385607AFE673}" destId="{82F133F8-7C15-4DD9-B3E2-5D84DD304E85}" srcOrd="0" destOrd="0" presId="urn:microsoft.com/office/officeart/2008/layout/VerticalCurvedList"/>
    <dgm:cxn modelId="{F4069098-AF33-4B8D-BC94-CFACE893567E}" type="presParOf" srcId="{A55778FD-1C20-4749-B692-0C762B0462F2}" destId="{F3CA7E0B-3342-459D-8CB1-B610C502D60C}" srcOrd="7" destOrd="0" presId="urn:microsoft.com/office/officeart/2008/layout/VerticalCurvedList"/>
    <dgm:cxn modelId="{919281CA-1D7E-480F-AEF0-5753896A5E0A}" type="presParOf" srcId="{A55778FD-1C20-4749-B692-0C762B0462F2}" destId="{CA5AB6FF-1C71-4102-84B9-737561895EA5}" srcOrd="8" destOrd="0" presId="urn:microsoft.com/office/officeart/2008/layout/VerticalCurvedList"/>
    <dgm:cxn modelId="{5742DA14-321B-4670-86AE-0DEEE3E2E0A7}" type="presParOf" srcId="{CA5AB6FF-1C71-4102-84B9-737561895EA5}" destId="{F9B28654-D436-4056-A83D-E81A90D53409}" srcOrd="0" destOrd="0" presId="urn:microsoft.com/office/officeart/2008/layout/VerticalCurvedList"/>
    <dgm:cxn modelId="{F19C9D0B-2CA1-41B8-B71A-1527A419A272}" type="presParOf" srcId="{A55778FD-1C20-4749-B692-0C762B0462F2}" destId="{343C33B1-59E7-4493-8570-E8605C2C3A34}" srcOrd="9" destOrd="0" presId="urn:microsoft.com/office/officeart/2008/layout/VerticalCurvedList"/>
    <dgm:cxn modelId="{C7902E34-22A7-49BF-AE5C-C5D02F2736F3}" type="presParOf" srcId="{A55778FD-1C20-4749-B692-0C762B0462F2}" destId="{59A33DC9-1C54-474B-BBA9-693E068EF37C}" srcOrd="10" destOrd="0" presId="urn:microsoft.com/office/officeart/2008/layout/VerticalCurvedList"/>
    <dgm:cxn modelId="{EC9016E0-E4FE-4E4A-80BF-A0101F0B3E2C}" type="presParOf" srcId="{59A33DC9-1C54-474B-BBA9-693E068EF37C}" destId="{9F0847F9-3AE9-40D2-92B5-128DB8C3A5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FF1BECFD-0FA3-4ACF-93B7-020C56FA3802}">
      <dgm:prSet custT="1"/>
      <dgm:spPr>
        <a:ln>
          <a:noFill/>
        </a:ln>
      </dgm:spPr>
      <dgm:t>
        <a:bodyPr/>
        <a:lstStyle/>
        <a:p>
          <a:pPr>
            <a:lnSpc>
              <a:spcPct val="90000"/>
            </a:lnSpc>
          </a:pPr>
          <a:r>
            <a:rPr lang="hu-HU" sz="18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Az exportárbevétel átlagosan 104 százaléka a járvány előtti szintnek, ami  2 százalékponttal alacsonyabb, mint az előző hónapban tapasztalt érték. </a:t>
          </a:r>
          <a:endParaRPr lang="hu-HU" sz="1800" b="1" dirty="0">
            <a:solidFill>
              <a:srgbClr val="002060"/>
            </a:solidFill>
          </a:endParaRPr>
        </a:p>
      </dgm:t>
    </dgm:pt>
    <dgm:pt modelId="{6D615822-577D-4BE6-9194-8B7256958D1E}" type="parTrans" cxnId="{5A34FA94-97FE-430F-9270-FDFAE27F7430}">
      <dgm:prSet/>
      <dgm:spPr/>
      <dgm:t>
        <a:bodyPr/>
        <a:lstStyle/>
        <a:p>
          <a:endParaRPr lang="hu-HU" sz="2000"/>
        </a:p>
      </dgm:t>
    </dgm:pt>
    <dgm:pt modelId="{9C266FBF-3221-4969-A6F0-C5C337D5E5F8}" type="sibTrans" cxnId="{5A34FA94-97FE-430F-9270-FDFAE27F7430}">
      <dgm:prSet/>
      <dgm:spPr/>
      <dgm:t>
        <a:bodyPr/>
        <a:lstStyle/>
        <a:p>
          <a:endParaRPr lang="hu-HU" sz="2000"/>
        </a:p>
      </dgm:t>
    </dgm:pt>
    <dgm:pt modelId="{9F0BB079-A7C6-4538-B0AC-F361AEDBD8EE}">
      <dgm:prSet custT="1"/>
      <dgm:spPr>
        <a:ln>
          <a:noFill/>
        </a:ln>
      </dgm:spPr>
      <dgm:t>
        <a:bodyPr/>
        <a:lstStyle/>
        <a:p>
          <a:r>
            <a:rPr lang="hu-HU" sz="1800" b="1" kern="1200" dirty="0">
              <a:solidFill>
                <a:srgbClr val="002060"/>
              </a:solidFill>
            </a:rPr>
            <a:t>A kapacitás-kihasználtság átlagosan 97 százaléka a járvány előtti szintnek, ami a válaszadók várakozásai szerint 100 százalékra fog növekedni a következő 3 hónapban.</a:t>
          </a:r>
          <a:endParaRPr lang="hu-HU" sz="18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5BBBA5AB-44F0-4E4C-BF47-2A521FE28424}" type="parTrans" cxnId="{8E5230D6-D826-48D6-AC78-6E33AB605594}">
      <dgm:prSet/>
      <dgm:spPr/>
      <dgm:t>
        <a:bodyPr/>
        <a:lstStyle/>
        <a:p>
          <a:endParaRPr lang="hu-HU" sz="2000"/>
        </a:p>
      </dgm:t>
    </dgm:pt>
    <dgm:pt modelId="{C21125D0-6A75-4373-A80D-71C745181A46}" type="sibTrans" cxnId="{8E5230D6-D826-48D6-AC78-6E33AB605594}">
      <dgm:prSet/>
      <dgm:spPr/>
      <dgm:t>
        <a:bodyPr/>
        <a:lstStyle/>
        <a:p>
          <a:endParaRPr lang="hu-HU" sz="2000"/>
        </a:p>
      </dgm:t>
    </dgm:pt>
    <dgm:pt modelId="{EB7C5825-B047-4015-BE71-8B077C6BFF2F}">
      <dgm:prSet custT="1"/>
      <dgm:spPr>
        <a:ln>
          <a:noFill/>
        </a:ln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A válaszadók 60 százaléka tapasztalt valamilyen nehézséget a termelési szint növelése kapcsán, ami 5 százalékponttal alacsonyabb az előző hónapban tapasztalt arányhoz képest.</a:t>
          </a:r>
        </a:p>
      </dgm:t>
    </dgm:pt>
    <dgm:pt modelId="{F9D4CA3F-29AD-4C4E-B2CB-13A6A8845AA7}" type="parTrans" cxnId="{4DC47D40-ACEA-4202-9BB9-1A695C87EABF}">
      <dgm:prSet/>
      <dgm:spPr/>
      <dgm:t>
        <a:bodyPr/>
        <a:lstStyle/>
        <a:p>
          <a:endParaRPr lang="hu-HU"/>
        </a:p>
      </dgm:t>
    </dgm:pt>
    <dgm:pt modelId="{1207267B-F5C6-4993-967F-21F578F85A29}" type="sibTrans" cxnId="{4DC47D40-ACEA-4202-9BB9-1A695C87EABF}">
      <dgm:prSet/>
      <dgm:spPr/>
      <dgm:t>
        <a:bodyPr/>
        <a:lstStyle/>
        <a:p>
          <a:endParaRPr lang="hu-HU"/>
        </a:p>
      </dgm:t>
    </dgm:pt>
    <dgm:pt modelId="{DE0E7DD2-1CFE-4403-ADE8-C9D85AC184EE}">
      <dgm:prSet custT="1"/>
      <dgm:spPr>
        <a:ln>
          <a:solidFill>
            <a:schemeClr val="bg1"/>
          </a:solidFill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A hazai gazdasági folyamatok szempontjából kulcskérdés a legnagyobb exportőr vállalatok helyzete, ezért az MNB havi gyakorisággal felmérést végez az ország 100 legnagyobb exportbevétellel rendelkező vállalatának körében is. </a:t>
          </a:r>
          <a:r>
            <a:rPr lang="hu-HU" sz="1800" b="1" kern="1200" dirty="0">
              <a:solidFill>
                <a:srgbClr val="002060"/>
              </a:solidFill>
            </a:rPr>
            <a:t>A válaszok június 1-14. között érkeztek.</a:t>
          </a:r>
          <a:endParaRPr lang="hu-HU" sz="18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F2058B6F-90E8-4F61-A290-C2BBA6A1DB90}" type="parTrans" cxnId="{0A7D711A-07CD-4B7D-A95F-612F71117811}">
      <dgm:prSet/>
      <dgm:spPr/>
      <dgm:t>
        <a:bodyPr/>
        <a:lstStyle/>
        <a:p>
          <a:endParaRPr lang="hu-HU"/>
        </a:p>
      </dgm:t>
    </dgm:pt>
    <dgm:pt modelId="{AE252C72-68A9-42D5-AECE-A4057ADE9E5E}" type="sibTrans" cxnId="{0A7D711A-07CD-4B7D-A95F-612F71117811}">
      <dgm:prSet/>
      <dgm:spPr/>
      <dgm:t>
        <a:bodyPr/>
        <a:lstStyle/>
        <a:p>
          <a:endParaRPr lang="hu-HU"/>
        </a:p>
      </dgm:t>
    </dgm:pt>
    <dgm:pt modelId="{C7F81201-8503-48FB-A951-3D6411CF10A0}">
      <dgm:prSet custT="1"/>
      <dgm:spPr>
        <a:ln>
          <a:noFill/>
        </a:ln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A jegybank ezúton is szeretné megköszönni, hogy a felmérésekben résztvevők együttműködésükkel segítették az MNB munkáját.</a:t>
          </a:r>
        </a:p>
      </dgm:t>
    </dgm:pt>
    <dgm:pt modelId="{EA011E16-0384-4279-889E-320489D82A4D}" type="parTrans" cxnId="{597F688A-5D75-4C11-ABE8-E5AB40479383}">
      <dgm:prSet/>
      <dgm:spPr/>
      <dgm:t>
        <a:bodyPr/>
        <a:lstStyle/>
        <a:p>
          <a:endParaRPr lang="hu-HU"/>
        </a:p>
      </dgm:t>
    </dgm:pt>
    <dgm:pt modelId="{4177B7E0-B8D2-445F-BFB6-D40C5443089E}" type="sibTrans" cxnId="{597F688A-5D75-4C11-ABE8-E5AB40479383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A15B031D-59EC-40CE-A521-31B5178AC113}" type="pres">
      <dgm:prSet presAssocID="{DE0E7DD2-1CFE-4403-ADE8-C9D85AC184EE}" presName="text_1" presStyleLbl="node1" presStyleIdx="0" presStyleCnt="5">
        <dgm:presLayoutVars>
          <dgm:bulletEnabled val="1"/>
        </dgm:presLayoutVars>
      </dgm:prSet>
      <dgm:spPr/>
    </dgm:pt>
    <dgm:pt modelId="{4736508D-2C1D-43B1-BEFD-9B56A6DD641E}" type="pres">
      <dgm:prSet presAssocID="{DE0E7DD2-1CFE-4403-ADE8-C9D85AC184EE}" presName="accent_1" presStyleCnt="0"/>
      <dgm:spPr/>
    </dgm:pt>
    <dgm:pt modelId="{D5C4882C-A349-4D45-82D2-B0A0A0B7ED97}" type="pres">
      <dgm:prSet presAssocID="{DE0E7DD2-1CFE-4403-ADE8-C9D85AC184EE}" presName="accentRepeatNode" presStyleLbl="solidFgAcc1" presStyleIdx="0" presStyleCnt="5"/>
      <dgm:spPr/>
    </dgm:pt>
    <dgm:pt modelId="{59376A8A-D60F-4AD4-BEB3-5C64EA2838E1}" type="pres">
      <dgm:prSet presAssocID="{FF1BECFD-0FA3-4ACF-93B7-020C56FA3802}" presName="text_2" presStyleLbl="node1" presStyleIdx="1" presStyleCnt="5">
        <dgm:presLayoutVars>
          <dgm:bulletEnabled val="1"/>
        </dgm:presLayoutVars>
      </dgm:prSet>
      <dgm:spPr/>
    </dgm:pt>
    <dgm:pt modelId="{92264492-C661-4521-96D7-A64D73E5A1C1}" type="pres">
      <dgm:prSet presAssocID="{FF1BECFD-0FA3-4ACF-93B7-020C56FA3802}" presName="accent_2" presStyleCnt="0"/>
      <dgm:spPr/>
    </dgm:pt>
    <dgm:pt modelId="{2E82C3C7-A0A9-4721-9428-871A7AC25D8A}" type="pres">
      <dgm:prSet presAssocID="{FF1BECFD-0FA3-4ACF-93B7-020C56FA3802}" presName="accentRepeatNode" presStyleLbl="solidFgAcc1" presStyleIdx="1" presStyleCnt="5"/>
      <dgm:spPr/>
    </dgm:pt>
    <dgm:pt modelId="{D07533CE-B12A-4E27-80BE-E168926F3053}" type="pres">
      <dgm:prSet presAssocID="{9F0BB079-A7C6-4538-B0AC-F361AEDBD8EE}" presName="text_3" presStyleLbl="node1" presStyleIdx="2" presStyleCnt="5">
        <dgm:presLayoutVars>
          <dgm:bulletEnabled val="1"/>
        </dgm:presLayoutVars>
      </dgm:prSet>
      <dgm:spPr/>
    </dgm:pt>
    <dgm:pt modelId="{9B588852-DAE4-42C0-81E2-AAAE580E7281}" type="pres">
      <dgm:prSet presAssocID="{9F0BB079-A7C6-4538-B0AC-F361AEDBD8EE}" presName="accent_3" presStyleCnt="0"/>
      <dgm:spPr/>
    </dgm:pt>
    <dgm:pt modelId="{4AE510EE-747E-4444-9BF4-037D310583AE}" type="pres">
      <dgm:prSet presAssocID="{9F0BB079-A7C6-4538-B0AC-F361AEDBD8EE}" presName="accentRepeatNode" presStyleLbl="solidFgAcc1" presStyleIdx="2" presStyleCnt="5"/>
      <dgm:spPr/>
    </dgm:pt>
    <dgm:pt modelId="{D46E4440-A3F3-44E5-9FB2-B3C1270D1DEE}" type="pres">
      <dgm:prSet presAssocID="{EB7C5825-B047-4015-BE71-8B077C6BFF2F}" presName="text_4" presStyleLbl="node1" presStyleIdx="3" presStyleCnt="5">
        <dgm:presLayoutVars>
          <dgm:bulletEnabled val="1"/>
        </dgm:presLayoutVars>
      </dgm:prSet>
      <dgm:spPr/>
    </dgm:pt>
    <dgm:pt modelId="{43B828FF-27F9-49A8-9B6E-9FA168B9F908}" type="pres">
      <dgm:prSet presAssocID="{EB7C5825-B047-4015-BE71-8B077C6BFF2F}" presName="accent_4" presStyleCnt="0"/>
      <dgm:spPr/>
    </dgm:pt>
    <dgm:pt modelId="{44F6C57C-1808-443C-885F-28B50685D08D}" type="pres">
      <dgm:prSet presAssocID="{EB7C5825-B047-4015-BE71-8B077C6BFF2F}" presName="accentRepeatNode" presStyleLbl="solidFgAcc1" presStyleIdx="3" presStyleCnt="5"/>
      <dgm:spPr/>
    </dgm:pt>
    <dgm:pt modelId="{37B39417-26B4-4399-8A47-B854BB6877A1}" type="pres">
      <dgm:prSet presAssocID="{C7F81201-8503-48FB-A951-3D6411CF10A0}" presName="text_5" presStyleLbl="node1" presStyleIdx="4" presStyleCnt="5">
        <dgm:presLayoutVars>
          <dgm:bulletEnabled val="1"/>
        </dgm:presLayoutVars>
      </dgm:prSet>
      <dgm:spPr/>
    </dgm:pt>
    <dgm:pt modelId="{698BAE7B-B91A-480C-9C8C-379D06106109}" type="pres">
      <dgm:prSet presAssocID="{C7F81201-8503-48FB-A951-3D6411CF10A0}" presName="accent_5" presStyleCnt="0"/>
      <dgm:spPr/>
    </dgm:pt>
    <dgm:pt modelId="{D0A6634F-CA96-4C31-8542-FB02F42035E5}" type="pres">
      <dgm:prSet presAssocID="{C7F81201-8503-48FB-A951-3D6411CF10A0}" presName="accentRepeatNode" presStyleLbl="solidFgAcc1" presStyleIdx="4" presStyleCnt="5"/>
      <dgm:spPr/>
    </dgm:pt>
  </dgm:ptLst>
  <dgm:cxnLst>
    <dgm:cxn modelId="{3E354C06-212A-4C20-AB21-17EF42C1E417}" type="presOf" srcId="{DE0E7DD2-1CFE-4403-ADE8-C9D85AC184EE}" destId="{A15B031D-59EC-40CE-A521-31B5178AC113}" srcOrd="0" destOrd="0" presId="urn:microsoft.com/office/officeart/2008/layout/VerticalCurvedList"/>
    <dgm:cxn modelId="{F1ABD409-D3B3-4075-9FD8-129EAB4ED65F}" type="presOf" srcId="{EB7C5825-B047-4015-BE71-8B077C6BFF2F}" destId="{D46E4440-A3F3-44E5-9FB2-B3C1270D1DEE}" srcOrd="0" destOrd="0" presId="urn:microsoft.com/office/officeart/2008/layout/VerticalCurvedList"/>
    <dgm:cxn modelId="{A1406219-E05F-472D-9DEF-46DFAE878DD6}" type="presOf" srcId="{9F0BB079-A7C6-4538-B0AC-F361AEDBD8EE}" destId="{D07533CE-B12A-4E27-80BE-E168926F3053}" srcOrd="0" destOrd="0" presId="urn:microsoft.com/office/officeart/2008/layout/VerticalCurvedList"/>
    <dgm:cxn modelId="{0A7D711A-07CD-4B7D-A95F-612F71117811}" srcId="{68E21B0D-CBAC-4EA7-97F3-94026FF8C51F}" destId="{DE0E7DD2-1CFE-4403-ADE8-C9D85AC184EE}" srcOrd="0" destOrd="0" parTransId="{F2058B6F-90E8-4F61-A290-C2BBA6A1DB90}" sibTransId="{AE252C72-68A9-42D5-AECE-A4057ADE9E5E}"/>
    <dgm:cxn modelId="{4DC47D40-ACEA-4202-9BB9-1A695C87EABF}" srcId="{68E21B0D-CBAC-4EA7-97F3-94026FF8C51F}" destId="{EB7C5825-B047-4015-BE71-8B077C6BFF2F}" srcOrd="3" destOrd="0" parTransId="{F9D4CA3F-29AD-4C4E-B2CB-13A6A8845AA7}" sibTransId="{1207267B-F5C6-4993-967F-21F578F85A29}"/>
    <dgm:cxn modelId="{597F688A-5D75-4C11-ABE8-E5AB40479383}" srcId="{68E21B0D-CBAC-4EA7-97F3-94026FF8C51F}" destId="{C7F81201-8503-48FB-A951-3D6411CF10A0}" srcOrd="4" destOrd="0" parTransId="{EA011E16-0384-4279-889E-320489D82A4D}" sibTransId="{4177B7E0-B8D2-445F-BFB6-D40C5443089E}"/>
    <dgm:cxn modelId="{5A34FA94-97FE-430F-9270-FDFAE27F7430}" srcId="{68E21B0D-CBAC-4EA7-97F3-94026FF8C51F}" destId="{FF1BECFD-0FA3-4ACF-93B7-020C56FA3802}" srcOrd="1" destOrd="0" parTransId="{6D615822-577D-4BE6-9194-8B7256958D1E}" sibTransId="{9C266FBF-3221-4969-A6F0-C5C337D5E5F8}"/>
    <dgm:cxn modelId="{27D53497-1D61-4051-A2FF-81682B681FE6}" type="presOf" srcId="{FF1BECFD-0FA3-4ACF-93B7-020C56FA3802}" destId="{59376A8A-D60F-4AD4-BEB3-5C64EA2838E1}" srcOrd="0" destOrd="0" presId="urn:microsoft.com/office/officeart/2008/layout/VerticalCurvedList"/>
    <dgm:cxn modelId="{8E5230D6-D826-48D6-AC78-6E33AB605594}" srcId="{68E21B0D-CBAC-4EA7-97F3-94026FF8C51F}" destId="{9F0BB079-A7C6-4538-B0AC-F361AEDBD8EE}" srcOrd="2" destOrd="0" parTransId="{5BBBA5AB-44F0-4E4C-BF47-2A521FE28424}" sibTransId="{C21125D0-6A75-4373-A80D-71C745181A46}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E3D0CEEB-B70F-4E19-AD87-F61D276E2EC4}" type="presOf" srcId="{AE252C72-68A9-42D5-AECE-A4057ADE9E5E}" destId="{505EA83E-D553-40FD-9833-4CCEE38D3EC5}" srcOrd="0" destOrd="0" presId="urn:microsoft.com/office/officeart/2008/layout/VerticalCurvedList"/>
    <dgm:cxn modelId="{5A525BF5-6913-417D-8506-02C62736AB31}" type="presOf" srcId="{C7F81201-8503-48FB-A951-3D6411CF10A0}" destId="{37B39417-26B4-4399-8A47-B854BB6877A1}" srcOrd="0" destOrd="0" presId="urn:microsoft.com/office/officeart/2008/layout/VerticalCurvedList"/>
    <dgm:cxn modelId="{9CC58F6A-3AC7-4DD5-990D-C621C15D69C8}" type="presParOf" srcId="{43AF2C7F-9D4D-4A49-8B13-6A831E89864E}" destId="{A55778FD-1C20-4749-B692-0C762B0462F2}" srcOrd="0" destOrd="0" presId="urn:microsoft.com/office/officeart/2008/layout/VerticalCurvedList"/>
    <dgm:cxn modelId="{AC8C4D65-CB1C-4BC1-B569-C05F00F38126}" type="presParOf" srcId="{A55778FD-1C20-4749-B692-0C762B0462F2}" destId="{856534C4-DC8B-4E2A-AF30-1D1792EC9544}" srcOrd="0" destOrd="0" presId="urn:microsoft.com/office/officeart/2008/layout/VerticalCurvedList"/>
    <dgm:cxn modelId="{6A6F33CF-B478-408B-8C65-CE86B84CC05A}" type="presParOf" srcId="{856534C4-DC8B-4E2A-AF30-1D1792EC9544}" destId="{1B64F6A8-1B16-4DC6-A510-2EB268F3947C}" srcOrd="0" destOrd="0" presId="urn:microsoft.com/office/officeart/2008/layout/VerticalCurvedList"/>
    <dgm:cxn modelId="{0BF860D6-246B-4559-BD13-98BC5456C834}" type="presParOf" srcId="{856534C4-DC8B-4E2A-AF30-1D1792EC9544}" destId="{505EA83E-D553-40FD-9833-4CCEE38D3EC5}" srcOrd="1" destOrd="0" presId="urn:microsoft.com/office/officeart/2008/layout/VerticalCurvedList"/>
    <dgm:cxn modelId="{4238F15D-11AC-4CF2-B5B7-292FCF555E13}" type="presParOf" srcId="{856534C4-DC8B-4E2A-AF30-1D1792EC9544}" destId="{297420CF-4700-40BE-A0C5-61932E931679}" srcOrd="2" destOrd="0" presId="urn:microsoft.com/office/officeart/2008/layout/VerticalCurvedList"/>
    <dgm:cxn modelId="{C37E6F78-4F9B-4206-BA81-7269828E8A25}" type="presParOf" srcId="{856534C4-DC8B-4E2A-AF30-1D1792EC9544}" destId="{0DAADFA9-AE67-4DDD-8B74-47EC6C91FA3A}" srcOrd="3" destOrd="0" presId="urn:microsoft.com/office/officeart/2008/layout/VerticalCurvedList"/>
    <dgm:cxn modelId="{834EB358-07E3-4D7D-8C3E-1C0FAB3E312C}" type="presParOf" srcId="{A55778FD-1C20-4749-B692-0C762B0462F2}" destId="{A15B031D-59EC-40CE-A521-31B5178AC113}" srcOrd="1" destOrd="0" presId="urn:microsoft.com/office/officeart/2008/layout/VerticalCurvedList"/>
    <dgm:cxn modelId="{1DFDA0D8-C58F-4D2A-A105-10828997D650}" type="presParOf" srcId="{A55778FD-1C20-4749-B692-0C762B0462F2}" destId="{4736508D-2C1D-43B1-BEFD-9B56A6DD641E}" srcOrd="2" destOrd="0" presId="urn:microsoft.com/office/officeart/2008/layout/VerticalCurvedList"/>
    <dgm:cxn modelId="{3D446200-2F60-48CF-999A-3DA63A82E78A}" type="presParOf" srcId="{4736508D-2C1D-43B1-BEFD-9B56A6DD641E}" destId="{D5C4882C-A349-4D45-82D2-B0A0A0B7ED97}" srcOrd="0" destOrd="0" presId="urn:microsoft.com/office/officeart/2008/layout/VerticalCurvedList"/>
    <dgm:cxn modelId="{8728A83B-DDA2-43B8-905E-15923ECEC161}" type="presParOf" srcId="{A55778FD-1C20-4749-B692-0C762B0462F2}" destId="{59376A8A-D60F-4AD4-BEB3-5C64EA2838E1}" srcOrd="3" destOrd="0" presId="urn:microsoft.com/office/officeart/2008/layout/VerticalCurvedList"/>
    <dgm:cxn modelId="{32DFF671-201D-4C7D-B1D6-3A6F6B63C268}" type="presParOf" srcId="{A55778FD-1C20-4749-B692-0C762B0462F2}" destId="{92264492-C661-4521-96D7-A64D73E5A1C1}" srcOrd="4" destOrd="0" presId="urn:microsoft.com/office/officeart/2008/layout/VerticalCurvedList"/>
    <dgm:cxn modelId="{7C1EE327-9CC2-424B-8D75-F9E2CE282109}" type="presParOf" srcId="{92264492-C661-4521-96D7-A64D73E5A1C1}" destId="{2E82C3C7-A0A9-4721-9428-871A7AC25D8A}" srcOrd="0" destOrd="0" presId="urn:microsoft.com/office/officeart/2008/layout/VerticalCurvedList"/>
    <dgm:cxn modelId="{BA1B203B-72E0-44FD-9D37-06EB27273A38}" type="presParOf" srcId="{A55778FD-1C20-4749-B692-0C762B0462F2}" destId="{D07533CE-B12A-4E27-80BE-E168926F3053}" srcOrd="5" destOrd="0" presId="urn:microsoft.com/office/officeart/2008/layout/VerticalCurvedList"/>
    <dgm:cxn modelId="{D37FFDF6-A258-48BE-BFF1-0195769599E1}" type="presParOf" srcId="{A55778FD-1C20-4749-B692-0C762B0462F2}" destId="{9B588852-DAE4-42C0-81E2-AAAE580E7281}" srcOrd="6" destOrd="0" presId="urn:microsoft.com/office/officeart/2008/layout/VerticalCurvedList"/>
    <dgm:cxn modelId="{BE234329-4A80-4661-9A39-3E8C3BE000BD}" type="presParOf" srcId="{9B588852-DAE4-42C0-81E2-AAAE580E7281}" destId="{4AE510EE-747E-4444-9BF4-037D310583AE}" srcOrd="0" destOrd="0" presId="urn:microsoft.com/office/officeart/2008/layout/VerticalCurvedList"/>
    <dgm:cxn modelId="{5D6BD0FC-929C-43B9-A57F-1A5B9EBD4F53}" type="presParOf" srcId="{A55778FD-1C20-4749-B692-0C762B0462F2}" destId="{D46E4440-A3F3-44E5-9FB2-B3C1270D1DEE}" srcOrd="7" destOrd="0" presId="urn:microsoft.com/office/officeart/2008/layout/VerticalCurvedList"/>
    <dgm:cxn modelId="{C3D65EDE-CB00-47CA-A5C1-8B90012113DA}" type="presParOf" srcId="{A55778FD-1C20-4749-B692-0C762B0462F2}" destId="{43B828FF-27F9-49A8-9B6E-9FA168B9F908}" srcOrd="8" destOrd="0" presId="urn:microsoft.com/office/officeart/2008/layout/VerticalCurvedList"/>
    <dgm:cxn modelId="{BE461B5E-421E-489F-9EF8-7134E0CC4C07}" type="presParOf" srcId="{43B828FF-27F9-49A8-9B6E-9FA168B9F908}" destId="{44F6C57C-1808-443C-885F-28B50685D08D}" srcOrd="0" destOrd="0" presId="urn:microsoft.com/office/officeart/2008/layout/VerticalCurvedList"/>
    <dgm:cxn modelId="{6546DF9E-7F9D-4C72-A5C6-19A7D25CE8E0}" type="presParOf" srcId="{A55778FD-1C20-4749-B692-0C762B0462F2}" destId="{37B39417-26B4-4399-8A47-B854BB6877A1}" srcOrd="9" destOrd="0" presId="urn:microsoft.com/office/officeart/2008/layout/VerticalCurvedList"/>
    <dgm:cxn modelId="{6399ED41-704B-43D2-B553-461454850758}" type="presParOf" srcId="{A55778FD-1C20-4749-B692-0C762B0462F2}" destId="{698BAE7B-B91A-480C-9C8C-379D06106109}" srcOrd="10" destOrd="0" presId="urn:microsoft.com/office/officeart/2008/layout/VerticalCurvedList"/>
    <dgm:cxn modelId="{6E7E9120-44D2-4BE6-9939-AA7FE848983B}" type="presParOf" srcId="{698BAE7B-B91A-480C-9C8C-379D06106109}" destId="{D0A6634F-CA96-4C31-8542-FB02F42035E5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5955763" y="-911381"/>
          <a:ext cx="7090094" cy="7090094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495733" y="329102"/>
          <a:ext cx="8250378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sp:txBody>
      <dsp:txXfrm>
        <a:off x="495733" y="329102"/>
        <a:ext cx="8250378" cy="658627"/>
      </dsp:txXfrm>
    </dsp:sp>
    <dsp:sp modelId="{82C24F11-80B1-4F65-AD1A-8531954803D6}">
      <dsp:nvSpPr>
        <dsp:cNvPr id="0" name=""/>
        <dsp:cNvSpPr/>
      </dsp:nvSpPr>
      <dsp:spPr>
        <a:xfrm>
          <a:off x="84091" y="24677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9546-BBFD-4974-8755-895F0735153C}">
      <dsp:nvSpPr>
        <dsp:cNvPr id="0" name=""/>
        <dsp:cNvSpPr/>
      </dsp:nvSpPr>
      <dsp:spPr>
        <a:xfrm>
          <a:off x="967686" y="131672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sp:txBody>
      <dsp:txXfrm>
        <a:off x="967686" y="1316727"/>
        <a:ext cx="7778425" cy="658627"/>
      </dsp:txXfrm>
    </dsp:sp>
    <dsp:sp modelId="{A348C023-4EB0-4E9E-B66B-7FA62BBCF1C9}">
      <dsp:nvSpPr>
        <dsp:cNvPr id="0" name=""/>
        <dsp:cNvSpPr/>
      </dsp:nvSpPr>
      <dsp:spPr>
        <a:xfrm>
          <a:off x="556044" y="1234399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BC7D8-B187-415D-954C-562D8E567D0C}">
      <dsp:nvSpPr>
        <dsp:cNvPr id="0" name=""/>
        <dsp:cNvSpPr/>
      </dsp:nvSpPr>
      <dsp:spPr>
        <a:xfrm>
          <a:off x="1112537" y="2304352"/>
          <a:ext cx="7633574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1112537" y="2304352"/>
        <a:ext cx="7633574" cy="658627"/>
      </dsp:txXfrm>
    </dsp:sp>
    <dsp:sp modelId="{1402A038-4796-4682-A5B0-D46385A09C24}">
      <dsp:nvSpPr>
        <dsp:cNvPr id="0" name=""/>
        <dsp:cNvSpPr/>
      </dsp:nvSpPr>
      <dsp:spPr>
        <a:xfrm>
          <a:off x="700895" y="222202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00C27-D551-4E18-9975-14657574FAE3}">
      <dsp:nvSpPr>
        <dsp:cNvPr id="0" name=""/>
        <dsp:cNvSpPr/>
      </dsp:nvSpPr>
      <dsp:spPr>
        <a:xfrm>
          <a:off x="967686" y="329197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1200 és 2600 között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sp:txBody>
      <dsp:txXfrm>
        <a:off x="967686" y="3291977"/>
        <a:ext cx="7778425" cy="658627"/>
      </dsp:txXfrm>
    </dsp:sp>
    <dsp:sp modelId="{D9B72EBC-C7D4-4E75-84AF-26BCF62C8721}">
      <dsp:nvSpPr>
        <dsp:cNvPr id="0" name=""/>
        <dsp:cNvSpPr/>
      </dsp:nvSpPr>
      <dsp:spPr>
        <a:xfrm>
          <a:off x="556044" y="3209648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9A6EB-1F84-435A-A38F-0662589AE380}">
      <dsp:nvSpPr>
        <dsp:cNvPr id="0" name=""/>
        <dsp:cNvSpPr/>
      </dsp:nvSpPr>
      <dsp:spPr>
        <a:xfrm>
          <a:off x="495733" y="4279601"/>
          <a:ext cx="8250378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sp:txBody>
      <dsp:txXfrm>
        <a:off x="495733" y="4279601"/>
        <a:ext cx="8250378" cy="658627"/>
      </dsp:txXfrm>
    </dsp:sp>
    <dsp:sp modelId="{9F0847F9-3AE9-40D2-92B5-128DB8C3A512}">
      <dsp:nvSpPr>
        <dsp:cNvPr id="0" name=""/>
        <dsp:cNvSpPr/>
      </dsp:nvSpPr>
      <dsp:spPr>
        <a:xfrm>
          <a:off x="84091" y="4197273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5955763" y="-911381"/>
          <a:ext cx="7090094" cy="7090094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495733" y="329102"/>
          <a:ext cx="8250378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 indexe az elmúlt 7 hónapban fokozatosan, júniusban kismértékben javult. Az index értéke a decemberi -14 pontról +13 pontra emelkedett júniusra. </a:t>
          </a:r>
        </a:p>
      </dsp:txBody>
      <dsp:txXfrm>
        <a:off x="495733" y="329102"/>
        <a:ext cx="8250378" cy="658627"/>
      </dsp:txXfrm>
    </dsp:sp>
    <dsp:sp modelId="{82C24F11-80B1-4F65-AD1A-8531954803D6}">
      <dsp:nvSpPr>
        <dsp:cNvPr id="0" name=""/>
        <dsp:cNvSpPr/>
      </dsp:nvSpPr>
      <dsp:spPr>
        <a:xfrm>
          <a:off x="84091" y="24677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9546-BBFD-4974-8755-895F0735153C}">
      <dsp:nvSpPr>
        <dsp:cNvPr id="0" name=""/>
        <dsp:cNvSpPr/>
      </dsp:nvSpPr>
      <dsp:spPr>
        <a:xfrm>
          <a:off x="967686" y="131672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aktuális helyzet megítélése lényegében nem változott, a várakozások azonban javultak az előző hónaphoz képest.</a:t>
          </a:r>
        </a:p>
      </dsp:txBody>
      <dsp:txXfrm>
        <a:off x="967686" y="1316727"/>
        <a:ext cx="7778425" cy="658627"/>
      </dsp:txXfrm>
    </dsp:sp>
    <dsp:sp modelId="{A348C023-4EB0-4E9E-B66B-7FA62BBCF1C9}">
      <dsp:nvSpPr>
        <dsp:cNvPr id="0" name=""/>
        <dsp:cNvSpPr/>
      </dsp:nvSpPr>
      <dsp:spPr>
        <a:xfrm>
          <a:off x="556044" y="1234399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E9B85-DC04-4579-A2C9-36EC29DFB63A}">
      <dsp:nvSpPr>
        <dsp:cNvPr id="0" name=""/>
        <dsp:cNvSpPr/>
      </dsp:nvSpPr>
      <dsp:spPr>
        <a:xfrm>
          <a:off x="1112537" y="2304352"/>
          <a:ext cx="7633574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átlagos bevételi szint és kapacitás-kihasználtság a </a:t>
          </a:r>
          <a:r>
            <a:rPr lang="hu-HU" sz="1800" b="1" kern="1200" dirty="0" err="1">
              <a:solidFill>
                <a:srgbClr val="0C2148"/>
              </a:solidFill>
              <a:latin typeface="Calibri"/>
              <a:ea typeface="+mn-ea"/>
              <a:cs typeface="+mn-cs"/>
            </a:rPr>
            <a:t>mikro</a:t>
          </a: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-, és kisvállalkozások esetén enyhén nőtt, a közép és nagyvállalatoknál ugyanakkor kismértékben csökkent az előző havi eredményekhez képest.</a:t>
          </a:r>
        </a:p>
      </dsp:txBody>
      <dsp:txXfrm>
        <a:off x="1112537" y="2304352"/>
        <a:ext cx="7633574" cy="658627"/>
      </dsp:txXfrm>
    </dsp:sp>
    <dsp:sp modelId="{82F133F8-7C15-4DD9-B3E2-5D84DD304E85}">
      <dsp:nvSpPr>
        <dsp:cNvPr id="0" name=""/>
        <dsp:cNvSpPr/>
      </dsp:nvSpPr>
      <dsp:spPr>
        <a:xfrm>
          <a:off x="700895" y="222202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A7E0B-3342-459D-8CB1-B610C502D60C}">
      <dsp:nvSpPr>
        <dsp:cNvPr id="0" name=""/>
        <dsp:cNvSpPr/>
      </dsp:nvSpPr>
      <dsp:spPr>
        <a:xfrm>
          <a:off x="967686" y="329197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gazdaság </a:t>
          </a:r>
          <a:r>
            <a:rPr lang="hu-HU" sz="1800" b="1" kern="1200" dirty="0" err="1">
              <a:solidFill>
                <a:srgbClr val="0C2148"/>
              </a:solidFill>
              <a:latin typeface="Calibri"/>
              <a:ea typeface="+mn-ea"/>
              <a:cs typeface="+mn-cs"/>
            </a:rPr>
            <a:t>újraindulását</a:t>
          </a: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tükrözi, hogy a létszámnövelést tervezők aránya 21 százalékponttal meghaladta a leépítést tervezők arányát és továbbra is viszonylag magas szinten (36 pont) áll a beruházási tervek mutatója is. </a:t>
          </a:r>
        </a:p>
      </dsp:txBody>
      <dsp:txXfrm>
        <a:off x="967686" y="3291977"/>
        <a:ext cx="7778425" cy="658627"/>
      </dsp:txXfrm>
    </dsp:sp>
    <dsp:sp modelId="{F9B28654-D436-4056-A83D-E81A90D53409}">
      <dsp:nvSpPr>
        <dsp:cNvPr id="0" name=""/>
        <dsp:cNvSpPr/>
      </dsp:nvSpPr>
      <dsp:spPr>
        <a:xfrm>
          <a:off x="556044" y="3209648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C33B1-59E7-4493-8570-E8605C2C3A34}">
      <dsp:nvSpPr>
        <dsp:cNvPr id="0" name=""/>
        <dsp:cNvSpPr/>
      </dsp:nvSpPr>
      <dsp:spPr>
        <a:xfrm>
          <a:off x="495733" y="4279601"/>
          <a:ext cx="8250378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nagyvállalatok várakozásai jelentősen javultak, a kisebb méretkategóriákban enyhén romlottak az előző hónaphoz képest. A feldolgozó és építőipar helyzete továbbra is kedvező, a szolgáltató szektor kilábalási folyamata ugyanakkor lassult a korábbi hónapokhoz képest.</a:t>
          </a:r>
        </a:p>
      </dsp:txBody>
      <dsp:txXfrm>
        <a:off x="495733" y="4279601"/>
        <a:ext cx="8250378" cy="658627"/>
      </dsp:txXfrm>
    </dsp:sp>
    <dsp:sp modelId="{9F0847F9-3AE9-40D2-92B5-128DB8C3A512}">
      <dsp:nvSpPr>
        <dsp:cNvPr id="0" name=""/>
        <dsp:cNvSpPr/>
      </dsp:nvSpPr>
      <dsp:spPr>
        <a:xfrm>
          <a:off x="84091" y="4197273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5844070" y="-894400"/>
          <a:ext cx="6957410" cy="695741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B031D-59EC-40CE-A521-31B5178AC113}">
      <dsp:nvSpPr>
        <dsp:cNvPr id="0" name=""/>
        <dsp:cNvSpPr/>
      </dsp:nvSpPr>
      <dsp:spPr>
        <a:xfrm>
          <a:off x="486610" y="322934"/>
          <a:ext cx="7945070" cy="646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98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A hazai gazdasági folyamatok szempontjából kulcskérdés a legnagyobb exportőr vállalatok helyzete, ezért az MNB havi gyakorisággal felmérést végez az ország 100 legnagyobb exportbevétellel rendelkező vállalatának körében is. </a:t>
          </a:r>
          <a:r>
            <a:rPr lang="hu-HU" sz="1800" b="1" kern="1200" dirty="0">
              <a:solidFill>
                <a:srgbClr val="002060"/>
              </a:solidFill>
            </a:rPr>
            <a:t>A válaszok június 1-14. között érkeztek.</a:t>
          </a:r>
          <a:endParaRPr lang="hu-HU" sz="18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486610" y="322934"/>
        <a:ext cx="7945070" cy="646282"/>
      </dsp:txXfrm>
    </dsp:sp>
    <dsp:sp modelId="{D5C4882C-A349-4D45-82D2-B0A0A0B7ED97}">
      <dsp:nvSpPr>
        <dsp:cNvPr id="0" name=""/>
        <dsp:cNvSpPr/>
      </dsp:nvSpPr>
      <dsp:spPr>
        <a:xfrm>
          <a:off x="82684" y="242149"/>
          <a:ext cx="807853" cy="807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76A8A-D60F-4AD4-BEB3-5C64EA2838E1}">
      <dsp:nvSpPr>
        <dsp:cNvPr id="0" name=""/>
        <dsp:cNvSpPr/>
      </dsp:nvSpPr>
      <dsp:spPr>
        <a:xfrm>
          <a:off x="949718" y="1292048"/>
          <a:ext cx="7481963" cy="646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98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Az exportárbevétel átlagosan 104 százaléka a járvány előtti szintnek, ami  2 százalékponttal alacsonyabb, mint az előző hónapban tapasztalt érték. </a:t>
          </a:r>
          <a:endParaRPr lang="hu-HU" sz="1800" b="1" kern="1200" dirty="0">
            <a:solidFill>
              <a:srgbClr val="002060"/>
            </a:solidFill>
          </a:endParaRPr>
        </a:p>
      </dsp:txBody>
      <dsp:txXfrm>
        <a:off x="949718" y="1292048"/>
        <a:ext cx="7481963" cy="646282"/>
      </dsp:txXfrm>
    </dsp:sp>
    <dsp:sp modelId="{2E82C3C7-A0A9-4721-9428-871A7AC25D8A}">
      <dsp:nvSpPr>
        <dsp:cNvPr id="0" name=""/>
        <dsp:cNvSpPr/>
      </dsp:nvSpPr>
      <dsp:spPr>
        <a:xfrm>
          <a:off x="545791" y="1211263"/>
          <a:ext cx="807853" cy="807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533CE-B12A-4E27-80BE-E168926F3053}">
      <dsp:nvSpPr>
        <dsp:cNvPr id="0" name=""/>
        <dsp:cNvSpPr/>
      </dsp:nvSpPr>
      <dsp:spPr>
        <a:xfrm>
          <a:off x="1091854" y="2261163"/>
          <a:ext cx="7339826" cy="646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98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2060"/>
              </a:solidFill>
            </a:rPr>
            <a:t>A kapacitás-kihasználtság átlagosan 97 százaléka a járvány előtti szintnek, ami a válaszadók várakozásai szerint 100 százalékra fog növekedni a következő 3 hónapban.</a:t>
          </a:r>
          <a:endParaRPr lang="hu-HU" sz="18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1091854" y="2261163"/>
        <a:ext cx="7339826" cy="646282"/>
      </dsp:txXfrm>
    </dsp:sp>
    <dsp:sp modelId="{4AE510EE-747E-4444-9BF4-037D310583AE}">
      <dsp:nvSpPr>
        <dsp:cNvPr id="0" name=""/>
        <dsp:cNvSpPr/>
      </dsp:nvSpPr>
      <dsp:spPr>
        <a:xfrm>
          <a:off x="687928" y="2180377"/>
          <a:ext cx="807853" cy="807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E4440-A3F3-44E5-9FB2-B3C1270D1DEE}">
      <dsp:nvSpPr>
        <dsp:cNvPr id="0" name=""/>
        <dsp:cNvSpPr/>
      </dsp:nvSpPr>
      <dsp:spPr>
        <a:xfrm>
          <a:off x="949718" y="3230277"/>
          <a:ext cx="7481963" cy="646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987" tIns="45720" rIns="45720" bIns="457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A válaszadók 60 százaléka tapasztalt valamilyen nehézséget a termelési szint növelése kapcsán, ami 5 százalékponttal alacsonyabb az előző hónapban tapasztalt arányhoz képest.</a:t>
          </a:r>
        </a:p>
      </dsp:txBody>
      <dsp:txXfrm>
        <a:off x="949718" y="3230277"/>
        <a:ext cx="7481963" cy="646282"/>
      </dsp:txXfrm>
    </dsp:sp>
    <dsp:sp modelId="{44F6C57C-1808-443C-885F-28B50685D08D}">
      <dsp:nvSpPr>
        <dsp:cNvPr id="0" name=""/>
        <dsp:cNvSpPr/>
      </dsp:nvSpPr>
      <dsp:spPr>
        <a:xfrm>
          <a:off x="545791" y="3149491"/>
          <a:ext cx="807853" cy="807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39417-26B4-4399-8A47-B854BB6877A1}">
      <dsp:nvSpPr>
        <dsp:cNvPr id="0" name=""/>
        <dsp:cNvSpPr/>
      </dsp:nvSpPr>
      <dsp:spPr>
        <a:xfrm>
          <a:off x="486610" y="4199391"/>
          <a:ext cx="7945070" cy="646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987" tIns="45720" rIns="45720" bIns="457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A jegybank ezúton is szeretné megköszönni, hogy a felmérésekben résztvevők együttműködésükkel segítették az MNB munkáját.</a:t>
          </a:r>
        </a:p>
      </dsp:txBody>
      <dsp:txXfrm>
        <a:off x="486610" y="4199391"/>
        <a:ext cx="7945070" cy="646282"/>
      </dsp:txXfrm>
    </dsp:sp>
    <dsp:sp modelId="{D0A6634F-CA96-4C31-8542-FB02F42035E5}">
      <dsp:nvSpPr>
        <dsp:cNvPr id="0" name=""/>
        <dsp:cNvSpPr/>
      </dsp:nvSpPr>
      <dsp:spPr>
        <a:xfrm>
          <a:off x="82684" y="4118606"/>
          <a:ext cx="807853" cy="807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0.11481</cdr:x>
      <cdr:y>0.37808</cdr:y>
    </cdr:from>
    <cdr:to>
      <cdr:x>0.45403</cdr:x>
      <cdr:y>0.5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046240" y="1910617"/>
          <a:ext cx="3091141" cy="6161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b="1" dirty="0">
              <a:solidFill>
                <a:srgbClr val="FF0000"/>
              </a:solidFill>
            </a:rPr>
            <a:t>   Jelenlegi helyzet indexe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0.19183</cdr:x>
      <cdr:y>0.38596</cdr:y>
    </cdr:from>
    <cdr:to>
      <cdr:x>0.45134</cdr:x>
      <cdr:y>0.45243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748090" y="2063788"/>
          <a:ext cx="2364702" cy="3554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b="1" dirty="0">
              <a:solidFill>
                <a:srgbClr val="FF0000"/>
              </a:solidFill>
            </a:rPr>
            <a:t>Várakozások</a:t>
          </a:r>
          <a:r>
            <a:rPr lang="hu-HU" sz="1800" b="1" baseline="0" dirty="0">
              <a:solidFill>
                <a:srgbClr val="FF0000"/>
              </a:solidFill>
            </a:rPr>
            <a:t> indexe</a:t>
          </a:r>
          <a:endParaRPr lang="hu-HU" sz="18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0.88669</cdr:x>
      <cdr:y>0.36355</cdr:y>
    </cdr:from>
    <cdr:to>
      <cdr:x>1</cdr:x>
      <cdr:y>0.43575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3E9D037C-F77C-4896-BC31-4963B23CD19D}"/>
            </a:ext>
          </a:extLst>
        </cdr:cNvPr>
        <cdr:cNvSpPr txBox="1"/>
      </cdr:nvSpPr>
      <cdr:spPr>
        <a:xfrm xmlns:a="http://schemas.openxmlformats.org/drawingml/2006/main">
          <a:off x="8103954" y="1855461"/>
          <a:ext cx="1035615" cy="368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b="1" dirty="0">
              <a:solidFill>
                <a:srgbClr val="4EE4F8"/>
              </a:solidFill>
            </a:rPr>
            <a:t>13 pont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5C2E-1604-4784-8553-0A222209E1B8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EA2C-798A-4D21-96EA-D0DEB3101E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67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21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09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6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86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44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45B08-B280-4712-8DE2-7E8731077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2021. július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66332-96FA-4C17-8E19-F95E408D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2204939"/>
            <a:ext cx="8312727" cy="22002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sz="4000" b="1" dirty="0"/>
              <a:t>Konjunktúra felmérés</a:t>
            </a:r>
            <a:br>
              <a:rPr lang="hu-HU" sz="4000" b="1" dirty="0"/>
            </a:br>
            <a:br>
              <a:rPr lang="hu-HU" sz="2000" b="1" dirty="0"/>
            </a:br>
            <a:r>
              <a:rPr lang="hu-HU" sz="2400" b="1" dirty="0"/>
              <a:t>Az </a:t>
            </a:r>
            <a:r>
              <a:rPr lang="hu-HU" sz="2400" b="1" dirty="0" err="1"/>
              <a:t>mnb</a:t>
            </a:r>
            <a:r>
              <a:rPr lang="hu-HU" sz="2400" b="1" dirty="0"/>
              <a:t> vállalati felméréseinek eredményei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5307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837382E-A9ED-4B61-9CB2-86396745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29" y="310448"/>
            <a:ext cx="7610642" cy="612000"/>
          </a:xfrm>
        </p:spPr>
        <p:txBody>
          <a:bodyPr>
            <a:noAutofit/>
          </a:bodyPr>
          <a:lstStyle/>
          <a:p>
            <a:r>
              <a:rPr lang="hu-HU" sz="1900" dirty="0"/>
              <a:t>A termelési szint a kisebb vállalatoknál kismértékben nőtt, a nagyobbaknál csökkent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3B35837-E483-45F9-9387-04E5E2BC1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3405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EA1A8E0-6AFE-41AA-8098-FC1090720371}"/>
              </a:ext>
            </a:extLst>
          </p:cNvPr>
          <p:cNvSpPr/>
          <p:nvPr/>
        </p:nvSpPr>
        <p:spPr>
          <a:xfrm>
            <a:off x="804569" y="6147366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81E780D-9BCB-4960-ABD1-14C3E4333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165255"/>
              </p:ext>
            </p:extLst>
          </p:nvPr>
        </p:nvGraphicFramePr>
        <p:xfrm>
          <a:off x="0" y="922448"/>
          <a:ext cx="9144000" cy="522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735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058044C-501D-4DF7-9CB0-E2C58707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Minden tevékenységi körben nőtt az áltagos kapacitás-kihasználtság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6D016A3-C2AE-43C4-B600-55BDFE867C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01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E721061-B8C4-48A5-BF7F-BBE84F96DF92}"/>
              </a:ext>
            </a:extLst>
          </p:cNvPr>
          <p:cNvSpPr/>
          <p:nvPr/>
        </p:nvSpPr>
        <p:spPr>
          <a:xfrm>
            <a:off x="804569" y="6147366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D3E95E5-296E-4E5F-990D-6D8976EA7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394839"/>
              </p:ext>
            </p:extLst>
          </p:nvPr>
        </p:nvGraphicFramePr>
        <p:xfrm>
          <a:off x="-1901" y="922448"/>
          <a:ext cx="9145901" cy="501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églalap 7">
            <a:extLst>
              <a:ext uri="{FF2B5EF4-FFF2-40B4-BE49-F238E27FC236}">
                <a16:creationId xmlns:a16="http://schemas.microsoft.com/office/drawing/2014/main" id="{14C75E03-6E02-4C06-A1E5-17D3AAAC3841}"/>
              </a:ext>
            </a:extLst>
          </p:cNvPr>
          <p:cNvSpPr/>
          <p:nvPr/>
        </p:nvSpPr>
        <p:spPr>
          <a:xfrm>
            <a:off x="318176" y="5834005"/>
            <a:ext cx="8345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összevont átlag és az egyes ágazatok súlyozása eltér egymástól.</a:t>
            </a:r>
            <a:endParaRPr lang="hu-HU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66A2960-6846-402E-A2F3-841EC975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10448"/>
            <a:ext cx="7948139" cy="612000"/>
          </a:xfrm>
        </p:spPr>
        <p:txBody>
          <a:bodyPr>
            <a:noAutofit/>
          </a:bodyPr>
          <a:lstStyle/>
          <a:p>
            <a:r>
              <a:rPr lang="hu-HU" sz="1800" dirty="0"/>
              <a:t>A termelési szintre vonatkozó várakozások a nagyvállalatoknál jelentősen javultak, a kisebb cégeknél enyhén romlottak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0E71D74-4ADD-469C-9479-0CF36CDAEE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01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397F862-9B9F-435D-86FD-8569703E95E1}"/>
              </a:ext>
            </a:extLst>
          </p:cNvPr>
          <p:cNvSpPr/>
          <p:nvPr/>
        </p:nvSpPr>
        <p:spPr>
          <a:xfrm>
            <a:off x="885493" y="5976258"/>
            <a:ext cx="737301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b="1" i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sz="2000" b="1" cap="all" dirty="0"/>
              <a:t>A kapacitás-kihasználtság várható alakulása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860823"/>
              </p:ext>
            </p:extLst>
          </p:nvPr>
        </p:nvGraphicFramePr>
        <p:xfrm>
          <a:off x="21118" y="922448"/>
          <a:ext cx="9122881" cy="514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D5F87B06-B1BB-4DC2-ACF6-C69221E9C82D}"/>
              </a:ext>
            </a:extLst>
          </p:cNvPr>
          <p:cNvSpPr/>
          <p:nvPr/>
        </p:nvSpPr>
        <p:spPr>
          <a:xfrm>
            <a:off x="8560982" y="3413855"/>
            <a:ext cx="229324" cy="5209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4E975533-ACB2-43FB-990F-28C0DA3722A7}"/>
              </a:ext>
            </a:extLst>
          </p:cNvPr>
          <p:cNvSpPr/>
          <p:nvPr/>
        </p:nvSpPr>
        <p:spPr>
          <a:xfrm rot="10800000">
            <a:off x="8560982" y="4137387"/>
            <a:ext cx="229324" cy="52093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3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7" y="310448"/>
            <a:ext cx="7800949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átlagos bevételi szint a kisvállalatoknál enyhén nőtt, a nagyobbaknál kismértékben csökkent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887356" y="6087979"/>
            <a:ext cx="736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A VÁLASZADÓK ÁTLAGOS ÁRBEVÉTELE</a:t>
            </a:r>
          </a:p>
          <a:p>
            <a:pPr algn="ctr"/>
            <a:r>
              <a:rPr lang="hu-HU" sz="2000" dirty="0"/>
              <a:t>(előző év azonos időszaka = 100%)</a:t>
            </a:r>
          </a:p>
          <a:p>
            <a:endParaRPr lang="hu-HU" sz="2000" b="1" i="1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662601"/>
              </p:ext>
            </p:extLst>
          </p:nvPr>
        </p:nvGraphicFramePr>
        <p:xfrm>
          <a:off x="0" y="922447"/>
          <a:ext cx="9144000" cy="516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18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E942EF9-9EBF-48CD-A797-2750F632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2" y="310448"/>
            <a:ext cx="7893944" cy="612000"/>
          </a:xfrm>
        </p:spPr>
        <p:txBody>
          <a:bodyPr>
            <a:noAutofit/>
          </a:bodyPr>
          <a:lstStyle/>
          <a:p>
            <a:pPr lvl="0"/>
            <a:r>
              <a:rPr lang="hu-HU" sz="1900" dirty="0"/>
              <a:t>A januári 17-ről júniusra 29 százalékra nőtt a munkaerőhiány miatt problémákkal küzdő válaszadók aránya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282C818-27E9-4165-91C3-54410B91A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3999" y="648709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18C8106-8553-4AD0-8974-00D78C757DFE}"/>
              </a:ext>
            </a:extLst>
          </p:cNvPr>
          <p:cNvSpPr/>
          <p:nvPr/>
        </p:nvSpPr>
        <p:spPr>
          <a:xfrm>
            <a:off x="0" y="60472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8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*A válaszlehetőség nem szerepelt az első felmérésben</a:t>
            </a:r>
            <a:endParaRPr lang="hu-HU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C2F1D16-58CA-440C-9260-DBD05F1BE97A}"/>
              </a:ext>
            </a:extLst>
          </p:cNvPr>
          <p:cNvSpPr/>
          <p:nvPr/>
        </p:nvSpPr>
        <p:spPr>
          <a:xfrm>
            <a:off x="885493" y="6332031"/>
            <a:ext cx="7373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termelés növelését akadályozó tényezők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BE7CA83-6A3C-4802-93E9-85E2DD33C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472013"/>
              </p:ext>
            </p:extLst>
          </p:nvPr>
        </p:nvGraphicFramePr>
        <p:xfrm>
          <a:off x="0" y="922447"/>
          <a:ext cx="9144000" cy="512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014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4983366" cy="1740220"/>
          </a:xfrm>
        </p:spPr>
        <p:txBody>
          <a:bodyPr/>
          <a:lstStyle/>
          <a:p>
            <a:r>
              <a:rPr lang="hu-HU" b="1" dirty="0"/>
              <a:t>Üzleti környezet, beruházások, foglalkoztatás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3881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137383E-9C16-4A6D-B65B-4C727813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06" y="310448"/>
            <a:ext cx="8094326" cy="612000"/>
          </a:xfrm>
        </p:spPr>
        <p:txBody>
          <a:bodyPr>
            <a:noAutofit/>
          </a:bodyPr>
          <a:lstStyle/>
          <a:p>
            <a:r>
              <a:rPr lang="hu-HU" sz="1900" dirty="0"/>
              <a:t>Az üzleti környezet jelentősen javult a nagyvállalatok körében, ugyanakkor romlott a közepes és </a:t>
            </a:r>
            <a:r>
              <a:rPr lang="hu-HU" sz="1900" dirty="0" err="1"/>
              <a:t>mikrocégek</a:t>
            </a:r>
            <a:r>
              <a:rPr lang="hu-HU" sz="1900" dirty="0"/>
              <a:t> esetén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DA18DFA-2DCA-4A17-A86D-9495398F2E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4F32CAD-F421-4D0E-9B2B-4932342E74CE}"/>
              </a:ext>
            </a:extLst>
          </p:cNvPr>
          <p:cNvSpPr/>
          <p:nvPr/>
        </p:nvSpPr>
        <p:spPr>
          <a:xfrm>
            <a:off x="885493" y="5771489"/>
            <a:ext cx="737301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változása az előző hónaphoz képest</a:t>
            </a:r>
          </a:p>
          <a:p>
            <a:pPr algn="ctr"/>
            <a:r>
              <a:rPr lang="hu-HU" sz="2000" dirty="0"/>
              <a:t>(előző hónap= 100%)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83B2F9AD-1A5F-4E59-A99A-F683A89E0C4F}"/>
              </a:ext>
            </a:extLst>
          </p:cNvPr>
          <p:cNvSpPr/>
          <p:nvPr/>
        </p:nvSpPr>
        <p:spPr>
          <a:xfrm>
            <a:off x="8647010" y="1519337"/>
            <a:ext cx="180390" cy="66628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69AC34D1-02C9-496A-8811-F8A6EF1ABEFB}"/>
              </a:ext>
            </a:extLst>
          </p:cNvPr>
          <p:cNvSpPr/>
          <p:nvPr/>
        </p:nvSpPr>
        <p:spPr>
          <a:xfrm rot="10800000">
            <a:off x="8647010" y="2458059"/>
            <a:ext cx="180390" cy="66628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104249"/>
              </p:ext>
            </p:extLst>
          </p:nvPr>
        </p:nvGraphicFramePr>
        <p:xfrm>
          <a:off x="0" y="922448"/>
          <a:ext cx="9144000" cy="469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338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3FE1990-CDB8-400E-8686-4898A964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4" y="310448"/>
            <a:ext cx="7751191" cy="612000"/>
          </a:xfrm>
        </p:spPr>
        <p:txBody>
          <a:bodyPr>
            <a:noAutofit/>
          </a:bodyPr>
          <a:lstStyle/>
          <a:p>
            <a:r>
              <a:rPr lang="hu-HU" sz="1900" dirty="0"/>
              <a:t>az üzleti környezetre vonatkozó várakozások a nagyvállalatoknál kiugróan javultak, másutt romlottak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8A3BDB-C38C-4261-B1D2-B7615C39D0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4431" y="6485919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6F47AE3-DAB6-4935-844A-6EC3F2B06438}"/>
              </a:ext>
            </a:extLst>
          </p:cNvPr>
          <p:cNvSpPr/>
          <p:nvPr/>
        </p:nvSpPr>
        <p:spPr>
          <a:xfrm>
            <a:off x="633031" y="6026135"/>
            <a:ext cx="75840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változásával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F30A6E8F-11ED-4D07-83E0-F79A822D571B}"/>
              </a:ext>
            </a:extLst>
          </p:cNvPr>
          <p:cNvSpPr/>
          <p:nvPr/>
        </p:nvSpPr>
        <p:spPr>
          <a:xfrm>
            <a:off x="8576133" y="3289109"/>
            <a:ext cx="180390" cy="51843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466FFF8-2E15-41C6-833E-07FFA15AFD98}"/>
              </a:ext>
            </a:extLst>
          </p:cNvPr>
          <p:cNvSpPr/>
          <p:nvPr/>
        </p:nvSpPr>
        <p:spPr>
          <a:xfrm rot="10800000">
            <a:off x="8576133" y="3934186"/>
            <a:ext cx="180390" cy="51843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756875"/>
              </p:ext>
            </p:extLst>
          </p:nvPr>
        </p:nvGraphicFramePr>
        <p:xfrm>
          <a:off x="-15139" y="922447"/>
          <a:ext cx="9139570" cy="5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578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3138300-3BBA-449B-9960-1D2B2BDE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 beruházási tervek csak a mezőgazdaságban javultak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A49900-B2C0-4EAC-B789-E6B54173A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4CDD132-646C-4399-95A8-7E9CF82B4795}"/>
              </a:ext>
            </a:extLst>
          </p:cNvPr>
          <p:cNvSpPr/>
          <p:nvPr/>
        </p:nvSpPr>
        <p:spPr>
          <a:xfrm>
            <a:off x="779988" y="6111739"/>
            <a:ext cx="75840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 beruházásokkal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6D338BA4-8D8C-4F09-9329-AEB3B7BB0701}"/>
              </a:ext>
            </a:extLst>
          </p:cNvPr>
          <p:cNvSpPr/>
          <p:nvPr/>
        </p:nvSpPr>
        <p:spPr>
          <a:xfrm>
            <a:off x="8557141" y="2728861"/>
            <a:ext cx="204002" cy="78202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99A9A8D-4E26-420E-B67B-10B2F10A4513}"/>
              </a:ext>
            </a:extLst>
          </p:cNvPr>
          <p:cNvSpPr/>
          <p:nvPr/>
        </p:nvSpPr>
        <p:spPr>
          <a:xfrm rot="10800000">
            <a:off x="8557146" y="3735153"/>
            <a:ext cx="204002" cy="7820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23EDC44-06F6-4FF6-864C-05EF37760878}"/>
              </a:ext>
            </a:extLst>
          </p:cNvPr>
          <p:cNvSpPr txBox="1"/>
          <p:nvPr/>
        </p:nvSpPr>
        <p:spPr>
          <a:xfrm>
            <a:off x="8682335" y="1802487"/>
            <a:ext cx="461665" cy="38653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Tervez beruházást    </a:t>
            </a:r>
            <a:r>
              <a:rPr lang="hu-HU" b="1" dirty="0">
                <a:solidFill>
                  <a:srgbClr val="FF0000"/>
                </a:solidFill>
              </a:rPr>
              <a:t>Elhalasztotta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440799"/>
              </p:ext>
            </p:extLst>
          </p:nvPr>
        </p:nvGraphicFramePr>
        <p:xfrm>
          <a:off x="1" y="899867"/>
          <a:ext cx="9144000" cy="521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6698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011EC9C-BDE0-4E56-8413-1A7FFED2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0" y="310448"/>
            <a:ext cx="7666785" cy="612000"/>
          </a:xfrm>
        </p:spPr>
        <p:txBody>
          <a:bodyPr>
            <a:noAutofit/>
          </a:bodyPr>
          <a:lstStyle/>
          <a:p>
            <a:r>
              <a:rPr lang="hu-HU" sz="1800" dirty="0"/>
              <a:t>A foglalkoztatásbővítési tervek a nagyvállalatoknál kiugróan javultak, a közép és kisvállalatoknál azonban romlottak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8E6320-AED9-48BE-8C1A-5A232CE049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2D50B64-998B-48D5-8E65-C813D3D83B6F}"/>
              </a:ext>
            </a:extLst>
          </p:cNvPr>
          <p:cNvSpPr/>
          <p:nvPr/>
        </p:nvSpPr>
        <p:spPr>
          <a:xfrm>
            <a:off x="779988" y="6086655"/>
            <a:ext cx="75840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9D48E71-B065-4EC0-A389-EF7208874ED6}"/>
              </a:ext>
            </a:extLst>
          </p:cNvPr>
          <p:cNvSpPr/>
          <p:nvPr/>
        </p:nvSpPr>
        <p:spPr>
          <a:xfrm>
            <a:off x="8564647" y="3889322"/>
            <a:ext cx="204002" cy="70270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71CF8CF-B011-4D6A-AC1C-5950FC14655F}"/>
              </a:ext>
            </a:extLst>
          </p:cNvPr>
          <p:cNvSpPr/>
          <p:nvPr/>
        </p:nvSpPr>
        <p:spPr>
          <a:xfrm rot="10800000">
            <a:off x="8564647" y="4885966"/>
            <a:ext cx="204002" cy="70270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679119C-7A71-49DD-A2BF-6F24F3525E56}"/>
              </a:ext>
            </a:extLst>
          </p:cNvPr>
          <p:cNvSpPr txBox="1"/>
          <p:nvPr/>
        </p:nvSpPr>
        <p:spPr>
          <a:xfrm>
            <a:off x="8682335" y="4309373"/>
            <a:ext cx="461665" cy="157323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170662"/>
              </p:ext>
            </p:extLst>
          </p:nvPr>
        </p:nvGraphicFramePr>
        <p:xfrm>
          <a:off x="52911" y="922780"/>
          <a:ext cx="8511736" cy="515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68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B4B34D-0DCF-4BF7-BE2B-56074C3C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mnb</a:t>
            </a:r>
            <a:r>
              <a:rPr lang="hu-HU" dirty="0"/>
              <a:t> vállalati felmérései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608236-9EAD-4840-BC67-1A59EC809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3506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5" name="Tartalom helye 7">
            <a:extLst>
              <a:ext uri="{FF2B5EF4-FFF2-40B4-BE49-F238E27FC236}">
                <a16:creationId xmlns:a16="http://schemas.microsoft.com/office/drawing/2014/main" id="{C0F23E92-2569-4FDC-8E86-4F906A03B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835923"/>
              </p:ext>
            </p:extLst>
          </p:nvPr>
        </p:nvGraphicFramePr>
        <p:xfrm>
          <a:off x="323696" y="1049311"/>
          <a:ext cx="8820304" cy="526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76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3" y="310449"/>
            <a:ext cx="7713259" cy="612000"/>
          </a:xfrm>
        </p:spPr>
        <p:txBody>
          <a:bodyPr>
            <a:noAutofit/>
          </a:bodyPr>
          <a:lstStyle/>
          <a:p>
            <a:r>
              <a:rPr lang="hu-HU" sz="2000" dirty="0"/>
              <a:t>A foglalkoztatási várakozások az iparban és építőiparban javultak, másutt romlottak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5FAA06C-E0DC-4EFD-B1D5-6AAB16355210}"/>
              </a:ext>
            </a:extLst>
          </p:cNvPr>
          <p:cNvSpPr/>
          <p:nvPr/>
        </p:nvSpPr>
        <p:spPr>
          <a:xfrm>
            <a:off x="763659" y="6084797"/>
            <a:ext cx="75840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215631CF-D211-4EE7-9B7A-634DCAEE9341}"/>
              </a:ext>
            </a:extLst>
          </p:cNvPr>
          <p:cNvSpPr/>
          <p:nvPr/>
        </p:nvSpPr>
        <p:spPr>
          <a:xfrm>
            <a:off x="8566130" y="3122740"/>
            <a:ext cx="204002" cy="54023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911157E8-3600-42E9-A2F3-FB3C2D83A453}"/>
              </a:ext>
            </a:extLst>
          </p:cNvPr>
          <p:cNvSpPr/>
          <p:nvPr/>
        </p:nvSpPr>
        <p:spPr>
          <a:xfrm rot="10800000">
            <a:off x="8566130" y="3892141"/>
            <a:ext cx="204002" cy="6160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AE4D132-A870-4A0C-8439-337647CD3495}"/>
              </a:ext>
            </a:extLst>
          </p:cNvPr>
          <p:cNvSpPr txBox="1"/>
          <p:nvPr/>
        </p:nvSpPr>
        <p:spPr>
          <a:xfrm>
            <a:off x="8673809" y="3197363"/>
            <a:ext cx="461665" cy="15930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903200"/>
              </p:ext>
            </p:extLst>
          </p:nvPr>
        </p:nvGraphicFramePr>
        <p:xfrm>
          <a:off x="0" y="922449"/>
          <a:ext cx="9135474" cy="495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504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06C89D-8DEF-48B3-90AE-BAF4E4A0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3"/>
            <a:ext cx="6056100" cy="1740220"/>
          </a:xfrm>
        </p:spPr>
        <p:txBody>
          <a:bodyPr/>
          <a:lstStyle/>
          <a:p>
            <a:r>
              <a:rPr lang="hu-HU" b="1" dirty="0"/>
              <a:t>A 100 legnagyobb exportbevételű vállalat helyzete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0527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B70AFAA-7737-4596-94E8-AE33F13B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25438"/>
            <a:ext cx="7610642" cy="612000"/>
          </a:xfrm>
        </p:spPr>
        <p:txBody>
          <a:bodyPr>
            <a:norm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Főbb megállapítások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C45795-BC3B-4D91-B499-FE1B4B8FE4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5714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A8E1A91E-993A-431B-894E-5E00C5DD12A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32353307"/>
              </p:ext>
            </p:extLst>
          </p:nvPr>
        </p:nvGraphicFramePr>
        <p:xfrm>
          <a:off x="477838" y="1035241"/>
          <a:ext cx="8504314" cy="516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6799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80C34B3-5BBA-4215-93FA-5745F1B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3" y="307371"/>
            <a:ext cx="7714062" cy="612000"/>
          </a:xfrm>
        </p:spPr>
        <p:txBody>
          <a:bodyPr>
            <a:noAutofit/>
          </a:bodyPr>
          <a:lstStyle/>
          <a:p>
            <a:r>
              <a:rPr lang="hu-HU" sz="2000" dirty="0"/>
              <a:t>Az exportárbevétel 104, a kapacitás-kihasználtság 97 százaléka a járvány előtti szintnek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D414056-C6CA-4703-B630-59B0438626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01309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0BC4C72B-1874-48C6-AF89-7DAA46F31520}"/>
              </a:ext>
            </a:extLst>
          </p:cNvPr>
          <p:cNvSpPr/>
          <p:nvPr/>
        </p:nvSpPr>
        <p:spPr>
          <a:xfrm>
            <a:off x="779988" y="6278913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Átlagos exportbevétel és kapacitás-kihasználtság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866687D-023E-49E1-AC60-A3E824902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861065"/>
              </p:ext>
            </p:extLst>
          </p:nvPr>
        </p:nvGraphicFramePr>
        <p:xfrm>
          <a:off x="0" y="919371"/>
          <a:ext cx="9143999" cy="535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592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3E2F292-D4D3-4DE2-B030-21FFC263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800" dirty="0"/>
              <a:t>A válság előtti termelési szinten működő vállalatok aránya júniusra 4 százalékponttal, 76 százalékra mérséklődött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91E8FF3-C330-46C1-94B3-C6966F1825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64D4175F-F2BA-4DAB-BF79-1B517C53DDBF}"/>
              </a:ext>
            </a:extLst>
          </p:cNvPr>
          <p:cNvSpPr/>
          <p:nvPr/>
        </p:nvSpPr>
        <p:spPr>
          <a:xfrm>
            <a:off x="629081" y="6237289"/>
            <a:ext cx="788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válság előtti termelési szinten működő válaszadók aránya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2688733-A9FC-4F58-B5C2-8EEF94B3B1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940864"/>
              </p:ext>
            </p:extLst>
          </p:nvPr>
        </p:nvGraphicFramePr>
        <p:xfrm>
          <a:off x="-67106" y="922447"/>
          <a:ext cx="9211106" cy="531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293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A7EC1C31-80E1-4BAF-B758-3984DA00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712"/>
            <a:ext cx="8235773" cy="612000"/>
          </a:xfrm>
        </p:spPr>
        <p:txBody>
          <a:bodyPr>
            <a:noAutofit/>
          </a:bodyPr>
          <a:lstStyle/>
          <a:p>
            <a:r>
              <a:rPr lang="hu-HU" sz="2000" dirty="0"/>
              <a:t>A termelési szint növelésében akadályt tapasztalók aránya fokozatosan csökkent az elmúlt 3 hónapban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AACD3AF-B7A1-48B9-80B8-06EE9B3666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79955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8F8E88B5-680E-4095-8359-C9EC9AEADC3B}"/>
              </a:ext>
            </a:extLst>
          </p:cNvPr>
          <p:cNvSpPr/>
          <p:nvPr/>
        </p:nvSpPr>
        <p:spPr>
          <a:xfrm>
            <a:off x="491003" y="6237288"/>
            <a:ext cx="8161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termelési szint növelését akadályozó tényezők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E9C8F19-EF33-4D24-B4E0-5FEC47969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890284"/>
              </p:ext>
            </p:extLst>
          </p:nvPr>
        </p:nvGraphicFramePr>
        <p:xfrm>
          <a:off x="0" y="926712"/>
          <a:ext cx="9144000" cy="531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9056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45324B-6843-4354-8A92-924D4FA9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279577"/>
            <a:ext cx="5736358" cy="2298834"/>
          </a:xfrm>
        </p:spPr>
        <p:txBody>
          <a:bodyPr/>
          <a:lstStyle/>
          <a:p>
            <a:r>
              <a:rPr lang="hu-HU" dirty="0"/>
              <a:t>Köszönjük minden közreműködőnek a kitöltésben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183732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B70AFAA-7737-4596-94E8-AE33F13B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eredmények a gazdaság 2021. évi </a:t>
            </a:r>
            <a:r>
              <a:rPr lang="hu-HU" sz="2400" dirty="0" err="1"/>
              <a:t>újraindulását</a:t>
            </a:r>
            <a:r>
              <a:rPr lang="hu-HU" sz="2400" dirty="0"/>
              <a:t> tükrözik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C45795-BC3B-4D91-B499-FE1B4B8FE4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515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A8E1A91E-993A-431B-894E-5E00C5DD12A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81493876"/>
              </p:ext>
            </p:extLst>
          </p:nvPr>
        </p:nvGraphicFramePr>
        <p:xfrm>
          <a:off x="161848" y="1049311"/>
          <a:ext cx="8820304" cy="526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79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25438"/>
            <a:ext cx="7610642" cy="612000"/>
          </a:xfrm>
        </p:spPr>
        <p:txBody>
          <a:bodyPr>
            <a:noAutofit/>
          </a:bodyPr>
          <a:lstStyle/>
          <a:p>
            <a:r>
              <a:rPr lang="hu-HU" sz="2200" dirty="0"/>
              <a:t>Az </a:t>
            </a:r>
            <a:r>
              <a:rPr lang="hu-HU" sz="2200" dirty="0" err="1"/>
              <a:t>mnb</a:t>
            </a:r>
            <a:r>
              <a:rPr lang="hu-HU" sz="2200" dirty="0"/>
              <a:t> </a:t>
            </a:r>
            <a:r>
              <a:rPr lang="hu-HU" sz="2200" dirty="0" err="1"/>
              <a:t>konjunktÚra</a:t>
            </a:r>
            <a:r>
              <a:rPr lang="hu-HU" sz="2200" dirty="0"/>
              <a:t> indexe 3 ponttal nőtt májusról júniusra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94" y="6490721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9C42FF4-1ED7-4CFD-A338-2F7652C24DEF}"/>
              </a:ext>
            </a:extLst>
          </p:cNvPr>
          <p:cNvSpPr/>
          <p:nvPr/>
        </p:nvSpPr>
        <p:spPr>
          <a:xfrm>
            <a:off x="15752" y="6215547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helyzet, a várakozások és az MNB konjunktúra indexe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0FE1926-3A9A-4E74-9CA0-ABD85A2F0232}"/>
              </a:ext>
            </a:extLst>
          </p:cNvPr>
          <p:cNvSpPr/>
          <p:nvPr/>
        </p:nvSpPr>
        <p:spPr>
          <a:xfrm>
            <a:off x="399100" y="5647984"/>
            <a:ext cx="834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846265"/>
              </p:ext>
            </p:extLst>
          </p:nvPr>
        </p:nvGraphicFramePr>
        <p:xfrm>
          <a:off x="0" y="918264"/>
          <a:ext cx="9128246" cy="4729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60" y="311788"/>
            <a:ext cx="7689715" cy="612000"/>
          </a:xfrm>
        </p:spPr>
        <p:txBody>
          <a:bodyPr>
            <a:noAutofit/>
          </a:bodyPr>
          <a:lstStyle/>
          <a:p>
            <a:r>
              <a:rPr lang="hu-HU" sz="1800" dirty="0"/>
              <a:t>A jelenlegi helyzet megítélése a nagyvállalatoknál számottevően javult, a középvállalatoknál azonban romlott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94" y="6490721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186A0CF-C284-4680-AF26-FF28FECB416C}"/>
              </a:ext>
            </a:extLst>
          </p:cNvPr>
          <p:cNvSpPr/>
          <p:nvPr/>
        </p:nvSpPr>
        <p:spPr>
          <a:xfrm>
            <a:off x="478174" y="5787621"/>
            <a:ext cx="834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5F1E777-9332-46F0-B550-C4B81158C786}"/>
              </a:ext>
            </a:extLst>
          </p:cNvPr>
          <p:cNvSpPr/>
          <p:nvPr/>
        </p:nvSpPr>
        <p:spPr>
          <a:xfrm>
            <a:off x="-139148" y="6347496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 indexe vállalatméret szerint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785084"/>
              </p:ext>
            </p:extLst>
          </p:nvPr>
        </p:nvGraphicFramePr>
        <p:xfrm>
          <a:off x="1" y="938706"/>
          <a:ext cx="9112494" cy="484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63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07" y="304901"/>
            <a:ext cx="7792549" cy="612000"/>
          </a:xfrm>
        </p:spPr>
        <p:txBody>
          <a:bodyPr>
            <a:noAutofit/>
          </a:bodyPr>
          <a:lstStyle/>
          <a:p>
            <a:r>
              <a:rPr lang="hu-HU" sz="1800" dirty="0"/>
              <a:t>A jelenlegi helyzet legnagyobb mértékben a megvalósított beruházások kapcsán javult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6124" y="645702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5970374"/>
            <a:ext cx="91124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*Az első két felmérésben nem szerepelt ez a kérdés</a:t>
            </a:r>
          </a:p>
          <a:p>
            <a:pPr algn="ctr"/>
            <a:r>
              <a:rPr lang="hu-HU" sz="2000" b="1" cap="all" dirty="0"/>
              <a:t>A jelenlegi helyzet alindexei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670302"/>
              </p:ext>
            </p:extLst>
          </p:nvPr>
        </p:nvGraphicFramePr>
        <p:xfrm>
          <a:off x="0" y="916901"/>
          <a:ext cx="9112495" cy="505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7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100" dirty="0"/>
              <a:t>A beruházások kivételével minden alindexben javultak a várakozások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3731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73C3CB4-AA04-4B7F-B848-7DA7DCBCB7F7}"/>
              </a:ext>
            </a:extLst>
          </p:cNvPr>
          <p:cNvSpPr/>
          <p:nvPr/>
        </p:nvSpPr>
        <p:spPr>
          <a:xfrm>
            <a:off x="31506" y="6269537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alindexei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206775"/>
              </p:ext>
            </p:extLst>
          </p:nvPr>
        </p:nvGraphicFramePr>
        <p:xfrm>
          <a:off x="31505" y="922448"/>
          <a:ext cx="9112495" cy="534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042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70C5D8F-DC25-4F79-940F-5A7DE3F3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800" dirty="0"/>
              <a:t>A nagyvállalatok várakozásai jelentősen javultak, a többi méretkategóriában kissé romlottak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54C2B69-C3A6-4FDC-915A-7E59A6D0D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65975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DA8FA6A-60BB-4F99-ACEA-8AC53F30853B}"/>
              </a:ext>
            </a:extLst>
          </p:cNvPr>
          <p:cNvSpPr/>
          <p:nvPr/>
        </p:nvSpPr>
        <p:spPr>
          <a:xfrm>
            <a:off x="478174" y="5787621"/>
            <a:ext cx="834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224B0E6-D9AD-4FE7-A5A0-510A7DEAF52D}"/>
              </a:ext>
            </a:extLst>
          </p:cNvPr>
          <p:cNvSpPr/>
          <p:nvPr/>
        </p:nvSpPr>
        <p:spPr>
          <a:xfrm>
            <a:off x="94825" y="6359909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indexe vállalatméret szerint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619123"/>
              </p:ext>
            </p:extLst>
          </p:nvPr>
        </p:nvGraphicFramePr>
        <p:xfrm>
          <a:off x="0" y="922448"/>
          <a:ext cx="9112495" cy="497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60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4677F3-E60F-43ED-BE54-5EB930DC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Termelés és kereslet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5098486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16581</TotalTime>
  <Words>1002</Words>
  <Application>Microsoft Office PowerPoint</Application>
  <PresentationFormat>Diavetítés a képernyőre (4:3 oldalarány)</PresentationFormat>
  <Paragraphs>102</Paragraphs>
  <Slides>26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Calibri</vt:lpstr>
      <vt:lpstr>MNB téma 4_3 új</vt:lpstr>
      <vt:lpstr>MNB téma 4_3 nyomtatásra</vt:lpstr>
      <vt:lpstr>Konjunktúra felmérés  Az mnb vállalati felméréseinek eredményei</vt:lpstr>
      <vt:lpstr>Az mnb vállalati felmérései</vt:lpstr>
      <vt:lpstr>Az eredmények a gazdaság 2021. évi újraindulását tükrözik</vt:lpstr>
      <vt:lpstr>Az mnb konjunktÚra indexe 3 ponttal nőtt májusról júniusra</vt:lpstr>
      <vt:lpstr>A jelenlegi helyzet megítélése a nagyvállalatoknál számottevően javult, a középvállalatoknál azonban romlott</vt:lpstr>
      <vt:lpstr>A jelenlegi helyzet legnagyobb mértékben a megvalósított beruházások kapcsán javult az előző hónaphoz képest</vt:lpstr>
      <vt:lpstr>A beruházások kivételével minden alindexben javultak a várakozások az előző hónaphoz képest</vt:lpstr>
      <vt:lpstr>A nagyvállalatok várakozásai jelentősen javultak, a többi méretkategóriában kissé romlottak az előző hónaphoz képest</vt:lpstr>
      <vt:lpstr>Termelés és kereslet</vt:lpstr>
      <vt:lpstr>A termelési szint a kisebb vállalatoknál kismértékben nőtt, a nagyobbaknál csökkent az előző hónaphoz képest</vt:lpstr>
      <vt:lpstr>Minden tevékenységi körben nőtt az áltagos kapacitás-kihasználtság az előző hónaphoz képest</vt:lpstr>
      <vt:lpstr>A termelési szintre vonatkozó várakozások a nagyvállalatoknál jelentősen javultak, a kisebb cégeknél enyhén romlottak</vt:lpstr>
      <vt:lpstr>Az átlagos bevételi szint a kisvállalatoknál enyhén nőtt, a nagyobbaknál kismértékben csökkent</vt:lpstr>
      <vt:lpstr>A januári 17-ről júniusra 29 százalékra nőtt a munkaerőhiány miatt problémákkal küzdő válaszadók aránya</vt:lpstr>
      <vt:lpstr>Üzleti környezet, beruházások, foglalkoztatás</vt:lpstr>
      <vt:lpstr>Az üzleti környezet jelentősen javult a nagyvállalatok körében, ugyanakkor romlott a közepes és mikrocégek esetén</vt:lpstr>
      <vt:lpstr>az üzleti környezetre vonatkozó várakozások a nagyvállalatoknál kiugróan javultak, másutt romlottak</vt:lpstr>
      <vt:lpstr>A beruházási tervek csak a mezőgazdaságban javultak az előző hónaphoz képest</vt:lpstr>
      <vt:lpstr>A foglalkoztatásbővítési tervek a nagyvállalatoknál kiugróan javultak, a közép és kisvállalatoknál azonban romlottak</vt:lpstr>
      <vt:lpstr>A foglalkoztatási várakozások az iparban és építőiparban javultak, másutt romlottak az előző hónaphoz képest</vt:lpstr>
      <vt:lpstr>A 100 legnagyobb exportbevételű vállalat helyzete</vt:lpstr>
      <vt:lpstr>Főbb megállapítások</vt:lpstr>
      <vt:lpstr>Az exportárbevétel 104, a kapacitás-kihasználtság 97 százaléka a járvány előtti szintnek</vt:lpstr>
      <vt:lpstr>A válság előtti termelési szinten működő vállalatok aránya júniusra 4 százalékponttal, 76 százalékra mérséklődött</vt:lpstr>
      <vt:lpstr>A termelési szint növelésében akadályt tapasztalók aránya fokozatosan csökkent az elmúlt 3 hónapban</vt:lpstr>
      <vt:lpstr>Köszönjük minden közreműködőnek a kitöltésben való részvételt!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Fekete Ádám</dc:creator>
  <cp:lastModifiedBy>Nyitrai Tamás</cp:lastModifiedBy>
  <cp:revision>1576</cp:revision>
  <dcterms:created xsi:type="dcterms:W3CDTF">2020-04-06T05:19:02Z</dcterms:created>
  <dcterms:modified xsi:type="dcterms:W3CDTF">2021-07-05T12:56:07Z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feketea@mnb.hu</vt:lpwstr>
  </property>
  <property fmtid="{D5CDD505-2E9C-101B-9397-08002B2CF9AE}" pid="6" name="MSIP_Label_b0d11092-50c9-4e74-84b5-b1af078dc3d0_SetDate">
    <vt:lpwstr>2020-04-06T08:02:34.1071123+02:00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