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4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3910" autoAdjust="0"/>
  </p:normalViewPr>
  <p:slideViewPr>
    <p:cSldViewPr snapToGrid="0">
      <p:cViewPr varScale="1">
        <p:scale>
          <a:sx n="68" d="100"/>
          <a:sy n="68" d="100"/>
        </p:scale>
        <p:origin x="15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Srv2\mnb\FISCAL\Versenyk&#233;pess&#233;g\V&#225;llalati%20felm&#233;r&#233;sek\Felm&#233;r&#233;sek\Konjunkt&#250;rafelm&#233;r&#233;s\8.%20k&#246;r\Input\&#193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 helyzet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308-47F6-9444-93D707488F6E}"/>
              </c:ext>
            </c:extLst>
          </c:dPt>
          <c:dLbls>
            <c:dLbl>
              <c:idx val="4"/>
              <c:layout>
                <c:manualLayout>
                  <c:x val="-7.7280160623425381E-2"/>
                  <c:y val="-6.6020159871063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308-47F6-9444-93D707488F6E}"/>
                </c:ext>
              </c:extLst>
            </c:dLbl>
            <c:dLbl>
              <c:idx val="7"/>
              <c:layout>
                <c:manualLayout>
                  <c:x val="-3.0098456031905307E-2"/>
                  <c:y val="-5.2539769275154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308-47F6-9444-93D707488F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Indexek!$B$4:$I$4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Indexek!$B$5:$I$5</c:f>
              <c:numCache>
                <c:formatCode>General\ "pont"</c:formatCode>
                <c:ptCount val="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08-47F6-9444-93D707488F6E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0308-47F6-9444-93D707488F6E}"/>
              </c:ext>
            </c:extLst>
          </c:dPt>
          <c:dLbls>
            <c:dLbl>
              <c:idx val="0"/>
              <c:layout>
                <c:manualLayout>
                  <c:x val="-5.8122823174359343E-2"/>
                  <c:y val="-6.6020159871063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308-47F6-9444-93D707488F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Indexek!$B$4:$I$4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Indexek!$B$6:$I$6</c:f>
              <c:numCache>
                <c:formatCode>General\ "pont"</c:formatCode>
                <c:ptCount val="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308-47F6-9444-93D707488F6E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0308-47F6-9444-93D707488F6E}"/>
              </c:ext>
            </c:extLst>
          </c:dPt>
          <c:dLbls>
            <c:dLbl>
              <c:idx val="1"/>
              <c:layout>
                <c:manualLayout>
                  <c:x val="-5.9189741032365698E-2"/>
                  <c:y val="-3.3667222440880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308-47F6-9444-93D707488F6E}"/>
                </c:ext>
              </c:extLst>
            </c:dLbl>
            <c:dLbl>
              <c:idx val="3"/>
              <c:layout>
                <c:manualLayout>
                  <c:x val="-6.2015866133352436E-2"/>
                  <c:y val="-5.5235847394336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308-47F6-9444-93D707488F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Indexek!$B$4:$I$4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Indexek!$B$7:$I$7</c:f>
              <c:numCache>
                <c:formatCode>General\ "pont"</c:formatCode>
                <c:ptCount val="8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308-47F6-9444-93D707488F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913888888888888"/>
          <c:y val="0"/>
          <c:w val="0.62940026246719161"/>
          <c:h val="0.8236976312085760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verzió'!$B$145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66666666666666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5.4456919630661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C938-40EC-8E78-9B1C43AFF4A0}"/>
                </c:ext>
              </c:extLst>
            </c:dLbl>
            <c:dLbl>
              <c:idx val="1"/>
              <c:layout>
                <c:manualLayout>
                  <c:x val="-1.0185067526415994E-16"/>
                  <c:y val="2.7259582738192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938-40EC-8E78-9B1C43AFF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verzió'!$B$146:$B$153</c:f>
              <c:numCache>
                <c:formatCode>0%</c:formatCode>
                <c:ptCount val="8"/>
                <c:pt idx="0">
                  <c:v>0.12</c:v>
                </c:pt>
                <c:pt idx="1">
                  <c:v>0.37</c:v>
                </c:pt>
                <c:pt idx="2">
                  <c:v>0.3</c:v>
                </c:pt>
                <c:pt idx="3">
                  <c:v>0.25</c:v>
                </c:pt>
                <c:pt idx="4">
                  <c:v>0.23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8-40EC-8E78-9B1C43AFF4A0}"/>
            </c:ext>
          </c:extLst>
        </c:ser>
        <c:ser>
          <c:idx val="1"/>
          <c:order val="1"/>
          <c:tx>
            <c:strRef>
              <c:f>'Új verzió'!$C$145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938-40EC-8E78-9B1C43AFF4A0}"/>
              </c:ext>
            </c:extLst>
          </c:dPt>
          <c:dLbls>
            <c:delete val="1"/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verzió'!$C$146:$C$153</c:f>
              <c:numCache>
                <c:formatCode>0%</c:formatCode>
                <c:ptCount val="8"/>
                <c:pt idx="0">
                  <c:v>0.13</c:v>
                </c:pt>
                <c:pt idx="1">
                  <c:v>0.41</c:v>
                </c:pt>
                <c:pt idx="2">
                  <c:v>0.28999999999999998</c:v>
                </c:pt>
                <c:pt idx="3">
                  <c:v>0.21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38-40EC-8E78-9B1C43AFF4A0}"/>
            </c:ext>
          </c:extLst>
        </c:ser>
        <c:ser>
          <c:idx val="2"/>
          <c:order val="2"/>
          <c:tx>
            <c:strRef>
              <c:f>'Új verzió'!$D$145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38-40EC-8E78-9B1C43AFF4A0}"/>
              </c:ext>
            </c:extLst>
          </c:dPt>
          <c:dLbls>
            <c:delete val="1"/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verzió'!$D$146:$D$153</c:f>
              <c:numCache>
                <c:formatCode>0%</c:formatCode>
                <c:ptCount val="8"/>
                <c:pt idx="0">
                  <c:v>0.12</c:v>
                </c:pt>
                <c:pt idx="1">
                  <c:v>0.4</c:v>
                </c:pt>
                <c:pt idx="2">
                  <c:v>0.27</c:v>
                </c:pt>
                <c:pt idx="3">
                  <c:v>0.2</c:v>
                </c:pt>
                <c:pt idx="4">
                  <c:v>0.22</c:v>
                </c:pt>
                <c:pt idx="5">
                  <c:v>0.14000000000000001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38-40EC-8E78-9B1C43AFF4A0}"/>
            </c:ext>
          </c:extLst>
        </c:ser>
        <c:ser>
          <c:idx val="3"/>
          <c:order val="3"/>
          <c:tx>
            <c:strRef>
              <c:f>'Új verzió'!$E$145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938-40EC-8E78-9B1C43AFF4A0}"/>
              </c:ext>
            </c:extLst>
          </c:dPt>
          <c:dLbls>
            <c:delete val="1"/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verzió'!$E$146:$E$153</c:f>
              <c:numCache>
                <c:formatCode>0%</c:formatCode>
                <c:ptCount val="8"/>
                <c:pt idx="0">
                  <c:v>0.1</c:v>
                </c:pt>
                <c:pt idx="1">
                  <c:v>0.44</c:v>
                </c:pt>
                <c:pt idx="2">
                  <c:v>0.26</c:v>
                </c:pt>
                <c:pt idx="3">
                  <c:v>0.18</c:v>
                </c:pt>
                <c:pt idx="4">
                  <c:v>0.23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938-40EC-8E78-9B1C43AFF4A0}"/>
            </c:ext>
          </c:extLst>
        </c:ser>
        <c:ser>
          <c:idx val="4"/>
          <c:order val="4"/>
          <c:tx>
            <c:strRef>
              <c:f>'Új verzió'!$F$145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938-40EC-8E78-9B1C43AFF4A0}"/>
              </c:ext>
            </c:extLst>
          </c:dPt>
          <c:dLbls>
            <c:delete val="1"/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verzió'!$F$146:$F$153</c:f>
              <c:numCache>
                <c:formatCode>0%</c:formatCode>
                <c:ptCount val="8"/>
                <c:pt idx="0">
                  <c:v>0.10459</c:v>
                </c:pt>
                <c:pt idx="1">
                  <c:v>0.47159000000000001</c:v>
                </c:pt>
                <c:pt idx="2">
                  <c:v>0.1988</c:v>
                </c:pt>
                <c:pt idx="3">
                  <c:v>0.18665000000000001</c:v>
                </c:pt>
                <c:pt idx="4">
                  <c:v>0.21729999999999999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38-40EC-8E78-9B1C43AFF4A0}"/>
            </c:ext>
          </c:extLst>
        </c:ser>
        <c:ser>
          <c:idx val="5"/>
          <c:order val="5"/>
          <c:tx>
            <c:strRef>
              <c:f>'Új verzió'!$G$145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938-40EC-8E78-9B1C43AFF4A0}"/>
              </c:ext>
            </c:extLst>
          </c:dPt>
          <c:dLbls>
            <c:delete val="1"/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verzió'!$G$146:$G$153</c:f>
              <c:numCache>
                <c:formatCode>0%</c:formatCode>
                <c:ptCount val="8"/>
                <c:pt idx="0">
                  <c:v>0.15</c:v>
                </c:pt>
                <c:pt idx="1">
                  <c:v>0.5</c:v>
                </c:pt>
                <c:pt idx="2">
                  <c:v>0.19</c:v>
                </c:pt>
                <c:pt idx="3">
                  <c:v>0.1</c:v>
                </c:pt>
                <c:pt idx="4">
                  <c:v>0.24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938-40EC-8E78-9B1C43AFF4A0}"/>
            </c:ext>
          </c:extLst>
        </c:ser>
        <c:ser>
          <c:idx val="6"/>
          <c:order val="6"/>
          <c:tx>
            <c:strRef>
              <c:f>'Új verzió'!$H$145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938-40EC-8E78-9B1C43AFF4A0}"/>
              </c:ext>
            </c:extLst>
          </c:dPt>
          <c:dLbls>
            <c:delete val="1"/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verzió'!$H$146:$H$153</c:f>
              <c:numCache>
                <c:formatCode>0%</c:formatCode>
                <c:ptCount val="8"/>
                <c:pt idx="0">
                  <c:v>0.12945000000000001</c:v>
                </c:pt>
                <c:pt idx="1">
                  <c:v>0.53129444999999997</c:v>
                </c:pt>
                <c:pt idx="2">
                  <c:v>0.169986</c:v>
                </c:pt>
                <c:pt idx="3">
                  <c:v>0.105263</c:v>
                </c:pt>
                <c:pt idx="4">
                  <c:v>0.18776699999999999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938-40EC-8E78-9B1C43AFF4A0}"/>
            </c:ext>
          </c:extLst>
        </c:ser>
        <c:ser>
          <c:idx val="7"/>
          <c:order val="7"/>
          <c:tx>
            <c:strRef>
              <c:f>'Új verzió'!$I$145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verzió'!$A$146:$A$153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verzió'!$I$146:$I$153</c:f>
              <c:numCache>
                <c:formatCode>0%</c:formatCode>
                <c:ptCount val="8"/>
                <c:pt idx="0">
                  <c:v>0.15238915195867414</c:v>
                </c:pt>
                <c:pt idx="1">
                  <c:v>0.5501506672406371</c:v>
                </c:pt>
                <c:pt idx="2">
                  <c:v>0.21093413689195006</c:v>
                </c:pt>
                <c:pt idx="3">
                  <c:v>0.10546706844597503</c:v>
                </c:pt>
                <c:pt idx="4">
                  <c:v>0.22858372793801118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C938-40EC-8E78-9B1C43AFF4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75130011468722"/>
          <c:y val="4.1872403223647728E-2"/>
          <c:w val="0.7910611329833771"/>
          <c:h val="0.7539092781438638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verzió'!$B$158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1.1111111111111112E-2"/>
                  <c:y val="4.1905193212431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223-4484-B528-F44EA1ADD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verzió'!$A$159:$A$166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verzió'!$B$159:$B$166</c:f>
              <c:numCache>
                <c:formatCode>General\ "pont"</c:formatCode>
                <c:ptCount val="8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23-4484-B528-F44EA1ADD329}"/>
            </c:ext>
          </c:extLst>
        </c:ser>
        <c:ser>
          <c:idx val="1"/>
          <c:order val="1"/>
          <c:tx>
            <c:strRef>
              <c:f>'Új verzió'!$C$158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0"/>
                  <c:y val="-1.30953728788847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23-4484-B528-F44EA1ADD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verzió'!$A$159:$A$166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verzió'!$C$159:$C$166</c:f>
              <c:numCache>
                <c:formatCode>General\ "pont"</c:formatCode>
                <c:ptCount val="8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23-4484-B528-F44EA1ADD329}"/>
            </c:ext>
          </c:extLst>
        </c:ser>
        <c:ser>
          <c:idx val="2"/>
          <c:order val="2"/>
          <c:tx>
            <c:strRef>
              <c:f>'Új verzió'!$D$158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1.3888887369982715E-3"/>
                  <c:y val="-5.23814915155386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23-4484-B528-F44EA1ADD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verzió'!$A$159:$A$166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verzió'!$D$159:$D$166</c:f>
              <c:numCache>
                <c:formatCode>General\ "pont"</c:formatCode>
                <c:ptCount val="8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23-4484-B528-F44EA1ADD329}"/>
            </c:ext>
          </c:extLst>
        </c:ser>
        <c:ser>
          <c:idx val="3"/>
          <c:order val="3"/>
          <c:tx>
            <c:strRef>
              <c:f>'Új verzió'!$E$158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6.9444444444445464E-3"/>
                  <c:y val="5.2381491515538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223-4484-B528-F44EA1ADD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verzió'!$A$159:$A$166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verzió'!$E$159:$E$166</c:f>
              <c:numCache>
                <c:formatCode>General\ "pont"</c:formatCode>
                <c:ptCount val="8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23-4484-B528-F44EA1ADD329}"/>
            </c:ext>
          </c:extLst>
        </c:ser>
        <c:ser>
          <c:idx val="4"/>
          <c:order val="4"/>
          <c:tx>
            <c:strRef>
              <c:f>'Új verzió'!$F$158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5.5555555555556572E-3"/>
                  <c:y val="-7.8572237273307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223-4484-B528-F44EA1ADD3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verzió'!$A$159:$A$166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verzió'!$F$159:$F$166</c:f>
              <c:numCache>
                <c:formatCode>General\ "pont"</c:formatCode>
                <c:ptCount val="8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223-4484-B528-F44EA1ADD3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Kedvezőbb</a:t>
                </a:r>
                <a:r>
                  <a:rPr lang="hu-HU" b="1" dirty="0"/>
                  <a:t>  </a:t>
                </a:r>
                <a:r>
                  <a:rPr lang="hu-HU" b="1" dirty="0">
                    <a:solidFill>
                      <a:srgbClr val="FF0000"/>
                    </a:solidFill>
                  </a:rPr>
                  <a:t>Gyengébb</a:t>
                </a:r>
              </a:p>
            </c:rich>
          </c:tx>
          <c:layout>
            <c:manualLayout>
              <c:xMode val="edge"/>
              <c:yMode val="edge"/>
              <c:x val="0.96531244911281178"/>
              <c:y val="2.498267183139923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8843020457933211"/>
          <c:h val="0.783027514819074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verzió'!$B$169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1.3918676134436142E-3"/>
                  <c:y val="1.6851735624512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BD-44A4-B8FC-F02EA6CECC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verzió'!$A$170:$A$177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verzió'!$B$170:$B$177</c:f>
              <c:numCache>
                <c:formatCode>General\ "pont"</c:formatCode>
                <c:ptCount val="8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BD-44A4-B8FC-F02EA6CECCD5}"/>
            </c:ext>
          </c:extLst>
        </c:ser>
        <c:ser>
          <c:idx val="1"/>
          <c:order val="1"/>
          <c:tx>
            <c:strRef>
              <c:f>'Új verzió'!$C$169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verzió'!$A$170:$A$177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verzió'!$C$170:$C$177</c:f>
              <c:numCache>
                <c:formatCode>General\ "pont"</c:formatCode>
                <c:ptCount val="8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BD-44A4-B8FC-F02EA6CECCD5}"/>
            </c:ext>
          </c:extLst>
        </c:ser>
        <c:ser>
          <c:idx val="2"/>
          <c:order val="2"/>
          <c:tx>
            <c:strRef>
              <c:f>'Új verzió'!$D$169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verzió'!$A$170:$A$177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verzió'!$D$170:$D$177</c:f>
              <c:numCache>
                <c:formatCode>General\ "pont"</c:formatCode>
                <c:ptCount val="8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BD-44A4-B8FC-F02EA6CECCD5}"/>
            </c:ext>
          </c:extLst>
        </c:ser>
        <c:ser>
          <c:idx val="3"/>
          <c:order val="3"/>
          <c:tx>
            <c:strRef>
              <c:f>'Új verzió'!$E$169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2.7837352268872285E-3"/>
                  <c:y val="-3.12960804455228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BD-44A4-B8FC-F02EA6CECC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verzió'!$A$170:$A$177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verzió'!$E$170:$E$177</c:f>
              <c:numCache>
                <c:formatCode>General\ "pont"</c:formatCode>
                <c:ptCount val="8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BD-44A4-B8FC-F02EA6CECCD5}"/>
            </c:ext>
          </c:extLst>
        </c:ser>
        <c:ser>
          <c:idx val="4"/>
          <c:order val="4"/>
          <c:tx>
            <c:strRef>
              <c:f>'Új verzió'!$F$169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BD-44A4-B8FC-F02EA6CECC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verzió'!$A$170:$A$177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verzió'!$F$170:$F$177</c:f>
              <c:numCache>
                <c:formatCode>General\ "pont"</c:formatCode>
                <c:ptCount val="8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BD-44A4-B8FC-F02EA6CEC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2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Javul</a:t>
                </a:r>
                <a:r>
                  <a:rPr lang="hu-HU"/>
                  <a:t> </a:t>
                </a:r>
                <a:r>
                  <a:rPr lang="hu-HU" baseline="0"/>
                  <a:t>  </a:t>
                </a:r>
                <a:r>
                  <a:rPr lang="hu-HU" b="1" baseline="0">
                    <a:solidFill>
                      <a:srgbClr val="FF0000"/>
                    </a:solidFill>
                  </a:rPr>
                  <a:t>Romlik</a:t>
                </a:r>
                <a:endParaRPr lang="hu-HU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827871348909321"/>
              <c:y val="0.443769132359294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2365255905511814"/>
          <c:h val="0.7440376729691975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verzió'!$L$189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2.6388888888888889E-2"/>
                  <c:y val="4.40522607038225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FD-4816-A21F-C2D05584E0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verzió'!$K$190:$K$197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verzió'!$L$190:$L$197</c:f>
              <c:numCache>
                <c:formatCode>General\ "pont"</c:formatCode>
                <c:ptCount val="8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FD-4816-A21F-C2D05584E054}"/>
            </c:ext>
          </c:extLst>
        </c:ser>
        <c:ser>
          <c:idx val="1"/>
          <c:order val="1"/>
          <c:tx>
            <c:strRef>
              <c:f>'Új verzió'!$M$189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verzió'!$K$190:$K$197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verzió'!$M$190:$M$197</c:f>
              <c:numCache>
                <c:formatCode>General\ "pont"</c:formatCode>
                <c:ptCount val="8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FD-4816-A21F-C2D05584E054}"/>
            </c:ext>
          </c:extLst>
        </c:ser>
        <c:ser>
          <c:idx val="2"/>
          <c:order val="2"/>
          <c:tx>
            <c:strRef>
              <c:f>'Új verzió'!$N$189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5.2777777777777882E-2"/>
                  <c:y val="5.38416519713385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FD-4816-A21F-C2D05584E0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verzió'!$K$190:$K$197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verzió'!$N$190:$N$197</c:f>
              <c:numCache>
                <c:formatCode>General\ "pont"</c:formatCode>
                <c:ptCount val="8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FD-4816-A21F-C2D05584E054}"/>
            </c:ext>
          </c:extLst>
        </c:ser>
        <c:ser>
          <c:idx val="3"/>
          <c:order val="3"/>
          <c:tx>
            <c:strRef>
              <c:f>'Új verzió'!$O$189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2.9166666666666768E-2"/>
                  <c:y val="-4.8946956337580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FD-4816-A21F-C2D05584E0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verzió'!$K$190:$K$197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verzió'!$O$190:$O$197</c:f>
              <c:numCache>
                <c:formatCode>General\ "pont"</c:formatCode>
                <c:ptCount val="8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FD-4816-A21F-C2D05584E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Tervez beruházást</a:t>
                </a:r>
                <a:r>
                  <a:rPr lang="hu-HU" b="1" baseline="0" dirty="0">
                    <a:solidFill>
                      <a:srgbClr val="00B050"/>
                    </a:solidFill>
                  </a:rPr>
                  <a:t>     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Elhalasztotta</a:t>
                </a:r>
                <a:endParaRPr lang="hu-HU" b="1" dirty="0">
                  <a:solidFill>
                    <a:srgbClr val="00B05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84421433116953"/>
              <c:y val="0.22559787069177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6292308525384298"/>
          <c:w val="0.71372287839020132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3.909739833359329E-2"/>
          <c:w val="0.81741535433070867"/>
          <c:h val="0.839256837293311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verzió'!$B$208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5.2777777777777882E-2"/>
                  <c:y val="-5.3801020948507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392-4010-BAF9-4B94F7035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verzió'!$A$209:$A$216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verzió'!$B$209:$B$216</c:f>
              <c:numCache>
                <c:formatCode>General\ "pont"</c:formatCode>
                <c:ptCount val="8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92-4010-BAF9-4B94F7035591}"/>
            </c:ext>
          </c:extLst>
        </c:ser>
        <c:ser>
          <c:idx val="1"/>
          <c:order val="1"/>
          <c:tx>
            <c:strRef>
              <c:f>'Új verzió'!$C$208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92-4010-BAF9-4B94F7035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verzió'!$A$209:$A$216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verzió'!$C$209:$C$216</c:f>
              <c:numCache>
                <c:formatCode>General\ "pont"</c:formatCode>
                <c:ptCount val="8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92-4010-BAF9-4B94F7035591}"/>
            </c:ext>
          </c:extLst>
        </c:ser>
        <c:ser>
          <c:idx val="2"/>
          <c:order val="2"/>
          <c:tx>
            <c:strRef>
              <c:f>'Új verzió'!$D$208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92-4010-BAF9-4B94F7035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verzió'!$A$209:$A$216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verzió'!$D$209:$D$216</c:f>
              <c:numCache>
                <c:formatCode>General\ "pont"</c:formatCode>
                <c:ptCount val="8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92-4010-BAF9-4B94F7035591}"/>
            </c:ext>
          </c:extLst>
        </c:ser>
        <c:ser>
          <c:idx val="3"/>
          <c:order val="3"/>
          <c:tx>
            <c:strRef>
              <c:f>'Új verzió'!$E$208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92-4010-BAF9-4B94F7035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verzió'!$A$209:$A$216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verzió'!$E$209:$E$216</c:f>
              <c:numCache>
                <c:formatCode>General\ "pont"</c:formatCode>
                <c:ptCount val="8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92-4010-BAF9-4B94F7035591}"/>
            </c:ext>
          </c:extLst>
        </c:ser>
        <c:ser>
          <c:idx val="4"/>
          <c:order val="4"/>
          <c:tx>
            <c:strRef>
              <c:f>'Új verzió'!$F$208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392-4010-BAF9-4B94F70355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verzió'!$A$209:$A$216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verzió'!$F$209:$F$216</c:f>
              <c:numCache>
                <c:formatCode>General\ "pont"</c:formatCode>
                <c:ptCount val="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392-4010-BAF9-4B94F7035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3.9331133817402469E-2"/>
          <c:w val="0.81741535433070867"/>
          <c:h val="0.7148731546187897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verzió'!$L$218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4.1666666666666666E-3"/>
                  <c:y val="-3.4441692036259471E-2"/>
                </c:manualLayout>
              </c:layout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02-4824-9E99-709B8E6187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verzió'!$K$219:$K$226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verzió'!$L$219:$L$226</c:f>
              <c:numCache>
                <c:formatCode>General\ "pont"</c:formatCode>
                <c:ptCount val="8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02-4824-9E99-709B8E618759}"/>
            </c:ext>
          </c:extLst>
        </c:ser>
        <c:ser>
          <c:idx val="1"/>
          <c:order val="1"/>
          <c:tx>
            <c:strRef>
              <c:f>'Új verzió'!$M$218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4.7222222222222221E-2"/>
                  <c:y val="5.90429006335876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02-4824-9E99-709B8E6187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verzió'!$K$219:$K$226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verzió'!$M$219:$M$226</c:f>
              <c:numCache>
                <c:formatCode>General\ "pont"</c:formatCode>
                <c:ptCount val="8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02-4824-9E99-709B8E618759}"/>
            </c:ext>
          </c:extLst>
        </c:ser>
        <c:ser>
          <c:idx val="2"/>
          <c:order val="2"/>
          <c:tx>
            <c:strRef>
              <c:f>'Új verzió'!$N$218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4.7222222222222221E-2"/>
                  <c:y val="-5.41226589141220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02-4824-9E99-709B8E6187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verzió'!$K$219:$K$226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verzió'!$N$219:$N$226</c:f>
              <c:numCache>
                <c:formatCode>General\ "pont"</c:formatCode>
                <c:ptCount val="8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02-4824-9E99-709B8E618759}"/>
            </c:ext>
          </c:extLst>
        </c:ser>
        <c:ser>
          <c:idx val="3"/>
          <c:order val="3"/>
          <c:tx>
            <c:strRef>
              <c:f>'Új verzió'!$O$218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02-4824-9E99-709B8E6187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verzió'!$K$219:$K$226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verzió'!$O$219:$O$226</c:f>
              <c:numCache>
                <c:formatCode>General\ "pont"</c:formatCode>
                <c:ptCount val="8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02-4824-9E99-709B8E618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236717865591394"/>
          <c:w val="0.75261176727909007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93473201131861"/>
          <c:y val="4.2185153685057666E-2"/>
          <c:w val="0.8712366142620519"/>
          <c:h val="0.70289666523657435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78-421D-BCDA-2E4F8B65858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78-421D-BCDA-2E4F8B65858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78-421D-BCDA-2E4F8B65858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78-421D-BCDA-2E4F8B6585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78-421D-BCDA-2E4F8B65858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78-421D-BCDA-2E4F8B65858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78-421D-BCDA-2E4F8B6585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Indexek!$A$53:$A$60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Indexek!$B$53:$B$60</c:f>
              <c:numCache>
                <c:formatCode>General\ "pont"</c:formatCode>
                <c:ptCount val="8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278-421D-BCDA-2E4F8B658587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278-421D-BCDA-2E4F8B658587}"/>
              </c:ext>
            </c:extLst>
          </c:dPt>
          <c:dLbls>
            <c:delete val="1"/>
          </c:dLbls>
          <c:cat>
            <c:strRef>
              <c:f>Indexek!$A$53:$A$60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Indexek!$C$53:$C$60</c:f>
              <c:numCache>
                <c:formatCode>General\ "pont"</c:formatCode>
                <c:ptCount val="8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278-421D-BCDA-2E4F8B658587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Indexek!$A$53:$A$60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Indexek!$D$53:$D$60</c:f>
              <c:numCache>
                <c:formatCode>General\ "pont"</c:formatCode>
                <c:ptCount val="8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7278-421D-BCDA-2E4F8B658587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278-421D-BCDA-2E4F8B65858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278-421D-BCDA-2E4F8B65858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278-421D-BCDA-2E4F8B65858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278-421D-BCDA-2E4F8B6585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278-421D-BCDA-2E4F8B65858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278-421D-BCDA-2E4F8B65858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278-421D-BCDA-2E4F8B658587}"/>
                </c:ext>
              </c:extLst>
            </c:dLbl>
            <c:dLbl>
              <c:idx val="7"/>
              <c:layout>
                <c:manualLayout>
                  <c:x val="-8.7128171478565179E-4"/>
                  <c:y val="-5.9001809156600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7278-421D-BCDA-2E4F8B6585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Indexek!$A$53:$A$60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Indexek!$E$53:$E$60</c:f>
              <c:numCache>
                <c:formatCode>General\ "pont"</c:formatCode>
                <c:ptCount val="8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7278-421D-BCDA-2E4F8B658587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278-421D-BCDA-2E4F8B65858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7278-421D-BCDA-2E4F8B65858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7278-421D-BCDA-2E4F8B65858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278-421D-BCDA-2E4F8B6585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278-421D-BCDA-2E4F8B65858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278-421D-BCDA-2E4F8B65858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278-421D-BCDA-2E4F8B658587}"/>
                </c:ext>
              </c:extLst>
            </c:dLbl>
            <c:dLbl>
              <c:idx val="7"/>
              <c:layout>
                <c:manualLayout>
                  <c:x val="-2.777777777777676E-3"/>
                  <c:y val="-3.4108913417281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7278-421D-BCDA-2E4F8B6585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Indexek!$A$53:$A$60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Indexek!$F$53:$F$60</c:f>
              <c:numCache>
                <c:formatCode>General\ "pont"</c:formatCode>
                <c:ptCount val="8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7278-421D-BCDA-2E4F8B6585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051427869319979"/>
          <c:y val="3.6478675160627159E-2"/>
          <c:w val="0.54463627381450297"/>
          <c:h val="0.779177211395014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A1-40E1-B63D-967165C730B7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Indexek!$B$26:$B$32</c:f>
              <c:numCache>
                <c:formatCode>General</c:formatCode>
                <c:ptCount val="7"/>
                <c:pt idx="0" formatCode="General\ &quot;pont&quot;">
                  <c:v>-46</c:v>
                </c:pt>
                <c:pt idx="2" formatCode="General\ &quot;pont&quot;">
                  <c:v>-33</c:v>
                </c:pt>
                <c:pt idx="3" formatCode="General\ &quot;pont&quot;">
                  <c:v>-24</c:v>
                </c:pt>
                <c:pt idx="4" formatCode="General\ &quot;pont&quot;">
                  <c:v>-32</c:v>
                </c:pt>
                <c:pt idx="5" formatCode="General\ &quot;pont&quot;">
                  <c:v>-30</c:v>
                </c:pt>
                <c:pt idx="6" formatCode="General\ &quot;pont&quot;">
                  <c:v>-28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A1-40E1-B63D-967165C730B7}"/>
            </c:ext>
          </c:extLst>
        </c:ser>
        <c:ser>
          <c:idx val="1"/>
          <c:order val="1"/>
          <c:tx>
            <c:strRef>
              <c:f>Indexek!$C$25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A1-40E1-B63D-967165C730B7}"/>
              </c:ext>
            </c:extLst>
          </c:dPt>
          <c:dPt>
            <c:idx val="4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9A1-40E1-B63D-967165C730B7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Indexek!$C$26:$C$32</c:f>
              <c:numCache>
                <c:formatCode>General</c:formatCode>
                <c:ptCount val="7"/>
                <c:pt idx="0" formatCode="General\ &quot;pont&quot;">
                  <c:v>-43</c:v>
                </c:pt>
                <c:pt idx="2" formatCode="General\ &quot;pont&quot;">
                  <c:v>-33</c:v>
                </c:pt>
                <c:pt idx="3" formatCode="General\ &quot;pont&quot;">
                  <c:v>-20</c:v>
                </c:pt>
                <c:pt idx="4" formatCode="General\ &quot;pont&quot;">
                  <c:v>-29</c:v>
                </c:pt>
                <c:pt idx="5" formatCode="General\ &quot;pont&quot;">
                  <c:v>-22</c:v>
                </c:pt>
                <c:pt idx="6" formatCode="General\ &quot;pont&quot;">
                  <c:v>-24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A1-40E1-B63D-967165C730B7}"/>
            </c:ext>
          </c:extLst>
        </c:ser>
        <c:ser>
          <c:idx val="2"/>
          <c:order val="2"/>
          <c:tx>
            <c:strRef>
              <c:f>Indexek!$D$25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9A1-40E1-B63D-967165C730B7}"/>
              </c:ext>
            </c:extLst>
          </c:dPt>
          <c:dPt>
            <c:idx val="4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9A1-40E1-B63D-967165C730B7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Indexek!$D$26:$D$32</c:f>
              <c:numCache>
                <c:formatCode>General\ "pont"</c:formatCode>
                <c:ptCount val="7"/>
                <c:pt idx="0">
                  <c:v>-44</c:v>
                </c:pt>
                <c:pt idx="1">
                  <c:v>-26</c:v>
                </c:pt>
                <c:pt idx="2">
                  <c:v>-33</c:v>
                </c:pt>
                <c:pt idx="3">
                  <c:v>-13</c:v>
                </c:pt>
                <c:pt idx="4">
                  <c:v>-28</c:v>
                </c:pt>
                <c:pt idx="5">
                  <c:v>-27</c:v>
                </c:pt>
                <c:pt idx="6">
                  <c:v>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A1-40E1-B63D-967165C730B7}"/>
            </c:ext>
          </c:extLst>
        </c:ser>
        <c:ser>
          <c:idx val="3"/>
          <c:order val="3"/>
          <c:tx>
            <c:strRef>
              <c:f>Indexek!$E$25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C2148">
                  <a:lumMod val="25000"/>
                  <a:lumOff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9A1-40E1-B63D-967165C730B7}"/>
              </c:ext>
            </c:extLst>
          </c:dPt>
          <c:dPt>
            <c:idx val="4"/>
            <c:invertIfNegative val="0"/>
            <c:bubble3D val="0"/>
            <c:spPr>
              <a:solidFill>
                <a:srgbClr val="F6A8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9A1-40E1-B63D-967165C730B7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Indexek!$E$26:$E$32</c:f>
              <c:numCache>
                <c:formatCode>General\ "pont"</c:formatCode>
                <c:ptCount val="7"/>
                <c:pt idx="0">
                  <c:v>-34</c:v>
                </c:pt>
                <c:pt idx="1">
                  <c:v>-19</c:v>
                </c:pt>
                <c:pt idx="2">
                  <c:v>-25</c:v>
                </c:pt>
                <c:pt idx="3">
                  <c:v>-22</c:v>
                </c:pt>
                <c:pt idx="4">
                  <c:v>-21</c:v>
                </c:pt>
                <c:pt idx="5">
                  <c:v>-14</c:v>
                </c:pt>
                <c:pt idx="6">
                  <c:v>-12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A1-40E1-B63D-967165C730B7}"/>
            </c:ext>
          </c:extLst>
        </c:ser>
        <c:ser>
          <c:idx val="4"/>
          <c:order val="4"/>
          <c:tx>
            <c:strRef>
              <c:f>Indexek!$F$25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C2148">
                  <a:lumMod val="50000"/>
                  <a:lumOff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9A1-40E1-B63D-967165C730B7}"/>
              </c:ext>
            </c:extLst>
          </c:dPt>
          <c:dPt>
            <c:idx val="4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D9A1-40E1-B63D-967165C730B7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Indexek!$F$26:$F$32</c:f>
              <c:numCache>
                <c:formatCode>General\ "pont"</c:formatCode>
                <c:ptCount val="7"/>
                <c:pt idx="0">
                  <c:v>-25</c:v>
                </c:pt>
                <c:pt idx="1">
                  <c:v>-17</c:v>
                </c:pt>
                <c:pt idx="2">
                  <c:v>-14</c:v>
                </c:pt>
                <c:pt idx="3">
                  <c:v>-4</c:v>
                </c:pt>
                <c:pt idx="4">
                  <c:v>-12</c:v>
                </c:pt>
                <c:pt idx="5">
                  <c:v>-7</c:v>
                </c:pt>
                <c:pt idx="6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9A1-40E1-B63D-967165C730B7}"/>
            </c:ext>
          </c:extLst>
        </c:ser>
        <c:ser>
          <c:idx val="5"/>
          <c:order val="5"/>
          <c:tx>
            <c:strRef>
              <c:f>Indexek!$G$25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9A1-40E1-B63D-967165C730B7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Indexek!$G$26:$G$32</c:f>
              <c:numCache>
                <c:formatCode>General\ "pont"</c:formatCode>
                <c:ptCount val="7"/>
                <c:pt idx="0">
                  <c:v>-13</c:v>
                </c:pt>
                <c:pt idx="1">
                  <c:v>-15</c:v>
                </c:pt>
                <c:pt idx="2">
                  <c:v>1</c:v>
                </c:pt>
                <c:pt idx="3">
                  <c:v>3</c:v>
                </c:pt>
                <c:pt idx="4">
                  <c:v>-2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9A1-40E1-B63D-967165C730B7}"/>
            </c:ext>
          </c:extLst>
        </c:ser>
        <c:ser>
          <c:idx val="6"/>
          <c:order val="6"/>
          <c:tx>
            <c:strRef>
              <c:f>Indexek!$H$25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A0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D9A1-40E1-B63D-967165C730B7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Indexek!$H$26:$H$32</c:f>
              <c:numCache>
                <c:formatCode>General\ "pont"</c:formatCode>
                <c:ptCount val="7"/>
                <c:pt idx="0">
                  <c:v>-11</c:v>
                </c:pt>
                <c:pt idx="1">
                  <c:v>-9</c:v>
                </c:pt>
                <c:pt idx="2">
                  <c:v>-1</c:v>
                </c:pt>
                <c:pt idx="3">
                  <c:v>3</c:v>
                </c:pt>
                <c:pt idx="4">
                  <c:v>-1</c:v>
                </c:pt>
                <c:pt idx="5">
                  <c:v>5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9A1-40E1-B63D-967165C730B7}"/>
            </c:ext>
          </c:extLst>
        </c:ser>
        <c:ser>
          <c:idx val="7"/>
          <c:order val="7"/>
          <c:tx>
            <c:strRef>
              <c:f>Indexek!$I$25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4.1810722529889927E-3"/>
                  <c:y val="-2.2618108378139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9A1-40E1-B63D-967165C730B7}"/>
                </c:ext>
              </c:extLst>
            </c:dLbl>
            <c:dLbl>
              <c:idx val="6"/>
              <c:layout>
                <c:manualLayout>
                  <c:x val="4.1810722529888903E-3"/>
                  <c:y val="-1.38221773421961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28683472528657E-2"/>
                      <c:h val="5.01997339255597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D9A1-40E1-B63D-967165C730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Árbevétel jelenlegi szintje</c:v>
                </c:pt>
                <c:pt idx="3">
                  <c:v>Üzleti környezet jelenleg</c:v>
                </c:pt>
                <c:pt idx="4">
                  <c:v>Jelenlegi helyzet indexe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Indexek!$I$26:$I$32</c:f>
              <c:numCache>
                <c:formatCode>General\ "pont"</c:formatCode>
                <c:ptCount val="7"/>
                <c:pt idx="0">
                  <c:v>-20</c:v>
                </c:pt>
                <c:pt idx="1">
                  <c:v>-13</c:v>
                </c:pt>
                <c:pt idx="2">
                  <c:v>-8</c:v>
                </c:pt>
                <c:pt idx="3">
                  <c:v>-8</c:v>
                </c:pt>
                <c:pt idx="4">
                  <c:v>-7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9A1-40E1-B63D-967165C730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10"/>
          <c:min val="-5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Indexek!$B$38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D6-44B6-974D-9055FBD5F235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Indexek!$B$39:$B$45</c:f>
              <c:numCache>
                <c:formatCode>General\ "pont"</c:formatCode>
                <c:ptCount val="7"/>
                <c:pt idx="0">
                  <c:v>-10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17</c:v>
                </c:pt>
                <c:pt idx="5">
                  <c:v>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D6-44B6-974D-9055FBD5F235}"/>
            </c:ext>
          </c:extLst>
        </c:ser>
        <c:ser>
          <c:idx val="1"/>
          <c:order val="1"/>
          <c:tx>
            <c:strRef>
              <c:f>Indexek!$C$38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1D6-44B6-974D-9055FBD5F235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Indexek!$C$39:$C$45</c:f>
              <c:numCache>
                <c:formatCode>General\ "pont"</c:formatCode>
                <c:ptCount val="7"/>
                <c:pt idx="0">
                  <c:v>7</c:v>
                </c:pt>
                <c:pt idx="1">
                  <c:v>17</c:v>
                </c:pt>
                <c:pt idx="2">
                  <c:v>8</c:v>
                </c:pt>
                <c:pt idx="3">
                  <c:v>17</c:v>
                </c:pt>
                <c:pt idx="4">
                  <c:v>21</c:v>
                </c:pt>
                <c:pt idx="5">
                  <c:v>19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D6-44B6-974D-9055FBD5F235}"/>
            </c:ext>
          </c:extLst>
        </c:ser>
        <c:ser>
          <c:idx val="2"/>
          <c:order val="2"/>
          <c:tx>
            <c:strRef>
              <c:f>Indexek!$D$38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1D6-44B6-974D-9055FBD5F235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23</c:v>
                </c:pt>
                <c:pt idx="2">
                  <c:v>9</c:v>
                </c:pt>
                <c:pt idx="3">
                  <c:v>21</c:v>
                </c:pt>
                <c:pt idx="4">
                  <c:v>17</c:v>
                </c:pt>
                <c:pt idx="5">
                  <c:v>24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D6-44B6-974D-9055FBD5F235}"/>
            </c:ext>
          </c:extLst>
        </c:ser>
        <c:ser>
          <c:idx val="3"/>
          <c:order val="3"/>
          <c:tx>
            <c:strRef>
              <c:f>Indexek!$E$38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1D6-44B6-974D-9055FBD5F235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Indexek!$E$39:$E$45</c:f>
              <c:numCache>
                <c:formatCode>General\ "pont"</c:formatCode>
                <c:ptCount val="7"/>
                <c:pt idx="0">
                  <c:v>12</c:v>
                </c:pt>
                <c:pt idx="1">
                  <c:v>20</c:v>
                </c:pt>
                <c:pt idx="2">
                  <c:v>9</c:v>
                </c:pt>
                <c:pt idx="3">
                  <c:v>18</c:v>
                </c:pt>
                <c:pt idx="4">
                  <c:v>11</c:v>
                </c:pt>
                <c:pt idx="5">
                  <c:v>24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1D6-44B6-974D-9055FBD5F235}"/>
            </c:ext>
          </c:extLst>
        </c:ser>
        <c:ser>
          <c:idx val="4"/>
          <c:order val="4"/>
          <c:tx>
            <c:strRef>
              <c:f>Indexek!$F$38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1D6-44B6-974D-9055FBD5F235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Indexek!$F$39:$F$45</c:f>
              <c:numCache>
                <c:formatCode>General\ "pont"</c:formatCode>
                <c:ptCount val="7"/>
                <c:pt idx="0">
                  <c:v>25</c:v>
                </c:pt>
                <c:pt idx="1">
                  <c:v>30</c:v>
                </c:pt>
                <c:pt idx="2">
                  <c:v>17</c:v>
                </c:pt>
                <c:pt idx="3">
                  <c:v>27</c:v>
                </c:pt>
                <c:pt idx="4">
                  <c:v>16</c:v>
                </c:pt>
                <c:pt idx="5">
                  <c:v>32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1D6-44B6-974D-9055FBD5F235}"/>
            </c:ext>
          </c:extLst>
        </c:ser>
        <c:ser>
          <c:idx val="5"/>
          <c:order val="5"/>
          <c:tx>
            <c:strRef>
              <c:f>Indexek!$G$38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C2148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1D6-44B6-974D-9055FBD5F235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Indexek!$G$39:$G$45</c:f>
              <c:numCache>
                <c:formatCode>General\ "pont"</c:formatCode>
                <c:ptCount val="7"/>
                <c:pt idx="0">
                  <c:v>18</c:v>
                </c:pt>
                <c:pt idx="1">
                  <c:v>23</c:v>
                </c:pt>
                <c:pt idx="2">
                  <c:v>14</c:v>
                </c:pt>
                <c:pt idx="3">
                  <c:v>22</c:v>
                </c:pt>
                <c:pt idx="4">
                  <c:v>13</c:v>
                </c:pt>
                <c:pt idx="5">
                  <c:v>25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1D6-44B6-974D-9055FBD5F235}"/>
            </c:ext>
          </c:extLst>
        </c:ser>
        <c:ser>
          <c:idx val="6"/>
          <c:order val="6"/>
          <c:tx>
            <c:strRef>
              <c:f>Indexek!$H$38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90000"/>
                <a:lumOff val="1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1D6-44B6-974D-9055FBD5F235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Indexek!$H$39:$H$45</c:f>
              <c:numCache>
                <c:formatCode>General\ "pont"</c:formatCode>
                <c:ptCount val="7"/>
                <c:pt idx="0">
                  <c:v>20</c:v>
                </c:pt>
                <c:pt idx="1">
                  <c:v>28</c:v>
                </c:pt>
                <c:pt idx="2">
                  <c:v>21</c:v>
                </c:pt>
                <c:pt idx="3">
                  <c:v>26</c:v>
                </c:pt>
                <c:pt idx="4">
                  <c:v>21</c:v>
                </c:pt>
                <c:pt idx="5">
                  <c:v>30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1D6-44B6-974D-9055FBD5F235}"/>
            </c:ext>
          </c:extLst>
        </c:ser>
        <c:ser>
          <c:idx val="7"/>
          <c:order val="7"/>
          <c:tx>
            <c:strRef>
              <c:f>Indexek!$I$38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810727118174237E-3"/>
                  <c:y val="-1.6625868767099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D6-44B6-974D-9055FBD5F235}"/>
                </c:ext>
              </c:extLst>
            </c:dLbl>
            <c:dLbl>
              <c:idx val="1"/>
              <c:layout>
                <c:manualLayout>
                  <c:x val="-6.9684545196958079E-3"/>
                  <c:y val="-2.375124109585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1D6-44B6-974D-9055FBD5F235}"/>
                </c:ext>
              </c:extLst>
            </c:dLbl>
            <c:dLbl>
              <c:idx val="2"/>
              <c:layout>
                <c:manualLayout>
                  <c:x val="-2.7873818078782823E-3"/>
                  <c:y val="-1.6625868767099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D6-44B6-974D-9055FBD5F235}"/>
                </c:ext>
              </c:extLst>
            </c:dLbl>
            <c:dLbl>
              <c:idx val="3"/>
              <c:layout>
                <c:manualLayout>
                  <c:x val="-1.0220281896651768E-16"/>
                  <c:y val="-1.187562054792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1D6-44B6-974D-9055FBD5F235}"/>
                </c:ext>
              </c:extLst>
            </c:dLbl>
            <c:dLbl>
              <c:idx val="5"/>
              <c:layout>
                <c:manualLayout>
                  <c:x val="0"/>
                  <c:y val="-1.1875620547928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D6-44B6-974D-9055FBD5F235}"/>
                </c:ext>
              </c:extLst>
            </c:dLbl>
            <c:dLbl>
              <c:idx val="6"/>
              <c:layout>
                <c:manualLayout>
                  <c:x val="-2.0440563793303536E-16"/>
                  <c:y val="-1.187562054792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1D6-44B6-974D-9055FBD5F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Bérszint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Indexek!$I$39:$I$45</c:f>
              <c:numCache>
                <c:formatCode>General\ "pont"</c:formatCode>
                <c:ptCount val="7"/>
                <c:pt idx="0">
                  <c:v>5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23</c:v>
                </c:pt>
                <c:pt idx="5">
                  <c:v>23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1D6-44B6-974D-9055FBD5F2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40"/>
          <c:min val="-2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7074392093707531"/>
          <c:h val="0.75080952750018726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Indexek!$B$63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8.3621454236348473E-3"/>
                  <c:y val="3.06431132920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F2-4CFA-9F30-C776AFD8B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Indexek!$A$64:$A$71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</c:strCache>
            </c:strRef>
          </c:cat>
          <c:val>
            <c:numRef>
              <c:f>Indexek!$B$64:$B$71</c:f>
              <c:numCache>
                <c:formatCode>General\ "pont"</c:formatCode>
                <c:ptCount val="8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F2-4CFA-9F30-C776AFD8BD58}"/>
            </c:ext>
          </c:extLst>
        </c:ser>
        <c:ser>
          <c:idx val="1"/>
          <c:order val="1"/>
          <c:tx>
            <c:strRef>
              <c:f>Indexek!$C$63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2.6702271564345826E-3"/>
                  <c:y val="3.2526613556938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F2-4CFA-9F30-C776AFD8B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Indexek!$A$64:$A$71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</c:strCache>
            </c:strRef>
          </c:cat>
          <c:val>
            <c:numRef>
              <c:f>Indexek!$C$64:$C$71</c:f>
              <c:numCache>
                <c:formatCode>General\ "pont"</c:formatCode>
                <c:ptCount val="8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F2-4CFA-9F30-C776AFD8BD58}"/>
            </c:ext>
          </c:extLst>
        </c:ser>
        <c:ser>
          <c:idx val="2"/>
          <c:order val="2"/>
          <c:tx>
            <c:strRef>
              <c:f>Indexek!$D$63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1.0220281896651768E-16"/>
                  <c:y val="-5.1071855486756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F2-4CFA-9F30-C776AFD8B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Indexek!$A$64:$A$71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</c:strCache>
            </c:strRef>
          </c:cat>
          <c:val>
            <c:numRef>
              <c:f>Indexek!$D$64:$D$71</c:f>
              <c:numCache>
                <c:formatCode>General\ "pont"</c:formatCode>
                <c:ptCount val="8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CF2-4CFA-9F30-C776AFD8BD58}"/>
            </c:ext>
          </c:extLst>
        </c:ser>
        <c:ser>
          <c:idx val="3"/>
          <c:order val="3"/>
          <c:tx>
            <c:strRef>
              <c:f>Indexek!$E$63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0"/>
                  <c:y val="-8.1714968778809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F2-4CFA-9F30-C776AFD8B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Indexek!$A$64:$A$71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</c:strCache>
            </c:strRef>
          </c:cat>
          <c:val>
            <c:numRef>
              <c:f>Indexek!$E$64:$E$71</c:f>
              <c:numCache>
                <c:formatCode>General\ "pont"</c:formatCode>
                <c:ptCount val="8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CF2-4CFA-9F30-C776AFD8BD58}"/>
            </c:ext>
          </c:extLst>
        </c:ser>
        <c:ser>
          <c:idx val="4"/>
          <c:order val="4"/>
          <c:tx>
            <c:strRef>
              <c:f>Indexek!$F$63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1.3936909039392433E-3"/>
                  <c:y val="-4.85182627124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F2-4CFA-9F30-C776AFD8B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Indexek!$A$64:$A$71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</c:strCache>
            </c:strRef>
          </c:cat>
          <c:val>
            <c:numRef>
              <c:f>Indexek!$F$64:$F$71</c:f>
              <c:numCache>
                <c:formatCode>General\ "pont"</c:formatCode>
                <c:ptCount val="8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CF2-4CFA-9F30-C776AFD8BD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2F-436C-BB7B-F12C651E02FD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2F-436C-BB7B-F12C651E02FD}"/>
              </c:ext>
            </c:extLst>
          </c:dPt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32F-436C-BB7B-F12C651E0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verzió'!$B$56:$B$63</c:f>
              <c:numCache>
                <c:formatCode>0%</c:formatCode>
                <c:ptCount val="8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2F-436C-BB7B-F12C651E02FD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332F-436C-BB7B-F12C651E02FD}"/>
              </c:ext>
            </c:extLst>
          </c:dPt>
          <c:dLbls>
            <c:dLbl>
              <c:idx val="7"/>
              <c:layout>
                <c:manualLayout>
                  <c:x val="4.1666666666666666E-3"/>
                  <c:y val="2.18759414023339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32F-436C-BB7B-F12C651E0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verzió'!$C$56:$C$63</c:f>
              <c:numCache>
                <c:formatCode>0%</c:formatCode>
                <c:ptCount val="8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32F-436C-BB7B-F12C651E02FD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32F-436C-BB7B-F12C651E0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verzió'!$D$56:$D$63</c:f>
              <c:numCache>
                <c:formatCode>0%</c:formatCode>
                <c:ptCount val="8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32F-436C-BB7B-F12C651E02FD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0"/>
                  <c:y val="-2.6737261713963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32F-436C-BB7B-F12C651E0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verzió'!$E$56:$E$63</c:f>
              <c:numCache>
                <c:formatCode>0%</c:formatCode>
                <c:ptCount val="8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32F-436C-BB7B-F12C651E02FD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332F-436C-BB7B-F12C651E02FD}"/>
              </c:ext>
            </c:extLst>
          </c:dPt>
          <c:dLbls>
            <c:dLbl>
              <c:idx val="7"/>
              <c:layout>
                <c:manualLayout>
                  <c:x val="1.0936132983377078E-7"/>
                  <c:y val="4.3751882804667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6.0705833086758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332F-436C-BB7B-F12C651E0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verzió'!$F$56:$F$63</c:f>
              <c:numCache>
                <c:formatCode>0%</c:formatCode>
                <c:ptCount val="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32F-436C-BB7B-F12C651E02FD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32F-436C-BB7B-F12C651E0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verzió'!$G$56:$G$63</c:f>
              <c:numCache>
                <c:formatCode>0%</c:formatCode>
                <c:ptCount val="8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32F-436C-BB7B-F12C651E02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90310720059853389"/>
          <c:h val="0.7124973240556846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verzió'!$K$66:$K$73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verzió'!$L$66:$L$73</c:f>
              <c:numCache>
                <c:formatCode>0%</c:formatCode>
                <c:ptCount val="8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CE-461C-B527-FE4ECEE2744F}"/>
            </c:ext>
          </c:extLst>
        </c:ser>
        <c:ser>
          <c:idx val="1"/>
          <c:order val="1"/>
          <c:tx>
            <c:strRef>
              <c:f>'Új verzió'!$M$65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CE-461C-B527-FE4ECEE274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verzió'!$K$66:$K$73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verzió'!$M$66:$M$73</c:f>
              <c:numCache>
                <c:formatCode>0%</c:formatCode>
                <c:ptCount val="8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CE-461C-B527-FE4ECEE2744F}"/>
            </c:ext>
          </c:extLst>
        </c:ser>
        <c:ser>
          <c:idx val="2"/>
          <c:order val="2"/>
          <c:tx>
            <c:strRef>
              <c:f>'Új verzió'!$N$65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CE-461C-B527-FE4ECEE274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verzió'!$K$66:$K$73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verzió'!$N$66:$N$73</c:f>
              <c:numCache>
                <c:formatCode>0%</c:formatCode>
                <c:ptCount val="8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CE-461C-B527-FE4ECEE2744F}"/>
            </c:ext>
          </c:extLst>
        </c:ser>
        <c:ser>
          <c:idx val="3"/>
          <c:order val="3"/>
          <c:tx>
            <c:strRef>
              <c:f>'Új verzió'!$O$65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CE-461C-B527-FE4ECEE274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verzió'!$K$66:$K$73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verzió'!$O$66:$O$73</c:f>
              <c:numCache>
                <c:formatCode>0%</c:formatCode>
                <c:ptCount val="8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CE-461C-B527-FE4ECEE27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80621456692913374"/>
          <c:h val="0.7304792476459629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verzió'!$B$85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3.5871972473964571E-2"/>
                  <c:y val="5.02591114426541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A4-4E9B-97E3-C6A47B051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verzió'!$A$86:$A$93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verzió'!$B$86:$B$93</c:f>
              <c:numCache>
                <c:formatCode>General\ "pont"</c:formatCode>
                <c:ptCount val="8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A4-4E9B-97E3-C6A47B05196A}"/>
            </c:ext>
          </c:extLst>
        </c:ser>
        <c:ser>
          <c:idx val="1"/>
          <c:order val="1"/>
          <c:tx>
            <c:strRef>
              <c:f>'Új verzió'!$C$85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2.7593824979972748E-3"/>
                  <c:y val="5.02591114426536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A4-4E9B-97E3-C6A47B051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verzió'!$A$86:$A$93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verzió'!$C$86:$C$93</c:f>
              <c:numCache>
                <c:formatCode>General\ "pont"</c:formatCode>
                <c:ptCount val="8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A4-4E9B-97E3-C6A47B05196A}"/>
            </c:ext>
          </c:extLst>
        </c:ser>
        <c:ser>
          <c:idx val="2"/>
          <c:order val="2"/>
          <c:tx>
            <c:strRef>
              <c:f>'Új verzió'!$D$85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1.3796912489986374E-3"/>
                  <c:y val="5.02591114426536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A4-4E9B-97E3-C6A47B051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verzió'!$A$86:$A$93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verzió'!$D$86:$D$93</c:f>
              <c:numCache>
                <c:formatCode>General\ "pont"</c:formatCode>
                <c:ptCount val="8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A4-4E9B-97E3-C6A47B05196A}"/>
            </c:ext>
          </c:extLst>
        </c:ser>
        <c:ser>
          <c:idx val="3"/>
          <c:order val="3"/>
          <c:tx>
            <c:strRef>
              <c:f>'Új verzió'!$E$85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1.3796912489985364E-3"/>
                  <c:y val="-2.2616600149194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A4-4E9B-97E3-C6A47B051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verzió'!$A$86:$A$93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verzió'!$E$86:$E$93</c:f>
              <c:numCache>
                <c:formatCode>General\ "pont"</c:formatCode>
                <c:ptCount val="8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A4-4E9B-97E3-C6A47B05196A}"/>
            </c:ext>
          </c:extLst>
        </c:ser>
        <c:ser>
          <c:idx val="4"/>
          <c:order val="4"/>
          <c:tx>
            <c:strRef>
              <c:f>'Új verzió'!$F$85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2.7593824979972748E-3"/>
                  <c:y val="3.769433358199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A4-4E9B-97E3-C6A47B051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verzió'!$A$86:$A$93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verzió'!$F$86:$F$93</c:f>
              <c:numCache>
                <c:formatCode>General\ "pont"</c:formatCode>
                <c:ptCount val="8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A4-4E9B-97E3-C6A47B0519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Nő</a:t>
                </a:r>
                <a:r>
                  <a:rPr lang="hu-HU"/>
                  <a:t>   </a:t>
                </a:r>
                <a:r>
                  <a:rPr lang="hu-HU" baseline="0"/>
                  <a:t> </a:t>
                </a:r>
                <a:r>
                  <a:rPr lang="hu-HU" b="1" baseline="0">
                    <a:solidFill>
                      <a:srgbClr val="FF0000"/>
                    </a:solidFill>
                  </a:rPr>
                  <a:t>Csökken</a:t>
                </a:r>
                <a:endParaRPr lang="hu-HU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937291769170119"/>
              <c:y val="0.493616894976265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'Új verzió'!$B$106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22-442B-9A27-585ACD959F0C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22-442B-9A27-585ACD959F0C}"/>
              </c:ext>
            </c:extLst>
          </c:dPt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222-442B-9A27-585ACD959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verzió'!$A$107:$A$114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verzió'!$B$107:$B$114</c:f>
              <c:numCache>
                <c:formatCode>0%</c:formatCode>
                <c:ptCount val="8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22-442B-9A27-585ACD959F0C}"/>
            </c:ext>
          </c:extLst>
        </c:ser>
        <c:ser>
          <c:idx val="1"/>
          <c:order val="1"/>
          <c:tx>
            <c:strRef>
              <c:f>'Új verzió'!$C$106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F222-442B-9A27-585ACD959F0C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F222-442B-9A27-585ACD959F0C}"/>
              </c:ext>
            </c:extLst>
          </c:dPt>
          <c:dLbls>
            <c:delete val="1"/>
          </c:dLbls>
          <c:cat>
            <c:strRef>
              <c:f>'Új verzió'!$A$107:$A$114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verzió'!$C$107:$C$114</c:f>
              <c:numCache>
                <c:formatCode>0%</c:formatCode>
                <c:ptCount val="8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222-442B-9A27-585ACD959F0C}"/>
            </c:ext>
          </c:extLst>
        </c:ser>
        <c:ser>
          <c:idx val="2"/>
          <c:order val="2"/>
          <c:tx>
            <c:strRef>
              <c:f>'Új verzió'!$D$106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F222-442B-9A27-585ACD959F0C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F222-442B-9A27-585ACD959F0C}"/>
              </c:ext>
            </c:extLst>
          </c:dPt>
          <c:dPt>
            <c:idx val="2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F222-442B-9A27-585ACD959F0C}"/>
              </c:ext>
            </c:extLst>
          </c:dPt>
          <c:dPt>
            <c:idx val="3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F222-442B-9A27-585ACD959F0C}"/>
              </c:ext>
            </c:extLst>
          </c:dPt>
          <c:dLbls>
            <c:dLbl>
              <c:idx val="7"/>
              <c:layout>
                <c:manualLayout>
                  <c:x val="0"/>
                  <c:y val="-2.45860493335535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222-442B-9A27-585ACD959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verzió'!$A$107:$A$114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verzió'!$D$107:$D$114</c:f>
              <c:numCache>
                <c:formatCode>0%</c:formatCode>
                <c:ptCount val="8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F222-442B-9A27-585ACD959F0C}"/>
            </c:ext>
          </c:extLst>
        </c:ser>
        <c:ser>
          <c:idx val="3"/>
          <c:order val="3"/>
          <c:tx>
            <c:strRef>
              <c:f>'Új verzió'!$E$106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222-442B-9A27-585ACD959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verzió'!$A$107:$A$114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verzió'!$E$107:$E$114</c:f>
              <c:numCache>
                <c:formatCode>0%</c:formatCode>
                <c:ptCount val="8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F222-442B-9A27-585ACD959F0C}"/>
            </c:ext>
          </c:extLst>
        </c:ser>
        <c:ser>
          <c:idx val="4"/>
          <c:order val="4"/>
          <c:tx>
            <c:strRef>
              <c:f>'Új verzió'!$F$106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F222-442B-9A27-585ACD959F0C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F222-442B-9A27-585ACD959F0C}"/>
              </c:ext>
            </c:extLst>
          </c:dPt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222-442B-9A27-585ACD959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verzió'!$A$107:$A$114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verzió'!$F$107:$F$114</c:f>
              <c:numCache>
                <c:formatCode>0%</c:formatCode>
                <c:ptCount val="8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F222-442B-9A27-585ACD959F0C}"/>
            </c:ext>
          </c:extLst>
        </c:ser>
        <c:ser>
          <c:idx val="5"/>
          <c:order val="5"/>
          <c:tx>
            <c:strRef>
              <c:f>'Új verzió'!$G$106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222-442B-9A27-585ACD959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verzió'!$A$107:$A$114</c:f>
              <c:strCache>
                <c:ptCount val="8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</c:strCache>
            </c:strRef>
          </c:cat>
          <c:val>
            <c:numRef>
              <c:f>'Új verzió'!$G$107:$G$114</c:f>
              <c:numCache>
                <c:formatCode>0%</c:formatCode>
                <c:ptCount val="8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F222-442B-9A27-585ACD959F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19 százalékponttal meghaladta a leépítést tervezők arányát és továbbra is viszonylag magas szinten (32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minden méretkategóriában romlottak az előző hónaphoz képest. A feldolgozó és építőipar helyzete továbbra is kedvezőbb, a szolgáltató szektor kilábalási folyamata ugyanakkor lassult a korábbi hónapokhoz képest.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júliusban is a javuló gazdasági helyzetre utaló pozitív tartományban tartózkodott (+6 pont), ugyanakkor számottevően csökkent az előző hónaphoz (+13 pont) képest.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és a várakozások is gyengültek az előző hónaphoz képest. A legnagyobb mértékű csökkenés a nagyvállalatok körében mutatkozott, amelyben szerepet játszhattak összetétel hatások is.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 b="1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és kapacitás-kihasználtság a nagyvállalatoknál nagyobb, a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mikrocégeknél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 kismértékben csökkent az előző hónaphoz képest.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B7CE9B85-DC04-4579-A2C9-36EC29DFB63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4359E84A-00FB-40B4-82BF-385607AFE673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F3CA7E0B-3342-459D-8CB1-B610C502D60C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A5AB6FF-1C71-4102-84B9-737561895EA5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343C33B1-59E7-4493-8570-E8605C2C3A34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59A33DC9-1C54-474B-BBA9-693E068EF37C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4E814822-EC9D-485E-924D-10ADFC776FB8}" type="presOf" srcId="{7B412FF0-ADD8-4AE4-B6D6-DB1BD0A87CCF}" destId="{343C33B1-59E7-4493-8570-E8605C2C3A34}" srcOrd="0" destOrd="0" presId="urn:microsoft.com/office/officeart/2008/layout/VerticalCurvedList"/>
    <dgm:cxn modelId="{B7055035-6E87-4AAF-B185-E0C7E0ABED7E}" type="presOf" srcId="{B0552AC1-6EED-4FFA-A589-5ACAA160C5BD}" destId="{B7CE9B85-DC04-4579-A2C9-36EC29DFB63A}" srcOrd="0" destOrd="0" presId="urn:microsoft.com/office/officeart/2008/layout/VerticalCurvedList"/>
    <dgm:cxn modelId="{2CA2913C-5C37-41D5-B19D-70CA2DE568B2}" type="presOf" srcId="{6090B06F-4AFE-4CE9-897E-51A54A1D377A}" destId="{F3CA7E0B-3342-459D-8CB1-B610C502D60C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3766DA2B-6391-4E03-8C9A-B0B462386010}" type="presParOf" srcId="{A55778FD-1C20-4749-B692-0C762B0462F2}" destId="{B7CE9B85-DC04-4579-A2C9-36EC29DFB63A}" srcOrd="5" destOrd="0" presId="urn:microsoft.com/office/officeart/2008/layout/VerticalCurvedList"/>
    <dgm:cxn modelId="{662A900C-E265-4968-BA72-D69FA636A85B}" type="presParOf" srcId="{A55778FD-1C20-4749-B692-0C762B0462F2}" destId="{4359E84A-00FB-40B4-82BF-385607AFE673}" srcOrd="6" destOrd="0" presId="urn:microsoft.com/office/officeart/2008/layout/VerticalCurvedList"/>
    <dgm:cxn modelId="{B4E6AAD2-6E85-4F57-B323-79BCF7897A4A}" type="presParOf" srcId="{4359E84A-00FB-40B4-82BF-385607AFE673}" destId="{82F133F8-7C15-4DD9-B3E2-5D84DD304E85}" srcOrd="0" destOrd="0" presId="urn:microsoft.com/office/officeart/2008/layout/VerticalCurvedList"/>
    <dgm:cxn modelId="{F4069098-AF33-4B8D-BC94-CFACE893567E}" type="presParOf" srcId="{A55778FD-1C20-4749-B692-0C762B0462F2}" destId="{F3CA7E0B-3342-459D-8CB1-B610C502D60C}" srcOrd="7" destOrd="0" presId="urn:microsoft.com/office/officeart/2008/layout/VerticalCurvedList"/>
    <dgm:cxn modelId="{919281CA-1D7E-480F-AEF0-5753896A5E0A}" type="presParOf" srcId="{A55778FD-1C20-4749-B692-0C762B0462F2}" destId="{CA5AB6FF-1C71-4102-84B9-737561895EA5}" srcOrd="8" destOrd="0" presId="urn:microsoft.com/office/officeart/2008/layout/VerticalCurvedList"/>
    <dgm:cxn modelId="{5742DA14-321B-4670-86AE-0DEEE3E2E0A7}" type="presParOf" srcId="{CA5AB6FF-1C71-4102-84B9-737561895EA5}" destId="{F9B28654-D436-4056-A83D-E81A90D53409}" srcOrd="0" destOrd="0" presId="urn:microsoft.com/office/officeart/2008/layout/VerticalCurvedList"/>
    <dgm:cxn modelId="{F19C9D0B-2CA1-41B8-B71A-1527A419A272}" type="presParOf" srcId="{A55778FD-1C20-4749-B692-0C762B0462F2}" destId="{343C33B1-59E7-4493-8570-E8605C2C3A34}" srcOrd="9" destOrd="0" presId="urn:microsoft.com/office/officeart/2008/layout/VerticalCurvedList"/>
    <dgm:cxn modelId="{C7902E34-22A7-49BF-AE5C-C5D02F2736F3}" type="presParOf" srcId="{A55778FD-1C20-4749-B692-0C762B0462F2}" destId="{59A33DC9-1C54-474B-BBA9-693E068EF37C}" srcOrd="10" destOrd="0" presId="urn:microsoft.com/office/officeart/2008/layout/VerticalCurvedList"/>
    <dgm:cxn modelId="{EC9016E0-E4FE-4E4A-80BF-A0101F0B3E2C}" type="presParOf" srcId="{59A33DC9-1C54-474B-BBA9-693E068EF37C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júliusban is a javuló gazdasági helyzetre utaló pozitív tartományban tartózkodott (+6 pont), ugyanakkor számottevően csökkent az előző hónaphoz (+13 pont) képest.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és a várakozások is gyengültek az előző hónaphoz képest. A legnagyobb mértékű csökkenés a nagyvállalatok körében mutatkozott, amelyben szerepet játszhattak összetétel hatások is.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E9B85-DC04-4579-A2C9-36EC29DFB63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és kapacitás-kihasználtság a nagyvállalatoknál nagyobb,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mikrocégeknél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kismértékben csökkent az előző hónaphoz képest.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A7E0B-3342-459D-8CB1-B610C502D60C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19 százalékponttal meghaladta a leépítést tervezők arányát és továbbra is viszonylag magas szinten (32 pont) áll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C33B1-59E7-4493-8570-E8605C2C3A34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minden méretkategóriában romlottak az előző hónaphoz képest. A feldolgozó és építőipar helyzete továbbra is kedvezőbb, a szolgáltató szektor kilábalási folyamata ugyanakkor lassult a korábbi hónapokhoz képest.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0.11136</cdr:x>
      <cdr:y>0.27658</cdr:y>
    </cdr:from>
    <cdr:to>
      <cdr:x>0.45058</cdr:x>
      <cdr:y>0.3985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14735" y="1397696"/>
          <a:ext cx="3091141" cy="6161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   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0.19327</cdr:x>
      <cdr:y>0.38277</cdr:y>
    </cdr:from>
    <cdr:to>
      <cdr:x>0.42926</cdr:x>
      <cdr:y>0.44924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61198" y="2046712"/>
          <a:ext cx="2150404" cy="3554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2021. 08. 03.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augusztus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Vállalati 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900" dirty="0"/>
              <a:t>A kapacitás-kihasználtság csak a középvállalatoknál nőtt kismértékben, a többi méretkategóriában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7259198"/>
              </p:ext>
            </p:extLst>
          </p:nvPr>
        </p:nvGraphicFramePr>
        <p:xfrm>
          <a:off x="0" y="922448"/>
          <a:ext cx="9144000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kapacitás-kihasználtság csak a szolgáltatás és kereskedelem tevékenységben nőtt, másutt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70366"/>
              </p:ext>
            </p:extLst>
          </p:nvPr>
        </p:nvGraphicFramePr>
        <p:xfrm>
          <a:off x="1" y="922449"/>
          <a:ext cx="9143999" cy="490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7" y="310448"/>
            <a:ext cx="7948139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várakozások minden méretkategóriában pozitívok, de romlottak júniushoz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51425" y="3312229"/>
            <a:ext cx="229324" cy="5209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51425" y="4016369"/>
            <a:ext cx="229324" cy="520931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365471"/>
              </p:ext>
            </p:extLst>
          </p:nvPr>
        </p:nvGraphicFramePr>
        <p:xfrm>
          <a:off x="2" y="922448"/>
          <a:ext cx="9204958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a kis-, és középvállalatoknál enyhén nőtt, másutt csökkent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57513"/>
              </p:ext>
            </p:extLst>
          </p:nvPr>
        </p:nvGraphicFramePr>
        <p:xfrm>
          <a:off x="1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310448"/>
            <a:ext cx="7893944" cy="612000"/>
          </a:xfrm>
        </p:spPr>
        <p:txBody>
          <a:bodyPr>
            <a:noAutofit/>
          </a:bodyPr>
          <a:lstStyle/>
          <a:p>
            <a:pPr lvl="0"/>
            <a:r>
              <a:rPr lang="hu-HU" sz="1900" dirty="0"/>
              <a:t>A januári 17-ről júliusra 30 százalékra nőtt a munkaerőhiány miatt problémákat tapasztaló válaszadók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358459"/>
              </p:ext>
            </p:extLst>
          </p:nvPr>
        </p:nvGraphicFramePr>
        <p:xfrm>
          <a:off x="0" y="922448"/>
          <a:ext cx="9144000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8094326" cy="612000"/>
          </a:xfrm>
        </p:spPr>
        <p:txBody>
          <a:bodyPr>
            <a:noAutofit/>
          </a:bodyPr>
          <a:lstStyle/>
          <a:p>
            <a:r>
              <a:rPr lang="hu-HU" sz="1900" dirty="0"/>
              <a:t>Az üzleti környezet minden méretkategóriában romlott az előző hónaphoz képest, a nagyvállalatoknál jelentősen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47010" y="1407740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47010" y="227179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205581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környezetre vonatkozó várakozások minden méretkategóriában pozitívok, de romlottak júniushoz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576133" y="3289109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576133" y="393418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792938"/>
              </p:ext>
            </p:extLst>
          </p:nvPr>
        </p:nvGraphicFramePr>
        <p:xfrm>
          <a:off x="0" y="907014"/>
          <a:ext cx="9124431" cy="5275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beruházási tervek mutatója az ipar és építőipar tevékenységi körben kismértékben nőtt, másutt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23942" y="3035255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23942" y="4052194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707502"/>
              </p:ext>
            </p:extLst>
          </p:nvPr>
        </p:nvGraphicFramePr>
        <p:xfrm>
          <a:off x="1" y="922447"/>
          <a:ext cx="9143999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0" y="310448"/>
            <a:ext cx="7666785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foglalkoztatásbővítési tervek mutatója minden méretkategóriában pozitív, DE CSÖKKENT JÚNIUSHOZ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564647" y="3889322"/>
            <a:ext cx="204002" cy="70270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564647" y="4885966"/>
            <a:ext cx="204002" cy="70270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682335" y="4309373"/>
            <a:ext cx="461665" cy="157323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422723"/>
              </p:ext>
            </p:extLst>
          </p:nvPr>
        </p:nvGraphicFramePr>
        <p:xfrm>
          <a:off x="0" y="893445"/>
          <a:ext cx="9144000" cy="5193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90751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az iparban és építőiparban javultak, másutt romlottak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66130" y="3122740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66130" y="3993863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68131" y="3360894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476367"/>
              </p:ext>
            </p:extLst>
          </p:nvPr>
        </p:nvGraphicFramePr>
        <p:xfrm>
          <a:off x="0" y="922449"/>
          <a:ext cx="9144000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2021. évi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65441684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5438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7 ponttal csökkent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2" y="621554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647984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749836"/>
              </p:ext>
            </p:extLst>
          </p:nvPr>
        </p:nvGraphicFramePr>
        <p:xfrm>
          <a:off x="15752" y="937438"/>
          <a:ext cx="9112494" cy="4710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6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a nagyvállalatoknál jelentősen romlott, a kis-, és középvállalatoknál enyhén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-139148" y="634749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930442"/>
              </p:ext>
            </p:extLst>
          </p:nvPr>
        </p:nvGraphicFramePr>
        <p:xfrm>
          <a:off x="1" y="947244"/>
          <a:ext cx="9144000" cy="4840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minden vizsgált tényező kapcsán romlott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597037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789508"/>
              </p:ext>
            </p:extLst>
          </p:nvPr>
        </p:nvGraphicFramePr>
        <p:xfrm>
          <a:off x="31505" y="916901"/>
          <a:ext cx="9112495" cy="5053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100" dirty="0"/>
              <a:t>A várakozások csak a bérszint kapcsán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871961"/>
              </p:ext>
            </p:extLst>
          </p:nvPr>
        </p:nvGraphicFramePr>
        <p:xfrm>
          <a:off x="31507" y="922447"/>
          <a:ext cx="9112494" cy="534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várakozások továbbra is pozitívok, de romlottak az előző hónaphoz képest, leginkább a nagyvállalatoknál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65975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59909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442620"/>
              </p:ext>
            </p:extLst>
          </p:nvPr>
        </p:nvGraphicFramePr>
        <p:xfrm>
          <a:off x="1" y="922448"/>
          <a:ext cx="9112494" cy="4973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16863</TotalTime>
  <Words>866</Words>
  <Application>Microsoft Office PowerPoint</Application>
  <PresentationFormat>Diavetítés a képernyőre (4:3 oldalarány)</PresentationFormat>
  <Paragraphs>138</Paragraphs>
  <Slides>21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21</vt:i4>
      </vt:variant>
    </vt:vector>
  </HeadingPairs>
  <TitlesOfParts>
    <vt:vector size="25" baseType="lpstr">
      <vt:lpstr>Arial</vt:lpstr>
      <vt:lpstr>Calibri</vt:lpstr>
      <vt:lpstr>MNB téma 4_3 új</vt:lpstr>
      <vt:lpstr>MNB téma 4_3 nyomtatásra</vt:lpstr>
      <vt:lpstr>Vállalati Konjunktúra felmérés  Az mnb felméréseinek eredményei</vt:lpstr>
      <vt:lpstr>Az mnb vállalati konjunktúra felmérései</vt:lpstr>
      <vt:lpstr>Az eredmények a gazdaság 2021. évi újraindulását tükrözik</vt:lpstr>
      <vt:lpstr>Az mnb konjunktÚra indexe 7 ponttal csökkent az előző hónaphoz képest</vt:lpstr>
      <vt:lpstr>A jelenlegi helyzet megítélése a nagyvállalatoknál jelentősen romlott, a kis-, és középvállalatoknál enyhén javult</vt:lpstr>
      <vt:lpstr>A jelenlegi helyzet megítélése minden vizsgált tényező kapcsán romlott az előző hónaphoz képest</vt:lpstr>
      <vt:lpstr>A várakozások csak a bérszint kapcsán javultak az előző hónaphoz képest</vt:lpstr>
      <vt:lpstr>A várakozások továbbra is pozitívok, de romlottak az előző hónaphoz képest, leginkább a nagyvállalatoknál</vt:lpstr>
      <vt:lpstr>Termelés és kereslet</vt:lpstr>
      <vt:lpstr>A kapacitás-kihasználtság csak a középvállalatoknál nőtt kismértékben, a többi méretkategóriában csökkent</vt:lpstr>
      <vt:lpstr>A kapacitás-kihasználtság csak a szolgáltatás és kereskedelem tevékenységben nőtt, másutt csökkent</vt:lpstr>
      <vt:lpstr>A termelési szintre vonatkozó várakozások minden méretkategóriában pozitívok, de romlottak júniushoz képest</vt:lpstr>
      <vt:lpstr>Az átlagos bevételi szint a kis-, és középvállalatoknál enyhén nőtt, másutt csökkent az előző hónaphoz képest</vt:lpstr>
      <vt:lpstr>A januári 17-ről júliusra 30 százalékra nőtt a munkaerőhiány miatt problémákat tapasztaló válaszadók aránya</vt:lpstr>
      <vt:lpstr>Üzleti környezet, beruházások, foglalkoztatás</vt:lpstr>
      <vt:lpstr>Az üzleti környezet minden méretkategóriában romlott az előző hónaphoz képest, a nagyvállalatoknál jelentősen</vt:lpstr>
      <vt:lpstr>az üzleti környezetre vonatkozó várakozások minden méretkategóriában pozitívok, de romlottak júniushoz képest</vt:lpstr>
      <vt:lpstr>A beruházási tervek mutatója az ipar és építőipar tevékenységi körben kismértékben nőtt, másutt csökkent</vt:lpstr>
      <vt:lpstr>A foglalkoztatásbővítési tervek mutatója minden méretkategóriában pozitív, DE CSÖKKENT JÚNIUSHOZ KÉPEST</vt:lpstr>
      <vt:lpstr>A foglalkoztatási várakozások az iparban és építőiparban javultak, másutt romlottak az előző hónaphoz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1591</cp:revision>
  <dcterms:created xsi:type="dcterms:W3CDTF">2020-04-06T05:19:02Z</dcterms:created>
  <dcterms:modified xsi:type="dcterms:W3CDTF">2021-08-03T15:30:05Z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